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drawings/drawing2.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notesSlides/notesSlide65.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66.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notesSlides/notesSlide77.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drawings/drawing3.xml" ContentType="application/vnd.openxmlformats-officedocument.drawingml.chartshapes+xml"/>
  <Override PartName="/ppt/notesSlides/notesSlide78.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notesSlides/notesSlide81.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drawings/drawing4.xml" ContentType="application/vnd.openxmlformats-officedocument.drawingml.chartshapes+xml"/>
  <Override PartName="/ppt/notesSlides/notesSlide82.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drawings/drawing5.xml" ContentType="application/vnd.openxmlformats-officedocument.drawingml.chartshapes+xml"/>
  <Override PartName="/ppt/notesSlides/notesSlide83.xml" ContentType="application/vnd.openxmlformats-officedocument.presentationml.notesSlide+xml"/>
  <Override PartName="/ppt/charts/chart45.xml" ContentType="application/vnd.openxmlformats-officedocument.drawingml.chart+xml"/>
  <Override PartName="/ppt/theme/themeOverride45.xml" ContentType="application/vnd.openxmlformats-officedocument.themeOverride+xml"/>
  <Override PartName="/ppt/drawings/drawing6.xml" ContentType="application/vnd.openxmlformats-officedocument.drawingml.chartshapes+xml"/>
  <Override PartName="/ppt/notesSlides/notesSlide84.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drawings/drawing7.xml" ContentType="application/vnd.openxmlformats-officedocument.drawingml.chartshape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49.xml" ContentType="application/vnd.openxmlformats-officedocument.drawingml.chart+xml"/>
  <Override PartName="/ppt/theme/themeOverride49.xml" ContentType="application/vnd.openxmlformats-officedocument.themeOverride+xml"/>
  <Override PartName="/ppt/drawings/drawing8.xml" ContentType="application/vnd.openxmlformats-officedocument.drawingml.chartshapes+xml"/>
  <Override PartName="/ppt/charts/chart50.xml" ContentType="application/vnd.openxmlformats-officedocument.drawingml.chart+xml"/>
  <Override PartName="/ppt/theme/themeOverride50.xml" ContentType="application/vnd.openxmlformats-officedocument.themeOverride+xml"/>
  <Override PartName="/ppt/drawings/drawing9.xml" ContentType="application/vnd.openxmlformats-officedocument.drawingml.chartshapes+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51.xml" ContentType="application/vnd.openxmlformats-officedocument.drawingml.chart+xml"/>
  <Override PartName="/ppt/theme/themeOverride51.xml" ContentType="application/vnd.openxmlformats-officedocument.themeOverride+xml"/>
  <Override PartName="/ppt/charts/chart52.xml" ContentType="application/vnd.openxmlformats-officedocument.drawingml.chart+xml"/>
  <Override PartName="/ppt/theme/themeOverride52.xml" ContentType="application/vnd.openxmlformats-officedocument.themeOverride+xml"/>
  <Override PartName="/ppt/drawings/drawing10.xml" ContentType="application/vnd.openxmlformats-officedocument.drawingml.chartshapes+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rts/chart53.xml" ContentType="application/vnd.openxmlformats-officedocument.drawingml.chart+xml"/>
  <Override PartName="/ppt/theme/themeOverride53.xml" ContentType="application/vnd.openxmlformats-officedocument.themeOverride+xml"/>
  <Override PartName="/ppt/drawings/drawing11.xml" ContentType="application/vnd.openxmlformats-officedocument.drawingml.chartshapes+xml"/>
  <Override PartName="/ppt/charts/chart54.xml" ContentType="application/vnd.openxmlformats-officedocument.drawingml.chart+xml"/>
  <Override PartName="/ppt/theme/themeOverride54.xml" ContentType="application/vnd.openxmlformats-officedocument.themeOverride+xml"/>
  <Override PartName="/ppt/drawings/drawing12.xml" ContentType="application/vnd.openxmlformats-officedocument.drawingml.chartshapes+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rts/chart55.xml" ContentType="application/vnd.openxmlformats-officedocument.drawingml.chart+xml"/>
  <Override PartName="/ppt/theme/themeOverride55.xml" ContentType="application/vnd.openxmlformats-officedocument.themeOverride+xml"/>
  <Override PartName="/ppt/drawings/drawing13.xml" ContentType="application/vnd.openxmlformats-officedocument.drawingml.chartshapes+xml"/>
  <Override PartName="/ppt/charts/chart56.xml" ContentType="application/vnd.openxmlformats-officedocument.drawingml.chart+xml"/>
  <Override PartName="/ppt/theme/themeOverride56.xml" ContentType="application/vnd.openxmlformats-officedocument.themeOverride+xml"/>
  <Override PartName="/ppt/drawings/drawing14.xml" ContentType="application/vnd.openxmlformats-officedocument.drawingml.chartshapes+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5" r:id="rId3"/>
    <p:sldMasterId id="2147483661" r:id="rId4"/>
  </p:sldMasterIdLst>
  <p:notesMasterIdLst>
    <p:notesMasterId r:id="rId108"/>
  </p:notesMasterIdLst>
  <p:sldIdLst>
    <p:sldId id="433" r:id="rId5"/>
    <p:sldId id="434" r:id="rId6"/>
    <p:sldId id="435" r:id="rId7"/>
    <p:sldId id="436" r:id="rId8"/>
    <p:sldId id="440" r:id="rId9"/>
    <p:sldId id="441" r:id="rId10"/>
    <p:sldId id="442" r:id="rId11"/>
    <p:sldId id="426" r:id="rId12"/>
    <p:sldId id="429" r:id="rId13"/>
    <p:sldId id="446" r:id="rId14"/>
    <p:sldId id="430" r:id="rId15"/>
    <p:sldId id="576" r:id="rId16"/>
    <p:sldId id="432" r:id="rId17"/>
    <p:sldId id="443" r:id="rId18"/>
    <p:sldId id="444" r:id="rId19"/>
    <p:sldId id="445" r:id="rId20"/>
    <p:sldId id="447" r:id="rId21"/>
    <p:sldId id="448" r:id="rId22"/>
    <p:sldId id="449" r:id="rId23"/>
    <p:sldId id="450" r:id="rId24"/>
    <p:sldId id="451" r:id="rId25"/>
    <p:sldId id="452" r:id="rId26"/>
    <p:sldId id="453" r:id="rId27"/>
    <p:sldId id="554" r:id="rId28"/>
    <p:sldId id="577" r:id="rId29"/>
    <p:sldId id="456" r:id="rId30"/>
    <p:sldId id="457" r:id="rId31"/>
    <p:sldId id="458" r:id="rId32"/>
    <p:sldId id="459" r:id="rId33"/>
    <p:sldId id="460" r:id="rId34"/>
    <p:sldId id="461" r:id="rId35"/>
    <p:sldId id="462" r:id="rId36"/>
    <p:sldId id="463" r:id="rId37"/>
    <p:sldId id="464" r:id="rId38"/>
    <p:sldId id="578" r:id="rId39"/>
    <p:sldId id="466" r:id="rId40"/>
    <p:sldId id="467" r:id="rId41"/>
    <p:sldId id="468" r:id="rId42"/>
    <p:sldId id="469" r:id="rId43"/>
    <p:sldId id="470" r:id="rId44"/>
    <p:sldId id="471" r:id="rId45"/>
    <p:sldId id="472" r:id="rId46"/>
    <p:sldId id="473" r:id="rId47"/>
    <p:sldId id="474" r:id="rId48"/>
    <p:sldId id="475" r:id="rId49"/>
    <p:sldId id="476" r:id="rId50"/>
    <p:sldId id="579" r:id="rId51"/>
    <p:sldId id="477" r:id="rId52"/>
    <p:sldId id="478" r:id="rId53"/>
    <p:sldId id="479" r:id="rId54"/>
    <p:sldId id="480" r:id="rId55"/>
    <p:sldId id="481" r:id="rId56"/>
    <p:sldId id="482" r:id="rId57"/>
    <p:sldId id="483" r:id="rId58"/>
    <p:sldId id="580" r:id="rId59"/>
    <p:sldId id="581" r:id="rId60"/>
    <p:sldId id="582" r:id="rId61"/>
    <p:sldId id="583" r:id="rId62"/>
    <p:sldId id="584" r:id="rId63"/>
    <p:sldId id="585" r:id="rId64"/>
    <p:sldId id="586" r:id="rId65"/>
    <p:sldId id="587" r:id="rId66"/>
    <p:sldId id="588" r:id="rId67"/>
    <p:sldId id="589" r:id="rId68"/>
    <p:sldId id="590" r:id="rId69"/>
    <p:sldId id="591" r:id="rId70"/>
    <p:sldId id="592" r:id="rId71"/>
    <p:sldId id="593" r:id="rId72"/>
    <p:sldId id="594" r:id="rId73"/>
    <p:sldId id="595" r:id="rId74"/>
    <p:sldId id="596" r:id="rId75"/>
    <p:sldId id="597" r:id="rId76"/>
    <p:sldId id="598" r:id="rId77"/>
    <p:sldId id="503" r:id="rId78"/>
    <p:sldId id="504" r:id="rId79"/>
    <p:sldId id="505" r:id="rId80"/>
    <p:sldId id="506" r:id="rId81"/>
    <p:sldId id="507" r:id="rId82"/>
    <p:sldId id="508" r:id="rId83"/>
    <p:sldId id="509" r:id="rId84"/>
    <p:sldId id="510" r:id="rId85"/>
    <p:sldId id="511" r:id="rId86"/>
    <p:sldId id="512" r:id="rId87"/>
    <p:sldId id="513" r:id="rId88"/>
    <p:sldId id="514" r:id="rId89"/>
    <p:sldId id="515" r:id="rId90"/>
    <p:sldId id="516" r:id="rId91"/>
    <p:sldId id="517" r:id="rId92"/>
    <p:sldId id="518" r:id="rId93"/>
    <p:sldId id="519" r:id="rId94"/>
    <p:sldId id="520" r:id="rId95"/>
    <p:sldId id="521" r:id="rId96"/>
    <p:sldId id="522" r:id="rId97"/>
    <p:sldId id="523" r:id="rId98"/>
    <p:sldId id="524" r:id="rId99"/>
    <p:sldId id="525" r:id="rId100"/>
    <p:sldId id="527" r:id="rId101"/>
    <p:sldId id="528" r:id="rId102"/>
    <p:sldId id="529" r:id="rId103"/>
    <p:sldId id="530" r:id="rId104"/>
    <p:sldId id="531" r:id="rId105"/>
    <p:sldId id="532" r:id="rId106"/>
    <p:sldId id="533" r:id="rId10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070570" initials="u" lastIdx="34" clrIdx="0"/>
  <p:cmAuthor id="1" name="KMW" initials="KMW" lastIdx="48" clrIdx="1"/>
  <p:cmAuthor id="2" name="Whitley, Kathleen" initials="WK" lastIdx="307" clrIdx="2">
    <p:extLst/>
  </p:cmAuthor>
  <p:cmAuthor id="3" name="Raetzman, Susan" initials="RS" lastIdx="39" clrIdx="3">
    <p:extLst/>
  </p:cmAuthor>
  <p:cmAuthor id="4" name="Walsh, Christine" initials="WC" lastIdx="38" clrIdx="4">
    <p:extLst/>
  </p:cmAuthor>
  <p:cmAuthor id="5" name="Talan, Sharl" initials="TS" lastIdx="39" clrIdx="5">
    <p:extLst/>
  </p:cmAuthor>
  <p:cmAuthor id="6" name="Paige Jackson" initials="PJ" lastIdx="9" clrIdx="6">
    <p:extLst/>
  </p:cmAuthor>
  <p:cmAuthor id="7" name="Walsh, Christine" initials="WC [2]" lastIdx="4" clrIdx="7">
    <p:extLst/>
  </p:cmAuthor>
  <p:cmAuthor id="8" name="Raetzman, Susan (Truven Health)" initials="RS(H" lastIdx="26" clrIdx="8">
    <p:extLst/>
  </p:cmAuthor>
  <p:cmAuthor id="9" name="Owner" initials="O" lastIdx="25" clrIdx="9"/>
  <p:cmAuthor id="10" name="Windows User" initials="WU" lastIdx="19" clrIdx="10"/>
  <p:cmAuthor id="11" name="Doreen Bonnett" initials="DMB" lastIdx="37" clrIdx="11"/>
  <p:cmAuthor id="12" name="Michelle Roberts" initials="MR" lastIdx="9"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4F81BD"/>
    <a:srgbClr val="D7D0AA"/>
    <a:srgbClr val="D0C6A0"/>
    <a:srgbClr val="0000FF"/>
    <a:srgbClr val="EEECE1"/>
    <a:srgbClr val="AABA0A"/>
    <a:srgbClr val="ECEEE1"/>
    <a:srgbClr val="7F7F7F"/>
    <a:srgbClr val="7BA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7033" autoAdjust="0"/>
    <p:restoredTop sz="75550" autoAdjust="0"/>
  </p:normalViewPr>
  <p:slideViewPr>
    <p:cSldViewPr snapToGrid="0">
      <p:cViewPr varScale="1">
        <p:scale>
          <a:sx n="82" d="100"/>
          <a:sy n="82" d="100"/>
        </p:scale>
        <p:origin x="-31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32"/>
    </p:cViewPr>
  </p:sorterViewPr>
  <p:notesViewPr>
    <p:cSldViewPr snapToGrid="0">
      <p:cViewPr>
        <p:scale>
          <a:sx n="100" d="100"/>
          <a:sy n="100" d="100"/>
        </p:scale>
        <p:origin x="-3420" y="4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commentAuthors" Target="commentAuthor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8.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3.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4.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45.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46.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49.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50.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52.xlsx"/><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53.xlsx"/><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54.xlsx"/><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55.xlsx"/><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56.xlsx"/><Relationship Id="rId1" Type="http://schemas.openxmlformats.org/officeDocument/2006/relationships/themeOverride" Target="../theme/themeOverride56.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03048657379367E-2"/>
          <c:y val="0.10232852184308722"/>
          <c:w val="0.92132815128878121"/>
          <c:h val="0.64364758860761817"/>
        </c:manualLayout>
      </c:layout>
      <c:barChart>
        <c:barDir val="col"/>
        <c:grouping val="percentStacked"/>
        <c:varyColors val="0"/>
        <c:ser>
          <c:idx val="2"/>
          <c:order val="0"/>
          <c:tx>
            <c:strRef>
              <c:f>Sheet1!$B$1</c:f>
              <c:strCache>
                <c:ptCount val="1"/>
                <c:pt idx="0">
                  <c:v>Improving</c:v>
                </c:pt>
              </c:strCache>
            </c:strRef>
          </c:tx>
          <c:spPr>
            <a:solidFill>
              <a:sysClr val="windowText" lastClr="000000"/>
            </a:solidFill>
          </c:spPr>
          <c:invertIfNegative val="0"/>
          <c:dLbls>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Sheet1!$A$2:$A$7</c:f>
              <c:strCache>
                <c:ptCount val="6"/>
                <c:pt idx="0">
                  <c:v>Total (n=191)</c:v>
                </c:pt>
                <c:pt idx="1">
                  <c:v>Person-Centered Care (n=20)</c:v>
                </c:pt>
                <c:pt idx="2">
                  <c:v>Patient Safety (n=31)</c:v>
                </c:pt>
                <c:pt idx="3">
                  <c:v>Healthy Living (n=58)</c:v>
                </c:pt>
                <c:pt idx="4">
                  <c:v>Effective Treatment (n=37)</c:v>
                </c:pt>
                <c:pt idx="5">
                  <c:v>Care Coordination (n=37)</c:v>
                </c:pt>
              </c:strCache>
            </c:strRef>
          </c:cat>
          <c:val>
            <c:numRef>
              <c:f>Sheet1!$B$2:$B$7</c:f>
              <c:numCache>
                <c:formatCode>General</c:formatCode>
                <c:ptCount val="6"/>
                <c:pt idx="0">
                  <c:v>110</c:v>
                </c:pt>
                <c:pt idx="1">
                  <c:v>16</c:v>
                </c:pt>
                <c:pt idx="2">
                  <c:v>19</c:v>
                </c:pt>
                <c:pt idx="3">
                  <c:v>35</c:v>
                </c:pt>
                <c:pt idx="4">
                  <c:v>21</c:v>
                </c:pt>
                <c:pt idx="5">
                  <c:v>18</c:v>
                </c:pt>
              </c:numCache>
            </c:numRef>
          </c:val>
        </c:ser>
        <c:ser>
          <c:idx val="1"/>
          <c:order val="1"/>
          <c:tx>
            <c:strRef>
              <c:f>Sheet1!$C$1</c:f>
              <c:strCache>
                <c:ptCount val="1"/>
                <c:pt idx="0">
                  <c:v>No Change</c:v>
                </c:pt>
              </c:strCache>
            </c:strRef>
          </c:tx>
          <c:spPr>
            <a:solidFill>
              <a:srgbClr val="0072C6"/>
            </a:solidFill>
          </c:spPr>
          <c:invertIfNegative val="0"/>
          <c:dLbls>
            <c:dLbl>
              <c:idx val="0"/>
              <c:layout/>
              <c:dLblPos val="ctr"/>
              <c:showLegendKey val="0"/>
              <c:showVal val="1"/>
              <c:showCatName val="0"/>
              <c:showSerName val="0"/>
              <c:showPercent val="0"/>
              <c:showBubbleSize val="0"/>
            </c:dLbl>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Sheet1!$A$2:$A$7</c:f>
              <c:strCache>
                <c:ptCount val="6"/>
                <c:pt idx="0">
                  <c:v>Total (n=191)</c:v>
                </c:pt>
                <c:pt idx="1">
                  <c:v>Person-Centered Care (n=20)</c:v>
                </c:pt>
                <c:pt idx="2">
                  <c:v>Patient Safety (n=31)</c:v>
                </c:pt>
                <c:pt idx="3">
                  <c:v>Healthy Living (n=58)</c:v>
                </c:pt>
                <c:pt idx="4">
                  <c:v>Effective Treatment (n=37)</c:v>
                </c:pt>
                <c:pt idx="5">
                  <c:v>Care Coordination (n=37)</c:v>
                </c:pt>
              </c:strCache>
            </c:strRef>
          </c:cat>
          <c:val>
            <c:numRef>
              <c:f>Sheet1!$C$2:$C$7</c:f>
              <c:numCache>
                <c:formatCode>General</c:formatCode>
                <c:ptCount val="6"/>
                <c:pt idx="0">
                  <c:v>62</c:v>
                </c:pt>
                <c:pt idx="1">
                  <c:v>3</c:v>
                </c:pt>
                <c:pt idx="2">
                  <c:v>10</c:v>
                </c:pt>
                <c:pt idx="3">
                  <c:v>18</c:v>
                </c:pt>
                <c:pt idx="4">
                  <c:v>13</c:v>
                </c:pt>
                <c:pt idx="5">
                  <c:v>13</c:v>
                </c:pt>
              </c:numCache>
            </c:numRef>
          </c:val>
        </c:ser>
        <c:ser>
          <c:idx val="0"/>
          <c:order val="2"/>
          <c:tx>
            <c:strRef>
              <c:f>Sheet1!$D$1</c:f>
              <c:strCache>
                <c:ptCount val="1"/>
                <c:pt idx="0">
                  <c:v>Worsening</c:v>
                </c:pt>
              </c:strCache>
            </c:strRef>
          </c:tx>
          <c:spPr>
            <a:solidFill>
              <a:srgbClr val="AABA0A"/>
            </a:solidFill>
          </c:spPr>
          <c:invertIfNegative val="0"/>
          <c:dLbls>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dLbls>
          <c:cat>
            <c:strRef>
              <c:f>Sheet1!$A$2:$A$7</c:f>
              <c:strCache>
                <c:ptCount val="6"/>
                <c:pt idx="0">
                  <c:v>Total (n=191)</c:v>
                </c:pt>
                <c:pt idx="1">
                  <c:v>Person-Centered Care (n=20)</c:v>
                </c:pt>
                <c:pt idx="2">
                  <c:v>Patient Safety (n=31)</c:v>
                </c:pt>
                <c:pt idx="3">
                  <c:v>Healthy Living (n=58)</c:v>
                </c:pt>
                <c:pt idx="4">
                  <c:v>Effective Treatment (n=37)</c:v>
                </c:pt>
                <c:pt idx="5">
                  <c:v>Care Coordination (n=37)</c:v>
                </c:pt>
              </c:strCache>
            </c:strRef>
          </c:cat>
          <c:val>
            <c:numRef>
              <c:f>Sheet1!$D$2:$D$7</c:f>
              <c:numCache>
                <c:formatCode>General</c:formatCode>
                <c:ptCount val="6"/>
                <c:pt idx="0">
                  <c:v>19</c:v>
                </c:pt>
                <c:pt idx="1">
                  <c:v>1</c:v>
                </c:pt>
                <c:pt idx="2">
                  <c:v>2</c:v>
                </c:pt>
                <c:pt idx="3">
                  <c:v>5</c:v>
                </c:pt>
                <c:pt idx="4">
                  <c:v>3</c:v>
                </c:pt>
                <c:pt idx="5">
                  <c:v>6</c:v>
                </c:pt>
              </c:numCache>
            </c:numRef>
          </c:val>
        </c:ser>
        <c:dLbls>
          <c:showLegendKey val="0"/>
          <c:showVal val="1"/>
          <c:showCatName val="0"/>
          <c:showSerName val="0"/>
          <c:showPercent val="0"/>
          <c:showBubbleSize val="0"/>
        </c:dLbls>
        <c:gapWidth val="150"/>
        <c:overlap val="100"/>
        <c:axId val="131251200"/>
        <c:axId val="131261184"/>
      </c:barChart>
      <c:catAx>
        <c:axId val="131251200"/>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31261184"/>
        <c:crosses val="autoZero"/>
        <c:auto val="1"/>
        <c:lblAlgn val="ctr"/>
        <c:lblOffset val="100"/>
        <c:tickLblSkip val="1"/>
        <c:tickMarkSkip val="1"/>
        <c:noMultiLvlLbl val="0"/>
      </c:catAx>
      <c:valAx>
        <c:axId val="131261184"/>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31251200"/>
        <c:crosses val="autoZero"/>
        <c:crossBetween val="between"/>
        <c:majorUnit val="0.2"/>
      </c:valAx>
    </c:plotArea>
    <c:legend>
      <c:legendPos val="t"/>
      <c:layout>
        <c:manualLayout>
          <c:xMode val="edge"/>
          <c:yMode val="edge"/>
          <c:x val="0.27622071546612231"/>
          <c:y val="1.6624420269059732E-3"/>
          <c:w val="0.44518506367259647"/>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055701370662"/>
          <c:y val="0.13187592622350777"/>
          <c:w val="0.8225038884028385"/>
          <c:h val="0.69849639330797941"/>
        </c:manualLayout>
      </c:layout>
      <c:lineChart>
        <c:grouping val="standard"/>
        <c:varyColors val="0"/>
        <c:ser>
          <c:idx val="3"/>
          <c:order val="0"/>
          <c:tx>
            <c:strRef>
              <c:f>Sheet1!$B$1</c:f>
              <c:strCache>
                <c:ptCount val="1"/>
                <c:pt idx="0">
                  <c:v>  Poor</c:v>
                </c:pt>
              </c:strCache>
            </c:strRef>
          </c:tx>
          <c:spPr>
            <a:ln w="25400">
              <a:solidFill>
                <a:sysClr val="windowText" lastClr="000000"/>
              </a:solidFill>
            </a:ln>
          </c:spPr>
          <c:marker>
            <c:symbol val="circle"/>
            <c:size val="7"/>
            <c:spPr>
              <a:solidFill>
                <a:sysClr val="windowText" lastClr="000000"/>
              </a:solidFill>
              <a:ln>
                <a:no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Sheet1!$B$2:$B$16</c:f>
              <c:numCache>
                <c:formatCode>0.0</c:formatCode>
                <c:ptCount val="15"/>
                <c:pt idx="0">
                  <c:v>67.666640000000001</c:v>
                </c:pt>
                <c:pt idx="1">
                  <c:v>66.6233</c:v>
                </c:pt>
                <c:pt idx="2">
                  <c:v>69.146799999999999</c:v>
                </c:pt>
                <c:pt idx="3">
                  <c:v>65.669370000000001</c:v>
                </c:pt>
                <c:pt idx="4">
                  <c:v>68.08587</c:v>
                </c:pt>
                <c:pt idx="5">
                  <c:v>69.54813</c:v>
                </c:pt>
                <c:pt idx="6">
                  <c:v>68.966030000000003</c:v>
                </c:pt>
                <c:pt idx="7">
                  <c:v>70.47842</c:v>
                </c:pt>
                <c:pt idx="8">
                  <c:v>75.066449999999989</c:v>
                </c:pt>
                <c:pt idx="9">
                  <c:v>75.813000000000002</c:v>
                </c:pt>
                <c:pt idx="10">
                  <c:v>77.905820000000006</c:v>
                </c:pt>
                <c:pt idx="11">
                  <c:v>78.167749999999998</c:v>
                </c:pt>
                <c:pt idx="12">
                  <c:v>78.914770000000004</c:v>
                </c:pt>
                <c:pt idx="13">
                  <c:v>80.80941</c:v>
                </c:pt>
                <c:pt idx="14" formatCode="General">
                  <c:v>81</c:v>
                </c:pt>
              </c:numCache>
            </c:numRef>
          </c:val>
          <c:smooth val="0"/>
        </c:ser>
        <c:ser>
          <c:idx val="0"/>
          <c:order val="1"/>
          <c:tx>
            <c:strRef>
              <c:f>Sheet1!$C$1</c:f>
              <c:strCache>
                <c:ptCount val="1"/>
                <c:pt idx="0">
                  <c:v>  Low Income</c:v>
                </c:pt>
              </c:strCache>
            </c:strRef>
          </c:tx>
          <c:spPr>
            <a:ln w="25400">
              <a:solidFill>
                <a:srgbClr val="0072C6"/>
              </a:solidFill>
            </a:ln>
          </c:spPr>
          <c:marker>
            <c:symbol val="square"/>
            <c:size val="7"/>
            <c:spPr>
              <a:solidFill>
                <a:srgbClr val="0072C6"/>
              </a:solidFill>
              <a:ln>
                <a:no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Sheet1!$C$2:$C$16</c:f>
              <c:numCache>
                <c:formatCode>0.0</c:formatCode>
                <c:ptCount val="15"/>
                <c:pt idx="0">
                  <c:v>65.819879999999998</c:v>
                </c:pt>
                <c:pt idx="1">
                  <c:v>67.526589999999999</c:v>
                </c:pt>
                <c:pt idx="2">
                  <c:v>68.088120000000004</c:v>
                </c:pt>
                <c:pt idx="3">
                  <c:v>67.526060000000001</c:v>
                </c:pt>
                <c:pt idx="4">
                  <c:v>68.532200000000003</c:v>
                </c:pt>
                <c:pt idx="5">
                  <c:v>67.260940000000005</c:v>
                </c:pt>
                <c:pt idx="6">
                  <c:v>68.325469999999996</c:v>
                </c:pt>
                <c:pt idx="7">
                  <c:v>68.493839999999992</c:v>
                </c:pt>
                <c:pt idx="8">
                  <c:v>68.769210000000001</c:v>
                </c:pt>
                <c:pt idx="9">
                  <c:v>73.535300000000007</c:v>
                </c:pt>
                <c:pt idx="10">
                  <c:v>75.437129999999996</c:v>
                </c:pt>
                <c:pt idx="11">
                  <c:v>76.470610000000008</c:v>
                </c:pt>
                <c:pt idx="12">
                  <c:v>77.855559999999997</c:v>
                </c:pt>
                <c:pt idx="13">
                  <c:v>79.488709999999998</c:v>
                </c:pt>
                <c:pt idx="14" formatCode="General">
                  <c:v>80.5</c:v>
                </c:pt>
              </c:numCache>
            </c:numRef>
          </c:val>
          <c:smooth val="0"/>
        </c:ser>
        <c:ser>
          <c:idx val="2"/>
          <c:order val="2"/>
          <c:tx>
            <c:strRef>
              <c:f>Sheet1!$D$1</c:f>
              <c:strCache>
                <c:ptCount val="1"/>
                <c:pt idx="0">
                  <c:v>  Middle Income</c:v>
                </c:pt>
              </c:strCache>
            </c:strRef>
          </c:tx>
          <c:spPr>
            <a:ln w="25400">
              <a:solidFill>
                <a:srgbClr val="AABA0A"/>
              </a:solidFill>
            </a:ln>
          </c:spPr>
          <c:marker>
            <c:symbol val="triangle"/>
            <c:size val="9"/>
            <c:spPr>
              <a:solidFill>
                <a:srgbClr val="AABA0A"/>
              </a:solidFill>
              <a:ln>
                <a:no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Sheet1!$D$2:$D$16</c:f>
              <c:numCache>
                <c:formatCode>0.0</c:formatCode>
                <c:ptCount val="15"/>
                <c:pt idx="0">
                  <c:v>71.341759999999994</c:v>
                </c:pt>
                <c:pt idx="1">
                  <c:v>70.899330000000006</c:v>
                </c:pt>
                <c:pt idx="2">
                  <c:v>71.274420000000006</c:v>
                </c:pt>
                <c:pt idx="3">
                  <c:v>72.572400000000002</c:v>
                </c:pt>
                <c:pt idx="4">
                  <c:v>73.522469999999998</c:v>
                </c:pt>
                <c:pt idx="5">
                  <c:v>73.144759999999991</c:v>
                </c:pt>
                <c:pt idx="6">
                  <c:v>72.435310000000001</c:v>
                </c:pt>
                <c:pt idx="7">
                  <c:v>72.246639999999999</c:v>
                </c:pt>
                <c:pt idx="8">
                  <c:v>75.117049999999992</c:v>
                </c:pt>
                <c:pt idx="9">
                  <c:v>77.114750000000001</c:v>
                </c:pt>
                <c:pt idx="10">
                  <c:v>79.431989999999999</c:v>
                </c:pt>
                <c:pt idx="11">
                  <c:v>80.324930000000009</c:v>
                </c:pt>
                <c:pt idx="12">
                  <c:v>77.565419999999989</c:v>
                </c:pt>
                <c:pt idx="13">
                  <c:v>82.467259999999996</c:v>
                </c:pt>
                <c:pt idx="14" formatCode="General">
                  <c:v>83.2</c:v>
                </c:pt>
              </c:numCache>
            </c:numRef>
          </c:val>
          <c:smooth val="0"/>
        </c:ser>
        <c:ser>
          <c:idx val="1"/>
          <c:order val="3"/>
          <c:tx>
            <c:strRef>
              <c:f>Sheet1!$E$1</c:f>
              <c:strCache>
                <c:ptCount val="1"/>
                <c:pt idx="0">
                  <c:v>High Income</c:v>
                </c:pt>
              </c:strCache>
            </c:strRef>
          </c:tx>
          <c:spPr>
            <a:ln w="34925">
              <a:solidFill>
                <a:srgbClr val="7BA8DF"/>
              </a:solidFill>
            </a:ln>
          </c:spPr>
          <c:marker>
            <c:symbol val="diamond"/>
            <c:size val="9"/>
            <c:spPr>
              <a:solidFill>
                <a:srgbClr val="7BA8DF"/>
              </a:solidFill>
              <a:ln>
                <a:no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Sheet1!$E$2:$E$16</c:f>
              <c:numCache>
                <c:formatCode>0.0</c:formatCode>
                <c:ptCount val="15"/>
                <c:pt idx="0">
                  <c:v>76.815799999999996</c:v>
                </c:pt>
                <c:pt idx="1">
                  <c:v>76.090139999999991</c:v>
                </c:pt>
                <c:pt idx="2">
                  <c:v>78.040080000000003</c:v>
                </c:pt>
                <c:pt idx="3">
                  <c:v>78.217579999999998</c:v>
                </c:pt>
                <c:pt idx="4">
                  <c:v>79.129570000000001</c:v>
                </c:pt>
                <c:pt idx="5">
                  <c:v>78.835930000000005</c:v>
                </c:pt>
                <c:pt idx="6">
                  <c:v>79.063370000000006</c:v>
                </c:pt>
                <c:pt idx="7">
                  <c:v>82.412269999999992</c:v>
                </c:pt>
                <c:pt idx="8">
                  <c:v>82.849850000000004</c:v>
                </c:pt>
                <c:pt idx="9">
                  <c:v>84.495440000000002</c:v>
                </c:pt>
                <c:pt idx="10">
                  <c:v>85.846500000000006</c:v>
                </c:pt>
                <c:pt idx="11">
                  <c:v>85.465139999999991</c:v>
                </c:pt>
                <c:pt idx="12">
                  <c:v>86.345689999999991</c:v>
                </c:pt>
                <c:pt idx="13">
                  <c:v>88.601920000000007</c:v>
                </c:pt>
                <c:pt idx="14" formatCode="General">
                  <c:v>89.5</c:v>
                </c:pt>
              </c:numCache>
            </c:numRef>
          </c:val>
          <c:smooth val="0"/>
        </c:ser>
        <c:dLbls>
          <c:showLegendKey val="0"/>
          <c:showVal val="0"/>
          <c:showCatName val="0"/>
          <c:showSerName val="0"/>
          <c:showPercent val="0"/>
          <c:showBubbleSize val="0"/>
        </c:dLbls>
        <c:marker val="1"/>
        <c:smooth val="0"/>
        <c:axId val="150819584"/>
        <c:axId val="150821504"/>
      </c:lineChart>
      <c:catAx>
        <c:axId val="150819584"/>
        <c:scaling>
          <c:orientation val="minMax"/>
        </c:scaling>
        <c:delete val="0"/>
        <c:axPos val="b"/>
        <c:numFmt formatCode="General" sourceLinked="1"/>
        <c:majorTickMark val="out"/>
        <c:minorTickMark val="none"/>
        <c:tickLblPos val="nextTo"/>
        <c:txPr>
          <a:bodyPr rot="-3240000"/>
          <a:lstStyle/>
          <a:p>
            <a:pPr>
              <a:defRPr sz="1200" b="0" baseline="0">
                <a:latin typeface="Calibri" panose="020F0502020204030204" pitchFamily="34" charset="0"/>
              </a:defRPr>
            </a:pPr>
            <a:endParaRPr lang="en-US"/>
          </a:p>
        </c:txPr>
        <c:crossAx val="150821504"/>
        <c:crosses val="autoZero"/>
        <c:auto val="1"/>
        <c:lblAlgn val="ctr"/>
        <c:lblOffset val="100"/>
        <c:noMultiLvlLbl val="0"/>
      </c:catAx>
      <c:valAx>
        <c:axId val="150821504"/>
        <c:scaling>
          <c:orientation val="minMax"/>
          <c:max val="100"/>
          <c:min val="50"/>
        </c:scaling>
        <c:delete val="0"/>
        <c:axPos val="l"/>
        <c:majorGridlines/>
        <c:title>
          <c:tx>
            <c:rich>
              <a:bodyPr rot="-5400000" vert="horz"/>
              <a:lstStyle/>
              <a:p>
                <a:pPr>
                  <a:defRPr sz="1400" baseline="0">
                    <a:latin typeface="Calibri" panose="020F0502020204030204" pitchFamily="34" charset="0"/>
                  </a:defRPr>
                </a:pPr>
                <a:r>
                  <a:rPr lang="en-US" sz="1400" dirty="0" smtClean="0"/>
                  <a:t>Percent</a:t>
                </a:r>
                <a:endParaRPr lang="en-US" sz="1400" dirty="0"/>
              </a:p>
            </c:rich>
          </c:tx>
          <c:layout>
            <c:manualLayout>
              <c:xMode val="edge"/>
              <c:yMode val="edge"/>
              <c:x val="9.2592592592592587E-3"/>
              <c:y val="0.3949789758423054"/>
            </c:manualLayout>
          </c:layout>
          <c:overlay val="0"/>
        </c:title>
        <c:numFmt formatCode="0" sourceLinked="0"/>
        <c:majorTickMark val="out"/>
        <c:minorTickMark val="none"/>
        <c:tickLblPos val="nextTo"/>
        <c:txPr>
          <a:bodyPr/>
          <a:lstStyle/>
          <a:p>
            <a:pPr>
              <a:defRPr sz="1400" b="0" baseline="0">
                <a:latin typeface="Calibri" panose="020F0502020204030204" pitchFamily="34" charset="0"/>
              </a:defRPr>
            </a:pPr>
            <a:endParaRPr lang="en-US"/>
          </a:p>
        </c:txPr>
        <c:crossAx val="150819584"/>
        <c:crosses val="autoZero"/>
        <c:crossBetween val="between"/>
        <c:majorUnit val="10"/>
      </c:valAx>
    </c:plotArea>
    <c:legend>
      <c:legendPos val="t"/>
      <c:layout>
        <c:manualLayout>
          <c:xMode val="edge"/>
          <c:yMode val="edge"/>
          <c:x val="5.4495864903679483E-2"/>
          <c:y val="1.1675185338674747E-3"/>
          <c:w val="0.92337740801267776"/>
          <c:h val="0.10151630410605456"/>
        </c:manualLayout>
      </c:layout>
      <c:overlay val="0"/>
      <c:txPr>
        <a:bodyPr/>
        <a:lstStyle/>
        <a:p>
          <a:pPr>
            <a:defRPr sz="14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269563526781378"/>
          <c:y val="0.18251846991348303"/>
          <c:w val="0.781063964226694"/>
          <c:h val="0.68753645377661121"/>
        </c:manualLayout>
      </c:layout>
      <c:lineChart>
        <c:grouping val="standard"/>
        <c:varyColors val="0"/>
        <c:ser>
          <c:idx val="3"/>
          <c:order val="0"/>
          <c:tx>
            <c:strRef>
              <c:f>Sheet1!$A$2</c:f>
              <c:strCache>
                <c:ptCount val="1"/>
                <c:pt idx="0">
                  <c:v>Poor</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c:v>44.7</c:v>
                </c:pt>
                <c:pt idx="1">
                  <c:v>52.6</c:v>
                </c:pt>
                <c:pt idx="2">
                  <c:v>62.6</c:v>
                </c:pt>
                <c:pt idx="3">
                  <c:v>68.5</c:v>
                </c:pt>
                <c:pt idx="4">
                  <c:v>74</c:v>
                </c:pt>
                <c:pt idx="5">
                  <c:v>79.5</c:v>
                </c:pt>
              </c:numCache>
            </c:numRef>
          </c:val>
          <c:smooth val="0"/>
        </c:ser>
        <c:ser>
          <c:idx val="0"/>
          <c:order val="1"/>
          <c:tx>
            <c:strRef>
              <c:f>Sheet1!$A$3</c:f>
              <c:strCache>
                <c:ptCount val="1"/>
                <c:pt idx="0">
                  <c:v>Low Income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35.6</c:v>
                </c:pt>
                <c:pt idx="1">
                  <c:v>51.7</c:v>
                </c:pt>
                <c:pt idx="2">
                  <c:v>60.1</c:v>
                </c:pt>
                <c:pt idx="3">
                  <c:v>70.5</c:v>
                </c:pt>
                <c:pt idx="4">
                  <c:v>71.7</c:v>
                </c:pt>
                <c:pt idx="5">
                  <c:v>73.7</c:v>
                </c:pt>
              </c:numCache>
            </c:numRef>
          </c:val>
          <c:smooth val="0"/>
        </c:ser>
        <c:ser>
          <c:idx val="2"/>
          <c:order val="2"/>
          <c:tx>
            <c:strRef>
              <c:f>Sheet1!$A$4</c:f>
              <c:strCache>
                <c:ptCount val="1"/>
                <c:pt idx="0">
                  <c:v>Middle Income</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c:formatCode>
                <c:ptCount val="6"/>
                <c:pt idx="0">
                  <c:v>41.3</c:v>
                </c:pt>
                <c:pt idx="1">
                  <c:v>50.9</c:v>
                </c:pt>
                <c:pt idx="2">
                  <c:v>63.1</c:v>
                </c:pt>
                <c:pt idx="3">
                  <c:v>69.2</c:v>
                </c:pt>
                <c:pt idx="4">
                  <c:v>70.2</c:v>
                </c:pt>
                <c:pt idx="5">
                  <c:v>75.900000000000006</c:v>
                </c:pt>
              </c:numCache>
            </c:numRef>
          </c:val>
          <c:smooth val="0"/>
        </c:ser>
        <c:ser>
          <c:idx val="1"/>
          <c:order val="3"/>
          <c:tx>
            <c:strRef>
              <c:f>Sheet1!$A$5</c:f>
              <c:strCache>
                <c:ptCount val="1"/>
                <c:pt idx="0">
                  <c:v>High Income </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0.0</c:formatCode>
                <c:ptCount val="6"/>
                <c:pt idx="0">
                  <c:v>51.3</c:v>
                </c:pt>
                <c:pt idx="1">
                  <c:v>61.8</c:v>
                </c:pt>
                <c:pt idx="2">
                  <c:v>71.2</c:v>
                </c:pt>
                <c:pt idx="3">
                  <c:v>76.3</c:v>
                </c:pt>
                <c:pt idx="4">
                  <c:v>78.599999999999994</c:v>
                </c:pt>
                <c:pt idx="5">
                  <c:v>82.2</c:v>
                </c:pt>
              </c:numCache>
            </c:numRef>
          </c:val>
          <c:smooth val="0"/>
        </c:ser>
        <c:dLbls>
          <c:showLegendKey val="0"/>
          <c:showVal val="0"/>
          <c:showCatName val="0"/>
          <c:showSerName val="0"/>
          <c:showPercent val="0"/>
          <c:showBubbleSize val="0"/>
        </c:dLbls>
        <c:marker val="1"/>
        <c:smooth val="0"/>
        <c:axId val="142898688"/>
        <c:axId val="142900608"/>
      </c:lineChart>
      <c:catAx>
        <c:axId val="14289868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2900608"/>
        <c:crosses val="autoZero"/>
        <c:auto val="1"/>
        <c:lblAlgn val="ctr"/>
        <c:lblOffset val="100"/>
        <c:noMultiLvlLbl val="0"/>
      </c:catAx>
      <c:valAx>
        <c:axId val="142900608"/>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4520511324973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2898688"/>
        <c:crosses val="autoZero"/>
        <c:crossBetween val="between"/>
        <c:majorUnit val="10"/>
      </c:valAx>
    </c:plotArea>
    <c:legend>
      <c:legendPos val="t"/>
      <c:layout>
        <c:manualLayout>
          <c:xMode val="edge"/>
          <c:yMode val="edge"/>
          <c:x val="5.4495864903679483E-2"/>
          <c:y val="1.1675185338674747E-3"/>
          <c:w val="0.92337740801267776"/>
          <c:h val="0.12620759210654225"/>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8158525323223487"/>
          <c:w val="0.78090138038300771"/>
          <c:h val="0.68373165159910565"/>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c:v>43.9</c:v>
                </c:pt>
                <c:pt idx="1">
                  <c:v>54.8</c:v>
                </c:pt>
                <c:pt idx="2">
                  <c:v>64.8</c:v>
                </c:pt>
                <c:pt idx="3">
                  <c:v>71.5</c:v>
                </c:pt>
                <c:pt idx="4">
                  <c:v>73.8</c:v>
                </c:pt>
                <c:pt idx="5">
                  <c:v>78.099999999999994</c:v>
                </c:pt>
              </c:numCache>
            </c:numRef>
          </c:val>
          <c:smooth val="0"/>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0.0</c:formatCode>
                <c:ptCount val="6"/>
                <c:pt idx="0">
                  <c:v>40.700000000000003</c:v>
                </c:pt>
                <c:pt idx="1">
                  <c:v>53.4</c:v>
                </c:pt>
                <c:pt idx="2">
                  <c:v>63</c:v>
                </c:pt>
                <c:pt idx="3">
                  <c:v>69.900000000000006</c:v>
                </c:pt>
                <c:pt idx="4">
                  <c:v>70.099999999999994</c:v>
                </c:pt>
                <c:pt idx="5">
                  <c:v>75.3</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c:formatCode>
                <c:ptCount val="6"/>
                <c:pt idx="0">
                  <c:v>46.7</c:v>
                </c:pt>
                <c:pt idx="1">
                  <c:v>53.4</c:v>
                </c:pt>
                <c:pt idx="2">
                  <c:v>65.5</c:v>
                </c:pt>
                <c:pt idx="3">
                  <c:v>71</c:v>
                </c:pt>
                <c:pt idx="4">
                  <c:v>74.3</c:v>
                </c:pt>
                <c:pt idx="5">
                  <c:v>78.400000000000006</c:v>
                </c:pt>
              </c:numCache>
            </c:numRef>
          </c:val>
          <c:smooth val="0"/>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50.6</c:v>
                </c:pt>
                <c:pt idx="1">
                  <c:v>58.5</c:v>
                </c:pt>
                <c:pt idx="2">
                  <c:v>68.2</c:v>
                </c:pt>
                <c:pt idx="3">
                  <c:v>76.599999999999994</c:v>
                </c:pt>
                <c:pt idx="4">
                  <c:v>79</c:v>
                </c:pt>
                <c:pt idx="5">
                  <c:v>84</c:v>
                </c:pt>
              </c:numCache>
            </c:numRef>
          </c:val>
          <c:smooth val="0"/>
        </c:ser>
        <c:dLbls>
          <c:showLegendKey val="0"/>
          <c:showVal val="0"/>
          <c:showCatName val="0"/>
          <c:showSerName val="0"/>
          <c:showPercent val="0"/>
          <c:showBubbleSize val="0"/>
        </c:dLbls>
        <c:marker val="1"/>
        <c:smooth val="0"/>
        <c:axId val="145130624"/>
        <c:axId val="145146624"/>
      </c:lineChart>
      <c:catAx>
        <c:axId val="14513062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5146624"/>
        <c:crosses val="autoZero"/>
        <c:auto val="1"/>
        <c:lblAlgn val="ctr"/>
        <c:lblOffset val="100"/>
        <c:noMultiLvlLbl val="0"/>
      </c:catAx>
      <c:valAx>
        <c:axId val="14514662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27591134441528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5130624"/>
        <c:crosses val="autoZero"/>
        <c:crossBetween val="between"/>
        <c:majorUnit val="10"/>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26078343980587E-2"/>
          <c:y val="3.6470373050736284E-2"/>
          <c:w val="0.90617393311947114"/>
          <c:h val="0.79319548151669994"/>
        </c:manualLayout>
      </c:layout>
      <c:barChart>
        <c:barDir val="col"/>
        <c:grouping val="clustered"/>
        <c:varyColors val="0"/>
        <c:ser>
          <c:idx val="0"/>
          <c:order val="0"/>
          <c:tx>
            <c:strRef>
              <c:f>Sheet1!$B$1</c:f>
              <c:strCache>
                <c:ptCount val="1"/>
                <c:pt idx="0">
                  <c:v>Series 1</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Sheet1!$A$2:$A$7</c:f>
              <c:strCache>
                <c:ptCount val="6"/>
                <c:pt idx="0">
                  <c:v>Total</c:v>
                </c:pt>
                <c:pt idx="1">
                  <c:v>White</c:v>
                </c:pt>
                <c:pt idx="2">
                  <c:v>Black</c:v>
                </c:pt>
                <c:pt idx="3">
                  <c:v>Asian</c:v>
                </c:pt>
                <c:pt idx="4">
                  <c:v>AI/AN</c:v>
                </c:pt>
                <c:pt idx="5">
                  <c:v>Hispanic</c:v>
                </c:pt>
              </c:strCache>
            </c:strRef>
          </c:cat>
          <c:val>
            <c:numRef>
              <c:f>Sheet1!$B$2:$B$7</c:f>
              <c:numCache>
                <c:formatCode>General</c:formatCode>
                <c:ptCount val="6"/>
                <c:pt idx="0" formatCode="0.0">
                  <c:v>79.3</c:v>
                </c:pt>
                <c:pt idx="1">
                  <c:v>78.2</c:v>
                </c:pt>
                <c:pt idx="2">
                  <c:v>80.3</c:v>
                </c:pt>
                <c:pt idx="3">
                  <c:v>82.5</c:v>
                </c:pt>
                <c:pt idx="4">
                  <c:v>73.5</c:v>
                </c:pt>
                <c:pt idx="5">
                  <c:v>82.1</c:v>
                </c:pt>
              </c:numCache>
            </c:numRef>
          </c:val>
        </c:ser>
        <c:dLbls>
          <c:showLegendKey val="0"/>
          <c:showVal val="0"/>
          <c:showCatName val="0"/>
          <c:showSerName val="0"/>
          <c:showPercent val="0"/>
          <c:showBubbleSize val="0"/>
        </c:dLbls>
        <c:gapWidth val="150"/>
        <c:axId val="150752256"/>
        <c:axId val="150852736"/>
      </c:barChart>
      <c:catAx>
        <c:axId val="150752256"/>
        <c:scaling>
          <c:orientation val="minMax"/>
        </c:scaling>
        <c:delete val="0"/>
        <c:axPos val="b"/>
        <c:minorGridlines>
          <c:spPr>
            <a:ln>
              <a:noFill/>
            </a:ln>
          </c:spPr>
        </c:minorGridlines>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50852736"/>
        <c:crosses val="autoZero"/>
        <c:auto val="1"/>
        <c:lblAlgn val="ctr"/>
        <c:lblOffset val="100"/>
        <c:noMultiLvlLbl val="0"/>
      </c:catAx>
      <c:valAx>
        <c:axId val="15085273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304744451209659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50752256"/>
        <c:crosses val="autoZero"/>
        <c:crossBetween val="between"/>
        <c:majorUnit val="10"/>
      </c:valAx>
    </c:plotArea>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728063403839231E-2"/>
          <c:y val="0.11285941453264288"/>
          <c:w val="0.89168390715866397"/>
          <c:h val="0.75206289117706437"/>
        </c:manualLayout>
      </c:layout>
      <c:barChart>
        <c:barDir val="col"/>
        <c:grouping val="clustered"/>
        <c:varyColors val="0"/>
        <c:ser>
          <c:idx val="0"/>
          <c:order val="0"/>
          <c:tx>
            <c:strRef>
              <c:f>Sheet1!$B$1</c:f>
              <c:strCache>
                <c:ptCount val="1"/>
                <c:pt idx="0">
                  <c:v>Male</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Sheet1!$A$2:$A$5</c:f>
              <c:strCache>
                <c:ptCount val="4"/>
                <c:pt idx="0">
                  <c:v>Total</c:v>
                </c:pt>
                <c:pt idx="1">
                  <c:v>White</c:v>
                </c:pt>
                <c:pt idx="2">
                  <c:v>Black</c:v>
                </c:pt>
                <c:pt idx="3">
                  <c:v>Hispanic</c:v>
                </c:pt>
              </c:strCache>
            </c:strRef>
          </c:cat>
          <c:val>
            <c:numRef>
              <c:f>Sheet1!$B$2:$B$5</c:f>
              <c:numCache>
                <c:formatCode>General</c:formatCode>
                <c:ptCount val="4"/>
                <c:pt idx="0" formatCode="0.0">
                  <c:v>13.9</c:v>
                </c:pt>
                <c:pt idx="1">
                  <c:v>11.1</c:v>
                </c:pt>
                <c:pt idx="2">
                  <c:v>15.7</c:v>
                </c:pt>
                <c:pt idx="3">
                  <c:v>20.3</c:v>
                </c:pt>
              </c:numCache>
            </c:numRef>
          </c:val>
        </c:ser>
        <c:ser>
          <c:idx val="1"/>
          <c:order val="1"/>
          <c:tx>
            <c:strRef>
              <c:f>Sheet1!$C$1</c:f>
              <c:strCache>
                <c:ptCount val="1"/>
                <c:pt idx="0">
                  <c:v>Female</c:v>
                </c:pt>
              </c:strCache>
            </c:strRef>
          </c:tx>
          <c:spPr>
            <a:solidFill>
              <a:srgbClr val="AABA0A"/>
            </a:solidFill>
          </c:spPr>
          <c:invertIfNegative val="0"/>
          <c:cat>
            <c:strRef>
              <c:f>Sheet1!$A$2:$A$5</c:f>
              <c:strCache>
                <c:ptCount val="4"/>
                <c:pt idx="0">
                  <c:v>Total</c:v>
                </c:pt>
                <c:pt idx="1">
                  <c:v>White</c:v>
                </c:pt>
                <c:pt idx="2">
                  <c:v>Black</c:v>
                </c:pt>
                <c:pt idx="3">
                  <c:v>Hispanic</c:v>
                </c:pt>
              </c:strCache>
            </c:strRef>
          </c:cat>
          <c:val>
            <c:numRef>
              <c:f>Sheet1!$C$2:$C$5</c:f>
              <c:numCache>
                <c:formatCode>General</c:formatCode>
                <c:ptCount val="4"/>
                <c:pt idx="0" formatCode="0.0">
                  <c:v>37.6</c:v>
                </c:pt>
                <c:pt idx="1">
                  <c:v>34.9</c:v>
                </c:pt>
                <c:pt idx="2">
                  <c:v>34.200000000000003</c:v>
                </c:pt>
                <c:pt idx="3">
                  <c:v>44.8</c:v>
                </c:pt>
              </c:numCache>
            </c:numRef>
          </c:val>
        </c:ser>
        <c:dLbls>
          <c:showLegendKey val="0"/>
          <c:showVal val="0"/>
          <c:showCatName val="0"/>
          <c:showSerName val="0"/>
          <c:showPercent val="0"/>
          <c:showBubbleSize val="0"/>
        </c:dLbls>
        <c:gapWidth val="150"/>
        <c:axId val="151371776"/>
        <c:axId val="151373312"/>
      </c:barChart>
      <c:catAx>
        <c:axId val="151371776"/>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51373312"/>
        <c:crosses val="autoZero"/>
        <c:auto val="1"/>
        <c:lblAlgn val="ctr"/>
        <c:lblOffset val="100"/>
        <c:noMultiLvlLbl val="0"/>
      </c:catAx>
      <c:valAx>
        <c:axId val="151373312"/>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895023218251564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51371776"/>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23573442208614"/>
          <c:y val="0.16321206376980654"/>
          <c:w val="0.81902376786235054"/>
          <c:h val="0.66560318849032762"/>
        </c:manualLayout>
      </c:layout>
      <c:lineChart>
        <c:grouping val="standard"/>
        <c:varyColors val="0"/>
        <c:ser>
          <c:idx val="3"/>
          <c:order val="0"/>
          <c:tx>
            <c:strRef>
              <c:f>Sheet1!$B$1</c:f>
              <c:strCache>
                <c:ptCount val="1"/>
                <c:pt idx="0">
                  <c:v>Any Private</c:v>
                </c:pt>
              </c:strCache>
            </c:strRef>
          </c:tx>
          <c:spPr>
            <a:ln w="25400">
              <a:solidFill>
                <a:sysClr val="windowText" lastClr="000000"/>
              </a:solidFill>
            </a:ln>
          </c:spPr>
          <c:marker>
            <c:symbol val="circle"/>
            <c:size val="7"/>
            <c:spPr>
              <a:solidFill>
                <a:sysClr val="windowText" lastClr="000000"/>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Sheet1!$B$2:$B$13</c:f>
              <c:numCache>
                <c:formatCode>General</c:formatCode>
                <c:ptCount val="12"/>
                <c:pt idx="0">
                  <c:v>5.3</c:v>
                </c:pt>
                <c:pt idx="1">
                  <c:v>4.7</c:v>
                </c:pt>
                <c:pt idx="2">
                  <c:v>4.0999999999999996</c:v>
                </c:pt>
                <c:pt idx="3">
                  <c:v>4</c:v>
                </c:pt>
                <c:pt idx="4">
                  <c:v>3.5</c:v>
                </c:pt>
                <c:pt idx="5">
                  <c:v>4</c:v>
                </c:pt>
                <c:pt idx="6">
                  <c:v>3.3</c:v>
                </c:pt>
                <c:pt idx="7">
                  <c:v>3.6</c:v>
                </c:pt>
                <c:pt idx="8">
                  <c:v>2.4</c:v>
                </c:pt>
                <c:pt idx="9">
                  <c:v>2.5</c:v>
                </c:pt>
                <c:pt idx="10">
                  <c:v>2.2999999999999998</c:v>
                </c:pt>
                <c:pt idx="11">
                  <c:v>2.1</c:v>
                </c:pt>
              </c:numCache>
            </c:numRef>
          </c:val>
          <c:smooth val="0"/>
        </c:ser>
        <c:ser>
          <c:idx val="0"/>
          <c:order val="1"/>
          <c:tx>
            <c:strRef>
              <c:f>Sheet1!$C$1</c:f>
              <c:strCache>
                <c:ptCount val="1"/>
                <c:pt idx="0">
                  <c:v>Public Only</c:v>
                </c:pt>
              </c:strCache>
            </c:strRef>
          </c:tx>
          <c:spPr>
            <a:ln w="25400">
              <a:solidFill>
                <a:srgbClr val="0072C6"/>
              </a:solidFill>
            </a:ln>
          </c:spPr>
          <c:marker>
            <c:symbol val="square"/>
            <c:size val="7"/>
            <c:spPr>
              <a:solidFill>
                <a:srgbClr val="0072C6"/>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Sheet1!$C$2:$C$13</c:f>
              <c:numCache>
                <c:formatCode>General</c:formatCode>
                <c:ptCount val="12"/>
                <c:pt idx="0">
                  <c:v>10.6</c:v>
                </c:pt>
                <c:pt idx="1">
                  <c:v>9.4</c:v>
                </c:pt>
                <c:pt idx="2">
                  <c:v>8.8000000000000007</c:v>
                </c:pt>
                <c:pt idx="3">
                  <c:v>8.6</c:v>
                </c:pt>
                <c:pt idx="4">
                  <c:v>7.7</c:v>
                </c:pt>
                <c:pt idx="5">
                  <c:v>6.5</c:v>
                </c:pt>
                <c:pt idx="6">
                  <c:v>6.5</c:v>
                </c:pt>
                <c:pt idx="7">
                  <c:v>7.5</c:v>
                </c:pt>
                <c:pt idx="8">
                  <c:v>6.6</c:v>
                </c:pt>
                <c:pt idx="9">
                  <c:v>6</c:v>
                </c:pt>
                <c:pt idx="10">
                  <c:v>5.9</c:v>
                </c:pt>
                <c:pt idx="11">
                  <c:v>5.6</c:v>
                </c:pt>
              </c:numCache>
            </c:numRef>
          </c:val>
          <c:smooth val="0"/>
        </c:ser>
        <c:ser>
          <c:idx val="2"/>
          <c:order val="2"/>
          <c:tx>
            <c:strRef>
              <c:f>Sheet1!$D$1</c:f>
              <c:strCache>
                <c:ptCount val="1"/>
                <c:pt idx="0">
                  <c:v>Uninsured</c:v>
                </c:pt>
              </c:strCache>
            </c:strRef>
          </c:tx>
          <c:spPr>
            <a:ln w="25400">
              <a:solidFill>
                <a:srgbClr val="AABA0A"/>
              </a:solidFill>
            </a:ln>
          </c:spPr>
          <c:marker>
            <c:symbol val="triangle"/>
            <c:size val="9"/>
            <c:spPr>
              <a:solidFill>
                <a:srgbClr val="AABA0A"/>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Sheet1!$D$2:$D$13</c:f>
              <c:numCache>
                <c:formatCode>General</c:formatCode>
                <c:ptCount val="12"/>
                <c:pt idx="0">
                  <c:v>7.3</c:v>
                </c:pt>
                <c:pt idx="1">
                  <c:v>6.4</c:v>
                </c:pt>
                <c:pt idx="2">
                  <c:v>9.5</c:v>
                </c:pt>
                <c:pt idx="3">
                  <c:v>7.2</c:v>
                </c:pt>
                <c:pt idx="4">
                  <c:v>5.7</c:v>
                </c:pt>
                <c:pt idx="5">
                  <c:v>7.2</c:v>
                </c:pt>
                <c:pt idx="6">
                  <c:v>6.3</c:v>
                </c:pt>
                <c:pt idx="7">
                  <c:v>4.4000000000000004</c:v>
                </c:pt>
                <c:pt idx="8">
                  <c:v>5.6</c:v>
                </c:pt>
                <c:pt idx="9">
                  <c:v>3.2</c:v>
                </c:pt>
                <c:pt idx="10">
                  <c:v>4.5</c:v>
                </c:pt>
                <c:pt idx="11">
                  <c:v>3.9</c:v>
                </c:pt>
              </c:numCache>
            </c:numRef>
          </c:val>
          <c:smooth val="0"/>
        </c:ser>
        <c:dLbls>
          <c:showLegendKey val="0"/>
          <c:showVal val="0"/>
          <c:showCatName val="0"/>
          <c:showSerName val="0"/>
          <c:showPercent val="0"/>
          <c:showBubbleSize val="0"/>
        </c:dLbls>
        <c:marker val="1"/>
        <c:smooth val="0"/>
        <c:axId val="153047424"/>
        <c:axId val="153049344"/>
      </c:lineChart>
      <c:catAx>
        <c:axId val="153047424"/>
        <c:scaling>
          <c:orientation val="minMax"/>
        </c:scaling>
        <c:delete val="0"/>
        <c:axPos val="b"/>
        <c:numFmt formatCode="General" sourceLinked="1"/>
        <c:majorTickMark val="out"/>
        <c:minorTickMark val="none"/>
        <c:tickLblPos val="nextTo"/>
        <c:txPr>
          <a:bodyPr rot="-3000000"/>
          <a:lstStyle/>
          <a:p>
            <a:pPr>
              <a:defRPr sz="1400" b="0" baseline="0">
                <a:latin typeface="Calibri" panose="020F0502020204030204" pitchFamily="34" charset="0"/>
              </a:defRPr>
            </a:pPr>
            <a:endParaRPr lang="en-US"/>
          </a:p>
        </c:txPr>
        <c:crossAx val="153049344"/>
        <c:crosses val="autoZero"/>
        <c:auto val="1"/>
        <c:lblAlgn val="ctr"/>
        <c:lblOffset val="100"/>
        <c:noMultiLvlLbl val="0"/>
      </c:catAx>
      <c:valAx>
        <c:axId val="153049344"/>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Percen</a:t>
                </a:r>
                <a:r>
                  <a:rPr lang="en-US" baseline="0" dirty="0" smtClean="0"/>
                  <a:t>t</a:t>
                </a:r>
                <a:endParaRPr lang="en-US" dirty="0"/>
              </a:p>
            </c:rich>
          </c:tx>
          <c:layout>
            <c:manualLayout>
              <c:xMode val="edge"/>
              <c:yMode val="edge"/>
              <c:x val="0"/>
              <c:y val="0.4056080489938757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3047424"/>
        <c:crosses val="autoZero"/>
        <c:crossBetween val="between"/>
        <c:majorUnit val="5"/>
      </c:valAx>
    </c:plotArea>
    <c:legend>
      <c:legendPos val="t"/>
      <c:layout>
        <c:manualLayout>
          <c:xMode val="edge"/>
          <c:yMode val="edge"/>
          <c:x val="0.1111111111111111"/>
          <c:y val="1.0032854935686231E-2"/>
          <c:w val="0.77662681053757154"/>
          <c:h val="0.1173425196850393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796587926509185"/>
          <c:y val="0.16306673471371635"/>
          <c:w val="0.81793841742004469"/>
          <c:h val="0.66702391367745695"/>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6.7435999999999998</c:v>
                </c:pt>
                <c:pt idx="1">
                  <c:v>6.0595999999999997</c:v>
                </c:pt>
                <c:pt idx="2">
                  <c:v>5.6943000000000001</c:v>
                </c:pt>
                <c:pt idx="3">
                  <c:v>5.5117000000000003</c:v>
                </c:pt>
                <c:pt idx="4">
                  <c:v>4.8403</c:v>
                </c:pt>
                <c:pt idx="5">
                  <c:v>4.944</c:v>
                </c:pt>
                <c:pt idx="6">
                  <c:v>4.3879999999999999</c:v>
                </c:pt>
                <c:pt idx="7">
                  <c:v>4.8811999999999998</c:v>
                </c:pt>
                <c:pt idx="8">
                  <c:v>4.0010000000000003</c:v>
                </c:pt>
                <c:pt idx="9">
                  <c:v>3.7519</c:v>
                </c:pt>
                <c:pt idx="10">
                  <c:v>3.7208000000000001</c:v>
                </c:pt>
                <c:pt idx="11">
                  <c:v>3.4312</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5.5506000000000002</c:v>
                </c:pt>
                <c:pt idx="1">
                  <c:v>4.8022</c:v>
                </c:pt>
                <c:pt idx="2">
                  <c:v>4.7687999999999997</c:v>
                </c:pt>
                <c:pt idx="3">
                  <c:v>4.3735999999999997</c:v>
                </c:pt>
                <c:pt idx="4">
                  <c:v>4.2447999999999997</c:v>
                </c:pt>
                <c:pt idx="5">
                  <c:v>4.2150999999999996</c:v>
                </c:pt>
                <c:pt idx="6">
                  <c:v>3.9946000000000002</c:v>
                </c:pt>
                <c:pt idx="7">
                  <c:v>3.6484999999999999</c:v>
                </c:pt>
                <c:pt idx="8">
                  <c:v>3.1486000000000001</c:v>
                </c:pt>
                <c:pt idx="9">
                  <c:v>2.7378999999999998</c:v>
                </c:pt>
                <c:pt idx="10">
                  <c:v>3.3201999999999998</c:v>
                </c:pt>
                <c:pt idx="11">
                  <c:v>2.7181000000000002</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7.0867000000000004</c:v>
                </c:pt>
                <c:pt idx="1">
                  <c:v>7.4528999999999996</c:v>
                </c:pt>
                <c:pt idx="2">
                  <c:v>6.2889999999999997</c:v>
                </c:pt>
                <c:pt idx="3">
                  <c:v>5.6936</c:v>
                </c:pt>
                <c:pt idx="4">
                  <c:v>4.8194999999999997</c:v>
                </c:pt>
                <c:pt idx="5">
                  <c:v>5.1292999999999997</c:v>
                </c:pt>
                <c:pt idx="6">
                  <c:v>3.9622999999999999</c:v>
                </c:pt>
                <c:pt idx="7">
                  <c:v>5.0694999999999997</c:v>
                </c:pt>
                <c:pt idx="8">
                  <c:v>4.3433000000000002</c:v>
                </c:pt>
                <c:pt idx="9">
                  <c:v>5.2408999999999999</c:v>
                </c:pt>
                <c:pt idx="10">
                  <c:v>4.0826000000000002</c:v>
                </c:pt>
                <c:pt idx="11">
                  <c:v>4.4297000000000004</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Sheet1!$B$5:$M$5</c:f>
              <c:numCache>
                <c:formatCode>0.0</c:formatCode>
                <c:ptCount val="12"/>
                <c:pt idx="0">
                  <c:v>10.196199999999999</c:v>
                </c:pt>
                <c:pt idx="1">
                  <c:v>8.4074000000000009</c:v>
                </c:pt>
                <c:pt idx="2">
                  <c:v>7.8912000000000004</c:v>
                </c:pt>
                <c:pt idx="3">
                  <c:v>8.7654999999999994</c:v>
                </c:pt>
                <c:pt idx="4">
                  <c:v>6.9699</c:v>
                </c:pt>
                <c:pt idx="5">
                  <c:v>6.827</c:v>
                </c:pt>
                <c:pt idx="6">
                  <c:v>5.7573999999999996</c:v>
                </c:pt>
                <c:pt idx="7">
                  <c:v>7.4203000000000001</c:v>
                </c:pt>
                <c:pt idx="8">
                  <c:v>5.9256000000000002</c:v>
                </c:pt>
                <c:pt idx="9">
                  <c:v>5.0997000000000003</c:v>
                </c:pt>
                <c:pt idx="10">
                  <c:v>4.7747000000000002</c:v>
                </c:pt>
                <c:pt idx="11">
                  <c:v>4.9112</c:v>
                </c:pt>
              </c:numCache>
            </c:numRef>
          </c:val>
          <c:smooth val="0"/>
        </c:ser>
        <c:dLbls>
          <c:showLegendKey val="0"/>
          <c:showVal val="0"/>
          <c:showCatName val="0"/>
          <c:showSerName val="0"/>
          <c:showPercent val="0"/>
          <c:showBubbleSize val="0"/>
        </c:dLbls>
        <c:marker val="1"/>
        <c:smooth val="0"/>
        <c:axId val="154752128"/>
        <c:axId val="154820992"/>
      </c:lineChart>
      <c:catAx>
        <c:axId val="154752128"/>
        <c:scaling>
          <c:orientation val="minMax"/>
        </c:scaling>
        <c:delete val="0"/>
        <c:axPos val="b"/>
        <c:numFmt formatCode="General" sourceLinked="1"/>
        <c:majorTickMark val="out"/>
        <c:minorTickMark val="none"/>
        <c:tickLblPos val="nextTo"/>
        <c:txPr>
          <a:bodyPr rot="-3000000"/>
          <a:lstStyle/>
          <a:p>
            <a:pPr>
              <a:defRPr sz="1400" b="0" baseline="0">
                <a:latin typeface="Calibri" panose="020F0502020204030204" pitchFamily="34" charset="0"/>
              </a:defRPr>
            </a:pPr>
            <a:endParaRPr lang="en-US"/>
          </a:p>
        </c:txPr>
        <c:crossAx val="154820992"/>
        <c:crosses val="autoZero"/>
        <c:auto val="1"/>
        <c:lblAlgn val="ctr"/>
        <c:lblOffset val="100"/>
        <c:noMultiLvlLbl val="0"/>
      </c:catAx>
      <c:valAx>
        <c:axId val="154820992"/>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9072615923009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4752128"/>
        <c:crosses val="autoZero"/>
        <c:crossBetween val="between"/>
        <c:majorUnit val="5"/>
      </c:valAx>
    </c:plotArea>
    <c:legend>
      <c:legendPos val="t"/>
      <c:layout>
        <c:manualLayout>
          <c:xMode val="edge"/>
          <c:yMode val="edge"/>
          <c:x val="8.19954797317002E-3"/>
          <c:y val="3.2031690483134055E-2"/>
          <c:w val="0.99127867697093419"/>
          <c:h val="7.4886993292505102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12637309225237"/>
          <c:y val="0.15050071866016748"/>
          <c:w val="0.86577792359288408"/>
          <c:h val="0.71481637711952672"/>
        </c:manualLayout>
      </c:layout>
      <c:lineChart>
        <c:grouping val="standard"/>
        <c:varyColors val="0"/>
        <c:ser>
          <c:idx val="3"/>
          <c:order val="0"/>
          <c:tx>
            <c:strRef>
              <c:f>Sheet1!$G$1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Sheet1!$G$2:$G$11</c:f>
              <c:numCache>
                <c:formatCode>0.00</c:formatCode>
                <c:ptCount val="10"/>
                <c:pt idx="0">
                  <c:v>2.64</c:v>
                </c:pt>
                <c:pt idx="1">
                  <c:v>2.36</c:v>
                </c:pt>
                <c:pt idx="2">
                  <c:v>2.23</c:v>
                </c:pt>
                <c:pt idx="3">
                  <c:v>2.33</c:v>
                </c:pt>
                <c:pt idx="4">
                  <c:v>2.2999999999999998</c:v>
                </c:pt>
                <c:pt idx="5">
                  <c:v>2.16</c:v>
                </c:pt>
                <c:pt idx="6">
                  <c:v>2.12</c:v>
                </c:pt>
                <c:pt idx="7">
                  <c:v>2</c:v>
                </c:pt>
                <c:pt idx="8">
                  <c:v>1.91</c:v>
                </c:pt>
                <c:pt idx="9">
                  <c:v>1.9339999999999999</c:v>
                </c:pt>
              </c:numCache>
            </c:numRef>
          </c:val>
          <c:smooth val="0"/>
        </c:ser>
        <c:ser>
          <c:idx val="0"/>
          <c:order val="1"/>
          <c:tx>
            <c:strRef>
              <c:f>Sheet1!$C$1</c:f>
              <c:strCache>
                <c:ptCount val="1"/>
                <c:pt idx="0">
                  <c:v>White</c:v>
                </c:pt>
              </c:strCache>
            </c:strRef>
          </c:tx>
          <c:spPr>
            <a:ln w="25400">
              <a:solidFill>
                <a:srgbClr val="0072C6"/>
              </a:solidFill>
            </a:ln>
          </c:spPr>
          <c:marker>
            <c:symbol val="square"/>
            <c:size val="7"/>
            <c:spPr>
              <a:solidFill>
                <a:srgbClr val="0072C6"/>
              </a:solidFill>
              <a:ln>
                <a:no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Sheet1!$C$2:$C$11</c:f>
              <c:numCache>
                <c:formatCode>0.00</c:formatCode>
                <c:ptCount val="10"/>
                <c:pt idx="0">
                  <c:v>2.79</c:v>
                </c:pt>
                <c:pt idx="1">
                  <c:v>2.57</c:v>
                </c:pt>
                <c:pt idx="2">
                  <c:v>2.4700000000000002</c:v>
                </c:pt>
                <c:pt idx="3">
                  <c:v>2.65</c:v>
                </c:pt>
                <c:pt idx="4">
                  <c:v>2.5499999999999998</c:v>
                </c:pt>
                <c:pt idx="5">
                  <c:v>2.4500000000000002</c:v>
                </c:pt>
                <c:pt idx="6">
                  <c:v>2.25</c:v>
                </c:pt>
                <c:pt idx="7">
                  <c:v>2.12</c:v>
                </c:pt>
                <c:pt idx="8">
                  <c:v>2.09</c:v>
                </c:pt>
                <c:pt idx="9">
                  <c:v>2.004</c:v>
                </c:pt>
              </c:numCache>
            </c:numRef>
          </c:val>
          <c:smooth val="0"/>
        </c:ser>
        <c:ser>
          <c:idx val="2"/>
          <c:order val="2"/>
          <c:tx>
            <c:strRef>
              <c:f>Sheet1!$D$1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Sheet1!$D$2:$D$11</c:f>
              <c:numCache>
                <c:formatCode>0.00</c:formatCode>
                <c:ptCount val="10"/>
                <c:pt idx="0">
                  <c:v>2.92</c:v>
                </c:pt>
                <c:pt idx="1">
                  <c:v>2.2000000000000002</c:v>
                </c:pt>
                <c:pt idx="2">
                  <c:v>2.0099999999999998</c:v>
                </c:pt>
                <c:pt idx="3">
                  <c:v>1.86</c:v>
                </c:pt>
                <c:pt idx="4">
                  <c:v>1.97</c:v>
                </c:pt>
                <c:pt idx="5">
                  <c:v>1.82</c:v>
                </c:pt>
                <c:pt idx="6">
                  <c:v>2.09</c:v>
                </c:pt>
                <c:pt idx="7">
                  <c:v>1.8</c:v>
                </c:pt>
                <c:pt idx="8">
                  <c:v>1.74</c:v>
                </c:pt>
                <c:pt idx="9">
                  <c:v>1.9690000000000001</c:v>
                </c:pt>
              </c:numCache>
            </c:numRef>
          </c:val>
          <c:smooth val="0"/>
        </c:ser>
        <c:ser>
          <c:idx val="1"/>
          <c:order val="3"/>
          <c:tx>
            <c:strRef>
              <c:f>Sheet1!$E$1</c:f>
              <c:strCache>
                <c:ptCount val="1"/>
                <c:pt idx="0">
                  <c:v>API</c:v>
                </c:pt>
              </c:strCache>
            </c:strRef>
          </c:tx>
          <c:spPr>
            <a:ln w="34925">
              <a:solidFill>
                <a:srgbClr val="7BA8DF"/>
              </a:solidFill>
            </a:ln>
          </c:spPr>
          <c:marker>
            <c:symbol val="diamond"/>
            <c:size val="9"/>
            <c:spPr>
              <a:solidFill>
                <a:srgbClr val="7BA8DF"/>
              </a:solidFill>
              <a:ln>
                <a:no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Sheet1!$E$2:$E$11</c:f>
              <c:numCache>
                <c:formatCode>0.00</c:formatCode>
                <c:ptCount val="10"/>
                <c:pt idx="0">
                  <c:v>2.59</c:v>
                </c:pt>
                <c:pt idx="1">
                  <c:v>2.79</c:v>
                </c:pt>
                <c:pt idx="2">
                  <c:v>2.0099999999999998</c:v>
                </c:pt>
                <c:pt idx="3">
                  <c:v>2.71</c:v>
                </c:pt>
                <c:pt idx="4">
                  <c:v>2.41</c:v>
                </c:pt>
                <c:pt idx="5">
                  <c:v>2.2400000000000002</c:v>
                </c:pt>
                <c:pt idx="6">
                  <c:v>2.34</c:v>
                </c:pt>
                <c:pt idx="7">
                  <c:v>1.89</c:v>
                </c:pt>
                <c:pt idx="8">
                  <c:v>1.76</c:v>
                </c:pt>
                <c:pt idx="9">
                  <c:v>2.597</c:v>
                </c:pt>
              </c:numCache>
            </c:numRef>
          </c:val>
          <c:smooth val="0"/>
        </c:ser>
        <c:ser>
          <c:idx val="4"/>
          <c:order val="4"/>
          <c:tx>
            <c:strRef>
              <c:f>Sheet1!$F$1</c:f>
              <c:strCache>
                <c:ptCount val="1"/>
                <c:pt idx="0">
                  <c:v>Hispanic</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Sheet1!$F$2:$F$11</c:f>
              <c:numCache>
                <c:formatCode>0.00</c:formatCode>
                <c:ptCount val="10"/>
                <c:pt idx="0">
                  <c:v>2.0499999999999998</c:v>
                </c:pt>
                <c:pt idx="1">
                  <c:v>1.85</c:v>
                </c:pt>
                <c:pt idx="2">
                  <c:v>1.85</c:v>
                </c:pt>
                <c:pt idx="3">
                  <c:v>1.84</c:v>
                </c:pt>
                <c:pt idx="4">
                  <c:v>1.94</c:v>
                </c:pt>
                <c:pt idx="5">
                  <c:v>1.7</c:v>
                </c:pt>
                <c:pt idx="6">
                  <c:v>1.82</c:v>
                </c:pt>
                <c:pt idx="7">
                  <c:v>1.87</c:v>
                </c:pt>
                <c:pt idx="8">
                  <c:v>1.56</c:v>
                </c:pt>
                <c:pt idx="9">
                  <c:v>1.639</c:v>
                </c:pt>
              </c:numCache>
            </c:numRef>
          </c:val>
          <c:smooth val="0"/>
        </c:ser>
        <c:dLbls>
          <c:showLegendKey val="0"/>
          <c:showVal val="0"/>
          <c:showCatName val="0"/>
          <c:showSerName val="0"/>
          <c:showPercent val="0"/>
          <c:showBubbleSize val="0"/>
        </c:dLbls>
        <c:marker val="1"/>
        <c:smooth val="0"/>
        <c:axId val="153670784"/>
        <c:axId val="153672704"/>
      </c:lineChart>
      <c:catAx>
        <c:axId val="15367078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3672704"/>
        <c:crosses val="autoZero"/>
        <c:auto val="1"/>
        <c:lblAlgn val="ctr"/>
        <c:lblOffset val="100"/>
        <c:noMultiLvlLbl val="0"/>
      </c:catAx>
      <c:valAx>
        <c:axId val="153672704"/>
        <c:scaling>
          <c:orientation val="minMax"/>
          <c:max val="5"/>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Live Births</a:t>
                </a:r>
                <a:endParaRPr lang="en-US" dirty="0"/>
              </a:p>
            </c:rich>
          </c:tx>
          <c:layout>
            <c:manualLayout>
              <c:xMode val="edge"/>
              <c:yMode val="edge"/>
              <c:x val="7.716049382716049E-3"/>
              <c:y val="0.21694762113069202"/>
            </c:manualLayout>
          </c:layout>
          <c:overlay val="0"/>
        </c:title>
        <c:numFmt formatCode="0.0" sourceLinked="0"/>
        <c:majorTickMark val="out"/>
        <c:minorTickMark val="none"/>
        <c:tickLblPos val="nextTo"/>
        <c:txPr>
          <a:bodyPr/>
          <a:lstStyle/>
          <a:p>
            <a:pPr>
              <a:defRPr sz="1600" b="0" baseline="0">
                <a:latin typeface="Calibri" panose="020F0502020204030204" pitchFamily="34" charset="0"/>
              </a:defRPr>
            </a:pPr>
            <a:endParaRPr lang="en-US"/>
          </a:p>
        </c:txPr>
        <c:crossAx val="153670784"/>
        <c:crosses val="autoZero"/>
        <c:crossBetween val="between"/>
        <c:majorUnit val="0.5"/>
      </c:valAx>
    </c:plotArea>
    <c:legend>
      <c:legendPos val="t"/>
      <c:layout>
        <c:manualLayout>
          <c:xMode val="edge"/>
          <c:yMode val="edge"/>
          <c:x val="0"/>
          <c:y val="1.1675185338674747E-3"/>
          <c:w val="1"/>
          <c:h val="0.1083966066741657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17711674929524"/>
          <c:y val="4.8044619422572168E-2"/>
          <c:w val="0.80036210751433845"/>
          <c:h val="0.79705331972392324"/>
        </c:manualLayout>
      </c:layout>
      <c:barChart>
        <c:barDir val="col"/>
        <c:grouping val="clustered"/>
        <c:varyColors val="0"/>
        <c:ser>
          <c:idx val="0"/>
          <c:order val="0"/>
          <c:tx>
            <c:strRef>
              <c:f>Sheet1!$B$1</c:f>
              <c:strCache>
                <c:ptCount val="1"/>
                <c:pt idx="0">
                  <c:v>Series 1</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Sheet1!$A$2:$A$4</c:f>
              <c:strCache>
                <c:ptCount val="3"/>
                <c:pt idx="0">
                  <c:v>White</c:v>
                </c:pt>
                <c:pt idx="1">
                  <c:v>Black</c:v>
                </c:pt>
                <c:pt idx="2">
                  <c:v>Hispanic</c:v>
                </c:pt>
              </c:strCache>
            </c:strRef>
          </c:cat>
          <c:val>
            <c:numRef>
              <c:f>Sheet1!$B$2:$B$4</c:f>
              <c:numCache>
                <c:formatCode>General</c:formatCode>
                <c:ptCount val="3"/>
                <c:pt idx="0">
                  <c:v>76.599999999999994</c:v>
                </c:pt>
                <c:pt idx="1">
                  <c:v>77.8</c:v>
                </c:pt>
                <c:pt idx="2">
                  <c:v>75.900000000000006</c:v>
                </c:pt>
              </c:numCache>
            </c:numRef>
          </c:val>
        </c:ser>
        <c:dLbls>
          <c:showLegendKey val="0"/>
          <c:showVal val="0"/>
          <c:showCatName val="0"/>
          <c:showSerName val="0"/>
          <c:showPercent val="0"/>
          <c:showBubbleSize val="0"/>
        </c:dLbls>
        <c:gapWidth val="150"/>
        <c:axId val="153454080"/>
        <c:axId val="153479808"/>
      </c:barChart>
      <c:catAx>
        <c:axId val="153454080"/>
        <c:scaling>
          <c:orientation val="minMax"/>
        </c:scaling>
        <c:delete val="0"/>
        <c:axPos val="b"/>
        <c:minorGridlines>
          <c:spPr>
            <a:ln>
              <a:noFill/>
            </a:ln>
          </c:spPr>
        </c:minorGridlines>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53479808"/>
        <c:crosses val="autoZero"/>
        <c:auto val="1"/>
        <c:lblAlgn val="ctr"/>
        <c:lblOffset val="100"/>
        <c:noMultiLvlLbl val="0"/>
      </c:catAx>
      <c:valAx>
        <c:axId val="15347980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524652473996305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53454080"/>
        <c:crosses val="autoZero"/>
        <c:crossBetween val="between"/>
        <c:majorUnit val="20"/>
      </c:valAx>
    </c:plotArea>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17711674929524"/>
          <c:y val="4.8044619422572168E-2"/>
          <c:w val="0.80036210751433845"/>
          <c:h val="0.79542189170798094"/>
        </c:manualLayout>
      </c:layout>
      <c:barChart>
        <c:barDir val="col"/>
        <c:grouping val="clustered"/>
        <c:varyColors val="0"/>
        <c:ser>
          <c:idx val="0"/>
          <c:order val="0"/>
          <c:tx>
            <c:strRef>
              <c:f>Sheet1!$B$1</c:f>
              <c:strCache>
                <c:ptCount val="1"/>
                <c:pt idx="0">
                  <c:v>Income</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Sheet1!$A$2:$A$5</c:f>
              <c:strCache>
                <c:ptCount val="4"/>
                <c:pt idx="0">
                  <c:v>Poor</c:v>
                </c:pt>
                <c:pt idx="1">
                  <c:v>Low Income</c:v>
                </c:pt>
                <c:pt idx="2">
                  <c:v>Middle Income</c:v>
                </c:pt>
                <c:pt idx="3">
                  <c:v>High Income</c:v>
                </c:pt>
              </c:strCache>
            </c:strRef>
          </c:cat>
          <c:val>
            <c:numRef>
              <c:f>Sheet1!$B$2:$B$5</c:f>
              <c:numCache>
                <c:formatCode>General</c:formatCode>
                <c:ptCount val="4"/>
                <c:pt idx="0">
                  <c:v>74.3</c:v>
                </c:pt>
                <c:pt idx="1">
                  <c:v>76.099999999999994</c:v>
                </c:pt>
                <c:pt idx="2">
                  <c:v>80</c:v>
                </c:pt>
                <c:pt idx="3">
                  <c:v>75.2</c:v>
                </c:pt>
              </c:numCache>
            </c:numRef>
          </c:val>
        </c:ser>
        <c:dLbls>
          <c:showLegendKey val="0"/>
          <c:showVal val="0"/>
          <c:showCatName val="0"/>
          <c:showSerName val="0"/>
          <c:showPercent val="0"/>
          <c:showBubbleSize val="0"/>
        </c:dLbls>
        <c:gapWidth val="150"/>
        <c:axId val="153680896"/>
        <c:axId val="154924928"/>
      </c:barChart>
      <c:catAx>
        <c:axId val="153680896"/>
        <c:scaling>
          <c:orientation val="minMax"/>
        </c:scaling>
        <c:delete val="0"/>
        <c:axPos val="b"/>
        <c:minorGridlines>
          <c:spPr>
            <a:ln>
              <a:noFill/>
            </a:ln>
          </c:spPr>
        </c:minorGridlines>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54924928"/>
        <c:crosses val="autoZero"/>
        <c:auto val="1"/>
        <c:lblAlgn val="ctr"/>
        <c:lblOffset val="100"/>
        <c:noMultiLvlLbl val="0"/>
      </c:catAx>
      <c:valAx>
        <c:axId val="15492492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524652473996305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53680896"/>
        <c:crosses val="autoZero"/>
        <c:crossBetween val="between"/>
        <c:majorUnit val="20"/>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03048657379367E-2"/>
          <c:y val="0.11312733635568278"/>
          <c:w val="0.92132815128878121"/>
          <c:h val="0.72884176409766954"/>
        </c:manualLayout>
      </c:layout>
      <c:barChart>
        <c:barDir val="col"/>
        <c:grouping val="percentStacked"/>
        <c:varyColors val="0"/>
        <c:ser>
          <c:idx val="2"/>
          <c:order val="0"/>
          <c:tx>
            <c:strRef>
              <c:f>Sheet1!$A$2</c:f>
              <c:strCache>
                <c:ptCount val="1"/>
                <c:pt idx="0">
                  <c:v>Better</c:v>
                </c:pt>
              </c:strCache>
            </c:strRef>
          </c:tx>
          <c:spPr>
            <a:solidFill>
              <a:sysClr val="windowText" lastClr="000000"/>
            </a:solidFill>
          </c:spPr>
          <c:invertIfNegative val="0"/>
          <c:dLbls>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Sheet1!$B$1:$F$1</c:f>
              <c:strCache>
                <c:ptCount val="5"/>
                <c:pt idx="0">
                  <c:v>Poor vs. High Income (n=51)</c:v>
                </c:pt>
                <c:pt idx="1">
                  <c:v>Hispanic vs. White (n=80)</c:v>
                </c:pt>
                <c:pt idx="2">
                  <c:v>Black vs. White (n=83)</c:v>
                </c:pt>
                <c:pt idx="3">
                  <c:v>AI/AN vs. White (n=60)</c:v>
                </c:pt>
                <c:pt idx="4">
                  <c:v>Asian vs. White (n=70)</c:v>
                </c:pt>
              </c:strCache>
            </c:strRef>
          </c:cat>
          <c:val>
            <c:numRef>
              <c:f>Sheet1!$B$2:$F$2</c:f>
              <c:numCache>
                <c:formatCode>General</c:formatCode>
                <c:ptCount val="5"/>
                <c:pt idx="0">
                  <c:v>2</c:v>
                </c:pt>
                <c:pt idx="1">
                  <c:v>19</c:v>
                </c:pt>
                <c:pt idx="2">
                  <c:v>9</c:v>
                </c:pt>
                <c:pt idx="3">
                  <c:v>5</c:v>
                </c:pt>
                <c:pt idx="4">
                  <c:v>21</c:v>
                </c:pt>
              </c:numCache>
            </c:numRef>
          </c:val>
        </c:ser>
        <c:ser>
          <c:idx val="1"/>
          <c:order val="1"/>
          <c:tx>
            <c:strRef>
              <c:f>Sheet1!$A$3</c:f>
              <c:strCache>
                <c:ptCount val="1"/>
                <c:pt idx="0">
                  <c:v>Same</c:v>
                </c:pt>
              </c:strCache>
            </c:strRef>
          </c:tx>
          <c:spPr>
            <a:solidFill>
              <a:srgbClr val="0072C6"/>
            </a:solidFill>
          </c:spPr>
          <c:invertIfNegative val="0"/>
          <c:dLbls>
            <c:dLbl>
              <c:idx val="0"/>
              <c:layout/>
              <c:dLblPos val="ctr"/>
              <c:showLegendKey val="0"/>
              <c:showVal val="1"/>
              <c:showCatName val="0"/>
              <c:showSerName val="0"/>
              <c:showPercent val="0"/>
              <c:showBubbleSize val="0"/>
            </c:dLbl>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Sheet1!$B$1:$F$1</c:f>
              <c:strCache>
                <c:ptCount val="5"/>
                <c:pt idx="0">
                  <c:v>Poor vs. High Income (n=51)</c:v>
                </c:pt>
                <c:pt idx="1">
                  <c:v>Hispanic vs. White (n=80)</c:v>
                </c:pt>
                <c:pt idx="2">
                  <c:v>Black vs. White (n=83)</c:v>
                </c:pt>
                <c:pt idx="3">
                  <c:v>AI/AN vs. White (n=60)</c:v>
                </c:pt>
                <c:pt idx="4">
                  <c:v>Asian vs. White (n=70)</c:v>
                </c:pt>
              </c:strCache>
            </c:strRef>
          </c:cat>
          <c:val>
            <c:numRef>
              <c:f>Sheet1!$B$3:$F$3</c:f>
              <c:numCache>
                <c:formatCode>General</c:formatCode>
                <c:ptCount val="5"/>
                <c:pt idx="0">
                  <c:v>23</c:v>
                </c:pt>
                <c:pt idx="1">
                  <c:v>33</c:v>
                </c:pt>
                <c:pt idx="2">
                  <c:v>47</c:v>
                </c:pt>
                <c:pt idx="3">
                  <c:v>39</c:v>
                </c:pt>
                <c:pt idx="4">
                  <c:v>39</c:v>
                </c:pt>
              </c:numCache>
            </c:numRef>
          </c:val>
        </c:ser>
        <c:ser>
          <c:idx val="0"/>
          <c:order val="2"/>
          <c:tx>
            <c:strRef>
              <c:f>Sheet1!$A$4</c:f>
              <c:strCache>
                <c:ptCount val="1"/>
                <c:pt idx="0">
                  <c:v>Worse</c:v>
                </c:pt>
              </c:strCache>
            </c:strRef>
          </c:tx>
          <c:spPr>
            <a:solidFill>
              <a:srgbClr val="AABA0A"/>
            </a:solidFill>
          </c:spPr>
          <c:invertIfNegative val="0"/>
          <c:dLbls>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dLbls>
          <c:cat>
            <c:strRef>
              <c:f>Sheet1!$B$1:$F$1</c:f>
              <c:strCache>
                <c:ptCount val="5"/>
                <c:pt idx="0">
                  <c:v>Poor vs. High Income (n=51)</c:v>
                </c:pt>
                <c:pt idx="1">
                  <c:v>Hispanic vs. White (n=80)</c:v>
                </c:pt>
                <c:pt idx="2">
                  <c:v>Black vs. White (n=83)</c:v>
                </c:pt>
                <c:pt idx="3">
                  <c:v>AI/AN vs. White (n=60)</c:v>
                </c:pt>
                <c:pt idx="4">
                  <c:v>Asian vs. White (n=70)</c:v>
                </c:pt>
              </c:strCache>
            </c:strRef>
          </c:cat>
          <c:val>
            <c:numRef>
              <c:f>Sheet1!$B$4:$F$4</c:f>
              <c:numCache>
                <c:formatCode>General</c:formatCode>
                <c:ptCount val="5"/>
                <c:pt idx="0">
                  <c:v>26</c:v>
                </c:pt>
                <c:pt idx="1">
                  <c:v>28</c:v>
                </c:pt>
                <c:pt idx="2">
                  <c:v>27</c:v>
                </c:pt>
                <c:pt idx="3">
                  <c:v>16</c:v>
                </c:pt>
                <c:pt idx="4">
                  <c:v>10</c:v>
                </c:pt>
              </c:numCache>
            </c:numRef>
          </c:val>
        </c:ser>
        <c:dLbls>
          <c:showLegendKey val="0"/>
          <c:showVal val="1"/>
          <c:showCatName val="0"/>
          <c:showSerName val="0"/>
          <c:showPercent val="0"/>
          <c:showBubbleSize val="0"/>
        </c:dLbls>
        <c:gapWidth val="150"/>
        <c:overlap val="100"/>
        <c:axId val="134281472"/>
        <c:axId val="133894144"/>
      </c:barChart>
      <c:catAx>
        <c:axId val="134281472"/>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33894144"/>
        <c:crosses val="autoZero"/>
        <c:auto val="1"/>
        <c:lblAlgn val="ctr"/>
        <c:lblOffset val="100"/>
        <c:tickLblSkip val="1"/>
        <c:tickMarkSkip val="1"/>
        <c:noMultiLvlLbl val="0"/>
      </c:catAx>
      <c:valAx>
        <c:axId val="133894144"/>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34281472"/>
        <c:crosses val="autoZero"/>
        <c:crossBetween val="between"/>
        <c:majorUnit val="0.2"/>
      </c:valAx>
    </c:plotArea>
    <c:legend>
      <c:legendPos val="t"/>
      <c:layout>
        <c:manualLayout>
          <c:xMode val="edge"/>
          <c:yMode val="edge"/>
          <c:x val="0.28239355497229512"/>
          <c:y val="1.683567963095513E-3"/>
          <c:w val="0.44518506367259647"/>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12637309225237"/>
          <c:y val="7.4134773850943067E-2"/>
          <c:w val="0.87040755322251384"/>
          <c:h val="0.79118217054263562"/>
        </c:manualLayout>
      </c:layout>
      <c:lineChart>
        <c:grouping val="standard"/>
        <c:varyColors val="0"/>
        <c:ser>
          <c:idx val="3"/>
          <c:order val="0"/>
          <c:tx>
            <c:strRef>
              <c:f>Sheet1!$B$1</c:f>
              <c:strCache>
                <c:ptCount val="1"/>
                <c:pt idx="0">
                  <c:v>Series 1</c:v>
                </c:pt>
              </c:strCache>
            </c:strRef>
          </c:tx>
          <c:spPr>
            <a:ln w="25400">
              <a:solidFill>
                <a:sysClr val="windowText" lastClr="000000"/>
              </a:solidFill>
            </a:ln>
          </c:spPr>
          <c:marker>
            <c:symbol val="circle"/>
            <c:size val="7"/>
            <c:spPr>
              <a:solidFill>
                <a:sysClr val="windowText" lastClr="000000"/>
              </a:solidFill>
              <a:ln>
                <a:noFill/>
              </a:ln>
            </c:spPr>
          </c:marker>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Sheet1!$B$2:$B$8</c:f>
              <c:numCache>
                <c:formatCode>General</c:formatCode>
                <c:ptCount val="7"/>
                <c:pt idx="0">
                  <c:v>621.79999999999995</c:v>
                </c:pt>
                <c:pt idx="1">
                  <c:v>684</c:v>
                </c:pt>
                <c:pt idx="2">
                  <c:v>663.3</c:v>
                </c:pt>
                <c:pt idx="3">
                  <c:v>655.29999999999995</c:v>
                </c:pt>
                <c:pt idx="4">
                  <c:v>697.5</c:v>
                </c:pt>
                <c:pt idx="5">
                  <c:v>746</c:v>
                </c:pt>
                <c:pt idx="6">
                  <c:v>749</c:v>
                </c:pt>
              </c:numCache>
            </c:numRef>
          </c:val>
          <c:smooth val="0"/>
        </c:ser>
        <c:dLbls>
          <c:showLegendKey val="0"/>
          <c:showVal val="0"/>
          <c:showCatName val="0"/>
          <c:showSerName val="0"/>
          <c:showPercent val="0"/>
          <c:showBubbleSize val="0"/>
        </c:dLbls>
        <c:marker val="1"/>
        <c:smooth val="0"/>
        <c:axId val="153443328"/>
        <c:axId val="153988096"/>
      </c:lineChart>
      <c:catAx>
        <c:axId val="15344332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3988096"/>
        <c:crosses val="autoZero"/>
        <c:auto val="1"/>
        <c:lblAlgn val="ctr"/>
        <c:lblOffset val="100"/>
        <c:noMultiLvlLbl val="0"/>
      </c:catAx>
      <c:valAx>
        <c:axId val="153988096"/>
        <c:scaling>
          <c:orientation val="minMax"/>
          <c:max val="800"/>
          <c:min val="50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1621976032065759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3443328"/>
        <c:crosses val="autoZero"/>
        <c:crossBetween val="between"/>
        <c:majorUnit val="50"/>
      </c:valAx>
    </c:plotArea>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721906289491592"/>
          <c:y val="0.12911611742976573"/>
          <c:w val="0.72534582482745213"/>
          <c:h val="0.66212671332750073"/>
        </c:manualLayout>
      </c:layout>
      <c:lineChart>
        <c:grouping val="standard"/>
        <c:varyColors val="0"/>
        <c:ser>
          <c:idx val="3"/>
          <c:order val="0"/>
          <c:tx>
            <c:strRef>
              <c:f>Sheet1!$B$1</c:f>
              <c:strCache>
                <c:ptCount val="1"/>
                <c:pt idx="0">
                  <c:v>0-4</c:v>
                </c:pt>
              </c:strCache>
            </c:strRef>
          </c:tx>
          <c:spPr>
            <a:ln w="25400">
              <a:solidFill>
                <a:sysClr val="windowText" lastClr="000000"/>
              </a:solidFill>
            </a:ln>
          </c:spPr>
          <c:marker>
            <c:symbol val="circle"/>
            <c:size val="7"/>
            <c:spPr>
              <a:solidFill>
                <a:sysClr val="windowText" lastClr="000000"/>
              </a:solidFill>
              <a:ln>
                <a:noFill/>
              </a:ln>
            </c:spPr>
          </c:marker>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General</c:formatCode>
                <c:ptCount val="6"/>
                <c:pt idx="0">
                  <c:v>1432.9</c:v>
                </c:pt>
                <c:pt idx="1">
                  <c:v>1517</c:v>
                </c:pt>
                <c:pt idx="2">
                  <c:v>1465.2</c:v>
                </c:pt>
                <c:pt idx="3">
                  <c:v>1545</c:v>
                </c:pt>
                <c:pt idx="4">
                  <c:v>1574.3</c:v>
                </c:pt>
                <c:pt idx="5">
                  <c:v>1464.4</c:v>
                </c:pt>
              </c:numCache>
            </c:numRef>
          </c:val>
          <c:smooth val="0"/>
        </c:ser>
        <c:ser>
          <c:idx val="0"/>
          <c:order val="1"/>
          <c:tx>
            <c:strRef>
              <c:f>Sheet1!$C$1</c:f>
              <c:strCache>
                <c:ptCount val="1"/>
                <c:pt idx="0">
                  <c:v>5-9</c:v>
                </c:pt>
              </c:strCache>
            </c:strRef>
          </c:tx>
          <c:spPr>
            <a:ln w="25400">
              <a:solidFill>
                <a:srgbClr val="0072C6"/>
              </a:solidFill>
            </a:ln>
          </c:spPr>
          <c:marker>
            <c:symbol val="square"/>
            <c:size val="7"/>
            <c:spPr>
              <a:solidFill>
                <a:srgbClr val="0072C6"/>
              </a:solidFill>
              <a:ln>
                <a:noFill/>
              </a:ln>
            </c:spPr>
          </c:marker>
          <c:cat>
            <c:numRef>
              <c:f>Sheet1!$A$2:$A$7</c:f>
              <c:numCache>
                <c:formatCode>General</c:formatCode>
                <c:ptCount val="6"/>
                <c:pt idx="0">
                  <c:v>2008</c:v>
                </c:pt>
                <c:pt idx="1">
                  <c:v>2009</c:v>
                </c:pt>
                <c:pt idx="2">
                  <c:v>2010</c:v>
                </c:pt>
                <c:pt idx="3">
                  <c:v>2011</c:v>
                </c:pt>
                <c:pt idx="4">
                  <c:v>2012</c:v>
                </c:pt>
                <c:pt idx="5">
                  <c:v>2013</c:v>
                </c:pt>
              </c:numCache>
            </c:numRef>
          </c:cat>
          <c:val>
            <c:numRef>
              <c:f>Sheet1!$C$2:$C$7</c:f>
              <c:numCache>
                <c:formatCode>General</c:formatCode>
                <c:ptCount val="6"/>
                <c:pt idx="0">
                  <c:v>978.4</c:v>
                </c:pt>
                <c:pt idx="1">
                  <c:v>1135.5999999999999</c:v>
                </c:pt>
                <c:pt idx="2">
                  <c:v>1050.0999999999999</c:v>
                </c:pt>
                <c:pt idx="3">
                  <c:v>1096.9000000000001</c:v>
                </c:pt>
                <c:pt idx="4">
                  <c:v>1218.3</c:v>
                </c:pt>
                <c:pt idx="5">
                  <c:v>1169.3</c:v>
                </c:pt>
              </c:numCache>
            </c:numRef>
          </c:val>
          <c:smooth val="0"/>
        </c:ser>
        <c:ser>
          <c:idx val="2"/>
          <c:order val="2"/>
          <c:tx>
            <c:strRef>
              <c:f>Sheet1!$D$1</c:f>
              <c:strCache>
                <c:ptCount val="1"/>
                <c:pt idx="0">
                  <c:v>10-14</c:v>
                </c:pt>
              </c:strCache>
            </c:strRef>
          </c:tx>
          <c:spPr>
            <a:ln w="25400">
              <a:solidFill>
                <a:srgbClr val="AABA0A"/>
              </a:solidFill>
            </a:ln>
          </c:spPr>
          <c:marker>
            <c:symbol val="triangle"/>
            <c:size val="9"/>
            <c:spPr>
              <a:solidFill>
                <a:srgbClr val="AABA0A"/>
              </a:solidFill>
              <a:ln>
                <a:noFill/>
              </a:ln>
            </c:spPr>
          </c:marker>
          <c:cat>
            <c:numRef>
              <c:f>Sheet1!$A$2:$A$7</c:f>
              <c:numCache>
                <c:formatCode>General</c:formatCode>
                <c:ptCount val="6"/>
                <c:pt idx="0">
                  <c:v>2008</c:v>
                </c:pt>
                <c:pt idx="1">
                  <c:v>2009</c:v>
                </c:pt>
                <c:pt idx="2">
                  <c:v>2010</c:v>
                </c:pt>
                <c:pt idx="3">
                  <c:v>2011</c:v>
                </c:pt>
                <c:pt idx="4">
                  <c:v>2012</c:v>
                </c:pt>
                <c:pt idx="5">
                  <c:v>2013</c:v>
                </c:pt>
              </c:numCache>
            </c:numRef>
          </c:cat>
          <c:val>
            <c:numRef>
              <c:f>Sheet1!$D$2:$D$7</c:f>
              <c:numCache>
                <c:formatCode>General</c:formatCode>
                <c:ptCount val="6"/>
                <c:pt idx="0">
                  <c:v>609.70000000000005</c:v>
                </c:pt>
                <c:pt idx="1">
                  <c:v>726.2</c:v>
                </c:pt>
                <c:pt idx="2">
                  <c:v>681.4</c:v>
                </c:pt>
                <c:pt idx="3">
                  <c:v>698.7</c:v>
                </c:pt>
                <c:pt idx="4">
                  <c:v>752.9</c:v>
                </c:pt>
                <c:pt idx="5">
                  <c:v>670</c:v>
                </c:pt>
              </c:numCache>
            </c:numRef>
          </c:val>
          <c:smooth val="0"/>
        </c:ser>
        <c:ser>
          <c:idx val="1"/>
          <c:order val="3"/>
          <c:tx>
            <c:strRef>
              <c:f>Sheet1!$E$1</c:f>
              <c:strCache>
                <c:ptCount val="1"/>
                <c:pt idx="0">
                  <c:v>15-17</c:v>
                </c:pt>
              </c:strCache>
            </c:strRef>
          </c:tx>
          <c:spPr>
            <a:ln w="34925">
              <a:solidFill>
                <a:srgbClr val="7BA8DF"/>
              </a:solidFill>
            </a:ln>
          </c:spPr>
          <c:marker>
            <c:symbol val="diamond"/>
            <c:size val="9"/>
            <c:spPr>
              <a:solidFill>
                <a:srgbClr val="7BA8DF"/>
              </a:solidFill>
              <a:ln>
                <a:noFill/>
              </a:ln>
            </c:spPr>
          </c:marker>
          <c:cat>
            <c:numRef>
              <c:f>Sheet1!$A$2:$A$7</c:f>
              <c:numCache>
                <c:formatCode>General</c:formatCode>
                <c:ptCount val="6"/>
                <c:pt idx="0">
                  <c:v>2008</c:v>
                </c:pt>
                <c:pt idx="1">
                  <c:v>2009</c:v>
                </c:pt>
                <c:pt idx="2">
                  <c:v>2010</c:v>
                </c:pt>
                <c:pt idx="3">
                  <c:v>2011</c:v>
                </c:pt>
                <c:pt idx="4">
                  <c:v>2012</c:v>
                </c:pt>
                <c:pt idx="5">
                  <c:v>2013</c:v>
                </c:pt>
              </c:numCache>
            </c:numRef>
          </c:cat>
          <c:val>
            <c:numRef>
              <c:f>Sheet1!$E$2:$E$7</c:f>
              <c:numCache>
                <c:formatCode>General</c:formatCode>
                <c:ptCount val="6"/>
                <c:pt idx="0">
                  <c:v>496.8</c:v>
                </c:pt>
                <c:pt idx="1">
                  <c:v>555.9</c:v>
                </c:pt>
                <c:pt idx="2">
                  <c:v>497.7</c:v>
                </c:pt>
                <c:pt idx="3">
                  <c:v>472.9</c:v>
                </c:pt>
                <c:pt idx="4">
                  <c:v>483.6</c:v>
                </c:pt>
                <c:pt idx="5">
                  <c:v>471</c:v>
                </c:pt>
              </c:numCache>
            </c:numRef>
          </c:val>
          <c:smooth val="0"/>
        </c:ser>
        <c:dLbls>
          <c:showLegendKey val="0"/>
          <c:showVal val="0"/>
          <c:showCatName val="0"/>
          <c:showSerName val="0"/>
          <c:showPercent val="0"/>
          <c:showBubbleSize val="0"/>
        </c:dLbls>
        <c:marker val="1"/>
        <c:smooth val="0"/>
        <c:axId val="153713280"/>
        <c:axId val="153721088"/>
      </c:lineChart>
      <c:catAx>
        <c:axId val="153713280"/>
        <c:scaling>
          <c:orientation val="minMax"/>
        </c:scaling>
        <c:delete val="0"/>
        <c:axPos val="b"/>
        <c:numFmt formatCode="General" sourceLinked="1"/>
        <c:majorTickMark val="out"/>
        <c:minorTickMark val="none"/>
        <c:tickLblPos val="nextTo"/>
        <c:txPr>
          <a:bodyPr rot="-600000"/>
          <a:lstStyle/>
          <a:p>
            <a:pPr>
              <a:defRPr sz="1600" b="0" baseline="0">
                <a:latin typeface="Calibri" panose="020F0502020204030204" pitchFamily="34" charset="0"/>
              </a:defRPr>
            </a:pPr>
            <a:endParaRPr lang="en-US"/>
          </a:p>
        </c:txPr>
        <c:crossAx val="153721088"/>
        <c:crosses val="autoZero"/>
        <c:auto val="1"/>
        <c:lblAlgn val="ctr"/>
        <c:lblOffset val="100"/>
        <c:noMultiLvlLbl val="0"/>
      </c:catAx>
      <c:valAx>
        <c:axId val="153721088"/>
        <c:scaling>
          <c:orientation val="minMax"/>
          <c:max val="20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7.716049382716049E-3"/>
              <c:y val="0.1589814814814814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3713280"/>
        <c:crosses val="autoZero"/>
        <c:crossBetween val="between"/>
        <c:majorUnit val="250"/>
      </c:valAx>
    </c:plotArea>
    <c:legend>
      <c:legendPos val="t"/>
      <c:layout>
        <c:manualLayout>
          <c:xMode val="edge"/>
          <c:yMode val="edge"/>
          <c:x val="8.19954797317002E-3"/>
          <c:y val="1.1675185338674747E-3"/>
          <c:w val="0.99127867697093419"/>
          <c:h val="9.03190920579372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55628463108778"/>
          <c:y val="0.12520511324973269"/>
          <c:w val="0.72875182268883054"/>
          <c:h val="0.66887868183143773"/>
        </c:manualLayout>
      </c:layout>
      <c:barChart>
        <c:barDir val="col"/>
        <c:grouping val="clustered"/>
        <c:varyColors val="0"/>
        <c:ser>
          <c:idx val="0"/>
          <c:order val="0"/>
          <c:tx>
            <c:strRef>
              <c:f>Sheet1!$B$1</c:f>
              <c:strCache>
                <c:ptCount val="1"/>
                <c:pt idx="0">
                  <c:v>Column3</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Sheet1!$A$2:$A$9</c:f>
              <c:strCache>
                <c:ptCount val="8"/>
                <c:pt idx="0">
                  <c:v>Male</c:v>
                </c:pt>
                <c:pt idx="1">
                  <c:v>Female </c:v>
                </c:pt>
                <c:pt idx="4">
                  <c:v>Q1-Lowest</c:v>
                </c:pt>
                <c:pt idx="5">
                  <c:v>Q2</c:v>
                </c:pt>
                <c:pt idx="6">
                  <c:v>Q3</c:v>
                </c:pt>
                <c:pt idx="7">
                  <c:v>Q4-Highest</c:v>
                </c:pt>
              </c:strCache>
            </c:strRef>
          </c:cat>
          <c:val>
            <c:numRef>
              <c:f>Sheet1!$B$2:$B$9</c:f>
              <c:numCache>
                <c:formatCode>0.0</c:formatCode>
                <c:ptCount val="8"/>
                <c:pt idx="0">
                  <c:v>1110.7380192768442</c:v>
                </c:pt>
                <c:pt idx="1">
                  <c:v>741.92738476746945</c:v>
                </c:pt>
                <c:pt idx="4">
                  <c:v>1568.6756571317362</c:v>
                </c:pt>
                <c:pt idx="5">
                  <c:v>889.84281433075319</c:v>
                </c:pt>
                <c:pt idx="6">
                  <c:v>743.79728779119364</c:v>
                </c:pt>
                <c:pt idx="7">
                  <c:v>516.41493708823566</c:v>
                </c:pt>
              </c:numCache>
            </c:numRef>
          </c:val>
        </c:ser>
        <c:dLbls>
          <c:showLegendKey val="0"/>
          <c:showVal val="0"/>
          <c:showCatName val="0"/>
          <c:showSerName val="0"/>
          <c:showPercent val="0"/>
          <c:showBubbleSize val="0"/>
        </c:dLbls>
        <c:gapWidth val="150"/>
        <c:axId val="153745664"/>
        <c:axId val="153751552"/>
      </c:barChart>
      <c:catAx>
        <c:axId val="153745664"/>
        <c:scaling>
          <c:orientation val="minMax"/>
        </c:scaling>
        <c:delete val="0"/>
        <c:axPos val="b"/>
        <c:minorGridlines>
          <c:spPr>
            <a:ln>
              <a:noFill/>
            </a:ln>
          </c:spPr>
        </c:minorGridlines>
        <c:majorTickMark val="out"/>
        <c:minorTickMark val="none"/>
        <c:tickLblPos val="nextTo"/>
        <c:txPr>
          <a:bodyPr rot="-1800000"/>
          <a:lstStyle/>
          <a:p>
            <a:pPr>
              <a:defRPr sz="1600" b="0">
                <a:solidFill>
                  <a:schemeClr val="tx1"/>
                </a:solidFill>
                <a:latin typeface="Calibri" panose="020F0502020204030204" pitchFamily="34" charset="0"/>
              </a:defRPr>
            </a:pPr>
            <a:endParaRPr lang="en-US"/>
          </a:p>
        </c:txPr>
        <c:crossAx val="153751552"/>
        <c:crosses val="autoZero"/>
        <c:auto val="1"/>
        <c:lblAlgn val="ctr"/>
        <c:lblOffset val="100"/>
        <c:noMultiLvlLbl val="0"/>
      </c:catAx>
      <c:valAx>
        <c:axId val="153751552"/>
        <c:scaling>
          <c:orientation val="minMax"/>
          <c:max val="2000"/>
          <c:min val="0"/>
        </c:scaling>
        <c:delete val="0"/>
        <c:axPos val="l"/>
        <c:majorGridlines/>
        <c:title>
          <c:tx>
            <c:rich>
              <a:bodyPr rot="-5400000" vert="horz"/>
              <a:lstStyle/>
              <a:p>
                <a:pPr>
                  <a:defRPr sz="1600">
                    <a:latin typeface="Calibri" panose="020F0502020204030204" pitchFamily="34" charset="0"/>
                  </a:defRPr>
                </a:pPr>
                <a:r>
                  <a:rPr lang="en-US" dirty="0" smtClean="0"/>
                  <a:t>Rate per 100,000</a:t>
                </a:r>
                <a:r>
                  <a:rPr lang="en-US" baseline="0" dirty="0" smtClean="0"/>
                  <a:t> Population</a:t>
                </a:r>
                <a:endParaRPr lang="en-US" dirty="0"/>
              </a:p>
            </c:rich>
          </c:tx>
          <c:layout>
            <c:manualLayout>
              <c:xMode val="edge"/>
              <c:yMode val="edge"/>
              <c:x val="3.0864197530864196E-3"/>
              <c:y val="0.1595841839214542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53745664"/>
        <c:crosses val="autoZero"/>
        <c:crossBetween val="between"/>
        <c:majorUnit val="250"/>
      </c:valAx>
    </c:plotArea>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128463108778068"/>
          <c:y val="0.12072302103541406"/>
          <c:w val="0.79298362010304269"/>
          <c:h val="0.7131000608619574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63.107100000000003</c:v>
                </c:pt>
                <c:pt idx="1">
                  <c:v>65.343299999999999</c:v>
                </c:pt>
                <c:pt idx="2">
                  <c:v>63.099200000000003</c:v>
                </c:pt>
                <c:pt idx="3">
                  <c:v>63.426099999999998</c:v>
                </c:pt>
                <c:pt idx="4">
                  <c:v>62.6845</c:v>
                </c:pt>
                <c:pt idx="5">
                  <c:v>65.122500000000002</c:v>
                </c:pt>
                <c:pt idx="6">
                  <c:v>64.549400000000006</c:v>
                </c:pt>
                <c:pt idx="7">
                  <c:v>67.638400000000004</c:v>
                </c:pt>
                <c:pt idx="8">
                  <c:v>65.706199999999995</c:v>
                </c:pt>
                <c:pt idx="9">
                  <c:v>68.216099999999997</c:v>
                </c:pt>
                <c:pt idx="10" formatCode="General">
                  <c:v>66.5</c:v>
                </c:pt>
                <c:pt idx="11" formatCode="General">
                  <c:v>66.5</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64.766499999999994</c:v>
                </c:pt>
                <c:pt idx="1">
                  <c:v>66.415999999999997</c:v>
                </c:pt>
                <c:pt idx="2">
                  <c:v>64.181299999999993</c:v>
                </c:pt>
                <c:pt idx="3">
                  <c:v>64.576499999999996</c:v>
                </c:pt>
                <c:pt idx="4">
                  <c:v>62.981999999999999</c:v>
                </c:pt>
                <c:pt idx="5">
                  <c:v>65.0471</c:v>
                </c:pt>
                <c:pt idx="6">
                  <c:v>66.100999999999999</c:v>
                </c:pt>
                <c:pt idx="7">
                  <c:v>70.483000000000004</c:v>
                </c:pt>
                <c:pt idx="8">
                  <c:v>66.739099999999993</c:v>
                </c:pt>
                <c:pt idx="9">
                  <c:v>69.753600000000006</c:v>
                </c:pt>
                <c:pt idx="10">
                  <c:v>67.933300000000003</c:v>
                </c:pt>
                <c:pt idx="11" formatCode="General">
                  <c:v>68.099999999999994</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62.347799999999999</c:v>
                </c:pt>
                <c:pt idx="1">
                  <c:v>62.202199999999998</c:v>
                </c:pt>
                <c:pt idx="2">
                  <c:v>61.528500000000001</c:v>
                </c:pt>
                <c:pt idx="3">
                  <c:v>60.998699999999999</c:v>
                </c:pt>
                <c:pt idx="4">
                  <c:v>64.826700000000002</c:v>
                </c:pt>
                <c:pt idx="5">
                  <c:v>67.319800000000001</c:v>
                </c:pt>
                <c:pt idx="6">
                  <c:v>58.736699999999999</c:v>
                </c:pt>
                <c:pt idx="7">
                  <c:v>60.549500000000002</c:v>
                </c:pt>
                <c:pt idx="8">
                  <c:v>60.141100000000002</c:v>
                </c:pt>
                <c:pt idx="9">
                  <c:v>61.712299999999999</c:v>
                </c:pt>
                <c:pt idx="10">
                  <c:v>62.1462</c:v>
                </c:pt>
                <c:pt idx="11" formatCode="General">
                  <c:v>65.8</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Sheet1!$B$5:$M$5</c:f>
              <c:numCache>
                <c:formatCode>0.0</c:formatCode>
                <c:ptCount val="12"/>
                <c:pt idx="0">
                  <c:v>52.034700000000001</c:v>
                </c:pt>
                <c:pt idx="1">
                  <c:v>57.182000000000002</c:v>
                </c:pt>
                <c:pt idx="2">
                  <c:v>55.682200000000002</c:v>
                </c:pt>
                <c:pt idx="3">
                  <c:v>58.463799999999999</c:v>
                </c:pt>
                <c:pt idx="4">
                  <c:v>54.239899999999999</c:v>
                </c:pt>
                <c:pt idx="5">
                  <c:v>56.098100000000002</c:v>
                </c:pt>
                <c:pt idx="6">
                  <c:v>55.617899999999999</c:v>
                </c:pt>
                <c:pt idx="7">
                  <c:v>56.633899999999997</c:v>
                </c:pt>
                <c:pt idx="8">
                  <c:v>67.092600000000004</c:v>
                </c:pt>
                <c:pt idx="9">
                  <c:v>68.148799999999994</c:v>
                </c:pt>
                <c:pt idx="10">
                  <c:v>59.920299999999997</c:v>
                </c:pt>
                <c:pt idx="11" formatCode="General">
                  <c:v>64.2</c:v>
                </c:pt>
              </c:numCache>
            </c:numRef>
          </c:val>
          <c:smooth val="0"/>
        </c:ser>
        <c:dLbls>
          <c:showLegendKey val="0"/>
          <c:showVal val="0"/>
          <c:showCatName val="0"/>
          <c:showSerName val="0"/>
          <c:showPercent val="0"/>
          <c:showBubbleSize val="0"/>
        </c:dLbls>
        <c:marker val="1"/>
        <c:smooth val="0"/>
        <c:axId val="154351104"/>
        <c:axId val="154353024"/>
      </c:lineChart>
      <c:catAx>
        <c:axId val="154351104"/>
        <c:scaling>
          <c:orientation val="minMax"/>
        </c:scaling>
        <c:delete val="0"/>
        <c:axPos val="b"/>
        <c:numFmt formatCode="General" sourceLinked="1"/>
        <c:majorTickMark val="out"/>
        <c:minorTickMark val="none"/>
        <c:tickLblPos val="nextTo"/>
        <c:txPr>
          <a:bodyPr rot="-3120000"/>
          <a:lstStyle/>
          <a:p>
            <a:pPr>
              <a:defRPr sz="1400" b="0" baseline="0">
                <a:latin typeface="Calibri" panose="020F0502020204030204" pitchFamily="34" charset="0"/>
              </a:defRPr>
            </a:pPr>
            <a:endParaRPr lang="en-US"/>
          </a:p>
        </c:txPr>
        <c:crossAx val="154353024"/>
        <c:crosses val="autoZero"/>
        <c:auto val="1"/>
        <c:lblAlgn val="ctr"/>
        <c:lblOffset val="100"/>
        <c:noMultiLvlLbl val="0"/>
      </c:catAx>
      <c:valAx>
        <c:axId val="15435302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811765377153942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4351104"/>
        <c:crosses val="autoZero"/>
        <c:crossBetween val="between"/>
        <c:majorUnit val="10"/>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291241372606201"/>
          <c:y val="0.11770363450331421"/>
          <c:w val="0.80093491785749005"/>
          <c:h val="0.71310006086195743"/>
        </c:manualLayout>
      </c:layout>
      <c:lineChart>
        <c:grouping val="standard"/>
        <c:varyColors val="0"/>
        <c:ser>
          <c:idx val="3"/>
          <c:order val="0"/>
          <c:tx>
            <c:strRef>
              <c:f>Sheet1!$A$2</c:f>
              <c:strCache>
                <c:ptCount val="1"/>
                <c:pt idx="0">
                  <c:v>Private</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62.305300000000003</c:v>
                </c:pt>
                <c:pt idx="1">
                  <c:v>65.661199999999994</c:v>
                </c:pt>
                <c:pt idx="2">
                  <c:v>64.0822</c:v>
                </c:pt>
                <c:pt idx="3">
                  <c:v>61.947299999999998</c:v>
                </c:pt>
                <c:pt idx="4">
                  <c:v>60.662300000000002</c:v>
                </c:pt>
                <c:pt idx="5">
                  <c:v>65.947400000000002</c:v>
                </c:pt>
                <c:pt idx="6">
                  <c:v>62.773000000000003</c:v>
                </c:pt>
                <c:pt idx="7">
                  <c:v>70.473500000000001</c:v>
                </c:pt>
                <c:pt idx="8">
                  <c:v>66.394800000000004</c:v>
                </c:pt>
                <c:pt idx="9">
                  <c:v>66.375799999999998</c:v>
                </c:pt>
                <c:pt idx="10">
                  <c:v>63.4435</c:v>
                </c:pt>
                <c:pt idx="11" formatCode="General">
                  <c:v>63.1</c:v>
                </c:pt>
              </c:numCache>
            </c:numRef>
          </c:val>
          <c:smooth val="0"/>
        </c:ser>
        <c:ser>
          <c:idx val="0"/>
          <c:order val="1"/>
          <c:tx>
            <c:strRef>
              <c:f>Sheet1!$A$3</c:f>
              <c:strCache>
                <c:ptCount val="1"/>
                <c:pt idx="0">
                  <c:v>Public</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64.659000000000006</c:v>
                </c:pt>
                <c:pt idx="1">
                  <c:v>71.745800000000003</c:v>
                </c:pt>
                <c:pt idx="2">
                  <c:v>67.610100000000003</c:v>
                </c:pt>
                <c:pt idx="3">
                  <c:v>69.137</c:v>
                </c:pt>
                <c:pt idx="4">
                  <c:v>67.563000000000002</c:v>
                </c:pt>
                <c:pt idx="5">
                  <c:v>70.073099999999997</c:v>
                </c:pt>
                <c:pt idx="6">
                  <c:v>69.308400000000006</c:v>
                </c:pt>
                <c:pt idx="7">
                  <c:v>69.926400000000001</c:v>
                </c:pt>
                <c:pt idx="8">
                  <c:v>64.950800000000001</c:v>
                </c:pt>
                <c:pt idx="9">
                  <c:v>68.0762</c:v>
                </c:pt>
                <c:pt idx="10">
                  <c:v>75.010499999999993</c:v>
                </c:pt>
                <c:pt idx="11" formatCode="General">
                  <c:v>72.599999999999994</c:v>
                </c:pt>
              </c:numCache>
            </c:numRef>
          </c:val>
          <c:smooth val="0"/>
        </c:ser>
        <c:ser>
          <c:idx val="2"/>
          <c:order val="2"/>
          <c:tx>
            <c:strRef>
              <c:f>Sheet1!$A$4</c:f>
              <c:strCache>
                <c:ptCount val="1"/>
                <c:pt idx="0">
                  <c:v>Uninsured</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51.325800000000001</c:v>
                </c:pt>
                <c:pt idx="1">
                  <c:v>46.622900000000001</c:v>
                </c:pt>
                <c:pt idx="2">
                  <c:v>46.160800000000002</c:v>
                </c:pt>
                <c:pt idx="3">
                  <c:v>49.243299999999998</c:v>
                </c:pt>
                <c:pt idx="4">
                  <c:v>48.095700000000001</c:v>
                </c:pt>
                <c:pt idx="5">
                  <c:v>51.982199999999999</c:v>
                </c:pt>
                <c:pt idx="6">
                  <c:v>52.802399999999999</c:v>
                </c:pt>
                <c:pt idx="7">
                  <c:v>48.548099999999998</c:v>
                </c:pt>
                <c:pt idx="8">
                  <c:v>54.232799999999997</c:v>
                </c:pt>
                <c:pt idx="9">
                  <c:v>60.266399999999997</c:v>
                </c:pt>
                <c:pt idx="10">
                  <c:v>49.193100000000001</c:v>
                </c:pt>
                <c:pt idx="11" formatCode="General">
                  <c:v>52.9</c:v>
                </c:pt>
              </c:numCache>
            </c:numRef>
          </c:val>
          <c:smooth val="0"/>
        </c:ser>
        <c:dLbls>
          <c:showLegendKey val="0"/>
          <c:showVal val="0"/>
          <c:showCatName val="0"/>
          <c:showSerName val="0"/>
          <c:showPercent val="0"/>
          <c:showBubbleSize val="0"/>
        </c:dLbls>
        <c:marker val="1"/>
        <c:smooth val="0"/>
        <c:axId val="155964160"/>
        <c:axId val="155966080"/>
      </c:lineChart>
      <c:catAx>
        <c:axId val="155964160"/>
        <c:scaling>
          <c:orientation val="minMax"/>
        </c:scaling>
        <c:delete val="0"/>
        <c:axPos val="b"/>
        <c:numFmt formatCode="General" sourceLinked="1"/>
        <c:majorTickMark val="out"/>
        <c:minorTickMark val="none"/>
        <c:tickLblPos val="nextTo"/>
        <c:txPr>
          <a:bodyPr rot="-3120000"/>
          <a:lstStyle/>
          <a:p>
            <a:pPr>
              <a:defRPr sz="1400" b="0" baseline="0">
                <a:latin typeface="Calibri" panose="020F0502020204030204" pitchFamily="34" charset="0"/>
              </a:defRPr>
            </a:pPr>
            <a:endParaRPr lang="en-US"/>
          </a:p>
        </c:txPr>
        <c:crossAx val="155966080"/>
        <c:crosses val="autoZero"/>
        <c:auto val="1"/>
        <c:lblAlgn val="ctr"/>
        <c:lblOffset val="100"/>
        <c:noMultiLvlLbl val="0"/>
      </c:catAx>
      <c:valAx>
        <c:axId val="15596608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781572140438966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5964160"/>
        <c:crosses val="autoZero"/>
        <c:crossBetween val="between"/>
        <c:majorUnit val="10"/>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933168076212697"/>
          <c:y val="0.12072302103541406"/>
          <c:w val="0.80164673860211921"/>
          <c:h val="0.72779406046466411"/>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55.623100000000001</c:v>
                </c:pt>
                <c:pt idx="1">
                  <c:v>57.027099999999997</c:v>
                </c:pt>
                <c:pt idx="2">
                  <c:v>57.205599999999997</c:v>
                </c:pt>
                <c:pt idx="3">
                  <c:v>56.682299999999998</c:v>
                </c:pt>
                <c:pt idx="4">
                  <c:v>57.119599999999998</c:v>
                </c:pt>
                <c:pt idx="5">
                  <c:v>57.873800000000003</c:v>
                </c:pt>
                <c:pt idx="6">
                  <c:v>57.3748</c:v>
                </c:pt>
                <c:pt idx="7">
                  <c:v>59.091799999999999</c:v>
                </c:pt>
                <c:pt idx="8">
                  <c:v>58.389800000000001</c:v>
                </c:pt>
                <c:pt idx="9">
                  <c:v>59.556100000000001</c:v>
                </c:pt>
                <c:pt idx="10" formatCode="General">
                  <c:v>59.3</c:v>
                </c:pt>
                <c:pt idx="11" formatCode="General">
                  <c:v>63.5</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57.454300000000003</c:v>
                </c:pt>
                <c:pt idx="1">
                  <c:v>58.970300000000002</c:v>
                </c:pt>
                <c:pt idx="2">
                  <c:v>60.148800000000001</c:v>
                </c:pt>
                <c:pt idx="3">
                  <c:v>59.654600000000002</c:v>
                </c:pt>
                <c:pt idx="4">
                  <c:v>58.817999999999998</c:v>
                </c:pt>
                <c:pt idx="5">
                  <c:v>58.666400000000003</c:v>
                </c:pt>
                <c:pt idx="6">
                  <c:v>57.7532</c:v>
                </c:pt>
                <c:pt idx="7">
                  <c:v>59.134099999999997</c:v>
                </c:pt>
                <c:pt idx="8">
                  <c:v>57.772399999999998</c:v>
                </c:pt>
                <c:pt idx="9">
                  <c:v>60.667499999999997</c:v>
                </c:pt>
                <c:pt idx="10">
                  <c:v>58.932099999999998</c:v>
                </c:pt>
                <c:pt idx="11" formatCode="General">
                  <c:v>64.5</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55.767800000000001</c:v>
                </c:pt>
                <c:pt idx="1">
                  <c:v>56.559399999999997</c:v>
                </c:pt>
                <c:pt idx="2">
                  <c:v>55.078499999999998</c:v>
                </c:pt>
                <c:pt idx="3">
                  <c:v>56.339100000000002</c:v>
                </c:pt>
                <c:pt idx="4">
                  <c:v>56.835999999999999</c:v>
                </c:pt>
                <c:pt idx="5">
                  <c:v>60.752800000000001</c:v>
                </c:pt>
                <c:pt idx="6">
                  <c:v>54.714399999999998</c:v>
                </c:pt>
                <c:pt idx="7">
                  <c:v>58.4756</c:v>
                </c:pt>
                <c:pt idx="8">
                  <c:v>59.123899999999999</c:v>
                </c:pt>
                <c:pt idx="9">
                  <c:v>59.220799999999997</c:v>
                </c:pt>
                <c:pt idx="10">
                  <c:v>62.433599999999998</c:v>
                </c:pt>
                <c:pt idx="11" formatCode="General">
                  <c:v>64.8</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Sheet1!$B$5:$M$5</c:f>
              <c:numCache>
                <c:formatCode>0.0</c:formatCode>
                <c:ptCount val="12"/>
                <c:pt idx="0">
                  <c:v>45.902500000000003</c:v>
                </c:pt>
                <c:pt idx="1">
                  <c:v>49.719499999999996</c:v>
                </c:pt>
                <c:pt idx="2">
                  <c:v>47.445900000000002</c:v>
                </c:pt>
                <c:pt idx="3">
                  <c:v>46.476100000000002</c:v>
                </c:pt>
                <c:pt idx="4">
                  <c:v>50.773099999999999</c:v>
                </c:pt>
                <c:pt idx="5">
                  <c:v>52.833500000000001</c:v>
                </c:pt>
                <c:pt idx="6">
                  <c:v>57.224499999999999</c:v>
                </c:pt>
                <c:pt idx="7">
                  <c:v>59.383400000000002</c:v>
                </c:pt>
                <c:pt idx="8">
                  <c:v>58.849200000000003</c:v>
                </c:pt>
                <c:pt idx="9">
                  <c:v>55.659100000000002</c:v>
                </c:pt>
                <c:pt idx="10">
                  <c:v>55.920999999999999</c:v>
                </c:pt>
                <c:pt idx="11" formatCode="General">
                  <c:v>59.5</c:v>
                </c:pt>
              </c:numCache>
            </c:numRef>
          </c:val>
          <c:smooth val="0"/>
        </c:ser>
        <c:dLbls>
          <c:showLegendKey val="0"/>
          <c:showVal val="0"/>
          <c:showCatName val="0"/>
          <c:showSerName val="0"/>
          <c:showPercent val="0"/>
          <c:showBubbleSize val="0"/>
        </c:dLbls>
        <c:marker val="1"/>
        <c:smooth val="0"/>
        <c:axId val="155824512"/>
        <c:axId val="155826432"/>
      </c:lineChart>
      <c:catAx>
        <c:axId val="155824512"/>
        <c:scaling>
          <c:orientation val="minMax"/>
        </c:scaling>
        <c:delete val="0"/>
        <c:axPos val="b"/>
        <c:numFmt formatCode="General" sourceLinked="1"/>
        <c:majorTickMark val="out"/>
        <c:minorTickMark val="none"/>
        <c:tickLblPos val="nextTo"/>
        <c:txPr>
          <a:bodyPr rot="-3180000"/>
          <a:lstStyle/>
          <a:p>
            <a:pPr>
              <a:defRPr sz="1400" b="0" baseline="0">
                <a:latin typeface="Calibri" panose="020F0502020204030204" pitchFamily="34" charset="0"/>
              </a:defRPr>
            </a:pPr>
            <a:endParaRPr lang="en-US"/>
          </a:p>
        </c:txPr>
        <c:crossAx val="155826432"/>
        <c:crosses val="autoZero"/>
        <c:auto val="1"/>
        <c:lblAlgn val="ctr"/>
        <c:lblOffset val="100"/>
        <c:noMultiLvlLbl val="0"/>
      </c:catAx>
      <c:valAx>
        <c:axId val="15582643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04357441430932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5824512"/>
        <c:crosses val="autoZero"/>
        <c:crossBetween val="between"/>
        <c:majorUnit val="10"/>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098289437958186"/>
          <c:y val="0.11770373783064352"/>
          <c:w val="0.8132765408634266"/>
          <c:h val="0.72871060665289178"/>
        </c:manualLayout>
      </c:layout>
      <c:lineChart>
        <c:grouping val="standard"/>
        <c:varyColors val="0"/>
        <c:ser>
          <c:idx val="3"/>
          <c:order val="0"/>
          <c:tx>
            <c:strRef>
              <c:f>Sheet1!$A$2</c:f>
              <c:strCache>
                <c:ptCount val="1"/>
                <c:pt idx="0">
                  <c:v>18-44</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46.4724</c:v>
                </c:pt>
                <c:pt idx="1">
                  <c:v>48.824199999999998</c:v>
                </c:pt>
                <c:pt idx="2">
                  <c:v>47.4221</c:v>
                </c:pt>
                <c:pt idx="3">
                  <c:v>47.428100000000001</c:v>
                </c:pt>
                <c:pt idx="4">
                  <c:v>48.698999999999998</c:v>
                </c:pt>
                <c:pt idx="5">
                  <c:v>50.420900000000003</c:v>
                </c:pt>
                <c:pt idx="6">
                  <c:v>49.036499999999997</c:v>
                </c:pt>
                <c:pt idx="7">
                  <c:v>51.991599999999998</c:v>
                </c:pt>
                <c:pt idx="8">
                  <c:v>52.145000000000003</c:v>
                </c:pt>
                <c:pt idx="9">
                  <c:v>53.127899999999997</c:v>
                </c:pt>
                <c:pt idx="10" formatCode="General">
                  <c:v>52</c:v>
                </c:pt>
                <c:pt idx="11" formatCode="General">
                  <c:v>55.5</c:v>
                </c:pt>
              </c:numCache>
            </c:numRef>
          </c:val>
          <c:smooth val="0"/>
        </c:ser>
        <c:ser>
          <c:idx val="0"/>
          <c:order val="1"/>
          <c:tx>
            <c:strRef>
              <c:f>Sheet1!$A$3</c:f>
              <c:strCache>
                <c:ptCount val="1"/>
                <c:pt idx="0">
                  <c:v>45-64</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66.768299999999996</c:v>
                </c:pt>
                <c:pt idx="1">
                  <c:v>67.083200000000005</c:v>
                </c:pt>
                <c:pt idx="2">
                  <c:v>68.611699999999999</c:v>
                </c:pt>
                <c:pt idx="3">
                  <c:v>67.771600000000007</c:v>
                </c:pt>
                <c:pt idx="4">
                  <c:v>67.982399999999998</c:v>
                </c:pt>
                <c:pt idx="5">
                  <c:v>67.076899999999995</c:v>
                </c:pt>
                <c:pt idx="6">
                  <c:v>69.179900000000004</c:v>
                </c:pt>
                <c:pt idx="7">
                  <c:v>68.046700000000001</c:v>
                </c:pt>
                <c:pt idx="8">
                  <c:v>67.030199999999994</c:v>
                </c:pt>
                <c:pt idx="9">
                  <c:v>66.756399999999999</c:v>
                </c:pt>
                <c:pt idx="10" formatCode="General">
                  <c:v>69.5</c:v>
                </c:pt>
                <c:pt idx="11" formatCode="General">
                  <c:v>73.7</c:v>
                </c:pt>
              </c:numCache>
            </c:numRef>
          </c:val>
          <c:smooth val="0"/>
        </c:ser>
        <c:ser>
          <c:idx val="2"/>
          <c:order val="2"/>
          <c:tx>
            <c:strRef>
              <c:f>Sheet1!$A$4</c:f>
              <c:strCache>
                <c:ptCount val="1"/>
                <c:pt idx="0">
                  <c:v>65+</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64.551100000000005</c:v>
                </c:pt>
                <c:pt idx="1">
                  <c:v>64.915800000000004</c:v>
                </c:pt>
                <c:pt idx="2">
                  <c:v>67.647099999999995</c:v>
                </c:pt>
                <c:pt idx="3">
                  <c:v>66.030900000000003</c:v>
                </c:pt>
                <c:pt idx="4">
                  <c:v>64.268799999999999</c:v>
                </c:pt>
                <c:pt idx="5">
                  <c:v>64.924499999999995</c:v>
                </c:pt>
                <c:pt idx="6">
                  <c:v>62.612099999999998</c:v>
                </c:pt>
                <c:pt idx="7">
                  <c:v>65.479399999999998</c:v>
                </c:pt>
                <c:pt idx="8">
                  <c:v>62.665300000000002</c:v>
                </c:pt>
                <c:pt idx="9">
                  <c:v>66.933199999999999</c:v>
                </c:pt>
                <c:pt idx="10" formatCode="General">
                  <c:v>64</c:v>
                </c:pt>
                <c:pt idx="11" formatCode="General">
                  <c:v>70.599999999999994</c:v>
                </c:pt>
              </c:numCache>
            </c:numRef>
          </c:val>
          <c:smooth val="0"/>
        </c:ser>
        <c:dLbls>
          <c:showLegendKey val="0"/>
          <c:showVal val="0"/>
          <c:showCatName val="0"/>
          <c:showSerName val="0"/>
          <c:showPercent val="0"/>
          <c:showBubbleSize val="0"/>
        </c:dLbls>
        <c:marker val="1"/>
        <c:smooth val="0"/>
        <c:axId val="156092672"/>
        <c:axId val="158581504"/>
      </c:lineChart>
      <c:catAx>
        <c:axId val="156092672"/>
        <c:scaling>
          <c:orientation val="minMax"/>
        </c:scaling>
        <c:delete val="0"/>
        <c:axPos val="b"/>
        <c:numFmt formatCode="General" sourceLinked="1"/>
        <c:majorTickMark val="out"/>
        <c:minorTickMark val="none"/>
        <c:tickLblPos val="nextTo"/>
        <c:txPr>
          <a:bodyPr rot="-3180000"/>
          <a:lstStyle/>
          <a:p>
            <a:pPr>
              <a:defRPr sz="1400" b="0" baseline="0">
                <a:latin typeface="Calibri" panose="020F0502020204030204" pitchFamily="34" charset="0"/>
              </a:defRPr>
            </a:pPr>
            <a:endParaRPr lang="en-US"/>
          </a:p>
        </c:txPr>
        <c:crossAx val="158581504"/>
        <c:crosses val="autoZero"/>
        <c:auto val="1"/>
        <c:lblAlgn val="ctr"/>
        <c:lblOffset val="100"/>
        <c:noMultiLvlLbl val="0"/>
      </c:catAx>
      <c:valAx>
        <c:axId val="15858150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874834742879362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6092672"/>
        <c:crosses val="autoZero"/>
        <c:crossBetween val="between"/>
        <c:majorUnit val="10"/>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26078343980587E-2"/>
          <c:y val="0.11285941453264288"/>
          <c:w val="0.85900411033526469"/>
          <c:h val="0.5505234762321376"/>
        </c:manualLayout>
      </c:layout>
      <c:barChart>
        <c:barDir val="col"/>
        <c:grouping val="clustered"/>
        <c:varyColors val="0"/>
        <c:ser>
          <c:idx val="0"/>
          <c:order val="0"/>
          <c:tx>
            <c:strRef>
              <c:f>Sheet1!$B$1</c:f>
              <c:strCache>
                <c:ptCount val="1"/>
                <c:pt idx="0">
                  <c:v>2011</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Sheet1!$A$2:$A$22</c:f>
              <c:strCache>
                <c:ptCount val="21"/>
                <c:pt idx="0">
                  <c:v>Total</c:v>
                </c:pt>
                <c:pt idx="2">
                  <c:v>White</c:v>
                </c:pt>
                <c:pt idx="3">
                  <c:v>Black</c:v>
                </c:pt>
                <c:pt idx="4">
                  <c:v>Hispanic</c:v>
                </c:pt>
                <c:pt idx="6">
                  <c:v>Poor</c:v>
                </c:pt>
                <c:pt idx="7">
                  <c:v>Low Income</c:v>
                </c:pt>
                <c:pt idx="8">
                  <c:v>Middle Income</c:v>
                </c:pt>
                <c:pt idx="9">
                  <c:v>High Income</c:v>
                </c:pt>
                <c:pt idx="11">
                  <c:v>&lt;High School</c:v>
                </c:pt>
                <c:pt idx="12">
                  <c:v>High School Grad</c:v>
                </c:pt>
                <c:pt idx="13">
                  <c:v>Any College</c:v>
                </c:pt>
                <c:pt idx="15">
                  <c:v>Large Cental Metro</c:v>
                </c:pt>
                <c:pt idx="16">
                  <c:v>Large Fringe Metro</c:v>
                </c:pt>
                <c:pt idx="17">
                  <c:v>Medium Metro</c:v>
                </c:pt>
                <c:pt idx="18">
                  <c:v>Small Metro</c:v>
                </c:pt>
                <c:pt idx="19">
                  <c:v>Micropolitan</c:v>
                </c:pt>
                <c:pt idx="20">
                  <c:v>Noncore</c:v>
                </c:pt>
              </c:strCache>
            </c:strRef>
          </c:cat>
          <c:val>
            <c:numRef>
              <c:f>Sheet1!$B$2:$B$22</c:f>
              <c:numCache>
                <c:formatCode>General</c:formatCode>
                <c:ptCount val="21"/>
                <c:pt idx="0">
                  <c:v>60.1</c:v>
                </c:pt>
                <c:pt idx="2" formatCode="0.0">
                  <c:v>60.610599999999998</c:v>
                </c:pt>
                <c:pt idx="3" formatCode="0.0">
                  <c:v>58.8949</c:v>
                </c:pt>
                <c:pt idx="4" formatCode="0.0">
                  <c:v>59.6374</c:v>
                </c:pt>
                <c:pt idx="6" formatCode="0.0">
                  <c:v>63.479599999999998</c:v>
                </c:pt>
                <c:pt idx="7" formatCode="0.0">
                  <c:v>61.412999999999997</c:v>
                </c:pt>
                <c:pt idx="8" formatCode="0.0">
                  <c:v>59.268300000000004</c:v>
                </c:pt>
                <c:pt idx="9" formatCode="0.0">
                  <c:v>58.481900000000003</c:v>
                </c:pt>
                <c:pt idx="11" formatCode="0.0">
                  <c:v>62.032699999999998</c:v>
                </c:pt>
                <c:pt idx="12" formatCode="0.0">
                  <c:v>58.119</c:v>
                </c:pt>
                <c:pt idx="13" formatCode="0.0">
                  <c:v>60.631</c:v>
                </c:pt>
                <c:pt idx="15" formatCode="0.0">
                  <c:v>57.9</c:v>
                </c:pt>
                <c:pt idx="16" formatCode="0.0">
                  <c:v>63.3</c:v>
                </c:pt>
                <c:pt idx="17" formatCode="0.0">
                  <c:v>59.5</c:v>
                </c:pt>
                <c:pt idx="18" formatCode="0.0">
                  <c:v>62.4</c:v>
                </c:pt>
                <c:pt idx="19">
                  <c:v>57.3</c:v>
                </c:pt>
                <c:pt idx="20">
                  <c:v>61.5</c:v>
                </c:pt>
              </c:numCache>
            </c:numRef>
          </c:val>
        </c:ser>
        <c:ser>
          <c:idx val="1"/>
          <c:order val="1"/>
          <c:tx>
            <c:strRef>
              <c:f>Sheet1!$C$1</c:f>
              <c:strCache>
                <c:ptCount val="1"/>
                <c:pt idx="0">
                  <c:v>2012</c:v>
                </c:pt>
              </c:strCache>
            </c:strRef>
          </c:tx>
          <c:spPr>
            <a:solidFill>
              <a:srgbClr val="AABA0A"/>
            </a:solidFill>
          </c:spPr>
          <c:invertIfNegative val="0"/>
          <c:cat>
            <c:strRef>
              <c:f>Sheet1!$A$2:$A$22</c:f>
              <c:strCache>
                <c:ptCount val="21"/>
                <c:pt idx="0">
                  <c:v>Total</c:v>
                </c:pt>
                <c:pt idx="2">
                  <c:v>White</c:v>
                </c:pt>
                <c:pt idx="3">
                  <c:v>Black</c:v>
                </c:pt>
                <c:pt idx="4">
                  <c:v>Hispanic</c:v>
                </c:pt>
                <c:pt idx="6">
                  <c:v>Poor</c:v>
                </c:pt>
                <c:pt idx="7">
                  <c:v>Low Income</c:v>
                </c:pt>
                <c:pt idx="8">
                  <c:v>Middle Income</c:v>
                </c:pt>
                <c:pt idx="9">
                  <c:v>High Income</c:v>
                </c:pt>
                <c:pt idx="11">
                  <c:v>&lt;High School</c:v>
                </c:pt>
                <c:pt idx="12">
                  <c:v>High School Grad</c:v>
                </c:pt>
                <c:pt idx="13">
                  <c:v>Any College</c:v>
                </c:pt>
                <c:pt idx="15">
                  <c:v>Large Cental Metro</c:v>
                </c:pt>
                <c:pt idx="16">
                  <c:v>Large Fringe Metro</c:v>
                </c:pt>
                <c:pt idx="17">
                  <c:v>Medium Metro</c:v>
                </c:pt>
                <c:pt idx="18">
                  <c:v>Small Metro</c:v>
                </c:pt>
                <c:pt idx="19">
                  <c:v>Micropolitan</c:v>
                </c:pt>
                <c:pt idx="20">
                  <c:v>Noncore</c:v>
                </c:pt>
              </c:strCache>
            </c:strRef>
          </c:cat>
          <c:val>
            <c:numRef>
              <c:f>Sheet1!$C$2:$C$22</c:f>
              <c:numCache>
                <c:formatCode>General</c:formatCode>
                <c:ptCount val="21"/>
                <c:pt idx="0">
                  <c:v>60.7</c:v>
                </c:pt>
                <c:pt idx="2" formatCode="0.0">
                  <c:v>60.382399999999997</c:v>
                </c:pt>
                <c:pt idx="3" formatCode="0.0">
                  <c:v>61.282299999999999</c:v>
                </c:pt>
                <c:pt idx="4" formatCode="0.0">
                  <c:v>60.6417</c:v>
                </c:pt>
                <c:pt idx="6" formatCode="0.0">
                  <c:v>65.991900000000001</c:v>
                </c:pt>
                <c:pt idx="7" formatCode="0.0">
                  <c:v>62.8401</c:v>
                </c:pt>
                <c:pt idx="8" formatCode="0.0">
                  <c:v>58.479599999999998</c:v>
                </c:pt>
                <c:pt idx="9" formatCode="0.0">
                  <c:v>59.744399999999999</c:v>
                </c:pt>
                <c:pt idx="11" formatCode="0.0">
                  <c:v>62.875700000000002</c:v>
                </c:pt>
                <c:pt idx="12" formatCode="0.0">
                  <c:v>58.997999999999998</c:v>
                </c:pt>
                <c:pt idx="13" formatCode="0.0">
                  <c:v>60.7821</c:v>
                </c:pt>
                <c:pt idx="15">
                  <c:v>60.1</c:v>
                </c:pt>
                <c:pt idx="16" formatCode="0.0">
                  <c:v>63</c:v>
                </c:pt>
                <c:pt idx="17">
                  <c:v>59.1</c:v>
                </c:pt>
                <c:pt idx="18">
                  <c:v>61.1</c:v>
                </c:pt>
                <c:pt idx="19">
                  <c:v>59.1</c:v>
                </c:pt>
                <c:pt idx="20">
                  <c:v>63.7</c:v>
                </c:pt>
              </c:numCache>
            </c:numRef>
          </c:val>
        </c:ser>
        <c:ser>
          <c:idx val="2"/>
          <c:order val="2"/>
          <c:tx>
            <c:strRef>
              <c:f>Sheet1!$D$1</c:f>
              <c:strCache>
                <c:ptCount val="1"/>
                <c:pt idx="0">
                  <c:v>2013</c:v>
                </c:pt>
              </c:strCache>
            </c:strRef>
          </c:tx>
          <c:spPr>
            <a:solidFill>
              <a:sysClr val="window" lastClr="FFFFFF"/>
            </a:solidFill>
            <a:ln>
              <a:solidFill>
                <a:sysClr val="windowText" lastClr="000000"/>
              </a:solidFill>
            </a:ln>
          </c:spPr>
          <c:invertIfNegative val="0"/>
          <c:cat>
            <c:strRef>
              <c:f>Sheet1!$A$2:$A$22</c:f>
              <c:strCache>
                <c:ptCount val="21"/>
                <c:pt idx="0">
                  <c:v>Total</c:v>
                </c:pt>
                <c:pt idx="2">
                  <c:v>White</c:v>
                </c:pt>
                <c:pt idx="3">
                  <c:v>Black</c:v>
                </c:pt>
                <c:pt idx="4">
                  <c:v>Hispanic</c:v>
                </c:pt>
                <c:pt idx="6">
                  <c:v>Poor</c:v>
                </c:pt>
                <c:pt idx="7">
                  <c:v>Low Income</c:v>
                </c:pt>
                <c:pt idx="8">
                  <c:v>Middle Income</c:v>
                </c:pt>
                <c:pt idx="9">
                  <c:v>High Income</c:v>
                </c:pt>
                <c:pt idx="11">
                  <c:v>&lt;High School</c:v>
                </c:pt>
                <c:pt idx="12">
                  <c:v>High School Grad</c:v>
                </c:pt>
                <c:pt idx="13">
                  <c:v>Any College</c:v>
                </c:pt>
                <c:pt idx="15">
                  <c:v>Large Cental Metro</c:v>
                </c:pt>
                <c:pt idx="16">
                  <c:v>Large Fringe Metro</c:v>
                </c:pt>
                <c:pt idx="17">
                  <c:v>Medium Metro</c:v>
                </c:pt>
                <c:pt idx="18">
                  <c:v>Small Metro</c:v>
                </c:pt>
                <c:pt idx="19">
                  <c:v>Micropolitan</c:v>
                </c:pt>
                <c:pt idx="20">
                  <c:v>Noncore</c:v>
                </c:pt>
              </c:strCache>
            </c:strRef>
          </c:cat>
          <c:val>
            <c:numRef>
              <c:f>Sheet1!$D$2:$D$22</c:f>
              <c:numCache>
                <c:formatCode>General</c:formatCode>
                <c:ptCount val="21"/>
                <c:pt idx="0">
                  <c:v>60.5</c:v>
                </c:pt>
                <c:pt idx="2">
                  <c:v>61.1</c:v>
                </c:pt>
                <c:pt idx="3">
                  <c:v>58.3</c:v>
                </c:pt>
                <c:pt idx="4">
                  <c:v>61.2</c:v>
                </c:pt>
                <c:pt idx="6" formatCode="0.0">
                  <c:v>64</c:v>
                </c:pt>
                <c:pt idx="7">
                  <c:v>60.5</c:v>
                </c:pt>
                <c:pt idx="8">
                  <c:v>59.7</c:v>
                </c:pt>
                <c:pt idx="9">
                  <c:v>60.9</c:v>
                </c:pt>
                <c:pt idx="11">
                  <c:v>62.5</c:v>
                </c:pt>
                <c:pt idx="12">
                  <c:v>56.9</c:v>
                </c:pt>
                <c:pt idx="13">
                  <c:v>61.7</c:v>
                </c:pt>
                <c:pt idx="15">
                  <c:v>62.8</c:v>
                </c:pt>
                <c:pt idx="16">
                  <c:v>60.2</c:v>
                </c:pt>
                <c:pt idx="17">
                  <c:v>58.9</c:v>
                </c:pt>
                <c:pt idx="18">
                  <c:v>59.9</c:v>
                </c:pt>
                <c:pt idx="19">
                  <c:v>58.9</c:v>
                </c:pt>
                <c:pt idx="20">
                  <c:v>60.1</c:v>
                </c:pt>
              </c:numCache>
            </c:numRef>
          </c:val>
        </c:ser>
        <c:dLbls>
          <c:showLegendKey val="0"/>
          <c:showVal val="0"/>
          <c:showCatName val="0"/>
          <c:showSerName val="0"/>
          <c:showPercent val="0"/>
          <c:showBubbleSize val="0"/>
        </c:dLbls>
        <c:gapWidth val="150"/>
        <c:axId val="156134400"/>
        <c:axId val="156136192"/>
      </c:barChart>
      <c:catAx>
        <c:axId val="156134400"/>
        <c:scaling>
          <c:orientation val="minMax"/>
        </c:scaling>
        <c:delete val="0"/>
        <c:axPos val="b"/>
        <c:minorGridlines>
          <c:spPr>
            <a:ln>
              <a:noFill/>
            </a:ln>
          </c:spPr>
        </c:minorGridlines>
        <c:majorTickMark val="out"/>
        <c:minorTickMark val="none"/>
        <c:tickLblPos val="nextTo"/>
        <c:txPr>
          <a:bodyPr rot="-2220000"/>
          <a:lstStyle/>
          <a:p>
            <a:pPr>
              <a:defRPr sz="1600" b="0">
                <a:solidFill>
                  <a:schemeClr val="tx1"/>
                </a:solidFill>
                <a:latin typeface="Calibri" panose="020F0502020204030204" pitchFamily="34" charset="0"/>
              </a:defRPr>
            </a:pPr>
            <a:endParaRPr lang="en-US"/>
          </a:p>
        </c:txPr>
        <c:crossAx val="156136192"/>
        <c:crosses val="autoZero"/>
        <c:auto val="1"/>
        <c:lblAlgn val="ctr"/>
        <c:lblOffset val="100"/>
        <c:noMultiLvlLbl val="0"/>
      </c:catAx>
      <c:valAx>
        <c:axId val="156136192"/>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2953866530572567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56134400"/>
        <c:crosses val="autoZero"/>
        <c:crossBetween val="between"/>
        <c:majorUnit val="2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26078343980587E-2"/>
          <c:y val="8.8168076212695637E-2"/>
          <c:w val="0.89267874501798383"/>
          <c:h val="0.50966825478336952"/>
        </c:manualLayout>
      </c:layout>
      <c:barChart>
        <c:barDir val="col"/>
        <c:grouping val="clustered"/>
        <c:varyColors val="0"/>
        <c:ser>
          <c:idx val="0"/>
          <c:order val="0"/>
          <c:tx>
            <c:strRef>
              <c:f>Sheet1!$B$1</c:f>
              <c:strCache>
                <c:ptCount val="1"/>
                <c:pt idx="0">
                  <c:v>2011</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Sheet1!$A$2:$A$22</c:f>
              <c:strCache>
                <c:ptCount val="21"/>
                <c:pt idx="0">
                  <c:v>Private</c:v>
                </c:pt>
                <c:pt idx="1">
                  <c:v>Public</c:v>
                </c:pt>
                <c:pt idx="2">
                  <c:v>Uninsured</c:v>
                </c:pt>
                <c:pt idx="4">
                  <c:v>Male</c:v>
                </c:pt>
                <c:pt idx="5">
                  <c:v>Female</c:v>
                </c:pt>
                <c:pt idx="7">
                  <c:v>18-44</c:v>
                </c:pt>
                <c:pt idx="8">
                  <c:v>45-64</c:v>
                </c:pt>
                <c:pt idx="9">
                  <c:v>65+</c:v>
                </c:pt>
                <c:pt idx="11">
                  <c:v>0-1 Conditions</c:v>
                </c:pt>
                <c:pt idx="12">
                  <c:v>2-3 Conditions</c:v>
                </c:pt>
                <c:pt idx="13">
                  <c:v>4+ Conditions</c:v>
                </c:pt>
                <c:pt idx="15">
                  <c:v>Excellent/Very Good/Good</c:v>
                </c:pt>
                <c:pt idx="16">
                  <c:v>Fair/Poor</c:v>
                </c:pt>
                <c:pt idx="18">
                  <c:v>Basic </c:v>
                </c:pt>
                <c:pt idx="19">
                  <c:v>Complex</c:v>
                </c:pt>
                <c:pt idx="20">
                  <c:v>Neither</c:v>
                </c:pt>
              </c:strCache>
            </c:strRef>
          </c:cat>
          <c:val>
            <c:numRef>
              <c:f>Sheet1!$B$2:$B$22</c:f>
              <c:numCache>
                <c:formatCode>0.0</c:formatCode>
                <c:ptCount val="21"/>
                <c:pt idx="0">
                  <c:v>57.251399999999997</c:v>
                </c:pt>
                <c:pt idx="1">
                  <c:v>64.9542</c:v>
                </c:pt>
                <c:pt idx="2">
                  <c:v>55.400100000000002</c:v>
                </c:pt>
                <c:pt idx="4">
                  <c:v>54.771000000000001</c:v>
                </c:pt>
                <c:pt idx="5">
                  <c:v>65.078900000000004</c:v>
                </c:pt>
                <c:pt idx="7">
                  <c:v>56.007899999999999</c:v>
                </c:pt>
                <c:pt idx="8">
                  <c:v>61.6721</c:v>
                </c:pt>
                <c:pt idx="9">
                  <c:v>69.835599999999999</c:v>
                </c:pt>
                <c:pt idx="11" formatCode="General">
                  <c:v>56.5</c:v>
                </c:pt>
                <c:pt idx="12" formatCode="General">
                  <c:v>68.5</c:v>
                </c:pt>
                <c:pt idx="13" formatCode="General">
                  <c:v>69.099999999999994</c:v>
                </c:pt>
                <c:pt idx="15" formatCode="General">
                  <c:v>57.1</c:v>
                </c:pt>
                <c:pt idx="16" formatCode="General">
                  <c:v>72.599999999999994</c:v>
                </c:pt>
                <c:pt idx="18" formatCode="General">
                  <c:v>75.099999999999994</c:v>
                </c:pt>
                <c:pt idx="19" formatCode="General">
                  <c:v>77.3</c:v>
                </c:pt>
                <c:pt idx="20" formatCode="General">
                  <c:v>56.9</c:v>
                </c:pt>
              </c:numCache>
            </c:numRef>
          </c:val>
        </c:ser>
        <c:ser>
          <c:idx val="1"/>
          <c:order val="1"/>
          <c:tx>
            <c:strRef>
              <c:f>Sheet1!$C$1</c:f>
              <c:strCache>
                <c:ptCount val="1"/>
                <c:pt idx="0">
                  <c:v>2012</c:v>
                </c:pt>
              </c:strCache>
            </c:strRef>
          </c:tx>
          <c:spPr>
            <a:solidFill>
              <a:srgbClr val="AABA0A"/>
            </a:solidFill>
          </c:spPr>
          <c:invertIfNegative val="0"/>
          <c:cat>
            <c:strRef>
              <c:f>Sheet1!$A$2:$A$22</c:f>
              <c:strCache>
                <c:ptCount val="21"/>
                <c:pt idx="0">
                  <c:v>Private</c:v>
                </c:pt>
                <c:pt idx="1">
                  <c:v>Public</c:v>
                </c:pt>
                <c:pt idx="2">
                  <c:v>Uninsured</c:v>
                </c:pt>
                <c:pt idx="4">
                  <c:v>Male</c:v>
                </c:pt>
                <c:pt idx="5">
                  <c:v>Female</c:v>
                </c:pt>
                <c:pt idx="7">
                  <c:v>18-44</c:v>
                </c:pt>
                <c:pt idx="8">
                  <c:v>45-64</c:v>
                </c:pt>
                <c:pt idx="9">
                  <c:v>65+</c:v>
                </c:pt>
                <c:pt idx="11">
                  <c:v>0-1 Conditions</c:v>
                </c:pt>
                <c:pt idx="12">
                  <c:v>2-3 Conditions</c:v>
                </c:pt>
                <c:pt idx="13">
                  <c:v>4+ Conditions</c:v>
                </c:pt>
                <c:pt idx="15">
                  <c:v>Excellent/Very Good/Good</c:v>
                </c:pt>
                <c:pt idx="16">
                  <c:v>Fair/Poor</c:v>
                </c:pt>
                <c:pt idx="18">
                  <c:v>Basic </c:v>
                </c:pt>
                <c:pt idx="19">
                  <c:v>Complex</c:v>
                </c:pt>
                <c:pt idx="20">
                  <c:v>Neither</c:v>
                </c:pt>
              </c:strCache>
            </c:strRef>
          </c:cat>
          <c:val>
            <c:numRef>
              <c:f>Sheet1!$C$2:$C$22</c:f>
              <c:numCache>
                <c:formatCode>0.0</c:formatCode>
                <c:ptCount val="21"/>
                <c:pt idx="0">
                  <c:v>58.069200000000002</c:v>
                </c:pt>
                <c:pt idx="1">
                  <c:v>67.318200000000004</c:v>
                </c:pt>
                <c:pt idx="2">
                  <c:v>54.8688</c:v>
                </c:pt>
                <c:pt idx="4">
                  <c:v>53.480899999999998</c:v>
                </c:pt>
                <c:pt idx="5">
                  <c:v>67.464699999999993</c:v>
                </c:pt>
                <c:pt idx="7">
                  <c:v>56.861800000000002</c:v>
                </c:pt>
                <c:pt idx="8">
                  <c:v>62.292400000000001</c:v>
                </c:pt>
                <c:pt idx="9">
                  <c:v>69.695899999999995</c:v>
                </c:pt>
                <c:pt idx="11" formatCode="General">
                  <c:v>58.5</c:v>
                </c:pt>
                <c:pt idx="12" formatCode="General">
                  <c:v>64.5</c:v>
                </c:pt>
                <c:pt idx="13" formatCode="General">
                  <c:v>81.5</c:v>
                </c:pt>
                <c:pt idx="15" formatCode="General">
                  <c:v>57.1</c:v>
                </c:pt>
                <c:pt idx="16" formatCode="General">
                  <c:v>75.900000000000006</c:v>
                </c:pt>
                <c:pt idx="18" formatCode="General">
                  <c:v>75.900000000000006</c:v>
                </c:pt>
                <c:pt idx="19" formatCode="General">
                  <c:v>78.900000000000006</c:v>
                </c:pt>
                <c:pt idx="20" formatCode="General">
                  <c:v>57.1</c:v>
                </c:pt>
              </c:numCache>
            </c:numRef>
          </c:val>
        </c:ser>
        <c:ser>
          <c:idx val="2"/>
          <c:order val="2"/>
          <c:tx>
            <c:strRef>
              <c:f>Sheet1!$D$1</c:f>
              <c:strCache>
                <c:ptCount val="1"/>
                <c:pt idx="0">
                  <c:v>2013</c:v>
                </c:pt>
              </c:strCache>
            </c:strRef>
          </c:tx>
          <c:spPr>
            <a:solidFill>
              <a:sysClr val="window" lastClr="FFFFFF"/>
            </a:solidFill>
            <a:ln>
              <a:solidFill>
                <a:sysClr val="windowText" lastClr="000000"/>
              </a:solidFill>
            </a:ln>
          </c:spPr>
          <c:invertIfNegative val="0"/>
          <c:cat>
            <c:strRef>
              <c:f>Sheet1!$A$2:$A$22</c:f>
              <c:strCache>
                <c:ptCount val="21"/>
                <c:pt idx="0">
                  <c:v>Private</c:v>
                </c:pt>
                <c:pt idx="1">
                  <c:v>Public</c:v>
                </c:pt>
                <c:pt idx="2">
                  <c:v>Uninsured</c:v>
                </c:pt>
                <c:pt idx="4">
                  <c:v>Male</c:v>
                </c:pt>
                <c:pt idx="5">
                  <c:v>Female</c:v>
                </c:pt>
                <c:pt idx="7">
                  <c:v>18-44</c:v>
                </c:pt>
                <c:pt idx="8">
                  <c:v>45-64</c:v>
                </c:pt>
                <c:pt idx="9">
                  <c:v>65+</c:v>
                </c:pt>
                <c:pt idx="11">
                  <c:v>0-1 Conditions</c:v>
                </c:pt>
                <c:pt idx="12">
                  <c:v>2-3 Conditions</c:v>
                </c:pt>
                <c:pt idx="13">
                  <c:v>4+ Conditions</c:v>
                </c:pt>
                <c:pt idx="15">
                  <c:v>Excellent/Very Good/Good</c:v>
                </c:pt>
                <c:pt idx="16">
                  <c:v>Fair/Poor</c:v>
                </c:pt>
                <c:pt idx="18">
                  <c:v>Basic </c:v>
                </c:pt>
                <c:pt idx="19">
                  <c:v>Complex</c:v>
                </c:pt>
                <c:pt idx="20">
                  <c:v>Neither</c:v>
                </c:pt>
              </c:strCache>
            </c:strRef>
          </c:cat>
          <c:val>
            <c:numRef>
              <c:f>Sheet1!$D$2:$D$22</c:f>
              <c:numCache>
                <c:formatCode>General</c:formatCode>
                <c:ptCount val="21"/>
                <c:pt idx="0">
                  <c:v>58.4</c:v>
                </c:pt>
                <c:pt idx="1">
                  <c:v>64.2</c:v>
                </c:pt>
                <c:pt idx="2">
                  <c:v>57.6</c:v>
                </c:pt>
                <c:pt idx="4" formatCode="0.0">
                  <c:v>54</c:v>
                </c:pt>
                <c:pt idx="5">
                  <c:v>66.5</c:v>
                </c:pt>
                <c:pt idx="7">
                  <c:v>56.9</c:v>
                </c:pt>
                <c:pt idx="8">
                  <c:v>62.7</c:v>
                </c:pt>
                <c:pt idx="9">
                  <c:v>67.599999999999994</c:v>
                </c:pt>
                <c:pt idx="11" formatCode="0.0">
                  <c:v>57</c:v>
                </c:pt>
                <c:pt idx="12">
                  <c:v>62.5</c:v>
                </c:pt>
                <c:pt idx="13">
                  <c:v>81.5</c:v>
                </c:pt>
                <c:pt idx="15">
                  <c:v>57.6</c:v>
                </c:pt>
                <c:pt idx="16">
                  <c:v>72.099999999999994</c:v>
                </c:pt>
                <c:pt idx="18">
                  <c:v>72.599999999999994</c:v>
                </c:pt>
                <c:pt idx="19">
                  <c:v>76.8</c:v>
                </c:pt>
                <c:pt idx="20">
                  <c:v>56.6</c:v>
                </c:pt>
              </c:numCache>
            </c:numRef>
          </c:val>
        </c:ser>
        <c:dLbls>
          <c:showLegendKey val="0"/>
          <c:showVal val="0"/>
          <c:showCatName val="0"/>
          <c:showSerName val="0"/>
          <c:showPercent val="0"/>
          <c:showBubbleSize val="0"/>
        </c:dLbls>
        <c:gapWidth val="150"/>
        <c:axId val="55653504"/>
        <c:axId val="55655808"/>
      </c:barChart>
      <c:catAx>
        <c:axId val="55653504"/>
        <c:scaling>
          <c:orientation val="minMax"/>
        </c:scaling>
        <c:delete val="0"/>
        <c:axPos val="b"/>
        <c:minorGridlines>
          <c:spPr>
            <a:ln>
              <a:noFill/>
            </a:ln>
          </c:spPr>
        </c:minorGridlines>
        <c:majorTickMark val="out"/>
        <c:minorTickMark val="none"/>
        <c:tickLblPos val="nextTo"/>
        <c:txPr>
          <a:bodyPr rot="-1980000"/>
          <a:lstStyle/>
          <a:p>
            <a:pPr>
              <a:defRPr sz="1600" b="0">
                <a:solidFill>
                  <a:schemeClr val="tx1"/>
                </a:solidFill>
                <a:latin typeface="Calibri" panose="020F0502020204030204" pitchFamily="34" charset="0"/>
              </a:defRPr>
            </a:pPr>
            <a:endParaRPr lang="en-US"/>
          </a:p>
        </c:txPr>
        <c:crossAx val="55655808"/>
        <c:crosses val="autoZero"/>
        <c:auto val="1"/>
        <c:lblAlgn val="ctr"/>
        <c:lblOffset val="100"/>
        <c:noMultiLvlLbl val="0"/>
      </c:catAx>
      <c:valAx>
        <c:axId val="5565580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2549947221271254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653504"/>
        <c:crosses val="autoZero"/>
        <c:crossBetween val="between"/>
        <c:majorUnit val="10"/>
      </c:valAx>
    </c:plotArea>
    <c:legend>
      <c:legendPos val="t"/>
      <c:layout>
        <c:manualLayout>
          <c:xMode val="edge"/>
          <c:yMode val="edge"/>
          <c:x val="9.3525107710592775E-2"/>
          <c:y val="1.8517060367454078E-3"/>
          <c:w val="0.79233459614717971"/>
          <c:h val="6.8946242830757273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068387284922718"/>
          <c:y val="0.16308058714882862"/>
          <c:w val="0.80416569456595699"/>
          <c:h val="0.68333357635851077"/>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30.023299999999999</c:v>
                </c:pt>
                <c:pt idx="1">
                  <c:v>29.302399999999999</c:v>
                </c:pt>
                <c:pt idx="2">
                  <c:v>30.973099999999999</c:v>
                </c:pt>
                <c:pt idx="3">
                  <c:v>31.924700000000001</c:v>
                </c:pt>
                <c:pt idx="4">
                  <c:v>34.566600000000001</c:v>
                </c:pt>
                <c:pt idx="5">
                  <c:v>36.185099999999998</c:v>
                </c:pt>
                <c:pt idx="6">
                  <c:v>33.537399999999998</c:v>
                </c:pt>
                <c:pt idx="7">
                  <c:v>34.651299999999999</c:v>
                </c:pt>
                <c:pt idx="8">
                  <c:v>39.6691</c:v>
                </c:pt>
                <c:pt idx="9">
                  <c:v>40.175899999999999</c:v>
                </c:pt>
                <c:pt idx="10">
                  <c:v>41.847700000000003</c:v>
                </c:pt>
                <c:pt idx="11" formatCode="General">
                  <c:v>41.4</c:v>
                </c:pt>
              </c:numCache>
            </c:numRef>
          </c:val>
          <c:smooth val="0"/>
        </c:ser>
        <c:ser>
          <c:idx val="0"/>
          <c:order val="1"/>
          <c:tx>
            <c:strRef>
              <c:f>Sheet1!$A$3</c:f>
              <c:strCache>
                <c:ptCount val="1"/>
                <c:pt idx="0">
                  <c:v>White </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30.486699999999999</c:v>
                </c:pt>
                <c:pt idx="1">
                  <c:v>29.472300000000001</c:v>
                </c:pt>
                <c:pt idx="2">
                  <c:v>30.123999999999999</c:v>
                </c:pt>
                <c:pt idx="3">
                  <c:v>32.121699999999997</c:v>
                </c:pt>
                <c:pt idx="4">
                  <c:v>33.198</c:v>
                </c:pt>
                <c:pt idx="5">
                  <c:v>36.831899999999997</c:v>
                </c:pt>
                <c:pt idx="6">
                  <c:v>32.1999</c:v>
                </c:pt>
                <c:pt idx="7">
                  <c:v>35.1676</c:v>
                </c:pt>
                <c:pt idx="8">
                  <c:v>40.638800000000003</c:v>
                </c:pt>
                <c:pt idx="9">
                  <c:v>40.099499999999999</c:v>
                </c:pt>
                <c:pt idx="10">
                  <c:v>40.1464</c:v>
                </c:pt>
                <c:pt idx="11" formatCode="General">
                  <c:v>39.9</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30.4818</c:v>
                </c:pt>
                <c:pt idx="1">
                  <c:v>27.695599999999999</c:v>
                </c:pt>
                <c:pt idx="2">
                  <c:v>31.450900000000001</c:v>
                </c:pt>
                <c:pt idx="3">
                  <c:v>31.501899999999999</c:v>
                </c:pt>
                <c:pt idx="4">
                  <c:v>36.908200000000001</c:v>
                </c:pt>
                <c:pt idx="5">
                  <c:v>34.666800000000002</c:v>
                </c:pt>
                <c:pt idx="6">
                  <c:v>34.682099999999998</c:v>
                </c:pt>
                <c:pt idx="7">
                  <c:v>31.719799999999999</c:v>
                </c:pt>
                <c:pt idx="8">
                  <c:v>33.661499999999997</c:v>
                </c:pt>
                <c:pt idx="9">
                  <c:v>37.044199999999996</c:v>
                </c:pt>
                <c:pt idx="10">
                  <c:v>40.082799999999999</c:v>
                </c:pt>
                <c:pt idx="11">
                  <c:v>42</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Sheet1!$B$5:$M$5</c:f>
              <c:numCache>
                <c:formatCode>0.0</c:formatCode>
                <c:ptCount val="12"/>
                <c:pt idx="0">
                  <c:v>30.357299999999999</c:v>
                </c:pt>
                <c:pt idx="1">
                  <c:v>32.5139</c:v>
                </c:pt>
                <c:pt idx="2">
                  <c:v>34.176400000000001</c:v>
                </c:pt>
                <c:pt idx="3">
                  <c:v>34.273499999999999</c:v>
                </c:pt>
                <c:pt idx="4">
                  <c:v>37.809800000000003</c:v>
                </c:pt>
                <c:pt idx="5">
                  <c:v>35.976999999999997</c:v>
                </c:pt>
                <c:pt idx="6">
                  <c:v>36.271000000000001</c:v>
                </c:pt>
                <c:pt idx="7">
                  <c:v>36.752299999999998</c:v>
                </c:pt>
                <c:pt idx="8">
                  <c:v>42.326000000000001</c:v>
                </c:pt>
                <c:pt idx="9">
                  <c:v>42.6036</c:v>
                </c:pt>
                <c:pt idx="10">
                  <c:v>47.517200000000003</c:v>
                </c:pt>
                <c:pt idx="11" formatCode="General">
                  <c:v>45.1</c:v>
                </c:pt>
              </c:numCache>
            </c:numRef>
          </c:val>
          <c:smooth val="0"/>
        </c:ser>
        <c:dLbls>
          <c:showLegendKey val="0"/>
          <c:showVal val="0"/>
          <c:showCatName val="0"/>
          <c:showSerName val="0"/>
          <c:showPercent val="0"/>
          <c:showBubbleSize val="0"/>
        </c:dLbls>
        <c:marker val="1"/>
        <c:smooth val="0"/>
        <c:axId val="156217728"/>
        <c:axId val="156219648"/>
      </c:lineChart>
      <c:catAx>
        <c:axId val="156217728"/>
        <c:scaling>
          <c:orientation val="minMax"/>
        </c:scaling>
        <c:delete val="0"/>
        <c:axPos val="b"/>
        <c:numFmt formatCode="General" sourceLinked="1"/>
        <c:majorTickMark val="out"/>
        <c:minorTickMark val="none"/>
        <c:tickLblPos val="nextTo"/>
        <c:txPr>
          <a:bodyPr rot="-3060000"/>
          <a:lstStyle/>
          <a:p>
            <a:pPr>
              <a:defRPr sz="1400" b="0" baseline="0">
                <a:latin typeface="Calibri" panose="020F0502020204030204" pitchFamily="34" charset="0"/>
              </a:defRPr>
            </a:pPr>
            <a:endParaRPr lang="en-US"/>
          </a:p>
        </c:txPr>
        <c:crossAx val="156219648"/>
        <c:crosses val="autoZero"/>
        <c:auto val="1"/>
        <c:lblAlgn val="ctr"/>
        <c:lblOffset val="100"/>
        <c:noMultiLvlLbl val="0"/>
      </c:catAx>
      <c:valAx>
        <c:axId val="156219648"/>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46886847477399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6217728"/>
        <c:crosses val="autoZero"/>
        <c:crossBetween val="between"/>
        <c:majorUnit val="10"/>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03048657379367E-2"/>
          <c:y val="0.11312733635568278"/>
          <c:w val="0.92132815128878121"/>
          <c:h val="0.72005203075577107"/>
        </c:manualLayout>
      </c:layout>
      <c:barChart>
        <c:barDir val="col"/>
        <c:grouping val="percentStacked"/>
        <c:varyColors val="0"/>
        <c:ser>
          <c:idx val="2"/>
          <c:order val="0"/>
          <c:tx>
            <c:strRef>
              <c:f>Sheet1!$A$4</c:f>
              <c:strCache>
                <c:ptCount val="1"/>
                <c:pt idx="0">
                  <c:v>Improving</c:v>
                </c:pt>
              </c:strCache>
            </c:strRef>
          </c:tx>
          <c:spPr>
            <a:solidFill>
              <a:sysClr val="windowText" lastClr="000000"/>
            </a:solidFill>
          </c:spPr>
          <c:invertIfNegative val="0"/>
          <c:dLbls>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Sheet1!$B$1:$F$1</c:f>
              <c:strCache>
                <c:ptCount val="5"/>
                <c:pt idx="0">
                  <c:v>Poor vs. High Income (n=31)</c:v>
                </c:pt>
                <c:pt idx="1">
                  <c:v>Hispanic vs. White (n=22)</c:v>
                </c:pt>
                <c:pt idx="2">
                  <c:v>Black vs. White (n=19)</c:v>
                </c:pt>
                <c:pt idx="3">
                  <c:v>AI/AN vs. White (n=5)</c:v>
                </c:pt>
                <c:pt idx="4">
                  <c:v>Asian vs. White (n=7)</c:v>
                </c:pt>
              </c:strCache>
            </c:strRef>
          </c:cat>
          <c:val>
            <c:numRef>
              <c:f>Sheet1!$B$4:$F$4</c:f>
              <c:numCache>
                <c:formatCode>General</c:formatCode>
                <c:ptCount val="5"/>
                <c:pt idx="0">
                  <c:v>5</c:v>
                </c:pt>
                <c:pt idx="1">
                  <c:v>10</c:v>
                </c:pt>
                <c:pt idx="2">
                  <c:v>10</c:v>
                </c:pt>
                <c:pt idx="3">
                  <c:v>2</c:v>
                </c:pt>
                <c:pt idx="4">
                  <c:v>1</c:v>
                </c:pt>
              </c:numCache>
            </c:numRef>
          </c:val>
        </c:ser>
        <c:ser>
          <c:idx val="1"/>
          <c:order val="1"/>
          <c:tx>
            <c:strRef>
              <c:f>Sheet1!$A$3</c:f>
              <c:strCache>
                <c:ptCount val="1"/>
                <c:pt idx="0">
                  <c:v>No Change</c:v>
                </c:pt>
              </c:strCache>
            </c:strRef>
          </c:tx>
          <c:spPr>
            <a:solidFill>
              <a:srgbClr val="0072C6"/>
            </a:solidFill>
          </c:spPr>
          <c:invertIfNegative val="0"/>
          <c:dLbls>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dLbls>
          <c:cat>
            <c:strRef>
              <c:f>Sheet1!$B$1:$F$1</c:f>
              <c:strCache>
                <c:ptCount val="5"/>
                <c:pt idx="0">
                  <c:v>Poor vs. High Income (n=31)</c:v>
                </c:pt>
                <c:pt idx="1">
                  <c:v>Hispanic vs. White (n=22)</c:v>
                </c:pt>
                <c:pt idx="2">
                  <c:v>Black vs. White (n=19)</c:v>
                </c:pt>
                <c:pt idx="3">
                  <c:v>AI/AN vs. White (n=5)</c:v>
                </c:pt>
                <c:pt idx="4">
                  <c:v>Asian vs. White (n=7)</c:v>
                </c:pt>
              </c:strCache>
            </c:strRef>
          </c:cat>
          <c:val>
            <c:numRef>
              <c:f>Sheet1!$B$3:$F$3</c:f>
              <c:numCache>
                <c:formatCode>General</c:formatCode>
                <c:ptCount val="5"/>
                <c:pt idx="0">
                  <c:v>25</c:v>
                </c:pt>
                <c:pt idx="1">
                  <c:v>11</c:v>
                </c:pt>
                <c:pt idx="2">
                  <c:v>7</c:v>
                </c:pt>
                <c:pt idx="3">
                  <c:v>3</c:v>
                </c:pt>
                <c:pt idx="4">
                  <c:v>6</c:v>
                </c:pt>
              </c:numCache>
            </c:numRef>
          </c:val>
        </c:ser>
        <c:ser>
          <c:idx val="0"/>
          <c:order val="2"/>
          <c:tx>
            <c:strRef>
              <c:f>Sheet1!$A$2</c:f>
              <c:strCache>
                <c:ptCount val="1"/>
                <c:pt idx="0">
                  <c:v>Worsening</c:v>
                </c:pt>
              </c:strCache>
            </c:strRef>
          </c:tx>
          <c:spPr>
            <a:solidFill>
              <a:srgbClr val="AABA0A"/>
            </a:solidFill>
          </c:spPr>
          <c:invertIfNegative val="0"/>
          <c:dLbls>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dLbls>
          <c:cat>
            <c:strRef>
              <c:f>Sheet1!$B$1:$F$1</c:f>
              <c:strCache>
                <c:ptCount val="5"/>
                <c:pt idx="0">
                  <c:v>Poor vs. High Income (n=31)</c:v>
                </c:pt>
                <c:pt idx="1">
                  <c:v>Hispanic vs. White (n=22)</c:v>
                </c:pt>
                <c:pt idx="2">
                  <c:v>Black vs. White (n=19)</c:v>
                </c:pt>
                <c:pt idx="3">
                  <c:v>AI/AN vs. White (n=5)</c:v>
                </c:pt>
                <c:pt idx="4">
                  <c:v>Asian vs. White (n=7)</c:v>
                </c:pt>
              </c:strCache>
            </c:strRef>
          </c:cat>
          <c:val>
            <c:numRef>
              <c:f>Sheet1!$B$2:$F$2</c:f>
              <c:numCache>
                <c:formatCode>General</c:formatCode>
                <c:ptCount val="5"/>
                <c:pt idx="0">
                  <c:v>1</c:v>
                </c:pt>
                <c:pt idx="1">
                  <c:v>1</c:v>
                </c:pt>
                <c:pt idx="2">
                  <c:v>2</c:v>
                </c:pt>
              </c:numCache>
            </c:numRef>
          </c:val>
        </c:ser>
        <c:dLbls>
          <c:showLegendKey val="0"/>
          <c:showVal val="1"/>
          <c:showCatName val="0"/>
          <c:showSerName val="0"/>
          <c:showPercent val="0"/>
          <c:showBubbleSize val="0"/>
        </c:dLbls>
        <c:gapWidth val="150"/>
        <c:overlap val="100"/>
        <c:axId val="134136576"/>
        <c:axId val="134138112"/>
      </c:barChart>
      <c:catAx>
        <c:axId val="134136576"/>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34138112"/>
        <c:crosses val="autoZero"/>
        <c:auto val="1"/>
        <c:lblAlgn val="ctr"/>
        <c:lblOffset val="100"/>
        <c:tickLblSkip val="1"/>
        <c:tickMarkSkip val="1"/>
        <c:noMultiLvlLbl val="0"/>
      </c:catAx>
      <c:valAx>
        <c:axId val="134138112"/>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34136576"/>
        <c:crosses val="autoZero"/>
        <c:crossBetween val="between"/>
        <c:majorUnit val="0.2"/>
      </c:valAx>
    </c:plotArea>
    <c:legend>
      <c:legendPos val="t"/>
      <c:layout>
        <c:manualLayout>
          <c:xMode val="edge"/>
          <c:yMode val="edge"/>
          <c:x val="0.28239355497229512"/>
          <c:y val="4.2088204883480385E-3"/>
          <c:w val="0.44518506367259647"/>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32157091474678"/>
          <c:y val="0.16308058714882862"/>
          <c:w val="0.81596286575289201"/>
          <c:h val="0.68333357635851077"/>
        </c:manualLayout>
      </c:layout>
      <c:lineChart>
        <c:grouping val="standard"/>
        <c:varyColors val="0"/>
        <c:ser>
          <c:idx val="3"/>
          <c:order val="0"/>
          <c:tx>
            <c:strRef>
              <c:f>Sheet1!$A$2</c:f>
              <c:strCache>
                <c:ptCount val="1"/>
                <c:pt idx="0">
                  <c:v>Poor</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27.476900000000001</c:v>
                </c:pt>
                <c:pt idx="1">
                  <c:v>29.807500000000001</c:v>
                </c:pt>
                <c:pt idx="2">
                  <c:v>29.269100000000002</c:v>
                </c:pt>
                <c:pt idx="3">
                  <c:v>29.103200000000001</c:v>
                </c:pt>
                <c:pt idx="4">
                  <c:v>33.709699999999998</c:v>
                </c:pt>
                <c:pt idx="5">
                  <c:v>35.6205</c:v>
                </c:pt>
                <c:pt idx="6">
                  <c:v>32.027299999999997</c:v>
                </c:pt>
                <c:pt idx="7">
                  <c:v>32.018799999999999</c:v>
                </c:pt>
                <c:pt idx="8">
                  <c:v>36.044400000000003</c:v>
                </c:pt>
                <c:pt idx="9">
                  <c:v>35.632899999999999</c:v>
                </c:pt>
                <c:pt idx="10">
                  <c:v>40.046700000000001</c:v>
                </c:pt>
                <c:pt idx="11" formatCode="General">
                  <c:v>39.4</c:v>
                </c:pt>
              </c:numCache>
            </c:numRef>
          </c:val>
          <c:smooth val="0"/>
        </c:ser>
        <c:ser>
          <c:idx val="0"/>
          <c:order val="1"/>
          <c:tx>
            <c:strRef>
              <c:f>Sheet1!$A$3</c:f>
              <c:strCache>
                <c:ptCount val="1"/>
                <c:pt idx="0">
                  <c:v>Low Income</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26.691800000000001</c:v>
                </c:pt>
                <c:pt idx="1">
                  <c:v>24.546500000000002</c:v>
                </c:pt>
                <c:pt idx="2">
                  <c:v>28.9437</c:v>
                </c:pt>
                <c:pt idx="3">
                  <c:v>32.367800000000003</c:v>
                </c:pt>
                <c:pt idx="4">
                  <c:v>33.648800000000001</c:v>
                </c:pt>
                <c:pt idx="5">
                  <c:v>33.162999999999997</c:v>
                </c:pt>
                <c:pt idx="6">
                  <c:v>31.385300000000001</c:v>
                </c:pt>
                <c:pt idx="7">
                  <c:v>32.9116</c:v>
                </c:pt>
                <c:pt idx="8">
                  <c:v>34.646900000000002</c:v>
                </c:pt>
                <c:pt idx="9">
                  <c:v>38.203699999999998</c:v>
                </c:pt>
                <c:pt idx="10">
                  <c:v>41.411700000000003</c:v>
                </c:pt>
                <c:pt idx="11" formatCode="General">
                  <c:v>40.4</c:v>
                </c:pt>
              </c:numCache>
            </c:numRef>
          </c:val>
          <c:smooth val="0"/>
        </c:ser>
        <c:ser>
          <c:idx val="2"/>
          <c:order val="2"/>
          <c:tx>
            <c:strRef>
              <c:f>Sheet1!$A$4</c:f>
              <c:strCache>
                <c:ptCount val="1"/>
                <c:pt idx="0">
                  <c:v>Middle Income</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28.211500000000001</c:v>
                </c:pt>
                <c:pt idx="1">
                  <c:v>27.241</c:v>
                </c:pt>
                <c:pt idx="2">
                  <c:v>29.196400000000001</c:v>
                </c:pt>
                <c:pt idx="3">
                  <c:v>30.3644</c:v>
                </c:pt>
                <c:pt idx="4">
                  <c:v>31.041</c:v>
                </c:pt>
                <c:pt idx="5">
                  <c:v>33.418799999999997</c:v>
                </c:pt>
                <c:pt idx="6">
                  <c:v>31.869700000000002</c:v>
                </c:pt>
                <c:pt idx="7">
                  <c:v>32.772300000000001</c:v>
                </c:pt>
                <c:pt idx="8">
                  <c:v>39.929900000000004</c:v>
                </c:pt>
                <c:pt idx="9">
                  <c:v>40.7134</c:v>
                </c:pt>
                <c:pt idx="10">
                  <c:v>38.8992</c:v>
                </c:pt>
                <c:pt idx="11" formatCode="General">
                  <c:v>40.299999999999997</c:v>
                </c:pt>
              </c:numCache>
            </c:numRef>
          </c:val>
          <c:smooth val="0"/>
        </c:ser>
        <c:ser>
          <c:idx val="1"/>
          <c:order val="3"/>
          <c:tx>
            <c:strRef>
              <c:f>Sheet1!$A$5</c:f>
              <c:strCache>
                <c:ptCount val="1"/>
                <c:pt idx="0">
                  <c:v>High Income</c:v>
                </c:pt>
              </c:strCache>
            </c:strRef>
          </c:tx>
          <c:spPr>
            <a:ln w="34925">
              <a:solidFill>
                <a:srgbClr val="7BA8DF"/>
              </a:solidFill>
            </a:ln>
          </c:spPr>
          <c:marker>
            <c:symbol val="diamond"/>
            <c:size val="9"/>
            <c:spPr>
              <a:solidFill>
                <a:srgbClr val="7BA8DF"/>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Sheet1!$B$5:$M$5</c:f>
              <c:numCache>
                <c:formatCode>0.0</c:formatCode>
                <c:ptCount val="12"/>
                <c:pt idx="0">
                  <c:v>36.374000000000002</c:v>
                </c:pt>
                <c:pt idx="1">
                  <c:v>35.015099999999997</c:v>
                </c:pt>
                <c:pt idx="2">
                  <c:v>35.639699999999998</c:v>
                </c:pt>
                <c:pt idx="3">
                  <c:v>35.209400000000002</c:v>
                </c:pt>
                <c:pt idx="4">
                  <c:v>39.860999999999997</c:v>
                </c:pt>
                <c:pt idx="5">
                  <c:v>41.616500000000002</c:v>
                </c:pt>
                <c:pt idx="6">
                  <c:v>38.620800000000003</c:v>
                </c:pt>
                <c:pt idx="7">
                  <c:v>40.253399999999999</c:v>
                </c:pt>
                <c:pt idx="8">
                  <c:v>46.0747</c:v>
                </c:pt>
                <c:pt idx="9">
                  <c:v>45.225099999999998</c:v>
                </c:pt>
                <c:pt idx="10">
                  <c:v>46.9482</c:v>
                </c:pt>
                <c:pt idx="11" formatCode="General">
                  <c:v>44.8</c:v>
                </c:pt>
              </c:numCache>
            </c:numRef>
          </c:val>
          <c:smooth val="0"/>
        </c:ser>
        <c:dLbls>
          <c:showLegendKey val="0"/>
          <c:showVal val="0"/>
          <c:showCatName val="0"/>
          <c:showSerName val="0"/>
          <c:showPercent val="0"/>
          <c:showBubbleSize val="0"/>
        </c:dLbls>
        <c:marker val="1"/>
        <c:smooth val="0"/>
        <c:axId val="161219328"/>
        <c:axId val="161222016"/>
      </c:lineChart>
      <c:catAx>
        <c:axId val="161219328"/>
        <c:scaling>
          <c:orientation val="minMax"/>
        </c:scaling>
        <c:delete val="0"/>
        <c:axPos val="b"/>
        <c:numFmt formatCode="General" sourceLinked="1"/>
        <c:majorTickMark val="out"/>
        <c:minorTickMark val="none"/>
        <c:tickLblPos val="nextTo"/>
        <c:txPr>
          <a:bodyPr rot="-3060000"/>
          <a:lstStyle/>
          <a:p>
            <a:pPr>
              <a:defRPr sz="1400" b="0" baseline="0">
                <a:latin typeface="Calibri" panose="020F0502020204030204" pitchFamily="34" charset="0"/>
              </a:defRPr>
            </a:pPr>
            <a:endParaRPr lang="en-US"/>
          </a:p>
        </c:txPr>
        <c:crossAx val="161222016"/>
        <c:crosses val="autoZero"/>
        <c:auto val="1"/>
        <c:lblAlgn val="ctr"/>
        <c:lblOffset val="100"/>
        <c:noMultiLvlLbl val="0"/>
      </c:catAx>
      <c:valAx>
        <c:axId val="161222016"/>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46885761620223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1219328"/>
        <c:crosses val="autoZero"/>
        <c:crossBetween val="between"/>
        <c:majorUnit val="10"/>
      </c:valAx>
    </c:plotArea>
    <c:legend>
      <c:legendPos val="t"/>
      <c:layout>
        <c:manualLayout>
          <c:xMode val="edge"/>
          <c:yMode val="edge"/>
          <c:x val="0"/>
          <c:y val="1.1675185338674747E-3"/>
          <c:w val="0.99745139496451829"/>
          <c:h val="0.1076890735880237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02289297171188"/>
          <c:y val="0.14487751531058618"/>
          <c:w val="0.8173285214348206"/>
          <c:h val="0.70437761252065711"/>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47.7423</c:v>
                </c:pt>
                <c:pt idx="1">
                  <c:v>48.287599999999998</c:v>
                </c:pt>
                <c:pt idx="2">
                  <c:v>47.4146</c:v>
                </c:pt>
                <c:pt idx="3">
                  <c:v>48.121000000000002</c:v>
                </c:pt>
                <c:pt idx="4">
                  <c:v>48.511400000000002</c:v>
                </c:pt>
                <c:pt idx="5">
                  <c:v>50.026200000000003</c:v>
                </c:pt>
                <c:pt idx="6">
                  <c:v>49.214700000000001</c:v>
                </c:pt>
                <c:pt idx="7">
                  <c:v>51.284500000000001</c:v>
                </c:pt>
                <c:pt idx="8">
                  <c:v>51.368299999999998</c:v>
                </c:pt>
                <c:pt idx="9">
                  <c:v>50.6083</c:v>
                </c:pt>
                <c:pt idx="10" formatCode="General">
                  <c:v>50.2</c:v>
                </c:pt>
                <c:pt idx="11" formatCode="General">
                  <c:v>51.3</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49.330100000000002</c:v>
                </c:pt>
                <c:pt idx="1">
                  <c:v>49.717500000000001</c:v>
                </c:pt>
                <c:pt idx="2">
                  <c:v>49.907299999999999</c:v>
                </c:pt>
                <c:pt idx="3">
                  <c:v>50.860999999999997</c:v>
                </c:pt>
                <c:pt idx="4">
                  <c:v>50.089799999999997</c:v>
                </c:pt>
                <c:pt idx="5">
                  <c:v>50.246200000000002</c:v>
                </c:pt>
                <c:pt idx="6">
                  <c:v>48.6661</c:v>
                </c:pt>
                <c:pt idx="7">
                  <c:v>50.372100000000003</c:v>
                </c:pt>
                <c:pt idx="8">
                  <c:v>49.819000000000003</c:v>
                </c:pt>
                <c:pt idx="9">
                  <c:v>50.378999999999998</c:v>
                </c:pt>
                <c:pt idx="10">
                  <c:v>49.500999999999998</c:v>
                </c:pt>
                <c:pt idx="11" formatCode="General">
                  <c:v>51.5</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46.671500000000002</c:v>
                </c:pt>
                <c:pt idx="1">
                  <c:v>47.4084</c:v>
                </c:pt>
                <c:pt idx="2">
                  <c:v>44.729599999999998</c:v>
                </c:pt>
                <c:pt idx="3">
                  <c:v>47.116</c:v>
                </c:pt>
                <c:pt idx="4">
                  <c:v>45.760800000000003</c:v>
                </c:pt>
                <c:pt idx="5">
                  <c:v>51.3078</c:v>
                </c:pt>
                <c:pt idx="6">
                  <c:v>48.003900000000002</c:v>
                </c:pt>
                <c:pt idx="7">
                  <c:v>50.3215</c:v>
                </c:pt>
                <c:pt idx="8">
                  <c:v>54.463299999999997</c:v>
                </c:pt>
                <c:pt idx="9">
                  <c:v>51.3309</c:v>
                </c:pt>
                <c:pt idx="10">
                  <c:v>52.259399999999999</c:v>
                </c:pt>
                <c:pt idx="11" formatCode="General">
                  <c:v>49.3</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Sheet1!$B$5:$M$5</c:f>
              <c:numCache>
                <c:formatCode>0.0</c:formatCode>
                <c:ptCount val="12"/>
                <c:pt idx="0">
                  <c:v>38.631100000000004</c:v>
                </c:pt>
                <c:pt idx="1">
                  <c:v>44.336199999999998</c:v>
                </c:pt>
                <c:pt idx="2">
                  <c:v>41.018000000000001</c:v>
                </c:pt>
                <c:pt idx="3">
                  <c:v>40.938400000000001</c:v>
                </c:pt>
                <c:pt idx="4">
                  <c:v>45.651000000000003</c:v>
                </c:pt>
                <c:pt idx="5">
                  <c:v>48.076999999999998</c:v>
                </c:pt>
                <c:pt idx="6">
                  <c:v>53.025199999999998</c:v>
                </c:pt>
                <c:pt idx="7">
                  <c:v>56.683</c:v>
                </c:pt>
                <c:pt idx="8">
                  <c:v>53.680999999999997</c:v>
                </c:pt>
                <c:pt idx="9">
                  <c:v>51.236199999999997</c:v>
                </c:pt>
                <c:pt idx="10">
                  <c:v>50.1511</c:v>
                </c:pt>
                <c:pt idx="11" formatCode="General">
                  <c:v>52.3</c:v>
                </c:pt>
              </c:numCache>
            </c:numRef>
          </c:val>
          <c:smooth val="0"/>
        </c:ser>
        <c:dLbls>
          <c:showLegendKey val="0"/>
          <c:showVal val="0"/>
          <c:showCatName val="0"/>
          <c:showSerName val="0"/>
          <c:showPercent val="0"/>
          <c:showBubbleSize val="0"/>
        </c:dLbls>
        <c:marker val="1"/>
        <c:smooth val="0"/>
        <c:axId val="55235328"/>
        <c:axId val="55237248"/>
      </c:lineChart>
      <c:catAx>
        <c:axId val="55235328"/>
        <c:scaling>
          <c:orientation val="minMax"/>
        </c:scaling>
        <c:delete val="0"/>
        <c:axPos val="b"/>
        <c:numFmt formatCode="General" sourceLinked="1"/>
        <c:majorTickMark val="out"/>
        <c:minorTickMark val="none"/>
        <c:tickLblPos val="nextTo"/>
        <c:txPr>
          <a:bodyPr rot="-3000000"/>
          <a:lstStyle/>
          <a:p>
            <a:pPr>
              <a:defRPr sz="1400" b="0" baseline="0">
                <a:latin typeface="Calibri" panose="020F0502020204030204" pitchFamily="34" charset="0"/>
              </a:defRPr>
            </a:pPr>
            <a:endParaRPr lang="en-US"/>
          </a:p>
        </c:txPr>
        <c:crossAx val="55237248"/>
        <c:crosses val="autoZero"/>
        <c:auto val="1"/>
        <c:lblAlgn val="ctr"/>
        <c:lblOffset val="100"/>
        <c:noMultiLvlLbl val="0"/>
      </c:catAx>
      <c:valAx>
        <c:axId val="55237248"/>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9292479744379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55235328"/>
        <c:crosses val="autoZero"/>
        <c:crossBetween val="between"/>
        <c:majorUnit val="10"/>
      </c:valAx>
    </c:plotArea>
    <c:legend>
      <c:legendPos val="t"/>
      <c:layout>
        <c:manualLayout>
          <c:xMode val="edge"/>
          <c:yMode val="edge"/>
          <c:x val="0"/>
          <c:y val="1.1675185338674747E-3"/>
          <c:w val="0.9789328764459998"/>
          <c:h val="0.1071524739963060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69043452901722"/>
          <c:y val="0.14487761040739472"/>
          <c:w val="0.81821765334888696"/>
          <c:h val="0.70437761252065711"/>
        </c:manualLayout>
      </c:layout>
      <c:lineChart>
        <c:grouping val="standard"/>
        <c:varyColors val="0"/>
        <c:ser>
          <c:idx val="3"/>
          <c:order val="0"/>
          <c:tx>
            <c:strRef>
              <c:f>Sheet1!$A$2</c:f>
              <c:strCache>
                <c:ptCount val="1"/>
                <c:pt idx="0">
                  <c:v>0-1 Conditions</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42.115000000000002</c:v>
                </c:pt>
                <c:pt idx="1">
                  <c:v>42.761800000000001</c:v>
                </c:pt>
                <c:pt idx="2">
                  <c:v>41.470799999999997</c:v>
                </c:pt>
                <c:pt idx="3">
                  <c:v>40.680300000000003</c:v>
                </c:pt>
                <c:pt idx="4">
                  <c:v>39.470199999999998</c:v>
                </c:pt>
                <c:pt idx="5">
                  <c:v>40.8504</c:v>
                </c:pt>
                <c:pt idx="6">
                  <c:v>39.884500000000003</c:v>
                </c:pt>
                <c:pt idx="7">
                  <c:v>42.314700000000002</c:v>
                </c:pt>
                <c:pt idx="8">
                  <c:v>42.077199999999998</c:v>
                </c:pt>
                <c:pt idx="9">
                  <c:v>41.708300000000001</c:v>
                </c:pt>
                <c:pt idx="10">
                  <c:v>40.905000000000001</c:v>
                </c:pt>
                <c:pt idx="11" formatCode="General">
                  <c:v>43.7</c:v>
                </c:pt>
              </c:numCache>
            </c:numRef>
          </c:val>
          <c:smooth val="0"/>
        </c:ser>
        <c:ser>
          <c:idx val="0"/>
          <c:order val="1"/>
          <c:tx>
            <c:strRef>
              <c:f>Sheet1!$A$3</c:f>
              <c:strCache>
                <c:ptCount val="1"/>
                <c:pt idx="0">
                  <c:v>2-3 Conditions</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70.000900000000001</c:v>
                </c:pt>
                <c:pt idx="1">
                  <c:v>68.565200000000004</c:v>
                </c:pt>
                <c:pt idx="2">
                  <c:v>70.119299999999996</c:v>
                </c:pt>
                <c:pt idx="3">
                  <c:v>70.134100000000004</c:v>
                </c:pt>
                <c:pt idx="4">
                  <c:v>75.627600000000001</c:v>
                </c:pt>
                <c:pt idx="5">
                  <c:v>70.344099999999997</c:v>
                </c:pt>
                <c:pt idx="6">
                  <c:v>66.5291</c:v>
                </c:pt>
                <c:pt idx="7">
                  <c:v>71.213999999999999</c:v>
                </c:pt>
                <c:pt idx="8">
                  <c:v>71.063599999999994</c:v>
                </c:pt>
                <c:pt idx="9">
                  <c:v>70.118200000000002</c:v>
                </c:pt>
                <c:pt idx="10">
                  <c:v>69.460499999999996</c:v>
                </c:pt>
                <c:pt idx="11" formatCode="General">
                  <c:v>68.099999999999994</c:v>
                </c:pt>
              </c:numCache>
            </c:numRef>
          </c:val>
          <c:smooth val="0"/>
        </c:ser>
        <c:ser>
          <c:idx val="2"/>
          <c:order val="2"/>
          <c:tx>
            <c:strRef>
              <c:f>Sheet1!$A$4</c:f>
              <c:strCache>
                <c:ptCount val="1"/>
                <c:pt idx="0">
                  <c:v>4+ Conditions</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87.847300000000004</c:v>
                </c:pt>
                <c:pt idx="1">
                  <c:v>85.196899999999999</c:v>
                </c:pt>
                <c:pt idx="2">
                  <c:v>87.896500000000003</c:v>
                </c:pt>
                <c:pt idx="3">
                  <c:v>91.397900000000007</c:v>
                </c:pt>
                <c:pt idx="4">
                  <c:v>89.519499999999994</c:v>
                </c:pt>
                <c:pt idx="5">
                  <c:v>81.767499999999998</c:v>
                </c:pt>
                <c:pt idx="6">
                  <c:v>76.553299999999993</c:v>
                </c:pt>
                <c:pt idx="7">
                  <c:v>70.723699999999994</c:v>
                </c:pt>
                <c:pt idx="8">
                  <c:v>83.429699999999997</c:v>
                </c:pt>
                <c:pt idx="9">
                  <c:v>76.963899999999995</c:v>
                </c:pt>
                <c:pt idx="10">
                  <c:v>80.500100000000003</c:v>
                </c:pt>
                <c:pt idx="11" formatCode="General">
                  <c:v>70.900000000000006</c:v>
                </c:pt>
              </c:numCache>
            </c:numRef>
          </c:val>
          <c:smooth val="0"/>
        </c:ser>
        <c:dLbls>
          <c:showLegendKey val="0"/>
          <c:showVal val="0"/>
          <c:showCatName val="0"/>
          <c:showSerName val="0"/>
          <c:showPercent val="0"/>
          <c:showBubbleSize val="0"/>
        </c:dLbls>
        <c:marker val="1"/>
        <c:smooth val="0"/>
        <c:axId val="55640064"/>
        <c:axId val="55641984"/>
      </c:lineChart>
      <c:catAx>
        <c:axId val="55640064"/>
        <c:scaling>
          <c:orientation val="minMax"/>
        </c:scaling>
        <c:delete val="0"/>
        <c:axPos val="b"/>
        <c:numFmt formatCode="General" sourceLinked="1"/>
        <c:majorTickMark val="out"/>
        <c:minorTickMark val="none"/>
        <c:tickLblPos val="nextTo"/>
        <c:txPr>
          <a:bodyPr rot="-3000000"/>
          <a:lstStyle/>
          <a:p>
            <a:pPr>
              <a:defRPr sz="1400" b="0" baseline="0">
                <a:latin typeface="Calibri" panose="020F0502020204030204" pitchFamily="34" charset="0"/>
              </a:defRPr>
            </a:pPr>
            <a:endParaRPr lang="en-US"/>
          </a:p>
        </c:txPr>
        <c:crossAx val="55641984"/>
        <c:crosses val="autoZero"/>
        <c:auto val="1"/>
        <c:lblAlgn val="ctr"/>
        <c:lblOffset val="100"/>
        <c:noMultiLvlLbl val="0"/>
      </c:catAx>
      <c:valAx>
        <c:axId val="5564198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9292479744379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55640064"/>
        <c:crosses val="autoZero"/>
        <c:crossBetween val="between"/>
        <c:majorUnit val="10"/>
      </c:valAx>
    </c:plotArea>
    <c:legend>
      <c:legendPos val="t"/>
      <c:layout>
        <c:manualLayout>
          <c:xMode val="edge"/>
          <c:yMode val="edge"/>
          <c:x val="0"/>
          <c:y val="1.1675185338674747E-3"/>
          <c:w val="1"/>
          <c:h val="0.1071524739963060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45056867891514"/>
          <c:y val="0.11770369211383569"/>
          <c:w val="0.81833138913191406"/>
          <c:h val="0.71531423155438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46.914400000000001</c:v>
                </c:pt>
                <c:pt idx="1">
                  <c:v>47.4983</c:v>
                </c:pt>
                <c:pt idx="2">
                  <c:v>48.749000000000002</c:v>
                </c:pt>
                <c:pt idx="3">
                  <c:v>50.077300000000001</c:v>
                </c:pt>
                <c:pt idx="4">
                  <c:v>51.367199999999997</c:v>
                </c:pt>
                <c:pt idx="5">
                  <c:v>52.792499999999997</c:v>
                </c:pt>
                <c:pt idx="6">
                  <c:v>49.624200000000002</c:v>
                </c:pt>
                <c:pt idx="7">
                  <c:v>49.511299999999999</c:v>
                </c:pt>
                <c:pt idx="8">
                  <c:v>55.748899999999999</c:v>
                </c:pt>
                <c:pt idx="9">
                  <c:v>54.457700000000003</c:v>
                </c:pt>
                <c:pt idx="10">
                  <c:v>57.098399999999998</c:v>
                </c:pt>
                <c:pt idx="11" formatCode="General">
                  <c:v>58.3</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47.156399999999998</c:v>
                </c:pt>
                <c:pt idx="1">
                  <c:v>48.068600000000004</c:v>
                </c:pt>
                <c:pt idx="2">
                  <c:v>47.975499999999997</c:v>
                </c:pt>
                <c:pt idx="3">
                  <c:v>50.7393</c:v>
                </c:pt>
                <c:pt idx="4">
                  <c:v>50.545499999999997</c:v>
                </c:pt>
                <c:pt idx="5">
                  <c:v>53.689</c:v>
                </c:pt>
                <c:pt idx="6">
                  <c:v>48.9512</c:v>
                </c:pt>
                <c:pt idx="7">
                  <c:v>48.971299999999999</c:v>
                </c:pt>
                <c:pt idx="8">
                  <c:v>56.481400000000001</c:v>
                </c:pt>
                <c:pt idx="9">
                  <c:v>54.514200000000002</c:v>
                </c:pt>
                <c:pt idx="10">
                  <c:v>55.6434</c:v>
                </c:pt>
                <c:pt idx="11" formatCode="General">
                  <c:v>56.3</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49.347900000000003</c:v>
                </c:pt>
                <c:pt idx="1">
                  <c:v>47.128300000000003</c:v>
                </c:pt>
                <c:pt idx="2">
                  <c:v>49.415399999999998</c:v>
                </c:pt>
                <c:pt idx="3">
                  <c:v>51.673699999999997</c:v>
                </c:pt>
                <c:pt idx="4">
                  <c:v>54.094999999999999</c:v>
                </c:pt>
                <c:pt idx="5">
                  <c:v>52.481999999999999</c:v>
                </c:pt>
                <c:pt idx="6">
                  <c:v>52.638500000000001</c:v>
                </c:pt>
                <c:pt idx="7">
                  <c:v>50.264899999999997</c:v>
                </c:pt>
                <c:pt idx="8">
                  <c:v>52.596299999999999</c:v>
                </c:pt>
                <c:pt idx="9">
                  <c:v>53.733600000000003</c:v>
                </c:pt>
                <c:pt idx="10">
                  <c:v>56.866799999999998</c:v>
                </c:pt>
                <c:pt idx="11" formatCode="General">
                  <c:v>58.5</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Sheet1!$B$5:$M$5</c:f>
              <c:numCache>
                <c:formatCode>0.0</c:formatCode>
                <c:ptCount val="12"/>
                <c:pt idx="0">
                  <c:v>45.469700000000003</c:v>
                </c:pt>
                <c:pt idx="1">
                  <c:v>48.0229</c:v>
                </c:pt>
                <c:pt idx="2">
                  <c:v>50.974499999999999</c:v>
                </c:pt>
                <c:pt idx="3">
                  <c:v>48.892600000000002</c:v>
                </c:pt>
                <c:pt idx="4">
                  <c:v>52.049300000000002</c:v>
                </c:pt>
                <c:pt idx="5">
                  <c:v>51.440800000000003</c:v>
                </c:pt>
                <c:pt idx="6">
                  <c:v>49.688800000000001</c:v>
                </c:pt>
                <c:pt idx="7">
                  <c:v>51.7851</c:v>
                </c:pt>
                <c:pt idx="8">
                  <c:v>56.737400000000001</c:v>
                </c:pt>
                <c:pt idx="9">
                  <c:v>54.792900000000003</c:v>
                </c:pt>
                <c:pt idx="10">
                  <c:v>61.107500000000002</c:v>
                </c:pt>
                <c:pt idx="11" formatCode="General">
                  <c:v>61.6</c:v>
                </c:pt>
              </c:numCache>
            </c:numRef>
          </c:val>
          <c:smooth val="0"/>
        </c:ser>
        <c:dLbls>
          <c:showLegendKey val="0"/>
          <c:showVal val="0"/>
          <c:showCatName val="0"/>
          <c:showSerName val="0"/>
          <c:showPercent val="0"/>
          <c:showBubbleSize val="0"/>
        </c:dLbls>
        <c:marker val="1"/>
        <c:smooth val="0"/>
        <c:axId val="151135360"/>
        <c:axId val="151137280"/>
      </c:lineChart>
      <c:catAx>
        <c:axId val="151135360"/>
        <c:scaling>
          <c:orientation val="minMax"/>
        </c:scaling>
        <c:delete val="0"/>
        <c:axPos val="b"/>
        <c:numFmt formatCode="General" sourceLinked="1"/>
        <c:majorTickMark val="out"/>
        <c:minorTickMark val="none"/>
        <c:tickLblPos val="nextTo"/>
        <c:txPr>
          <a:bodyPr rot="-3000000"/>
          <a:lstStyle/>
          <a:p>
            <a:pPr>
              <a:defRPr sz="1400" b="0" baseline="0">
                <a:latin typeface="Calibri" panose="020F0502020204030204" pitchFamily="34" charset="0"/>
              </a:defRPr>
            </a:pPr>
            <a:endParaRPr lang="en-US"/>
          </a:p>
        </c:txPr>
        <c:crossAx val="151137280"/>
        <c:crosses val="autoZero"/>
        <c:auto val="1"/>
        <c:lblAlgn val="ctr"/>
        <c:lblOffset val="100"/>
        <c:noMultiLvlLbl val="0"/>
      </c:catAx>
      <c:valAx>
        <c:axId val="15113728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05698940410226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1135360"/>
        <c:crosses val="autoZero"/>
        <c:crossBetween val="between"/>
        <c:majorUnit val="10"/>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23573442208614"/>
          <c:y val="0.11153081559249538"/>
          <c:w val="0.81976718188004283"/>
          <c:h val="0.72148707106056187"/>
        </c:manualLayout>
      </c:layout>
      <c:lineChart>
        <c:grouping val="standard"/>
        <c:varyColors val="0"/>
        <c:ser>
          <c:idx val="3"/>
          <c:order val="0"/>
          <c:tx>
            <c:strRef>
              <c:f>Sheet1!$A$2</c:f>
              <c:strCache>
                <c:ptCount val="1"/>
                <c:pt idx="0">
                  <c:v>2-5</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57.011899999999997</c:v>
                </c:pt>
                <c:pt idx="1">
                  <c:v>57.402700000000003</c:v>
                </c:pt>
                <c:pt idx="2">
                  <c:v>59.125599999999999</c:v>
                </c:pt>
                <c:pt idx="3">
                  <c:v>61.123600000000003</c:v>
                </c:pt>
                <c:pt idx="4">
                  <c:v>61.555599999999998</c:v>
                </c:pt>
                <c:pt idx="5">
                  <c:v>62.9146</c:v>
                </c:pt>
                <c:pt idx="6">
                  <c:v>57.603299999999997</c:v>
                </c:pt>
                <c:pt idx="7">
                  <c:v>58.531199999999998</c:v>
                </c:pt>
                <c:pt idx="8">
                  <c:v>63.552399999999999</c:v>
                </c:pt>
                <c:pt idx="9">
                  <c:v>63.861699999999999</c:v>
                </c:pt>
                <c:pt idx="10">
                  <c:v>63.833399999999997</c:v>
                </c:pt>
                <c:pt idx="11" formatCode="General">
                  <c:v>67.2</c:v>
                </c:pt>
              </c:numCache>
            </c:numRef>
          </c:val>
          <c:smooth val="0"/>
        </c:ser>
        <c:ser>
          <c:idx val="0"/>
          <c:order val="1"/>
          <c:tx>
            <c:strRef>
              <c:f>Sheet1!$A$3</c:f>
              <c:strCache>
                <c:ptCount val="1"/>
                <c:pt idx="0">
                  <c:v>6-17</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43.693100000000001</c:v>
                </c:pt>
                <c:pt idx="1">
                  <c:v>44.345300000000002</c:v>
                </c:pt>
                <c:pt idx="2">
                  <c:v>45.404400000000003</c:v>
                </c:pt>
                <c:pt idx="3">
                  <c:v>46.489199999999997</c:v>
                </c:pt>
                <c:pt idx="4">
                  <c:v>47.902799999999999</c:v>
                </c:pt>
                <c:pt idx="5">
                  <c:v>49.612200000000001</c:v>
                </c:pt>
                <c:pt idx="6">
                  <c:v>46.971800000000002</c:v>
                </c:pt>
                <c:pt idx="7">
                  <c:v>46.351599999999998</c:v>
                </c:pt>
                <c:pt idx="8">
                  <c:v>53.005600000000001</c:v>
                </c:pt>
                <c:pt idx="9">
                  <c:v>51.371299999999998</c:v>
                </c:pt>
                <c:pt idx="10">
                  <c:v>54.923999999999999</c:v>
                </c:pt>
                <c:pt idx="11" formatCode="General">
                  <c:v>55.4</c:v>
                </c:pt>
              </c:numCache>
            </c:numRef>
          </c:val>
          <c:smooth val="0"/>
        </c:ser>
        <c:dLbls>
          <c:showLegendKey val="0"/>
          <c:showVal val="0"/>
          <c:showCatName val="0"/>
          <c:showSerName val="0"/>
          <c:showPercent val="0"/>
          <c:showBubbleSize val="0"/>
        </c:dLbls>
        <c:marker val="1"/>
        <c:smooth val="0"/>
        <c:axId val="151162240"/>
        <c:axId val="151270912"/>
      </c:lineChart>
      <c:catAx>
        <c:axId val="151162240"/>
        <c:scaling>
          <c:orientation val="minMax"/>
        </c:scaling>
        <c:delete val="0"/>
        <c:axPos val="b"/>
        <c:numFmt formatCode="General" sourceLinked="1"/>
        <c:majorTickMark val="out"/>
        <c:minorTickMark val="none"/>
        <c:tickLblPos val="nextTo"/>
        <c:txPr>
          <a:bodyPr rot="-3000000"/>
          <a:lstStyle/>
          <a:p>
            <a:pPr>
              <a:defRPr sz="1400" b="0" baseline="0">
                <a:latin typeface="Calibri" panose="020F0502020204030204" pitchFamily="34" charset="0"/>
              </a:defRPr>
            </a:pPr>
            <a:endParaRPr lang="en-US"/>
          </a:p>
        </c:txPr>
        <c:crossAx val="151270912"/>
        <c:crosses val="autoZero"/>
        <c:auto val="1"/>
        <c:lblAlgn val="ctr"/>
        <c:lblOffset val="100"/>
        <c:noMultiLvlLbl val="0"/>
      </c:catAx>
      <c:valAx>
        <c:axId val="15127091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05698940410226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1162240"/>
        <c:crosses val="autoZero"/>
        <c:crossBetween val="between"/>
        <c:majorUnit val="10"/>
      </c:valAx>
    </c:plotArea>
    <c:legend>
      <c:legendPos val="t"/>
      <c:layout>
        <c:manualLayout>
          <c:xMode val="edge"/>
          <c:yMode val="edge"/>
          <c:x val="0.11005152133761058"/>
          <c:y val="1.1675185338674747E-3"/>
          <c:w val="0.77522917274229608"/>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8158525323223487"/>
          <c:w val="0.78090138038300771"/>
          <c:h val="0.72076868863614274"/>
        </c:manualLayout>
      </c:layout>
      <c:lineChart>
        <c:grouping val="standard"/>
        <c:varyColors val="0"/>
        <c:ser>
          <c:idx val="3"/>
          <c:order val="0"/>
          <c:tx>
            <c:strRef>
              <c:f>Sheet1!$A$5</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Sheet1!$B$1:$F$1</c:f>
              <c:numCache>
                <c:formatCode>General</c:formatCode>
                <c:ptCount val="5"/>
                <c:pt idx="0">
                  <c:v>2000</c:v>
                </c:pt>
                <c:pt idx="1">
                  <c:v>2005</c:v>
                </c:pt>
                <c:pt idx="2">
                  <c:v>2008</c:v>
                </c:pt>
                <c:pt idx="3">
                  <c:v>2010</c:v>
                </c:pt>
                <c:pt idx="4">
                  <c:v>2013</c:v>
                </c:pt>
              </c:numCache>
            </c:numRef>
          </c:cat>
          <c:val>
            <c:numRef>
              <c:f>Sheet1!$B$5:$F$5</c:f>
              <c:numCache>
                <c:formatCode>0.0</c:formatCode>
                <c:ptCount val="5"/>
                <c:pt idx="0">
                  <c:v>87.5</c:v>
                </c:pt>
                <c:pt idx="1">
                  <c:v>85.3</c:v>
                </c:pt>
                <c:pt idx="2">
                  <c:v>84.5</c:v>
                </c:pt>
                <c:pt idx="3">
                  <c:v>82.8</c:v>
                </c:pt>
                <c:pt idx="4">
                  <c:v>80.7</c:v>
                </c:pt>
              </c:numCache>
            </c:numRef>
          </c:val>
          <c:smooth val="0"/>
        </c:ser>
        <c:ser>
          <c:idx val="0"/>
          <c:order val="1"/>
          <c:tx>
            <c:strRef>
              <c:f>Sheet1!$A$2</c:f>
              <c:strCache>
                <c:ptCount val="1"/>
                <c:pt idx="0">
                  <c:v>&lt;High School</c:v>
                </c:pt>
              </c:strCache>
            </c:strRef>
          </c:tx>
          <c:spPr>
            <a:ln w="25400">
              <a:solidFill>
                <a:srgbClr val="0072C6"/>
              </a:solidFill>
            </a:ln>
          </c:spPr>
          <c:marker>
            <c:symbol val="square"/>
            <c:size val="7"/>
            <c:spPr>
              <a:solidFill>
                <a:srgbClr val="0072C6"/>
              </a:solidFill>
              <a:ln>
                <a:noFill/>
              </a:ln>
            </c:spPr>
          </c:marker>
          <c:cat>
            <c:numRef>
              <c:f>Sheet1!$B$1:$F$1</c:f>
              <c:numCache>
                <c:formatCode>General</c:formatCode>
                <c:ptCount val="5"/>
                <c:pt idx="0">
                  <c:v>2000</c:v>
                </c:pt>
                <c:pt idx="1">
                  <c:v>2005</c:v>
                </c:pt>
                <c:pt idx="2">
                  <c:v>2008</c:v>
                </c:pt>
                <c:pt idx="3">
                  <c:v>2010</c:v>
                </c:pt>
                <c:pt idx="4">
                  <c:v>2013</c:v>
                </c:pt>
              </c:numCache>
            </c:numRef>
          </c:cat>
          <c:val>
            <c:numRef>
              <c:f>Sheet1!$B$2:$F$2</c:f>
              <c:numCache>
                <c:formatCode>0.0</c:formatCode>
                <c:ptCount val="5"/>
                <c:pt idx="0">
                  <c:v>78</c:v>
                </c:pt>
                <c:pt idx="1">
                  <c:v>72.7</c:v>
                </c:pt>
                <c:pt idx="2">
                  <c:v>75</c:v>
                </c:pt>
                <c:pt idx="3">
                  <c:v>67.8</c:v>
                </c:pt>
                <c:pt idx="4">
                  <c:v>68.5</c:v>
                </c:pt>
              </c:numCache>
            </c:numRef>
          </c:val>
          <c:smooth val="0"/>
        </c:ser>
        <c:ser>
          <c:idx val="2"/>
          <c:order val="2"/>
          <c:tx>
            <c:strRef>
              <c:f>Sheet1!$A$3</c:f>
              <c:strCache>
                <c:ptCount val="1"/>
                <c:pt idx="0">
                  <c:v>High School Grad</c:v>
                </c:pt>
              </c:strCache>
            </c:strRef>
          </c:tx>
          <c:spPr>
            <a:ln w="25400">
              <a:solidFill>
                <a:srgbClr val="AABA0A"/>
              </a:solidFill>
            </a:ln>
          </c:spPr>
          <c:marker>
            <c:symbol val="triangle"/>
            <c:size val="9"/>
            <c:spPr>
              <a:solidFill>
                <a:srgbClr val="AABA0A"/>
              </a:solidFill>
              <a:ln>
                <a:noFill/>
              </a:ln>
            </c:spPr>
          </c:marker>
          <c:cat>
            <c:numRef>
              <c:f>Sheet1!$B$1:$F$1</c:f>
              <c:numCache>
                <c:formatCode>General</c:formatCode>
                <c:ptCount val="5"/>
                <c:pt idx="0">
                  <c:v>2000</c:v>
                </c:pt>
                <c:pt idx="1">
                  <c:v>2005</c:v>
                </c:pt>
                <c:pt idx="2">
                  <c:v>2008</c:v>
                </c:pt>
                <c:pt idx="3">
                  <c:v>2010</c:v>
                </c:pt>
                <c:pt idx="4">
                  <c:v>2013</c:v>
                </c:pt>
              </c:numCache>
            </c:numRef>
          </c:cat>
          <c:val>
            <c:numRef>
              <c:f>Sheet1!$B$3:$F$3</c:f>
              <c:numCache>
                <c:formatCode>0.0</c:formatCode>
                <c:ptCount val="5"/>
                <c:pt idx="0">
                  <c:v>85.2</c:v>
                </c:pt>
                <c:pt idx="1">
                  <c:v>81.900000000000006</c:v>
                </c:pt>
                <c:pt idx="2">
                  <c:v>78.900000000000006</c:v>
                </c:pt>
                <c:pt idx="3">
                  <c:v>76.8</c:v>
                </c:pt>
                <c:pt idx="4">
                  <c:v>75.7</c:v>
                </c:pt>
              </c:numCache>
            </c:numRef>
          </c:val>
          <c:smooth val="0"/>
        </c:ser>
        <c:ser>
          <c:idx val="1"/>
          <c:order val="3"/>
          <c:tx>
            <c:strRef>
              <c:f>Sheet1!$A$4</c:f>
              <c:strCache>
                <c:ptCount val="1"/>
                <c:pt idx="0">
                  <c:v>Any College</c:v>
                </c:pt>
              </c:strCache>
            </c:strRef>
          </c:tx>
          <c:spPr>
            <a:ln w="34925">
              <a:solidFill>
                <a:srgbClr val="7BA8DF"/>
              </a:solidFill>
            </a:ln>
          </c:spPr>
          <c:marker>
            <c:symbol val="diamond"/>
            <c:size val="9"/>
            <c:spPr>
              <a:solidFill>
                <a:srgbClr val="7BA8DF"/>
              </a:solidFill>
              <a:ln>
                <a:noFill/>
              </a:ln>
            </c:spPr>
          </c:marker>
          <c:cat>
            <c:numRef>
              <c:f>Sheet1!$B$1:$F$1</c:f>
              <c:numCache>
                <c:formatCode>General</c:formatCode>
                <c:ptCount val="5"/>
                <c:pt idx="0">
                  <c:v>2000</c:v>
                </c:pt>
                <c:pt idx="1">
                  <c:v>2005</c:v>
                </c:pt>
                <c:pt idx="2">
                  <c:v>2008</c:v>
                </c:pt>
                <c:pt idx="3">
                  <c:v>2010</c:v>
                </c:pt>
                <c:pt idx="4">
                  <c:v>2013</c:v>
                </c:pt>
              </c:numCache>
            </c:numRef>
          </c:cat>
          <c:val>
            <c:numRef>
              <c:f>Sheet1!$B$4:$F$4</c:f>
              <c:numCache>
                <c:formatCode>0.0</c:formatCode>
                <c:ptCount val="5"/>
                <c:pt idx="0">
                  <c:v>91.4</c:v>
                </c:pt>
                <c:pt idx="1">
                  <c:v>89.7</c:v>
                </c:pt>
                <c:pt idx="2">
                  <c:v>89</c:v>
                </c:pt>
                <c:pt idx="3">
                  <c:v>87.8</c:v>
                </c:pt>
                <c:pt idx="4">
                  <c:v>85.5</c:v>
                </c:pt>
              </c:numCache>
            </c:numRef>
          </c:val>
          <c:smooth val="0"/>
        </c:ser>
        <c:dLbls>
          <c:showLegendKey val="0"/>
          <c:showVal val="0"/>
          <c:showCatName val="0"/>
          <c:showSerName val="0"/>
          <c:showPercent val="0"/>
          <c:showBubbleSize val="0"/>
        </c:dLbls>
        <c:marker val="1"/>
        <c:smooth val="0"/>
        <c:axId val="158636672"/>
        <c:axId val="161194752"/>
      </c:lineChart>
      <c:catAx>
        <c:axId val="15863667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1194752"/>
        <c:crosses val="autoZero"/>
        <c:auto val="1"/>
        <c:lblAlgn val="ctr"/>
        <c:lblOffset val="100"/>
        <c:noMultiLvlLbl val="0"/>
      </c:catAx>
      <c:valAx>
        <c:axId val="161194752"/>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615417517254788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8636672"/>
        <c:crosses val="autoZero"/>
        <c:crossBetween val="between"/>
        <c:majorUnit val="10"/>
      </c:valAx>
    </c:plotArea>
    <c:legend>
      <c:legendPos val="t"/>
      <c:layout>
        <c:manualLayout>
          <c:xMode val="edge"/>
          <c:yMode val="edge"/>
          <c:x val="8.19954797317002E-3"/>
          <c:y val="1.1675185338674747E-3"/>
          <c:w val="0.99127867697093419"/>
          <c:h val="0.121183289588801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427627102167781"/>
          <c:y val="0.18251846991348303"/>
          <c:w val="0.77058180227471562"/>
          <c:h val="0.72122606202002526"/>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Sheet1!$B$1:$F$1</c:f>
              <c:numCache>
                <c:formatCode>General</c:formatCode>
                <c:ptCount val="5"/>
                <c:pt idx="0">
                  <c:v>2000</c:v>
                </c:pt>
                <c:pt idx="1">
                  <c:v>2005</c:v>
                </c:pt>
                <c:pt idx="2">
                  <c:v>2008</c:v>
                </c:pt>
                <c:pt idx="3">
                  <c:v>2010</c:v>
                </c:pt>
                <c:pt idx="4">
                  <c:v>2013</c:v>
                </c:pt>
              </c:numCache>
            </c:numRef>
          </c:cat>
          <c:val>
            <c:numRef>
              <c:f>Sheet1!$B$2:$F$2</c:f>
              <c:numCache>
                <c:formatCode>0.0</c:formatCode>
                <c:ptCount val="5"/>
                <c:pt idx="0">
                  <c:v>88.1</c:v>
                </c:pt>
                <c:pt idx="1">
                  <c:v>86.1</c:v>
                </c:pt>
                <c:pt idx="2">
                  <c:v>85.1</c:v>
                </c:pt>
                <c:pt idx="3">
                  <c:v>83.2</c:v>
                </c:pt>
                <c:pt idx="4">
                  <c:v>81.400000000000006</c:v>
                </c:pt>
              </c:numCache>
            </c:numRef>
          </c:val>
          <c:smooth val="0"/>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numRef>
              <c:f>Sheet1!$B$1:$F$1</c:f>
              <c:numCache>
                <c:formatCode>General</c:formatCode>
                <c:ptCount val="5"/>
                <c:pt idx="0">
                  <c:v>2000</c:v>
                </c:pt>
                <c:pt idx="1">
                  <c:v>2005</c:v>
                </c:pt>
                <c:pt idx="2">
                  <c:v>2008</c:v>
                </c:pt>
                <c:pt idx="3">
                  <c:v>2010</c:v>
                </c:pt>
                <c:pt idx="4">
                  <c:v>2013</c:v>
                </c:pt>
              </c:numCache>
            </c:numRef>
          </c:cat>
          <c:val>
            <c:numRef>
              <c:f>Sheet1!$B$3:$F$3</c:f>
              <c:numCache>
                <c:formatCode>0.0</c:formatCode>
                <c:ptCount val="5"/>
                <c:pt idx="0">
                  <c:v>90.3</c:v>
                </c:pt>
                <c:pt idx="1">
                  <c:v>84.6</c:v>
                </c:pt>
                <c:pt idx="2">
                  <c:v>86.1</c:v>
                </c:pt>
                <c:pt idx="3">
                  <c:v>85</c:v>
                </c:pt>
                <c:pt idx="4">
                  <c:v>82.2</c:v>
                </c:pt>
              </c:numCache>
            </c:numRef>
          </c:val>
          <c:smooth val="0"/>
        </c:ser>
        <c:ser>
          <c:idx val="2"/>
          <c:order val="2"/>
          <c:tx>
            <c:strRef>
              <c:f>Sheet1!$A$4</c:f>
              <c:strCache>
                <c:ptCount val="1"/>
                <c:pt idx="0">
                  <c:v>Asian</c:v>
                </c:pt>
              </c:strCache>
            </c:strRef>
          </c:tx>
          <c:spPr>
            <a:ln w="25400">
              <a:solidFill>
                <a:srgbClr val="AABA0A"/>
              </a:solidFill>
            </a:ln>
          </c:spPr>
          <c:marker>
            <c:symbol val="triangle"/>
            <c:size val="9"/>
            <c:spPr>
              <a:solidFill>
                <a:srgbClr val="AABA0A"/>
              </a:solidFill>
              <a:ln>
                <a:noFill/>
              </a:ln>
            </c:spPr>
          </c:marker>
          <c:cat>
            <c:numRef>
              <c:f>Sheet1!$B$1:$F$1</c:f>
              <c:numCache>
                <c:formatCode>General</c:formatCode>
                <c:ptCount val="5"/>
                <c:pt idx="0">
                  <c:v>2000</c:v>
                </c:pt>
                <c:pt idx="1">
                  <c:v>2005</c:v>
                </c:pt>
                <c:pt idx="2">
                  <c:v>2008</c:v>
                </c:pt>
                <c:pt idx="3">
                  <c:v>2010</c:v>
                </c:pt>
                <c:pt idx="4">
                  <c:v>2013</c:v>
                </c:pt>
              </c:numCache>
            </c:numRef>
          </c:cat>
          <c:val>
            <c:numRef>
              <c:f>Sheet1!$B$4:$F$4</c:f>
              <c:numCache>
                <c:formatCode>0.0</c:formatCode>
                <c:ptCount val="5"/>
                <c:pt idx="0">
                  <c:v>71.7</c:v>
                </c:pt>
                <c:pt idx="1">
                  <c:v>68.8</c:v>
                </c:pt>
                <c:pt idx="2">
                  <c:v>71.5</c:v>
                </c:pt>
                <c:pt idx="3">
                  <c:v>75.7</c:v>
                </c:pt>
                <c:pt idx="4">
                  <c:v>70.5</c:v>
                </c:pt>
              </c:numCache>
            </c:numRef>
          </c:val>
          <c:smooth val="0"/>
        </c:ser>
        <c:ser>
          <c:idx val="1"/>
          <c:order val="3"/>
          <c:tx>
            <c:strRef>
              <c:f>Sheet1!$A$5</c:f>
              <c:strCache>
                <c:ptCount val="1"/>
                <c:pt idx="0">
                  <c:v>AI/AN</c:v>
                </c:pt>
              </c:strCache>
            </c:strRef>
          </c:tx>
          <c:spPr>
            <a:ln w="34925">
              <a:solidFill>
                <a:srgbClr val="7BA8DF"/>
              </a:solidFill>
            </a:ln>
          </c:spPr>
          <c:marker>
            <c:symbol val="diamond"/>
            <c:size val="9"/>
            <c:spPr>
              <a:solidFill>
                <a:srgbClr val="7BA8DF"/>
              </a:solidFill>
              <a:ln>
                <a:noFill/>
              </a:ln>
            </c:spPr>
          </c:marker>
          <c:cat>
            <c:numRef>
              <c:f>Sheet1!$B$1:$F$1</c:f>
              <c:numCache>
                <c:formatCode>General</c:formatCode>
                <c:ptCount val="5"/>
                <c:pt idx="0">
                  <c:v>2000</c:v>
                </c:pt>
                <c:pt idx="1">
                  <c:v>2005</c:v>
                </c:pt>
                <c:pt idx="2">
                  <c:v>2008</c:v>
                </c:pt>
                <c:pt idx="3">
                  <c:v>2010</c:v>
                </c:pt>
                <c:pt idx="4">
                  <c:v>2013</c:v>
                </c:pt>
              </c:numCache>
            </c:numRef>
          </c:cat>
          <c:val>
            <c:numRef>
              <c:f>Sheet1!$B$5:$F$5</c:f>
              <c:numCache>
                <c:formatCode>0.0</c:formatCode>
                <c:ptCount val="5"/>
                <c:pt idx="0">
                  <c:v>77.599999999999994</c:v>
                </c:pt>
                <c:pt idx="1">
                  <c:v>74.7</c:v>
                </c:pt>
                <c:pt idx="2">
                  <c:v>82</c:v>
                </c:pt>
                <c:pt idx="3">
                  <c:v>76.900000000000006</c:v>
                </c:pt>
                <c:pt idx="4">
                  <c:v>82.1</c:v>
                </c:pt>
              </c:numCache>
            </c:numRef>
          </c:val>
          <c:smooth val="0"/>
        </c:ser>
        <c:ser>
          <c:idx val="4"/>
          <c:order val="4"/>
          <c:tx>
            <c:strRef>
              <c:f>Sheet1!$A$6</c:f>
              <c:strCache>
                <c:ptCount val="1"/>
                <c:pt idx="0">
                  <c:v>&gt;1 Race</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Sheet1!$B$1:$F$1</c:f>
              <c:numCache>
                <c:formatCode>General</c:formatCode>
                <c:ptCount val="5"/>
                <c:pt idx="0">
                  <c:v>2000</c:v>
                </c:pt>
                <c:pt idx="1">
                  <c:v>2005</c:v>
                </c:pt>
                <c:pt idx="2">
                  <c:v>2008</c:v>
                </c:pt>
                <c:pt idx="3">
                  <c:v>2010</c:v>
                </c:pt>
                <c:pt idx="4">
                  <c:v>2013</c:v>
                </c:pt>
              </c:numCache>
            </c:numRef>
          </c:cat>
          <c:val>
            <c:numRef>
              <c:f>Sheet1!$B$6:$F$6</c:f>
              <c:numCache>
                <c:formatCode>0.0</c:formatCode>
                <c:ptCount val="5"/>
                <c:pt idx="0">
                  <c:v>86.7</c:v>
                </c:pt>
                <c:pt idx="1">
                  <c:v>90.4</c:v>
                </c:pt>
                <c:pt idx="2">
                  <c:v>86.1</c:v>
                </c:pt>
                <c:pt idx="3">
                  <c:v>75.2</c:v>
                </c:pt>
                <c:pt idx="4">
                  <c:v>77.7</c:v>
                </c:pt>
              </c:numCache>
            </c:numRef>
          </c:val>
          <c:smooth val="0"/>
        </c:ser>
        <c:dLbls>
          <c:showLegendKey val="0"/>
          <c:showVal val="0"/>
          <c:showCatName val="0"/>
          <c:showSerName val="0"/>
          <c:showPercent val="0"/>
          <c:showBubbleSize val="0"/>
        </c:dLbls>
        <c:marker val="1"/>
        <c:smooth val="0"/>
        <c:axId val="161258880"/>
        <c:axId val="161261056"/>
      </c:lineChart>
      <c:catAx>
        <c:axId val="16125888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1261056"/>
        <c:crosses val="autoZero"/>
        <c:auto val="1"/>
        <c:lblAlgn val="ctr"/>
        <c:lblOffset val="100"/>
        <c:noMultiLvlLbl val="0"/>
      </c:catAx>
      <c:valAx>
        <c:axId val="161261056"/>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2345679012345678E-2"/>
              <c:y val="0.4615575483620102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1258880"/>
        <c:crosses val="autoZero"/>
        <c:crossBetween val="between"/>
        <c:majorUnit val="10"/>
      </c:valAx>
    </c:plotArea>
    <c:legend>
      <c:legendPos val="t"/>
      <c:layout>
        <c:manualLayout>
          <c:xMode val="edge"/>
          <c:yMode val="edge"/>
          <c:x val="5.2469135802469133E-2"/>
          <c:y val="1.1675185338674747E-3"/>
          <c:w val="0.88942670360649367"/>
          <c:h val="0.12620759210654225"/>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32274308734664"/>
          <c:w val="0.78090138038300771"/>
          <c:h val="0.69763601497487238"/>
        </c:manualLayout>
      </c:layout>
      <c:lineChart>
        <c:grouping val="standard"/>
        <c:varyColors val="0"/>
        <c:ser>
          <c:idx val="3"/>
          <c:order val="0"/>
          <c:tx>
            <c:strRef>
              <c:f>Sheet1!$A$5</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Sheet1!$B$5:$J$5</c:f>
              <c:numCache>
                <c:formatCode>0.0</c:formatCode>
                <c:ptCount val="9"/>
                <c:pt idx="0">
                  <c:v>11.4</c:v>
                </c:pt>
                <c:pt idx="1">
                  <c:v>11.5</c:v>
                </c:pt>
                <c:pt idx="2">
                  <c:v>11.4</c:v>
                </c:pt>
                <c:pt idx="3">
                  <c:v>11.3</c:v>
                </c:pt>
                <c:pt idx="4">
                  <c:v>11.1</c:v>
                </c:pt>
                <c:pt idx="5">
                  <c:v>11.2</c:v>
                </c:pt>
                <c:pt idx="6">
                  <c:v>10.7</c:v>
                </c:pt>
                <c:pt idx="7">
                  <c:v>10.6</c:v>
                </c:pt>
                <c:pt idx="8">
                  <c:v>10.3</c:v>
                </c:pt>
              </c:numCache>
            </c:numRef>
          </c:val>
          <c:smooth val="0"/>
        </c:ser>
        <c:ser>
          <c:idx val="0"/>
          <c:order val="1"/>
          <c:tx>
            <c:strRef>
              <c:f>Sheet1!$A$2</c:f>
              <c:strCache>
                <c:ptCount val="1"/>
                <c:pt idx="0">
                  <c:v>   20-49</c:v>
                </c:pt>
              </c:strCache>
            </c:strRef>
          </c:tx>
          <c:spPr>
            <a:ln w="25400">
              <a:solidFill>
                <a:srgbClr val="0072C6"/>
              </a:solidFill>
            </a:ln>
          </c:spPr>
          <c:marker>
            <c:symbol val="square"/>
            <c:size val="7"/>
            <c:spPr>
              <a:solidFill>
                <a:srgbClr val="0072C6"/>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Sheet1!$B$2:$J$2</c:f>
              <c:numCache>
                <c:formatCode>0.0</c:formatCode>
                <c:ptCount val="9"/>
                <c:pt idx="0">
                  <c:v>10.6</c:v>
                </c:pt>
                <c:pt idx="1">
                  <c:v>10.8</c:v>
                </c:pt>
                <c:pt idx="2">
                  <c:v>10.8</c:v>
                </c:pt>
                <c:pt idx="3">
                  <c:v>10.7</c:v>
                </c:pt>
                <c:pt idx="4">
                  <c:v>10.5</c:v>
                </c:pt>
                <c:pt idx="5">
                  <c:v>10.8</c:v>
                </c:pt>
                <c:pt idx="6">
                  <c:v>10.1</c:v>
                </c:pt>
                <c:pt idx="7">
                  <c:v>10</c:v>
                </c:pt>
                <c:pt idx="8">
                  <c:v>9.8000000000000007</c:v>
                </c:pt>
              </c:numCache>
            </c:numRef>
          </c:val>
          <c:smooth val="0"/>
        </c:ser>
        <c:ser>
          <c:idx val="2"/>
          <c:order val="2"/>
          <c:tx>
            <c:strRef>
              <c:f>Sheet1!$A$3</c:f>
              <c:strCache>
                <c:ptCount val="1"/>
                <c:pt idx="0">
                  <c:v>   50-64</c:v>
                </c:pt>
              </c:strCache>
            </c:strRef>
          </c:tx>
          <c:spPr>
            <a:ln w="25400">
              <a:solidFill>
                <a:srgbClr val="AABA0A"/>
              </a:solidFill>
            </a:ln>
          </c:spPr>
          <c:marker>
            <c:symbol val="triangle"/>
            <c:size val="9"/>
            <c:spPr>
              <a:solidFill>
                <a:srgbClr val="AABA0A"/>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Sheet1!$B$3:$J$3</c:f>
              <c:numCache>
                <c:formatCode>0.0</c:formatCode>
                <c:ptCount val="9"/>
                <c:pt idx="0">
                  <c:v>13.2</c:v>
                </c:pt>
                <c:pt idx="1">
                  <c:v>12.9</c:v>
                </c:pt>
                <c:pt idx="2">
                  <c:v>12.7</c:v>
                </c:pt>
                <c:pt idx="3">
                  <c:v>12.7</c:v>
                </c:pt>
                <c:pt idx="4">
                  <c:v>12.7</c:v>
                </c:pt>
                <c:pt idx="5">
                  <c:v>12.5</c:v>
                </c:pt>
                <c:pt idx="6">
                  <c:v>12.5</c:v>
                </c:pt>
                <c:pt idx="7">
                  <c:v>12</c:v>
                </c:pt>
                <c:pt idx="8">
                  <c:v>12.1</c:v>
                </c:pt>
              </c:numCache>
            </c:numRef>
          </c:val>
          <c:smooth val="0"/>
        </c:ser>
        <c:ser>
          <c:idx val="1"/>
          <c:order val="3"/>
          <c:tx>
            <c:strRef>
              <c:f>Sheet1!$A$4</c:f>
              <c:strCache>
                <c:ptCount val="1"/>
                <c:pt idx="0">
                  <c:v>65+</c:v>
                </c:pt>
              </c:strCache>
            </c:strRef>
          </c:tx>
          <c:spPr>
            <a:ln w="34925">
              <a:solidFill>
                <a:srgbClr val="7BA8DF"/>
              </a:solidFill>
            </a:ln>
          </c:spPr>
          <c:marker>
            <c:symbol val="diamond"/>
            <c:size val="9"/>
            <c:spPr>
              <a:solidFill>
                <a:srgbClr val="7BA8DF"/>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Sheet1!$B$4:$J$4</c:f>
              <c:numCache>
                <c:formatCode>0.0</c:formatCode>
                <c:ptCount val="9"/>
                <c:pt idx="0">
                  <c:v>12.1</c:v>
                </c:pt>
                <c:pt idx="1">
                  <c:v>12.4</c:v>
                </c:pt>
                <c:pt idx="2">
                  <c:v>11.7</c:v>
                </c:pt>
                <c:pt idx="3">
                  <c:v>11.6</c:v>
                </c:pt>
                <c:pt idx="4">
                  <c:v>11.3</c:v>
                </c:pt>
                <c:pt idx="5">
                  <c:v>11.3</c:v>
                </c:pt>
                <c:pt idx="6">
                  <c:v>10.5</c:v>
                </c:pt>
                <c:pt idx="7">
                  <c:v>10.7</c:v>
                </c:pt>
                <c:pt idx="8">
                  <c:v>9.8000000000000007</c:v>
                </c:pt>
              </c:numCache>
            </c:numRef>
          </c:val>
          <c:smooth val="0"/>
        </c:ser>
        <c:dLbls>
          <c:showLegendKey val="0"/>
          <c:showVal val="0"/>
          <c:showCatName val="0"/>
          <c:showSerName val="0"/>
          <c:showPercent val="0"/>
          <c:showBubbleSize val="0"/>
        </c:dLbls>
        <c:marker val="1"/>
        <c:smooth val="0"/>
        <c:axId val="161446144"/>
        <c:axId val="161456512"/>
      </c:lineChart>
      <c:catAx>
        <c:axId val="161446144"/>
        <c:scaling>
          <c:orientation val="minMax"/>
        </c:scaling>
        <c:delete val="0"/>
        <c:axPos val="b"/>
        <c:numFmt formatCode="General" sourceLinked="1"/>
        <c:majorTickMark val="out"/>
        <c:minorTickMark val="none"/>
        <c:tickLblPos val="nextTo"/>
        <c:txPr>
          <a:bodyPr rot="-2640000"/>
          <a:lstStyle/>
          <a:p>
            <a:pPr>
              <a:defRPr sz="1600" b="0" baseline="0">
                <a:latin typeface="Calibri" panose="020F0502020204030204" pitchFamily="34" charset="0"/>
              </a:defRPr>
            </a:pPr>
            <a:endParaRPr lang="en-US"/>
          </a:p>
        </c:txPr>
        <c:crossAx val="161456512"/>
        <c:crosses val="autoZero"/>
        <c:auto val="1"/>
        <c:lblAlgn val="ctr"/>
        <c:lblOffset val="100"/>
        <c:noMultiLvlLbl val="0"/>
      </c:catAx>
      <c:valAx>
        <c:axId val="161456512"/>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a:t>
                </a:r>
                <a:r>
                  <a:rPr lang="en-US" baseline="0" dirty="0" smtClean="0"/>
                  <a:t> Women</a:t>
                </a:r>
                <a:endParaRPr lang="en-US" dirty="0"/>
              </a:p>
            </c:rich>
          </c:tx>
          <c:layout>
            <c:manualLayout>
              <c:xMode val="edge"/>
              <c:yMode val="edge"/>
              <c:x val="8.9285019928064552E-3"/>
              <c:y val="0.1992677877474617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1446144"/>
        <c:crosses val="autoZero"/>
        <c:crossBetween val="between"/>
        <c:majorUnit val="2"/>
      </c:valAx>
    </c:plotArea>
    <c:legend>
      <c:legendPos val="t"/>
      <c:layout>
        <c:manualLayout>
          <c:xMode val="edge"/>
          <c:yMode val="edge"/>
          <c:x val="8.19954797317002E-3"/>
          <c:y val="1.1675185338674747E-3"/>
          <c:w val="0.99127867697093419"/>
          <c:h val="0.108837610576455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17259648099543"/>
          <c:y val="0.12696291435792748"/>
          <c:w val="0.79617721395936614"/>
          <c:h val="0.70361451911534312"/>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Sheet1!$B$2:$J$2</c:f>
              <c:numCache>
                <c:formatCode>0.0</c:formatCode>
                <c:ptCount val="9"/>
                <c:pt idx="0">
                  <c:v>10.9</c:v>
                </c:pt>
                <c:pt idx="1">
                  <c:v>11.1</c:v>
                </c:pt>
                <c:pt idx="2">
                  <c:v>11</c:v>
                </c:pt>
                <c:pt idx="3">
                  <c:v>10.9</c:v>
                </c:pt>
                <c:pt idx="4">
                  <c:v>10.7</c:v>
                </c:pt>
                <c:pt idx="5">
                  <c:v>10.9</c:v>
                </c:pt>
                <c:pt idx="6">
                  <c:v>10.3</c:v>
                </c:pt>
                <c:pt idx="7">
                  <c:v>10.4</c:v>
                </c:pt>
                <c:pt idx="8">
                  <c:v>10</c:v>
                </c:pt>
              </c:numCache>
            </c:numRef>
          </c:val>
          <c:smooth val="0"/>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Sheet1!$B$3:$J$3</c:f>
              <c:numCache>
                <c:formatCode>0.0</c:formatCode>
                <c:ptCount val="9"/>
                <c:pt idx="0">
                  <c:v>15.6</c:v>
                </c:pt>
                <c:pt idx="1">
                  <c:v>15.1</c:v>
                </c:pt>
                <c:pt idx="2">
                  <c:v>14.3</c:v>
                </c:pt>
                <c:pt idx="3">
                  <c:v>14.6</c:v>
                </c:pt>
                <c:pt idx="4">
                  <c:v>14.7</c:v>
                </c:pt>
                <c:pt idx="5">
                  <c:v>14.3</c:v>
                </c:pt>
                <c:pt idx="6">
                  <c:v>14.1</c:v>
                </c:pt>
                <c:pt idx="7">
                  <c:v>12.7</c:v>
                </c:pt>
                <c:pt idx="8">
                  <c:v>12.6</c:v>
                </c:pt>
              </c:numCache>
            </c:numRef>
          </c:val>
          <c:smooth val="0"/>
        </c:ser>
        <c:ser>
          <c:idx val="2"/>
          <c:order val="2"/>
          <c:tx>
            <c:strRef>
              <c:f>Sheet1!$A$4</c:f>
              <c:strCache>
                <c:ptCount val="1"/>
                <c:pt idx="0">
                  <c:v>API</c:v>
                </c:pt>
              </c:strCache>
            </c:strRef>
          </c:tx>
          <c:spPr>
            <a:ln w="25400">
              <a:solidFill>
                <a:srgbClr val="AABA0A"/>
              </a:solidFill>
            </a:ln>
          </c:spPr>
          <c:marker>
            <c:symbol val="triangle"/>
            <c:size val="9"/>
            <c:spPr>
              <a:solidFill>
                <a:srgbClr val="AABA0A"/>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Sheet1!$B$4:$J$4</c:f>
              <c:numCache>
                <c:formatCode>0.0</c:formatCode>
                <c:ptCount val="9"/>
                <c:pt idx="0">
                  <c:v>9.6</c:v>
                </c:pt>
                <c:pt idx="1">
                  <c:v>9.8000000000000007</c:v>
                </c:pt>
                <c:pt idx="2">
                  <c:v>9.6</c:v>
                </c:pt>
                <c:pt idx="3">
                  <c:v>9.4</c:v>
                </c:pt>
                <c:pt idx="4">
                  <c:v>8.6</c:v>
                </c:pt>
                <c:pt idx="5">
                  <c:v>10.6</c:v>
                </c:pt>
                <c:pt idx="6">
                  <c:v>9.4</c:v>
                </c:pt>
                <c:pt idx="7">
                  <c:v>8.8000000000000007</c:v>
                </c:pt>
                <c:pt idx="8">
                  <c:v>8.6</c:v>
                </c:pt>
              </c:numCache>
            </c:numRef>
          </c:val>
          <c:smooth val="0"/>
        </c:ser>
        <c:ser>
          <c:idx val="1"/>
          <c:order val="3"/>
          <c:tx>
            <c:strRef>
              <c:f>Sheet1!$A$5</c:f>
              <c:strCache>
                <c:ptCount val="1"/>
                <c:pt idx="0">
                  <c:v>AI/AN</c:v>
                </c:pt>
              </c:strCache>
            </c:strRef>
          </c:tx>
          <c:spPr>
            <a:ln w="34925">
              <a:solidFill>
                <a:srgbClr val="7BA8DF"/>
              </a:solidFill>
            </a:ln>
          </c:spPr>
          <c:marker>
            <c:symbol val="diamond"/>
            <c:size val="9"/>
            <c:spPr>
              <a:solidFill>
                <a:srgbClr val="7BA8DF"/>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Sheet1!$B$5:$J$5</c:f>
              <c:numCache>
                <c:formatCode>0.0</c:formatCode>
                <c:ptCount val="9"/>
                <c:pt idx="0">
                  <c:v>10.6</c:v>
                </c:pt>
                <c:pt idx="1">
                  <c:v>11</c:v>
                </c:pt>
                <c:pt idx="2">
                  <c:v>10.6</c:v>
                </c:pt>
                <c:pt idx="3">
                  <c:v>9.8000000000000007</c:v>
                </c:pt>
                <c:pt idx="4">
                  <c:v>9.1999999999999993</c:v>
                </c:pt>
                <c:pt idx="5">
                  <c:v>9.3000000000000007</c:v>
                </c:pt>
                <c:pt idx="6">
                  <c:v>9.1</c:v>
                </c:pt>
                <c:pt idx="7">
                  <c:v>8.4</c:v>
                </c:pt>
                <c:pt idx="8">
                  <c:v>8.5</c:v>
                </c:pt>
              </c:numCache>
            </c:numRef>
          </c:val>
          <c:smooth val="0"/>
        </c:ser>
        <c:dLbls>
          <c:showLegendKey val="0"/>
          <c:showVal val="0"/>
          <c:showCatName val="0"/>
          <c:showSerName val="0"/>
          <c:showPercent val="0"/>
          <c:showBubbleSize val="0"/>
        </c:dLbls>
        <c:marker val="1"/>
        <c:smooth val="0"/>
        <c:axId val="163916032"/>
        <c:axId val="163930496"/>
      </c:lineChart>
      <c:catAx>
        <c:axId val="163916032"/>
        <c:scaling>
          <c:orientation val="minMax"/>
        </c:scaling>
        <c:delete val="0"/>
        <c:axPos val="b"/>
        <c:numFmt formatCode="General" sourceLinked="1"/>
        <c:majorTickMark val="out"/>
        <c:minorTickMark val="none"/>
        <c:tickLblPos val="nextTo"/>
        <c:txPr>
          <a:bodyPr rot="-2640000"/>
          <a:lstStyle/>
          <a:p>
            <a:pPr>
              <a:defRPr sz="1600" b="0" baseline="0">
                <a:latin typeface="Calibri" panose="020F0502020204030204" pitchFamily="34" charset="0"/>
              </a:defRPr>
            </a:pPr>
            <a:endParaRPr lang="en-US"/>
          </a:p>
        </c:txPr>
        <c:crossAx val="163930496"/>
        <c:crosses val="autoZero"/>
        <c:auto val="1"/>
        <c:lblAlgn val="ctr"/>
        <c:lblOffset val="100"/>
        <c:noMultiLvlLbl val="0"/>
      </c:catAx>
      <c:valAx>
        <c:axId val="163930496"/>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a:t>
                </a:r>
                <a:r>
                  <a:rPr lang="en-US" baseline="0" dirty="0" smtClean="0"/>
                  <a:t> 100,000 Women</a:t>
                </a:r>
                <a:endParaRPr lang="en-US" dirty="0"/>
              </a:p>
            </c:rich>
          </c:tx>
          <c:layout>
            <c:manualLayout>
              <c:xMode val="edge"/>
              <c:yMode val="edge"/>
              <c:x val="6.1728395061728392E-3"/>
              <c:y val="0.197202130256973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3916032"/>
        <c:crosses val="autoZero"/>
        <c:crossBetween val="between"/>
        <c:majorUnit val="2"/>
      </c:valAx>
    </c:plotArea>
    <c:legend>
      <c:legendPos val="t"/>
      <c:layout>
        <c:manualLayout>
          <c:xMode val="edge"/>
          <c:yMode val="edge"/>
          <c:x val="5.4495864903679483E-2"/>
          <c:y val="1.1675185338674747E-3"/>
          <c:w val="0.92337740801267776"/>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81282200836008"/>
          <c:y val="0.11285941453264288"/>
          <c:w val="0.79185282395256151"/>
          <c:h val="0.66163458734324876"/>
        </c:manualLayout>
      </c:layout>
      <c:barChart>
        <c:barDir val="col"/>
        <c:grouping val="clustered"/>
        <c:varyColors val="0"/>
        <c:ser>
          <c:idx val="0"/>
          <c:order val="0"/>
          <c:tx>
            <c:strRef>
              <c:f>Sheet1!$A$2</c:f>
              <c:strCache>
                <c:ptCount val="1"/>
                <c:pt idx="0">
                  <c:v>Private</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Sheet1!$B$1:$F$1</c:f>
              <c:strCache>
                <c:ptCount val="5"/>
                <c:pt idx="0">
                  <c:v>Total</c:v>
                </c:pt>
                <c:pt idx="1">
                  <c:v>White</c:v>
                </c:pt>
                <c:pt idx="2">
                  <c:v>Black</c:v>
                </c:pt>
                <c:pt idx="3">
                  <c:v>Asian </c:v>
                </c:pt>
                <c:pt idx="4">
                  <c:v>Multiple Races</c:v>
                </c:pt>
              </c:strCache>
            </c:strRef>
          </c:cat>
          <c:val>
            <c:numRef>
              <c:f>Sheet1!$B$2:$F$2</c:f>
              <c:numCache>
                <c:formatCode>0.0</c:formatCode>
                <c:ptCount val="5"/>
                <c:pt idx="0">
                  <c:v>93.4</c:v>
                </c:pt>
                <c:pt idx="1">
                  <c:v>93.3</c:v>
                </c:pt>
                <c:pt idx="2">
                  <c:v>93.9</c:v>
                </c:pt>
                <c:pt idx="3">
                  <c:v>92.9</c:v>
                </c:pt>
                <c:pt idx="4" formatCode="General">
                  <c:v>95.9</c:v>
                </c:pt>
              </c:numCache>
            </c:numRef>
          </c:val>
        </c:ser>
        <c:ser>
          <c:idx val="1"/>
          <c:order val="1"/>
          <c:tx>
            <c:strRef>
              <c:f>Sheet1!$A$3</c:f>
              <c:strCache>
                <c:ptCount val="1"/>
                <c:pt idx="0">
                  <c:v>Public</c:v>
                </c:pt>
              </c:strCache>
            </c:strRef>
          </c:tx>
          <c:spPr>
            <a:solidFill>
              <a:srgbClr val="AABA0A"/>
            </a:solidFill>
          </c:spPr>
          <c:invertIfNegative val="0"/>
          <c:cat>
            <c:strRef>
              <c:f>Sheet1!$B$1:$F$1</c:f>
              <c:strCache>
                <c:ptCount val="5"/>
                <c:pt idx="0">
                  <c:v>Total</c:v>
                </c:pt>
                <c:pt idx="1">
                  <c:v>White</c:v>
                </c:pt>
                <c:pt idx="2">
                  <c:v>Black</c:v>
                </c:pt>
                <c:pt idx="3">
                  <c:v>Asian </c:v>
                </c:pt>
                <c:pt idx="4">
                  <c:v>Multiple Races</c:v>
                </c:pt>
              </c:strCache>
            </c:strRef>
          </c:cat>
          <c:val>
            <c:numRef>
              <c:f>Sheet1!$B$3:$F$3</c:f>
              <c:numCache>
                <c:formatCode>0.0</c:formatCode>
                <c:ptCount val="5"/>
                <c:pt idx="0">
                  <c:v>91.7</c:v>
                </c:pt>
                <c:pt idx="1">
                  <c:v>91.8</c:v>
                </c:pt>
                <c:pt idx="2">
                  <c:v>92.7</c:v>
                </c:pt>
                <c:pt idx="3">
                  <c:v>93.6</c:v>
                </c:pt>
                <c:pt idx="4" formatCode="General">
                  <c:v>87</c:v>
                </c:pt>
              </c:numCache>
            </c:numRef>
          </c:val>
        </c:ser>
        <c:ser>
          <c:idx val="2"/>
          <c:order val="2"/>
          <c:tx>
            <c:strRef>
              <c:f>Sheet1!$A$4</c:f>
              <c:strCache>
                <c:ptCount val="1"/>
                <c:pt idx="0">
                  <c:v>Uninsured</c:v>
                </c:pt>
              </c:strCache>
            </c:strRef>
          </c:tx>
          <c:spPr>
            <a:solidFill>
              <a:sysClr val="window" lastClr="FFFFFF"/>
            </a:solidFill>
            <a:ln>
              <a:solidFill>
                <a:sysClr val="windowText" lastClr="000000"/>
              </a:solidFill>
            </a:ln>
          </c:spPr>
          <c:invertIfNegative val="0"/>
          <c:cat>
            <c:strRef>
              <c:f>Sheet1!$B$1:$F$1</c:f>
              <c:strCache>
                <c:ptCount val="5"/>
                <c:pt idx="0">
                  <c:v>Total</c:v>
                </c:pt>
                <c:pt idx="1">
                  <c:v>White</c:v>
                </c:pt>
                <c:pt idx="2">
                  <c:v>Black</c:v>
                </c:pt>
                <c:pt idx="3">
                  <c:v>Asian </c:v>
                </c:pt>
                <c:pt idx="4">
                  <c:v>Multiple Races</c:v>
                </c:pt>
              </c:strCache>
            </c:strRef>
          </c:cat>
          <c:val>
            <c:numRef>
              <c:f>Sheet1!$B$4:$F$4</c:f>
              <c:numCache>
                <c:formatCode>0.0</c:formatCode>
                <c:ptCount val="5"/>
                <c:pt idx="0">
                  <c:v>75.900000000000006</c:v>
                </c:pt>
                <c:pt idx="1">
                  <c:v>75.099999999999994</c:v>
                </c:pt>
                <c:pt idx="2">
                  <c:v>81.5</c:v>
                </c:pt>
                <c:pt idx="3">
                  <c:v>68.099999999999994</c:v>
                </c:pt>
                <c:pt idx="4" formatCode="General">
                  <c:v>73.7</c:v>
                </c:pt>
              </c:numCache>
            </c:numRef>
          </c:val>
        </c:ser>
        <c:dLbls>
          <c:showLegendKey val="0"/>
          <c:showVal val="0"/>
          <c:showCatName val="0"/>
          <c:showSerName val="0"/>
          <c:showPercent val="0"/>
          <c:showBubbleSize val="0"/>
        </c:dLbls>
        <c:gapWidth val="150"/>
        <c:axId val="163977088"/>
        <c:axId val="163978624"/>
      </c:barChart>
      <c:catAx>
        <c:axId val="163977088"/>
        <c:scaling>
          <c:orientation val="minMax"/>
        </c:scaling>
        <c:delete val="0"/>
        <c:axPos val="b"/>
        <c:minorGridlines>
          <c:spPr>
            <a:ln>
              <a:noFill/>
            </a:ln>
          </c:spPr>
        </c:minorGridlines>
        <c:majorTickMark val="out"/>
        <c:minorTickMark val="none"/>
        <c:tickLblPos val="nextTo"/>
        <c:txPr>
          <a:bodyPr rot="-1620000"/>
          <a:lstStyle/>
          <a:p>
            <a:pPr>
              <a:defRPr sz="1600" b="0">
                <a:solidFill>
                  <a:schemeClr val="tx1"/>
                </a:solidFill>
                <a:latin typeface="Calibri" panose="020F0502020204030204" pitchFamily="34" charset="0"/>
              </a:defRPr>
            </a:pPr>
            <a:endParaRPr lang="en-US"/>
          </a:p>
        </c:txPr>
        <c:crossAx val="163978624"/>
        <c:crosses val="autoZero"/>
        <c:auto val="1"/>
        <c:lblAlgn val="ctr"/>
        <c:lblOffset val="100"/>
        <c:noMultiLvlLbl val="0"/>
      </c:catAx>
      <c:valAx>
        <c:axId val="163978624"/>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509422086128122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3977088"/>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584012524750195"/>
          <c:y val="0.20010377175075339"/>
          <c:w val="0.81490011665208517"/>
          <c:h val="0.53566491688538931"/>
        </c:manualLayout>
      </c:layout>
      <c:lineChart>
        <c:grouping val="standard"/>
        <c:varyColors val="0"/>
        <c:ser>
          <c:idx val="3"/>
          <c:order val="0"/>
          <c:tx>
            <c:strRef>
              <c:f>Sheet1!$B$1</c:f>
              <c:strCache>
                <c:ptCount val="1"/>
                <c:pt idx="0">
                  <c:v>Total </c:v>
                </c:pt>
              </c:strCache>
            </c:strRef>
          </c:tx>
          <c:spPr>
            <a:ln w="25400">
              <a:solidFill>
                <a:sysClr val="windowText" lastClr="000000"/>
              </a:solidFill>
            </a:ln>
          </c:spPr>
          <c:marker>
            <c:symbol val="circle"/>
            <c:size val="7"/>
            <c:spPr>
              <a:solidFill>
                <a:sysClr val="windowText" lastClr="000000"/>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Sheet1!$B$2:$B$13</c:f>
              <c:numCache>
                <c:formatCode>General</c:formatCode>
                <c:ptCount val="12"/>
                <c:pt idx="0">
                  <c:v>19.100000000000001</c:v>
                </c:pt>
                <c:pt idx="1">
                  <c:v>18.399999999999999</c:v>
                </c:pt>
                <c:pt idx="2">
                  <c:v>17.899999999999999</c:v>
                </c:pt>
                <c:pt idx="3">
                  <c:v>17.7</c:v>
                </c:pt>
                <c:pt idx="4">
                  <c:v>18.2</c:v>
                </c:pt>
                <c:pt idx="5">
                  <c:v>19.7</c:v>
                </c:pt>
                <c:pt idx="6">
                  <c:v>20.100000000000001</c:v>
                </c:pt>
                <c:pt idx="7">
                  <c:v>16.7</c:v>
                </c:pt>
                <c:pt idx="8">
                  <c:v>15.8</c:v>
                </c:pt>
                <c:pt idx="9">
                  <c:v>15.1</c:v>
                </c:pt>
                <c:pt idx="10">
                  <c:v>14.3</c:v>
                </c:pt>
                <c:pt idx="11">
                  <c:v>14.4</c:v>
                </c:pt>
              </c:numCache>
            </c:numRef>
          </c:val>
          <c:smooth val="0"/>
        </c:ser>
        <c:ser>
          <c:idx val="0"/>
          <c:order val="1"/>
          <c:tx>
            <c:strRef>
              <c:f>Sheet1!$D$1</c:f>
              <c:strCache>
                <c:ptCount val="1"/>
                <c:pt idx="0">
                  <c:v>Any Medicaid/CHIP  </c:v>
                </c:pt>
              </c:strCache>
            </c:strRef>
          </c:tx>
          <c:spPr>
            <a:ln w="25400">
              <a:solidFill>
                <a:srgbClr val="0072C6"/>
              </a:solidFill>
            </a:ln>
          </c:spPr>
          <c:marker>
            <c:symbol val="square"/>
            <c:size val="7"/>
            <c:spPr>
              <a:solidFill>
                <a:srgbClr val="0072C6"/>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Sheet1!$D$2:$D$13</c:f>
              <c:numCache>
                <c:formatCode>General</c:formatCode>
                <c:ptCount val="12"/>
                <c:pt idx="0">
                  <c:v>20</c:v>
                </c:pt>
                <c:pt idx="1">
                  <c:v>19.5</c:v>
                </c:pt>
                <c:pt idx="2">
                  <c:v>17.7</c:v>
                </c:pt>
                <c:pt idx="3">
                  <c:v>19.100000000000001</c:v>
                </c:pt>
                <c:pt idx="4">
                  <c:v>20.2</c:v>
                </c:pt>
                <c:pt idx="5">
                  <c:v>19.600000000000001</c:v>
                </c:pt>
                <c:pt idx="6">
                  <c:v>19.399999999999999</c:v>
                </c:pt>
                <c:pt idx="7">
                  <c:v>17.100000000000001</c:v>
                </c:pt>
                <c:pt idx="8">
                  <c:v>16</c:v>
                </c:pt>
                <c:pt idx="9">
                  <c:v>14.7</c:v>
                </c:pt>
                <c:pt idx="10">
                  <c:v>12.9</c:v>
                </c:pt>
                <c:pt idx="11">
                  <c:v>14.2</c:v>
                </c:pt>
              </c:numCache>
            </c:numRef>
          </c:val>
          <c:smooth val="0"/>
        </c:ser>
        <c:ser>
          <c:idx val="2"/>
          <c:order val="2"/>
          <c:tx>
            <c:strRef>
              <c:f>Sheet1!$C$1</c:f>
              <c:strCache>
                <c:ptCount val="1"/>
                <c:pt idx="0">
                  <c:v>Other Non-Medicaid/CHIP</c:v>
                </c:pt>
              </c:strCache>
            </c:strRef>
          </c:tx>
          <c:spPr>
            <a:ln w="25400">
              <a:solidFill>
                <a:srgbClr val="AABA0A"/>
              </a:solidFill>
            </a:ln>
          </c:spPr>
          <c:marker>
            <c:symbol val="triangle"/>
            <c:size val="9"/>
            <c:spPr>
              <a:solidFill>
                <a:srgbClr val="AABA0A"/>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Sheet1!$C$2:$C$13</c:f>
              <c:numCache>
                <c:formatCode>General</c:formatCode>
                <c:ptCount val="12"/>
                <c:pt idx="0">
                  <c:v>8.5</c:v>
                </c:pt>
                <c:pt idx="1">
                  <c:v>8.1</c:v>
                </c:pt>
                <c:pt idx="2">
                  <c:v>7.8</c:v>
                </c:pt>
                <c:pt idx="3">
                  <c:v>8</c:v>
                </c:pt>
                <c:pt idx="4">
                  <c:v>8</c:v>
                </c:pt>
                <c:pt idx="5">
                  <c:v>8.4</c:v>
                </c:pt>
                <c:pt idx="6">
                  <c:v>9.9</c:v>
                </c:pt>
                <c:pt idx="7">
                  <c:v>7.1</c:v>
                </c:pt>
                <c:pt idx="8">
                  <c:v>6.2</c:v>
                </c:pt>
                <c:pt idx="9">
                  <c:v>6.3</c:v>
                </c:pt>
                <c:pt idx="10">
                  <c:v>7.2</c:v>
                </c:pt>
                <c:pt idx="11">
                  <c:v>6.7</c:v>
                </c:pt>
              </c:numCache>
            </c:numRef>
          </c:val>
          <c:smooth val="0"/>
        </c:ser>
        <c:dLbls>
          <c:showLegendKey val="0"/>
          <c:showVal val="0"/>
          <c:showCatName val="0"/>
          <c:showSerName val="0"/>
          <c:showPercent val="0"/>
          <c:showBubbleSize val="0"/>
        </c:dLbls>
        <c:marker val="1"/>
        <c:smooth val="0"/>
        <c:axId val="65803776"/>
        <c:axId val="65805696"/>
      </c:lineChart>
      <c:catAx>
        <c:axId val="65803776"/>
        <c:scaling>
          <c:orientation val="minMax"/>
        </c:scaling>
        <c:delete val="0"/>
        <c:axPos val="b"/>
        <c:numFmt formatCode="General" sourceLinked="1"/>
        <c:majorTickMark val="out"/>
        <c:minorTickMark val="none"/>
        <c:tickLblPos val="nextTo"/>
        <c:txPr>
          <a:bodyPr rot="-3660000"/>
          <a:lstStyle/>
          <a:p>
            <a:pPr>
              <a:defRPr sz="1600" b="0" baseline="0">
                <a:latin typeface="Calibri" panose="020F0502020204030204" pitchFamily="34" charset="0"/>
              </a:defRPr>
            </a:pPr>
            <a:endParaRPr lang="en-US"/>
          </a:p>
        </c:txPr>
        <c:crossAx val="65805696"/>
        <c:crosses val="autoZero"/>
        <c:auto val="1"/>
        <c:lblAlgn val="ctr"/>
        <c:lblOffset val="100"/>
        <c:noMultiLvlLbl val="0"/>
      </c:catAx>
      <c:valAx>
        <c:axId val="65805696"/>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20275590551181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5803776"/>
        <c:crosses val="autoZero"/>
        <c:crossBetween val="between"/>
        <c:majorUnit val="5"/>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59936257967754"/>
          <c:y val="0.11285941453264288"/>
          <c:w val="0.80685508061492317"/>
          <c:h val="0.66163458734324876"/>
        </c:manualLayout>
      </c:layout>
      <c:barChart>
        <c:barDir val="col"/>
        <c:grouping val="clustered"/>
        <c:varyColors val="0"/>
        <c:ser>
          <c:idx val="0"/>
          <c:order val="0"/>
          <c:tx>
            <c:strRef>
              <c:f>Sheet1!$A$2</c:f>
              <c:strCache>
                <c:ptCount val="1"/>
                <c:pt idx="0">
                  <c:v>Male</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Sheet1!$B$1:$G$1</c:f>
              <c:strCache>
                <c:ptCount val="6"/>
                <c:pt idx="0">
                  <c:v>Total</c:v>
                </c:pt>
                <c:pt idx="1">
                  <c:v>White</c:v>
                </c:pt>
                <c:pt idx="2">
                  <c:v>Black</c:v>
                </c:pt>
                <c:pt idx="3">
                  <c:v>Asian</c:v>
                </c:pt>
                <c:pt idx="4">
                  <c:v>AI/AN</c:v>
                </c:pt>
                <c:pt idx="5">
                  <c:v>Multiple Races</c:v>
                </c:pt>
              </c:strCache>
            </c:strRef>
          </c:cat>
          <c:val>
            <c:numRef>
              <c:f>Sheet1!$B$2:$G$2</c:f>
              <c:numCache>
                <c:formatCode>0.0</c:formatCode>
                <c:ptCount val="6"/>
                <c:pt idx="0">
                  <c:v>87.5</c:v>
                </c:pt>
                <c:pt idx="1">
                  <c:v>87.3</c:v>
                </c:pt>
                <c:pt idx="2">
                  <c:v>89.6</c:v>
                </c:pt>
                <c:pt idx="3">
                  <c:v>89.2</c:v>
                </c:pt>
                <c:pt idx="4">
                  <c:v>79.2</c:v>
                </c:pt>
                <c:pt idx="5">
                  <c:v>84.7</c:v>
                </c:pt>
              </c:numCache>
            </c:numRef>
          </c:val>
        </c:ser>
        <c:ser>
          <c:idx val="1"/>
          <c:order val="1"/>
          <c:tx>
            <c:strRef>
              <c:f>Sheet1!$A$3</c:f>
              <c:strCache>
                <c:ptCount val="1"/>
                <c:pt idx="0">
                  <c:v>Female</c:v>
                </c:pt>
              </c:strCache>
            </c:strRef>
          </c:tx>
          <c:spPr>
            <a:solidFill>
              <a:srgbClr val="AABA0A"/>
            </a:solidFill>
          </c:spPr>
          <c:invertIfNegative val="0"/>
          <c:cat>
            <c:strRef>
              <c:f>Sheet1!$B$1:$G$1</c:f>
              <c:strCache>
                <c:ptCount val="6"/>
                <c:pt idx="0">
                  <c:v>Total</c:v>
                </c:pt>
                <c:pt idx="1">
                  <c:v>White</c:v>
                </c:pt>
                <c:pt idx="2">
                  <c:v>Black</c:v>
                </c:pt>
                <c:pt idx="3">
                  <c:v>Asian</c:v>
                </c:pt>
                <c:pt idx="4">
                  <c:v>AI/AN</c:v>
                </c:pt>
                <c:pt idx="5">
                  <c:v>Multiple Races</c:v>
                </c:pt>
              </c:strCache>
            </c:strRef>
          </c:cat>
          <c:val>
            <c:numRef>
              <c:f>Sheet1!$B$3:$G$3</c:f>
              <c:numCache>
                <c:formatCode>0.0</c:formatCode>
                <c:ptCount val="6"/>
                <c:pt idx="0">
                  <c:v>93.5</c:v>
                </c:pt>
                <c:pt idx="1">
                  <c:v>93.6</c:v>
                </c:pt>
                <c:pt idx="2">
                  <c:v>93.4</c:v>
                </c:pt>
                <c:pt idx="3">
                  <c:v>91.8</c:v>
                </c:pt>
                <c:pt idx="4">
                  <c:v>94.6</c:v>
                </c:pt>
                <c:pt idx="5">
                  <c:v>91.3</c:v>
                </c:pt>
              </c:numCache>
            </c:numRef>
          </c:val>
        </c:ser>
        <c:dLbls>
          <c:showLegendKey val="0"/>
          <c:showVal val="0"/>
          <c:showCatName val="0"/>
          <c:showSerName val="0"/>
          <c:showPercent val="0"/>
          <c:showBubbleSize val="0"/>
        </c:dLbls>
        <c:gapWidth val="150"/>
        <c:axId val="164168064"/>
        <c:axId val="164169600"/>
      </c:barChart>
      <c:catAx>
        <c:axId val="164168064"/>
        <c:scaling>
          <c:orientation val="minMax"/>
        </c:scaling>
        <c:delete val="0"/>
        <c:axPos val="b"/>
        <c:minorGridlines>
          <c:spPr>
            <a:ln>
              <a:noFill/>
            </a:ln>
          </c:spPr>
        </c:minorGridlines>
        <c:majorTickMark val="out"/>
        <c:minorTickMark val="none"/>
        <c:tickLblPos val="nextTo"/>
        <c:txPr>
          <a:bodyPr rot="-1620000"/>
          <a:lstStyle/>
          <a:p>
            <a:pPr>
              <a:defRPr sz="1600" b="0">
                <a:solidFill>
                  <a:schemeClr val="tx1"/>
                </a:solidFill>
                <a:latin typeface="Calibri" panose="020F0502020204030204" pitchFamily="34" charset="0"/>
              </a:defRPr>
            </a:pPr>
            <a:endParaRPr lang="en-US"/>
          </a:p>
        </c:txPr>
        <c:crossAx val="164169600"/>
        <c:crosses val="autoZero"/>
        <c:auto val="1"/>
        <c:lblAlgn val="ctr"/>
        <c:lblOffset val="100"/>
        <c:noMultiLvlLbl val="0"/>
      </c:catAx>
      <c:valAx>
        <c:axId val="164169600"/>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169915195259683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4168064"/>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560392215124053"/>
          <c:y val="0.17880237192573151"/>
          <c:w val="0.79925568266230873"/>
          <c:h val="0.70484446388645861"/>
        </c:manualLayout>
      </c:layout>
      <c:barChart>
        <c:barDir val="col"/>
        <c:grouping val="clustered"/>
        <c:varyColors val="0"/>
        <c:ser>
          <c:idx val="0"/>
          <c:order val="0"/>
          <c:tx>
            <c:strRef>
              <c:f>Sheet1!$A$2</c:f>
              <c:strCache>
                <c:ptCount val="1"/>
                <c:pt idx="0">
                  <c:v>Medicare and Private</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Sheet1!$B$1:$E$1</c:f>
              <c:strCache>
                <c:ptCount val="4"/>
                <c:pt idx="0">
                  <c:v>Total</c:v>
                </c:pt>
                <c:pt idx="1">
                  <c:v>White</c:v>
                </c:pt>
                <c:pt idx="2">
                  <c:v>Black</c:v>
                </c:pt>
                <c:pt idx="3">
                  <c:v>Hispanic</c:v>
                </c:pt>
              </c:strCache>
            </c:strRef>
          </c:cat>
          <c:val>
            <c:numRef>
              <c:f>Sheet1!$B$2:$E$2</c:f>
              <c:numCache>
                <c:formatCode>0.0</c:formatCode>
                <c:ptCount val="4"/>
                <c:pt idx="0">
                  <c:v>67.3</c:v>
                </c:pt>
                <c:pt idx="1">
                  <c:v>69.3</c:v>
                </c:pt>
                <c:pt idx="2">
                  <c:v>50.5</c:v>
                </c:pt>
                <c:pt idx="3">
                  <c:v>54.3</c:v>
                </c:pt>
              </c:numCache>
            </c:numRef>
          </c:val>
        </c:ser>
        <c:ser>
          <c:idx val="1"/>
          <c:order val="1"/>
          <c:tx>
            <c:strRef>
              <c:f>Sheet1!$A$3</c:f>
              <c:strCache>
                <c:ptCount val="1"/>
                <c:pt idx="0">
                  <c:v>Medicare and Public</c:v>
                </c:pt>
              </c:strCache>
            </c:strRef>
          </c:tx>
          <c:spPr>
            <a:solidFill>
              <a:srgbClr val="AABA0A"/>
            </a:solidFill>
          </c:spPr>
          <c:invertIfNegative val="0"/>
          <c:cat>
            <c:strRef>
              <c:f>Sheet1!$B$1:$E$1</c:f>
              <c:strCache>
                <c:ptCount val="4"/>
                <c:pt idx="0">
                  <c:v>Total</c:v>
                </c:pt>
                <c:pt idx="1">
                  <c:v>White</c:v>
                </c:pt>
                <c:pt idx="2">
                  <c:v>Black</c:v>
                </c:pt>
                <c:pt idx="3">
                  <c:v>Hispanic</c:v>
                </c:pt>
              </c:strCache>
            </c:strRef>
          </c:cat>
          <c:val>
            <c:numRef>
              <c:f>Sheet1!$B$3:$E$3</c:f>
              <c:numCache>
                <c:formatCode>0.0</c:formatCode>
                <c:ptCount val="4"/>
                <c:pt idx="0">
                  <c:v>61.4</c:v>
                </c:pt>
                <c:pt idx="1">
                  <c:v>69.2</c:v>
                </c:pt>
                <c:pt idx="2">
                  <c:v>48.4</c:v>
                </c:pt>
                <c:pt idx="3">
                  <c:v>48.5</c:v>
                </c:pt>
              </c:numCache>
            </c:numRef>
          </c:val>
        </c:ser>
        <c:ser>
          <c:idx val="2"/>
          <c:order val="2"/>
          <c:tx>
            <c:strRef>
              <c:f>Sheet1!$A$4</c:f>
              <c:strCache>
                <c:ptCount val="1"/>
                <c:pt idx="0">
                  <c:v>Medicare Only</c:v>
                </c:pt>
              </c:strCache>
            </c:strRef>
          </c:tx>
          <c:spPr>
            <a:solidFill>
              <a:sysClr val="window" lastClr="FFFFFF"/>
            </a:solidFill>
            <a:ln>
              <a:solidFill>
                <a:sysClr val="windowText" lastClr="000000"/>
              </a:solidFill>
            </a:ln>
          </c:spPr>
          <c:invertIfNegative val="0"/>
          <c:cat>
            <c:strRef>
              <c:f>Sheet1!$B$1:$E$1</c:f>
              <c:strCache>
                <c:ptCount val="4"/>
                <c:pt idx="0">
                  <c:v>Total</c:v>
                </c:pt>
                <c:pt idx="1">
                  <c:v>White</c:v>
                </c:pt>
                <c:pt idx="2">
                  <c:v>Black</c:v>
                </c:pt>
                <c:pt idx="3">
                  <c:v>Hispanic</c:v>
                </c:pt>
              </c:strCache>
            </c:strRef>
          </c:cat>
          <c:val>
            <c:numRef>
              <c:f>Sheet1!$B$4:$E$4</c:f>
              <c:numCache>
                <c:formatCode>0.0</c:formatCode>
                <c:ptCount val="4"/>
                <c:pt idx="0">
                  <c:v>56.8</c:v>
                </c:pt>
                <c:pt idx="1">
                  <c:v>61.8</c:v>
                </c:pt>
                <c:pt idx="2">
                  <c:v>44.8</c:v>
                </c:pt>
                <c:pt idx="3">
                  <c:v>38.9</c:v>
                </c:pt>
              </c:numCache>
            </c:numRef>
          </c:val>
        </c:ser>
        <c:dLbls>
          <c:showLegendKey val="0"/>
          <c:showVal val="0"/>
          <c:showCatName val="0"/>
          <c:showSerName val="0"/>
          <c:showPercent val="0"/>
          <c:showBubbleSize val="0"/>
        </c:dLbls>
        <c:gapWidth val="150"/>
        <c:axId val="164225792"/>
        <c:axId val="164227328"/>
      </c:barChart>
      <c:catAx>
        <c:axId val="164225792"/>
        <c:scaling>
          <c:orientation val="minMax"/>
        </c:scaling>
        <c:delete val="0"/>
        <c:axPos val="b"/>
        <c:minorGridlines>
          <c:spPr>
            <a:ln>
              <a:noFill/>
            </a:ln>
          </c:spPr>
        </c:minorGridlines>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64227328"/>
        <c:crosses val="autoZero"/>
        <c:auto val="1"/>
        <c:lblAlgn val="ctr"/>
        <c:lblOffset val="100"/>
        <c:noMultiLvlLbl val="0"/>
      </c:catAx>
      <c:valAx>
        <c:axId val="16422732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40448381452318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4225792"/>
        <c:crosses val="autoZero"/>
        <c:crossBetween val="between"/>
        <c:majorUnit val="10"/>
      </c:valAx>
    </c:plotArea>
    <c:legend>
      <c:legendPos val="t"/>
      <c:layout>
        <c:manualLayout>
          <c:xMode val="edge"/>
          <c:yMode val="edge"/>
          <c:x val="1.8053533402664291E-2"/>
          <c:y val="1.8517060367454078E-3"/>
          <c:w val="0.98101396523547768"/>
          <c:h val="0.12450617283950619"/>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17711674929524"/>
          <c:y val="0.18076066880528824"/>
          <c:w val="0.80036210751433845"/>
          <c:h val="0.70484446388645861"/>
        </c:manualLayout>
      </c:layout>
      <c:barChart>
        <c:barDir val="col"/>
        <c:grouping val="clustered"/>
        <c:varyColors val="0"/>
        <c:ser>
          <c:idx val="0"/>
          <c:order val="0"/>
          <c:tx>
            <c:strRef>
              <c:f>Sheet1!$A$2</c:f>
              <c:strCache>
                <c:ptCount val="1"/>
                <c:pt idx="0">
                  <c:v>&lt;High School</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Sheet1!$B$1:$E$1</c:f>
              <c:strCache>
                <c:ptCount val="4"/>
                <c:pt idx="0">
                  <c:v>Total</c:v>
                </c:pt>
                <c:pt idx="1">
                  <c:v> White</c:v>
                </c:pt>
                <c:pt idx="2">
                  <c:v>Black </c:v>
                </c:pt>
                <c:pt idx="3">
                  <c:v>Hispanic</c:v>
                </c:pt>
              </c:strCache>
            </c:strRef>
          </c:cat>
          <c:val>
            <c:numRef>
              <c:f>Sheet1!$B$2:$E$2</c:f>
              <c:numCache>
                <c:formatCode>0.0</c:formatCode>
                <c:ptCount val="4"/>
                <c:pt idx="0">
                  <c:v>55.8</c:v>
                </c:pt>
                <c:pt idx="1">
                  <c:v>62.8</c:v>
                </c:pt>
                <c:pt idx="2">
                  <c:v>44.4</c:v>
                </c:pt>
                <c:pt idx="3">
                  <c:v>40.200000000000003</c:v>
                </c:pt>
              </c:numCache>
            </c:numRef>
          </c:val>
        </c:ser>
        <c:ser>
          <c:idx val="1"/>
          <c:order val="1"/>
          <c:tx>
            <c:strRef>
              <c:f>Sheet1!$A$3</c:f>
              <c:strCache>
                <c:ptCount val="1"/>
                <c:pt idx="0">
                  <c:v>High School Grad</c:v>
                </c:pt>
              </c:strCache>
            </c:strRef>
          </c:tx>
          <c:spPr>
            <a:solidFill>
              <a:srgbClr val="AABA0A"/>
            </a:solidFill>
          </c:spPr>
          <c:invertIfNegative val="0"/>
          <c:cat>
            <c:strRef>
              <c:f>Sheet1!$B$1:$E$1</c:f>
              <c:strCache>
                <c:ptCount val="4"/>
                <c:pt idx="0">
                  <c:v>Total</c:v>
                </c:pt>
                <c:pt idx="1">
                  <c:v> White</c:v>
                </c:pt>
                <c:pt idx="2">
                  <c:v>Black </c:v>
                </c:pt>
                <c:pt idx="3">
                  <c:v>Hispanic</c:v>
                </c:pt>
              </c:strCache>
            </c:strRef>
          </c:cat>
          <c:val>
            <c:numRef>
              <c:f>Sheet1!$B$3:$E$3</c:f>
              <c:numCache>
                <c:formatCode>0.0</c:formatCode>
                <c:ptCount val="4"/>
                <c:pt idx="0">
                  <c:v>64.099999999999994</c:v>
                </c:pt>
                <c:pt idx="1">
                  <c:v>67.3</c:v>
                </c:pt>
                <c:pt idx="2">
                  <c:v>44.7</c:v>
                </c:pt>
                <c:pt idx="3">
                  <c:v>48.7</c:v>
                </c:pt>
              </c:numCache>
            </c:numRef>
          </c:val>
        </c:ser>
        <c:ser>
          <c:idx val="2"/>
          <c:order val="2"/>
          <c:tx>
            <c:strRef>
              <c:f>Sheet1!$A$4</c:f>
              <c:strCache>
                <c:ptCount val="1"/>
                <c:pt idx="0">
                  <c:v>Any College</c:v>
                </c:pt>
              </c:strCache>
            </c:strRef>
          </c:tx>
          <c:spPr>
            <a:solidFill>
              <a:sysClr val="window" lastClr="FFFFFF"/>
            </a:solidFill>
            <a:ln>
              <a:solidFill>
                <a:sysClr val="windowText" lastClr="000000"/>
              </a:solidFill>
            </a:ln>
          </c:spPr>
          <c:invertIfNegative val="0"/>
          <c:cat>
            <c:strRef>
              <c:f>Sheet1!$B$1:$E$1</c:f>
              <c:strCache>
                <c:ptCount val="4"/>
                <c:pt idx="0">
                  <c:v>Total</c:v>
                </c:pt>
                <c:pt idx="1">
                  <c:v> White</c:v>
                </c:pt>
                <c:pt idx="2">
                  <c:v>Black </c:v>
                </c:pt>
                <c:pt idx="3">
                  <c:v>Hispanic</c:v>
                </c:pt>
              </c:strCache>
            </c:strRef>
          </c:cat>
          <c:val>
            <c:numRef>
              <c:f>Sheet1!$B$4:$E$4</c:f>
              <c:numCache>
                <c:formatCode>0.0</c:formatCode>
                <c:ptCount val="4"/>
                <c:pt idx="0">
                  <c:v>65.5</c:v>
                </c:pt>
                <c:pt idx="1">
                  <c:v>67.900000000000006</c:v>
                </c:pt>
                <c:pt idx="2">
                  <c:v>54.4</c:v>
                </c:pt>
                <c:pt idx="3">
                  <c:v>51.2</c:v>
                </c:pt>
              </c:numCache>
            </c:numRef>
          </c:val>
        </c:ser>
        <c:dLbls>
          <c:showLegendKey val="0"/>
          <c:showVal val="0"/>
          <c:showCatName val="0"/>
          <c:showSerName val="0"/>
          <c:showPercent val="0"/>
          <c:showBubbleSize val="0"/>
        </c:dLbls>
        <c:gapWidth val="150"/>
        <c:axId val="164425728"/>
        <c:axId val="164427264"/>
      </c:barChart>
      <c:catAx>
        <c:axId val="164425728"/>
        <c:scaling>
          <c:orientation val="minMax"/>
        </c:scaling>
        <c:delete val="0"/>
        <c:axPos val="b"/>
        <c:minorGridlines>
          <c:spPr>
            <a:ln>
              <a:noFill/>
            </a:ln>
          </c:spPr>
        </c:minorGridlines>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64427264"/>
        <c:crosses val="autoZero"/>
        <c:auto val="1"/>
        <c:lblAlgn val="ctr"/>
        <c:lblOffset val="100"/>
        <c:noMultiLvlLbl val="0"/>
      </c:catAx>
      <c:valAx>
        <c:axId val="164427264"/>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169915195259683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4425728"/>
        <c:crosses val="autoZero"/>
        <c:crossBetween val="between"/>
        <c:majorUnit val="10"/>
      </c:valAx>
    </c:plotArea>
    <c:legend>
      <c:legendPos val="t"/>
      <c:layout>
        <c:manualLayout>
          <c:xMode val="edge"/>
          <c:yMode val="edge"/>
          <c:x val="0"/>
          <c:y val="1.8517060367454078E-3"/>
          <c:w val="0.99912462331097507"/>
          <c:h val="0.12450179838631283"/>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64712744240302E-2"/>
          <c:y val="0.10962939225620054"/>
          <c:w val="0.89758432973656066"/>
          <c:h val="0.71381665954546381"/>
        </c:manualLayout>
      </c:layout>
      <c:barChart>
        <c:barDir val="col"/>
        <c:grouping val="clustered"/>
        <c:varyColors val="0"/>
        <c:ser>
          <c:idx val="0"/>
          <c:order val="0"/>
          <c:tx>
            <c:strRef>
              <c:f>Sheet1!$B$1</c:f>
              <c:strCache>
                <c:ptCount val="1"/>
                <c:pt idx="0">
                  <c:v>2012</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Sheet1!$A$2:$A$16</c:f>
              <c:strCache>
                <c:ptCount val="15"/>
                <c:pt idx="0">
                  <c:v>Total</c:v>
                </c:pt>
                <c:pt idx="2">
                  <c:v>&lt;65</c:v>
                </c:pt>
                <c:pt idx="3">
                  <c:v>65-74</c:v>
                </c:pt>
                <c:pt idx="4">
                  <c:v>75-84</c:v>
                </c:pt>
                <c:pt idx="5">
                  <c:v>85+</c:v>
                </c:pt>
                <c:pt idx="7">
                  <c:v>Male</c:v>
                </c:pt>
                <c:pt idx="8">
                  <c:v>Female</c:v>
                </c:pt>
                <c:pt idx="9">
                  <c:v> </c:v>
                </c:pt>
                <c:pt idx="10">
                  <c:v>White</c:v>
                </c:pt>
                <c:pt idx="11">
                  <c:v>Black</c:v>
                </c:pt>
                <c:pt idx="12">
                  <c:v>Asian</c:v>
                </c:pt>
                <c:pt idx="13">
                  <c:v>AI/AN</c:v>
                </c:pt>
                <c:pt idx="14">
                  <c:v>Hispanic</c:v>
                </c:pt>
              </c:strCache>
            </c:strRef>
          </c:cat>
          <c:val>
            <c:numRef>
              <c:f>Sheet1!$B$2:$B$16</c:f>
              <c:numCache>
                <c:formatCode>General</c:formatCode>
                <c:ptCount val="15"/>
                <c:pt idx="0">
                  <c:v>89</c:v>
                </c:pt>
                <c:pt idx="2" formatCode="0.0">
                  <c:v>81.771919256000004</c:v>
                </c:pt>
                <c:pt idx="3" formatCode="0.0">
                  <c:v>91.298814520999997</c:v>
                </c:pt>
                <c:pt idx="4" formatCode="0.0">
                  <c:v>92.831233592000004</c:v>
                </c:pt>
                <c:pt idx="5" formatCode="0.0">
                  <c:v>92.518551005999996</c:v>
                </c:pt>
                <c:pt idx="7" formatCode="0.0">
                  <c:v>88.831199999999995</c:v>
                </c:pt>
                <c:pt idx="8" formatCode="0.0">
                  <c:v>89.101500000000001</c:v>
                </c:pt>
                <c:pt idx="10" formatCode="0.0">
                  <c:v>90.011600000000001</c:v>
                </c:pt>
                <c:pt idx="11" formatCode="0.0">
                  <c:v>86.069500000000005</c:v>
                </c:pt>
                <c:pt idx="12" formatCode="0.0">
                  <c:v>85.738200000000006</c:v>
                </c:pt>
                <c:pt idx="13" formatCode="0.0">
                  <c:v>83.532899999999998</c:v>
                </c:pt>
                <c:pt idx="14" formatCode="0.0">
                  <c:v>85.797799999999995</c:v>
                </c:pt>
              </c:numCache>
            </c:numRef>
          </c:val>
        </c:ser>
        <c:ser>
          <c:idx val="1"/>
          <c:order val="1"/>
          <c:tx>
            <c:strRef>
              <c:f>Sheet1!$C$1</c:f>
              <c:strCache>
                <c:ptCount val="1"/>
                <c:pt idx="0">
                  <c:v>2013</c:v>
                </c:pt>
              </c:strCache>
            </c:strRef>
          </c:tx>
          <c:spPr>
            <a:solidFill>
              <a:srgbClr val="AABA0A"/>
            </a:solidFill>
          </c:spPr>
          <c:invertIfNegative val="0"/>
          <c:cat>
            <c:strRef>
              <c:f>Sheet1!$A$2:$A$16</c:f>
              <c:strCache>
                <c:ptCount val="15"/>
                <c:pt idx="0">
                  <c:v>Total</c:v>
                </c:pt>
                <c:pt idx="2">
                  <c:v>&lt;65</c:v>
                </c:pt>
                <c:pt idx="3">
                  <c:v>65-74</c:v>
                </c:pt>
                <c:pt idx="4">
                  <c:v>75-84</c:v>
                </c:pt>
                <c:pt idx="5">
                  <c:v>85+</c:v>
                </c:pt>
                <c:pt idx="7">
                  <c:v>Male</c:v>
                </c:pt>
                <c:pt idx="8">
                  <c:v>Female</c:v>
                </c:pt>
                <c:pt idx="9">
                  <c:v> </c:v>
                </c:pt>
                <c:pt idx="10">
                  <c:v>White</c:v>
                </c:pt>
                <c:pt idx="11">
                  <c:v>Black</c:v>
                </c:pt>
                <c:pt idx="12">
                  <c:v>Asian</c:v>
                </c:pt>
                <c:pt idx="13">
                  <c:v>AI/AN</c:v>
                </c:pt>
                <c:pt idx="14">
                  <c:v>Hispanic</c:v>
                </c:pt>
              </c:strCache>
            </c:strRef>
          </c:cat>
          <c:val>
            <c:numRef>
              <c:f>Sheet1!$C$2:$C$16</c:f>
              <c:numCache>
                <c:formatCode>General</c:formatCode>
                <c:ptCount val="15"/>
                <c:pt idx="0" formatCode="0.0">
                  <c:v>92.233500000000006</c:v>
                </c:pt>
                <c:pt idx="2" formatCode="0.0">
                  <c:v>87.197699999999998</c:v>
                </c:pt>
                <c:pt idx="3" formatCode="0.0">
                  <c:v>94.009399999999999</c:v>
                </c:pt>
                <c:pt idx="4" formatCode="0.0">
                  <c:v>94.871399999999994</c:v>
                </c:pt>
                <c:pt idx="5" formatCode="0.0">
                  <c:v>94.311800000000005</c:v>
                </c:pt>
                <c:pt idx="7" formatCode="0.0">
                  <c:v>92.206500000000005</c:v>
                </c:pt>
                <c:pt idx="8" formatCode="0.0">
                  <c:v>92.254900000000006</c:v>
                </c:pt>
                <c:pt idx="10" formatCode="0.0">
                  <c:v>92.839799999999997</c:v>
                </c:pt>
                <c:pt idx="11" formatCode="0.0">
                  <c:v>90.266000000000005</c:v>
                </c:pt>
                <c:pt idx="12" formatCode="0.0">
                  <c:v>90.5</c:v>
                </c:pt>
                <c:pt idx="13" formatCode="0.0">
                  <c:v>87.9</c:v>
                </c:pt>
                <c:pt idx="14" formatCode="0.0">
                  <c:v>89.8</c:v>
                </c:pt>
              </c:numCache>
            </c:numRef>
          </c:val>
        </c:ser>
        <c:dLbls>
          <c:showLegendKey val="0"/>
          <c:showVal val="0"/>
          <c:showCatName val="0"/>
          <c:showSerName val="0"/>
          <c:showPercent val="0"/>
          <c:showBubbleSize val="0"/>
        </c:dLbls>
        <c:gapWidth val="150"/>
        <c:axId val="62915328"/>
        <c:axId val="62916864"/>
      </c:barChart>
      <c:catAx>
        <c:axId val="62915328"/>
        <c:scaling>
          <c:orientation val="minMax"/>
        </c:scaling>
        <c:delete val="0"/>
        <c:axPos val="b"/>
        <c:minorGridlines>
          <c:spPr>
            <a:ln>
              <a:noFill/>
            </a:ln>
          </c:spPr>
        </c:minorGridlines>
        <c:majorTickMark val="out"/>
        <c:minorTickMark val="none"/>
        <c:tickLblPos val="nextTo"/>
        <c:txPr>
          <a:bodyPr rot="-1680000"/>
          <a:lstStyle/>
          <a:p>
            <a:pPr>
              <a:defRPr sz="1600" b="0">
                <a:solidFill>
                  <a:schemeClr val="tx1"/>
                </a:solidFill>
                <a:latin typeface="Calibri" panose="020F0502020204030204" pitchFamily="34" charset="0"/>
              </a:defRPr>
            </a:pPr>
            <a:endParaRPr lang="en-US"/>
          </a:p>
        </c:txPr>
        <c:crossAx val="62916864"/>
        <c:crosses val="autoZero"/>
        <c:auto val="1"/>
        <c:lblAlgn val="ctr"/>
        <c:lblOffset val="100"/>
        <c:noMultiLvlLbl val="0"/>
      </c:catAx>
      <c:valAx>
        <c:axId val="62916864"/>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751309792671265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62915328"/>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26078343980587E-2"/>
          <c:y val="0.11285941453264288"/>
          <c:w val="0.89899217458928748"/>
          <c:h val="0.68797686626381005"/>
        </c:manualLayout>
      </c:layout>
      <c:barChart>
        <c:barDir val="col"/>
        <c:grouping val="clustered"/>
        <c:varyColors val="0"/>
        <c:ser>
          <c:idx val="0"/>
          <c:order val="0"/>
          <c:tx>
            <c:strRef>
              <c:f>Sheet1!$B$1</c:f>
              <c:strCache>
                <c:ptCount val="1"/>
                <c:pt idx="0">
                  <c:v>2012</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Sheet1!$A$2:$A$16</c:f>
              <c:strCache>
                <c:ptCount val="15"/>
                <c:pt idx="0">
                  <c:v>Total</c:v>
                </c:pt>
                <c:pt idx="2">
                  <c:v>&lt;65</c:v>
                </c:pt>
                <c:pt idx="3">
                  <c:v>65-74</c:v>
                </c:pt>
                <c:pt idx="4">
                  <c:v>75-84</c:v>
                </c:pt>
                <c:pt idx="5">
                  <c:v>85+</c:v>
                </c:pt>
                <c:pt idx="7">
                  <c:v>Male</c:v>
                </c:pt>
                <c:pt idx="8">
                  <c:v>Female</c:v>
                </c:pt>
                <c:pt idx="9">
                  <c:v> </c:v>
                </c:pt>
                <c:pt idx="10">
                  <c:v>White</c:v>
                </c:pt>
                <c:pt idx="11">
                  <c:v>Black</c:v>
                </c:pt>
                <c:pt idx="12">
                  <c:v>Asian</c:v>
                </c:pt>
                <c:pt idx="13">
                  <c:v>AI/AN</c:v>
                </c:pt>
                <c:pt idx="14">
                  <c:v>Hispanic</c:v>
                </c:pt>
              </c:strCache>
            </c:strRef>
          </c:cat>
          <c:val>
            <c:numRef>
              <c:f>Sheet1!$B$2:$B$16</c:f>
              <c:numCache>
                <c:formatCode>General</c:formatCode>
                <c:ptCount val="15"/>
                <c:pt idx="0" formatCode="0.0">
                  <c:v>87.1935</c:v>
                </c:pt>
                <c:pt idx="2" formatCode="0.0">
                  <c:v>83.672899999999998</c:v>
                </c:pt>
                <c:pt idx="3" formatCode="0.0">
                  <c:v>91.377600000000001</c:v>
                </c:pt>
                <c:pt idx="4" formatCode="0.0">
                  <c:v>92.197599999999994</c:v>
                </c:pt>
                <c:pt idx="5" formatCode="0.0">
                  <c:v>91.9803</c:v>
                </c:pt>
                <c:pt idx="7" formatCode="0.0">
                  <c:v>87.969499999999996</c:v>
                </c:pt>
                <c:pt idx="8" formatCode="0.0">
                  <c:v>86.669799999999995</c:v>
                </c:pt>
                <c:pt idx="10" formatCode="0.0">
                  <c:v>88.5762</c:v>
                </c:pt>
                <c:pt idx="11" formatCode="0.0">
                  <c:v>84.921800000000005</c:v>
                </c:pt>
                <c:pt idx="12" formatCode="0.0">
                  <c:v>83.266499999999994</c:v>
                </c:pt>
                <c:pt idx="13" formatCode="0.0">
                  <c:v>76.265699999999995</c:v>
                </c:pt>
                <c:pt idx="14" formatCode="0.0">
                  <c:v>82.207400000000007</c:v>
                </c:pt>
              </c:numCache>
            </c:numRef>
          </c:val>
        </c:ser>
        <c:ser>
          <c:idx val="1"/>
          <c:order val="1"/>
          <c:tx>
            <c:strRef>
              <c:f>Sheet1!$C$1</c:f>
              <c:strCache>
                <c:ptCount val="1"/>
                <c:pt idx="0">
                  <c:v>2013</c:v>
                </c:pt>
              </c:strCache>
            </c:strRef>
          </c:tx>
          <c:spPr>
            <a:solidFill>
              <a:srgbClr val="AABA0A"/>
            </a:solidFill>
          </c:spPr>
          <c:invertIfNegative val="0"/>
          <c:cat>
            <c:strRef>
              <c:f>Sheet1!$A$2:$A$16</c:f>
              <c:strCache>
                <c:ptCount val="15"/>
                <c:pt idx="0">
                  <c:v>Total</c:v>
                </c:pt>
                <c:pt idx="2">
                  <c:v>&lt;65</c:v>
                </c:pt>
                <c:pt idx="3">
                  <c:v>65-74</c:v>
                </c:pt>
                <c:pt idx="4">
                  <c:v>75-84</c:v>
                </c:pt>
                <c:pt idx="5">
                  <c:v>85+</c:v>
                </c:pt>
                <c:pt idx="7">
                  <c:v>Male</c:v>
                </c:pt>
                <c:pt idx="8">
                  <c:v>Female</c:v>
                </c:pt>
                <c:pt idx="9">
                  <c:v> </c:v>
                </c:pt>
                <c:pt idx="10">
                  <c:v>White</c:v>
                </c:pt>
                <c:pt idx="11">
                  <c:v>Black</c:v>
                </c:pt>
                <c:pt idx="12">
                  <c:v>Asian</c:v>
                </c:pt>
                <c:pt idx="13">
                  <c:v>AI/AN</c:v>
                </c:pt>
                <c:pt idx="14">
                  <c:v>Hispanic</c:v>
                </c:pt>
              </c:strCache>
            </c:strRef>
          </c:cat>
          <c:val>
            <c:numRef>
              <c:f>Sheet1!$C$2:$C$16</c:f>
              <c:numCache>
                <c:formatCode>General</c:formatCode>
                <c:ptCount val="15"/>
                <c:pt idx="0" formatCode="0.0">
                  <c:v>92.203500000000005</c:v>
                </c:pt>
                <c:pt idx="2" formatCode="0.0">
                  <c:v>90.592100000000002</c:v>
                </c:pt>
                <c:pt idx="3" formatCode="0.0">
                  <c:v>94.148700000000005</c:v>
                </c:pt>
                <c:pt idx="4" formatCode="0.0">
                  <c:v>94.529600000000002</c:v>
                </c:pt>
                <c:pt idx="5" formatCode="0.0">
                  <c:v>94.087100000000007</c:v>
                </c:pt>
                <c:pt idx="7" formatCode="0.0">
                  <c:v>92.3964</c:v>
                </c:pt>
                <c:pt idx="8" formatCode="0.0">
                  <c:v>92.076099999999997</c:v>
                </c:pt>
                <c:pt idx="10" formatCode="0.0">
                  <c:v>92.835300000000004</c:v>
                </c:pt>
                <c:pt idx="11" formatCode="0.0">
                  <c:v>90.743600000000001</c:v>
                </c:pt>
                <c:pt idx="12" formatCode="0.0">
                  <c:v>90.847899999999996</c:v>
                </c:pt>
                <c:pt idx="13" formatCode="0.0">
                  <c:v>83.432000000000002</c:v>
                </c:pt>
                <c:pt idx="14" formatCode="0.0">
                  <c:v>89.744699999999995</c:v>
                </c:pt>
              </c:numCache>
            </c:numRef>
          </c:val>
        </c:ser>
        <c:dLbls>
          <c:showLegendKey val="0"/>
          <c:showVal val="0"/>
          <c:showCatName val="0"/>
          <c:showSerName val="0"/>
          <c:showPercent val="0"/>
          <c:showBubbleSize val="0"/>
        </c:dLbls>
        <c:gapWidth val="150"/>
        <c:axId val="124545280"/>
        <c:axId val="124551168"/>
      </c:barChart>
      <c:catAx>
        <c:axId val="124545280"/>
        <c:scaling>
          <c:orientation val="minMax"/>
        </c:scaling>
        <c:delete val="0"/>
        <c:axPos val="b"/>
        <c:minorGridlines>
          <c:spPr>
            <a:ln>
              <a:noFill/>
            </a:ln>
          </c:spPr>
        </c:minorGridlines>
        <c:majorTickMark val="out"/>
        <c:minorTickMark val="none"/>
        <c:tickLblPos val="nextTo"/>
        <c:txPr>
          <a:bodyPr rot="-1620000"/>
          <a:lstStyle/>
          <a:p>
            <a:pPr>
              <a:defRPr sz="1600" b="0">
                <a:solidFill>
                  <a:schemeClr val="tx1"/>
                </a:solidFill>
                <a:latin typeface="Calibri" panose="020F0502020204030204" pitchFamily="34" charset="0"/>
              </a:defRPr>
            </a:pPr>
            <a:endParaRPr lang="en-US"/>
          </a:p>
        </c:txPr>
        <c:crossAx val="124551168"/>
        <c:crosses val="autoZero"/>
        <c:auto val="1"/>
        <c:lblAlgn val="ctr"/>
        <c:lblOffset val="100"/>
        <c:noMultiLvlLbl val="0"/>
      </c:catAx>
      <c:valAx>
        <c:axId val="124551168"/>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686710309467130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4545280"/>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455696510158452E-2"/>
          <c:y val="0.16453895297971474"/>
          <c:w val="0.89363687177991635"/>
          <c:h val="0.64921717634132947"/>
        </c:manualLayout>
      </c:layout>
      <c:barChart>
        <c:barDir val="col"/>
        <c:grouping val="clustered"/>
        <c:varyColors val="0"/>
        <c:ser>
          <c:idx val="0"/>
          <c:order val="0"/>
          <c:tx>
            <c:strRef>
              <c:f>Sheet1!$B$1</c:f>
              <c:strCache>
                <c:ptCount val="1"/>
                <c:pt idx="0">
                  <c:v>2011</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Sheet1!$A$2:$A$17</c:f>
              <c:strCache>
                <c:ptCount val="16"/>
                <c:pt idx="0">
                  <c:v>Total</c:v>
                </c:pt>
                <c:pt idx="2">
                  <c:v>&lt;65</c:v>
                </c:pt>
                <c:pt idx="3">
                  <c:v>65-74</c:v>
                </c:pt>
                <c:pt idx="4">
                  <c:v>75-84</c:v>
                </c:pt>
                <c:pt idx="5">
                  <c:v>85+</c:v>
                </c:pt>
                <c:pt idx="7">
                  <c:v>Male</c:v>
                </c:pt>
                <c:pt idx="8">
                  <c:v>Female</c:v>
                </c:pt>
                <c:pt idx="9">
                  <c:v> </c:v>
                </c:pt>
                <c:pt idx="10">
                  <c:v>White</c:v>
                </c:pt>
                <c:pt idx="11">
                  <c:v>Black</c:v>
                </c:pt>
                <c:pt idx="12">
                  <c:v>Asian</c:v>
                </c:pt>
                <c:pt idx="13">
                  <c:v>NHOPI</c:v>
                </c:pt>
                <c:pt idx="14">
                  <c:v>AI/AN</c:v>
                </c:pt>
                <c:pt idx="15">
                  <c:v>&gt;1 Race</c:v>
                </c:pt>
              </c:strCache>
            </c:strRef>
          </c:cat>
          <c:val>
            <c:numRef>
              <c:f>Sheet1!$B$2:$B$17</c:f>
              <c:numCache>
                <c:formatCode>General</c:formatCode>
                <c:ptCount val="16"/>
                <c:pt idx="0" formatCode="0.0">
                  <c:v>93.33</c:v>
                </c:pt>
                <c:pt idx="2" formatCode="0.0">
                  <c:v>89.36</c:v>
                </c:pt>
                <c:pt idx="3" formatCode="0.0">
                  <c:v>92.2</c:v>
                </c:pt>
                <c:pt idx="4" formatCode="0.0">
                  <c:v>93.51</c:v>
                </c:pt>
                <c:pt idx="5" formatCode="0.0">
                  <c:v>94.78</c:v>
                </c:pt>
                <c:pt idx="7" formatCode="0.0">
                  <c:v>92.06</c:v>
                </c:pt>
                <c:pt idx="8" formatCode="0.0">
                  <c:v>93.92</c:v>
                </c:pt>
                <c:pt idx="10" formatCode="0.0">
                  <c:v>94.26</c:v>
                </c:pt>
                <c:pt idx="11" formatCode="0.0">
                  <c:v>89.62</c:v>
                </c:pt>
                <c:pt idx="12" formatCode="0.0">
                  <c:v>93.93</c:v>
                </c:pt>
                <c:pt idx="13" formatCode="0.0">
                  <c:v>91.88</c:v>
                </c:pt>
                <c:pt idx="14" formatCode="0.0">
                  <c:v>90.51</c:v>
                </c:pt>
                <c:pt idx="15" formatCode="0.0">
                  <c:v>90.95</c:v>
                </c:pt>
              </c:numCache>
            </c:numRef>
          </c:val>
        </c:ser>
        <c:ser>
          <c:idx val="1"/>
          <c:order val="1"/>
          <c:tx>
            <c:strRef>
              <c:f>Sheet1!$C$1</c:f>
              <c:strCache>
                <c:ptCount val="1"/>
                <c:pt idx="0">
                  <c:v>2012</c:v>
                </c:pt>
              </c:strCache>
            </c:strRef>
          </c:tx>
          <c:spPr>
            <a:solidFill>
              <a:srgbClr val="AABA0A"/>
            </a:solidFill>
          </c:spPr>
          <c:invertIfNegative val="0"/>
          <c:cat>
            <c:strRef>
              <c:f>Sheet1!$A$2:$A$17</c:f>
              <c:strCache>
                <c:ptCount val="16"/>
                <c:pt idx="0">
                  <c:v>Total</c:v>
                </c:pt>
                <c:pt idx="2">
                  <c:v>&lt;65</c:v>
                </c:pt>
                <c:pt idx="3">
                  <c:v>65-74</c:v>
                </c:pt>
                <c:pt idx="4">
                  <c:v>75-84</c:v>
                </c:pt>
                <c:pt idx="5">
                  <c:v>85+</c:v>
                </c:pt>
                <c:pt idx="7">
                  <c:v>Male</c:v>
                </c:pt>
                <c:pt idx="8">
                  <c:v>Female</c:v>
                </c:pt>
                <c:pt idx="9">
                  <c:v> </c:v>
                </c:pt>
                <c:pt idx="10">
                  <c:v>White</c:v>
                </c:pt>
                <c:pt idx="11">
                  <c:v>Black</c:v>
                </c:pt>
                <c:pt idx="12">
                  <c:v>Asian</c:v>
                </c:pt>
                <c:pt idx="13">
                  <c:v>NHOPI</c:v>
                </c:pt>
                <c:pt idx="14">
                  <c:v>AI/AN</c:v>
                </c:pt>
                <c:pt idx="15">
                  <c:v>&gt;1 Race</c:v>
                </c:pt>
              </c:strCache>
            </c:strRef>
          </c:cat>
          <c:val>
            <c:numRef>
              <c:f>Sheet1!$C$2:$C$17</c:f>
              <c:numCache>
                <c:formatCode>General</c:formatCode>
                <c:ptCount val="16"/>
                <c:pt idx="0" formatCode="0.0">
                  <c:v>93.61</c:v>
                </c:pt>
                <c:pt idx="2" formatCode="0.0">
                  <c:v>89.88</c:v>
                </c:pt>
                <c:pt idx="3" formatCode="0.0">
                  <c:v>92.45</c:v>
                </c:pt>
                <c:pt idx="4" formatCode="0.0">
                  <c:v>93.81</c:v>
                </c:pt>
                <c:pt idx="5" formatCode="0.0">
                  <c:v>95.02</c:v>
                </c:pt>
                <c:pt idx="7" formatCode="0.0">
                  <c:v>92.46</c:v>
                </c:pt>
                <c:pt idx="8" formatCode="0.0">
                  <c:v>94.17</c:v>
                </c:pt>
                <c:pt idx="10" formatCode="0.0">
                  <c:v>94.5</c:v>
                </c:pt>
                <c:pt idx="11" formatCode="0.0">
                  <c:v>90.23</c:v>
                </c:pt>
                <c:pt idx="12" formatCode="0.0">
                  <c:v>93.88</c:v>
                </c:pt>
                <c:pt idx="13" formatCode="0.0">
                  <c:v>92.41</c:v>
                </c:pt>
                <c:pt idx="14" formatCode="0.0">
                  <c:v>91.91</c:v>
                </c:pt>
                <c:pt idx="15" formatCode="0.0">
                  <c:v>91.24</c:v>
                </c:pt>
              </c:numCache>
            </c:numRef>
          </c:val>
        </c:ser>
        <c:ser>
          <c:idx val="2"/>
          <c:order val="2"/>
          <c:tx>
            <c:strRef>
              <c:f>Sheet1!$D$1</c:f>
              <c:strCache>
                <c:ptCount val="1"/>
                <c:pt idx="0">
                  <c:v>2013</c:v>
                </c:pt>
              </c:strCache>
            </c:strRef>
          </c:tx>
          <c:spPr>
            <a:solidFill>
              <a:sysClr val="window" lastClr="FFFFFF"/>
            </a:solidFill>
            <a:ln>
              <a:solidFill>
                <a:sysClr val="windowText" lastClr="000000"/>
              </a:solidFill>
            </a:ln>
          </c:spPr>
          <c:invertIfNegative val="0"/>
          <c:cat>
            <c:strRef>
              <c:f>Sheet1!$A$2:$A$17</c:f>
              <c:strCache>
                <c:ptCount val="16"/>
                <c:pt idx="0">
                  <c:v>Total</c:v>
                </c:pt>
                <c:pt idx="2">
                  <c:v>&lt;65</c:v>
                </c:pt>
                <c:pt idx="3">
                  <c:v>65-74</c:v>
                </c:pt>
                <c:pt idx="4">
                  <c:v>75-84</c:v>
                </c:pt>
                <c:pt idx="5">
                  <c:v>85+</c:v>
                </c:pt>
                <c:pt idx="7">
                  <c:v>Male</c:v>
                </c:pt>
                <c:pt idx="8">
                  <c:v>Female</c:v>
                </c:pt>
                <c:pt idx="9">
                  <c:v> </c:v>
                </c:pt>
                <c:pt idx="10">
                  <c:v>White</c:v>
                </c:pt>
                <c:pt idx="11">
                  <c:v>Black</c:v>
                </c:pt>
                <c:pt idx="12">
                  <c:v>Asian</c:v>
                </c:pt>
                <c:pt idx="13">
                  <c:v>NHOPI</c:v>
                </c:pt>
                <c:pt idx="14">
                  <c:v>AI/AN</c:v>
                </c:pt>
                <c:pt idx="15">
                  <c:v>&gt;1 Race</c:v>
                </c:pt>
              </c:strCache>
            </c:strRef>
          </c:cat>
          <c:val>
            <c:numRef>
              <c:f>Sheet1!$D$2:$D$17</c:f>
              <c:numCache>
                <c:formatCode>General</c:formatCode>
                <c:ptCount val="16"/>
                <c:pt idx="0" formatCode="0.0">
                  <c:v>93.62</c:v>
                </c:pt>
                <c:pt idx="2" formatCode="0.0">
                  <c:v>90.3</c:v>
                </c:pt>
                <c:pt idx="3" formatCode="0.0">
                  <c:v>92.43</c:v>
                </c:pt>
                <c:pt idx="4" formatCode="0.0">
                  <c:v>93.7</c:v>
                </c:pt>
                <c:pt idx="5" formatCode="0.0">
                  <c:v>95.01</c:v>
                </c:pt>
                <c:pt idx="7" formatCode="0.0">
                  <c:v>92.56</c:v>
                </c:pt>
                <c:pt idx="8" formatCode="0.0">
                  <c:v>94.14</c:v>
                </c:pt>
                <c:pt idx="10" formatCode="0.0">
                  <c:v>94.45</c:v>
                </c:pt>
                <c:pt idx="11" formatCode="0.0">
                  <c:v>90.41</c:v>
                </c:pt>
                <c:pt idx="12" formatCode="0.0">
                  <c:v>93.68</c:v>
                </c:pt>
                <c:pt idx="13" formatCode="0.0">
                  <c:v>93.17</c:v>
                </c:pt>
                <c:pt idx="14" formatCode="0.0">
                  <c:v>91.81</c:v>
                </c:pt>
                <c:pt idx="15" formatCode="0.0">
                  <c:v>91.91</c:v>
                </c:pt>
              </c:numCache>
            </c:numRef>
          </c:val>
        </c:ser>
        <c:dLbls>
          <c:showLegendKey val="0"/>
          <c:showVal val="0"/>
          <c:showCatName val="0"/>
          <c:showSerName val="0"/>
          <c:showPercent val="0"/>
          <c:showBubbleSize val="0"/>
        </c:dLbls>
        <c:gapWidth val="150"/>
        <c:axId val="64320256"/>
        <c:axId val="64321792"/>
      </c:barChart>
      <c:catAx>
        <c:axId val="64320256"/>
        <c:scaling>
          <c:orientation val="minMax"/>
        </c:scaling>
        <c:delete val="0"/>
        <c:axPos val="b"/>
        <c:minorGridlines>
          <c:spPr>
            <a:ln>
              <a:noFill/>
            </a:ln>
          </c:spPr>
        </c:minorGridlines>
        <c:majorTickMark val="out"/>
        <c:minorTickMark val="none"/>
        <c:tickLblPos val="nextTo"/>
        <c:txPr>
          <a:bodyPr rot="-1740000"/>
          <a:lstStyle/>
          <a:p>
            <a:pPr>
              <a:defRPr sz="1600" b="0">
                <a:solidFill>
                  <a:schemeClr val="tx1"/>
                </a:solidFill>
                <a:latin typeface="Calibri" panose="020F0502020204030204" pitchFamily="34" charset="0"/>
              </a:defRPr>
            </a:pPr>
            <a:endParaRPr lang="en-US"/>
          </a:p>
        </c:txPr>
        <c:crossAx val="64321792"/>
        <c:crosses val="autoZero"/>
        <c:auto val="1"/>
        <c:lblAlgn val="ctr"/>
        <c:lblOffset val="100"/>
        <c:noMultiLvlLbl val="0"/>
      </c:catAx>
      <c:valAx>
        <c:axId val="64321792"/>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009707725487802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64320256"/>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26078343980587E-2"/>
          <c:y val="0.16453895297971474"/>
          <c:w val="0.89871828521434816"/>
          <c:h val="0.62983733138008913"/>
        </c:manualLayout>
      </c:layout>
      <c:barChart>
        <c:barDir val="col"/>
        <c:grouping val="clustered"/>
        <c:varyColors val="0"/>
        <c:ser>
          <c:idx val="0"/>
          <c:order val="0"/>
          <c:tx>
            <c:strRef>
              <c:f>Sheet1!$B$1</c:f>
              <c:strCache>
                <c:ptCount val="1"/>
                <c:pt idx="0">
                  <c:v>2011</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Sheet1!$A$2:$A$17</c:f>
              <c:strCache>
                <c:ptCount val="16"/>
                <c:pt idx="0">
                  <c:v>Total</c:v>
                </c:pt>
                <c:pt idx="2">
                  <c:v>&lt;65</c:v>
                </c:pt>
                <c:pt idx="3">
                  <c:v>65-74</c:v>
                </c:pt>
                <c:pt idx="4">
                  <c:v>75-84</c:v>
                </c:pt>
                <c:pt idx="5">
                  <c:v>85+</c:v>
                </c:pt>
                <c:pt idx="7">
                  <c:v>Male</c:v>
                </c:pt>
                <c:pt idx="8">
                  <c:v>Female</c:v>
                </c:pt>
                <c:pt idx="9">
                  <c:v> </c:v>
                </c:pt>
                <c:pt idx="10">
                  <c:v>White</c:v>
                </c:pt>
                <c:pt idx="11">
                  <c:v>Black</c:v>
                </c:pt>
                <c:pt idx="12">
                  <c:v>Asian</c:v>
                </c:pt>
                <c:pt idx="13">
                  <c:v>NHOPI</c:v>
                </c:pt>
                <c:pt idx="14">
                  <c:v>AI/AN</c:v>
                </c:pt>
                <c:pt idx="15">
                  <c:v>&gt;1 Race</c:v>
                </c:pt>
              </c:strCache>
            </c:strRef>
          </c:cat>
          <c:val>
            <c:numRef>
              <c:f>Sheet1!$B$2:$B$17</c:f>
              <c:numCache>
                <c:formatCode>General</c:formatCode>
                <c:ptCount val="16"/>
                <c:pt idx="0" formatCode="#,##0.0">
                  <c:v>89.52</c:v>
                </c:pt>
                <c:pt idx="2" formatCode="#,##0.0">
                  <c:v>87.79</c:v>
                </c:pt>
                <c:pt idx="3" formatCode="#,##0.0">
                  <c:v>88.45</c:v>
                </c:pt>
                <c:pt idx="4" formatCode="#,##0.0">
                  <c:v>89.37</c:v>
                </c:pt>
                <c:pt idx="5" formatCode="#,##0.0">
                  <c:v>90.45</c:v>
                </c:pt>
                <c:pt idx="7" formatCode="#,##0.0">
                  <c:v>89.06</c:v>
                </c:pt>
                <c:pt idx="8" formatCode="#,##0.0">
                  <c:v>89.74</c:v>
                </c:pt>
                <c:pt idx="10" formatCode="0.0">
                  <c:v>90.36</c:v>
                </c:pt>
                <c:pt idx="11" formatCode="0.0">
                  <c:v>86</c:v>
                </c:pt>
                <c:pt idx="12" formatCode="0.0">
                  <c:v>90.38</c:v>
                </c:pt>
                <c:pt idx="13" formatCode="0.0">
                  <c:v>89.06</c:v>
                </c:pt>
                <c:pt idx="14" formatCode="0.0">
                  <c:v>87.51</c:v>
                </c:pt>
                <c:pt idx="15" formatCode="0.0">
                  <c:v>88.55</c:v>
                </c:pt>
              </c:numCache>
            </c:numRef>
          </c:val>
        </c:ser>
        <c:ser>
          <c:idx val="1"/>
          <c:order val="1"/>
          <c:tx>
            <c:strRef>
              <c:f>Sheet1!$C$1</c:f>
              <c:strCache>
                <c:ptCount val="1"/>
                <c:pt idx="0">
                  <c:v>2012</c:v>
                </c:pt>
              </c:strCache>
            </c:strRef>
          </c:tx>
          <c:spPr>
            <a:solidFill>
              <a:srgbClr val="AABA0A"/>
            </a:solidFill>
          </c:spPr>
          <c:invertIfNegative val="0"/>
          <c:cat>
            <c:strRef>
              <c:f>Sheet1!$A$2:$A$17</c:f>
              <c:strCache>
                <c:ptCount val="16"/>
                <c:pt idx="0">
                  <c:v>Total</c:v>
                </c:pt>
                <c:pt idx="2">
                  <c:v>&lt;65</c:v>
                </c:pt>
                <c:pt idx="3">
                  <c:v>65-74</c:v>
                </c:pt>
                <c:pt idx="4">
                  <c:v>75-84</c:v>
                </c:pt>
                <c:pt idx="5">
                  <c:v>85+</c:v>
                </c:pt>
                <c:pt idx="7">
                  <c:v>Male</c:v>
                </c:pt>
                <c:pt idx="8">
                  <c:v>Female</c:v>
                </c:pt>
                <c:pt idx="9">
                  <c:v> </c:v>
                </c:pt>
                <c:pt idx="10">
                  <c:v>White</c:v>
                </c:pt>
                <c:pt idx="11">
                  <c:v>Black</c:v>
                </c:pt>
                <c:pt idx="12">
                  <c:v>Asian</c:v>
                </c:pt>
                <c:pt idx="13">
                  <c:v>NHOPI</c:v>
                </c:pt>
                <c:pt idx="14">
                  <c:v>AI/AN</c:v>
                </c:pt>
                <c:pt idx="15">
                  <c:v>&gt;1 Race</c:v>
                </c:pt>
              </c:strCache>
            </c:strRef>
          </c:cat>
          <c:val>
            <c:numRef>
              <c:f>Sheet1!$C$2:$C$17</c:f>
              <c:numCache>
                <c:formatCode>General</c:formatCode>
                <c:ptCount val="16"/>
                <c:pt idx="0" formatCode="0.0">
                  <c:v>90.38</c:v>
                </c:pt>
                <c:pt idx="2" formatCode="0.0">
                  <c:v>88.62</c:v>
                </c:pt>
                <c:pt idx="3" formatCode="0.0">
                  <c:v>89.33</c:v>
                </c:pt>
                <c:pt idx="4" formatCode="0.0">
                  <c:v>90.29</c:v>
                </c:pt>
                <c:pt idx="5" formatCode="0.0">
                  <c:v>91.3</c:v>
                </c:pt>
                <c:pt idx="7" formatCode="0.0">
                  <c:v>89.93</c:v>
                </c:pt>
                <c:pt idx="8" formatCode="0.0">
                  <c:v>90.6</c:v>
                </c:pt>
                <c:pt idx="10" formatCode="0.0">
                  <c:v>91.23</c:v>
                </c:pt>
                <c:pt idx="11" formatCode="0.0">
                  <c:v>86.84</c:v>
                </c:pt>
                <c:pt idx="12" formatCode="0.0">
                  <c:v>91.04</c:v>
                </c:pt>
                <c:pt idx="13" formatCode="0.0">
                  <c:v>89.24</c:v>
                </c:pt>
                <c:pt idx="14" formatCode="0.0">
                  <c:v>90.44</c:v>
                </c:pt>
                <c:pt idx="15" formatCode="0.0">
                  <c:v>89.55</c:v>
                </c:pt>
              </c:numCache>
            </c:numRef>
          </c:val>
        </c:ser>
        <c:ser>
          <c:idx val="2"/>
          <c:order val="2"/>
          <c:tx>
            <c:strRef>
              <c:f>Sheet1!$D$1</c:f>
              <c:strCache>
                <c:ptCount val="1"/>
                <c:pt idx="0">
                  <c:v>2013</c:v>
                </c:pt>
              </c:strCache>
            </c:strRef>
          </c:tx>
          <c:spPr>
            <a:solidFill>
              <a:sysClr val="window" lastClr="FFFFFF"/>
            </a:solidFill>
            <a:ln>
              <a:solidFill>
                <a:sysClr val="windowText" lastClr="000000"/>
              </a:solidFill>
            </a:ln>
          </c:spPr>
          <c:invertIfNegative val="0"/>
          <c:cat>
            <c:strRef>
              <c:f>Sheet1!$A$2:$A$17</c:f>
              <c:strCache>
                <c:ptCount val="16"/>
                <c:pt idx="0">
                  <c:v>Total</c:v>
                </c:pt>
                <c:pt idx="2">
                  <c:v>&lt;65</c:v>
                </c:pt>
                <c:pt idx="3">
                  <c:v>65-74</c:v>
                </c:pt>
                <c:pt idx="4">
                  <c:v>75-84</c:v>
                </c:pt>
                <c:pt idx="5">
                  <c:v>85+</c:v>
                </c:pt>
                <c:pt idx="7">
                  <c:v>Male</c:v>
                </c:pt>
                <c:pt idx="8">
                  <c:v>Female</c:v>
                </c:pt>
                <c:pt idx="9">
                  <c:v> </c:v>
                </c:pt>
                <c:pt idx="10">
                  <c:v>White</c:v>
                </c:pt>
                <c:pt idx="11">
                  <c:v>Black</c:v>
                </c:pt>
                <c:pt idx="12">
                  <c:v>Asian</c:v>
                </c:pt>
                <c:pt idx="13">
                  <c:v>NHOPI</c:v>
                </c:pt>
                <c:pt idx="14">
                  <c:v>AI/AN</c:v>
                </c:pt>
                <c:pt idx="15">
                  <c:v>&gt;1 Race</c:v>
                </c:pt>
              </c:strCache>
            </c:strRef>
          </c:cat>
          <c:val>
            <c:numRef>
              <c:f>Sheet1!$D$2:$D$17</c:f>
              <c:numCache>
                <c:formatCode>General</c:formatCode>
                <c:ptCount val="16"/>
                <c:pt idx="0" formatCode="0.0">
                  <c:v>90.8</c:v>
                </c:pt>
                <c:pt idx="2" formatCode="0.0">
                  <c:v>89.25</c:v>
                </c:pt>
                <c:pt idx="3" formatCode="0.0">
                  <c:v>89.84</c:v>
                </c:pt>
                <c:pt idx="4" formatCode="0.0">
                  <c:v>90.69</c:v>
                </c:pt>
                <c:pt idx="5" formatCode="0.0">
                  <c:v>91.65</c:v>
                </c:pt>
                <c:pt idx="7" formatCode="0.0">
                  <c:v>90.46</c:v>
                </c:pt>
                <c:pt idx="8" formatCode="0.0">
                  <c:v>90.96</c:v>
                </c:pt>
                <c:pt idx="10" formatCode="0.0">
                  <c:v>91.52</c:v>
                </c:pt>
                <c:pt idx="11" formatCode="0.0">
                  <c:v>87.7</c:v>
                </c:pt>
                <c:pt idx="12" formatCode="0.0">
                  <c:v>91.13</c:v>
                </c:pt>
                <c:pt idx="13" formatCode="0.0">
                  <c:v>89.91</c:v>
                </c:pt>
                <c:pt idx="14" formatCode="0.0">
                  <c:v>90.67</c:v>
                </c:pt>
                <c:pt idx="15" formatCode="0.0">
                  <c:v>90.14</c:v>
                </c:pt>
              </c:numCache>
            </c:numRef>
          </c:val>
        </c:ser>
        <c:dLbls>
          <c:showLegendKey val="0"/>
          <c:showVal val="0"/>
          <c:showCatName val="0"/>
          <c:showSerName val="0"/>
          <c:showPercent val="0"/>
          <c:showBubbleSize val="0"/>
        </c:dLbls>
        <c:gapWidth val="150"/>
        <c:axId val="124713984"/>
        <c:axId val="124592896"/>
      </c:barChart>
      <c:catAx>
        <c:axId val="124713984"/>
        <c:scaling>
          <c:orientation val="minMax"/>
        </c:scaling>
        <c:delete val="0"/>
        <c:axPos val="b"/>
        <c:minorGridlines>
          <c:spPr>
            <a:ln>
              <a:noFill/>
            </a:ln>
          </c:spPr>
        </c:minorGridlines>
        <c:majorTickMark val="out"/>
        <c:minorTickMark val="none"/>
        <c:tickLblPos val="nextTo"/>
        <c:txPr>
          <a:bodyPr rot="-1800000"/>
          <a:lstStyle/>
          <a:p>
            <a:pPr>
              <a:defRPr sz="1600" b="0">
                <a:solidFill>
                  <a:schemeClr val="tx1"/>
                </a:solidFill>
                <a:latin typeface="Calibri" panose="020F0502020204030204" pitchFamily="34" charset="0"/>
              </a:defRPr>
            </a:pPr>
            <a:endParaRPr lang="en-US"/>
          </a:p>
        </c:txPr>
        <c:crossAx val="124592896"/>
        <c:crosses val="autoZero"/>
        <c:auto val="1"/>
        <c:lblAlgn val="ctr"/>
        <c:lblOffset val="100"/>
        <c:noMultiLvlLbl val="0"/>
      </c:catAx>
      <c:valAx>
        <c:axId val="124592896"/>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783609534273332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4713984"/>
        <c:crosses val="autoZero"/>
        <c:crossBetween val="between"/>
        <c:majorUnit val="10"/>
      </c:valAx>
    </c:plotArea>
    <c:legend>
      <c:legendPos val="t"/>
      <c:layout>
        <c:manualLayout>
          <c:xMode val="edge"/>
          <c:yMode val="edge"/>
          <c:x val="9.3525107710592775E-2"/>
          <c:y val="1.8517060367454078E-3"/>
          <c:w val="0.79233459614717971"/>
          <c:h val="7.0884199068139739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53509283561778"/>
          <c:y val="0.14344155134017339"/>
          <c:w val="0.78415038397978043"/>
          <c:h val="0.7581153563190964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2010</c:v>
                </c:pt>
                <c:pt idx="1">
                  <c:v>2011</c:v>
                </c:pt>
                <c:pt idx="2">
                  <c:v>2012</c:v>
                </c:pt>
                <c:pt idx="3">
                  <c:v>2013</c:v>
                </c:pt>
              </c:strCache>
            </c:strRef>
          </c:cat>
          <c:val>
            <c:numRef>
              <c:f>Sheet1!$B$2:$E$2</c:f>
              <c:numCache>
                <c:formatCode>General</c:formatCode>
                <c:ptCount val="4"/>
                <c:pt idx="0">
                  <c:v>54.4</c:v>
                </c:pt>
                <c:pt idx="1">
                  <c:v>57</c:v>
                </c:pt>
                <c:pt idx="2">
                  <c:v>59.7</c:v>
                </c:pt>
                <c:pt idx="3" formatCode="0.0">
                  <c:v>61.75</c:v>
                </c:pt>
              </c:numCache>
            </c:numRef>
          </c:val>
          <c:smooth val="0"/>
        </c:ser>
        <c:ser>
          <c:idx val="0"/>
          <c:order val="1"/>
          <c:tx>
            <c:strRef>
              <c:f>Sheet1!$A$3</c:f>
              <c:strCache>
                <c:ptCount val="1"/>
                <c:pt idx="0">
                  <c:v>0-64</c:v>
                </c:pt>
              </c:strCache>
            </c:strRef>
          </c:tx>
          <c:spPr>
            <a:ln w="25400">
              <a:solidFill>
                <a:srgbClr val="0072C6"/>
              </a:solidFill>
            </a:ln>
          </c:spPr>
          <c:marker>
            <c:symbol val="square"/>
            <c:size val="7"/>
            <c:spPr>
              <a:solidFill>
                <a:srgbClr val="0072C6"/>
              </a:solidFill>
              <a:ln>
                <a:noFill/>
              </a:ln>
            </c:spPr>
          </c:marker>
          <c:cat>
            <c:strRef>
              <c:f>Sheet1!$B$1:$E$1</c:f>
              <c:strCache>
                <c:ptCount val="4"/>
                <c:pt idx="0">
                  <c:v>2010</c:v>
                </c:pt>
                <c:pt idx="1">
                  <c:v>2011</c:v>
                </c:pt>
                <c:pt idx="2">
                  <c:v>2012</c:v>
                </c:pt>
                <c:pt idx="3">
                  <c:v>2013</c:v>
                </c:pt>
              </c:strCache>
            </c:strRef>
          </c:cat>
          <c:val>
            <c:numRef>
              <c:f>Sheet1!$B$3:$E$3</c:f>
              <c:numCache>
                <c:formatCode>General</c:formatCode>
                <c:ptCount val="4"/>
                <c:pt idx="0">
                  <c:v>55</c:v>
                </c:pt>
                <c:pt idx="1">
                  <c:v>57.3</c:v>
                </c:pt>
                <c:pt idx="2">
                  <c:v>59.8</c:v>
                </c:pt>
                <c:pt idx="3" formatCode="0.0">
                  <c:v>61.46</c:v>
                </c:pt>
              </c:numCache>
            </c:numRef>
          </c:val>
          <c:smooth val="0"/>
        </c:ser>
        <c:ser>
          <c:idx val="2"/>
          <c:order val="2"/>
          <c:tx>
            <c:strRef>
              <c:f>Sheet1!$A$4</c:f>
              <c:strCache>
                <c:ptCount val="1"/>
                <c:pt idx="0">
                  <c:v>65-74</c:v>
                </c:pt>
              </c:strCache>
            </c:strRef>
          </c:tx>
          <c:spPr>
            <a:ln w="25400">
              <a:solidFill>
                <a:srgbClr val="AABA0A"/>
              </a:solidFill>
            </a:ln>
          </c:spPr>
          <c:marker>
            <c:symbol val="triangle"/>
            <c:size val="9"/>
            <c:spPr>
              <a:solidFill>
                <a:srgbClr val="AABA0A"/>
              </a:solidFill>
              <a:ln>
                <a:noFill/>
              </a:ln>
            </c:spPr>
          </c:marker>
          <c:cat>
            <c:strRef>
              <c:f>Sheet1!$B$1:$E$1</c:f>
              <c:strCache>
                <c:ptCount val="4"/>
                <c:pt idx="0">
                  <c:v>2010</c:v>
                </c:pt>
                <c:pt idx="1">
                  <c:v>2011</c:v>
                </c:pt>
                <c:pt idx="2">
                  <c:v>2012</c:v>
                </c:pt>
                <c:pt idx="3">
                  <c:v>2013</c:v>
                </c:pt>
              </c:strCache>
            </c:strRef>
          </c:cat>
          <c:val>
            <c:numRef>
              <c:f>Sheet1!$B$4:$E$4</c:f>
              <c:numCache>
                <c:formatCode>General</c:formatCode>
                <c:ptCount val="4"/>
                <c:pt idx="0">
                  <c:v>62</c:v>
                </c:pt>
                <c:pt idx="1">
                  <c:v>64.099999999999994</c:v>
                </c:pt>
                <c:pt idx="2">
                  <c:v>66.7</c:v>
                </c:pt>
                <c:pt idx="3" formatCode="0.0">
                  <c:v>68.59</c:v>
                </c:pt>
              </c:numCache>
            </c:numRef>
          </c:val>
          <c:smooth val="0"/>
        </c:ser>
        <c:ser>
          <c:idx val="1"/>
          <c:order val="3"/>
          <c:tx>
            <c:strRef>
              <c:f>Sheet1!$A$5</c:f>
              <c:strCache>
                <c:ptCount val="1"/>
                <c:pt idx="0">
                  <c:v>75-84</c:v>
                </c:pt>
              </c:strCache>
            </c:strRef>
          </c:tx>
          <c:spPr>
            <a:ln w="34925">
              <a:solidFill>
                <a:srgbClr val="7BA8DF"/>
              </a:solidFill>
            </a:ln>
          </c:spPr>
          <c:marker>
            <c:symbol val="diamond"/>
            <c:size val="9"/>
            <c:spPr>
              <a:solidFill>
                <a:srgbClr val="7BA8DF"/>
              </a:solidFill>
              <a:ln>
                <a:noFill/>
              </a:ln>
            </c:spPr>
          </c:marker>
          <c:cat>
            <c:strRef>
              <c:f>Sheet1!$B$1:$E$1</c:f>
              <c:strCache>
                <c:ptCount val="4"/>
                <c:pt idx="0">
                  <c:v>2010</c:v>
                </c:pt>
                <c:pt idx="1">
                  <c:v>2011</c:v>
                </c:pt>
                <c:pt idx="2">
                  <c:v>2012</c:v>
                </c:pt>
                <c:pt idx="3">
                  <c:v>2013</c:v>
                </c:pt>
              </c:strCache>
            </c:strRef>
          </c:cat>
          <c:val>
            <c:numRef>
              <c:f>Sheet1!$B$5:$E$5</c:f>
              <c:numCache>
                <c:formatCode>General</c:formatCode>
                <c:ptCount val="4"/>
                <c:pt idx="0">
                  <c:v>55.7</c:v>
                </c:pt>
                <c:pt idx="1">
                  <c:v>58.5</c:v>
                </c:pt>
                <c:pt idx="2">
                  <c:v>60.9</c:v>
                </c:pt>
                <c:pt idx="3" formatCode="0.0">
                  <c:v>62.97</c:v>
                </c:pt>
              </c:numCache>
            </c:numRef>
          </c:val>
          <c:smooth val="0"/>
        </c:ser>
        <c:ser>
          <c:idx val="4"/>
          <c:order val="4"/>
          <c:tx>
            <c:strRef>
              <c:f>Sheet1!$A$6</c:f>
              <c:strCache>
                <c:ptCount val="1"/>
                <c:pt idx="0">
                  <c:v>85+</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Sheet1!$B$1:$E$1</c:f>
              <c:strCache>
                <c:ptCount val="4"/>
                <c:pt idx="0">
                  <c:v>2010</c:v>
                </c:pt>
                <c:pt idx="1">
                  <c:v>2011</c:v>
                </c:pt>
                <c:pt idx="2">
                  <c:v>2012</c:v>
                </c:pt>
                <c:pt idx="3">
                  <c:v>2013</c:v>
                </c:pt>
              </c:strCache>
            </c:strRef>
          </c:cat>
          <c:val>
            <c:numRef>
              <c:f>Sheet1!$B$6:$E$6</c:f>
              <c:numCache>
                <c:formatCode>General</c:formatCode>
                <c:ptCount val="4"/>
                <c:pt idx="0">
                  <c:v>45.6</c:v>
                </c:pt>
                <c:pt idx="1">
                  <c:v>48.7</c:v>
                </c:pt>
                <c:pt idx="2">
                  <c:v>51.7</c:v>
                </c:pt>
                <c:pt idx="3" formatCode="0.0">
                  <c:v>54.05</c:v>
                </c:pt>
              </c:numCache>
            </c:numRef>
          </c:val>
          <c:smooth val="0"/>
        </c:ser>
        <c:dLbls>
          <c:showLegendKey val="0"/>
          <c:showVal val="0"/>
          <c:showCatName val="0"/>
          <c:showSerName val="0"/>
          <c:showPercent val="0"/>
          <c:showBubbleSize val="0"/>
        </c:dLbls>
        <c:marker val="1"/>
        <c:smooth val="0"/>
        <c:axId val="124155008"/>
        <c:axId val="124156928"/>
      </c:lineChart>
      <c:catAx>
        <c:axId val="12415500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24156928"/>
        <c:crosses val="autoZero"/>
        <c:auto val="1"/>
        <c:lblAlgn val="ctr"/>
        <c:lblOffset val="100"/>
        <c:noMultiLvlLbl val="0"/>
      </c:catAx>
      <c:valAx>
        <c:axId val="124156928"/>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8799312017815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4155008"/>
        <c:crosses val="autoZero"/>
        <c:crossBetween val="between"/>
        <c:majorUnit val="10"/>
      </c:valAx>
    </c:plotArea>
    <c:legend>
      <c:legendPos val="t"/>
      <c:layout>
        <c:manualLayout>
          <c:xMode val="edge"/>
          <c:yMode val="edge"/>
          <c:x val="0.11005152133761058"/>
          <c:y val="1.1675185338674747E-3"/>
          <c:w val="0.77522917274229608"/>
          <c:h val="0.1226515843128304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216365315446679"/>
          <c:y val="0.14295613616479758"/>
          <c:w val="0.77960803248650534"/>
          <c:h val="0.75860077149447225"/>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2010</c:v>
                </c:pt>
                <c:pt idx="1">
                  <c:v>2011</c:v>
                </c:pt>
                <c:pt idx="2">
                  <c:v>2012</c:v>
                </c:pt>
                <c:pt idx="3">
                  <c:v>2013</c:v>
                </c:pt>
              </c:numCache>
            </c:numRef>
          </c:cat>
          <c:val>
            <c:numRef>
              <c:f>Sheet1!$B$2:$B$5</c:f>
              <c:numCache>
                <c:formatCode>General</c:formatCode>
                <c:ptCount val="4"/>
                <c:pt idx="0">
                  <c:v>55.6</c:v>
                </c:pt>
                <c:pt idx="1">
                  <c:v>58.2</c:v>
                </c:pt>
                <c:pt idx="2">
                  <c:v>60.9</c:v>
                </c:pt>
                <c:pt idx="3" formatCode="0.0">
                  <c:v>62.88</c:v>
                </c:pt>
              </c:numCache>
            </c:numRef>
          </c:val>
          <c:smooth val="0"/>
        </c:ser>
        <c:ser>
          <c:idx val="0"/>
          <c:order val="1"/>
          <c:tx>
            <c:strRef>
              <c:f>Sheet1!$C$1</c:f>
              <c:strCache>
                <c:ptCount val="1"/>
                <c:pt idx="0">
                  <c:v>Black</c:v>
                </c:pt>
              </c:strCache>
            </c:strRef>
          </c:tx>
          <c:spPr>
            <a:ln w="25400">
              <a:solidFill>
                <a:srgbClr val="0072C6"/>
              </a:solidFill>
            </a:ln>
          </c:spPr>
          <c:marker>
            <c:symbol val="square"/>
            <c:size val="7"/>
            <c:spPr>
              <a:solidFill>
                <a:srgbClr val="0072C6"/>
              </a:solidFill>
              <a:ln>
                <a:noFill/>
              </a:ln>
            </c:spPr>
          </c:marker>
          <c:cat>
            <c:numRef>
              <c:f>Sheet1!$A$2:$A$5</c:f>
              <c:numCache>
                <c:formatCode>General</c:formatCode>
                <c:ptCount val="4"/>
                <c:pt idx="0">
                  <c:v>2010</c:v>
                </c:pt>
                <c:pt idx="1">
                  <c:v>2011</c:v>
                </c:pt>
                <c:pt idx="2">
                  <c:v>2012</c:v>
                </c:pt>
                <c:pt idx="3">
                  <c:v>2013</c:v>
                </c:pt>
              </c:numCache>
            </c:numRef>
          </c:cat>
          <c:val>
            <c:numRef>
              <c:f>Sheet1!$C$2:$C$5</c:f>
              <c:numCache>
                <c:formatCode>General</c:formatCode>
                <c:ptCount val="4"/>
                <c:pt idx="0">
                  <c:v>51.2</c:v>
                </c:pt>
                <c:pt idx="1">
                  <c:v>53.8</c:v>
                </c:pt>
                <c:pt idx="2">
                  <c:v>56.2</c:v>
                </c:pt>
                <c:pt idx="3" formatCode="0.0">
                  <c:v>58.08</c:v>
                </c:pt>
              </c:numCache>
            </c:numRef>
          </c:val>
          <c:smooth val="0"/>
        </c:ser>
        <c:ser>
          <c:idx val="2"/>
          <c:order val="2"/>
          <c:tx>
            <c:strRef>
              <c:f>Sheet1!$D$1</c:f>
              <c:strCache>
                <c:ptCount val="1"/>
                <c:pt idx="0">
                  <c:v>Hispanic</c:v>
                </c:pt>
              </c:strCache>
            </c:strRef>
          </c:tx>
          <c:spPr>
            <a:ln w="25400">
              <a:solidFill>
                <a:srgbClr val="AABA0A"/>
              </a:solidFill>
            </a:ln>
          </c:spPr>
          <c:marker>
            <c:symbol val="triangle"/>
            <c:size val="9"/>
            <c:spPr>
              <a:solidFill>
                <a:srgbClr val="AABA0A"/>
              </a:solidFill>
              <a:ln>
                <a:noFill/>
              </a:ln>
            </c:spPr>
          </c:marker>
          <c:cat>
            <c:numRef>
              <c:f>Sheet1!$A$2:$A$5</c:f>
              <c:numCache>
                <c:formatCode>General</c:formatCode>
                <c:ptCount val="4"/>
                <c:pt idx="0">
                  <c:v>2010</c:v>
                </c:pt>
                <c:pt idx="1">
                  <c:v>2011</c:v>
                </c:pt>
                <c:pt idx="2">
                  <c:v>2012</c:v>
                </c:pt>
                <c:pt idx="3">
                  <c:v>2013</c:v>
                </c:pt>
              </c:numCache>
            </c:numRef>
          </c:cat>
          <c:val>
            <c:numRef>
              <c:f>Sheet1!$D$2:$D$5</c:f>
              <c:numCache>
                <c:formatCode>General</c:formatCode>
                <c:ptCount val="4"/>
                <c:pt idx="0">
                  <c:v>48.1</c:v>
                </c:pt>
                <c:pt idx="1">
                  <c:v>51.1</c:v>
                </c:pt>
                <c:pt idx="2">
                  <c:v>54.7</c:v>
                </c:pt>
                <c:pt idx="3" formatCode="0.0">
                  <c:v>57.23</c:v>
                </c:pt>
              </c:numCache>
            </c:numRef>
          </c:val>
          <c:smooth val="0"/>
        </c:ser>
        <c:dLbls>
          <c:showLegendKey val="0"/>
          <c:showVal val="0"/>
          <c:showCatName val="0"/>
          <c:showSerName val="0"/>
          <c:showPercent val="0"/>
          <c:showBubbleSize val="0"/>
        </c:dLbls>
        <c:marker val="1"/>
        <c:smooth val="0"/>
        <c:axId val="124223872"/>
        <c:axId val="124225792"/>
      </c:lineChart>
      <c:catAx>
        <c:axId val="12422387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24225792"/>
        <c:crosses val="autoZero"/>
        <c:auto val="1"/>
        <c:lblAlgn val="ctr"/>
        <c:lblOffset val="100"/>
        <c:noMultiLvlLbl val="0"/>
      </c:catAx>
      <c:valAx>
        <c:axId val="12422579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8799312017815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4223872"/>
        <c:crosses val="autoZero"/>
        <c:crossBetween val="between"/>
        <c:majorUnit val="10"/>
      </c:valAx>
    </c:plotArea>
    <c:legend>
      <c:legendPos val="t"/>
      <c:layout>
        <c:manualLayout>
          <c:xMode val="edge"/>
          <c:yMode val="edge"/>
          <c:x val="5.4495864903679483E-2"/>
          <c:y val="2.9576523105066414E-2"/>
          <c:w val="0.92337740801267776"/>
          <c:h val="7.3107303348445077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95708175366968"/>
          <c:y val="0.17749394697755805"/>
          <c:w val="0.79633347914843966"/>
          <c:h val="0.68782299741602071"/>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Sheet1!$A$2:$A$8</c:f>
              <c:numCache>
                <c:formatCode>General</c:formatCode>
                <c:ptCount val="3"/>
                <c:pt idx="0">
                  <c:v>2011</c:v>
                </c:pt>
                <c:pt idx="1">
                  <c:v>2012</c:v>
                </c:pt>
                <c:pt idx="2">
                  <c:v>2013</c:v>
                </c:pt>
              </c:numCache>
            </c:numRef>
          </c:cat>
          <c:val>
            <c:numRef>
              <c:f>Sheet1!$B$2:$B$8</c:f>
              <c:numCache>
                <c:formatCode>General</c:formatCode>
                <c:ptCount val="3"/>
                <c:pt idx="0">
                  <c:v>18.3</c:v>
                </c:pt>
                <c:pt idx="1">
                  <c:v>17.399999999999999</c:v>
                </c:pt>
                <c:pt idx="2" formatCode="0.0">
                  <c:v>17.399999999999999</c:v>
                </c:pt>
              </c:numCache>
            </c:numRef>
          </c:val>
          <c:smooth val="0"/>
        </c:ser>
        <c:ser>
          <c:idx val="0"/>
          <c:order val="1"/>
          <c:tx>
            <c:strRef>
              <c:f>Sheet1!$C$1</c:f>
              <c:strCache>
                <c:ptCount val="1"/>
                <c:pt idx="0">
                  <c:v>0-64</c:v>
                </c:pt>
              </c:strCache>
            </c:strRef>
          </c:tx>
          <c:spPr>
            <a:ln w="25400">
              <a:solidFill>
                <a:srgbClr val="0072C6"/>
              </a:solidFill>
            </a:ln>
          </c:spPr>
          <c:marker>
            <c:symbol val="square"/>
            <c:size val="7"/>
            <c:spPr>
              <a:solidFill>
                <a:srgbClr val="0072C6"/>
              </a:solidFill>
              <a:ln>
                <a:noFill/>
              </a:ln>
            </c:spPr>
          </c:marker>
          <c:cat>
            <c:numRef>
              <c:f>Sheet1!$A$2:$A$8</c:f>
              <c:numCache>
                <c:formatCode>General</c:formatCode>
                <c:ptCount val="3"/>
                <c:pt idx="0">
                  <c:v>2011</c:v>
                </c:pt>
                <c:pt idx="1">
                  <c:v>2012</c:v>
                </c:pt>
                <c:pt idx="2">
                  <c:v>2013</c:v>
                </c:pt>
              </c:numCache>
            </c:numRef>
          </c:cat>
          <c:val>
            <c:numRef>
              <c:f>Sheet1!$C$2:$C$8</c:f>
              <c:numCache>
                <c:formatCode>General</c:formatCode>
                <c:ptCount val="3"/>
                <c:pt idx="0">
                  <c:v>12.9</c:v>
                </c:pt>
                <c:pt idx="1">
                  <c:v>12.7</c:v>
                </c:pt>
                <c:pt idx="2" formatCode="0.0">
                  <c:v>13.47</c:v>
                </c:pt>
              </c:numCache>
            </c:numRef>
          </c:val>
          <c:smooth val="0"/>
        </c:ser>
        <c:ser>
          <c:idx val="2"/>
          <c:order val="2"/>
          <c:tx>
            <c:strRef>
              <c:f>Sheet1!$D$1</c:f>
              <c:strCache>
                <c:ptCount val="1"/>
                <c:pt idx="0">
                  <c:v>65-74</c:v>
                </c:pt>
              </c:strCache>
            </c:strRef>
          </c:tx>
          <c:spPr>
            <a:ln w="25400">
              <a:solidFill>
                <a:srgbClr val="AABA0A"/>
              </a:solidFill>
            </a:ln>
          </c:spPr>
          <c:marker>
            <c:symbol val="triangle"/>
            <c:size val="9"/>
            <c:spPr>
              <a:solidFill>
                <a:srgbClr val="AABA0A"/>
              </a:solidFill>
              <a:ln>
                <a:noFill/>
              </a:ln>
            </c:spPr>
          </c:marker>
          <c:cat>
            <c:numRef>
              <c:f>Sheet1!$A$2:$A$8</c:f>
              <c:numCache>
                <c:formatCode>General</c:formatCode>
                <c:ptCount val="3"/>
                <c:pt idx="0">
                  <c:v>2011</c:v>
                </c:pt>
                <c:pt idx="1">
                  <c:v>2012</c:v>
                </c:pt>
                <c:pt idx="2">
                  <c:v>2013</c:v>
                </c:pt>
              </c:numCache>
            </c:numRef>
          </c:cat>
          <c:val>
            <c:numRef>
              <c:f>Sheet1!$D$2:$D$8</c:f>
              <c:numCache>
                <c:formatCode>General</c:formatCode>
                <c:ptCount val="3"/>
                <c:pt idx="0">
                  <c:v>16.8</c:v>
                </c:pt>
                <c:pt idx="1">
                  <c:v>16.100000000000001</c:v>
                </c:pt>
                <c:pt idx="2" formatCode="0.0">
                  <c:v>16.329999999999998</c:v>
                </c:pt>
              </c:numCache>
            </c:numRef>
          </c:val>
          <c:smooth val="0"/>
        </c:ser>
        <c:ser>
          <c:idx val="1"/>
          <c:order val="3"/>
          <c:tx>
            <c:strRef>
              <c:f>Sheet1!$E$1</c:f>
              <c:strCache>
                <c:ptCount val="1"/>
                <c:pt idx="0">
                  <c:v>75-84</c:v>
                </c:pt>
              </c:strCache>
            </c:strRef>
          </c:tx>
          <c:spPr>
            <a:ln w="34925">
              <a:solidFill>
                <a:srgbClr val="7BA8DF"/>
              </a:solidFill>
            </a:ln>
          </c:spPr>
          <c:marker>
            <c:symbol val="diamond"/>
            <c:size val="9"/>
            <c:spPr>
              <a:solidFill>
                <a:srgbClr val="7BA8DF"/>
              </a:solidFill>
              <a:ln>
                <a:noFill/>
              </a:ln>
            </c:spPr>
          </c:marker>
          <c:cat>
            <c:numRef>
              <c:f>Sheet1!$A$2:$A$8</c:f>
              <c:numCache>
                <c:formatCode>General</c:formatCode>
                <c:ptCount val="3"/>
                <c:pt idx="0">
                  <c:v>2011</c:v>
                </c:pt>
                <c:pt idx="1">
                  <c:v>2012</c:v>
                </c:pt>
                <c:pt idx="2">
                  <c:v>2013</c:v>
                </c:pt>
              </c:numCache>
            </c:numRef>
          </c:cat>
          <c:val>
            <c:numRef>
              <c:f>Sheet1!$E$2:$E$8</c:f>
              <c:numCache>
                <c:formatCode>General</c:formatCode>
                <c:ptCount val="3"/>
                <c:pt idx="0">
                  <c:v>19</c:v>
                </c:pt>
                <c:pt idx="1">
                  <c:v>18.2</c:v>
                </c:pt>
                <c:pt idx="2" formatCode="0.0">
                  <c:v>18.149999999999999</c:v>
                </c:pt>
              </c:numCache>
            </c:numRef>
          </c:val>
          <c:smooth val="0"/>
        </c:ser>
        <c:ser>
          <c:idx val="4"/>
          <c:order val="4"/>
          <c:tx>
            <c:strRef>
              <c:f>Sheet1!$F$1</c:f>
              <c:strCache>
                <c:ptCount val="1"/>
                <c:pt idx="0">
                  <c:v>85+</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Sheet1!$A$2:$A$8</c:f>
              <c:numCache>
                <c:formatCode>General</c:formatCode>
                <c:ptCount val="3"/>
                <c:pt idx="0">
                  <c:v>2011</c:v>
                </c:pt>
                <c:pt idx="1">
                  <c:v>2012</c:v>
                </c:pt>
                <c:pt idx="2">
                  <c:v>2013</c:v>
                </c:pt>
              </c:numCache>
            </c:numRef>
          </c:cat>
          <c:val>
            <c:numRef>
              <c:f>Sheet1!$F$2:$F$8</c:f>
              <c:numCache>
                <c:formatCode>General</c:formatCode>
                <c:ptCount val="3"/>
                <c:pt idx="0">
                  <c:v>20</c:v>
                </c:pt>
                <c:pt idx="1">
                  <c:v>19</c:v>
                </c:pt>
                <c:pt idx="2" formatCode="0.0">
                  <c:v>18.62</c:v>
                </c:pt>
              </c:numCache>
            </c:numRef>
          </c:val>
          <c:smooth val="0"/>
        </c:ser>
        <c:dLbls>
          <c:showLegendKey val="0"/>
          <c:showVal val="0"/>
          <c:showCatName val="0"/>
          <c:showSerName val="0"/>
          <c:showPercent val="0"/>
          <c:showBubbleSize val="0"/>
        </c:dLbls>
        <c:marker val="1"/>
        <c:smooth val="0"/>
        <c:axId val="125408000"/>
        <c:axId val="125409920"/>
      </c:lineChart>
      <c:catAx>
        <c:axId val="12540800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25409920"/>
        <c:crosses val="autoZero"/>
        <c:auto val="1"/>
        <c:lblAlgn val="ctr"/>
        <c:lblOffset val="100"/>
        <c:noMultiLvlLbl val="0"/>
      </c:catAx>
      <c:valAx>
        <c:axId val="125409920"/>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5432098765432098E-3"/>
              <c:y val="0.4301033591731266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5408000"/>
        <c:crosses val="autoZero"/>
        <c:crossBetween val="between"/>
        <c:majorUnit val="5"/>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269169478815149"/>
          <c:y val="0.20060464664139208"/>
          <c:w val="0.76528754218222728"/>
          <c:h val="0.53606396422669389"/>
        </c:manualLayout>
      </c:layout>
      <c:barChart>
        <c:barDir val="col"/>
        <c:grouping val="clustered"/>
        <c:varyColors val="0"/>
        <c:ser>
          <c:idx val="0"/>
          <c:order val="0"/>
          <c:tx>
            <c:strRef>
              <c:f>Sheet1!$B$1</c:f>
              <c:strCache>
                <c:ptCount val="1"/>
                <c:pt idx="0">
                  <c:v>2012</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Sheet1!$A$2:$A$9</c:f>
              <c:strCache>
                <c:ptCount val="8"/>
                <c:pt idx="0">
                  <c:v>White</c:v>
                </c:pt>
                <c:pt idx="1">
                  <c:v>Black</c:v>
                </c:pt>
                <c:pt idx="2">
                  <c:v>Hispanic </c:v>
                </c:pt>
                <c:pt idx="4">
                  <c:v>Poor </c:v>
                </c:pt>
                <c:pt idx="5">
                  <c:v>Low Income</c:v>
                </c:pt>
                <c:pt idx="6">
                  <c:v>Middle Income</c:v>
                </c:pt>
                <c:pt idx="7">
                  <c:v>High Income</c:v>
                </c:pt>
              </c:strCache>
            </c:strRef>
          </c:cat>
          <c:val>
            <c:numRef>
              <c:f>Sheet1!$B$2:$B$9</c:f>
              <c:numCache>
                <c:formatCode>General</c:formatCode>
                <c:ptCount val="8"/>
                <c:pt idx="0">
                  <c:v>11.6</c:v>
                </c:pt>
                <c:pt idx="1">
                  <c:v>15.9</c:v>
                </c:pt>
                <c:pt idx="2">
                  <c:v>19.600000000000001</c:v>
                </c:pt>
                <c:pt idx="4">
                  <c:v>13.9</c:v>
                </c:pt>
                <c:pt idx="5">
                  <c:v>19.3</c:v>
                </c:pt>
                <c:pt idx="6">
                  <c:v>17.5</c:v>
                </c:pt>
                <c:pt idx="7">
                  <c:v>6.7</c:v>
                </c:pt>
              </c:numCache>
            </c:numRef>
          </c:val>
        </c:ser>
        <c:ser>
          <c:idx val="1"/>
          <c:order val="1"/>
          <c:tx>
            <c:strRef>
              <c:f>Sheet1!$C$1</c:f>
              <c:strCache>
                <c:ptCount val="1"/>
                <c:pt idx="0">
                  <c:v>2013</c:v>
                </c:pt>
              </c:strCache>
            </c:strRef>
          </c:tx>
          <c:spPr>
            <a:solidFill>
              <a:srgbClr val="AABA0A"/>
            </a:solidFill>
          </c:spPr>
          <c:invertIfNegative val="0"/>
          <c:cat>
            <c:strRef>
              <c:f>Sheet1!$A$2:$A$9</c:f>
              <c:strCache>
                <c:ptCount val="8"/>
                <c:pt idx="0">
                  <c:v>White</c:v>
                </c:pt>
                <c:pt idx="1">
                  <c:v>Black</c:v>
                </c:pt>
                <c:pt idx="2">
                  <c:v>Hispanic </c:v>
                </c:pt>
                <c:pt idx="4">
                  <c:v>Poor </c:v>
                </c:pt>
                <c:pt idx="5">
                  <c:v>Low Income</c:v>
                </c:pt>
                <c:pt idx="6">
                  <c:v>Middle Income</c:v>
                </c:pt>
                <c:pt idx="7">
                  <c:v>High Income</c:v>
                </c:pt>
              </c:strCache>
            </c:strRef>
          </c:cat>
          <c:val>
            <c:numRef>
              <c:f>Sheet1!$C$2:$C$9</c:f>
              <c:numCache>
                <c:formatCode>General</c:formatCode>
                <c:ptCount val="8"/>
                <c:pt idx="0">
                  <c:v>12</c:v>
                </c:pt>
                <c:pt idx="1">
                  <c:v>15.7</c:v>
                </c:pt>
                <c:pt idx="2">
                  <c:v>20.2</c:v>
                </c:pt>
                <c:pt idx="4">
                  <c:v>15</c:v>
                </c:pt>
                <c:pt idx="5">
                  <c:v>19.2</c:v>
                </c:pt>
                <c:pt idx="6">
                  <c:v>15.3</c:v>
                </c:pt>
                <c:pt idx="7">
                  <c:v>9.1999999999999993</c:v>
                </c:pt>
              </c:numCache>
            </c:numRef>
          </c:val>
        </c:ser>
        <c:dLbls>
          <c:showLegendKey val="0"/>
          <c:showVal val="0"/>
          <c:showCatName val="0"/>
          <c:showSerName val="0"/>
          <c:showPercent val="0"/>
          <c:showBubbleSize val="0"/>
        </c:dLbls>
        <c:gapWidth val="150"/>
        <c:axId val="65999232"/>
        <c:axId val="66000768"/>
      </c:barChart>
      <c:catAx>
        <c:axId val="65999232"/>
        <c:scaling>
          <c:orientation val="minMax"/>
        </c:scaling>
        <c:delete val="0"/>
        <c:axPos val="b"/>
        <c:minorGridlines>
          <c:spPr>
            <a:ln>
              <a:noFill/>
            </a:ln>
          </c:spPr>
        </c:minorGridlines>
        <c:majorTickMark val="out"/>
        <c:minorTickMark val="none"/>
        <c:tickLblPos val="nextTo"/>
        <c:txPr>
          <a:bodyPr rot="-2160000"/>
          <a:lstStyle/>
          <a:p>
            <a:pPr>
              <a:defRPr sz="1600" b="0">
                <a:solidFill>
                  <a:schemeClr val="tx1"/>
                </a:solidFill>
                <a:latin typeface="Calibri" panose="020F0502020204030204" pitchFamily="34" charset="0"/>
              </a:defRPr>
            </a:pPr>
            <a:endParaRPr lang="en-US"/>
          </a:p>
        </c:txPr>
        <c:crossAx val="66000768"/>
        <c:crosses val="autoZero"/>
        <c:auto val="1"/>
        <c:lblAlgn val="ctr"/>
        <c:lblOffset val="100"/>
        <c:noMultiLvlLbl val="0"/>
      </c:catAx>
      <c:valAx>
        <c:axId val="66000768"/>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169915195259683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65999232"/>
        <c:crosses val="autoZero"/>
        <c:crossBetween val="between"/>
        <c:majorUnit val="5"/>
      </c:valAx>
    </c:plotArea>
    <c:legend>
      <c:legendPos val="t"/>
      <c:layout>
        <c:manualLayout>
          <c:xMode val="edge"/>
          <c:yMode val="edge"/>
          <c:x val="0.10245359955005624"/>
          <c:y val="3.3136339817174489E-2"/>
          <c:w val="0.79233459614717971"/>
          <c:h val="0.14919315641100417"/>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66477107028289"/>
          <c:y val="0.17422887546033489"/>
          <c:w val="0.82233522892971711"/>
          <c:h val="0.67579112980195655"/>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Sheet1!$A$2:$A$6</c:f>
              <c:strCache>
                <c:ptCount val="5"/>
                <c:pt idx="0">
                  <c:v>All Ages</c:v>
                </c:pt>
                <c:pt idx="1">
                  <c:v>0-64</c:v>
                </c:pt>
                <c:pt idx="2">
                  <c:v>65-74</c:v>
                </c:pt>
                <c:pt idx="3">
                  <c:v>75-84</c:v>
                </c:pt>
                <c:pt idx="4">
                  <c:v>85+</c:v>
                </c:pt>
              </c:strCache>
            </c:strRef>
          </c:cat>
          <c:val>
            <c:numRef>
              <c:f>Sheet1!$B$2:$B$6</c:f>
              <c:numCache>
                <c:formatCode>0.00</c:formatCode>
                <c:ptCount val="5"/>
                <c:pt idx="0">
                  <c:v>17.64</c:v>
                </c:pt>
                <c:pt idx="1">
                  <c:v>13.62</c:v>
                </c:pt>
                <c:pt idx="2">
                  <c:v>16.46</c:v>
                </c:pt>
                <c:pt idx="3">
                  <c:v>18.27</c:v>
                </c:pt>
                <c:pt idx="4">
                  <c:v>18.62</c:v>
                </c:pt>
              </c:numCache>
            </c:numRef>
          </c:val>
        </c:ser>
        <c:ser>
          <c:idx val="1"/>
          <c:order val="1"/>
          <c:tx>
            <c:strRef>
              <c:f>Sheet1!$C$1</c:f>
              <c:strCache>
                <c:ptCount val="1"/>
                <c:pt idx="0">
                  <c:v>Black</c:v>
                </c:pt>
              </c:strCache>
            </c:strRef>
          </c:tx>
          <c:spPr>
            <a:solidFill>
              <a:srgbClr val="AABA0A"/>
            </a:solidFill>
          </c:spPr>
          <c:invertIfNegative val="0"/>
          <c:cat>
            <c:strRef>
              <c:f>Sheet1!$A$2:$A$6</c:f>
              <c:strCache>
                <c:ptCount val="5"/>
                <c:pt idx="0">
                  <c:v>All Ages</c:v>
                </c:pt>
                <c:pt idx="1">
                  <c:v>0-64</c:v>
                </c:pt>
                <c:pt idx="2">
                  <c:v>65-74</c:v>
                </c:pt>
                <c:pt idx="3">
                  <c:v>75-84</c:v>
                </c:pt>
                <c:pt idx="4">
                  <c:v>85+</c:v>
                </c:pt>
              </c:strCache>
            </c:strRef>
          </c:cat>
          <c:val>
            <c:numRef>
              <c:f>Sheet1!$C$2:$C$6</c:f>
              <c:numCache>
                <c:formatCode>0.00</c:formatCode>
                <c:ptCount val="5"/>
                <c:pt idx="0">
                  <c:v>16.96</c:v>
                </c:pt>
                <c:pt idx="1">
                  <c:v>13.53</c:v>
                </c:pt>
                <c:pt idx="2">
                  <c:v>16.309999999999999</c:v>
                </c:pt>
                <c:pt idx="3">
                  <c:v>18.47</c:v>
                </c:pt>
                <c:pt idx="4">
                  <c:v>19.79</c:v>
                </c:pt>
              </c:numCache>
            </c:numRef>
          </c:val>
        </c:ser>
        <c:ser>
          <c:idx val="2"/>
          <c:order val="2"/>
          <c:tx>
            <c:strRef>
              <c:f>Sheet1!$D$1</c:f>
              <c:strCache>
                <c:ptCount val="1"/>
                <c:pt idx="0">
                  <c:v>Asian</c:v>
                </c:pt>
              </c:strCache>
            </c:strRef>
          </c:tx>
          <c:spPr>
            <a:solidFill>
              <a:sysClr val="window" lastClr="FFFFFF"/>
            </a:solidFill>
            <a:ln>
              <a:solidFill>
                <a:sysClr val="windowText" lastClr="000000"/>
              </a:solidFill>
            </a:ln>
          </c:spPr>
          <c:invertIfNegative val="0"/>
          <c:cat>
            <c:strRef>
              <c:f>Sheet1!$A$2:$A$6</c:f>
              <c:strCache>
                <c:ptCount val="5"/>
                <c:pt idx="0">
                  <c:v>All Ages</c:v>
                </c:pt>
                <c:pt idx="1">
                  <c:v>0-64</c:v>
                </c:pt>
                <c:pt idx="2">
                  <c:v>65-74</c:v>
                </c:pt>
                <c:pt idx="3">
                  <c:v>75-84</c:v>
                </c:pt>
                <c:pt idx="4">
                  <c:v>85+</c:v>
                </c:pt>
              </c:strCache>
            </c:strRef>
          </c:cat>
          <c:val>
            <c:numRef>
              <c:f>Sheet1!$D$2:$D$6</c:f>
              <c:numCache>
                <c:formatCode>0.00</c:formatCode>
                <c:ptCount val="5"/>
                <c:pt idx="0">
                  <c:v>14.52</c:v>
                </c:pt>
                <c:pt idx="1">
                  <c:v>9.49</c:v>
                </c:pt>
                <c:pt idx="2">
                  <c:v>14.84</c:v>
                </c:pt>
                <c:pt idx="3">
                  <c:v>14.24</c:v>
                </c:pt>
                <c:pt idx="4">
                  <c:v>15.94</c:v>
                </c:pt>
              </c:numCache>
            </c:numRef>
          </c:val>
        </c:ser>
        <c:ser>
          <c:idx val="3"/>
          <c:order val="3"/>
          <c:tx>
            <c:strRef>
              <c:f>Sheet1!$E$1</c:f>
              <c:strCache>
                <c:ptCount val="1"/>
                <c:pt idx="0">
                  <c:v>NHOPI</c:v>
                </c:pt>
              </c:strCache>
            </c:strRef>
          </c:tx>
          <c:spPr>
            <a:solidFill>
              <a:sysClr val="window" lastClr="FFFFFF">
                <a:lumMod val="85000"/>
              </a:sysClr>
            </a:solidFill>
          </c:spPr>
          <c:invertIfNegative val="0"/>
          <c:cat>
            <c:strRef>
              <c:f>Sheet1!$A$2:$A$6</c:f>
              <c:strCache>
                <c:ptCount val="5"/>
                <c:pt idx="0">
                  <c:v>All Ages</c:v>
                </c:pt>
                <c:pt idx="1">
                  <c:v>0-64</c:v>
                </c:pt>
                <c:pt idx="2">
                  <c:v>65-74</c:v>
                </c:pt>
                <c:pt idx="3">
                  <c:v>75-84</c:v>
                </c:pt>
                <c:pt idx="4">
                  <c:v>85+</c:v>
                </c:pt>
              </c:strCache>
            </c:strRef>
          </c:cat>
          <c:val>
            <c:numRef>
              <c:f>Sheet1!$E$2:$E$6</c:f>
              <c:numCache>
                <c:formatCode>0.00</c:formatCode>
                <c:ptCount val="5"/>
                <c:pt idx="0">
                  <c:v>14.52</c:v>
                </c:pt>
                <c:pt idx="1">
                  <c:v>9.8800000000000008</c:v>
                </c:pt>
                <c:pt idx="2">
                  <c:v>10.62</c:v>
                </c:pt>
                <c:pt idx="3">
                  <c:v>14.66</c:v>
                </c:pt>
                <c:pt idx="4">
                  <c:v>20.55</c:v>
                </c:pt>
              </c:numCache>
            </c:numRef>
          </c:val>
        </c:ser>
        <c:ser>
          <c:idx val="4"/>
          <c:order val="4"/>
          <c:tx>
            <c:strRef>
              <c:f>Sheet1!$F$1</c:f>
              <c:strCache>
                <c:ptCount val="1"/>
                <c:pt idx="0">
                  <c:v>AI/AN</c:v>
                </c:pt>
              </c:strCache>
            </c:strRef>
          </c:tx>
          <c:spPr>
            <a:pattFill prst="wdUpDiag">
              <a:fgClr>
                <a:sysClr val="window" lastClr="FFFFFF">
                  <a:lumMod val="65000"/>
                </a:sysClr>
              </a:fgClr>
              <a:bgClr>
                <a:sysClr val="window" lastClr="FFFFFF"/>
              </a:bgClr>
            </a:pattFill>
          </c:spPr>
          <c:invertIfNegative val="0"/>
          <c:cat>
            <c:strRef>
              <c:f>Sheet1!$A$2:$A$6</c:f>
              <c:strCache>
                <c:ptCount val="5"/>
                <c:pt idx="0">
                  <c:v>All Ages</c:v>
                </c:pt>
                <c:pt idx="1">
                  <c:v>0-64</c:v>
                </c:pt>
                <c:pt idx="2">
                  <c:v>65-74</c:v>
                </c:pt>
                <c:pt idx="3">
                  <c:v>75-84</c:v>
                </c:pt>
                <c:pt idx="4">
                  <c:v>85+</c:v>
                </c:pt>
              </c:strCache>
            </c:strRef>
          </c:cat>
          <c:val>
            <c:numRef>
              <c:f>Sheet1!$F$2:$F$6</c:f>
              <c:numCache>
                <c:formatCode>0.00</c:formatCode>
                <c:ptCount val="5"/>
                <c:pt idx="0">
                  <c:v>16.84</c:v>
                </c:pt>
                <c:pt idx="1">
                  <c:v>12.88</c:v>
                </c:pt>
                <c:pt idx="2">
                  <c:v>16.12</c:v>
                </c:pt>
                <c:pt idx="3">
                  <c:v>18.600000000000001</c:v>
                </c:pt>
                <c:pt idx="4">
                  <c:v>19.88</c:v>
                </c:pt>
              </c:numCache>
            </c:numRef>
          </c:val>
        </c:ser>
        <c:ser>
          <c:idx val="5"/>
          <c:order val="5"/>
          <c:tx>
            <c:strRef>
              <c:f>Sheet1!$G$1</c:f>
              <c:strCache>
                <c:ptCount val="1"/>
                <c:pt idx="0">
                  <c:v>&gt;1 Race</c:v>
                </c:pt>
              </c:strCache>
            </c:strRef>
          </c:tx>
          <c:spPr>
            <a:solidFill>
              <a:sysClr val="windowText" lastClr="000000"/>
            </a:solidFill>
          </c:spPr>
          <c:invertIfNegative val="0"/>
          <c:cat>
            <c:strRef>
              <c:f>Sheet1!$A$2:$A$6</c:f>
              <c:strCache>
                <c:ptCount val="5"/>
                <c:pt idx="0">
                  <c:v>All Ages</c:v>
                </c:pt>
                <c:pt idx="1">
                  <c:v>0-64</c:v>
                </c:pt>
                <c:pt idx="2">
                  <c:v>65-74</c:v>
                </c:pt>
                <c:pt idx="3">
                  <c:v>75-84</c:v>
                </c:pt>
                <c:pt idx="4">
                  <c:v>85+</c:v>
                </c:pt>
              </c:strCache>
            </c:strRef>
          </c:cat>
          <c:val>
            <c:numRef>
              <c:f>Sheet1!$G$2:$G$6</c:f>
              <c:numCache>
                <c:formatCode>0.00</c:formatCode>
                <c:ptCount val="5"/>
                <c:pt idx="0">
                  <c:v>16.170000000000002</c:v>
                </c:pt>
                <c:pt idx="1">
                  <c:v>12.32</c:v>
                </c:pt>
                <c:pt idx="2">
                  <c:v>14.4</c:v>
                </c:pt>
                <c:pt idx="3">
                  <c:v>17.11</c:v>
                </c:pt>
                <c:pt idx="4">
                  <c:v>18.2</c:v>
                </c:pt>
              </c:numCache>
            </c:numRef>
          </c:val>
        </c:ser>
        <c:dLbls>
          <c:showLegendKey val="0"/>
          <c:showVal val="0"/>
          <c:showCatName val="0"/>
          <c:showSerName val="0"/>
          <c:showPercent val="0"/>
          <c:showBubbleSize val="0"/>
        </c:dLbls>
        <c:gapWidth val="150"/>
        <c:axId val="125103488"/>
        <c:axId val="125445632"/>
      </c:barChart>
      <c:catAx>
        <c:axId val="125103488"/>
        <c:scaling>
          <c:orientation val="minMax"/>
        </c:scaling>
        <c:delete val="0"/>
        <c:axPos val="b"/>
        <c:minorGridlines>
          <c:spPr>
            <a:ln>
              <a:noFill/>
            </a:ln>
          </c:spPr>
        </c:minorGridlines>
        <c:title>
          <c:tx>
            <c:rich>
              <a:bodyPr/>
              <a:lstStyle/>
              <a:p>
                <a:pPr>
                  <a:defRPr sz="1600">
                    <a:latin typeface="Calibri" panose="020F0502020204030204" pitchFamily="34" charset="0"/>
                  </a:defRPr>
                </a:pPr>
                <a:r>
                  <a:rPr lang="en-US" sz="1600" dirty="0" smtClean="0">
                    <a:latin typeface="Calibri" panose="020F0502020204030204" pitchFamily="34" charset="0"/>
                  </a:rPr>
                  <a:t>2013</a:t>
                </a:r>
                <a:endParaRPr lang="en-US" sz="1600" dirty="0">
                  <a:latin typeface="Calibri" panose="020F0502020204030204" pitchFamily="34" charset="0"/>
                </a:endParaRPr>
              </a:p>
            </c:rich>
          </c:tx>
          <c:overlay val="0"/>
        </c:title>
        <c:numFmt formatCode="General" sourceLinked="1"/>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25445632"/>
        <c:crosses val="autoZero"/>
        <c:auto val="1"/>
        <c:lblAlgn val="ctr"/>
        <c:lblOffset val="100"/>
        <c:noMultiLvlLbl val="0"/>
      </c:catAx>
      <c:valAx>
        <c:axId val="125445632"/>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174143004851666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5103488"/>
        <c:crosses val="autoZero"/>
        <c:crossBetween val="between"/>
        <c:majorUnit val="5"/>
      </c:valAx>
    </c:plotArea>
    <c:legend>
      <c:legendPos val="t"/>
      <c:layout>
        <c:manualLayout>
          <c:xMode val="edge"/>
          <c:yMode val="edge"/>
          <c:x val="1.3278166618061632E-2"/>
          <c:y val="1.8517060367454078E-3"/>
          <c:w val="0.98672183338193842"/>
          <c:h val="0.1290237339518606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17711674929524"/>
          <c:y val="0.11139047959914102"/>
          <c:w val="0.79958248274521249"/>
          <c:h val="0.79016642806012882"/>
        </c:manualLayout>
      </c:layout>
      <c:lineChart>
        <c:grouping val="standard"/>
        <c:varyColors val="0"/>
        <c:ser>
          <c:idx val="3"/>
          <c:order val="0"/>
          <c:tx>
            <c:strRef>
              <c:f>Sheet1!$B$1</c:f>
              <c:strCache>
                <c:ptCount val="1"/>
                <c:pt idx="0">
                  <c:v>0-64</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2010</c:v>
                </c:pt>
                <c:pt idx="1">
                  <c:v>2011</c:v>
                </c:pt>
                <c:pt idx="2">
                  <c:v>2012</c:v>
                </c:pt>
                <c:pt idx="3">
                  <c:v>2013</c:v>
                </c:pt>
              </c:numCache>
            </c:numRef>
          </c:cat>
          <c:val>
            <c:numRef>
              <c:f>Sheet1!$B$2:$B$5</c:f>
              <c:numCache>
                <c:formatCode>General</c:formatCode>
                <c:ptCount val="4"/>
                <c:pt idx="0">
                  <c:v>60.6</c:v>
                </c:pt>
                <c:pt idx="1">
                  <c:v>61.1</c:v>
                </c:pt>
                <c:pt idx="2">
                  <c:v>62.3</c:v>
                </c:pt>
                <c:pt idx="3" formatCode="0.0">
                  <c:v>63.15</c:v>
                </c:pt>
              </c:numCache>
            </c:numRef>
          </c:val>
          <c:smooth val="0"/>
        </c:ser>
        <c:ser>
          <c:idx val="0"/>
          <c:order val="1"/>
          <c:tx>
            <c:strRef>
              <c:f>Sheet1!$C$1</c:f>
              <c:strCache>
                <c:ptCount val="1"/>
                <c:pt idx="0">
                  <c:v>65-74</c:v>
                </c:pt>
              </c:strCache>
            </c:strRef>
          </c:tx>
          <c:spPr>
            <a:ln w="25400">
              <a:solidFill>
                <a:srgbClr val="0072C6"/>
              </a:solidFill>
            </a:ln>
          </c:spPr>
          <c:marker>
            <c:symbol val="square"/>
            <c:size val="7"/>
            <c:spPr>
              <a:solidFill>
                <a:srgbClr val="0072C6"/>
              </a:solidFill>
              <a:ln>
                <a:noFill/>
              </a:ln>
            </c:spPr>
          </c:marker>
          <c:cat>
            <c:numRef>
              <c:f>Sheet1!$A$2:$A$5</c:f>
              <c:numCache>
                <c:formatCode>General</c:formatCode>
                <c:ptCount val="4"/>
                <c:pt idx="0">
                  <c:v>2010</c:v>
                </c:pt>
                <c:pt idx="1">
                  <c:v>2011</c:v>
                </c:pt>
                <c:pt idx="2">
                  <c:v>2012</c:v>
                </c:pt>
                <c:pt idx="3">
                  <c:v>2013</c:v>
                </c:pt>
              </c:numCache>
            </c:numRef>
          </c:cat>
          <c:val>
            <c:numRef>
              <c:f>Sheet1!$C$2:$C$5</c:f>
              <c:numCache>
                <c:formatCode>General</c:formatCode>
                <c:ptCount val="4"/>
                <c:pt idx="0">
                  <c:v>63.7</c:v>
                </c:pt>
                <c:pt idx="1">
                  <c:v>64</c:v>
                </c:pt>
                <c:pt idx="2">
                  <c:v>65.5</c:v>
                </c:pt>
                <c:pt idx="3" formatCode="0.0">
                  <c:v>66.55</c:v>
                </c:pt>
              </c:numCache>
            </c:numRef>
          </c:val>
          <c:smooth val="0"/>
        </c:ser>
        <c:ser>
          <c:idx val="2"/>
          <c:order val="2"/>
          <c:tx>
            <c:strRef>
              <c:f>Sheet1!$D$1</c:f>
              <c:strCache>
                <c:ptCount val="1"/>
                <c:pt idx="0">
                  <c:v>75-84</c:v>
                </c:pt>
              </c:strCache>
            </c:strRef>
          </c:tx>
          <c:spPr>
            <a:ln w="25400">
              <a:solidFill>
                <a:srgbClr val="AABA0A"/>
              </a:solidFill>
            </a:ln>
          </c:spPr>
          <c:marker>
            <c:symbol val="triangle"/>
            <c:size val="9"/>
            <c:spPr>
              <a:solidFill>
                <a:srgbClr val="AABA0A"/>
              </a:solidFill>
              <a:ln>
                <a:noFill/>
              </a:ln>
            </c:spPr>
          </c:marker>
          <c:cat>
            <c:numRef>
              <c:f>Sheet1!$A$2:$A$5</c:f>
              <c:numCache>
                <c:formatCode>General</c:formatCode>
                <c:ptCount val="4"/>
                <c:pt idx="0">
                  <c:v>2010</c:v>
                </c:pt>
                <c:pt idx="1">
                  <c:v>2011</c:v>
                </c:pt>
                <c:pt idx="2">
                  <c:v>2012</c:v>
                </c:pt>
                <c:pt idx="3">
                  <c:v>2013</c:v>
                </c:pt>
              </c:numCache>
            </c:numRef>
          </c:cat>
          <c:val>
            <c:numRef>
              <c:f>Sheet1!$D$2:$D$5</c:f>
              <c:numCache>
                <c:formatCode>General</c:formatCode>
                <c:ptCount val="4"/>
                <c:pt idx="0">
                  <c:v>63</c:v>
                </c:pt>
                <c:pt idx="1">
                  <c:v>63.9</c:v>
                </c:pt>
                <c:pt idx="2">
                  <c:v>64.900000000000006</c:v>
                </c:pt>
                <c:pt idx="3" formatCode="0.0">
                  <c:v>65.64</c:v>
                </c:pt>
              </c:numCache>
            </c:numRef>
          </c:val>
          <c:smooth val="0"/>
        </c:ser>
        <c:ser>
          <c:idx val="1"/>
          <c:order val="3"/>
          <c:tx>
            <c:strRef>
              <c:f>Sheet1!$E$1</c:f>
              <c:strCache>
                <c:ptCount val="1"/>
                <c:pt idx="0">
                  <c:v>85+</c:v>
                </c:pt>
              </c:strCache>
            </c:strRef>
          </c:tx>
          <c:spPr>
            <a:ln w="34925">
              <a:solidFill>
                <a:srgbClr val="7BA8DF"/>
              </a:solidFill>
            </a:ln>
          </c:spPr>
          <c:marker>
            <c:symbol val="diamond"/>
            <c:size val="9"/>
            <c:spPr>
              <a:solidFill>
                <a:srgbClr val="7BA8DF"/>
              </a:solidFill>
              <a:ln>
                <a:noFill/>
              </a:ln>
            </c:spPr>
          </c:marker>
          <c:cat>
            <c:numRef>
              <c:f>Sheet1!$A$2:$A$5</c:f>
              <c:numCache>
                <c:formatCode>General</c:formatCode>
                <c:ptCount val="4"/>
                <c:pt idx="0">
                  <c:v>2010</c:v>
                </c:pt>
                <c:pt idx="1">
                  <c:v>2011</c:v>
                </c:pt>
                <c:pt idx="2">
                  <c:v>2012</c:v>
                </c:pt>
                <c:pt idx="3">
                  <c:v>2013</c:v>
                </c:pt>
              </c:numCache>
            </c:numRef>
          </c:cat>
          <c:val>
            <c:numRef>
              <c:f>Sheet1!$E$2:$E$5</c:f>
              <c:numCache>
                <c:formatCode>General</c:formatCode>
                <c:ptCount val="4"/>
                <c:pt idx="0">
                  <c:v>61</c:v>
                </c:pt>
                <c:pt idx="1">
                  <c:v>62.1</c:v>
                </c:pt>
                <c:pt idx="2">
                  <c:v>63.1</c:v>
                </c:pt>
                <c:pt idx="3" formatCode="0.0">
                  <c:v>63.89</c:v>
                </c:pt>
              </c:numCache>
            </c:numRef>
          </c:val>
          <c:smooth val="0"/>
        </c:ser>
        <c:dLbls>
          <c:showLegendKey val="0"/>
          <c:showVal val="0"/>
          <c:showCatName val="0"/>
          <c:showSerName val="0"/>
          <c:showPercent val="0"/>
          <c:showBubbleSize val="0"/>
        </c:dLbls>
        <c:marker val="1"/>
        <c:smooth val="0"/>
        <c:axId val="125265024"/>
        <c:axId val="125267328"/>
      </c:lineChart>
      <c:catAx>
        <c:axId val="12526502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25267328"/>
        <c:crosses val="autoZero"/>
        <c:auto val="1"/>
        <c:lblAlgn val="ctr"/>
        <c:lblOffset val="100"/>
        <c:noMultiLvlLbl val="0"/>
      </c:catAx>
      <c:valAx>
        <c:axId val="125267328"/>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30164837349876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5265024"/>
        <c:crosses val="autoZero"/>
        <c:crossBetween val="between"/>
        <c:majorUnit val="10"/>
      </c:valAx>
    </c:plotArea>
    <c:legend>
      <c:legendPos val="t"/>
      <c:layout>
        <c:manualLayout>
          <c:xMode val="edge"/>
          <c:yMode val="edge"/>
          <c:x val="0"/>
          <c:y val="1.1675185338674747E-3"/>
          <c:w val="0.99745139496451829"/>
          <c:h val="8.889013163127336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53509283561778"/>
          <c:y val="0.11139047959914102"/>
          <c:w val="0.79649606299212583"/>
          <c:h val="0.79016642806012882"/>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2010</c:v>
                </c:pt>
                <c:pt idx="1">
                  <c:v>2011</c:v>
                </c:pt>
                <c:pt idx="2">
                  <c:v>2012</c:v>
                </c:pt>
                <c:pt idx="3">
                  <c:v>2013</c:v>
                </c:pt>
              </c:numCache>
            </c:numRef>
          </c:cat>
          <c:val>
            <c:numRef>
              <c:f>Sheet1!$B$2:$B$5</c:f>
              <c:numCache>
                <c:formatCode>General</c:formatCode>
                <c:ptCount val="4"/>
                <c:pt idx="0">
                  <c:v>62.3</c:v>
                </c:pt>
                <c:pt idx="1">
                  <c:v>63</c:v>
                </c:pt>
                <c:pt idx="2">
                  <c:v>64.2</c:v>
                </c:pt>
                <c:pt idx="3" formatCode="0.0">
                  <c:v>65.02</c:v>
                </c:pt>
              </c:numCache>
            </c:numRef>
          </c:val>
          <c:smooth val="0"/>
        </c:ser>
        <c:ser>
          <c:idx val="0"/>
          <c:order val="1"/>
          <c:tx>
            <c:strRef>
              <c:f>Sheet1!$C$1</c:f>
              <c:strCache>
                <c:ptCount val="1"/>
                <c:pt idx="0">
                  <c:v>White</c:v>
                </c:pt>
              </c:strCache>
            </c:strRef>
          </c:tx>
          <c:spPr>
            <a:ln w="25400">
              <a:solidFill>
                <a:srgbClr val="0072C6"/>
              </a:solidFill>
            </a:ln>
          </c:spPr>
          <c:marker>
            <c:symbol val="square"/>
            <c:size val="7"/>
            <c:spPr>
              <a:solidFill>
                <a:srgbClr val="0072C6"/>
              </a:solidFill>
              <a:ln>
                <a:noFill/>
              </a:ln>
            </c:spPr>
          </c:marker>
          <c:cat>
            <c:numRef>
              <c:f>Sheet1!$A$2:$A$5</c:f>
              <c:numCache>
                <c:formatCode>General</c:formatCode>
                <c:ptCount val="4"/>
                <c:pt idx="0">
                  <c:v>2010</c:v>
                </c:pt>
                <c:pt idx="1">
                  <c:v>2011</c:v>
                </c:pt>
                <c:pt idx="2">
                  <c:v>2012</c:v>
                </c:pt>
                <c:pt idx="3">
                  <c:v>2013</c:v>
                </c:pt>
              </c:numCache>
            </c:numRef>
          </c:cat>
          <c:val>
            <c:numRef>
              <c:f>Sheet1!$C$2:$C$5</c:f>
              <c:numCache>
                <c:formatCode>General</c:formatCode>
                <c:ptCount val="4"/>
                <c:pt idx="0">
                  <c:v>63.6</c:v>
                </c:pt>
                <c:pt idx="1">
                  <c:v>64.8</c:v>
                </c:pt>
                <c:pt idx="2">
                  <c:v>65.7</c:v>
                </c:pt>
                <c:pt idx="3" formatCode="0.0">
                  <c:v>66.47</c:v>
                </c:pt>
              </c:numCache>
            </c:numRef>
          </c:val>
          <c:smooth val="0"/>
        </c:ser>
        <c:ser>
          <c:idx val="2"/>
          <c:order val="2"/>
          <c:tx>
            <c:strRef>
              <c:f>Sheet1!$D$1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Sheet1!$A$2:$A$5</c:f>
              <c:numCache>
                <c:formatCode>General</c:formatCode>
                <c:ptCount val="4"/>
                <c:pt idx="0">
                  <c:v>2010</c:v>
                </c:pt>
                <c:pt idx="1">
                  <c:v>2011</c:v>
                </c:pt>
                <c:pt idx="2">
                  <c:v>2012</c:v>
                </c:pt>
                <c:pt idx="3">
                  <c:v>2013</c:v>
                </c:pt>
              </c:numCache>
            </c:numRef>
          </c:cat>
          <c:val>
            <c:numRef>
              <c:f>Sheet1!$D$2:$D$5</c:f>
              <c:numCache>
                <c:formatCode>General</c:formatCode>
                <c:ptCount val="4"/>
                <c:pt idx="0">
                  <c:v>62.3</c:v>
                </c:pt>
                <c:pt idx="1">
                  <c:v>62.4</c:v>
                </c:pt>
                <c:pt idx="2">
                  <c:v>63</c:v>
                </c:pt>
                <c:pt idx="3" formatCode="0.0">
                  <c:v>63.92</c:v>
                </c:pt>
              </c:numCache>
            </c:numRef>
          </c:val>
          <c:smooth val="0"/>
        </c:ser>
        <c:ser>
          <c:idx val="1"/>
          <c:order val="3"/>
          <c:tx>
            <c:strRef>
              <c:f>Sheet1!$E$1</c:f>
              <c:strCache>
                <c:ptCount val="1"/>
                <c:pt idx="0">
                  <c:v>Hispanic</c:v>
                </c:pt>
              </c:strCache>
            </c:strRef>
          </c:tx>
          <c:spPr>
            <a:ln w="34925">
              <a:solidFill>
                <a:srgbClr val="7BA8DF"/>
              </a:solidFill>
            </a:ln>
          </c:spPr>
          <c:marker>
            <c:symbol val="diamond"/>
            <c:size val="9"/>
            <c:spPr>
              <a:solidFill>
                <a:srgbClr val="7BA8DF"/>
              </a:solidFill>
              <a:ln>
                <a:noFill/>
              </a:ln>
            </c:spPr>
          </c:marker>
          <c:cat>
            <c:numRef>
              <c:f>Sheet1!$A$2:$A$5</c:f>
              <c:numCache>
                <c:formatCode>General</c:formatCode>
                <c:ptCount val="4"/>
                <c:pt idx="0">
                  <c:v>2010</c:v>
                </c:pt>
                <c:pt idx="1">
                  <c:v>2011</c:v>
                </c:pt>
                <c:pt idx="2">
                  <c:v>2012</c:v>
                </c:pt>
                <c:pt idx="3">
                  <c:v>2013</c:v>
                </c:pt>
              </c:numCache>
            </c:numRef>
          </c:cat>
          <c:val>
            <c:numRef>
              <c:f>Sheet1!$E$2:$E$5</c:f>
              <c:numCache>
                <c:formatCode>General</c:formatCode>
                <c:ptCount val="4"/>
                <c:pt idx="0">
                  <c:v>50.1</c:v>
                </c:pt>
                <c:pt idx="1">
                  <c:v>48.4</c:v>
                </c:pt>
                <c:pt idx="2">
                  <c:v>52</c:v>
                </c:pt>
                <c:pt idx="3" formatCode="0.0">
                  <c:v>53.05</c:v>
                </c:pt>
              </c:numCache>
            </c:numRef>
          </c:val>
          <c:smooth val="0"/>
        </c:ser>
        <c:dLbls>
          <c:showLegendKey val="0"/>
          <c:showVal val="0"/>
          <c:showCatName val="0"/>
          <c:showSerName val="0"/>
          <c:showPercent val="0"/>
          <c:showBubbleSize val="0"/>
        </c:dLbls>
        <c:marker val="1"/>
        <c:smooth val="0"/>
        <c:axId val="125777792"/>
        <c:axId val="155807104"/>
      </c:lineChart>
      <c:catAx>
        <c:axId val="12577779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5807104"/>
        <c:crosses val="autoZero"/>
        <c:auto val="1"/>
        <c:lblAlgn val="ctr"/>
        <c:lblOffset val="100"/>
        <c:noMultiLvlLbl val="0"/>
      </c:catAx>
      <c:valAx>
        <c:axId val="155807104"/>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30164837349876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5777792"/>
        <c:crosses val="autoZero"/>
        <c:crossBetween val="between"/>
        <c:majorUnit val="10"/>
      </c:valAx>
    </c:plotArea>
    <c:legend>
      <c:legendPos val="t"/>
      <c:layout>
        <c:manualLayout>
          <c:xMode val="edge"/>
          <c:yMode val="edge"/>
          <c:x val="0"/>
          <c:y val="1.1675185338674747E-3"/>
          <c:w val="0.99745139496451829"/>
          <c:h val="8.889013163127336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83761057645573"/>
          <c:y val="0.12900923721744084"/>
          <c:w val="0.81616238942354424"/>
          <c:h val="0.68303475147001969"/>
        </c:manualLayout>
      </c:layout>
      <c:barChart>
        <c:barDir val="col"/>
        <c:grouping val="clustered"/>
        <c:varyColors val="0"/>
        <c:ser>
          <c:idx val="0"/>
          <c:order val="0"/>
          <c:tx>
            <c:strRef>
              <c:f>Sheet1!$B$1</c:f>
              <c:strCache>
                <c:ptCount val="1"/>
                <c:pt idx="0">
                  <c:v>2012</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Sheet1!$A$2:$A$7</c:f>
              <c:strCache>
                <c:ptCount val="6"/>
                <c:pt idx="0">
                  <c:v>White</c:v>
                </c:pt>
                <c:pt idx="1">
                  <c:v>Black</c:v>
                </c:pt>
                <c:pt idx="2">
                  <c:v>Asian</c:v>
                </c:pt>
                <c:pt idx="3">
                  <c:v>NHOPI</c:v>
                </c:pt>
                <c:pt idx="4">
                  <c:v>AI/AN</c:v>
                </c:pt>
                <c:pt idx="5">
                  <c:v>&gt;1 Race</c:v>
                </c:pt>
              </c:strCache>
            </c:strRef>
          </c:cat>
          <c:val>
            <c:numRef>
              <c:f>Sheet1!$B$2:$B$7</c:f>
              <c:numCache>
                <c:formatCode>0.0</c:formatCode>
                <c:ptCount val="6"/>
                <c:pt idx="0">
                  <c:v>11.71</c:v>
                </c:pt>
                <c:pt idx="1">
                  <c:v>8.16</c:v>
                </c:pt>
                <c:pt idx="2">
                  <c:v>4.05</c:v>
                </c:pt>
                <c:pt idx="3">
                  <c:v>8.16</c:v>
                </c:pt>
                <c:pt idx="4">
                  <c:v>14.85</c:v>
                </c:pt>
                <c:pt idx="5">
                  <c:v>8</c:v>
                </c:pt>
              </c:numCache>
            </c:numRef>
          </c:val>
        </c:ser>
        <c:ser>
          <c:idx val="1"/>
          <c:order val="1"/>
          <c:tx>
            <c:strRef>
              <c:f>Sheet1!$C$1</c:f>
              <c:strCache>
                <c:ptCount val="1"/>
                <c:pt idx="0">
                  <c:v>2013</c:v>
                </c:pt>
              </c:strCache>
            </c:strRef>
          </c:tx>
          <c:spPr>
            <a:solidFill>
              <a:srgbClr val="AABA0A"/>
            </a:solidFill>
          </c:spPr>
          <c:invertIfNegative val="0"/>
          <c:cat>
            <c:strRef>
              <c:f>Sheet1!$A$2:$A$7</c:f>
              <c:strCache>
                <c:ptCount val="6"/>
                <c:pt idx="0">
                  <c:v>White</c:v>
                </c:pt>
                <c:pt idx="1">
                  <c:v>Black</c:v>
                </c:pt>
                <c:pt idx="2">
                  <c:v>Asian</c:v>
                </c:pt>
                <c:pt idx="3">
                  <c:v>NHOPI</c:v>
                </c:pt>
                <c:pt idx="4">
                  <c:v>AI/AN</c:v>
                </c:pt>
                <c:pt idx="5">
                  <c:v>&gt;1 Race</c:v>
                </c:pt>
              </c:strCache>
            </c:strRef>
          </c:cat>
          <c:val>
            <c:numRef>
              <c:f>Sheet1!$C$2:$C$7</c:f>
              <c:numCache>
                <c:formatCode>0.0</c:formatCode>
                <c:ptCount val="6"/>
                <c:pt idx="0">
                  <c:v>10.78</c:v>
                </c:pt>
                <c:pt idx="1">
                  <c:v>7.53</c:v>
                </c:pt>
                <c:pt idx="2">
                  <c:v>3.36</c:v>
                </c:pt>
                <c:pt idx="3">
                  <c:v>7.79</c:v>
                </c:pt>
                <c:pt idx="4">
                  <c:v>14.31</c:v>
                </c:pt>
                <c:pt idx="5">
                  <c:v>5.73</c:v>
                </c:pt>
              </c:numCache>
            </c:numRef>
          </c:val>
        </c:ser>
        <c:dLbls>
          <c:showLegendKey val="0"/>
          <c:showVal val="0"/>
          <c:showCatName val="0"/>
          <c:showSerName val="0"/>
          <c:showPercent val="0"/>
          <c:showBubbleSize val="0"/>
        </c:dLbls>
        <c:gapWidth val="150"/>
        <c:axId val="125612800"/>
        <c:axId val="125614336"/>
      </c:barChart>
      <c:catAx>
        <c:axId val="125612800"/>
        <c:scaling>
          <c:orientation val="minMax"/>
        </c:scaling>
        <c:delete val="0"/>
        <c:axPos val="b"/>
        <c:minorGridlines>
          <c:spPr>
            <a:ln>
              <a:noFill/>
            </a:ln>
          </c:spPr>
        </c:minorGridlines>
        <c:numFmt formatCode="General" sourceLinked="1"/>
        <c:majorTickMark val="out"/>
        <c:minorTickMark val="none"/>
        <c:tickLblPos val="nextTo"/>
        <c:txPr>
          <a:bodyPr rot="-1620000"/>
          <a:lstStyle/>
          <a:p>
            <a:pPr>
              <a:defRPr sz="1600" b="0">
                <a:solidFill>
                  <a:schemeClr val="tx1"/>
                </a:solidFill>
                <a:latin typeface="Calibri" panose="020F0502020204030204" pitchFamily="34" charset="0"/>
              </a:defRPr>
            </a:pPr>
            <a:endParaRPr lang="en-US"/>
          </a:p>
        </c:txPr>
        <c:crossAx val="125614336"/>
        <c:crosses val="autoZero"/>
        <c:auto val="1"/>
        <c:lblAlgn val="ctr"/>
        <c:lblOffset val="100"/>
        <c:noMultiLvlLbl val="0"/>
      </c:catAx>
      <c:valAx>
        <c:axId val="125614336"/>
        <c:scaling>
          <c:orientation val="minMax"/>
          <c:max val="2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042007467089869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5612800"/>
        <c:crosses val="autoZero"/>
        <c:crossBetween val="between"/>
        <c:majorUnit val="5"/>
      </c:valAx>
    </c:plotArea>
    <c:legend>
      <c:legendPos val="t"/>
      <c:layout>
        <c:manualLayout>
          <c:xMode val="edge"/>
          <c:yMode val="edge"/>
          <c:x val="1.3278166618061632E-2"/>
          <c:y val="1.8517060367454078E-3"/>
          <c:w val="0.98672183338193842"/>
          <c:h val="9.349401818958677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66477107028289"/>
          <c:y val="0.12190329406498605"/>
          <c:w val="0.82233522892971711"/>
          <c:h val="0.689843130073857"/>
        </c:manualLayout>
      </c:layout>
      <c:barChart>
        <c:barDir val="col"/>
        <c:grouping val="clustered"/>
        <c:varyColors val="0"/>
        <c:ser>
          <c:idx val="0"/>
          <c:order val="0"/>
          <c:tx>
            <c:strRef>
              <c:f>Sheet1!$B$1</c:f>
              <c:strCache>
                <c:ptCount val="1"/>
                <c:pt idx="0">
                  <c:v>2012</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Sheet1!$A$2:$A$6</c:f>
              <c:strCache>
                <c:ptCount val="5"/>
                <c:pt idx="0">
                  <c:v>Total</c:v>
                </c:pt>
                <c:pt idx="1">
                  <c:v>0-64</c:v>
                </c:pt>
                <c:pt idx="2">
                  <c:v>65-74</c:v>
                </c:pt>
                <c:pt idx="3">
                  <c:v>75-84</c:v>
                </c:pt>
                <c:pt idx="4">
                  <c:v>85+</c:v>
                </c:pt>
              </c:strCache>
            </c:strRef>
          </c:cat>
          <c:val>
            <c:numRef>
              <c:f>Sheet1!$B$2:$B$6</c:f>
              <c:numCache>
                <c:formatCode>0.0</c:formatCode>
                <c:ptCount val="5"/>
                <c:pt idx="0">
                  <c:v>10.91</c:v>
                </c:pt>
                <c:pt idx="1">
                  <c:v>17</c:v>
                </c:pt>
                <c:pt idx="2">
                  <c:v>14.03</c:v>
                </c:pt>
                <c:pt idx="3">
                  <c:v>10.82</c:v>
                </c:pt>
                <c:pt idx="4">
                  <c:v>7.95</c:v>
                </c:pt>
              </c:numCache>
            </c:numRef>
          </c:val>
        </c:ser>
        <c:ser>
          <c:idx val="1"/>
          <c:order val="1"/>
          <c:tx>
            <c:strRef>
              <c:f>Sheet1!$C$1</c:f>
              <c:strCache>
                <c:ptCount val="1"/>
                <c:pt idx="0">
                  <c:v>2013</c:v>
                </c:pt>
              </c:strCache>
            </c:strRef>
          </c:tx>
          <c:spPr>
            <a:solidFill>
              <a:srgbClr val="AABA0A"/>
            </a:solidFill>
          </c:spPr>
          <c:invertIfNegative val="0"/>
          <c:cat>
            <c:strRef>
              <c:f>Sheet1!$A$2:$A$6</c:f>
              <c:strCache>
                <c:ptCount val="5"/>
                <c:pt idx="0">
                  <c:v>Total</c:v>
                </c:pt>
                <c:pt idx="1">
                  <c:v>0-64</c:v>
                </c:pt>
                <c:pt idx="2">
                  <c:v>65-74</c:v>
                </c:pt>
                <c:pt idx="3">
                  <c:v>75-84</c:v>
                </c:pt>
                <c:pt idx="4">
                  <c:v>85+</c:v>
                </c:pt>
              </c:strCache>
            </c:strRef>
          </c:cat>
          <c:val>
            <c:numRef>
              <c:f>Sheet1!$C$2:$C$6</c:f>
              <c:numCache>
                <c:formatCode>0.0</c:formatCode>
                <c:ptCount val="5"/>
                <c:pt idx="0">
                  <c:v>10.029999999999999</c:v>
                </c:pt>
                <c:pt idx="1">
                  <c:v>15.92</c:v>
                </c:pt>
                <c:pt idx="2">
                  <c:v>12.88</c:v>
                </c:pt>
                <c:pt idx="3">
                  <c:v>9.91</c:v>
                </c:pt>
                <c:pt idx="4">
                  <c:v>7.16</c:v>
                </c:pt>
              </c:numCache>
            </c:numRef>
          </c:val>
        </c:ser>
        <c:dLbls>
          <c:showLegendKey val="0"/>
          <c:showVal val="0"/>
          <c:showCatName val="0"/>
          <c:showSerName val="0"/>
          <c:showPercent val="0"/>
          <c:showBubbleSize val="0"/>
        </c:dLbls>
        <c:gapWidth val="150"/>
        <c:axId val="125689856"/>
        <c:axId val="125691392"/>
      </c:barChart>
      <c:catAx>
        <c:axId val="125689856"/>
        <c:scaling>
          <c:orientation val="minMax"/>
        </c:scaling>
        <c:delete val="0"/>
        <c:axPos val="b"/>
        <c:minorGridlines>
          <c:spPr>
            <a:ln>
              <a:noFill/>
            </a:ln>
          </c:spPr>
        </c:minorGridlines>
        <c:numFmt formatCode="General" sourceLinked="1"/>
        <c:majorTickMark val="out"/>
        <c:minorTickMark val="none"/>
        <c:tickLblPos val="nextTo"/>
        <c:txPr>
          <a:bodyPr rot="-1620000"/>
          <a:lstStyle/>
          <a:p>
            <a:pPr>
              <a:defRPr sz="1600" b="0">
                <a:solidFill>
                  <a:schemeClr val="tx1"/>
                </a:solidFill>
                <a:latin typeface="Calibri" panose="020F0502020204030204" pitchFamily="34" charset="0"/>
              </a:defRPr>
            </a:pPr>
            <a:endParaRPr lang="en-US"/>
          </a:p>
        </c:txPr>
        <c:crossAx val="125691392"/>
        <c:crosses val="autoZero"/>
        <c:auto val="1"/>
        <c:lblAlgn val="ctr"/>
        <c:lblOffset val="100"/>
        <c:noMultiLvlLbl val="0"/>
      </c:catAx>
      <c:valAx>
        <c:axId val="125691392"/>
        <c:scaling>
          <c:orientation val="minMax"/>
          <c:max val="2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300405399906406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5689856"/>
        <c:crosses val="autoZero"/>
        <c:crossBetween val="between"/>
        <c:majorUnit val="5"/>
      </c:valAx>
    </c:plotArea>
    <c:legend>
      <c:legendPos val="t"/>
      <c:layout>
        <c:manualLayout>
          <c:xMode val="edge"/>
          <c:yMode val="edge"/>
          <c:x val="1.3278166618061632E-2"/>
          <c:y val="1.8517060367454078E-3"/>
          <c:w val="0.98672183338193842"/>
          <c:h val="9.1986730825313501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4324173655122377"/>
          <c:w val="0.78090138038300771"/>
          <c:h val="0.7220752512643237"/>
        </c:manualLayout>
      </c:layout>
      <c:lineChart>
        <c:grouping val="standard"/>
        <c:varyColors val="0"/>
        <c:ser>
          <c:idx val="3"/>
          <c:order val="0"/>
          <c:tx>
            <c:strRef>
              <c:f>Sheet1!$B$1</c:f>
              <c:strCache>
                <c:ptCount val="1"/>
                <c:pt idx="0">
                  <c:v>0-64</c:v>
                </c:pt>
              </c:strCache>
            </c:strRef>
          </c:tx>
          <c:spPr>
            <a:ln w="25400">
              <a:solidFill>
                <a:sysClr val="windowText" lastClr="000000"/>
              </a:solidFill>
            </a:ln>
          </c:spPr>
          <c:marker>
            <c:symbol val="circle"/>
            <c:size val="7"/>
            <c:spPr>
              <a:solidFill>
                <a:sysClr val="windowText" lastClr="000000"/>
              </a:solidFill>
              <a:ln>
                <a:noFill/>
              </a:ln>
            </c:spPr>
          </c:marker>
          <c:cat>
            <c:numRef>
              <c:f>Sheet1!$A$2:$A$4</c:f>
              <c:numCache>
                <c:formatCode>General</c:formatCode>
                <c:ptCount val="3"/>
                <c:pt idx="0">
                  <c:v>2011</c:v>
                </c:pt>
                <c:pt idx="1">
                  <c:v>2012</c:v>
                </c:pt>
                <c:pt idx="2">
                  <c:v>2013</c:v>
                </c:pt>
              </c:numCache>
            </c:numRef>
          </c:cat>
          <c:val>
            <c:numRef>
              <c:f>Sheet1!$B$2:$B$4</c:f>
              <c:numCache>
                <c:formatCode>General</c:formatCode>
                <c:ptCount val="3"/>
                <c:pt idx="0">
                  <c:v>5.5</c:v>
                </c:pt>
                <c:pt idx="1">
                  <c:v>5.7</c:v>
                </c:pt>
                <c:pt idx="2" formatCode="0.0">
                  <c:v>5.66</c:v>
                </c:pt>
              </c:numCache>
            </c:numRef>
          </c:val>
          <c:smooth val="0"/>
        </c:ser>
        <c:ser>
          <c:idx val="0"/>
          <c:order val="1"/>
          <c:tx>
            <c:strRef>
              <c:f>Sheet1!$C$1</c:f>
              <c:strCache>
                <c:ptCount val="1"/>
                <c:pt idx="0">
                  <c:v>65-74</c:v>
                </c:pt>
              </c:strCache>
            </c:strRef>
          </c:tx>
          <c:spPr>
            <a:ln w="25400">
              <a:solidFill>
                <a:srgbClr val="0072C6"/>
              </a:solidFill>
            </a:ln>
          </c:spPr>
          <c:marker>
            <c:symbol val="square"/>
            <c:size val="7"/>
            <c:spPr>
              <a:solidFill>
                <a:srgbClr val="0072C6"/>
              </a:solidFill>
              <a:ln>
                <a:noFill/>
              </a:ln>
            </c:spPr>
          </c:marker>
          <c:cat>
            <c:numRef>
              <c:f>Sheet1!$A$2:$A$4</c:f>
              <c:numCache>
                <c:formatCode>General</c:formatCode>
                <c:ptCount val="3"/>
                <c:pt idx="0">
                  <c:v>2011</c:v>
                </c:pt>
                <c:pt idx="1">
                  <c:v>2012</c:v>
                </c:pt>
                <c:pt idx="2">
                  <c:v>2013</c:v>
                </c:pt>
              </c:numCache>
            </c:numRef>
          </c:cat>
          <c:val>
            <c:numRef>
              <c:f>Sheet1!$C$2:$C$4</c:f>
              <c:numCache>
                <c:formatCode>General</c:formatCode>
                <c:ptCount val="3"/>
                <c:pt idx="0">
                  <c:v>7.7</c:v>
                </c:pt>
                <c:pt idx="1">
                  <c:v>8</c:v>
                </c:pt>
                <c:pt idx="2" formatCode="0.0">
                  <c:v>7.84</c:v>
                </c:pt>
              </c:numCache>
            </c:numRef>
          </c:val>
          <c:smooth val="0"/>
        </c:ser>
        <c:ser>
          <c:idx val="2"/>
          <c:order val="2"/>
          <c:tx>
            <c:strRef>
              <c:f>Sheet1!$D$1</c:f>
              <c:strCache>
                <c:ptCount val="1"/>
                <c:pt idx="0">
                  <c:v>75-84</c:v>
                </c:pt>
              </c:strCache>
            </c:strRef>
          </c:tx>
          <c:spPr>
            <a:ln w="25400">
              <a:solidFill>
                <a:srgbClr val="AABA0A"/>
              </a:solidFill>
            </a:ln>
          </c:spPr>
          <c:marker>
            <c:symbol val="triangle"/>
            <c:size val="9"/>
            <c:spPr>
              <a:solidFill>
                <a:srgbClr val="AABA0A"/>
              </a:solidFill>
              <a:ln>
                <a:noFill/>
              </a:ln>
            </c:spPr>
          </c:marker>
          <c:cat>
            <c:numRef>
              <c:f>Sheet1!$A$2:$A$4</c:f>
              <c:numCache>
                <c:formatCode>General</c:formatCode>
                <c:ptCount val="3"/>
                <c:pt idx="0">
                  <c:v>2011</c:v>
                </c:pt>
                <c:pt idx="1">
                  <c:v>2012</c:v>
                </c:pt>
                <c:pt idx="2">
                  <c:v>2013</c:v>
                </c:pt>
              </c:numCache>
            </c:numRef>
          </c:cat>
          <c:val>
            <c:numRef>
              <c:f>Sheet1!$D$2:$D$4</c:f>
              <c:numCache>
                <c:formatCode>General</c:formatCode>
                <c:ptCount val="3"/>
                <c:pt idx="0">
                  <c:v>9.3000000000000007</c:v>
                </c:pt>
                <c:pt idx="1">
                  <c:v>9.6</c:v>
                </c:pt>
                <c:pt idx="2" formatCode="0.0">
                  <c:v>9.4700000000000006</c:v>
                </c:pt>
              </c:numCache>
            </c:numRef>
          </c:val>
          <c:smooth val="0"/>
        </c:ser>
        <c:ser>
          <c:idx val="1"/>
          <c:order val="3"/>
          <c:tx>
            <c:strRef>
              <c:f>Sheet1!$E$1</c:f>
              <c:strCache>
                <c:ptCount val="1"/>
                <c:pt idx="0">
                  <c:v>85+</c:v>
                </c:pt>
              </c:strCache>
            </c:strRef>
          </c:tx>
          <c:spPr>
            <a:ln w="34925">
              <a:solidFill>
                <a:srgbClr val="7BA8DF"/>
              </a:solidFill>
            </a:ln>
          </c:spPr>
          <c:marker>
            <c:symbol val="diamond"/>
            <c:size val="9"/>
            <c:spPr>
              <a:solidFill>
                <a:srgbClr val="7BA8DF"/>
              </a:solidFill>
              <a:ln>
                <a:noFill/>
              </a:ln>
            </c:spPr>
          </c:marker>
          <c:cat>
            <c:numRef>
              <c:f>Sheet1!$A$2:$A$4</c:f>
              <c:numCache>
                <c:formatCode>General</c:formatCode>
                <c:ptCount val="3"/>
                <c:pt idx="0">
                  <c:v>2011</c:v>
                </c:pt>
                <c:pt idx="1">
                  <c:v>2012</c:v>
                </c:pt>
                <c:pt idx="2">
                  <c:v>2013</c:v>
                </c:pt>
              </c:numCache>
            </c:numRef>
          </c:cat>
          <c:val>
            <c:numRef>
              <c:f>Sheet1!$E$2:$E$4</c:f>
              <c:numCache>
                <c:formatCode>General</c:formatCode>
                <c:ptCount val="3"/>
                <c:pt idx="0">
                  <c:v>10.5</c:v>
                </c:pt>
                <c:pt idx="1">
                  <c:v>10.8</c:v>
                </c:pt>
                <c:pt idx="2" formatCode="0.0">
                  <c:v>10.64</c:v>
                </c:pt>
              </c:numCache>
            </c:numRef>
          </c:val>
          <c:smooth val="0"/>
        </c:ser>
        <c:dLbls>
          <c:showLegendKey val="0"/>
          <c:showVal val="0"/>
          <c:showCatName val="0"/>
          <c:showSerName val="0"/>
          <c:showPercent val="0"/>
          <c:showBubbleSize val="0"/>
        </c:dLbls>
        <c:marker val="1"/>
        <c:smooth val="0"/>
        <c:axId val="126289024"/>
        <c:axId val="126290944"/>
      </c:lineChart>
      <c:catAx>
        <c:axId val="12628902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26290944"/>
        <c:crosses val="autoZero"/>
        <c:auto val="1"/>
        <c:lblAlgn val="ctr"/>
        <c:lblOffset val="100"/>
        <c:noMultiLvlLbl val="0"/>
      </c:catAx>
      <c:valAx>
        <c:axId val="126290944"/>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5432098765432098E-3"/>
              <c:y val="0.4093093165183620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6289024"/>
        <c:crosses val="autoZero"/>
        <c:crossBetween val="between"/>
        <c:majorUnit val="5"/>
      </c:valAx>
    </c:plotArea>
    <c:legend>
      <c:legendPos val="t"/>
      <c:layout>
        <c:manualLayout>
          <c:xMode val="edge"/>
          <c:yMode val="edge"/>
          <c:x val="8.19954797317002E-3"/>
          <c:y val="1.1675185338674747E-3"/>
          <c:w val="0.99127867697093419"/>
          <c:h val="0.11831724159480067"/>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3912815013976912"/>
          <c:w val="0.78090138038300771"/>
          <c:h val="0.7295763715511171"/>
        </c:manualLayout>
      </c:layout>
      <c:lineChart>
        <c:grouping val="standard"/>
        <c:varyColors val="0"/>
        <c:ser>
          <c:idx val="3"/>
          <c:order val="0"/>
          <c:tx>
            <c:strRef>
              <c:f>Sheet1!$E$1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Sheet1!$A$2:$A$4</c:f>
              <c:numCache>
                <c:formatCode>General</c:formatCode>
                <c:ptCount val="3"/>
                <c:pt idx="0">
                  <c:v>2011</c:v>
                </c:pt>
                <c:pt idx="1">
                  <c:v>2012</c:v>
                </c:pt>
                <c:pt idx="2">
                  <c:v>2013</c:v>
                </c:pt>
              </c:numCache>
            </c:numRef>
          </c:cat>
          <c:val>
            <c:numRef>
              <c:f>Sheet1!$E$2:$E$4</c:f>
              <c:numCache>
                <c:formatCode>0.0</c:formatCode>
                <c:ptCount val="3"/>
                <c:pt idx="0">
                  <c:v>9.1</c:v>
                </c:pt>
                <c:pt idx="1">
                  <c:v>9.36</c:v>
                </c:pt>
                <c:pt idx="2">
                  <c:v>9.2100000000000009</c:v>
                </c:pt>
              </c:numCache>
            </c:numRef>
          </c:val>
          <c:smooth val="0"/>
        </c:ser>
        <c:ser>
          <c:idx val="0"/>
          <c:order val="1"/>
          <c:tx>
            <c:strRef>
              <c:f>Sheet1!$B$1</c:f>
              <c:strCache>
                <c:ptCount val="1"/>
                <c:pt idx="0">
                  <c:v>White</c:v>
                </c:pt>
              </c:strCache>
            </c:strRef>
          </c:tx>
          <c:spPr>
            <a:ln w="25400">
              <a:solidFill>
                <a:srgbClr val="0072C6"/>
              </a:solidFill>
            </a:ln>
          </c:spPr>
          <c:marker>
            <c:symbol val="square"/>
            <c:size val="7"/>
            <c:spPr>
              <a:solidFill>
                <a:srgbClr val="0072C6"/>
              </a:solidFill>
              <a:ln>
                <a:noFill/>
              </a:ln>
            </c:spPr>
          </c:marker>
          <c:cat>
            <c:numRef>
              <c:f>Sheet1!$A$2:$A$4</c:f>
              <c:numCache>
                <c:formatCode>General</c:formatCode>
                <c:ptCount val="3"/>
                <c:pt idx="0">
                  <c:v>2011</c:v>
                </c:pt>
                <c:pt idx="1">
                  <c:v>2012</c:v>
                </c:pt>
                <c:pt idx="2">
                  <c:v>2013</c:v>
                </c:pt>
              </c:numCache>
            </c:numRef>
          </c:cat>
          <c:val>
            <c:numRef>
              <c:f>Sheet1!$B$2:$B$4</c:f>
              <c:numCache>
                <c:formatCode>General</c:formatCode>
                <c:ptCount val="3"/>
                <c:pt idx="0">
                  <c:v>9.6</c:v>
                </c:pt>
                <c:pt idx="1">
                  <c:v>9.8000000000000007</c:v>
                </c:pt>
                <c:pt idx="2" formatCode="0.0">
                  <c:v>9.6199999999999992</c:v>
                </c:pt>
              </c:numCache>
            </c:numRef>
          </c:val>
          <c:smooth val="0"/>
        </c:ser>
        <c:ser>
          <c:idx val="2"/>
          <c:order val="2"/>
          <c:tx>
            <c:strRef>
              <c:f>Sheet1!$C$1</c:f>
              <c:strCache>
                <c:ptCount val="1"/>
                <c:pt idx="0">
                  <c:v>Black </c:v>
                </c:pt>
              </c:strCache>
            </c:strRef>
          </c:tx>
          <c:spPr>
            <a:ln w="25400">
              <a:solidFill>
                <a:srgbClr val="AABA0A"/>
              </a:solidFill>
            </a:ln>
          </c:spPr>
          <c:marker>
            <c:symbol val="triangle"/>
            <c:size val="9"/>
            <c:spPr>
              <a:solidFill>
                <a:srgbClr val="AABA0A"/>
              </a:solidFill>
              <a:ln>
                <a:noFill/>
              </a:ln>
            </c:spPr>
          </c:marker>
          <c:cat>
            <c:numRef>
              <c:f>Sheet1!$A$2:$A$4</c:f>
              <c:numCache>
                <c:formatCode>General</c:formatCode>
                <c:ptCount val="3"/>
                <c:pt idx="0">
                  <c:v>2011</c:v>
                </c:pt>
                <c:pt idx="1">
                  <c:v>2012</c:v>
                </c:pt>
                <c:pt idx="2">
                  <c:v>2013</c:v>
                </c:pt>
              </c:numCache>
            </c:numRef>
          </c:cat>
          <c:val>
            <c:numRef>
              <c:f>Sheet1!$C$2:$C$4</c:f>
              <c:numCache>
                <c:formatCode>General</c:formatCode>
                <c:ptCount val="3"/>
                <c:pt idx="0">
                  <c:v>7.7</c:v>
                </c:pt>
                <c:pt idx="1">
                  <c:v>8.1</c:v>
                </c:pt>
                <c:pt idx="2" formatCode="0.0">
                  <c:v>8.01</c:v>
                </c:pt>
              </c:numCache>
            </c:numRef>
          </c:val>
          <c:smooth val="0"/>
        </c:ser>
        <c:ser>
          <c:idx val="1"/>
          <c:order val="3"/>
          <c:tx>
            <c:strRef>
              <c:f>Sheet1!$D$1</c:f>
              <c:strCache>
                <c:ptCount val="1"/>
                <c:pt idx="0">
                  <c:v>Hispanic</c:v>
                </c:pt>
              </c:strCache>
            </c:strRef>
          </c:tx>
          <c:spPr>
            <a:ln w="34925">
              <a:solidFill>
                <a:srgbClr val="7BA8DF"/>
              </a:solidFill>
            </a:ln>
          </c:spPr>
          <c:marker>
            <c:symbol val="diamond"/>
            <c:size val="9"/>
            <c:spPr>
              <a:solidFill>
                <a:srgbClr val="7BA8DF"/>
              </a:solidFill>
              <a:ln>
                <a:noFill/>
              </a:ln>
            </c:spPr>
          </c:marker>
          <c:cat>
            <c:numRef>
              <c:f>Sheet1!$A$2:$A$4</c:f>
              <c:numCache>
                <c:formatCode>General</c:formatCode>
                <c:ptCount val="3"/>
                <c:pt idx="0">
                  <c:v>2011</c:v>
                </c:pt>
                <c:pt idx="1">
                  <c:v>2012</c:v>
                </c:pt>
                <c:pt idx="2">
                  <c:v>2013</c:v>
                </c:pt>
              </c:numCache>
            </c:numRef>
          </c:cat>
          <c:val>
            <c:numRef>
              <c:f>Sheet1!$D$2:$D$4</c:f>
              <c:numCache>
                <c:formatCode>General</c:formatCode>
                <c:ptCount val="3"/>
                <c:pt idx="0">
                  <c:v>7</c:v>
                </c:pt>
                <c:pt idx="1">
                  <c:v>7</c:v>
                </c:pt>
                <c:pt idx="2" formatCode="0.0">
                  <c:v>7.06</c:v>
                </c:pt>
              </c:numCache>
            </c:numRef>
          </c:val>
          <c:smooth val="0"/>
        </c:ser>
        <c:dLbls>
          <c:showLegendKey val="0"/>
          <c:showVal val="0"/>
          <c:showCatName val="0"/>
          <c:showSerName val="0"/>
          <c:showPercent val="0"/>
          <c:showBubbleSize val="0"/>
        </c:dLbls>
        <c:marker val="1"/>
        <c:smooth val="0"/>
        <c:axId val="126338560"/>
        <c:axId val="126340480"/>
      </c:lineChart>
      <c:catAx>
        <c:axId val="12633856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26340480"/>
        <c:crosses val="autoZero"/>
        <c:auto val="1"/>
        <c:lblAlgn val="ctr"/>
        <c:lblOffset val="100"/>
        <c:noMultiLvlLbl val="0"/>
      </c:catAx>
      <c:valAx>
        <c:axId val="126340480"/>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5432098765432098E-3"/>
              <c:y val="0.4091479418731195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6338560"/>
        <c:crosses val="autoZero"/>
        <c:crossBetween val="between"/>
        <c:majorUnit val="5"/>
      </c:valAx>
    </c:plotArea>
    <c:legend>
      <c:legendPos val="t"/>
      <c:layout>
        <c:manualLayout>
          <c:xMode val="edge"/>
          <c:yMode val="edge"/>
          <c:x val="8.19954797317002E-3"/>
          <c:y val="1.1675185338674747E-3"/>
          <c:w val="0.99127867697093419"/>
          <c:h val="0.11049361969997651"/>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014210873043261"/>
          <c:y val="0.18040244969378827"/>
          <c:w val="0.80940750461747835"/>
          <c:h val="0.71131009538441836"/>
        </c:manualLayout>
      </c:layout>
      <c:lineChart>
        <c:grouping val="standard"/>
        <c:varyColors val="0"/>
        <c:ser>
          <c:idx val="3"/>
          <c:order val="0"/>
          <c:tx>
            <c:strRef>
              <c:f>Sheet1!$A$2</c:f>
              <c:strCache>
                <c:ptCount val="1"/>
                <c:pt idx="0">
                  <c:v>Poor</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2009</c:v>
                </c:pt>
                <c:pt idx="1">
                  <c:v>2010</c:v>
                </c:pt>
                <c:pt idx="2">
                  <c:v>2011</c:v>
                </c:pt>
                <c:pt idx="3">
                  <c:v>2012</c:v>
                </c:pt>
                <c:pt idx="4">
                  <c:v>2013</c:v>
                </c:pt>
              </c:strCache>
            </c:strRef>
          </c:cat>
          <c:val>
            <c:numRef>
              <c:f>Sheet1!$B$2:$F$2</c:f>
              <c:numCache>
                <c:formatCode>0.0</c:formatCode>
                <c:ptCount val="5"/>
                <c:pt idx="0">
                  <c:v>41.6</c:v>
                </c:pt>
                <c:pt idx="1">
                  <c:v>53.1</c:v>
                </c:pt>
                <c:pt idx="2">
                  <c:v>63.9</c:v>
                </c:pt>
                <c:pt idx="3">
                  <c:v>63.1</c:v>
                </c:pt>
                <c:pt idx="4">
                  <c:v>65</c:v>
                </c:pt>
              </c:numCache>
            </c:numRef>
          </c:val>
          <c:smooth val="0"/>
        </c:ser>
        <c:ser>
          <c:idx val="0"/>
          <c:order val="1"/>
          <c:tx>
            <c:strRef>
              <c:f>Sheet1!$A$3</c:f>
              <c:strCache>
                <c:ptCount val="1"/>
                <c:pt idx="0">
                  <c:v>Low Income</c:v>
                </c:pt>
              </c:strCache>
            </c:strRef>
          </c:tx>
          <c:spPr>
            <a:ln w="25400">
              <a:solidFill>
                <a:srgbClr val="0072C6"/>
              </a:solidFill>
            </a:ln>
          </c:spPr>
          <c:marker>
            <c:symbol val="square"/>
            <c:size val="7"/>
            <c:spPr>
              <a:solidFill>
                <a:srgbClr val="0072C6"/>
              </a:solidFill>
              <a:ln>
                <a:noFill/>
              </a:ln>
            </c:spPr>
          </c:marker>
          <c:cat>
            <c:strRef>
              <c:f>Sheet1!$B$1:$F$1</c:f>
              <c:strCache>
                <c:ptCount val="5"/>
                <c:pt idx="0">
                  <c:v>2009</c:v>
                </c:pt>
                <c:pt idx="1">
                  <c:v>2010</c:v>
                </c:pt>
                <c:pt idx="2">
                  <c:v>2011</c:v>
                </c:pt>
                <c:pt idx="3">
                  <c:v>2012</c:v>
                </c:pt>
                <c:pt idx="4">
                  <c:v>2013</c:v>
                </c:pt>
              </c:strCache>
            </c:strRef>
          </c:cat>
          <c:val>
            <c:numRef>
              <c:f>Sheet1!$B$3:$F$3</c:f>
              <c:numCache>
                <c:formatCode>0.0</c:formatCode>
                <c:ptCount val="5"/>
                <c:pt idx="0">
                  <c:v>43.1</c:v>
                </c:pt>
                <c:pt idx="1">
                  <c:v>53.7</c:v>
                </c:pt>
                <c:pt idx="2">
                  <c:v>67.2</c:v>
                </c:pt>
                <c:pt idx="3">
                  <c:v>68</c:v>
                </c:pt>
                <c:pt idx="4">
                  <c:v>68.5</c:v>
                </c:pt>
              </c:numCache>
            </c:numRef>
          </c:val>
          <c:smooth val="0"/>
        </c:ser>
        <c:ser>
          <c:idx val="2"/>
          <c:order val="2"/>
          <c:tx>
            <c:strRef>
              <c:f>Sheet1!$A$4</c:f>
              <c:strCache>
                <c:ptCount val="1"/>
                <c:pt idx="0">
                  <c:v>Middle Income</c:v>
                </c:pt>
              </c:strCache>
            </c:strRef>
          </c:tx>
          <c:spPr>
            <a:ln w="25400">
              <a:solidFill>
                <a:srgbClr val="AABA0A"/>
              </a:solidFill>
            </a:ln>
          </c:spPr>
          <c:marker>
            <c:symbol val="triangle"/>
            <c:size val="9"/>
            <c:spPr>
              <a:solidFill>
                <a:srgbClr val="AABA0A"/>
              </a:solidFill>
              <a:ln>
                <a:noFill/>
              </a:ln>
            </c:spPr>
          </c:marker>
          <c:cat>
            <c:strRef>
              <c:f>Sheet1!$B$1:$F$1</c:f>
              <c:strCache>
                <c:ptCount val="5"/>
                <c:pt idx="0">
                  <c:v>2009</c:v>
                </c:pt>
                <c:pt idx="1">
                  <c:v>2010</c:v>
                </c:pt>
                <c:pt idx="2">
                  <c:v>2011</c:v>
                </c:pt>
                <c:pt idx="3">
                  <c:v>2012</c:v>
                </c:pt>
                <c:pt idx="4">
                  <c:v>2013</c:v>
                </c:pt>
              </c:strCache>
            </c:strRef>
          </c:cat>
          <c:val>
            <c:numRef>
              <c:f>Sheet1!$B$4:$F$4</c:f>
              <c:numCache>
                <c:formatCode>0.0</c:formatCode>
                <c:ptCount val="5"/>
                <c:pt idx="0">
                  <c:v>44.6</c:v>
                </c:pt>
                <c:pt idx="1">
                  <c:v>57.8</c:v>
                </c:pt>
                <c:pt idx="2">
                  <c:v>72.400000000000006</c:v>
                </c:pt>
                <c:pt idx="3">
                  <c:v>68.099999999999994</c:v>
                </c:pt>
                <c:pt idx="4">
                  <c:v>72.7</c:v>
                </c:pt>
              </c:numCache>
            </c:numRef>
          </c:val>
          <c:smooth val="0"/>
        </c:ser>
        <c:ser>
          <c:idx val="1"/>
          <c:order val="3"/>
          <c:tx>
            <c:strRef>
              <c:f>Sheet1!$A$5</c:f>
              <c:strCache>
                <c:ptCount val="1"/>
                <c:pt idx="0">
                  <c:v>High Income</c:v>
                </c:pt>
              </c:strCache>
            </c:strRef>
          </c:tx>
          <c:spPr>
            <a:ln w="34925">
              <a:solidFill>
                <a:srgbClr val="7BA8DF"/>
              </a:solidFill>
            </a:ln>
          </c:spPr>
          <c:marker>
            <c:symbol val="diamond"/>
            <c:size val="9"/>
            <c:spPr>
              <a:solidFill>
                <a:srgbClr val="7BA8DF"/>
              </a:solidFill>
              <a:ln>
                <a:noFill/>
              </a:ln>
            </c:spPr>
          </c:marker>
          <c:cat>
            <c:strRef>
              <c:f>Sheet1!$B$1:$F$1</c:f>
              <c:strCache>
                <c:ptCount val="5"/>
                <c:pt idx="0">
                  <c:v>2009</c:v>
                </c:pt>
                <c:pt idx="1">
                  <c:v>2010</c:v>
                </c:pt>
                <c:pt idx="2">
                  <c:v>2011</c:v>
                </c:pt>
                <c:pt idx="3">
                  <c:v>2012</c:v>
                </c:pt>
                <c:pt idx="4">
                  <c:v>2013</c:v>
                </c:pt>
              </c:strCache>
            </c:strRef>
          </c:cat>
          <c:val>
            <c:numRef>
              <c:f>Sheet1!$B$5:$F$5</c:f>
              <c:numCache>
                <c:formatCode>0.0</c:formatCode>
                <c:ptCount val="5"/>
                <c:pt idx="0">
                  <c:v>49.3</c:v>
                </c:pt>
                <c:pt idx="1">
                  <c:v>63.5</c:v>
                </c:pt>
                <c:pt idx="2">
                  <c:v>75.2</c:v>
                </c:pt>
                <c:pt idx="3">
                  <c:v>77.7</c:v>
                </c:pt>
                <c:pt idx="4">
                  <c:v>78.900000000000006</c:v>
                </c:pt>
              </c:numCache>
            </c:numRef>
          </c:val>
          <c:smooth val="0"/>
        </c:ser>
        <c:dLbls>
          <c:showLegendKey val="0"/>
          <c:showVal val="0"/>
          <c:showCatName val="0"/>
          <c:showSerName val="0"/>
          <c:showPercent val="0"/>
          <c:showBubbleSize val="0"/>
        </c:dLbls>
        <c:marker val="1"/>
        <c:smooth val="0"/>
        <c:axId val="143101312"/>
        <c:axId val="146214272"/>
      </c:lineChart>
      <c:catAx>
        <c:axId val="14310131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6214272"/>
        <c:crosses val="autoZero"/>
        <c:auto val="1"/>
        <c:lblAlgn val="ctr"/>
        <c:lblOffset val="100"/>
        <c:noMultiLvlLbl val="0"/>
      </c:catAx>
      <c:valAx>
        <c:axId val="14621427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42865771320449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3101312"/>
        <c:crosses val="autoZero"/>
        <c:crossBetween val="between"/>
        <c:majorUnit val="10"/>
      </c:valAx>
    </c:plotArea>
    <c:legend>
      <c:legendPos val="t"/>
      <c:layout>
        <c:manualLayout>
          <c:xMode val="edge"/>
          <c:yMode val="edge"/>
          <c:x val="0"/>
          <c:y val="1.1675185338674747E-3"/>
          <c:w val="0.98074800012548236"/>
          <c:h val="0.1260906762642031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7893193990995029"/>
          <c:w val="0.78090138038300771"/>
          <c:h val="0.71278087190320727"/>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2009</c:v>
                </c:pt>
                <c:pt idx="1">
                  <c:v>2010</c:v>
                </c:pt>
                <c:pt idx="2">
                  <c:v>2011</c:v>
                </c:pt>
                <c:pt idx="3">
                  <c:v>2012</c:v>
                </c:pt>
                <c:pt idx="4">
                  <c:v>2013</c:v>
                </c:pt>
              </c:strCache>
            </c:strRef>
          </c:cat>
          <c:val>
            <c:numRef>
              <c:f>Sheet1!$B$2:$F$2</c:f>
              <c:numCache>
                <c:formatCode>0.0</c:formatCode>
                <c:ptCount val="5"/>
                <c:pt idx="0">
                  <c:v>44.3</c:v>
                </c:pt>
                <c:pt idx="1">
                  <c:v>56.6</c:v>
                </c:pt>
                <c:pt idx="2">
                  <c:v>68.5</c:v>
                </c:pt>
                <c:pt idx="3">
                  <c:v>68.400000000000006</c:v>
                </c:pt>
                <c:pt idx="4">
                  <c:v>70.400000000000006</c:v>
                </c:pt>
              </c:numCache>
            </c:numRef>
          </c:val>
          <c:smooth val="0"/>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strRef>
              <c:f>Sheet1!$B$1:$F$1</c:f>
              <c:strCache>
                <c:ptCount val="5"/>
                <c:pt idx="0">
                  <c:v>2009</c:v>
                </c:pt>
                <c:pt idx="1">
                  <c:v>2010</c:v>
                </c:pt>
                <c:pt idx="2">
                  <c:v>2011</c:v>
                </c:pt>
                <c:pt idx="3">
                  <c:v>2012</c:v>
                </c:pt>
                <c:pt idx="4">
                  <c:v>2013</c:v>
                </c:pt>
              </c:strCache>
            </c:strRef>
          </c:cat>
          <c:val>
            <c:numRef>
              <c:f>Sheet1!$B$5:$F$5</c:f>
              <c:numCache>
                <c:formatCode>0.0</c:formatCode>
                <c:ptCount val="5"/>
                <c:pt idx="0">
                  <c:v>45.2</c:v>
                </c:pt>
                <c:pt idx="1">
                  <c:v>56.9</c:v>
                </c:pt>
                <c:pt idx="2">
                  <c:v>68.8</c:v>
                </c:pt>
                <c:pt idx="3">
                  <c:v>69.3</c:v>
                </c:pt>
                <c:pt idx="4">
                  <c:v>72.099999999999994</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Sheet1!$B$1:$F$1</c:f>
              <c:strCache>
                <c:ptCount val="5"/>
                <c:pt idx="0">
                  <c:v>2009</c:v>
                </c:pt>
                <c:pt idx="1">
                  <c:v>2010</c:v>
                </c:pt>
                <c:pt idx="2">
                  <c:v>2011</c:v>
                </c:pt>
                <c:pt idx="3">
                  <c:v>2012</c:v>
                </c:pt>
                <c:pt idx="4">
                  <c:v>2013</c:v>
                </c:pt>
              </c:strCache>
            </c:strRef>
          </c:cat>
          <c:val>
            <c:numRef>
              <c:f>Sheet1!$B$4:$F$4</c:f>
              <c:numCache>
                <c:formatCode>0.0</c:formatCode>
                <c:ptCount val="5"/>
                <c:pt idx="0">
                  <c:v>39.6</c:v>
                </c:pt>
                <c:pt idx="1">
                  <c:v>54.5</c:v>
                </c:pt>
                <c:pt idx="2">
                  <c:v>63.7</c:v>
                </c:pt>
                <c:pt idx="3">
                  <c:v>64.8</c:v>
                </c:pt>
                <c:pt idx="4">
                  <c:v>65</c:v>
                </c:pt>
              </c:numCache>
            </c:numRef>
          </c:val>
          <c:smooth val="0"/>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Sheet1!$B$1:$F$1</c:f>
              <c:strCache>
                <c:ptCount val="5"/>
                <c:pt idx="0">
                  <c:v>2009</c:v>
                </c:pt>
                <c:pt idx="1">
                  <c:v>2010</c:v>
                </c:pt>
                <c:pt idx="2">
                  <c:v>2011</c:v>
                </c:pt>
                <c:pt idx="3">
                  <c:v>2012</c:v>
                </c:pt>
                <c:pt idx="4">
                  <c:v>2013</c:v>
                </c:pt>
              </c:strCache>
            </c:strRef>
          </c:cat>
          <c:val>
            <c:numRef>
              <c:f>Sheet1!$B$3:$F$3</c:f>
              <c:numCache>
                <c:formatCode>0.0</c:formatCode>
                <c:ptCount val="5"/>
                <c:pt idx="0">
                  <c:v>45.9</c:v>
                </c:pt>
                <c:pt idx="1">
                  <c:v>55.5</c:v>
                </c:pt>
                <c:pt idx="2">
                  <c:v>69.5</c:v>
                </c:pt>
                <c:pt idx="3">
                  <c:v>67.8</c:v>
                </c:pt>
                <c:pt idx="4">
                  <c:v>69.3</c:v>
                </c:pt>
              </c:numCache>
            </c:numRef>
          </c:val>
          <c:smooth val="0"/>
        </c:ser>
        <c:dLbls>
          <c:showLegendKey val="0"/>
          <c:showVal val="0"/>
          <c:showCatName val="0"/>
          <c:showSerName val="0"/>
          <c:showPercent val="0"/>
          <c:showBubbleSize val="0"/>
        </c:dLbls>
        <c:marker val="1"/>
        <c:smooth val="0"/>
        <c:axId val="136959488"/>
        <c:axId val="136961408"/>
      </c:lineChart>
      <c:catAx>
        <c:axId val="13695948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36961408"/>
        <c:crosses val="autoZero"/>
        <c:auto val="1"/>
        <c:lblAlgn val="ctr"/>
        <c:lblOffset val="100"/>
        <c:noMultiLvlLbl val="0"/>
      </c:catAx>
      <c:valAx>
        <c:axId val="136961408"/>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221899606299212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6959488"/>
        <c:crosses val="autoZero"/>
        <c:crossBetween val="between"/>
        <c:majorUnit val="10"/>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942378730436466E-2"/>
          <c:y val="0.11770363450331421"/>
          <c:w val="0.90760717410323721"/>
          <c:h val="0.7523513779527558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Sheet1!$B$2:$B$13</c:f>
              <c:numCache>
                <c:formatCode>0.0</c:formatCode>
                <c:ptCount val="12"/>
                <c:pt idx="0">
                  <c:v>54.5</c:v>
                </c:pt>
                <c:pt idx="1">
                  <c:v>55.8</c:v>
                </c:pt>
                <c:pt idx="2">
                  <c:v>52.6</c:v>
                </c:pt>
                <c:pt idx="3">
                  <c:v>54.4</c:v>
                </c:pt>
                <c:pt idx="4">
                  <c:v>58.5</c:v>
                </c:pt>
                <c:pt idx="5">
                  <c:v>60.5</c:v>
                </c:pt>
                <c:pt idx="6">
                  <c:v>58.8</c:v>
                </c:pt>
                <c:pt idx="7">
                  <c:v>58.9</c:v>
                </c:pt>
                <c:pt idx="8">
                  <c:v>64.2</c:v>
                </c:pt>
                <c:pt idx="9">
                  <c:v>59.1</c:v>
                </c:pt>
                <c:pt idx="10">
                  <c:v>63</c:v>
                </c:pt>
                <c:pt idx="11">
                  <c:v>64.400000000000006</c:v>
                </c:pt>
              </c:numCache>
            </c:numRef>
          </c:val>
          <c:smooth val="0"/>
        </c:ser>
        <c:ser>
          <c:idx val="0"/>
          <c:order val="1"/>
          <c:tx>
            <c:strRef>
              <c:f>Sheet1!$C$1</c:f>
              <c:strCache>
                <c:ptCount val="1"/>
                <c:pt idx="0">
                  <c:v>White</c:v>
                </c:pt>
              </c:strCache>
            </c:strRef>
          </c:tx>
          <c:spPr>
            <a:ln w="25400">
              <a:solidFill>
                <a:srgbClr val="0072C6"/>
              </a:solidFill>
            </a:ln>
          </c:spPr>
          <c:marker>
            <c:symbol val="square"/>
            <c:size val="7"/>
            <c:spPr>
              <a:solidFill>
                <a:srgbClr val="0072C6"/>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Sheet1!$C$2:$C$13</c:f>
              <c:numCache>
                <c:formatCode>0.0</c:formatCode>
                <c:ptCount val="12"/>
                <c:pt idx="0">
                  <c:v>54</c:v>
                </c:pt>
                <c:pt idx="1">
                  <c:v>55.6</c:v>
                </c:pt>
                <c:pt idx="2">
                  <c:v>49.6</c:v>
                </c:pt>
                <c:pt idx="3">
                  <c:v>55.4</c:v>
                </c:pt>
                <c:pt idx="4">
                  <c:v>59.2</c:v>
                </c:pt>
                <c:pt idx="5">
                  <c:v>62.8</c:v>
                </c:pt>
                <c:pt idx="6">
                  <c:v>58.6</c:v>
                </c:pt>
                <c:pt idx="7">
                  <c:v>59.2</c:v>
                </c:pt>
                <c:pt idx="8">
                  <c:v>62.9</c:v>
                </c:pt>
                <c:pt idx="9">
                  <c:v>58.8</c:v>
                </c:pt>
                <c:pt idx="10">
                  <c:v>62.9</c:v>
                </c:pt>
                <c:pt idx="11">
                  <c:v>61.9</c:v>
                </c:pt>
              </c:numCache>
            </c:numRef>
          </c:val>
          <c:smooth val="0"/>
        </c:ser>
        <c:ser>
          <c:idx val="2"/>
          <c:order val="2"/>
          <c:tx>
            <c:strRef>
              <c:f>Sheet1!$D$1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Sheet1!$D$2:$D$13</c:f>
              <c:numCache>
                <c:formatCode>0.0</c:formatCode>
                <c:ptCount val="12"/>
                <c:pt idx="0">
                  <c:v>61.9</c:v>
                </c:pt>
                <c:pt idx="1">
                  <c:v>59</c:v>
                </c:pt>
                <c:pt idx="2">
                  <c:v>59.3</c:v>
                </c:pt>
                <c:pt idx="3">
                  <c:v>58.1</c:v>
                </c:pt>
                <c:pt idx="4">
                  <c:v>62.4</c:v>
                </c:pt>
                <c:pt idx="5">
                  <c:v>69.3</c:v>
                </c:pt>
                <c:pt idx="6">
                  <c:v>62.6</c:v>
                </c:pt>
                <c:pt idx="7">
                  <c:v>60.1</c:v>
                </c:pt>
                <c:pt idx="8">
                  <c:v>68.7</c:v>
                </c:pt>
                <c:pt idx="9">
                  <c:v>64.7</c:v>
                </c:pt>
                <c:pt idx="10">
                  <c:v>66</c:v>
                </c:pt>
                <c:pt idx="11">
                  <c:v>69.8</c:v>
                </c:pt>
              </c:numCache>
            </c:numRef>
          </c:val>
          <c:smooth val="0"/>
        </c:ser>
        <c:ser>
          <c:idx val="1"/>
          <c:order val="3"/>
          <c:tx>
            <c:strRef>
              <c:f>Sheet1!$E$1</c:f>
              <c:strCache>
                <c:ptCount val="1"/>
                <c:pt idx="0">
                  <c:v>Hispanic</c:v>
                </c:pt>
              </c:strCache>
            </c:strRef>
          </c:tx>
          <c:spPr>
            <a:ln w="34925">
              <a:solidFill>
                <a:srgbClr val="7BA8DF"/>
              </a:solidFill>
            </a:ln>
          </c:spPr>
          <c:marker>
            <c:symbol val="diamond"/>
            <c:size val="9"/>
            <c:spPr>
              <a:solidFill>
                <a:srgbClr val="7BA8DF"/>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Sheet1!$E$2:$E$13</c:f>
              <c:numCache>
                <c:formatCode>0.0</c:formatCode>
                <c:ptCount val="12"/>
                <c:pt idx="0">
                  <c:v>48.9</c:v>
                </c:pt>
                <c:pt idx="1">
                  <c:v>55.4</c:v>
                </c:pt>
                <c:pt idx="2">
                  <c:v>54</c:v>
                </c:pt>
                <c:pt idx="3">
                  <c:v>55.7</c:v>
                </c:pt>
                <c:pt idx="4">
                  <c:v>52.2</c:v>
                </c:pt>
                <c:pt idx="5">
                  <c:v>58.5</c:v>
                </c:pt>
                <c:pt idx="6">
                  <c:v>56.1</c:v>
                </c:pt>
                <c:pt idx="7">
                  <c:v>64.099999999999994</c:v>
                </c:pt>
                <c:pt idx="8">
                  <c:v>59.6</c:v>
                </c:pt>
                <c:pt idx="9">
                  <c:v>62.3</c:v>
                </c:pt>
                <c:pt idx="10">
                  <c:v>64.2</c:v>
                </c:pt>
                <c:pt idx="11">
                  <c:v>64.2</c:v>
                </c:pt>
              </c:numCache>
            </c:numRef>
          </c:val>
          <c:smooth val="0"/>
        </c:ser>
        <c:dLbls>
          <c:showLegendKey val="0"/>
          <c:showVal val="0"/>
          <c:showCatName val="0"/>
          <c:showSerName val="0"/>
          <c:showPercent val="0"/>
          <c:showBubbleSize val="0"/>
        </c:dLbls>
        <c:marker val="1"/>
        <c:smooth val="0"/>
        <c:axId val="145072512"/>
        <c:axId val="145074432"/>
      </c:lineChart>
      <c:catAx>
        <c:axId val="14507251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5074432"/>
        <c:crosses val="autoZero"/>
        <c:auto val="1"/>
        <c:lblAlgn val="ctr"/>
        <c:lblOffset val="100"/>
        <c:noMultiLvlLbl val="0"/>
      </c:catAx>
      <c:valAx>
        <c:axId val="14507443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29385643655008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5072512"/>
        <c:crosses val="autoZero"/>
        <c:crossBetween val="between"/>
        <c:majorUnit val="10"/>
      </c:valAx>
    </c:plotArea>
    <c:legend>
      <c:legendPos val="t"/>
      <c:layout>
        <c:manualLayout>
          <c:xMode val="edge"/>
          <c:yMode val="edge"/>
          <c:x val="5.4495864903679483E-2"/>
          <c:y val="1.1675185338674747E-3"/>
          <c:w val="0.88942682511908233"/>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263050452026831"/>
          <c:y val="0.1375448604638706"/>
          <c:w val="0.82507922620783514"/>
          <c:h val="0.6928274590676165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Sheet1!$B$2:$B$16</c:f>
              <c:numCache>
                <c:formatCode>0.0</c:formatCode>
                <c:ptCount val="15"/>
                <c:pt idx="0">
                  <c:v>71.03</c:v>
                </c:pt>
                <c:pt idx="1">
                  <c:v>70.97</c:v>
                </c:pt>
                <c:pt idx="2">
                  <c:v>72.11</c:v>
                </c:pt>
                <c:pt idx="3">
                  <c:v>71.789999999999992</c:v>
                </c:pt>
                <c:pt idx="4">
                  <c:v>73.009999999999991</c:v>
                </c:pt>
                <c:pt idx="5">
                  <c:v>72.78</c:v>
                </c:pt>
                <c:pt idx="6">
                  <c:v>72.52</c:v>
                </c:pt>
                <c:pt idx="7">
                  <c:v>73.72</c:v>
                </c:pt>
                <c:pt idx="8">
                  <c:v>75.78</c:v>
                </c:pt>
                <c:pt idx="9">
                  <c:v>77.95</c:v>
                </c:pt>
                <c:pt idx="10">
                  <c:v>79.86999999999999</c:v>
                </c:pt>
                <c:pt idx="11">
                  <c:v>80.259999999999991</c:v>
                </c:pt>
                <c:pt idx="12">
                  <c:v>80.16</c:v>
                </c:pt>
                <c:pt idx="13">
                  <c:v>83.03</c:v>
                </c:pt>
                <c:pt idx="14">
                  <c:v>83.76</c:v>
                </c:pt>
              </c:numCache>
            </c:numRef>
          </c:val>
          <c:smooth val="0"/>
        </c:ser>
        <c:ser>
          <c:idx val="0"/>
          <c:order val="1"/>
          <c:tx>
            <c:strRef>
              <c:f>Sheet1!$C$1</c:f>
              <c:strCache>
                <c:ptCount val="1"/>
                <c:pt idx="0">
                  <c:v>White</c:v>
                </c:pt>
              </c:strCache>
            </c:strRef>
          </c:tx>
          <c:spPr>
            <a:ln w="25400">
              <a:solidFill>
                <a:srgbClr val="0072C6"/>
              </a:solidFill>
            </a:ln>
          </c:spPr>
          <c:marker>
            <c:symbol val="square"/>
            <c:size val="7"/>
            <c:spPr>
              <a:solidFill>
                <a:srgbClr val="0072C6"/>
              </a:solidFill>
              <a:ln>
                <a:no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Sheet1!$C$2:$C$16</c:f>
              <c:numCache>
                <c:formatCode>0.0</c:formatCode>
                <c:ptCount val="15"/>
                <c:pt idx="0">
                  <c:v>71.34</c:v>
                </c:pt>
                <c:pt idx="1">
                  <c:v>71.38</c:v>
                </c:pt>
                <c:pt idx="2">
                  <c:v>72.14</c:v>
                </c:pt>
                <c:pt idx="3">
                  <c:v>72.650000000000006</c:v>
                </c:pt>
                <c:pt idx="4">
                  <c:v>73.91</c:v>
                </c:pt>
                <c:pt idx="5">
                  <c:v>73.58</c:v>
                </c:pt>
                <c:pt idx="6">
                  <c:v>74.009999999999991</c:v>
                </c:pt>
                <c:pt idx="7">
                  <c:v>74.14</c:v>
                </c:pt>
                <c:pt idx="8">
                  <c:v>75.709999999999994</c:v>
                </c:pt>
                <c:pt idx="9">
                  <c:v>77.59</c:v>
                </c:pt>
                <c:pt idx="10">
                  <c:v>80.38</c:v>
                </c:pt>
                <c:pt idx="11">
                  <c:v>81.34</c:v>
                </c:pt>
                <c:pt idx="12">
                  <c:v>80.33</c:v>
                </c:pt>
                <c:pt idx="13">
                  <c:v>83.31</c:v>
                </c:pt>
                <c:pt idx="14">
                  <c:v>85.28</c:v>
                </c:pt>
              </c:numCache>
            </c:numRef>
          </c:val>
          <c:smooth val="0"/>
        </c:ser>
        <c:ser>
          <c:idx val="2"/>
          <c:order val="2"/>
          <c:tx>
            <c:strRef>
              <c:f>Sheet1!$D$1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Sheet1!$D$2:$D$16</c:f>
              <c:numCache>
                <c:formatCode>0.0</c:formatCode>
                <c:ptCount val="15"/>
                <c:pt idx="0">
                  <c:v>75.349999999999994</c:v>
                </c:pt>
                <c:pt idx="1">
                  <c:v>75.22999999999999</c:v>
                </c:pt>
                <c:pt idx="2">
                  <c:v>79.349999999999994</c:v>
                </c:pt>
                <c:pt idx="3">
                  <c:v>76.539999999999992</c:v>
                </c:pt>
                <c:pt idx="4">
                  <c:v>79.19</c:v>
                </c:pt>
                <c:pt idx="5">
                  <c:v>76.97</c:v>
                </c:pt>
                <c:pt idx="6">
                  <c:v>76.88000000000001</c:v>
                </c:pt>
                <c:pt idx="7">
                  <c:v>80.289999999999992</c:v>
                </c:pt>
                <c:pt idx="8">
                  <c:v>80.97999999999999</c:v>
                </c:pt>
                <c:pt idx="9">
                  <c:v>83.63000000000001</c:v>
                </c:pt>
                <c:pt idx="10">
                  <c:v>83.52000000000001</c:v>
                </c:pt>
                <c:pt idx="11">
                  <c:v>83.56</c:v>
                </c:pt>
                <c:pt idx="12">
                  <c:v>86.27</c:v>
                </c:pt>
                <c:pt idx="13">
                  <c:v>87.81</c:v>
                </c:pt>
                <c:pt idx="14">
                  <c:v>85.92</c:v>
                </c:pt>
              </c:numCache>
            </c:numRef>
          </c:val>
          <c:smooth val="0"/>
        </c:ser>
        <c:ser>
          <c:idx val="1"/>
          <c:order val="3"/>
          <c:tx>
            <c:strRef>
              <c:f>Sheet1!$E$1</c:f>
              <c:strCache>
                <c:ptCount val="1"/>
                <c:pt idx="0">
                  <c:v>Hispanic</c:v>
                </c:pt>
              </c:strCache>
            </c:strRef>
          </c:tx>
          <c:spPr>
            <a:ln w="34925">
              <a:solidFill>
                <a:srgbClr val="7BA8DF"/>
              </a:solidFill>
            </a:ln>
          </c:spPr>
          <c:marker>
            <c:symbol val="diamond"/>
            <c:size val="9"/>
            <c:spPr>
              <a:solidFill>
                <a:srgbClr val="7BA8DF"/>
              </a:solidFill>
              <a:ln>
                <a:no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Sheet1!$E$2:$E$16</c:f>
              <c:numCache>
                <c:formatCode>0.0</c:formatCode>
                <c:ptCount val="15"/>
                <c:pt idx="0">
                  <c:v>65.319999999999993</c:v>
                </c:pt>
                <c:pt idx="1">
                  <c:v>64.89</c:v>
                </c:pt>
                <c:pt idx="2">
                  <c:v>65.36999999999999</c:v>
                </c:pt>
                <c:pt idx="3">
                  <c:v>65.59</c:v>
                </c:pt>
                <c:pt idx="4">
                  <c:v>64.91</c:v>
                </c:pt>
                <c:pt idx="5">
                  <c:v>67.09</c:v>
                </c:pt>
                <c:pt idx="6">
                  <c:v>64.94</c:v>
                </c:pt>
                <c:pt idx="7">
                  <c:v>68.53</c:v>
                </c:pt>
                <c:pt idx="8">
                  <c:v>72.59</c:v>
                </c:pt>
                <c:pt idx="9">
                  <c:v>74.929999999999993</c:v>
                </c:pt>
                <c:pt idx="10">
                  <c:v>76.3</c:v>
                </c:pt>
                <c:pt idx="11">
                  <c:v>75.760000000000005</c:v>
                </c:pt>
                <c:pt idx="12">
                  <c:v>76.83</c:v>
                </c:pt>
                <c:pt idx="13">
                  <c:v>78.959999999999994</c:v>
                </c:pt>
                <c:pt idx="14">
                  <c:v>78.900000000000006</c:v>
                </c:pt>
              </c:numCache>
            </c:numRef>
          </c:val>
          <c:smooth val="0"/>
        </c:ser>
        <c:dLbls>
          <c:showLegendKey val="0"/>
          <c:showVal val="0"/>
          <c:showCatName val="0"/>
          <c:showSerName val="0"/>
          <c:showPercent val="0"/>
          <c:showBubbleSize val="0"/>
        </c:dLbls>
        <c:marker val="1"/>
        <c:smooth val="0"/>
        <c:axId val="150909696"/>
        <c:axId val="150911616"/>
      </c:lineChart>
      <c:catAx>
        <c:axId val="150909696"/>
        <c:scaling>
          <c:orientation val="minMax"/>
        </c:scaling>
        <c:delete val="0"/>
        <c:axPos val="b"/>
        <c:numFmt formatCode="General" sourceLinked="1"/>
        <c:majorTickMark val="out"/>
        <c:minorTickMark val="none"/>
        <c:tickLblPos val="nextTo"/>
        <c:txPr>
          <a:bodyPr rot="-3240000" vert="horz"/>
          <a:lstStyle/>
          <a:p>
            <a:pPr>
              <a:defRPr sz="1200" b="0" baseline="0">
                <a:latin typeface="Calibri" panose="020F0502020204030204" pitchFamily="34" charset="0"/>
              </a:defRPr>
            </a:pPr>
            <a:endParaRPr lang="en-US"/>
          </a:p>
        </c:txPr>
        <c:crossAx val="150911616"/>
        <c:crosses val="autoZero"/>
        <c:auto val="1"/>
        <c:lblAlgn val="ctr"/>
        <c:lblOffset val="100"/>
        <c:noMultiLvlLbl val="0"/>
      </c:catAx>
      <c:valAx>
        <c:axId val="150911616"/>
        <c:scaling>
          <c:orientation val="minMax"/>
          <c:max val="100"/>
          <c:min val="50"/>
        </c:scaling>
        <c:delete val="0"/>
        <c:axPos val="l"/>
        <c:majorGridlines/>
        <c:title>
          <c:tx>
            <c:rich>
              <a:bodyPr rot="-5400000" vert="horz"/>
              <a:lstStyle/>
              <a:p>
                <a:pPr>
                  <a:defRPr sz="1400" baseline="0">
                    <a:latin typeface="Calibri" panose="020F0502020204030204" pitchFamily="34" charset="0"/>
                  </a:defRPr>
                </a:pPr>
                <a:r>
                  <a:rPr lang="en-US" sz="1400" dirty="0" smtClean="0"/>
                  <a:t>Percent</a:t>
                </a:r>
                <a:endParaRPr lang="en-US" sz="1400" dirty="0"/>
              </a:p>
            </c:rich>
          </c:tx>
          <c:layout>
            <c:manualLayout>
              <c:xMode val="edge"/>
              <c:yMode val="edge"/>
              <c:x val="9.2592592592592587E-3"/>
              <c:y val="0.39781344296248683"/>
            </c:manualLayout>
          </c:layout>
          <c:overlay val="0"/>
        </c:title>
        <c:numFmt formatCode="0" sourceLinked="0"/>
        <c:majorTickMark val="out"/>
        <c:minorTickMark val="none"/>
        <c:tickLblPos val="nextTo"/>
        <c:txPr>
          <a:bodyPr/>
          <a:lstStyle/>
          <a:p>
            <a:pPr>
              <a:defRPr sz="1400" b="0" baseline="0">
                <a:latin typeface="Calibri" panose="020F0502020204030204" pitchFamily="34" charset="0"/>
              </a:defRPr>
            </a:pPr>
            <a:endParaRPr lang="en-US"/>
          </a:p>
        </c:txPr>
        <c:crossAx val="150909696"/>
        <c:crosses val="autoZero"/>
        <c:crossBetween val="between"/>
        <c:majorUnit val="10"/>
      </c:valAx>
    </c:plotArea>
    <c:legend>
      <c:legendPos val="t"/>
      <c:layout>
        <c:manualLayout>
          <c:xMode val="edge"/>
          <c:yMode val="edge"/>
          <c:x val="0"/>
          <c:y val="1.8174290713660793E-2"/>
          <c:w val="0.99745139496451829"/>
          <c:h val="8.4509525595014914E-2"/>
        </c:manualLayout>
      </c:layout>
      <c:overlay val="0"/>
      <c:txPr>
        <a:bodyPr/>
        <a:lstStyle/>
        <a:p>
          <a:pPr>
            <a:defRPr sz="14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0.2</cdr:x>
      <cdr:y>0.38211</cdr:y>
    </cdr:from>
    <cdr:to>
      <cdr:x>1</cdr:x>
      <cdr:y>0.38211</cdr:y>
    </cdr:to>
    <cdr:cxnSp macro="">
      <cdr:nvCxnSpPr>
        <cdr:cNvPr id="3" name="Straight Connector 2"/>
        <cdr:cNvCxnSpPr/>
      </cdr:nvCxnSpPr>
      <cdr:spPr>
        <a:xfrm xmlns:a="http://schemas.openxmlformats.org/drawingml/2006/main">
          <a:off x="822960" y="1432560"/>
          <a:ext cx="329184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0.29561</cdr:x>
      <cdr:y>0.11168</cdr:y>
    </cdr:from>
    <cdr:to>
      <cdr:x>0.85117</cdr:x>
      <cdr:y>0.17479</cdr:y>
    </cdr:to>
    <cdr:sp macro="" textlink="">
      <cdr:nvSpPr>
        <cdr:cNvPr id="4" name="TextBox 2"/>
        <cdr:cNvSpPr txBox="1"/>
      </cdr:nvSpPr>
      <cdr:spPr>
        <a:xfrm xmlns:a="http://schemas.openxmlformats.org/drawingml/2006/main">
          <a:off x="1216358" y="459542"/>
          <a:ext cx="2286018" cy="259686"/>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latin typeface="Arial" panose="020B0604020202020204" pitchFamily="34" charset="0"/>
              <a:cs typeface="Arial" panose="020B0604020202020204" pitchFamily="34" charset="0"/>
            </a:rPr>
            <a:t>2010 Achievable Benchmark: 70.7% </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0.18793</cdr:x>
      <cdr:y>0.18889</cdr:y>
    </cdr:from>
    <cdr:to>
      <cdr:x>0.96571</cdr:x>
      <cdr:y>0.18889</cdr:y>
    </cdr:to>
    <cdr:cxnSp macro="">
      <cdr:nvCxnSpPr>
        <cdr:cNvPr id="5" name="Straight Connector 4"/>
        <cdr:cNvCxnSpPr/>
      </cdr:nvCxnSpPr>
      <cdr:spPr>
        <a:xfrm xmlns:a="http://schemas.openxmlformats.org/drawingml/2006/main">
          <a:off x="773309" y="777240"/>
          <a:ext cx="32004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0.38214</cdr:x>
      <cdr:y>0.42142</cdr:y>
    </cdr:from>
    <cdr:to>
      <cdr:x>0.70574</cdr:x>
      <cdr:y>0.52438</cdr:y>
    </cdr:to>
    <cdr:sp macro="" textlink="">
      <cdr:nvSpPr>
        <cdr:cNvPr id="2" name="TextBox 2"/>
        <cdr:cNvSpPr txBox="1"/>
      </cdr:nvSpPr>
      <cdr:spPr>
        <a:xfrm xmlns:a="http://schemas.openxmlformats.org/drawingml/2006/main">
          <a:off x="1572442" y="1657001"/>
          <a:ext cx="1331549" cy="404831"/>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smtClean="0">
              <a:latin typeface="Arial" panose="020B0604020202020204" pitchFamily="34" charset="0"/>
              <a:cs typeface="Arial" panose="020B0604020202020204" pitchFamily="34" charset="0"/>
            </a:rPr>
            <a:t>2010 Achievable Benchmark: 7.1% </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cdr:x>
      <cdr:y>0.58019</cdr:y>
    </cdr:from>
    <cdr:to>
      <cdr:x>1</cdr:x>
      <cdr:y>0.58019</cdr:y>
    </cdr:to>
    <cdr:cxnSp macro="">
      <cdr:nvCxnSpPr>
        <cdr:cNvPr id="3" name="Straight Connector 1"/>
        <cdr:cNvCxnSpPr/>
      </cdr:nvCxnSpPr>
      <cdr:spPr>
        <a:xfrm xmlns:a="http://schemas.openxmlformats.org/drawingml/2006/main">
          <a:off x="822960" y="2281274"/>
          <a:ext cx="329184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0.67571</cdr:x>
      <cdr:y>0.30307</cdr:y>
    </cdr:from>
    <cdr:to>
      <cdr:x>0.9808</cdr:x>
      <cdr:y>0.40809</cdr:y>
    </cdr:to>
    <cdr:sp macro="" textlink="">
      <cdr:nvSpPr>
        <cdr:cNvPr id="5" name="TextBox 2"/>
        <cdr:cNvSpPr txBox="1"/>
      </cdr:nvSpPr>
      <cdr:spPr>
        <a:xfrm xmlns:a="http://schemas.openxmlformats.org/drawingml/2006/main">
          <a:off x="2780393" y="1191632"/>
          <a:ext cx="1255384" cy="412930"/>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smtClean="0">
              <a:latin typeface="Arial" panose="020B0604020202020204" pitchFamily="34" charset="0"/>
              <a:cs typeface="Arial" panose="020B0604020202020204" pitchFamily="34" charset="0"/>
            </a:rPr>
            <a:t>2010 Achievable Benchmark: 7.1% </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0.18889</cdr:x>
      <cdr:y>0.57732</cdr:y>
    </cdr:from>
    <cdr:to>
      <cdr:x>1</cdr:x>
      <cdr:y>0.57732</cdr:y>
    </cdr:to>
    <cdr:cxnSp macro="">
      <cdr:nvCxnSpPr>
        <cdr:cNvPr id="3" name="Straight Connector 1"/>
        <cdr:cNvCxnSpPr/>
      </cdr:nvCxnSpPr>
      <cdr:spPr>
        <a:xfrm xmlns:a="http://schemas.openxmlformats.org/drawingml/2006/main">
          <a:off x="777244" y="2269985"/>
          <a:ext cx="3337556"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absSizeAnchor xmlns:cdr="http://schemas.openxmlformats.org/drawingml/2006/chartDrawing">
    <cdr:from>
      <cdr:x>0.20439</cdr:x>
      <cdr:y>0.65763</cdr:y>
    </cdr:from>
    <cdr:ext cx="3149600" cy="0"/>
    <cdr:cxnSp macro="">
      <cdr:nvCxnSpPr>
        <cdr:cNvPr id="2" name="Straight Connector 1"/>
        <cdr:cNvCxnSpPr/>
      </cdr:nvCxnSpPr>
      <cdr:spPr>
        <a:xfrm xmlns:a="http://schemas.openxmlformats.org/drawingml/2006/main">
          <a:off x="841022" y="2465493"/>
          <a:ext cx="31496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absSizeAnchor>
</c:userShapes>
</file>

<file path=ppt/drawings/drawing14.xml><?xml version="1.0" encoding="utf-8"?>
<c:userShapes xmlns:c="http://schemas.openxmlformats.org/drawingml/2006/chart">
  <cdr:relSizeAnchor xmlns:cdr="http://schemas.openxmlformats.org/drawingml/2006/chartDrawing">
    <cdr:from>
      <cdr:x>0.20165</cdr:x>
      <cdr:y>0.65366</cdr:y>
    </cdr:from>
    <cdr:to>
      <cdr:x>0.9609</cdr:x>
      <cdr:y>0.65366</cdr:y>
    </cdr:to>
    <cdr:cxnSp macro="">
      <cdr:nvCxnSpPr>
        <cdr:cNvPr id="2" name="Straight Connector 1"/>
        <cdr:cNvCxnSpPr/>
      </cdr:nvCxnSpPr>
      <cdr:spPr>
        <a:xfrm xmlns:a="http://schemas.openxmlformats.org/drawingml/2006/main">
          <a:off x="829753" y="2450591"/>
          <a:ext cx="3124162"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0.42592</cdr:x>
      <cdr:y>0.733</cdr:y>
    </cdr:from>
    <cdr:to>
      <cdr:x>0.73703</cdr:x>
      <cdr:y>0.83776</cdr:y>
    </cdr:to>
    <cdr:sp macro="" textlink="">
      <cdr:nvSpPr>
        <cdr:cNvPr id="5" name="TextBox 10"/>
        <cdr:cNvSpPr txBox="1"/>
      </cdr:nvSpPr>
      <cdr:spPr>
        <a:xfrm xmlns:a="http://schemas.openxmlformats.org/drawingml/2006/main">
          <a:off x="1752593" y="2748045"/>
          <a:ext cx="1280156" cy="39274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smtClean="0">
              <a:latin typeface="Arial" panose="020B0604020202020204" pitchFamily="34" charset="0"/>
              <a:cs typeface="Arial" panose="020B0604020202020204" pitchFamily="34" charset="0"/>
            </a:rPr>
            <a:t>2011 Achievable Benchmark: 7.4 %</a:t>
          </a:r>
          <a:endParaRPr lang="en-US" sz="100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0.2037</cdr:x>
      <cdr:y>0.38211</cdr:y>
    </cdr:from>
    <cdr:to>
      <cdr:x>0.98148</cdr:x>
      <cdr:y>0.38211</cdr:y>
    </cdr:to>
    <cdr:cxnSp macro="">
      <cdr:nvCxnSpPr>
        <cdr:cNvPr id="2" name="Straight Connector 1"/>
        <cdr:cNvCxnSpPr/>
      </cdr:nvCxnSpPr>
      <cdr:spPr>
        <a:xfrm xmlns:a="http://schemas.openxmlformats.org/drawingml/2006/main">
          <a:off x="838200" y="1432560"/>
          <a:ext cx="32004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0.21948</cdr:x>
      <cdr:y>0.25001</cdr:y>
    </cdr:from>
    <cdr:to>
      <cdr:x>0.75282</cdr:x>
      <cdr:y>0.31586</cdr:y>
    </cdr:to>
    <cdr:sp macro="" textlink="">
      <cdr:nvSpPr>
        <cdr:cNvPr id="3" name="TextBox 8"/>
        <cdr:cNvSpPr txBox="1"/>
      </cdr:nvSpPr>
      <cdr:spPr>
        <a:xfrm xmlns:a="http://schemas.openxmlformats.org/drawingml/2006/main">
          <a:off x="903102" y="937279"/>
          <a:ext cx="2194587" cy="246888"/>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latin typeface="Arial" panose="020B0604020202020204" pitchFamily="34" charset="0"/>
              <a:cs typeface="Arial" panose="020B0604020202020204" pitchFamily="34" charset="0"/>
            </a:rPr>
            <a:t>2012 Achievable Benchmark: 72%</a:t>
          </a:r>
          <a:endParaRPr lang="en-US" sz="1000"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absSizeAnchor xmlns:cdr="http://schemas.openxmlformats.org/drawingml/2006/chartDrawing">
    <cdr:from>
      <cdr:x>0.18519</cdr:x>
      <cdr:y>0.56977</cdr:y>
    </cdr:from>
    <cdr:ext cx="3200400" cy="0"/>
    <cdr:cxnSp macro="">
      <cdr:nvCxnSpPr>
        <cdr:cNvPr id="2" name="Straight Connector 1"/>
        <cdr:cNvCxnSpPr/>
      </cdr:nvCxnSpPr>
      <cdr:spPr>
        <a:xfrm xmlns:a="http://schemas.openxmlformats.org/drawingml/2006/main">
          <a:off x="762000" y="2240280"/>
          <a:ext cx="320040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absSizeAnchor>
  <cdr:relSizeAnchor xmlns:cdr="http://schemas.openxmlformats.org/drawingml/2006/chartDrawing">
    <cdr:from>
      <cdr:x>0.2037</cdr:x>
      <cdr:y>0.61628</cdr:y>
    </cdr:from>
    <cdr:to>
      <cdr:x>0.7514</cdr:x>
      <cdr:y>0.67183</cdr:y>
    </cdr:to>
    <cdr:sp macro="" textlink="">
      <cdr:nvSpPr>
        <cdr:cNvPr id="3" name="TextBox 1"/>
        <cdr:cNvSpPr txBox="1"/>
      </cdr:nvSpPr>
      <cdr:spPr>
        <a:xfrm xmlns:a="http://schemas.openxmlformats.org/drawingml/2006/main">
          <a:off x="838200" y="2423160"/>
          <a:ext cx="2253676" cy="218418"/>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latin typeface="Arial" panose="020B0604020202020204" pitchFamily="34" charset="0"/>
              <a:cs typeface="Arial" panose="020B0604020202020204" pitchFamily="34" charset="0"/>
            </a:rPr>
            <a:t>2008 Achievable Benchmark: 7.4</a:t>
          </a:r>
          <a:endParaRPr lang="en-US" sz="1000" dirty="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0.10014</cdr:x>
      <cdr:y>0.20797</cdr:y>
    </cdr:from>
    <cdr:to>
      <cdr:x>0.98903</cdr:x>
      <cdr:y>0.20797</cdr:y>
    </cdr:to>
    <cdr:cxnSp macro="">
      <cdr:nvCxnSpPr>
        <cdr:cNvPr id="2" name="Straight Connector 1"/>
        <cdr:cNvCxnSpPr/>
      </cdr:nvCxnSpPr>
      <cdr:spPr>
        <a:xfrm xmlns:a="http://schemas.openxmlformats.org/drawingml/2006/main" flipV="1">
          <a:off x="824080" y="817717"/>
          <a:ext cx="7315209"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0.09966</cdr:x>
      <cdr:y>0.20862</cdr:y>
    </cdr:from>
    <cdr:to>
      <cdr:x>0.9904</cdr:x>
      <cdr:y>0.20862</cdr:y>
    </cdr:to>
    <cdr:cxnSp macro="">
      <cdr:nvCxnSpPr>
        <cdr:cNvPr id="2" name="Straight Connector 1"/>
        <cdr:cNvCxnSpPr/>
      </cdr:nvCxnSpPr>
      <cdr:spPr>
        <a:xfrm xmlns:a="http://schemas.openxmlformats.org/drawingml/2006/main">
          <a:off x="820143" y="820296"/>
          <a:ext cx="7330434"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0.09808</cdr:x>
      <cdr:y>0.1977</cdr:y>
    </cdr:from>
    <cdr:to>
      <cdr:x>0.98697</cdr:x>
      <cdr:y>0.1977</cdr:y>
    </cdr:to>
    <cdr:cxnSp macro="">
      <cdr:nvCxnSpPr>
        <cdr:cNvPr id="2" name="Straight Connector 1"/>
        <cdr:cNvCxnSpPr/>
      </cdr:nvCxnSpPr>
      <cdr:spPr>
        <a:xfrm xmlns:a="http://schemas.openxmlformats.org/drawingml/2006/main" flipV="1">
          <a:off x="807133" y="777325"/>
          <a:ext cx="731520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0.09773</cdr:x>
      <cdr:y>0.23084</cdr:y>
    </cdr:from>
    <cdr:to>
      <cdr:x>0.98662</cdr:x>
      <cdr:y>0.23084</cdr:y>
    </cdr:to>
    <cdr:cxnSp macro="">
      <cdr:nvCxnSpPr>
        <cdr:cNvPr id="2" name="Straight Connector 1"/>
        <cdr:cNvCxnSpPr/>
      </cdr:nvCxnSpPr>
      <cdr:spPr>
        <a:xfrm xmlns:a="http://schemas.openxmlformats.org/drawingml/2006/main" flipV="1">
          <a:off x="804318" y="907627"/>
          <a:ext cx="731520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absSizeAnchor xmlns:cdr="http://schemas.openxmlformats.org/drawingml/2006/chartDrawing">
    <cdr:from>
      <cdr:x>0.19333</cdr:x>
      <cdr:y>0.46095</cdr:y>
    </cdr:from>
    <cdr:ext cx="3319272" cy="0"/>
    <cdr:cxnSp macro="">
      <cdr:nvCxnSpPr>
        <cdr:cNvPr id="3" name="Straight Connector 2"/>
        <cdr:cNvCxnSpPr/>
      </cdr:nvCxnSpPr>
      <cdr:spPr>
        <a:xfrm xmlns:a="http://schemas.openxmlformats.org/drawingml/2006/main">
          <a:off x="795528" y="1812410"/>
          <a:ext cx="3319272"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absSizeAnchor>
</c:userShapes>
</file>

<file path=ppt/drawings/drawing9.xml><?xml version="1.0" encoding="utf-8"?>
<c:userShapes xmlns:c="http://schemas.openxmlformats.org/drawingml/2006/chart">
  <cdr:relSizeAnchor xmlns:cdr="http://schemas.openxmlformats.org/drawingml/2006/chartDrawing">
    <cdr:from>
      <cdr:x>0.17798</cdr:x>
      <cdr:y>0.4542</cdr:y>
    </cdr:from>
    <cdr:to>
      <cdr:x>0.98909</cdr:x>
      <cdr:y>0.4542</cdr:y>
    </cdr:to>
    <cdr:cxnSp macro="">
      <cdr:nvCxnSpPr>
        <cdr:cNvPr id="2" name="Straight Connector 1"/>
        <cdr:cNvCxnSpPr/>
      </cdr:nvCxnSpPr>
      <cdr:spPr>
        <a:xfrm xmlns:a="http://schemas.openxmlformats.org/drawingml/2006/main">
          <a:off x="732367" y="1827396"/>
          <a:ext cx="333756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0CD9790-762F-4BF0-8687-A0B2AA2FB943}" type="datetimeFigureOut">
              <a:rPr lang="en-US" smtClean="0"/>
              <a:pPr/>
              <a:t>4/5/2016</a:t>
            </a:fld>
            <a:endParaRPr lang="en-US"/>
          </a:p>
        </p:txBody>
      </p:sp>
      <p:sp>
        <p:nvSpPr>
          <p:cNvPr id="4" name="Slide Image Placeholder 3"/>
          <p:cNvSpPr>
            <a:spLocks noGrp="1" noRot="1" noChangeAspect="1"/>
          </p:cNvSpPr>
          <p:nvPr>
            <p:ph type="sldImg" idx="2"/>
          </p:nvPr>
        </p:nvSpPr>
        <p:spPr>
          <a:xfrm>
            <a:off x="512763" y="696913"/>
            <a:ext cx="6146800" cy="4611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5345430"/>
            <a:ext cx="5608320" cy="325374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F596C6-1807-4ED1-A2A6-17F710C0A291}" type="slidenum">
              <a:rPr lang="en-US" smtClean="0"/>
              <a:pPr/>
              <a:t>‹#›</a:t>
            </a:fld>
            <a:endParaRPr lang="en-US"/>
          </a:p>
        </p:txBody>
      </p:sp>
    </p:spTree>
    <p:extLst>
      <p:ext uri="{BB962C8B-B14F-4D97-AF65-F5344CB8AC3E}">
        <p14:creationId xmlns:p14="http://schemas.microsoft.com/office/powerpoint/2010/main" val="414173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hrq.gov/workingforquality/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ahrq.gov/professionals/clinicians-providers/guidelines-recommendations/tobacco/index.html"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health.gov/paguidelines/guidelines/default.aspx"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dietaryguidelines.gov/"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www.dietaryguidelines.gov/"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a:t>
            </a:fld>
            <a:endParaRPr lang="en-US"/>
          </a:p>
        </p:txBody>
      </p:sp>
    </p:spTree>
    <p:extLst>
      <p:ext uri="{BB962C8B-B14F-4D97-AF65-F5344CB8AC3E}">
        <p14:creationId xmlns:p14="http://schemas.microsoft.com/office/powerpoint/2010/main" val="238303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6913"/>
            <a:ext cx="6146800" cy="4611687"/>
          </a:xfrm>
        </p:spPr>
      </p:sp>
      <p:sp>
        <p:nvSpPr>
          <p:cNvPr id="3" name="Notes Placeholder 2"/>
          <p:cNvSpPr>
            <a:spLocks noGrp="1"/>
          </p:cNvSpPr>
          <p:nvPr>
            <p:ph type="body" idx="1"/>
          </p:nvPr>
        </p:nvSpPr>
        <p:spPr>
          <a:xfrm>
            <a:off x="323850" y="5391150"/>
            <a:ext cx="6400799" cy="3905250"/>
          </a:xfrm>
        </p:spPr>
        <p:txBody>
          <a:bodyPr>
            <a:normAutofit/>
          </a:bodyPr>
          <a:lstStyle/>
          <a:p>
            <a:r>
              <a:rPr lang="en-US" b="1" dirty="0"/>
              <a:t>Note: </a:t>
            </a:r>
            <a:r>
              <a:rPr lang="en-US" dirty="0"/>
              <a:t>Poor indicates family income less than the </a:t>
            </a:r>
            <a:r>
              <a:rPr lang="en-US" dirty="0" smtClean="0"/>
              <a:t>Federal </a:t>
            </a:r>
            <a:r>
              <a:rPr lang="en-US" dirty="0"/>
              <a:t>poverty level; High Income indicates family income four times the </a:t>
            </a:r>
            <a:r>
              <a:rPr lang="en-US" dirty="0" smtClean="0"/>
              <a:t>Federal </a:t>
            </a:r>
            <a:r>
              <a:rPr lang="en-US" dirty="0"/>
              <a:t>poverty level or greater.</a:t>
            </a:r>
            <a:r>
              <a:rPr lang="en-US" b="1" dirty="0"/>
              <a:t> </a:t>
            </a:r>
            <a:r>
              <a:rPr lang="en-US" dirty="0" smtClean="0"/>
              <a:t>Number </a:t>
            </a:r>
            <a:r>
              <a:rPr lang="en-US" dirty="0"/>
              <a:t>of measures </a:t>
            </a:r>
            <a:r>
              <a:rPr lang="en-US" dirty="0" smtClean="0"/>
              <a:t>differs </a:t>
            </a:r>
            <a:r>
              <a:rPr lang="en-US" dirty="0"/>
              <a:t>across groups because of sample size limitations. For </a:t>
            </a:r>
            <a:r>
              <a:rPr lang="en-US" dirty="0" smtClean="0"/>
              <a:t>most </a:t>
            </a:r>
            <a:r>
              <a:rPr lang="en-US" dirty="0"/>
              <a:t>measures, trend data are available from 2001-2002 to 2013.</a:t>
            </a:r>
          </a:p>
          <a:p>
            <a:r>
              <a:rPr lang="en-US" dirty="0"/>
              <a:t>For each measure with a disparity at baseline, average annual percentage changes were calculated for select populations and reference groups. Measures are aligned so that positive rates indicate improvement in </a:t>
            </a:r>
            <a:r>
              <a:rPr lang="en-US" dirty="0" smtClean="0"/>
              <a:t>care</a:t>
            </a:r>
            <a:r>
              <a:rPr lang="en-US" dirty="0"/>
              <a:t>. Differences in rates between groups were used to assess trends in disparities.</a:t>
            </a:r>
          </a:p>
          <a:p>
            <a:pPr marL="342900" lvl="1" indent="-171450">
              <a:buFont typeface="Arial" panose="020B0604020202020204" pitchFamily="34" charset="0"/>
              <a:buChar char="•"/>
            </a:pPr>
            <a:r>
              <a:rPr lang="en-US" b="1" dirty="0"/>
              <a:t>Worsening </a:t>
            </a:r>
            <a:r>
              <a:rPr lang="en-US" dirty="0"/>
              <a:t>= Disparities are getting larger. Differences in rates between groups are statistically significant and reference group rates exceed population rates by at least 1% per year.</a:t>
            </a:r>
          </a:p>
          <a:p>
            <a:pPr marL="342900" lvl="1" indent="-171450">
              <a:buFont typeface="Arial" panose="020B0604020202020204" pitchFamily="34" charset="0"/>
              <a:buChar char="•"/>
            </a:pPr>
            <a:r>
              <a:rPr lang="en-US" b="1" dirty="0"/>
              <a:t>No Change</a:t>
            </a:r>
            <a:r>
              <a:rPr lang="en-US" dirty="0"/>
              <a:t> = Disparities are not changing. Differences in rates between groups are not statistically significant or differ by less than 1% per year.</a:t>
            </a:r>
          </a:p>
          <a:p>
            <a:pPr marL="342900" lvl="1" indent="-171450">
              <a:buFont typeface="Arial" panose="020B0604020202020204" pitchFamily="34" charset="0"/>
              <a:buChar char="•"/>
            </a:pPr>
            <a:r>
              <a:rPr lang="en-US" b="1" dirty="0"/>
              <a:t>Improving</a:t>
            </a:r>
            <a:r>
              <a:rPr lang="en-US" dirty="0"/>
              <a:t> = Disparities are getting smaller. Differences in rates between groups are statistically significant and population rates exceed reference group rates by at least 1% per year.</a:t>
            </a:r>
          </a:p>
          <a:p>
            <a:r>
              <a:rPr lang="en-US" b="1" dirty="0"/>
              <a:t> </a:t>
            </a:r>
            <a:endParaRPr lang="en-US" dirty="0"/>
          </a:p>
          <a:p>
            <a:pPr marL="171450" lvl="0" indent="-171450">
              <a:buFont typeface="Arial" panose="020B0604020202020204" pitchFamily="34" charset="0"/>
              <a:buChar char="•"/>
            </a:pPr>
            <a:r>
              <a:rPr lang="en-US" b="0" dirty="0" smtClean="0"/>
              <a:t>Through </a:t>
            </a:r>
            <a:r>
              <a:rPr lang="en-US" b="0" dirty="0"/>
              <a:t>2013, about 40% of disparities at baseline for </a:t>
            </a:r>
            <a:r>
              <a:rPr lang="en-US" b="0" dirty="0" smtClean="0"/>
              <a:t>Hispanics and American Indians and Alaska Natives were </a:t>
            </a:r>
            <a:r>
              <a:rPr lang="en-US" b="0" dirty="0"/>
              <a:t>getting smaller (black</a:t>
            </a:r>
            <a:r>
              <a:rPr lang="en-US" b="0" dirty="0" smtClean="0"/>
              <a:t>).</a:t>
            </a:r>
          </a:p>
          <a:p>
            <a:pPr marL="171450" lvl="0" indent="-171450">
              <a:buFont typeface="Arial" panose="020B0604020202020204" pitchFamily="34" charset="0"/>
              <a:buChar char="•"/>
            </a:pPr>
            <a:r>
              <a:rPr lang="en-US" b="0" dirty="0" smtClean="0"/>
              <a:t>More than half of disparities at baseline for Blacks</a:t>
            </a:r>
            <a:r>
              <a:rPr lang="en-US" b="0" baseline="0" dirty="0" smtClean="0"/>
              <a:t> were getting smaller.</a:t>
            </a:r>
            <a:endParaRPr lang="en-US" b="0" dirty="0"/>
          </a:p>
          <a:p>
            <a:pPr marL="171450" lvl="0" indent="-171450">
              <a:buFont typeface="Arial" panose="020B0604020202020204" pitchFamily="34" charset="0"/>
              <a:buChar char="•"/>
            </a:pPr>
            <a:r>
              <a:rPr lang="en-US" dirty="0"/>
              <a:t>About </a:t>
            </a:r>
            <a:r>
              <a:rPr lang="en-US" dirty="0" smtClean="0"/>
              <a:t>15% </a:t>
            </a:r>
            <a:r>
              <a:rPr lang="en-US" dirty="0"/>
              <a:t>of disparities at baseline for </a:t>
            </a:r>
            <a:r>
              <a:rPr lang="en-US" dirty="0" smtClean="0"/>
              <a:t>Asians and people living in poor households were </a:t>
            </a:r>
            <a:r>
              <a:rPr lang="en-US" dirty="0"/>
              <a:t>getting smaller.</a:t>
            </a:r>
            <a:endParaRPr lang="en-US" dirty="0">
              <a:effectLst/>
            </a:endParaRPr>
          </a:p>
        </p:txBody>
      </p:sp>
      <p:sp>
        <p:nvSpPr>
          <p:cNvPr id="4" name="Slide Number Placeholder 3"/>
          <p:cNvSpPr>
            <a:spLocks noGrp="1"/>
          </p:cNvSpPr>
          <p:nvPr>
            <p:ph type="sldNum" sz="quarter" idx="10"/>
          </p:nvPr>
        </p:nvSpPr>
        <p:spPr/>
        <p:txBody>
          <a:bodyPr/>
          <a:lstStyle/>
          <a:p>
            <a:fld id="{F9049930-D2C4-4E37-9A99-49F1796CF0E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388617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5775" y="5505450"/>
            <a:ext cx="6172200" cy="3093720"/>
          </a:xfrm>
        </p:spPr>
        <p:txBody>
          <a:bodyPr>
            <a:normAutofit/>
          </a:bodyPr>
          <a:lstStyle/>
          <a:p>
            <a:pPr marL="171450" lvl="0" indent="-171450">
              <a:buFont typeface="Arial" panose="020B0604020202020204" pitchFamily="34" charset="0"/>
              <a:buChar char="•"/>
            </a:pPr>
            <a:r>
              <a:rPr lang="en-US" b="1" dirty="0" smtClean="0"/>
              <a:t>Importance:</a:t>
            </a:r>
            <a:r>
              <a:rPr lang="en-US" dirty="0" smtClean="0"/>
              <a:t> Failure </a:t>
            </a:r>
            <a:r>
              <a:rPr lang="en-US" dirty="0"/>
              <a:t>to identify the presence of pain or to assess its severity and functional impact can leave a potentially treatable symptom unrecognized and therefore unlikely to be addressed</a:t>
            </a:r>
            <a:r>
              <a:rPr lang="en-US" dirty="0" smtClean="0"/>
              <a:t>. </a:t>
            </a:r>
          </a:p>
          <a:p>
            <a:pPr marL="171450" lvl="0" indent="-171450">
              <a:buFont typeface="Arial" panose="020B0604020202020204" pitchFamily="34" charset="0"/>
              <a:buChar char="•"/>
            </a:pPr>
            <a:r>
              <a:rPr lang="en-US" b="1" dirty="0" smtClean="0"/>
              <a:t>Overall Rate:</a:t>
            </a:r>
            <a:r>
              <a:rPr lang="en-US" dirty="0" smtClean="0"/>
              <a:t> In 2013, 10.0% </a:t>
            </a:r>
            <a:r>
              <a:rPr lang="en-US" dirty="0"/>
              <a:t>of </a:t>
            </a:r>
            <a:r>
              <a:rPr lang="en-US" dirty="0" smtClean="0"/>
              <a:t>nursing home residents had moderate to severe pain. </a:t>
            </a:r>
            <a:endParaRPr lang="en-US" dirty="0"/>
          </a:p>
          <a:p>
            <a:pPr marL="171450" indent="-171450">
              <a:buFont typeface="Arial" panose="020B0604020202020204" pitchFamily="34" charset="0"/>
              <a:buChar char="•"/>
            </a:pPr>
            <a:r>
              <a:rPr lang="en-US" b="1" dirty="0" smtClean="0"/>
              <a:t>Groups With Disparities:</a:t>
            </a:r>
            <a:endParaRPr lang="en-US" b="1" dirty="0"/>
          </a:p>
          <a:p>
            <a:pPr marL="342900" lvl="1" indent="-171450">
              <a:buFont typeface="Arial" panose="020B0604020202020204" pitchFamily="34" charset="0"/>
              <a:buChar char="•"/>
            </a:pPr>
            <a:r>
              <a:rPr lang="en-US" dirty="0"/>
              <a:t>In </a:t>
            </a:r>
            <a:r>
              <a:rPr lang="en-US" dirty="0" smtClean="0"/>
              <a:t>2012 and 2013, Blacks, Asians, Native Hawaiians and Other Pacific Islanders, and multiple-race residents were </a:t>
            </a:r>
            <a:r>
              <a:rPr lang="en-US" dirty="0"/>
              <a:t>less likely than </a:t>
            </a:r>
            <a:r>
              <a:rPr lang="en-US" dirty="0" smtClean="0"/>
              <a:t>Whites </a:t>
            </a:r>
            <a:r>
              <a:rPr lang="en-US" dirty="0"/>
              <a:t>to have moderate to severe </a:t>
            </a:r>
            <a:r>
              <a:rPr lang="en-US" dirty="0" smtClean="0"/>
              <a:t>pain.</a:t>
            </a:r>
          </a:p>
          <a:p>
            <a:pPr marL="342900" lvl="1" indent="-171450">
              <a:buFont typeface="Arial" panose="020B0604020202020204" pitchFamily="34" charset="0"/>
              <a:buChar char="•"/>
            </a:pPr>
            <a:r>
              <a:rPr lang="en-US" dirty="0" smtClean="0"/>
              <a:t>In</a:t>
            </a:r>
            <a:r>
              <a:rPr lang="en-US" baseline="0" dirty="0" smtClean="0"/>
              <a:t> both years, </a:t>
            </a:r>
            <a:r>
              <a:rPr lang="en-US" dirty="0" smtClean="0"/>
              <a:t>American Indians and Alaska Natives </a:t>
            </a:r>
            <a:r>
              <a:rPr lang="en-US" dirty="0"/>
              <a:t>were more likely than Whites to have moderate to severe pain. </a:t>
            </a:r>
          </a:p>
          <a:p>
            <a:pPr marL="342900" lvl="1" indent="-171450">
              <a:buFont typeface="Arial" panose="020B0604020202020204" pitchFamily="34" charset="0"/>
              <a:buChar char="•"/>
            </a:pPr>
            <a:r>
              <a:rPr lang="en-US" dirty="0" smtClean="0"/>
              <a:t>In both years, residents </a:t>
            </a:r>
            <a:r>
              <a:rPr lang="en-US" dirty="0"/>
              <a:t>ages 0-64, 65-74, and 75-84 were more likely than residents age 85 and over to have moderate to severe pain</a:t>
            </a:r>
            <a:r>
              <a:rPr lang="en-US" dirty="0" smtClean="0"/>
              <a:t>.         </a:t>
            </a:r>
            <a:endParaRPr lang="en-US" dirty="0"/>
          </a:p>
          <a:p>
            <a:pPr marL="171450" indent="-171450">
              <a:buFont typeface="Arial" panose="020B0604020202020204" pitchFamily="34" charset="0"/>
              <a:buChar char="•"/>
            </a:pPr>
            <a:r>
              <a:rPr lang="en-US" b="1" dirty="0"/>
              <a:t>Achievable </a:t>
            </a:r>
            <a:r>
              <a:rPr lang="en-US" b="1" dirty="0" smtClean="0"/>
              <a:t>Benchmark:</a:t>
            </a:r>
            <a:endParaRPr lang="en-US" b="1" dirty="0"/>
          </a:p>
          <a:p>
            <a:pPr marL="342900" lvl="1" indent="-171450">
              <a:buFont typeface="Arial" panose="020B0604020202020204" pitchFamily="34" charset="0"/>
              <a:buChar char="•"/>
            </a:pPr>
            <a:r>
              <a:rPr lang="en-US" dirty="0" smtClean="0"/>
              <a:t>The </a:t>
            </a:r>
            <a:r>
              <a:rPr lang="en-US" dirty="0"/>
              <a:t>2011 top 5 State achievable benchmark was </a:t>
            </a:r>
            <a:r>
              <a:rPr lang="en-US" dirty="0" smtClean="0"/>
              <a:t>7.1%. </a:t>
            </a:r>
            <a:r>
              <a:rPr lang="en-US" dirty="0"/>
              <a:t>The top 5 States that contributed to the achievable benchmark are District of Columbia, Hawaii, Maryland, New Jersey, and New York.</a:t>
            </a:r>
          </a:p>
          <a:p>
            <a:pPr marL="342900" lvl="1" indent="-171450">
              <a:buFont typeface="Arial" panose="020B0604020202020204" pitchFamily="34" charset="0"/>
              <a:buChar char="•"/>
            </a:pPr>
            <a:r>
              <a:rPr lang="en-US" dirty="0" smtClean="0"/>
              <a:t>Asians and multiple-race residents</a:t>
            </a:r>
            <a:r>
              <a:rPr lang="en-US" baseline="0" dirty="0" smtClean="0"/>
              <a:t> </a:t>
            </a:r>
            <a:r>
              <a:rPr lang="en-US" dirty="0" smtClean="0"/>
              <a:t>have achieved </a:t>
            </a:r>
            <a:r>
              <a:rPr lang="en-US" dirty="0"/>
              <a:t>the benchmark.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100</a:t>
            </a:fld>
            <a:endParaRPr lang="en-US"/>
          </a:p>
        </p:txBody>
      </p:sp>
    </p:spTree>
    <p:extLst>
      <p:ext uri="{BB962C8B-B14F-4D97-AF65-F5344CB8AC3E}">
        <p14:creationId xmlns:p14="http://schemas.microsoft.com/office/powerpoint/2010/main" val="275943746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101</a:t>
            </a:fld>
            <a:endParaRPr lang="en-US"/>
          </a:p>
        </p:txBody>
      </p:sp>
    </p:spTree>
    <p:extLst>
      <p:ext uri="{BB962C8B-B14F-4D97-AF65-F5344CB8AC3E}">
        <p14:creationId xmlns:p14="http://schemas.microsoft.com/office/powerpoint/2010/main" val="6782367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448300"/>
            <a:ext cx="5608320" cy="3150870"/>
          </a:xfrm>
        </p:spPr>
        <p:txBody>
          <a:bodyPr>
            <a:normAutofit lnSpcReduction="10000"/>
          </a:bodyPr>
          <a:lstStyle/>
          <a:p>
            <a:pPr marL="171450" lvl="0" indent="-171450">
              <a:buFont typeface="Arial" panose="020B0604020202020204" pitchFamily="34" charset="0"/>
              <a:buChar char="•"/>
            </a:pPr>
            <a:r>
              <a:rPr lang="en-US" b="1" dirty="0" smtClean="0"/>
              <a:t>Importance:</a:t>
            </a:r>
            <a:r>
              <a:rPr lang="en-US" dirty="0" smtClean="0"/>
              <a:t> Nursing home residents </a:t>
            </a:r>
            <a:r>
              <a:rPr lang="en-US" dirty="0"/>
              <a:t>with weight loss are at higher risk for functional </a:t>
            </a:r>
            <a:r>
              <a:rPr lang="en-US" dirty="0" smtClean="0"/>
              <a:t>decline</a:t>
            </a:r>
            <a:r>
              <a:rPr lang="en-US" dirty="0"/>
              <a:t>, hip </a:t>
            </a:r>
            <a:r>
              <a:rPr lang="en-US" dirty="0" smtClean="0"/>
              <a:t>fracture, </a:t>
            </a:r>
            <a:r>
              <a:rPr lang="en-US" dirty="0"/>
              <a:t>and </a:t>
            </a:r>
            <a:r>
              <a:rPr lang="en-US" dirty="0" smtClean="0"/>
              <a:t>death. Weight </a:t>
            </a:r>
            <a:r>
              <a:rPr lang="en-US" dirty="0"/>
              <a:t>loss </a:t>
            </a:r>
            <a:r>
              <a:rPr lang="en-US" dirty="0" smtClean="0"/>
              <a:t>also may lead to muscle </a:t>
            </a:r>
            <a:r>
              <a:rPr lang="en-US" dirty="0"/>
              <a:t>wasting, infections, and increased risk of </a:t>
            </a:r>
            <a:r>
              <a:rPr lang="en-US" dirty="0" smtClean="0"/>
              <a:t>pressure </a:t>
            </a:r>
            <a:r>
              <a:rPr lang="en-US" dirty="0"/>
              <a:t>ulcers. Detecting and </a:t>
            </a:r>
            <a:r>
              <a:rPr lang="en-US" dirty="0" smtClean="0"/>
              <a:t>preventing </a:t>
            </a:r>
            <a:r>
              <a:rPr lang="en-US" dirty="0"/>
              <a:t>weight loss is central to </a:t>
            </a:r>
            <a:r>
              <a:rPr lang="en-US" dirty="0" smtClean="0"/>
              <a:t>ensure </a:t>
            </a:r>
            <a:r>
              <a:rPr lang="en-US" dirty="0"/>
              <a:t>appropriate nutritional intake</a:t>
            </a:r>
            <a:r>
              <a:rPr lang="en-US" dirty="0" smtClean="0"/>
              <a:t>.</a:t>
            </a:r>
          </a:p>
          <a:p>
            <a:pPr marL="171450" lvl="0" indent="-171450">
              <a:buFont typeface="Arial" panose="020B0604020202020204" pitchFamily="34" charset="0"/>
              <a:buChar char="•"/>
            </a:pPr>
            <a:r>
              <a:rPr lang="en-US" b="1" dirty="0" smtClean="0"/>
              <a:t>Overall Rate:</a:t>
            </a:r>
            <a:r>
              <a:rPr lang="en-US" dirty="0" smtClean="0"/>
              <a:t> The percentage of long-stay nursing home residents who lost too much weight was</a:t>
            </a:r>
            <a:r>
              <a:rPr lang="en-US" baseline="0" dirty="0" smtClean="0"/>
              <a:t> 9.2% </a:t>
            </a:r>
            <a:r>
              <a:rPr lang="en-US" dirty="0" smtClean="0"/>
              <a:t>in 2013.</a:t>
            </a:r>
          </a:p>
          <a:p>
            <a:pPr marL="174708" indent="-174708">
              <a:buFont typeface="Arial" panose="020B0604020202020204" pitchFamily="34" charset="0"/>
              <a:buChar char="•"/>
            </a:pPr>
            <a:r>
              <a:rPr lang="en-US" b="1" dirty="0" smtClean="0"/>
              <a:t>Groups With Disparities:</a:t>
            </a:r>
          </a:p>
          <a:p>
            <a:pPr marL="342900" lvl="1" indent="-171450">
              <a:buFont typeface="Arial" panose="020B0604020202020204" pitchFamily="34" charset="0"/>
              <a:buChar char="•"/>
            </a:pPr>
            <a:r>
              <a:rPr lang="en-US" dirty="0" smtClean="0"/>
              <a:t>From</a:t>
            </a:r>
            <a:r>
              <a:rPr lang="en-US" baseline="0" dirty="0" smtClean="0"/>
              <a:t> 2011 to 2013,</a:t>
            </a:r>
            <a:r>
              <a:rPr lang="en-US" dirty="0" smtClean="0"/>
              <a:t> the percentage </a:t>
            </a:r>
            <a:r>
              <a:rPr lang="en-US" dirty="0"/>
              <a:t>of nursing home residents </a:t>
            </a:r>
            <a:r>
              <a:rPr lang="en-US" dirty="0" smtClean="0"/>
              <a:t>who lost </a:t>
            </a:r>
            <a:r>
              <a:rPr lang="en-US" dirty="0"/>
              <a:t>too much </a:t>
            </a:r>
            <a:r>
              <a:rPr lang="en-US" dirty="0" smtClean="0"/>
              <a:t>weight was higher</a:t>
            </a:r>
            <a:r>
              <a:rPr lang="en-US" baseline="0" dirty="0" smtClean="0"/>
              <a:t> for people ages 65-74, 75-84, and 85 and over compared with those under age 64. </a:t>
            </a:r>
          </a:p>
          <a:p>
            <a:pPr marL="342900" lvl="1" indent="-171450">
              <a:buFont typeface="Arial" panose="020B0604020202020204" pitchFamily="34" charset="0"/>
              <a:buChar char="•"/>
            </a:pPr>
            <a:r>
              <a:rPr lang="en-US" baseline="0" dirty="0" smtClean="0"/>
              <a:t>In all years,</a:t>
            </a:r>
            <a:r>
              <a:rPr lang="en-US" dirty="0" smtClean="0"/>
              <a:t> the percentage of nursing home residents who lost too much weight was lower for Black and Hispanic residents compared with White residents. </a:t>
            </a:r>
          </a:p>
          <a:p>
            <a:r>
              <a:rPr lang="en-US" b="1" dirty="0" smtClean="0"/>
              <a:t>Achievable Benchmark:</a:t>
            </a:r>
            <a:endParaRPr lang="en-US" b="1" dirty="0"/>
          </a:p>
          <a:p>
            <a:pPr marL="342900" lvl="1" indent="-171450">
              <a:buFont typeface="Arial" panose="020B0604020202020204" pitchFamily="34" charset="0"/>
              <a:buChar char="•"/>
            </a:pPr>
            <a:r>
              <a:rPr lang="en-US" dirty="0" smtClean="0"/>
              <a:t>The </a:t>
            </a:r>
            <a:r>
              <a:rPr lang="en-US" dirty="0"/>
              <a:t>2011 top </a:t>
            </a:r>
            <a:r>
              <a:rPr lang="en-US" dirty="0" smtClean="0"/>
              <a:t>6 </a:t>
            </a:r>
            <a:r>
              <a:rPr lang="en-US" dirty="0"/>
              <a:t>State achievable benchmark was </a:t>
            </a:r>
            <a:r>
              <a:rPr lang="en-US" dirty="0" smtClean="0"/>
              <a:t>7.4%. </a:t>
            </a:r>
            <a:r>
              <a:rPr lang="en-US" dirty="0"/>
              <a:t>The top 6 States that contributed to the achievable benchmark are California, District of Columbia, Maryland, Massachusetts, New York, and Texas.</a:t>
            </a:r>
          </a:p>
          <a:p>
            <a:pPr marL="342900" lvl="1" indent="-171450">
              <a:buFont typeface="Arial" panose="020B0604020202020204" pitchFamily="34" charset="0"/>
              <a:buChar char="•"/>
            </a:pPr>
            <a:r>
              <a:rPr lang="en-US" dirty="0" smtClean="0"/>
              <a:t>Only nursing home residents ages 0-64 and Hispanics have</a:t>
            </a:r>
            <a:r>
              <a:rPr lang="en-US" baseline="0" dirty="0" smtClean="0"/>
              <a:t> </a:t>
            </a:r>
            <a:r>
              <a:rPr lang="en-US" dirty="0" smtClean="0"/>
              <a:t>achieved </a:t>
            </a:r>
            <a:r>
              <a:rPr lang="en-US" dirty="0"/>
              <a:t>the benchmark. </a:t>
            </a:r>
            <a:endParaRPr lang="en-US" dirty="0" smtClean="0"/>
          </a:p>
          <a:p>
            <a:pPr lvl="0"/>
            <a:endParaRPr lang="en-US" dirty="0" smtClean="0"/>
          </a:p>
          <a:p>
            <a:pPr lvl="0"/>
            <a:endParaRPr lang="en-US" dirty="0"/>
          </a:p>
          <a:p>
            <a:pPr lvl="0"/>
            <a:endParaRPr lang="en-US" dirty="0" smtClean="0"/>
          </a:p>
          <a:p>
            <a:pPr lvl="0"/>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102</a:t>
            </a:fld>
            <a:endParaRPr lang="en-US"/>
          </a:p>
        </p:txBody>
      </p:sp>
    </p:spTree>
    <p:extLst>
      <p:ext uri="{BB962C8B-B14F-4D97-AF65-F5344CB8AC3E}">
        <p14:creationId xmlns:p14="http://schemas.microsoft.com/office/powerpoint/2010/main" val="232457559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103</a:t>
            </a:fld>
            <a:endParaRPr lang="en-US"/>
          </a:p>
        </p:txBody>
      </p:sp>
    </p:spTree>
    <p:extLst>
      <p:ext uri="{BB962C8B-B14F-4D97-AF65-F5344CB8AC3E}">
        <p14:creationId xmlns:p14="http://schemas.microsoft.com/office/powerpoint/2010/main" val="1262463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6913"/>
            <a:ext cx="6146800" cy="4611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11</a:t>
            </a:fld>
            <a:endParaRPr lang="en-US"/>
          </a:p>
        </p:txBody>
      </p:sp>
    </p:spTree>
    <p:extLst>
      <p:ext uri="{BB962C8B-B14F-4D97-AF65-F5344CB8AC3E}">
        <p14:creationId xmlns:p14="http://schemas.microsoft.com/office/powerpoint/2010/main" val="2537991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6913"/>
            <a:ext cx="6146800" cy="4611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12</a:t>
            </a:fld>
            <a:endParaRPr lang="en-US"/>
          </a:p>
        </p:txBody>
      </p:sp>
    </p:spTree>
    <p:extLst>
      <p:ext uri="{BB962C8B-B14F-4D97-AF65-F5344CB8AC3E}">
        <p14:creationId xmlns:p14="http://schemas.microsoft.com/office/powerpoint/2010/main" val="2537991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6913"/>
            <a:ext cx="6146800" cy="4611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13</a:t>
            </a:fld>
            <a:endParaRPr lang="en-US"/>
          </a:p>
        </p:txBody>
      </p:sp>
    </p:spTree>
    <p:extLst>
      <p:ext uri="{BB962C8B-B14F-4D97-AF65-F5344CB8AC3E}">
        <p14:creationId xmlns:p14="http://schemas.microsoft.com/office/powerpoint/2010/main" val="2537991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14</a:t>
            </a:fld>
            <a:endParaRPr lang="en-US"/>
          </a:p>
        </p:txBody>
      </p:sp>
    </p:spTree>
    <p:extLst>
      <p:ext uri="{BB962C8B-B14F-4D97-AF65-F5344CB8AC3E}">
        <p14:creationId xmlns:p14="http://schemas.microsoft.com/office/powerpoint/2010/main" val="3093522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15</a:t>
            </a:fld>
            <a:endParaRPr lang="en-US"/>
          </a:p>
        </p:txBody>
      </p:sp>
    </p:spTree>
    <p:extLst>
      <p:ext uri="{BB962C8B-B14F-4D97-AF65-F5344CB8AC3E}">
        <p14:creationId xmlns:p14="http://schemas.microsoft.com/office/powerpoint/2010/main" val="2188060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16</a:t>
            </a:fld>
            <a:endParaRPr lang="en-US"/>
          </a:p>
        </p:txBody>
      </p:sp>
    </p:spTree>
    <p:extLst>
      <p:ext uri="{BB962C8B-B14F-4D97-AF65-F5344CB8AC3E}">
        <p14:creationId xmlns:p14="http://schemas.microsoft.com/office/powerpoint/2010/main" val="2188060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696913"/>
            <a:ext cx="4657725" cy="34940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17</a:t>
            </a:fld>
            <a:endParaRPr lang="en-US" dirty="0"/>
          </a:p>
        </p:txBody>
      </p:sp>
    </p:spTree>
    <p:extLst>
      <p:ext uri="{BB962C8B-B14F-4D97-AF65-F5344CB8AC3E}">
        <p14:creationId xmlns:p14="http://schemas.microsoft.com/office/powerpoint/2010/main" val="2383030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57800"/>
            <a:ext cx="5608320" cy="3341370"/>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18</a:t>
            </a:fld>
            <a:endParaRPr lang="en-US" dirty="0"/>
          </a:p>
        </p:txBody>
      </p:sp>
    </p:spTree>
    <p:extLst>
      <p:ext uri="{BB962C8B-B14F-4D97-AF65-F5344CB8AC3E}">
        <p14:creationId xmlns:p14="http://schemas.microsoft.com/office/powerpoint/2010/main" val="2298931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57800"/>
            <a:ext cx="5608320" cy="3341370"/>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19</a:t>
            </a:fld>
            <a:endParaRPr lang="en-US" dirty="0"/>
          </a:p>
        </p:txBody>
      </p:sp>
    </p:spTree>
    <p:extLst>
      <p:ext uri="{BB962C8B-B14F-4D97-AF65-F5344CB8AC3E}">
        <p14:creationId xmlns:p14="http://schemas.microsoft.com/office/powerpoint/2010/main" val="229893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2</a:t>
            </a:fld>
            <a:endParaRPr lang="en-US"/>
          </a:p>
        </p:txBody>
      </p:sp>
    </p:spTree>
    <p:extLst>
      <p:ext uri="{BB962C8B-B14F-4D97-AF65-F5344CB8AC3E}">
        <p14:creationId xmlns:p14="http://schemas.microsoft.com/office/powerpoint/2010/main" val="1332896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20</a:t>
            </a:fld>
            <a:endParaRPr lang="en-US" dirty="0"/>
          </a:p>
        </p:txBody>
      </p:sp>
    </p:spTree>
    <p:extLst>
      <p:ext uri="{BB962C8B-B14F-4D97-AF65-F5344CB8AC3E}">
        <p14:creationId xmlns:p14="http://schemas.microsoft.com/office/powerpoint/2010/main" val="2206183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smtClean="0"/>
              <a:t>Overall: </a:t>
            </a:r>
            <a:r>
              <a:rPr lang="en-US" b="0" dirty="0" smtClean="0"/>
              <a:t>In</a:t>
            </a:r>
            <a:r>
              <a:rPr lang="en-US" b="0" baseline="0" dirty="0" smtClean="0"/>
              <a:t> 2013, the percentage of children and adolescents ages 0-17 with any period of uninsurance during the year was 14.4%.</a:t>
            </a:r>
            <a:endParaRPr lang="en-US" b="1" dirty="0" smtClean="0"/>
          </a:p>
          <a:p>
            <a:pPr marL="171450" indent="-171450">
              <a:buFont typeface="Arial"/>
              <a:buChar char="•"/>
            </a:pPr>
            <a:r>
              <a:rPr lang="en-US" b="1" dirty="0" smtClean="0"/>
              <a:t>Trends:</a:t>
            </a:r>
            <a:r>
              <a:rPr lang="en-US" dirty="0" smtClean="0"/>
              <a:t> </a:t>
            </a:r>
          </a:p>
          <a:p>
            <a:pPr marL="342900" lvl="1" indent="-171450">
              <a:buFont typeface="Arial"/>
              <a:buChar char="•"/>
            </a:pPr>
            <a:r>
              <a:rPr lang="en-US" b="0" i="0" u="none" dirty="0" smtClean="0"/>
              <a:t>The overall percentage of children and adolescents ages </a:t>
            </a:r>
            <a:r>
              <a:rPr lang="en-US" sz="1200" b="0" i="0" u="none" dirty="0" smtClean="0"/>
              <a:t>0-17 years with any period of uninsurance during the year declined from 19.1% in 2002 to 14.4% in 2013. </a:t>
            </a:r>
          </a:p>
          <a:p>
            <a:pPr marL="34290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b="0" i="0" u="none" dirty="0" smtClean="0"/>
              <a:t>Among </a:t>
            </a:r>
            <a:r>
              <a:rPr lang="en-US" b="0" i="0" u="none" dirty="0" smtClean="0"/>
              <a:t>children and adolescents with any Medicaid or CHIP insurance, the percentage </a:t>
            </a:r>
            <a:r>
              <a:rPr lang="en-US" sz="1200" b="0" i="0" u="none" dirty="0" smtClean="0"/>
              <a:t>with any period of uninsurance during the year declined from 20.0% in 2002 to 14.2% in 2013. </a:t>
            </a:r>
          </a:p>
          <a:p>
            <a:pPr marL="171450" indent="-171450">
              <a:buFont typeface="Arial" panose="020B0604020202020204" pitchFamily="34" charset="0"/>
              <a:buChar char="•"/>
            </a:pPr>
            <a:r>
              <a:rPr lang="en-US" b="1" dirty="0" smtClean="0"/>
              <a:t>Groups With Disparities:</a:t>
            </a:r>
          </a:p>
          <a:p>
            <a:pPr marL="342900" lvl="1" indent="-171450">
              <a:buFont typeface="Arial" panose="020B0604020202020204" pitchFamily="34" charset="0"/>
              <a:buChar char="•"/>
            </a:pPr>
            <a:r>
              <a:rPr lang="en-US" dirty="0" smtClean="0"/>
              <a:t>In</a:t>
            </a:r>
            <a:r>
              <a:rPr lang="en-US" baseline="0" dirty="0" smtClean="0"/>
              <a:t> 2012 and 2013</a:t>
            </a:r>
            <a:r>
              <a:rPr lang="en-US" dirty="0" smtClean="0"/>
              <a:t>, </a:t>
            </a:r>
            <a:r>
              <a:rPr lang="en-US" baseline="0" dirty="0" smtClean="0"/>
              <a:t>White children were less likely to have a period of uninsurance than Black and Hispanic children.</a:t>
            </a:r>
          </a:p>
          <a:p>
            <a:pPr marL="342900" lvl="1" indent="-171450">
              <a:buFont typeface="Arial"/>
              <a:buChar char="•"/>
            </a:pPr>
            <a:r>
              <a:rPr lang="en-US" dirty="0" smtClean="0"/>
              <a:t>In 2012</a:t>
            </a:r>
            <a:r>
              <a:rPr lang="en-US" baseline="0" dirty="0" smtClean="0"/>
              <a:t> and 2013</a:t>
            </a:r>
            <a:r>
              <a:rPr lang="en-US" dirty="0" smtClean="0"/>
              <a:t>, children in families with </a:t>
            </a:r>
            <a:r>
              <a:rPr lang="en-US" b="0" i="0" u="none" dirty="0" smtClean="0"/>
              <a:t>high incomes</a:t>
            </a:r>
            <a:r>
              <a:rPr lang="en-US" b="0" i="0" u="none" baseline="0" dirty="0" smtClean="0"/>
              <a:t> </a:t>
            </a:r>
            <a:r>
              <a:rPr lang="en-US" baseline="0" dirty="0" smtClean="0"/>
              <a:t>were less likely than children in every other income category to </a:t>
            </a:r>
            <a:r>
              <a:rPr lang="en-US" b="0" baseline="0" dirty="0" smtClean="0"/>
              <a:t>have a period of uninsurance.</a:t>
            </a:r>
            <a:endParaRPr lang="en-US" b="1" dirty="0" smtClean="0"/>
          </a:p>
          <a:p>
            <a:pPr marL="457200" lvl="1" indent="0">
              <a:buFont typeface="Arial"/>
              <a:buNone/>
            </a:pPr>
            <a:endParaRPr lang="en-US" dirty="0" smtClean="0"/>
          </a:p>
        </p:txBody>
      </p:sp>
      <p:sp>
        <p:nvSpPr>
          <p:cNvPr id="4" name="Slide Number Placeholder 3"/>
          <p:cNvSpPr>
            <a:spLocks noGrp="1"/>
          </p:cNvSpPr>
          <p:nvPr>
            <p:ph type="sldNum" sz="quarter" idx="10"/>
          </p:nvPr>
        </p:nvSpPr>
        <p:spPr/>
        <p:txBody>
          <a:bodyPr/>
          <a:lstStyle/>
          <a:p>
            <a:fld id="{E70E7EC0-D47B-461F-A069-1AF30F543FB1}" type="slidenum">
              <a:rPr lang="en-US" smtClean="0"/>
              <a:t>21</a:t>
            </a:fld>
            <a:endParaRPr lang="en-US" dirty="0"/>
          </a:p>
        </p:txBody>
      </p:sp>
    </p:spTree>
    <p:extLst>
      <p:ext uri="{BB962C8B-B14F-4D97-AF65-F5344CB8AC3E}">
        <p14:creationId xmlns:p14="http://schemas.microsoft.com/office/powerpoint/2010/main" val="442970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22</a:t>
            </a:fld>
            <a:endParaRPr lang="en-US" dirty="0"/>
          </a:p>
        </p:txBody>
      </p:sp>
    </p:spTree>
    <p:extLst>
      <p:ext uri="{BB962C8B-B14F-4D97-AF65-F5344CB8AC3E}">
        <p14:creationId xmlns:p14="http://schemas.microsoft.com/office/powerpoint/2010/main" val="3685185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23</a:t>
            </a:fld>
            <a:endParaRPr lang="en-US" dirty="0"/>
          </a:p>
        </p:txBody>
      </p:sp>
    </p:spTree>
    <p:extLst>
      <p:ext uri="{BB962C8B-B14F-4D97-AF65-F5344CB8AC3E}">
        <p14:creationId xmlns:p14="http://schemas.microsoft.com/office/powerpoint/2010/main" val="2986180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2424" y="5419725"/>
            <a:ext cx="6362701" cy="3648076"/>
          </a:xfrm>
        </p:spPr>
        <p:txBody>
          <a:bodyPr>
            <a:normAutofit fontScale="92500"/>
          </a:bodyPr>
          <a:lstStyle/>
          <a:p>
            <a:pPr lvl="0">
              <a:spcAft>
                <a:spcPts val="600"/>
              </a:spcAft>
            </a:pPr>
            <a:r>
              <a:rPr lang="en-US" sz="1100" b="1" dirty="0" smtClean="0"/>
              <a:t>Note:</a:t>
            </a:r>
            <a:r>
              <a:rPr lang="en-US" sz="1100" b="1" baseline="0" dirty="0" smtClean="0"/>
              <a:t> </a:t>
            </a:r>
            <a:r>
              <a:rPr lang="en-US" sz="1100" dirty="0" smtClean="0"/>
              <a:t>Because of changes between the 1998 and 2003 versions of birth certificates, prenatal care timing and adequacy were evaluated only for the District of Columbia and the 41 States using the 2003 standard birth certificate for all of 2013.</a:t>
            </a:r>
            <a:r>
              <a:rPr lang="en-US" sz="1100" baseline="0" dirty="0" smtClean="0"/>
              <a:t> Data for </a:t>
            </a:r>
            <a:r>
              <a:rPr lang="en-US" sz="1100" dirty="0" smtClean="0"/>
              <a:t>2013 were only available for these 42 State-equivalent jurisdictions, so national estimates were not generated. However, these 42 jurisdictions accounted for more than 86% of live births in the United States in 2013. </a:t>
            </a:r>
            <a:r>
              <a:rPr lang="en-US" sz="1100" kern="1200" dirty="0" smtClean="0">
                <a:solidFill>
                  <a:schemeClr val="tx1"/>
                </a:solidFill>
                <a:effectLst/>
              </a:rPr>
              <a:t>The State-equivalent jurisdictions (AL, AR, AZ, CT, HI, ME, NJ, PR, RI, and WV) not using the 2003 version of the birth certificate did not have data available for this measure and are categorized as “missing” on the map. </a:t>
            </a:r>
          </a:p>
          <a:p>
            <a:r>
              <a:rPr lang="en-US" sz="1100" dirty="0" smtClean="0"/>
              <a:t>To classify the adequacy of prenatal care services, the reported number of visits is compared to the expected number of visits for the period between when care began and the delivery date.  Completeness of reporting varies by item and state.  In 2013, two states were missing responses on more than 10% of the birth certificates (GA-15.9%; NV-12.9%).  The impact of the comparatively high level of unknown data is not clear.  Comparisons including information from these states should be made with caution.  More detailed information is available in the 2013 </a:t>
            </a:r>
            <a:r>
              <a:rPr lang="en-US" sz="1100" dirty="0" err="1" smtClean="0"/>
              <a:t>Natality</a:t>
            </a:r>
            <a:r>
              <a:rPr lang="en-US" sz="1100" dirty="0" smtClean="0"/>
              <a:t> Data Users Guide: ftp://ftp.cdc.gov/pub/Health_Statistics/NCHS/Dataset_Documentation/DVS/natality/UserGuide2013.pdf.</a:t>
            </a:r>
          </a:p>
          <a:p>
            <a:endParaRPr lang="en-US" dirty="0" smtClean="0"/>
          </a:p>
          <a:p>
            <a:pPr marL="171450" indent="-171450">
              <a:buFont typeface="Arial" panose="020B0604020202020204" pitchFamily="34" charset="0"/>
              <a:buChar char="•"/>
            </a:pPr>
            <a:r>
              <a:rPr lang="en-US" b="1" dirty="0" smtClean="0"/>
              <a:t>Overall: </a:t>
            </a:r>
            <a:r>
              <a:rPr lang="en-US" dirty="0" smtClean="0"/>
              <a:t>This map shows overall rankings by quartile in the percentage of infants born to women who received early and adequate prenatal care in</a:t>
            </a:r>
            <a:r>
              <a:rPr lang="en-US" baseline="0" dirty="0" smtClean="0"/>
              <a:t> 2013, </a:t>
            </a:r>
            <a:r>
              <a:rPr lang="en-US" dirty="0" smtClean="0"/>
              <a:t>for Washington, DC, and 41 States. Values ranged from </a:t>
            </a:r>
            <a:r>
              <a:rPr lang="en-US" kern="1200" dirty="0" smtClean="0">
                <a:solidFill>
                  <a:schemeClr val="tx1"/>
                </a:solidFill>
                <a:effectLst/>
              </a:rPr>
              <a:t>61.8</a:t>
            </a:r>
            <a:r>
              <a:rPr lang="en-US" dirty="0" smtClean="0"/>
              <a:t>%</a:t>
            </a:r>
            <a:r>
              <a:rPr lang="en-US" baseline="0" dirty="0" smtClean="0"/>
              <a:t> to 87.6</a:t>
            </a:r>
            <a:r>
              <a:rPr lang="en-US" dirty="0" smtClean="0"/>
              <a:t>%.</a:t>
            </a:r>
          </a:p>
          <a:p>
            <a:pPr marL="171450" indent="-171450">
              <a:buFont typeface="Arial" panose="020B0604020202020204" pitchFamily="34" charset="0"/>
              <a:buChar char="•"/>
            </a:pPr>
            <a:r>
              <a:rPr lang="en-US" b="1" i="0" kern="1200" dirty="0" smtClean="0">
                <a:solidFill>
                  <a:schemeClr val="tx1"/>
                </a:solidFill>
                <a:effectLst/>
              </a:rPr>
              <a:t>Differences by State: </a:t>
            </a:r>
            <a:r>
              <a:rPr lang="en-US" b="0" i="0" kern="1200" dirty="0" smtClean="0">
                <a:solidFill>
                  <a:schemeClr val="tx1"/>
                </a:solidFill>
                <a:effectLst/>
              </a:rPr>
              <a:t>Interquartile ranges follow: </a:t>
            </a:r>
          </a:p>
          <a:p>
            <a:pPr marL="342900" lvl="1" indent="-171450">
              <a:buFont typeface="Arial" panose="020B0604020202020204" pitchFamily="34" charset="0"/>
              <a:buChar char="•"/>
            </a:pPr>
            <a:r>
              <a:rPr lang="en-US" dirty="0" smtClean="0"/>
              <a:t>First quartile (lowest): </a:t>
            </a:r>
            <a:r>
              <a:rPr lang="en-US" kern="1200" dirty="0" smtClean="0">
                <a:solidFill>
                  <a:schemeClr val="tx1"/>
                </a:solidFill>
                <a:effectLst/>
              </a:rPr>
              <a:t>61.8</a:t>
            </a:r>
            <a:r>
              <a:rPr lang="en-US" dirty="0" smtClean="0"/>
              <a:t>%-</a:t>
            </a:r>
            <a:r>
              <a:rPr lang="en-US" b="0" dirty="0" smtClean="0"/>
              <a:t>70.7%</a:t>
            </a:r>
            <a:r>
              <a:rPr lang="en-US" b="1" dirty="0" smtClean="0"/>
              <a:t> </a:t>
            </a:r>
            <a:r>
              <a:rPr lang="en-US" dirty="0" smtClean="0"/>
              <a:t>(AK, CO, DC, FL, MD, NM, NV, OK, PA, SD, TX)</a:t>
            </a:r>
          </a:p>
          <a:p>
            <a:pPr marL="342900" lvl="1" indent="-171450">
              <a:buFont typeface="Arial" panose="020B0604020202020204" pitchFamily="34" charset="0"/>
              <a:buChar char="•"/>
            </a:pPr>
            <a:r>
              <a:rPr lang="en-US" dirty="0" smtClean="0"/>
              <a:t>Second quartile (second lowest): </a:t>
            </a:r>
            <a:r>
              <a:rPr lang="en-US" b="0" dirty="0" smtClean="0"/>
              <a:t>70.8%-73.6% </a:t>
            </a:r>
            <a:r>
              <a:rPr lang="en-US" dirty="0" smtClean="0"/>
              <a:t>(GA, IN, MT, NE, NY, NC, OH, TN, WA, WY)</a:t>
            </a:r>
          </a:p>
          <a:p>
            <a:pPr marL="342900" lvl="1" indent="-171450">
              <a:buFont typeface="Arial" panose="020B0604020202020204" pitchFamily="34" charset="0"/>
              <a:buChar char="•"/>
            </a:pPr>
            <a:r>
              <a:rPr lang="en-US" dirty="0" smtClean="0"/>
              <a:t>Third quartile (second highest): 73.7%-78.3% (DE, ID, IL, LA, MI, MN, MO, ND, OR, SC, VA)</a:t>
            </a:r>
          </a:p>
          <a:p>
            <a:pPr marL="342900" lvl="1" indent="-171450">
              <a:buFont typeface="Arial" panose="020B0604020202020204" pitchFamily="34" charset="0"/>
              <a:buChar char="•"/>
            </a:pPr>
            <a:r>
              <a:rPr lang="en-US" kern="1200" dirty="0" smtClean="0">
                <a:solidFill>
                  <a:schemeClr val="tx1"/>
                </a:solidFill>
                <a:effectLst/>
              </a:rPr>
              <a:t>Fourth quartile (highest): </a:t>
            </a:r>
            <a:r>
              <a:rPr lang="en-US" b="0" kern="1200" dirty="0" smtClean="0">
                <a:solidFill>
                  <a:schemeClr val="tx1"/>
                </a:solidFill>
                <a:effectLst/>
              </a:rPr>
              <a:t>78.3%-</a:t>
            </a:r>
            <a:r>
              <a:rPr lang="en-US" kern="1200" dirty="0" smtClean="0">
                <a:solidFill>
                  <a:schemeClr val="tx1"/>
                </a:solidFill>
                <a:effectLst/>
              </a:rPr>
              <a:t>87.6 </a:t>
            </a:r>
            <a:r>
              <a:rPr lang="en-US" dirty="0" smtClean="0"/>
              <a:t>% </a:t>
            </a:r>
            <a:r>
              <a:rPr lang="en-US" kern="1200" dirty="0" smtClean="0">
                <a:solidFill>
                  <a:schemeClr val="tx1"/>
                </a:solidFill>
                <a:effectLst/>
              </a:rPr>
              <a:t>(CA, IA, KS, KY, MA, MS, NH, UT, VT, WI)</a:t>
            </a:r>
          </a:p>
          <a:p>
            <a:endParaRPr lang="en-US" sz="1100" b="1" dirty="0" smtClean="0"/>
          </a:p>
          <a:p>
            <a:endParaRPr lang="en-US" sz="1100" b="1" dirty="0" smtClean="0"/>
          </a:p>
          <a:p>
            <a:endParaRPr lang="en-US" dirty="0" smtClean="0"/>
          </a:p>
          <a:p>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24</a:t>
            </a:fld>
            <a:endParaRPr lang="en-US" dirty="0"/>
          </a:p>
        </p:txBody>
      </p:sp>
    </p:spTree>
    <p:extLst>
      <p:ext uri="{BB962C8B-B14F-4D97-AF65-F5344CB8AC3E}">
        <p14:creationId xmlns:p14="http://schemas.microsoft.com/office/powerpoint/2010/main" val="2041862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1" y="5410200"/>
            <a:ext cx="6429374" cy="3657601"/>
          </a:xfrm>
        </p:spPr>
        <p:txBody>
          <a:bodyPr>
            <a:noAutofit/>
          </a:bodyPr>
          <a:lstStyle/>
          <a:p>
            <a:pPr lvl="0">
              <a:spcAft>
                <a:spcPts val="600"/>
              </a:spcAft>
            </a:pPr>
            <a:r>
              <a:rPr lang="en-US" sz="1000" b="1" dirty="0" smtClean="0"/>
              <a:t>Note: </a:t>
            </a:r>
            <a:r>
              <a:rPr lang="en-US" sz="1000" dirty="0" smtClean="0"/>
              <a:t>Because of changes between the 1998 and 2003 versions of birth certificates, prenatal care timing and adequacy were evaluated only for the District of Columbia and the 41 States using the 2003 standard birth certificate for all of 2013.</a:t>
            </a:r>
            <a:r>
              <a:rPr lang="en-US" sz="1000" baseline="0" dirty="0" smtClean="0"/>
              <a:t> Data for </a:t>
            </a:r>
            <a:r>
              <a:rPr lang="en-US" sz="1000" dirty="0" smtClean="0"/>
              <a:t>2013 were only available for these 42 State-equivalent jurisdictions, so national estimates were not generated. However, these 42 jurisdictions accounted for more than 86% of live births in the United States in 2013. </a:t>
            </a:r>
            <a:r>
              <a:rPr lang="en-US" sz="1000" kern="1200" dirty="0" smtClean="0">
                <a:solidFill>
                  <a:schemeClr val="tx1"/>
                </a:solidFill>
                <a:effectLst/>
              </a:rPr>
              <a:t>The State-equivalent jurisdictions (AL, AR, AZ, CT, HI, ME, NJ, PR, RI, and WV) not using the 2003 version of the birth certificate did not have data available for this measure and are categorized as “missing” on the map. </a:t>
            </a:r>
          </a:p>
          <a:p>
            <a:pPr lvl="0">
              <a:spcAft>
                <a:spcPts val="600"/>
              </a:spcAft>
            </a:pPr>
            <a:r>
              <a:rPr lang="en-US" sz="1000" dirty="0" smtClean="0"/>
              <a:t>To classify the adequacy of prenatal care services, the reported number of visits is compared to the expected number of visits for the period between when care began and the delivery date.  Completeness of reporting varies by item and state.  In 2013, two states were missing responses on more than 10% of the birth certificates (GA-15.9%; NV-12.9%).  The impact of the comparatively high level of unknown data is not clear.  Comparisons including information from these states should be made with caution.  More detailed information is available in the 2013 </a:t>
            </a:r>
            <a:r>
              <a:rPr lang="en-US" sz="1000" dirty="0" err="1" smtClean="0"/>
              <a:t>Natality</a:t>
            </a:r>
            <a:r>
              <a:rPr lang="en-US" sz="1000" dirty="0" smtClean="0"/>
              <a:t> Data Users Guide: ftp://ftp.cdc.gov/pub/Health_Statistics/NCHS/Dataset_Documentation/DVS/natality/UserGuide2013.pdf.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smtClean="0"/>
              <a:t>Overall: </a:t>
            </a:r>
            <a:r>
              <a:rPr lang="en-US" sz="1100" dirty="0" smtClean="0"/>
              <a:t>This map shows overall State-equivalent rankings by quartile for</a:t>
            </a:r>
            <a:r>
              <a:rPr lang="en-US" sz="1100" baseline="0" dirty="0" smtClean="0"/>
              <a:t> the a</a:t>
            </a:r>
            <a:r>
              <a:rPr lang="en-US" sz="1100" dirty="0" smtClean="0"/>
              <a:t>bsolute differences between percentages of White and Black infants born in 2013 whose mothers obtained early and adequate prenatal care. Differences ranged from </a:t>
            </a:r>
            <a:r>
              <a:rPr lang="en-US" sz="1100" kern="1200" dirty="0" smtClean="0">
                <a:solidFill>
                  <a:schemeClr val="tx1"/>
                </a:solidFill>
                <a:effectLst/>
              </a:rPr>
              <a:t>1.9% to 24.9%</a:t>
            </a:r>
            <a:r>
              <a:rPr lang="en-US" sz="1100" kern="1200" baseline="0" dirty="0" smtClean="0">
                <a:solidFill>
                  <a:schemeClr val="tx1"/>
                </a:solidFill>
                <a:effectLst/>
              </a:rPr>
              <a:t> (lower is better).</a:t>
            </a:r>
            <a:r>
              <a:rPr lang="en-US" sz="1100" kern="1200" dirty="0" smtClean="0">
                <a:solidFill>
                  <a:schemeClr val="tx1"/>
                </a:solidFill>
                <a:effectLst/>
              </a:rPr>
              <a:t> </a:t>
            </a:r>
            <a:endParaRPr lang="en-US" sz="1100" dirty="0" smtClean="0"/>
          </a:p>
          <a:p>
            <a:pPr marL="171450" indent="-171450">
              <a:buFont typeface="Arial" panose="020B0604020202020204" pitchFamily="34" charset="0"/>
              <a:buChar char="•"/>
            </a:pPr>
            <a:r>
              <a:rPr lang="en-US" sz="1100" b="1" dirty="0" smtClean="0"/>
              <a:t>Differences by State: </a:t>
            </a:r>
            <a:r>
              <a:rPr lang="en-US" sz="1100" dirty="0" smtClean="0"/>
              <a:t>Interquartile ranges follow: </a:t>
            </a:r>
          </a:p>
          <a:p>
            <a:pPr marL="342900" lvl="1" indent="-171450">
              <a:buFont typeface="Arial" panose="020B0604020202020204" pitchFamily="34" charset="0"/>
              <a:buChar char="•"/>
            </a:pPr>
            <a:r>
              <a:rPr lang="en-US" sz="1100" kern="1200" dirty="0" smtClean="0">
                <a:solidFill>
                  <a:schemeClr val="tx1"/>
                </a:solidFill>
                <a:effectLst/>
              </a:rPr>
              <a:t>First quartile (smallest absolute difference): 1.9 %-</a:t>
            </a:r>
            <a:r>
              <a:rPr lang="en-US" sz="1100" b="0" kern="1200" dirty="0" smtClean="0">
                <a:solidFill>
                  <a:schemeClr val="tx1"/>
                </a:solidFill>
                <a:effectLst/>
              </a:rPr>
              <a:t>8.4</a:t>
            </a:r>
            <a:r>
              <a:rPr lang="en-US" sz="1100" kern="1200" dirty="0" smtClean="0">
                <a:solidFill>
                  <a:schemeClr val="tx1"/>
                </a:solidFill>
                <a:effectLst/>
              </a:rPr>
              <a:t>% (AK, CA, CO, DE, FL, MA, MD, NM, SC, TX, VA)</a:t>
            </a:r>
          </a:p>
          <a:p>
            <a:pPr marL="342900" lvl="1" indent="-171450">
              <a:buFont typeface="Arial" panose="020B0604020202020204" pitchFamily="34" charset="0"/>
              <a:buChar char="•"/>
            </a:pPr>
            <a:r>
              <a:rPr lang="en-US" sz="1100" kern="1200" dirty="0" smtClean="0">
                <a:solidFill>
                  <a:schemeClr val="tx1"/>
                </a:solidFill>
                <a:effectLst/>
              </a:rPr>
              <a:t>Second quartile: </a:t>
            </a:r>
            <a:r>
              <a:rPr lang="en-US" sz="1100" b="0" kern="1200" dirty="0" smtClean="0">
                <a:solidFill>
                  <a:schemeClr val="tx1"/>
                </a:solidFill>
                <a:effectLst/>
              </a:rPr>
              <a:t>8.4%-11.8 </a:t>
            </a:r>
            <a:r>
              <a:rPr lang="en-US" sz="1100" kern="1200" dirty="0" smtClean="0">
                <a:solidFill>
                  <a:schemeClr val="tx1"/>
                </a:solidFill>
                <a:effectLst/>
              </a:rPr>
              <a:t>(KS, KY, MS, NE, NV, NY, NC, OK, OR, WA) </a:t>
            </a:r>
          </a:p>
          <a:p>
            <a:pPr marL="342900" lvl="1" indent="-171450">
              <a:buFont typeface="Arial" panose="020B0604020202020204" pitchFamily="34" charset="0"/>
              <a:buChar char="•"/>
            </a:pPr>
            <a:r>
              <a:rPr lang="en-US" sz="1100" kern="1200" dirty="0" smtClean="0">
                <a:solidFill>
                  <a:schemeClr val="tx1"/>
                </a:solidFill>
                <a:effectLst/>
              </a:rPr>
              <a:t>Third quartile: </a:t>
            </a:r>
            <a:r>
              <a:rPr lang="en-US" sz="1100" b="0" kern="1200" dirty="0" smtClean="0">
                <a:solidFill>
                  <a:schemeClr val="tx1"/>
                </a:solidFill>
                <a:effectLst/>
              </a:rPr>
              <a:t>11.9%-14.4</a:t>
            </a:r>
            <a:r>
              <a:rPr lang="en-US" sz="1100" kern="1200" dirty="0" smtClean="0">
                <a:solidFill>
                  <a:schemeClr val="tx1"/>
                </a:solidFill>
                <a:effectLst/>
              </a:rPr>
              <a:t>% (GA, LA, MI, MT, NH, OH, PA, SD,</a:t>
            </a:r>
            <a:r>
              <a:rPr lang="en-US" sz="1100" kern="1200" baseline="0" dirty="0" smtClean="0">
                <a:solidFill>
                  <a:schemeClr val="tx1"/>
                </a:solidFill>
                <a:effectLst/>
              </a:rPr>
              <a:t> </a:t>
            </a:r>
            <a:r>
              <a:rPr lang="en-US" sz="1100" kern="1200" dirty="0" smtClean="0">
                <a:solidFill>
                  <a:schemeClr val="tx1"/>
                </a:solidFill>
                <a:effectLst/>
              </a:rPr>
              <a:t>TN, VT)</a:t>
            </a:r>
          </a:p>
          <a:p>
            <a:pPr marL="342900" lvl="1" indent="-171450">
              <a:buFont typeface="Arial" panose="020B0604020202020204" pitchFamily="34" charset="0"/>
              <a:buChar char="•"/>
            </a:pPr>
            <a:r>
              <a:rPr lang="en-US" sz="1100" kern="1200" dirty="0" smtClean="0">
                <a:solidFill>
                  <a:schemeClr val="tx1"/>
                </a:solidFill>
                <a:effectLst/>
              </a:rPr>
              <a:t>Fourth quartile (largest absolute difference): </a:t>
            </a:r>
            <a:r>
              <a:rPr lang="en-US" sz="1100" b="0" kern="1200" dirty="0" smtClean="0">
                <a:solidFill>
                  <a:schemeClr val="tx1"/>
                </a:solidFill>
                <a:effectLst/>
              </a:rPr>
              <a:t>14.5</a:t>
            </a:r>
            <a:r>
              <a:rPr lang="en-US" sz="1100" kern="1200" dirty="0" smtClean="0">
                <a:solidFill>
                  <a:schemeClr val="tx1"/>
                </a:solidFill>
                <a:effectLst/>
              </a:rPr>
              <a:t>%-24.9% (DC, ID, IL, IN, IA, MN, MO, ND, UT,  WI, WY)</a:t>
            </a:r>
          </a:p>
        </p:txBody>
      </p:sp>
      <p:sp>
        <p:nvSpPr>
          <p:cNvPr id="4" name="Slide Number Placeholder 3"/>
          <p:cNvSpPr>
            <a:spLocks noGrp="1"/>
          </p:cNvSpPr>
          <p:nvPr>
            <p:ph type="sldNum" sz="quarter" idx="10"/>
          </p:nvPr>
        </p:nvSpPr>
        <p:spPr/>
        <p:txBody>
          <a:bodyPr/>
          <a:lstStyle/>
          <a:p>
            <a:fld id="{E70E7EC0-D47B-461F-A069-1AF30F543FB1}" type="slidenum">
              <a:rPr lang="en-US" smtClean="0"/>
              <a:t>25</a:t>
            </a:fld>
            <a:endParaRPr lang="en-US" dirty="0"/>
          </a:p>
        </p:txBody>
      </p:sp>
    </p:spTree>
    <p:extLst>
      <p:ext uri="{BB962C8B-B14F-4D97-AF65-F5344CB8AC3E}">
        <p14:creationId xmlns:p14="http://schemas.microsoft.com/office/powerpoint/2010/main" val="2041862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buFont typeface="Arial" panose="020B0604020202020204" pitchFamily="34" charset="0"/>
              <a:buChar char="•"/>
            </a:pPr>
            <a:r>
              <a:rPr lang="en-US" dirty="0" smtClean="0"/>
              <a:t>The recommended vaccines are:</a:t>
            </a:r>
          </a:p>
          <a:p>
            <a:pPr lvl="1"/>
            <a:endParaRPr lang="en-US" dirty="0" smtClean="0"/>
          </a:p>
          <a:p>
            <a:pPr marL="342900" lvl="1" indent="-171450">
              <a:buFont typeface="Arial" panose="020B0604020202020204" pitchFamily="34" charset="0"/>
              <a:buChar char="•"/>
            </a:pPr>
            <a:r>
              <a:rPr lang="en-US" dirty="0" smtClean="0"/>
              <a:t>Diphtheria-tetanus-pertussis vaccine, </a:t>
            </a:r>
          </a:p>
          <a:p>
            <a:pPr marL="342900" lvl="1" indent="-171450">
              <a:buFont typeface="Arial" panose="020B0604020202020204" pitchFamily="34" charset="0"/>
              <a:buChar char="•"/>
            </a:pPr>
            <a:r>
              <a:rPr lang="en-US" dirty="0" smtClean="0"/>
              <a:t>Polio vaccine, </a:t>
            </a:r>
          </a:p>
          <a:p>
            <a:pPr marL="342900" lvl="1" indent="-171450">
              <a:buFont typeface="Arial" panose="020B0604020202020204" pitchFamily="34" charset="0"/>
              <a:buChar char="•"/>
            </a:pPr>
            <a:r>
              <a:rPr lang="en-US" dirty="0" smtClean="0"/>
              <a:t>Measles-mumps-rubella vaccine, </a:t>
            </a:r>
          </a:p>
          <a:p>
            <a:pPr marL="342900" lvl="1" indent="-171450">
              <a:buFont typeface="Arial" panose="020B0604020202020204" pitchFamily="34" charset="0"/>
              <a:buChar char="•"/>
            </a:pPr>
            <a:r>
              <a:rPr lang="en-US" i="1" dirty="0" smtClean="0"/>
              <a:t>Haemophilus </a:t>
            </a:r>
            <a:r>
              <a:rPr lang="en-US" i="1" dirty="0" err="1" smtClean="0"/>
              <a:t>influenzae</a:t>
            </a:r>
            <a:r>
              <a:rPr lang="en-US" i="1" dirty="0" smtClean="0"/>
              <a:t> </a:t>
            </a:r>
            <a:r>
              <a:rPr lang="en-US" dirty="0" smtClean="0"/>
              <a:t>type B vaccine, </a:t>
            </a:r>
          </a:p>
          <a:p>
            <a:pPr marL="342900" lvl="1" indent="-171450">
              <a:buFont typeface="Arial" panose="020B0604020202020204" pitchFamily="34" charset="0"/>
              <a:buChar char="•"/>
            </a:pPr>
            <a:r>
              <a:rPr lang="en-US" dirty="0" smtClean="0"/>
              <a:t>Hepatitis B vaccine, </a:t>
            </a:r>
          </a:p>
          <a:p>
            <a:pPr marL="342900" lvl="1" indent="-171450">
              <a:buFont typeface="Arial" panose="020B0604020202020204" pitchFamily="34" charset="0"/>
              <a:buChar char="•"/>
            </a:pPr>
            <a:r>
              <a:rPr lang="en-US" dirty="0" smtClean="0"/>
              <a:t>Varicella vaccine, and </a:t>
            </a:r>
          </a:p>
          <a:p>
            <a:pPr marL="342900" lvl="1" indent="-171450">
              <a:buFont typeface="Arial" panose="020B0604020202020204" pitchFamily="34" charset="0"/>
              <a:buChar char="•"/>
            </a:pPr>
            <a:r>
              <a:rPr lang="en-US" dirty="0" smtClean="0"/>
              <a:t>Pneumococcal conjugate vaccine.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These vaccines constitute the 4:3:1:3:3:1:4 vaccine series tracked in Healthy People 2020. </a:t>
            </a:r>
          </a:p>
          <a:p>
            <a:endParaRPr lang="en-US" dirty="0">
              <a:solidFill>
                <a:srgbClr val="C0504D"/>
              </a:solidFill>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26</a:t>
            </a:fld>
            <a:endParaRPr lang="en-US" dirty="0"/>
          </a:p>
        </p:txBody>
      </p:sp>
    </p:spTree>
    <p:extLst>
      <p:ext uri="{BB962C8B-B14F-4D97-AF65-F5344CB8AC3E}">
        <p14:creationId xmlns:p14="http://schemas.microsoft.com/office/powerpoint/2010/main" val="1639773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27</a:t>
            </a:fld>
            <a:endParaRPr lang="en-US" dirty="0"/>
          </a:p>
        </p:txBody>
      </p:sp>
    </p:spTree>
    <p:extLst>
      <p:ext uri="{BB962C8B-B14F-4D97-AF65-F5344CB8AC3E}">
        <p14:creationId xmlns:p14="http://schemas.microsoft.com/office/powerpoint/2010/main" val="2556033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5410200"/>
            <a:ext cx="6172200" cy="3657600"/>
          </a:xfrm>
        </p:spPr>
        <p:txBody>
          <a:bodyPr>
            <a:normAutofit/>
          </a:bodyPr>
          <a:lstStyle/>
          <a:p>
            <a:pPr marL="111125" lvl="0" indent="-111125">
              <a:buFont typeface="Arial" panose="020B0604020202020204" pitchFamily="34" charset="0"/>
              <a:buChar char="•"/>
            </a:pPr>
            <a:r>
              <a:rPr lang="en-US" sz="1200" b="1" kern="1200" dirty="0" smtClean="0">
                <a:solidFill>
                  <a:schemeClr val="tx1"/>
                </a:solidFill>
                <a:effectLst/>
                <a:latin typeface="+mn-lt"/>
                <a:ea typeface="+mn-ea"/>
                <a:cs typeface="+mn-cs"/>
              </a:rPr>
              <a:t>Overall: </a:t>
            </a: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2013, the percentage of children ages 19-35 months who received the </a:t>
            </a:r>
            <a:r>
              <a:rPr lang="en-US" sz="1200" kern="1200" baseline="0" dirty="0" smtClean="0">
                <a:solidFill>
                  <a:schemeClr val="tx1"/>
                </a:solidFill>
                <a:effectLst/>
                <a:latin typeface="+mn-lt"/>
                <a:ea typeface="+mn-ea"/>
                <a:cs typeface="+mn-cs"/>
              </a:rPr>
              <a:t>4:3:1:3:3:1:4 vaccination series was 70.4%.</a:t>
            </a:r>
            <a:endParaRPr lang="en-US" sz="1200" b="1" kern="1200" dirty="0" smtClean="0">
              <a:solidFill>
                <a:schemeClr val="tx1"/>
              </a:solidFill>
              <a:effectLst/>
              <a:latin typeface="+mn-lt"/>
              <a:ea typeface="+mn-ea"/>
              <a:cs typeface="+mn-cs"/>
            </a:endParaRPr>
          </a:p>
          <a:p>
            <a:pPr marL="111125" lvl="0" indent="-111125">
              <a:buFont typeface="Arial" panose="020B0604020202020204" pitchFamily="34" charset="0"/>
              <a:buChar char="•"/>
            </a:pPr>
            <a:r>
              <a:rPr lang="en-US" sz="1200" b="1" kern="1200" dirty="0" smtClean="0">
                <a:solidFill>
                  <a:schemeClr val="tx1"/>
                </a:solidFill>
                <a:effectLst/>
                <a:latin typeface="+mn-lt"/>
                <a:ea typeface="+mn-ea"/>
                <a:cs typeface="+mn-cs"/>
              </a:rPr>
              <a:t>Trends:</a:t>
            </a:r>
            <a:r>
              <a:rPr lang="en-US" sz="1200" kern="1200" dirty="0" smtClean="0">
                <a:solidFill>
                  <a:schemeClr val="tx1"/>
                </a:solidFill>
                <a:effectLst/>
                <a:latin typeface="+mn-lt"/>
                <a:ea typeface="+mn-ea"/>
                <a:cs typeface="+mn-cs"/>
              </a:rPr>
              <a:t> </a:t>
            </a:r>
            <a:r>
              <a:rPr lang="en-US" dirty="0" smtClean="0"/>
              <a:t>F</a:t>
            </a:r>
            <a:r>
              <a:rPr lang="en-US" sz="1200" kern="1200" dirty="0" smtClean="0">
                <a:solidFill>
                  <a:schemeClr val="tx1"/>
                </a:solidFill>
                <a:effectLst/>
                <a:latin typeface="+mn-lt"/>
                <a:ea typeface="+mn-ea"/>
                <a:cs typeface="+mn-cs"/>
              </a:rPr>
              <a:t>rom 2009</a:t>
            </a:r>
            <a:r>
              <a:rPr lang="en-US" sz="1200" kern="1200" baseline="0" dirty="0" smtClean="0">
                <a:solidFill>
                  <a:schemeClr val="tx1"/>
                </a:solidFill>
                <a:effectLst/>
                <a:latin typeface="+mn-lt"/>
                <a:ea typeface="+mn-ea"/>
                <a:cs typeface="+mn-cs"/>
              </a:rPr>
              <a:t> to 20</a:t>
            </a:r>
            <a:r>
              <a:rPr lang="en-US" sz="1200" kern="1200" dirty="0" smtClean="0">
                <a:solidFill>
                  <a:schemeClr val="tx1"/>
                </a:solidFill>
                <a:effectLst/>
                <a:latin typeface="+mn-lt"/>
                <a:ea typeface="+mn-ea"/>
                <a:cs typeface="+mn-cs"/>
              </a:rPr>
              <a:t>13, the percentage of children ages</a:t>
            </a:r>
            <a:r>
              <a:rPr lang="en-US" sz="1200" kern="1200" baseline="0" dirty="0" smtClean="0">
                <a:solidFill>
                  <a:schemeClr val="tx1"/>
                </a:solidFill>
                <a:effectLst/>
                <a:latin typeface="+mn-lt"/>
                <a:ea typeface="+mn-ea"/>
                <a:cs typeface="+mn-cs"/>
              </a:rPr>
              <a:t> 19-35 months who received the 4:3:1:3:3:1:4 vaccination series improved overall and for all income and racial/ethnic groups.</a:t>
            </a:r>
          </a:p>
          <a:p>
            <a:pPr marL="111125" lvl="0" indent="-111125">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r>
              <a:rPr lang="en-US" sz="1200" kern="1200" dirty="0" smtClean="0">
                <a:solidFill>
                  <a:schemeClr val="tx1"/>
                </a:solidFill>
                <a:effectLst/>
                <a:latin typeface="+mn-lt"/>
                <a:ea typeface="+mn-ea"/>
                <a:cs typeface="+mn-cs"/>
              </a:rPr>
              <a:t> </a:t>
            </a:r>
          </a:p>
          <a:p>
            <a:pPr marL="233363" lvl="1" indent="-122238">
              <a:buFont typeface="Arial" panose="020B0604020202020204" pitchFamily="34" charset="0"/>
              <a:buChar char="•"/>
            </a:pPr>
            <a:r>
              <a:rPr lang="en-US" kern="1200" baseline="0" dirty="0" smtClean="0">
                <a:effectLst/>
                <a:latin typeface="+mn-lt"/>
                <a:ea typeface="+mn-ea"/>
                <a:cs typeface="+mn-cs"/>
              </a:rPr>
              <a:t>In 2013, the percentage of children ages 19-35 months who received all the recommended vaccines was lower for children from poor, low and middle income families compared to those from high income families. </a:t>
            </a:r>
          </a:p>
          <a:p>
            <a:pPr marL="233363" lvl="1" indent="-122238">
              <a:buFont typeface="Arial" panose="020B0604020202020204" pitchFamily="34" charset="0"/>
              <a:buChar char="•"/>
            </a:pPr>
            <a:r>
              <a:rPr lang="en-US" kern="1200" baseline="0" dirty="0" smtClean="0">
                <a:effectLst/>
                <a:latin typeface="+mn-lt"/>
                <a:ea typeface="+mn-ea"/>
                <a:cs typeface="+mn-cs"/>
              </a:rPr>
              <a:t>In 2013, the percentage of Black children (65.0%) ages 19-35 who received all the recommended vaccines was lower compared to White children (72.1%).</a:t>
            </a:r>
          </a:p>
          <a:p>
            <a:pPr marL="114300" lvl="0" indent="-114300">
              <a:buFont typeface="Arial" panose="020B0604020202020204" pitchFamily="34" charset="0"/>
              <a:buChar char="•"/>
            </a:pPr>
            <a:r>
              <a:rPr lang="en-US" b="1" kern="1200" baseline="0" dirty="0" smtClean="0">
                <a:effectLst/>
                <a:latin typeface="+mn-lt"/>
                <a:ea typeface="+mn-ea"/>
                <a:cs typeface="+mn-cs"/>
              </a:rPr>
              <a:t>Achievable Benchmark:</a:t>
            </a:r>
          </a:p>
          <a:p>
            <a:pPr marL="233363" lvl="1" indent="-122238">
              <a:buFont typeface="Arial" panose="020B0604020202020204" pitchFamily="34" charset="0"/>
              <a:buChar char="•"/>
            </a:pPr>
            <a:r>
              <a:rPr lang="en-US" kern="1200" dirty="0" smtClean="0">
                <a:effectLst/>
                <a:latin typeface="+mn-lt"/>
                <a:ea typeface="+mn-ea"/>
                <a:cs typeface="+mn-cs"/>
              </a:rPr>
              <a:t>The 2012 top 5 State achievable benchmark</a:t>
            </a:r>
            <a:r>
              <a:rPr lang="en-US" kern="1200" baseline="0" dirty="0" smtClean="0">
                <a:effectLst/>
                <a:latin typeface="+mn-lt"/>
                <a:ea typeface="+mn-ea"/>
                <a:cs typeface="+mn-cs"/>
              </a:rPr>
              <a:t> was 72%. </a:t>
            </a:r>
            <a:r>
              <a:rPr lang="en-US" kern="1200" dirty="0" smtClean="0">
                <a:effectLst/>
                <a:latin typeface="+mn-lt"/>
                <a:ea typeface="+mn-ea"/>
                <a:cs typeface="+mn-cs"/>
              </a:rPr>
              <a:t>The top 5 States that contributed to the achievable benchmark are </a:t>
            </a:r>
            <a:r>
              <a:rPr lang="en-US" b="0" i="0" u="none" strike="noStrike" kern="1200" dirty="0" smtClean="0">
                <a:effectLst/>
                <a:latin typeface="+mn-lt"/>
                <a:ea typeface="+mn-ea"/>
                <a:cs typeface="+mn-cs"/>
              </a:rPr>
              <a:t>Louisiana, Maryland,</a:t>
            </a:r>
            <a:r>
              <a:rPr lang="en-US" dirty="0" smtClean="0"/>
              <a:t> </a:t>
            </a:r>
            <a:r>
              <a:rPr lang="en-US" b="0" i="0" u="none" strike="noStrike" kern="1200" dirty="0" smtClean="0">
                <a:effectLst/>
                <a:latin typeface="+mn-lt"/>
                <a:ea typeface="+mn-ea"/>
                <a:cs typeface="+mn-cs"/>
              </a:rPr>
              <a:t>Massachusetts,</a:t>
            </a:r>
            <a:r>
              <a:rPr lang="en-US" dirty="0" smtClean="0"/>
              <a:t> </a:t>
            </a:r>
            <a:r>
              <a:rPr lang="en-US" b="0" i="0" u="none" strike="noStrike" kern="1200" dirty="0" smtClean="0">
                <a:effectLst/>
                <a:latin typeface="+mn-lt"/>
                <a:ea typeface="+mn-ea"/>
                <a:cs typeface="+mn-cs"/>
              </a:rPr>
              <a:t>New Hampshire,</a:t>
            </a:r>
            <a:r>
              <a:rPr lang="en-US" dirty="0" smtClean="0"/>
              <a:t> </a:t>
            </a:r>
            <a:r>
              <a:rPr lang="en-US" b="0" i="0" u="none" strike="noStrike" kern="1200" dirty="0" smtClean="0">
                <a:effectLst/>
                <a:latin typeface="+mn-lt"/>
                <a:ea typeface="+mn-ea"/>
                <a:cs typeface="+mn-cs"/>
              </a:rPr>
              <a:t>and</a:t>
            </a:r>
            <a:r>
              <a:rPr lang="en-US" dirty="0" smtClean="0"/>
              <a:t> </a:t>
            </a:r>
            <a:r>
              <a:rPr lang="en-US" b="0" i="0" u="none" strike="noStrike" kern="1200" dirty="0" smtClean="0">
                <a:effectLst/>
                <a:latin typeface="+mn-lt"/>
                <a:ea typeface="+mn-ea"/>
                <a:cs typeface="+mn-cs"/>
              </a:rPr>
              <a:t>Ohio. </a:t>
            </a:r>
            <a:endParaRPr lang="en-US" kern="1200" dirty="0" smtClean="0">
              <a:effectLst/>
              <a:latin typeface="+mn-lt"/>
              <a:ea typeface="+mn-ea"/>
              <a:cs typeface="+mn-cs"/>
            </a:endParaRPr>
          </a:p>
          <a:p>
            <a:pPr marL="233363" lvl="1" indent="-122238">
              <a:buFont typeface="Arial" panose="020B0604020202020204" pitchFamily="34" charset="0"/>
              <a:buChar char="•"/>
              <a:defRPr/>
            </a:pPr>
            <a:r>
              <a:rPr lang="en-US" kern="1200" dirty="0" smtClean="0">
                <a:effectLst/>
                <a:latin typeface="+mn-lt"/>
                <a:ea typeface="+mn-ea"/>
                <a:cs typeface="+mn-cs"/>
              </a:rPr>
              <a:t>Children from high-income </a:t>
            </a:r>
            <a:r>
              <a:rPr lang="en-US" kern="1200" baseline="0" dirty="0" smtClean="0">
                <a:effectLst/>
                <a:latin typeface="+mn-lt"/>
                <a:ea typeface="+mn-ea"/>
                <a:cs typeface="+mn-cs"/>
              </a:rPr>
              <a:t>households and middle-income households</a:t>
            </a:r>
            <a:r>
              <a:rPr lang="en-US" kern="1200" dirty="0" smtClean="0">
                <a:effectLst/>
                <a:latin typeface="+mn-lt"/>
                <a:ea typeface="+mn-ea"/>
                <a:cs typeface="+mn-cs"/>
              </a:rPr>
              <a:t> </a:t>
            </a:r>
            <a:r>
              <a:rPr lang="en-US" b="0" kern="1200" dirty="0" smtClean="0">
                <a:effectLst/>
                <a:latin typeface="+mn-lt"/>
                <a:ea typeface="+mn-ea"/>
                <a:cs typeface="+mn-cs"/>
              </a:rPr>
              <a:t>have achieved the benchmark. White children also have achieved the benchmark. </a:t>
            </a:r>
          </a:p>
          <a:p>
            <a:pPr marL="233363" lvl="1" indent="-122238">
              <a:buFont typeface="Arial" panose="020B0604020202020204" pitchFamily="34" charset="0"/>
              <a:buChar char="•"/>
              <a:defRPr/>
            </a:pPr>
            <a:r>
              <a:rPr lang="en-US" b="0" kern="1200" dirty="0" smtClean="0">
                <a:effectLst/>
                <a:latin typeface="+mn-lt"/>
                <a:ea typeface="+mn-ea"/>
                <a:cs typeface="+mn-cs"/>
              </a:rPr>
              <a:t>Children overall and </a:t>
            </a:r>
            <a:r>
              <a:rPr lang="en-US" kern="1200" dirty="0" smtClean="0">
                <a:effectLst/>
                <a:latin typeface="+mn-lt"/>
                <a:ea typeface="+mn-ea"/>
                <a:cs typeface="+mn-cs"/>
              </a:rPr>
              <a:t>children from poor</a:t>
            </a:r>
            <a:r>
              <a:rPr lang="en-US" kern="1200" baseline="0" dirty="0" smtClean="0">
                <a:effectLst/>
                <a:latin typeface="+mn-lt"/>
                <a:ea typeface="+mn-ea"/>
                <a:cs typeface="+mn-cs"/>
              </a:rPr>
              <a:t> and </a:t>
            </a:r>
            <a:r>
              <a:rPr lang="en-US" kern="1200" dirty="0" smtClean="0">
                <a:effectLst/>
                <a:latin typeface="+mn-lt"/>
                <a:ea typeface="+mn-ea"/>
                <a:cs typeface="+mn-cs"/>
              </a:rPr>
              <a:t>low-income</a:t>
            </a:r>
            <a:r>
              <a:rPr lang="en-US" kern="1200" baseline="0" dirty="0" smtClean="0">
                <a:effectLst/>
                <a:latin typeface="+mn-lt"/>
                <a:ea typeface="+mn-ea"/>
                <a:cs typeface="+mn-cs"/>
              </a:rPr>
              <a:t> households c</a:t>
            </a:r>
            <a:r>
              <a:rPr lang="en-US" kern="1200" dirty="0" smtClean="0">
                <a:effectLst/>
                <a:latin typeface="+mn-lt"/>
                <a:ea typeface="+mn-ea"/>
                <a:cs typeface="+mn-cs"/>
              </a:rPr>
              <a:t>ould achieve</a:t>
            </a:r>
            <a:r>
              <a:rPr lang="en-US" kern="1200" baseline="0" dirty="0" smtClean="0">
                <a:effectLst/>
                <a:latin typeface="+mn-lt"/>
                <a:ea typeface="+mn-ea"/>
                <a:cs typeface="+mn-cs"/>
              </a:rPr>
              <a:t> the benchmark in approximately a year. Black and Hispanic children also could achieve the benchmark within a year. </a:t>
            </a:r>
            <a:endParaRPr lang="en-US" kern="1200" dirty="0" smtClean="0">
              <a:effectLst/>
              <a:latin typeface="+mn-lt"/>
              <a:ea typeface="+mn-ea"/>
              <a:cs typeface="+mn-cs"/>
            </a:endParaRPr>
          </a:p>
          <a:p>
            <a:pPr marL="171450" lvl="0" indent="-171450">
              <a:buFont typeface="Arial" panose="020B0604020202020204" pitchFamily="34" charset="0"/>
              <a:buChar char="•"/>
            </a:pPr>
            <a:endParaRPr lang="en-US" sz="1200" kern="1200" dirty="0" smtClean="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28</a:t>
            </a:fld>
            <a:endParaRPr lang="en-US" dirty="0"/>
          </a:p>
        </p:txBody>
      </p:sp>
    </p:spTree>
    <p:extLst>
      <p:ext uri="{BB962C8B-B14F-4D97-AF65-F5344CB8AC3E}">
        <p14:creationId xmlns:p14="http://schemas.microsoft.com/office/powerpoint/2010/main" val="3663978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29</a:t>
            </a:fld>
            <a:endParaRPr lang="en-US" dirty="0"/>
          </a:p>
        </p:txBody>
      </p:sp>
    </p:spTree>
    <p:extLst>
      <p:ext uri="{BB962C8B-B14F-4D97-AF65-F5344CB8AC3E}">
        <p14:creationId xmlns:p14="http://schemas.microsoft.com/office/powerpoint/2010/main" val="381787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a:t>
            </a:fld>
            <a:endParaRPr lang="en-US"/>
          </a:p>
        </p:txBody>
      </p:sp>
    </p:spTree>
    <p:extLst>
      <p:ext uri="{BB962C8B-B14F-4D97-AF65-F5344CB8AC3E}">
        <p14:creationId xmlns:p14="http://schemas.microsoft.com/office/powerpoint/2010/main" val="2288986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1" dirty="0" smtClean="0"/>
              <a:t>Trends</a:t>
            </a:r>
            <a:r>
              <a:rPr lang="en-US" dirty="0" smtClean="0"/>
              <a:t>: </a:t>
            </a:r>
          </a:p>
          <a:p>
            <a:pPr marL="34290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From 2002 to 2013, </a:t>
            </a:r>
            <a:r>
              <a:rPr lang="en-US" i="0" dirty="0" smtClean="0"/>
              <a:t>the</a:t>
            </a:r>
            <a:r>
              <a:rPr lang="en-US" i="0" baseline="0" dirty="0" smtClean="0"/>
              <a:t> percentage of children ages 3-5 years who had ever received a vision check by a health provider increased from </a:t>
            </a:r>
            <a:r>
              <a:rPr lang="en-US" b="0" i="0" baseline="0" dirty="0" smtClean="0"/>
              <a:t>54.5%</a:t>
            </a:r>
            <a:r>
              <a:rPr lang="en-US" i="0" baseline="0" dirty="0" smtClean="0"/>
              <a:t> to 64.4%. </a:t>
            </a:r>
          </a:p>
          <a:p>
            <a:pPr marL="34290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i="0" u="none" baseline="0" dirty="0" smtClean="0"/>
              <a:t>Among White children ages 3-5 years, t</a:t>
            </a:r>
            <a:r>
              <a:rPr lang="en-US" i="0" u="none" dirty="0" smtClean="0"/>
              <a:t>he</a:t>
            </a:r>
            <a:r>
              <a:rPr lang="en-US" i="0" u="none" baseline="0" dirty="0" smtClean="0"/>
              <a:t> percentage who had ever received a vision check by a health provider increased from 54% in 2002 to 61.9% in 2013. The percentage</a:t>
            </a:r>
            <a:r>
              <a:rPr lang="en-US" i="0" baseline="0" dirty="0" smtClean="0"/>
              <a:t> also increased for Hispanic children from 48.9% in 2002 to 64.2% in 2013. However, there was </a:t>
            </a:r>
            <a:r>
              <a:rPr lang="en-US" b="0" i="0" baseline="0" dirty="0" smtClean="0"/>
              <a:t>no statistically </a:t>
            </a:r>
            <a:r>
              <a:rPr lang="en-US" i="0" baseline="0" dirty="0" smtClean="0"/>
              <a:t>significant increase for Black children (</a:t>
            </a:r>
            <a:r>
              <a:rPr lang="en-US" b="0" i="0" baseline="0" dirty="0" smtClean="0"/>
              <a:t>61.9% </a:t>
            </a:r>
            <a:r>
              <a:rPr lang="en-US" i="0" baseline="0" dirty="0" smtClean="0"/>
              <a:t>in 2002 and 69.8% in 2013). </a:t>
            </a:r>
            <a:endParaRPr lang="en-US" i="1" dirty="0" smtClean="0"/>
          </a:p>
          <a:p>
            <a:pPr marL="171450" indent="-171450">
              <a:buFont typeface="Arial"/>
              <a:buChar char="•"/>
            </a:pPr>
            <a:r>
              <a:rPr lang="en-US" b="1" dirty="0" smtClean="0"/>
              <a:t>Groups With Disparities</a:t>
            </a:r>
            <a:r>
              <a:rPr lang="en-US" dirty="0" smtClean="0"/>
              <a:t>: </a:t>
            </a:r>
          </a:p>
          <a:p>
            <a:pPr marL="342900" lvl="1" indent="-171450">
              <a:buFont typeface="Arial"/>
              <a:buChar char="•"/>
            </a:pPr>
            <a:r>
              <a:rPr lang="en-US" b="0" dirty="0" smtClean="0"/>
              <a:t>In 2013, there were no statistically significant differences between White, Black, and Hispanic children in the percentage who had ever received a vision check (61.9%, 69.8%, and 64.2%, respectively). </a:t>
            </a:r>
          </a:p>
          <a:p>
            <a:pPr marL="457200" lvl="1" indent="0">
              <a:buFont typeface="Arial"/>
              <a:buNone/>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30</a:t>
            </a:fld>
            <a:endParaRPr lang="en-US" dirty="0"/>
          </a:p>
        </p:txBody>
      </p:sp>
    </p:spTree>
    <p:extLst>
      <p:ext uri="{BB962C8B-B14F-4D97-AF65-F5344CB8AC3E}">
        <p14:creationId xmlns:p14="http://schemas.microsoft.com/office/powerpoint/2010/main" val="963580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064" y="694944"/>
            <a:ext cx="6144768" cy="4608576"/>
          </a:xfrm>
        </p:spPr>
      </p:sp>
      <p:sp>
        <p:nvSpPr>
          <p:cNvPr id="3" name="Notes Placeholder 2"/>
          <p:cNvSpPr>
            <a:spLocks noGrp="1"/>
          </p:cNvSpPr>
          <p:nvPr>
            <p:ph type="body" idx="1"/>
          </p:nvPr>
        </p:nvSpPr>
        <p:spPr>
          <a:xfrm>
            <a:off x="701040" y="5457824"/>
            <a:ext cx="5608320" cy="3141345"/>
          </a:xfrm>
        </p:spPr>
        <p:txBody>
          <a:bodyPr/>
          <a:lstStyle/>
          <a:p>
            <a:pPr marL="171450" indent="-171450">
              <a:buFont typeface="Arial" panose="020B0604020202020204" pitchFamily="34" charset="0"/>
              <a:buChar char="•"/>
            </a:pPr>
            <a:r>
              <a:rPr lang="en-US" dirty="0" smtClean="0"/>
              <a:t>Current (2014) recommendations for visits: </a:t>
            </a:r>
          </a:p>
          <a:p>
            <a:pPr marL="342900" lvl="1" indent="-171450">
              <a:buFont typeface="Arial" panose="020B0604020202020204" pitchFamily="34" charset="0"/>
              <a:buChar char="•"/>
            </a:pPr>
            <a:r>
              <a:rPr lang="en-US" dirty="0" smtClean="0"/>
              <a:t>7 well-child visits before 12 months of age, </a:t>
            </a:r>
          </a:p>
          <a:p>
            <a:pPr marL="342900" lvl="1" indent="-171450">
              <a:buFont typeface="Arial" panose="020B0604020202020204" pitchFamily="34" charset="0"/>
              <a:buChar char="•"/>
            </a:pPr>
            <a:r>
              <a:rPr lang="en-US" dirty="0" smtClean="0"/>
              <a:t>6 well-child visits between 12 and 36 months of age, and</a:t>
            </a:r>
          </a:p>
          <a:p>
            <a:pPr marL="342900" lvl="1" indent="-171450">
              <a:buFont typeface="Arial" panose="020B0604020202020204" pitchFamily="34" charset="0"/>
              <a:buChar char="•"/>
            </a:pPr>
            <a:r>
              <a:rPr lang="en-US" dirty="0" smtClean="0"/>
              <a:t>1 well-child visit per year from ages 3 to 21 years.</a:t>
            </a:r>
          </a:p>
          <a:p>
            <a:pPr marL="34290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31</a:t>
            </a:fld>
            <a:endParaRPr lang="en-US" dirty="0"/>
          </a:p>
        </p:txBody>
      </p:sp>
    </p:spTree>
    <p:extLst>
      <p:ext uri="{BB962C8B-B14F-4D97-AF65-F5344CB8AC3E}">
        <p14:creationId xmlns:p14="http://schemas.microsoft.com/office/powerpoint/2010/main" val="1670713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5514974"/>
            <a:ext cx="5943600" cy="3248025"/>
          </a:xfrm>
        </p:spPr>
        <p:txBody>
          <a:bodyPr>
            <a:normAutofit lnSpcReduction="10000"/>
          </a:bodyPr>
          <a:lstStyle/>
          <a:p>
            <a:pPr marL="171450" indent="-171450">
              <a:buFont typeface="Arial" panose="020B0604020202020204" pitchFamily="34" charset="0"/>
              <a:buChar char="•"/>
            </a:pPr>
            <a:r>
              <a:rPr lang="en-US" b="1" dirty="0" smtClean="0"/>
              <a:t>Trends</a:t>
            </a:r>
            <a:r>
              <a:rPr lang="en-US" dirty="0" smtClean="0"/>
              <a:t>: </a:t>
            </a:r>
          </a:p>
          <a:p>
            <a:pPr marL="342900" lvl="1" indent="-171450">
              <a:buFont typeface="Arial" panose="020B0604020202020204" pitchFamily="34" charset="0"/>
              <a:buChar char="•"/>
            </a:pPr>
            <a:r>
              <a:rPr lang="en-US" dirty="0" smtClean="0"/>
              <a:t>Overall, the percentage</a:t>
            </a:r>
            <a:r>
              <a:rPr lang="en-US" baseline="0" dirty="0" smtClean="0"/>
              <a:t> of children ages 0-17 years who had a well-child visit (as distinct from a symptom-driven visit) in the last 12 months increased from 71% in 2000 to </a:t>
            </a:r>
            <a:r>
              <a:rPr lang="en-US" b="0" baseline="0" dirty="0" smtClean="0"/>
              <a:t>83.8% </a:t>
            </a:r>
            <a:r>
              <a:rPr lang="en-US" baseline="0" dirty="0" smtClean="0"/>
              <a:t>in 2014. </a:t>
            </a:r>
          </a:p>
          <a:p>
            <a:pPr marL="342900" lvl="1" indent="-171450">
              <a:buFont typeface="Arial" panose="020B0604020202020204" pitchFamily="34" charset="0"/>
              <a:buChar char="•"/>
            </a:pPr>
            <a:r>
              <a:rPr lang="en-US" b="0" baseline="0" dirty="0" smtClean="0"/>
              <a:t>From 2000 to 2014, the percentage of children who had a well-child visit increased significantly for Whites (71.3% to 85.3%), Blacks (75.4% to 85.9%), and Hispanics (65.3% to 78.9%). </a:t>
            </a:r>
          </a:p>
          <a:p>
            <a:pPr marL="342900" lvl="1" indent="-171450">
              <a:buFont typeface="Arial" panose="020B0604020202020204" pitchFamily="34" charset="0"/>
              <a:buChar char="•"/>
              <a:defRPr/>
            </a:pPr>
            <a:r>
              <a:rPr lang="en-US" b="0" baseline="0" dirty="0" smtClean="0"/>
              <a:t>The percentage of children who had a well-child visit also increased for all income groups. From 2000 to 2014, the percentage of children with a well-child visit increased from 67.7% to 81.0% for poor families; from 65.8% to 80.5% for low-income families; from 71.3% to 83.2% for middle-income families; and from 76.8% to 89.5% for high-income families. </a:t>
            </a:r>
            <a:endParaRPr lang="en-US" b="0" dirty="0" smtClean="0"/>
          </a:p>
          <a:p>
            <a:pPr marL="171450" indent="-171450">
              <a:buFont typeface="Arial" panose="020B0604020202020204" pitchFamily="34" charset="0"/>
              <a:buChar char="•"/>
            </a:pPr>
            <a:r>
              <a:rPr lang="en-US" b="1" dirty="0" smtClean="0"/>
              <a:t>Groups With Disparities: </a:t>
            </a:r>
          </a:p>
          <a:p>
            <a:pPr marL="342900" lvl="1" indent="-171450">
              <a:buFont typeface="Arial"/>
              <a:buChar char="•"/>
            </a:pPr>
            <a:r>
              <a:rPr lang="en-US" b="0" dirty="0" smtClean="0"/>
              <a:t>In</a:t>
            </a:r>
            <a:r>
              <a:rPr lang="en-US" b="0" baseline="0" dirty="0" smtClean="0"/>
              <a:t> 2014, </a:t>
            </a:r>
            <a:r>
              <a:rPr lang="en-US" b="0" dirty="0" smtClean="0"/>
              <a:t>White children were more likely than Hispanic children to have had at least one well-child visit during the year (85.3% vs. 78.9%). </a:t>
            </a:r>
          </a:p>
          <a:p>
            <a:pPr marL="342900" lvl="1" indent="-171450">
              <a:buFont typeface="Arial"/>
              <a:buChar char="•"/>
            </a:pPr>
            <a:r>
              <a:rPr lang="en-US" b="0" dirty="0" smtClean="0"/>
              <a:t>In 2014, children in high-income families were more likely than children in poor, low-income, and middle-income families to have had at least one well-child visit during the year (89.5% vs. 81.0%, 80.5%, and 83.2%, respectively). </a:t>
            </a:r>
          </a:p>
        </p:txBody>
      </p:sp>
      <p:sp>
        <p:nvSpPr>
          <p:cNvPr id="4" name="Slide Number Placeholder 3"/>
          <p:cNvSpPr>
            <a:spLocks noGrp="1"/>
          </p:cNvSpPr>
          <p:nvPr>
            <p:ph type="sldNum" sz="quarter" idx="10"/>
          </p:nvPr>
        </p:nvSpPr>
        <p:spPr/>
        <p:txBody>
          <a:bodyPr/>
          <a:lstStyle/>
          <a:p>
            <a:fld id="{E70E7EC0-D47B-461F-A069-1AF30F543FB1}" type="slidenum">
              <a:rPr lang="en-US" smtClean="0"/>
              <a:t>32</a:t>
            </a:fld>
            <a:endParaRPr lang="en-US" dirty="0"/>
          </a:p>
        </p:txBody>
      </p:sp>
    </p:spTree>
    <p:extLst>
      <p:ext uri="{BB962C8B-B14F-4D97-AF65-F5344CB8AC3E}">
        <p14:creationId xmlns:p14="http://schemas.microsoft.com/office/powerpoint/2010/main" val="3018613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572124"/>
            <a:ext cx="5608320" cy="3027045"/>
          </a:xfrm>
        </p:spPr>
        <p:txBody>
          <a:bodyPr/>
          <a:lstStyle/>
          <a:p>
            <a:pPr marL="171450" lvl="0" indent="-171450">
              <a:buFont typeface="Arial" panose="020B0604020202020204" pitchFamily="34" charset="0"/>
              <a:buChar char="•"/>
            </a:pPr>
            <a:r>
              <a:rPr lang="en-US" i="1" dirty="0" smtClean="0"/>
              <a:t>Neisseria </a:t>
            </a:r>
            <a:r>
              <a:rPr lang="en-US" i="1" dirty="0" err="1" smtClean="0"/>
              <a:t>meningitidis</a:t>
            </a:r>
            <a:r>
              <a:rPr lang="en-US" i="1" dirty="0" smtClean="0"/>
              <a:t> </a:t>
            </a:r>
            <a:r>
              <a:rPr lang="en-US" dirty="0" smtClean="0"/>
              <a:t>causes various infections but is most important as a potential cause of meningitis.</a:t>
            </a:r>
            <a:r>
              <a:rPr lang="en-US" baseline="30000" dirty="0" smtClean="0"/>
              <a:t>12</a:t>
            </a:r>
            <a:r>
              <a:rPr lang="en-US" baseline="0" dirty="0" smtClean="0"/>
              <a:t> It c</a:t>
            </a:r>
            <a:r>
              <a:rPr lang="en-US" dirty="0" smtClean="0"/>
              <a:t>an also cause meningococcemia, a bloodstream infection.</a:t>
            </a:r>
            <a:r>
              <a:rPr lang="en-US" baseline="30000" dirty="0" smtClean="0"/>
              <a:t>12</a:t>
            </a:r>
          </a:p>
          <a:p>
            <a:pPr marL="171450" lvl="0" indent="-171450">
              <a:buFont typeface="Arial" panose="020B0604020202020204" pitchFamily="34" charset="0"/>
              <a:buChar char="•"/>
            </a:pPr>
            <a:r>
              <a:rPr lang="en-US" baseline="0" dirty="0" smtClean="0"/>
              <a:t>The meningococcal vaccine is r</a:t>
            </a:r>
            <a:r>
              <a:rPr lang="en-US" dirty="0" smtClean="0"/>
              <a:t>ecommended for all children ages 11-12 years. Effective January 2011, a second dose is recommended at age 16.</a:t>
            </a:r>
            <a:r>
              <a:rPr lang="en-US" baseline="30000" dirty="0" smtClean="0"/>
              <a:t>13</a:t>
            </a:r>
            <a:endParaRPr lang="en-US" dirty="0" smtClean="0"/>
          </a:p>
          <a:p>
            <a:pPr marL="171450" lvl="0" indent="-171450">
              <a:buFont typeface="Arial" panose="020B0604020202020204" pitchFamily="34" charset="0"/>
              <a:buChar char="•"/>
            </a:pPr>
            <a:endParaRPr lang="en-US" dirty="0" smtClean="0"/>
          </a:p>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33</a:t>
            </a:fld>
            <a:endParaRPr lang="en-US" dirty="0"/>
          </a:p>
        </p:txBody>
      </p:sp>
    </p:spTree>
    <p:extLst>
      <p:ext uri="{BB962C8B-B14F-4D97-AF65-F5344CB8AC3E}">
        <p14:creationId xmlns:p14="http://schemas.microsoft.com/office/powerpoint/2010/main" val="1052936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543550"/>
            <a:ext cx="5608320" cy="3055620"/>
          </a:xfrm>
        </p:spPr>
        <p:txBody>
          <a:bodyPr/>
          <a:lstStyle/>
          <a:p>
            <a:pPr marL="171450" lvl="0" indent="-171450">
              <a:buFont typeface="Arial" panose="020B0604020202020204" pitchFamily="34" charset="0"/>
              <a:buChar char="•"/>
            </a:pPr>
            <a:r>
              <a:rPr lang="en-US" b="1" dirty="0" smtClean="0"/>
              <a:t>Overall:</a:t>
            </a:r>
            <a:r>
              <a:rPr lang="en-US" b="1" baseline="0" dirty="0" smtClean="0"/>
              <a:t> </a:t>
            </a:r>
            <a:r>
              <a:rPr lang="en-US" b="0" baseline="0" dirty="0" smtClean="0"/>
              <a:t>In 2013, the percentage of adolescents ages 13-15 who ever received at least 1 dose of the meningococcal vaccine was 78.1%.</a:t>
            </a:r>
            <a:endParaRPr lang="en-US" b="0" dirty="0" smtClean="0"/>
          </a:p>
          <a:p>
            <a:pPr marL="171450" lvl="0" indent="-171450">
              <a:buFont typeface="Arial" panose="020B0604020202020204" pitchFamily="34" charset="0"/>
              <a:buChar char="•"/>
            </a:pPr>
            <a:r>
              <a:rPr lang="en-US" b="1" dirty="0" smtClean="0"/>
              <a:t>Trends: </a:t>
            </a:r>
            <a:r>
              <a:rPr lang="en-US" dirty="0" smtClean="0"/>
              <a:t>T</a:t>
            </a:r>
            <a:r>
              <a:rPr lang="en-US" kern="1200" dirty="0" smtClean="0">
                <a:solidFill>
                  <a:schemeClr val="tx1"/>
                </a:solidFill>
                <a:effectLst/>
                <a:latin typeface="+mn-lt"/>
                <a:ea typeface="+mn-ea"/>
                <a:cs typeface="+mn-cs"/>
              </a:rPr>
              <a:t>he percentage of adolescents ages 13-15 who ever received at least 1 dose of the meningococcal vaccine</a:t>
            </a:r>
            <a:r>
              <a:rPr lang="en-US" kern="1200" baseline="0" dirty="0" smtClean="0">
                <a:solidFill>
                  <a:schemeClr val="tx1"/>
                </a:solidFill>
                <a:effectLst/>
                <a:latin typeface="+mn-lt"/>
                <a:ea typeface="+mn-ea"/>
                <a:cs typeface="+mn-cs"/>
              </a:rPr>
              <a:t> improved overall and for all racial/ethnic groups and income groups.</a:t>
            </a:r>
            <a:r>
              <a:rPr lang="en-US" b="1" kern="1200" baseline="0" dirty="0" smtClean="0">
                <a:solidFill>
                  <a:schemeClr val="tx1"/>
                </a:solidFill>
                <a:effectLst/>
                <a:latin typeface="+mn-lt"/>
                <a:ea typeface="+mn-ea"/>
                <a:cs typeface="+mn-cs"/>
              </a:rPr>
              <a:t> </a:t>
            </a:r>
            <a:endParaRPr lang="en-US"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Groups With Disparities:</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In 2013, the</a:t>
            </a:r>
            <a:r>
              <a:rPr lang="en-US" sz="1200" b="0" kern="1200" baseline="0" dirty="0" smtClean="0">
                <a:solidFill>
                  <a:schemeClr val="tx1"/>
                </a:solidFill>
                <a:effectLst/>
                <a:latin typeface="+mn-lt"/>
                <a:ea typeface="+mn-ea"/>
                <a:cs typeface="+mn-cs"/>
              </a:rPr>
              <a:t> percentage of Hispanic adolescents (84%) ages 13-15 who ever received at least 1 dose of </a:t>
            </a:r>
            <a:r>
              <a:rPr lang="en-US" kern="1200" dirty="0" smtClean="0">
                <a:solidFill>
                  <a:schemeClr val="tx1"/>
                </a:solidFill>
                <a:effectLst/>
                <a:latin typeface="+mn-lt"/>
                <a:ea typeface="+mn-ea"/>
                <a:cs typeface="+mn-cs"/>
              </a:rPr>
              <a:t>meningococcal vaccine</a:t>
            </a:r>
            <a:r>
              <a:rPr lang="en-US" kern="1200" baseline="0" dirty="0" smtClean="0">
                <a:solidFill>
                  <a:schemeClr val="tx1"/>
                </a:solidFill>
                <a:effectLst/>
                <a:latin typeface="+mn-lt"/>
                <a:ea typeface="+mn-ea"/>
                <a:cs typeface="+mn-cs"/>
              </a:rPr>
              <a:t> was higher compared with White adolescents </a:t>
            </a:r>
            <a:r>
              <a:rPr lang="en-US" b="0" kern="1200" baseline="0" dirty="0" smtClean="0">
                <a:solidFill>
                  <a:schemeClr val="tx1"/>
                </a:solidFill>
                <a:effectLst/>
                <a:latin typeface="+mn-lt"/>
                <a:ea typeface="+mn-ea"/>
                <a:cs typeface="+mn-cs"/>
              </a:rPr>
              <a:t>(75.3%).</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In all years, the percentage of adolescents ages 13-15 who ever received at least 1 dose of </a:t>
            </a:r>
            <a:r>
              <a:rPr lang="en-US" b="0" kern="1200" dirty="0" smtClean="0">
                <a:solidFill>
                  <a:schemeClr val="tx1"/>
                </a:solidFill>
                <a:effectLst/>
                <a:latin typeface="+mn-lt"/>
                <a:ea typeface="+mn-ea"/>
                <a:cs typeface="+mn-cs"/>
              </a:rPr>
              <a:t>meningococcal vaccine</a:t>
            </a:r>
            <a:r>
              <a:rPr lang="en-US" b="0" kern="1200" baseline="0" dirty="0" smtClean="0">
                <a:solidFill>
                  <a:schemeClr val="tx1"/>
                </a:solidFill>
                <a:effectLst/>
                <a:latin typeface="+mn-lt"/>
                <a:ea typeface="+mn-ea"/>
                <a:cs typeface="+mn-cs"/>
              </a:rPr>
              <a:t> was lower </a:t>
            </a:r>
            <a:r>
              <a:rPr lang="en-US" sz="1200" b="0" kern="1200" baseline="0" dirty="0" smtClean="0">
                <a:solidFill>
                  <a:schemeClr val="tx1"/>
                </a:solidFill>
                <a:effectLst/>
                <a:latin typeface="+mn-lt"/>
                <a:ea typeface="+mn-ea"/>
                <a:cs typeface="+mn-cs"/>
              </a:rPr>
              <a:t>for those who live in poor, low-, and middle-income households compared with those from high-income households.</a:t>
            </a:r>
            <a:endParaRPr lang="en-US" sz="1200" b="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34</a:t>
            </a:fld>
            <a:endParaRPr lang="en-US" dirty="0"/>
          </a:p>
        </p:txBody>
      </p:sp>
    </p:spTree>
    <p:extLst>
      <p:ext uri="{BB962C8B-B14F-4D97-AF65-F5344CB8AC3E}">
        <p14:creationId xmlns:p14="http://schemas.microsoft.com/office/powerpoint/2010/main" val="2466226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624" y="5505450"/>
            <a:ext cx="6296025" cy="3093720"/>
          </a:xfrm>
        </p:spPr>
        <p:txBody>
          <a:bodyPr/>
          <a:lstStyle/>
          <a:p>
            <a:pPr marL="171450" indent="-171450">
              <a:buFont typeface="Arial" panose="020B0604020202020204" pitchFamily="34" charset="0"/>
              <a:buChar char="•"/>
            </a:pPr>
            <a:r>
              <a:rPr lang="en-US" sz="1200" b="1" dirty="0" smtClean="0"/>
              <a:t>Overall: </a:t>
            </a:r>
            <a:r>
              <a:rPr lang="en-US" sz="1200" dirty="0" smtClean="0"/>
              <a:t>This</a:t>
            </a:r>
            <a:r>
              <a:rPr lang="en-US" sz="1200" baseline="0" dirty="0" smtClean="0"/>
              <a:t> map shows e</a:t>
            </a:r>
            <a:r>
              <a:rPr lang="en-US" sz="1200" dirty="0" smtClean="0"/>
              <a:t>stimated vaccination coverage with at least 1 dose of meningococcal vaccine among adolescents ages 13-17 years, by State. </a:t>
            </a:r>
            <a:r>
              <a:rPr lang="en-US" dirty="0" smtClean="0"/>
              <a:t>State values ranged from 46.0% (Mississippi) </a:t>
            </a:r>
            <a:r>
              <a:rPr lang="en-US" i="0" dirty="0" smtClean="0"/>
              <a:t>to 95.2</a:t>
            </a:r>
            <a:r>
              <a:rPr lang="en-US" i="0" u="none" dirty="0" smtClean="0"/>
              <a:t>% </a:t>
            </a:r>
            <a:r>
              <a:rPr lang="en-US" i="0" dirty="0" smtClean="0"/>
              <a:t>(Pennsylvania). </a:t>
            </a:r>
          </a:p>
          <a:p>
            <a:pPr marL="171450" indent="-171450">
              <a:buFont typeface="Arial" panose="020B0604020202020204" pitchFamily="34" charset="0"/>
              <a:buChar char="•"/>
            </a:pPr>
            <a:r>
              <a:rPr lang="en-US" b="1" dirty="0" smtClean="0"/>
              <a:t>Differences by State:</a:t>
            </a:r>
            <a:r>
              <a:rPr lang="en-US" dirty="0" smtClean="0"/>
              <a:t> </a:t>
            </a:r>
            <a:r>
              <a:rPr lang="en-US" sz="1200" b="0" i="0" kern="1200" dirty="0" smtClean="0">
                <a:effectLst/>
                <a:latin typeface="+mn-lt"/>
                <a:ea typeface="+mn-ea"/>
                <a:cs typeface="+mn-cs"/>
              </a:rPr>
              <a:t>Interquartile </a:t>
            </a:r>
            <a:r>
              <a:rPr lang="en-US" sz="1200" b="0" i="0" kern="1200" dirty="0" smtClean="0">
                <a:solidFill>
                  <a:schemeClr val="tx1"/>
                </a:solidFill>
                <a:effectLst/>
                <a:latin typeface="+mn-lt"/>
                <a:ea typeface="+mn-ea"/>
                <a:cs typeface="+mn-cs"/>
              </a:rPr>
              <a:t>ranges follow:</a:t>
            </a:r>
          </a:p>
          <a:p>
            <a:pPr marL="342900" lvl="1" indent="-171450">
              <a:buFont typeface="Arial" panose="020B0604020202020204" pitchFamily="34" charset="0"/>
              <a:buChar char="•"/>
            </a:pPr>
            <a:r>
              <a:rPr lang="en-US" sz="1200" kern="1200" dirty="0" smtClean="0">
                <a:solidFill>
                  <a:schemeClr val="tx1"/>
                </a:solidFill>
                <a:effectLst/>
                <a:latin typeface="+mn-lt"/>
                <a:ea typeface="+mn-ea"/>
                <a:cs typeface="+mn-cs"/>
              </a:rPr>
              <a:t>First quartile (lowest): 46.0%-69.6</a:t>
            </a:r>
            <a:r>
              <a:rPr lang="en-US" sz="1200" b="0" i="0" u="none" strike="noStrike" kern="1200" dirty="0" smtClean="0">
                <a:solidFill>
                  <a:schemeClr val="tx1"/>
                </a:solidFill>
                <a:effectLst/>
                <a:latin typeface="+mn-lt"/>
                <a:ea typeface="+mn-ea"/>
                <a:cs typeface="+mn-cs"/>
              </a:rPr>
              <a:t>%</a:t>
            </a:r>
            <a:r>
              <a:rPr lang="en-US" dirty="0" smtClean="0"/>
              <a:t> </a:t>
            </a:r>
            <a:r>
              <a:rPr lang="en-US" sz="1200" kern="1200" dirty="0" smtClean="0">
                <a:solidFill>
                  <a:schemeClr val="tx1"/>
                </a:solidFill>
                <a:effectLst/>
                <a:latin typeface="+mn-lt"/>
                <a:ea typeface="+mn-ea"/>
                <a:cs typeface="+mn-cs"/>
              </a:rPr>
              <a:t>(AK, AR, IA, KS, MO, MS, MT, NV, OR, SC, SD, UT, WY)</a:t>
            </a:r>
          </a:p>
          <a:p>
            <a:pPr marL="342900" lvl="1" indent="-171450">
              <a:buFont typeface="Arial" panose="020B0604020202020204" pitchFamily="34" charset="0"/>
              <a:buChar char="•"/>
            </a:pPr>
            <a:r>
              <a:rPr lang="en-US" dirty="0" smtClean="0"/>
              <a:t>Second quartile (second lowest): 69.6%-76.2% (AL, FL, GA  ME, MN, NC, NE, NM, OH, OK, TN, VA, WI) </a:t>
            </a:r>
          </a:p>
          <a:p>
            <a:pPr marL="342900" lvl="1" indent="-171450">
              <a:buFont typeface="Arial" panose="020B0604020202020204" pitchFamily="34" charset="0"/>
              <a:buChar char="•"/>
            </a:pPr>
            <a:r>
              <a:rPr lang="en-US" dirty="0" smtClean="0"/>
              <a:t>Third quartile (second highest): 76.3%-86.6% (AZ, CA, CO, HI, ID, IL, KY, MD,  NY, VT, WA, WV) </a:t>
            </a:r>
          </a:p>
          <a:p>
            <a:pPr marL="342900" lvl="1" indent="-171450">
              <a:buFont typeface="Arial" panose="020B0604020202020204" pitchFamily="34" charset="0"/>
              <a:buChar char="•"/>
            </a:pPr>
            <a:r>
              <a:rPr lang="en-US" dirty="0" smtClean="0"/>
              <a:t>Fourth quartile (highest): 86.7%-95.2% (CT,  DE, IN, LA, MA, MI, ND, NH, NJ, PA, RI, TX)</a:t>
            </a: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35</a:t>
            </a:fld>
            <a:endParaRPr lang="en-US"/>
          </a:p>
        </p:txBody>
      </p:sp>
    </p:spTree>
    <p:extLst>
      <p:ext uri="{BB962C8B-B14F-4D97-AF65-F5344CB8AC3E}">
        <p14:creationId xmlns:p14="http://schemas.microsoft.com/office/powerpoint/2010/main" val="3760398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534024"/>
            <a:ext cx="5608320" cy="3065145"/>
          </a:xfrm>
        </p:spPr>
        <p:txBody>
          <a:bodyPr/>
          <a:lstStyle/>
          <a:p>
            <a:pPr marL="171450" indent="-171450">
              <a:buFont typeface="Arial" panose="020B0604020202020204" pitchFamily="34" charset="0"/>
              <a:buChar char="•"/>
            </a:pPr>
            <a:r>
              <a:rPr lang="en-US" b="1" dirty="0" smtClean="0"/>
              <a:t>Overall Rate: </a:t>
            </a:r>
            <a:r>
              <a:rPr lang="en-US" dirty="0" smtClean="0"/>
              <a:t>In 2014,</a:t>
            </a:r>
            <a:r>
              <a:rPr lang="en-US" baseline="0" dirty="0" smtClean="0"/>
              <a:t> the estimated vaccination coverage for the meningitis vaccine among all adolescents ages 13-17 was 79.3%. </a:t>
            </a:r>
          </a:p>
          <a:p>
            <a:pPr marL="171450" indent="-171450">
              <a:buFont typeface="Arial" panose="020B0604020202020204" pitchFamily="34" charset="0"/>
              <a:buChar char="•"/>
            </a:pPr>
            <a:r>
              <a:rPr lang="en-US" sz="1200" b="1" baseline="0" dirty="0" smtClean="0"/>
              <a:t>Groups With Disparities</a:t>
            </a:r>
            <a:r>
              <a:rPr lang="en-US" sz="1200" baseline="0" dirty="0" smtClean="0"/>
              <a:t>:</a:t>
            </a:r>
            <a:r>
              <a:rPr lang="en-US" sz="1200" dirty="0" smtClean="0"/>
              <a:t> </a:t>
            </a:r>
          </a:p>
          <a:p>
            <a:pPr marL="342900" lvl="1" indent="-171450">
              <a:buFont typeface="Arial" panose="020B0604020202020204" pitchFamily="34" charset="0"/>
              <a:buChar char="•"/>
            </a:pPr>
            <a:r>
              <a:rPr lang="en-US" dirty="0" smtClean="0"/>
              <a:t>H</a:t>
            </a:r>
            <a:r>
              <a:rPr lang="en-US" baseline="0" dirty="0" smtClean="0"/>
              <a:t>ispanics </a:t>
            </a:r>
            <a:r>
              <a:rPr lang="en-US" b="0" baseline="0" dirty="0" smtClean="0"/>
              <a:t>(82.1%) and Asians (82.5%) </a:t>
            </a:r>
            <a:r>
              <a:rPr lang="en-US" baseline="0" dirty="0" smtClean="0"/>
              <a:t>had the highest coverage. </a:t>
            </a:r>
          </a:p>
          <a:p>
            <a:pPr marL="342900" lvl="1" indent="-171450">
              <a:buFont typeface="Arial" panose="020B0604020202020204" pitchFamily="34" charset="0"/>
              <a:buChar char="•"/>
            </a:pPr>
            <a:r>
              <a:rPr lang="en-US" baseline="0" dirty="0" smtClean="0"/>
              <a:t>American Indians and Alaska Natives (73.5%) had the lowest coverage. </a:t>
            </a:r>
            <a:endParaRPr lang="en-US" dirty="0" smtClean="0"/>
          </a:p>
          <a:p>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E70E7EC0-D47B-461F-A069-1AF30F543FB1}" type="slidenum">
              <a:rPr lang="en-US" smtClean="0"/>
              <a:t>36</a:t>
            </a:fld>
            <a:endParaRPr lang="en-US" dirty="0"/>
          </a:p>
        </p:txBody>
      </p:sp>
    </p:spTree>
    <p:extLst>
      <p:ext uri="{BB962C8B-B14F-4D97-AF65-F5344CB8AC3E}">
        <p14:creationId xmlns:p14="http://schemas.microsoft.com/office/powerpoint/2010/main" val="3456672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70E7EC0-D47B-461F-A069-1AF30F543FB1}" type="slidenum">
              <a:rPr lang="en-US" smtClean="0"/>
              <a:t>37</a:t>
            </a:fld>
            <a:endParaRPr lang="en-US" dirty="0"/>
          </a:p>
        </p:txBody>
      </p:sp>
      <p:sp>
        <p:nvSpPr>
          <p:cNvPr id="6" name="Notes Placeholder 5"/>
          <p:cNvSpPr>
            <a:spLocks noGrp="1"/>
          </p:cNvSpPr>
          <p:nvPr>
            <p:ph type="body" idx="1"/>
          </p:nvPr>
        </p:nvSpPr>
        <p:spPr>
          <a:xfrm>
            <a:off x="701040" y="5438774"/>
            <a:ext cx="5608320" cy="3160395"/>
          </a:xfrm>
        </p:spPr>
        <p:txBody>
          <a:bodyPr/>
          <a:lstStyle/>
          <a:p>
            <a:pPr marL="171450" indent="-171450">
              <a:buFont typeface="Arial" panose="020B0604020202020204" pitchFamily="34" charset="0"/>
              <a:buChar char="•"/>
            </a:pPr>
            <a:r>
              <a:rPr lang="en-US" dirty="0" err="1" smtClean="0"/>
              <a:t>Quadrivalent</a:t>
            </a:r>
            <a:r>
              <a:rPr lang="en-US" dirty="0" smtClean="0"/>
              <a:t> HPV is also known as HPV4.</a:t>
            </a:r>
            <a:endParaRPr lang="en-US" dirty="0"/>
          </a:p>
        </p:txBody>
      </p:sp>
    </p:spTree>
    <p:extLst>
      <p:ext uri="{BB962C8B-B14F-4D97-AF65-F5344CB8AC3E}">
        <p14:creationId xmlns:p14="http://schemas.microsoft.com/office/powerpoint/2010/main" val="2963508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505450"/>
            <a:ext cx="5608320" cy="3093720"/>
          </a:xfrm>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Overall Rate:</a:t>
            </a:r>
            <a:r>
              <a:rPr lang="en-US" sz="1200" kern="1200" dirty="0" smtClean="0">
                <a:solidFill>
                  <a:schemeClr val="tx1"/>
                </a:solidFill>
                <a:effectLst/>
                <a:latin typeface="+mn-lt"/>
                <a:ea typeface="+mn-ea"/>
                <a:cs typeface="+mn-cs"/>
              </a:rPr>
              <a:t> In 2013, 37.6% of adolescent females and</a:t>
            </a:r>
            <a:r>
              <a:rPr lang="en-US" sz="1200" kern="1200" baseline="0" dirty="0" smtClean="0">
                <a:solidFill>
                  <a:schemeClr val="tx1"/>
                </a:solidFill>
                <a:effectLst/>
                <a:latin typeface="+mn-lt"/>
                <a:ea typeface="+mn-ea"/>
                <a:cs typeface="+mn-cs"/>
              </a:rPr>
              <a:t> 13.9% of adolescent males </a:t>
            </a:r>
            <a:r>
              <a:rPr lang="en-US" sz="1200" kern="1200" dirty="0" smtClean="0">
                <a:solidFill>
                  <a:schemeClr val="tx1"/>
                </a:solidFill>
                <a:effectLst/>
                <a:latin typeface="+mn-lt"/>
                <a:ea typeface="+mn-ea"/>
                <a:cs typeface="+mn-cs"/>
              </a:rPr>
              <a:t>ages 13-17 years received 3 or more doses of the human papillomavirus (HPV) vaccine.</a:t>
            </a:r>
            <a:r>
              <a:rPr lang="en-US" sz="1200" strike="sngStrike" kern="1200" baseline="0" dirty="0" smtClean="0">
                <a:solidFill>
                  <a:schemeClr val="tx1"/>
                </a:solidFill>
                <a:effectLst/>
                <a:latin typeface="+mn-lt"/>
                <a:ea typeface="+mn-ea"/>
                <a:cs typeface="+mn-cs"/>
              </a:rPr>
              <a:t> </a:t>
            </a:r>
            <a:endParaRPr lang="en-US" sz="1200" strike="sngStrike"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p>
          <a:p>
            <a:pPr marL="342900" lvl="1" indent="-171450">
              <a:buFont typeface="Arial" panose="020B0604020202020204" pitchFamily="34" charset="0"/>
              <a:buChar char="•"/>
            </a:pPr>
            <a:r>
              <a:rPr lang="en-US" b="0" kern="1200" baseline="0" dirty="0" smtClean="0">
                <a:solidFill>
                  <a:schemeClr val="tx1"/>
                </a:solidFill>
                <a:effectLst/>
                <a:latin typeface="+mn-lt"/>
                <a:ea typeface="+mn-ea"/>
                <a:cs typeface="+mn-cs"/>
              </a:rPr>
              <a:t>Hispanic females ages 13-17 (44.8%) were more likely than both White (34.9%) and Black (34.2%) females ages 13-17 to have received 3 or more doses of the HPV vaccine. There were no statistically significant differences between White females and Black females. </a:t>
            </a:r>
            <a:endParaRPr lang="en-US" b="0" kern="1200" dirty="0" smtClean="0">
              <a:solidFill>
                <a:schemeClr val="tx1"/>
              </a:solidFill>
              <a:effectLst/>
              <a:latin typeface="+mn-lt"/>
              <a:ea typeface="+mn-ea"/>
              <a:cs typeface="+mn-cs"/>
            </a:endParaRPr>
          </a:p>
          <a:p>
            <a:pPr marL="342900" lvl="1" indent="-171450">
              <a:buFont typeface="Arial" panose="020B0604020202020204" pitchFamily="34" charset="0"/>
              <a:buChar char="•"/>
            </a:pPr>
            <a:r>
              <a:rPr lang="en-US" b="0" kern="1200" dirty="0" smtClean="0">
                <a:solidFill>
                  <a:schemeClr val="tx1"/>
                </a:solidFill>
                <a:effectLst/>
                <a:latin typeface="+mn-lt"/>
                <a:ea typeface="+mn-ea"/>
                <a:cs typeface="+mn-cs"/>
              </a:rPr>
              <a:t>Both B</a:t>
            </a:r>
            <a:r>
              <a:rPr lang="en-US" b="0" kern="1200" baseline="0" dirty="0" smtClean="0">
                <a:solidFill>
                  <a:schemeClr val="tx1"/>
                </a:solidFill>
                <a:effectLst/>
                <a:latin typeface="+mn-lt"/>
                <a:ea typeface="+mn-ea"/>
                <a:cs typeface="+mn-cs"/>
              </a:rPr>
              <a:t>lack (15.7%) and Hispanic (20.3%) males ages 13-17  were more likely than White (11.1%) males ages 13-17 to have received 3 or more doses of the HPV vaccine. There were no statistically significant differences between White males and Black males. </a:t>
            </a:r>
            <a:endParaRPr lang="en-US"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38</a:t>
            </a:fld>
            <a:endParaRPr lang="en-US" dirty="0"/>
          </a:p>
        </p:txBody>
      </p:sp>
    </p:spTree>
    <p:extLst>
      <p:ext uri="{BB962C8B-B14F-4D97-AF65-F5344CB8AC3E}">
        <p14:creationId xmlns:p14="http://schemas.microsoft.com/office/powerpoint/2010/main" val="3168767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39</a:t>
            </a:fld>
            <a:endParaRPr lang="en-US" dirty="0"/>
          </a:p>
        </p:txBody>
      </p:sp>
    </p:spTree>
    <p:extLst>
      <p:ext uri="{BB962C8B-B14F-4D97-AF65-F5344CB8AC3E}">
        <p14:creationId xmlns:p14="http://schemas.microsoft.com/office/powerpoint/2010/main" val="330787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a:t>
            </a:fld>
            <a:endParaRPr lang="en-US"/>
          </a:p>
        </p:txBody>
      </p:sp>
    </p:spTree>
    <p:extLst>
      <p:ext uri="{BB962C8B-B14F-4D97-AF65-F5344CB8AC3E}">
        <p14:creationId xmlns:p14="http://schemas.microsoft.com/office/powerpoint/2010/main" val="2288986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5325"/>
            <a:ext cx="6143625" cy="4608513"/>
          </a:xfrm>
        </p:spPr>
      </p:sp>
      <p:sp>
        <p:nvSpPr>
          <p:cNvPr id="3" name="Notes Placeholder 2"/>
          <p:cNvSpPr>
            <a:spLocks noGrp="1"/>
          </p:cNvSpPr>
          <p:nvPr>
            <p:ph type="body" idx="1"/>
          </p:nvPr>
        </p:nvSpPr>
        <p:spPr>
          <a:xfrm>
            <a:off x="542924" y="5476874"/>
            <a:ext cx="6057901" cy="3590925"/>
          </a:xfrm>
        </p:spPr>
        <p:txBody>
          <a:bodyPr/>
          <a:lstStyle/>
          <a:p>
            <a:pPr>
              <a:spcAft>
                <a:spcPts val="600"/>
              </a:spcAft>
            </a:pPr>
            <a:r>
              <a:rPr lang="en-US" b="1" dirty="0" smtClean="0"/>
              <a:t>Overall Rate:</a:t>
            </a:r>
            <a:r>
              <a:rPr lang="en-US" dirty="0" smtClean="0"/>
              <a:t> </a:t>
            </a:r>
            <a:r>
              <a:rPr lang="en-US" b="0" dirty="0" smtClean="0"/>
              <a:t>In 2013, 3.4% of parents reported poor</a:t>
            </a:r>
            <a:r>
              <a:rPr lang="en-US" b="0" baseline="0" dirty="0" smtClean="0"/>
              <a:t> communication with their children’s health provider.</a:t>
            </a:r>
            <a:endParaRPr lang="en-US" b="0" dirty="0"/>
          </a:p>
          <a:p>
            <a:pPr marL="171450" indent="-171450">
              <a:buFont typeface="Arial" panose="020B0604020202020204" pitchFamily="34" charset="0"/>
              <a:buChar char="•"/>
            </a:pPr>
            <a:r>
              <a:rPr lang="en-US" b="1" dirty="0" smtClean="0"/>
              <a:t>Trends</a:t>
            </a:r>
            <a:r>
              <a:rPr lang="en-US" dirty="0" smtClean="0"/>
              <a:t>: </a:t>
            </a:r>
          </a:p>
          <a:p>
            <a:pPr marL="346075" lvl="1" indent="-173038">
              <a:buFont typeface="Arial" panose="020B0604020202020204" pitchFamily="34" charset="0"/>
              <a:buChar char="•"/>
            </a:pPr>
            <a:r>
              <a:rPr lang="en-US" b="0" dirty="0" smtClean="0"/>
              <a:t>From </a:t>
            </a:r>
            <a:r>
              <a:rPr lang="en-US" b="0" dirty="0"/>
              <a:t>2002 </a:t>
            </a:r>
            <a:r>
              <a:rPr lang="en-US" b="0" dirty="0" smtClean="0"/>
              <a:t>to 2013, the percentage of children</a:t>
            </a:r>
            <a:r>
              <a:rPr lang="en-US" b="0" baseline="0" dirty="0" smtClean="0"/>
              <a:t> whose parents reported poor</a:t>
            </a:r>
            <a:r>
              <a:rPr lang="en-US" b="0" dirty="0" smtClean="0"/>
              <a:t> </a:t>
            </a:r>
            <a:r>
              <a:rPr lang="en-US" b="0" dirty="0"/>
              <a:t>communication </a:t>
            </a:r>
            <a:r>
              <a:rPr lang="en-US" b="0" dirty="0" smtClean="0"/>
              <a:t>with their health providers decreased from 6.7% to 3.4%.</a:t>
            </a:r>
          </a:p>
          <a:p>
            <a:pPr marL="346075" lvl="1" indent="-173038">
              <a:buFont typeface="Arial"/>
              <a:buChar char="•"/>
            </a:pPr>
            <a:r>
              <a:rPr lang="en-US" b="0" u="none" dirty="0" smtClean="0"/>
              <a:t>Between 2002 and 2013, the percentage of children whose parents</a:t>
            </a:r>
            <a:r>
              <a:rPr lang="en-US" b="0" u="none" baseline="0" dirty="0" smtClean="0"/>
              <a:t> reported poor </a:t>
            </a:r>
            <a:r>
              <a:rPr lang="en-US" b="0" u="none" dirty="0" smtClean="0"/>
              <a:t>communication decreased for all racial/ethnic</a:t>
            </a:r>
            <a:r>
              <a:rPr lang="en-US" b="0" u="none" baseline="0" dirty="0" smtClean="0"/>
              <a:t> and insurance groups</a:t>
            </a:r>
            <a:r>
              <a:rPr lang="en-US" b="0" u="none" dirty="0" smtClean="0"/>
              <a:t>. </a:t>
            </a:r>
          </a:p>
          <a:p>
            <a:pPr marL="171450" indent="-171450">
              <a:buFont typeface="Arial" panose="020B0604020202020204" pitchFamily="34" charset="0"/>
              <a:buChar char="•"/>
            </a:pPr>
            <a:r>
              <a:rPr lang="en-US" b="1" dirty="0" smtClean="0"/>
              <a:t>Groups With Disparities: </a:t>
            </a:r>
          </a:p>
          <a:p>
            <a:pPr marL="346075" lvl="1" indent="-173038">
              <a:buFont typeface="Arial"/>
              <a:buChar char="•"/>
            </a:pPr>
            <a:r>
              <a:rPr lang="en-US" b="0" dirty="0" smtClean="0"/>
              <a:t>In 2013, the percentage reporting</a:t>
            </a:r>
            <a:r>
              <a:rPr lang="en-US" b="0" baseline="0" dirty="0" smtClean="0"/>
              <a:t> poor communication with health providers was higher for Hispanic children (4.9%) and Black (4.4%) children compared with </a:t>
            </a:r>
            <a:r>
              <a:rPr lang="en-US" b="0" dirty="0" smtClean="0"/>
              <a:t>White children </a:t>
            </a:r>
            <a:r>
              <a:rPr lang="en-US" b="0" u="none" dirty="0" smtClean="0"/>
              <a:t>(2.7%). </a:t>
            </a:r>
          </a:p>
          <a:p>
            <a:pPr marL="346075" lvl="1" indent="-173038">
              <a:buFont typeface="Arial"/>
              <a:buChar char="•"/>
              <a:defRPr/>
            </a:pPr>
            <a:r>
              <a:rPr lang="en-US" b="0" dirty="0" smtClean="0"/>
              <a:t>In 2013, 2.1% of parents</a:t>
            </a:r>
            <a:r>
              <a:rPr lang="en-US" b="0" baseline="0" dirty="0" smtClean="0"/>
              <a:t> of </a:t>
            </a:r>
            <a:r>
              <a:rPr lang="en-US" b="0" dirty="0" smtClean="0"/>
              <a:t>privately insured children reported poor communication compared with 5.6% of parents</a:t>
            </a:r>
            <a:r>
              <a:rPr lang="en-US" b="0" baseline="0" dirty="0" smtClean="0"/>
              <a:t> of </a:t>
            </a:r>
            <a:r>
              <a:rPr lang="en-US" b="0" dirty="0" smtClean="0"/>
              <a:t>publicly insured children. </a:t>
            </a:r>
            <a:endParaRPr lang="en-US" b="0" strike="sngStrike" dirty="0" smtClean="0"/>
          </a:p>
        </p:txBody>
      </p:sp>
      <p:sp>
        <p:nvSpPr>
          <p:cNvPr id="4" name="Slide Number Placeholder 3"/>
          <p:cNvSpPr>
            <a:spLocks noGrp="1"/>
          </p:cNvSpPr>
          <p:nvPr>
            <p:ph type="sldNum" sz="quarter" idx="10"/>
          </p:nvPr>
        </p:nvSpPr>
        <p:spPr/>
        <p:txBody>
          <a:bodyPr/>
          <a:lstStyle/>
          <a:p>
            <a:fld id="{E70E7EC0-D47B-461F-A069-1AF30F543FB1}" type="slidenum">
              <a:rPr lang="en-US" smtClean="0"/>
              <a:t>40</a:t>
            </a:fld>
            <a:endParaRPr lang="en-US" dirty="0"/>
          </a:p>
        </p:txBody>
      </p:sp>
    </p:spTree>
    <p:extLst>
      <p:ext uri="{BB962C8B-B14F-4D97-AF65-F5344CB8AC3E}">
        <p14:creationId xmlns:p14="http://schemas.microsoft.com/office/powerpoint/2010/main" val="33349215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41</a:t>
            </a:fld>
            <a:endParaRPr lang="en-US" dirty="0"/>
          </a:p>
        </p:txBody>
      </p:sp>
    </p:spTree>
    <p:extLst>
      <p:ext uri="{BB962C8B-B14F-4D97-AF65-F5344CB8AC3E}">
        <p14:creationId xmlns:p14="http://schemas.microsoft.com/office/powerpoint/2010/main" val="833616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505450"/>
            <a:ext cx="5608320" cy="3093720"/>
          </a:xfrm>
        </p:spPr>
        <p:txBody>
          <a:bodyPr/>
          <a:lstStyle/>
          <a:p>
            <a:pPr marL="171450" indent="-171450">
              <a:buFont typeface="Arial" panose="020B0604020202020204" pitchFamily="34" charset="0"/>
              <a:buChar char="•"/>
            </a:pPr>
            <a:r>
              <a:rPr lang="en-US" b="1" u="none" dirty="0" smtClean="0"/>
              <a:t>Overall Rate: </a:t>
            </a:r>
            <a:r>
              <a:rPr lang="en-US" b="0" u="none" dirty="0" smtClean="0"/>
              <a:t>In</a:t>
            </a:r>
            <a:r>
              <a:rPr lang="en-US" b="0" u="none" baseline="0" dirty="0" smtClean="0"/>
              <a:t> 2013, the birth trauma-neonatal injury rate was 1.9 per 1,000 live births.</a:t>
            </a:r>
            <a:endParaRPr lang="en-US" b="1" u="none" dirty="0" smtClean="0"/>
          </a:p>
          <a:p>
            <a:pPr marL="171450" indent="-171450">
              <a:buFont typeface="Arial" panose="020B0604020202020204" pitchFamily="34" charset="0"/>
              <a:buChar char="•"/>
            </a:pPr>
            <a:r>
              <a:rPr lang="en-US" b="1" u="none" dirty="0" smtClean="0"/>
              <a:t>Trends: </a:t>
            </a:r>
          </a:p>
          <a:p>
            <a:pPr marL="342900" lvl="1" indent="-171450">
              <a:buFont typeface="Arial" panose="020B0604020202020204" pitchFamily="34" charset="0"/>
              <a:buChar char="•"/>
              <a:tabLst>
                <a:tab pos="342900" algn="l"/>
              </a:tabLst>
            </a:pPr>
            <a:r>
              <a:rPr lang="en-US" u="none" dirty="0" smtClean="0"/>
              <a:t>Birth trauma-neonatal injury rates fell from </a:t>
            </a:r>
            <a:r>
              <a:rPr lang="en-US" b="0" u="none" dirty="0" smtClean="0"/>
              <a:t>2.6 </a:t>
            </a:r>
            <a:r>
              <a:rPr lang="en-US" u="none" dirty="0" smtClean="0"/>
              <a:t>per 1,000 live births in 2004 to </a:t>
            </a:r>
            <a:r>
              <a:rPr lang="en-US" i="0" u="none" dirty="0" smtClean="0"/>
              <a:t>1.9 </a:t>
            </a:r>
            <a:r>
              <a:rPr lang="en-US" u="none" dirty="0" smtClean="0"/>
              <a:t>per 1,000 live births in </a:t>
            </a:r>
            <a:r>
              <a:rPr lang="en-US" b="0" u="none" dirty="0" smtClean="0"/>
              <a:t>2013</a:t>
            </a:r>
            <a:r>
              <a:rPr lang="en-US" u="none" dirty="0" smtClean="0"/>
              <a:t>.</a:t>
            </a:r>
          </a:p>
          <a:p>
            <a:pPr marL="342900" lvl="1" indent="-171450">
              <a:buFont typeface="Arial" panose="020B0604020202020204" pitchFamily="34" charset="0"/>
              <a:buChar char="•"/>
              <a:defRPr/>
            </a:pPr>
            <a:r>
              <a:rPr lang="en-US" u="none" dirty="0" smtClean="0"/>
              <a:t>Between 2004 and 2013, birth trauma-neonatal injury rates fell for all racial/ethnic groups, except</a:t>
            </a:r>
            <a:r>
              <a:rPr lang="en-US" u="none" baseline="0" dirty="0" smtClean="0"/>
              <a:t> for </a:t>
            </a:r>
            <a:r>
              <a:rPr lang="en-US" u="none" dirty="0" smtClean="0"/>
              <a:t>Asians and Pacific Islanders</a:t>
            </a:r>
            <a:r>
              <a:rPr lang="en-US" u="none" baseline="0" dirty="0" smtClean="0"/>
              <a:t> (APIs)</a:t>
            </a:r>
            <a:r>
              <a:rPr lang="en-US" u="none" dirty="0" smtClean="0"/>
              <a:t>. </a:t>
            </a:r>
          </a:p>
          <a:p>
            <a:pPr marL="171450" indent="-171450">
              <a:buFont typeface="Arial" panose="020B0604020202020204" pitchFamily="34" charset="0"/>
              <a:buChar char="•"/>
            </a:pPr>
            <a:r>
              <a:rPr lang="en-US" b="1" u="none" dirty="0" smtClean="0"/>
              <a:t>Groups With Disparities:</a:t>
            </a:r>
          </a:p>
          <a:p>
            <a:pPr marL="342900" lvl="1" indent="-171450">
              <a:buFont typeface="Arial"/>
              <a:buChar char="•"/>
            </a:pPr>
            <a:r>
              <a:rPr lang="en-US" b="0" i="0" u="none" dirty="0" smtClean="0"/>
              <a:t>In</a:t>
            </a:r>
            <a:r>
              <a:rPr lang="en-US" b="0" i="0" u="none" baseline="0" dirty="0" smtClean="0"/>
              <a:t> 2013, Hispanic neonates (1.6 per 1,000 live births) were less likely to experience birth trauma compared with </a:t>
            </a:r>
            <a:r>
              <a:rPr lang="en-US" b="0" u="none" dirty="0" smtClean="0"/>
              <a:t>White neonates (2.0 per 1,000 live births).</a:t>
            </a:r>
            <a:endParaRPr lang="en-US" i="0" dirty="0">
              <a:solidFill>
                <a:srgbClr val="FF0000"/>
              </a:solidFill>
            </a:endParaRPr>
          </a:p>
          <a:p>
            <a:pPr marL="171450" indent="-171450">
              <a:buFont typeface="Arial" panose="020B0604020202020204" pitchFamily="34" charset="0"/>
              <a:buChar cha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42</a:t>
            </a:fld>
            <a:endParaRPr lang="en-US" dirty="0"/>
          </a:p>
        </p:txBody>
      </p:sp>
    </p:spTree>
    <p:extLst>
      <p:ext uri="{BB962C8B-B14F-4D97-AF65-F5344CB8AC3E}">
        <p14:creationId xmlns:p14="http://schemas.microsoft.com/office/powerpoint/2010/main" val="39774099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43</a:t>
            </a:fld>
            <a:endParaRPr lang="en-US" dirty="0"/>
          </a:p>
        </p:txBody>
      </p:sp>
    </p:spTree>
    <p:extLst>
      <p:ext uri="{BB962C8B-B14F-4D97-AF65-F5344CB8AC3E}">
        <p14:creationId xmlns:p14="http://schemas.microsoft.com/office/powerpoint/2010/main" val="40851799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pPr marL="171450" indent="-171450">
              <a:spcBef>
                <a:spcPts val="0"/>
              </a:spcBef>
              <a:buFont typeface="Arial" panose="020B0604020202020204" pitchFamily="34" charset="0"/>
              <a:buChar char="•"/>
            </a:pPr>
            <a:r>
              <a:rPr lang="en-US" dirty="0" smtClean="0"/>
              <a:t>Children are at risk for medication errors, including those due to polypharmacy, for several reasons:</a:t>
            </a:r>
          </a:p>
          <a:p>
            <a:pPr marL="342900" lvl="1" indent="-171450">
              <a:spcBef>
                <a:spcPts val="0"/>
              </a:spcBef>
              <a:buFont typeface="Arial" panose="020B0604020202020204" pitchFamily="34" charset="0"/>
              <a:buChar char="•"/>
            </a:pPr>
            <a:r>
              <a:rPr lang="en-US" dirty="0" smtClean="0"/>
              <a:t>Their size and physiologic variability and</a:t>
            </a:r>
          </a:p>
          <a:p>
            <a:pPr marL="342900" lvl="1" indent="-171450">
              <a:spcBef>
                <a:spcPts val="0"/>
              </a:spcBef>
              <a:buFont typeface="Arial" panose="020B0604020202020204" pitchFamily="34" charset="0"/>
              <a:buChar char="•"/>
            </a:pPr>
            <a:r>
              <a:rPr lang="en-US" dirty="0" smtClean="0"/>
              <a:t>Limited communication ability and other factors.</a:t>
            </a:r>
            <a:r>
              <a:rPr lang="en-US" baseline="30000" dirty="0" smtClean="0"/>
              <a:t>26</a:t>
            </a:r>
            <a:r>
              <a:rPr lang="en-US" dirty="0" smtClean="0"/>
              <a:t> </a:t>
            </a:r>
          </a:p>
          <a:p>
            <a:pPr marL="171450" marR="0" lvl="0" indent="-171450" algn="l" defTabSz="914400" rtl="0" eaLnBrk="1" fontAlgn="auto" latinLnBrk="0" hangingPunct="1">
              <a:spcBef>
                <a:spcPts val="0"/>
              </a:spcBef>
              <a:buClrTx/>
              <a:buSzTx/>
              <a:buFont typeface="Arial" panose="020B0604020202020204" pitchFamily="34" charset="0"/>
              <a:buChar char="•"/>
              <a:tabLst/>
              <a:defRPr/>
            </a:pPr>
            <a:r>
              <a:rPr lang="en-US" dirty="0" smtClean="0"/>
              <a:t>Good medical practice includes asking patients about all their medications,</a:t>
            </a:r>
            <a:r>
              <a:rPr lang="en-US" baseline="30000" dirty="0" smtClean="0"/>
              <a:t>27</a:t>
            </a:r>
            <a:r>
              <a:rPr lang="en-US" dirty="0" smtClean="0"/>
              <a:t> which can prevent adverse events.</a:t>
            </a:r>
          </a:p>
          <a:p>
            <a:pPr marL="171450" indent="-171450">
              <a:spcBef>
                <a:spcPts val="0"/>
              </a:spcBef>
              <a:buFont typeface="Arial" panose="020B0604020202020204" pitchFamily="34" charset="0"/>
              <a:buChar char="•"/>
            </a:pPr>
            <a:r>
              <a:rPr lang="en-US" b="0" dirty="0" smtClean="0"/>
              <a:t>The Food and Drug Administration and others urge patients </a:t>
            </a:r>
            <a:r>
              <a:rPr lang="en-US" dirty="0" smtClean="0"/>
              <a:t>to tell health care providers about all their medications.</a:t>
            </a:r>
            <a:r>
              <a:rPr lang="en-US" baseline="30000" dirty="0" smtClean="0"/>
              <a:t>28</a:t>
            </a:r>
          </a:p>
          <a:p>
            <a:endParaRPr lang="en-US" dirty="0" smtClean="0"/>
          </a:p>
        </p:txBody>
      </p:sp>
      <p:sp>
        <p:nvSpPr>
          <p:cNvPr id="4" name="Slide Number Placeholder 3"/>
          <p:cNvSpPr>
            <a:spLocks noGrp="1"/>
          </p:cNvSpPr>
          <p:nvPr>
            <p:ph type="sldNum" sz="quarter" idx="10"/>
          </p:nvPr>
        </p:nvSpPr>
        <p:spPr/>
        <p:txBody>
          <a:bodyPr/>
          <a:lstStyle/>
          <a:p>
            <a:fld id="{E70E7EC0-D47B-461F-A069-1AF30F543FB1}" type="slidenum">
              <a:rPr lang="en-US" smtClean="0"/>
              <a:t>44</a:t>
            </a:fld>
            <a:endParaRPr lang="en-US" dirty="0"/>
          </a:p>
        </p:txBody>
      </p:sp>
    </p:spTree>
    <p:extLst>
      <p:ext uri="{BB962C8B-B14F-4D97-AF65-F5344CB8AC3E}">
        <p14:creationId xmlns:p14="http://schemas.microsoft.com/office/powerpoint/2010/main" val="1766649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457824"/>
            <a:ext cx="5608320" cy="3141345"/>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Trends: </a:t>
            </a:r>
            <a:r>
              <a:rPr lang="en-US" b="0" dirty="0" smtClean="0"/>
              <a:t>From</a:t>
            </a:r>
            <a:r>
              <a:rPr lang="en-US" b="0" baseline="0" dirty="0" smtClean="0"/>
              <a:t> 2002 to 2013, t</a:t>
            </a:r>
            <a:r>
              <a:rPr lang="en-US" b="0" dirty="0" smtClean="0"/>
              <a:t>he percentage of children and adolescents whose health provider usually asked about medications and treatments from other doctors increased significantly, from 71.1%</a:t>
            </a:r>
            <a:r>
              <a:rPr lang="en-US" b="0" baseline="0" dirty="0" smtClean="0"/>
              <a:t> </a:t>
            </a:r>
            <a:r>
              <a:rPr lang="en-US" b="0" dirty="0" smtClean="0"/>
              <a:t>to</a:t>
            </a:r>
            <a:r>
              <a:rPr lang="en-US" b="0" baseline="0" dirty="0" smtClean="0"/>
              <a:t> </a:t>
            </a:r>
            <a:r>
              <a:rPr lang="en-US" b="0" dirty="0" smtClean="0"/>
              <a:t>76.6% (data not shown). </a:t>
            </a:r>
          </a:p>
          <a:p>
            <a:pPr marL="171450" indent="-171450">
              <a:buFont typeface="Arial" panose="020B0604020202020204" pitchFamily="34" charset="0"/>
              <a:buChar char="•"/>
            </a:pPr>
            <a:r>
              <a:rPr lang="en-US" b="1" dirty="0" smtClean="0"/>
              <a:t>Groups With Disparities: </a:t>
            </a:r>
          </a:p>
          <a:p>
            <a:pPr marL="342900" lvl="1" indent="-171450">
              <a:buFont typeface="Arial" panose="020B0604020202020204" pitchFamily="34" charset="0"/>
              <a:buChar char="•"/>
            </a:pPr>
            <a:r>
              <a:rPr lang="en-US" dirty="0" smtClean="0"/>
              <a:t>In 2013, there were no statistically significant differences between Whites (76.6%), Blacks (77.8%), and Hispanics (75.9%) in the percentage of children whose health provider asked about medications</a:t>
            </a:r>
            <a:r>
              <a:rPr lang="en-US" baseline="0" dirty="0" smtClean="0"/>
              <a:t> and treatments from other doctors</a:t>
            </a:r>
            <a:r>
              <a:rPr lang="en-US" dirty="0" smtClean="0"/>
              <a:t>.</a:t>
            </a:r>
          </a:p>
          <a:p>
            <a:pPr marL="342900" lvl="1" indent="-171450">
              <a:buFont typeface="Arial" panose="020B0604020202020204" pitchFamily="34" charset="0"/>
              <a:buChar char="•"/>
            </a:pPr>
            <a:r>
              <a:rPr lang="en-US" dirty="0" smtClean="0"/>
              <a:t>In 2013, there were no statistically</a:t>
            </a:r>
            <a:r>
              <a:rPr lang="en-US" baseline="0" dirty="0" smtClean="0"/>
              <a:t> significant </a:t>
            </a:r>
            <a:r>
              <a:rPr lang="en-US" dirty="0" smtClean="0"/>
              <a:t>differences by income:</a:t>
            </a:r>
          </a:p>
          <a:p>
            <a:pPr marL="571500" lvl="2" indent="-228600">
              <a:buFont typeface="Arial" panose="020B0604020202020204" pitchFamily="34" charset="0"/>
              <a:buChar char="•"/>
            </a:pPr>
            <a:r>
              <a:rPr lang="en-US" dirty="0"/>
              <a:t>Poor, </a:t>
            </a:r>
            <a:r>
              <a:rPr lang="en-US" dirty="0" smtClean="0"/>
              <a:t>74.3% </a:t>
            </a:r>
            <a:endParaRPr lang="en-US" dirty="0"/>
          </a:p>
          <a:p>
            <a:pPr marL="571500" lvl="2" indent="-228600">
              <a:buFont typeface="Arial" panose="020B0604020202020204" pitchFamily="34" charset="0"/>
              <a:buChar char="•"/>
            </a:pPr>
            <a:r>
              <a:rPr lang="en-US" dirty="0"/>
              <a:t>Low income, </a:t>
            </a:r>
            <a:r>
              <a:rPr lang="en-US" dirty="0" smtClean="0"/>
              <a:t>76.1% </a:t>
            </a:r>
            <a:endParaRPr lang="en-US" dirty="0"/>
          </a:p>
          <a:p>
            <a:pPr marL="571500" lvl="2" indent="-228600">
              <a:buFont typeface="Arial" panose="020B0604020202020204" pitchFamily="34" charset="0"/>
              <a:buChar char="•"/>
            </a:pPr>
            <a:r>
              <a:rPr lang="en-US" dirty="0"/>
              <a:t>Middle income, </a:t>
            </a:r>
            <a:r>
              <a:rPr lang="en-US" dirty="0" smtClean="0"/>
              <a:t>80.0%</a:t>
            </a:r>
            <a:endParaRPr lang="en-US" dirty="0"/>
          </a:p>
          <a:p>
            <a:pPr marL="571500" lvl="2" indent="-228600">
              <a:buFont typeface="Arial" panose="020B0604020202020204" pitchFamily="34" charset="0"/>
              <a:buChar char="•"/>
            </a:pPr>
            <a:r>
              <a:rPr lang="en-US" u="none" dirty="0" smtClean="0"/>
              <a:t>High income, </a:t>
            </a:r>
            <a:r>
              <a:rPr lang="en-US" dirty="0" smtClean="0"/>
              <a:t>75.2%</a:t>
            </a:r>
          </a:p>
        </p:txBody>
      </p:sp>
      <p:sp>
        <p:nvSpPr>
          <p:cNvPr id="4" name="Slide Number Placeholder 3"/>
          <p:cNvSpPr>
            <a:spLocks noGrp="1"/>
          </p:cNvSpPr>
          <p:nvPr>
            <p:ph type="sldNum" sz="quarter" idx="10"/>
          </p:nvPr>
        </p:nvSpPr>
        <p:spPr/>
        <p:txBody>
          <a:bodyPr/>
          <a:lstStyle/>
          <a:p>
            <a:fld id="{E70E7EC0-D47B-461F-A069-1AF30F543FB1}" type="slidenum">
              <a:rPr lang="en-US" smtClean="0"/>
              <a:t>45</a:t>
            </a:fld>
            <a:endParaRPr lang="en-US" dirty="0"/>
          </a:p>
        </p:txBody>
      </p:sp>
    </p:spTree>
    <p:extLst>
      <p:ext uri="{BB962C8B-B14F-4D97-AF65-F5344CB8AC3E}">
        <p14:creationId xmlns:p14="http://schemas.microsoft.com/office/powerpoint/2010/main" val="277520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i="0" dirty="0"/>
          </a:p>
        </p:txBody>
      </p:sp>
      <p:sp>
        <p:nvSpPr>
          <p:cNvPr id="4" name="Slide Number Placeholder 3"/>
          <p:cNvSpPr>
            <a:spLocks noGrp="1"/>
          </p:cNvSpPr>
          <p:nvPr>
            <p:ph type="sldNum" sz="quarter" idx="10"/>
          </p:nvPr>
        </p:nvSpPr>
        <p:spPr/>
        <p:txBody>
          <a:bodyPr/>
          <a:lstStyle/>
          <a:p>
            <a:fld id="{E70E7EC0-D47B-461F-A069-1AF30F543FB1}" type="slidenum">
              <a:rPr lang="en-US" smtClean="0"/>
              <a:t>46</a:t>
            </a:fld>
            <a:endParaRPr lang="en-US" dirty="0"/>
          </a:p>
        </p:txBody>
      </p:sp>
    </p:spTree>
    <p:extLst>
      <p:ext uri="{BB962C8B-B14F-4D97-AF65-F5344CB8AC3E}">
        <p14:creationId xmlns:p14="http://schemas.microsoft.com/office/powerpoint/2010/main" val="18172613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i="0" dirty="0"/>
          </a:p>
        </p:txBody>
      </p:sp>
      <p:sp>
        <p:nvSpPr>
          <p:cNvPr id="4" name="Slide Number Placeholder 3"/>
          <p:cNvSpPr>
            <a:spLocks noGrp="1"/>
          </p:cNvSpPr>
          <p:nvPr>
            <p:ph type="sldNum" sz="quarter" idx="10"/>
          </p:nvPr>
        </p:nvSpPr>
        <p:spPr/>
        <p:txBody>
          <a:bodyPr/>
          <a:lstStyle/>
          <a:p>
            <a:fld id="{E70E7EC0-D47B-461F-A069-1AF30F543FB1}" type="slidenum">
              <a:rPr lang="en-US" smtClean="0"/>
              <a:t>47</a:t>
            </a:fld>
            <a:endParaRPr lang="en-US" dirty="0"/>
          </a:p>
        </p:txBody>
      </p:sp>
    </p:spTree>
    <p:extLst>
      <p:ext uri="{BB962C8B-B14F-4D97-AF65-F5344CB8AC3E}">
        <p14:creationId xmlns:p14="http://schemas.microsoft.com/office/powerpoint/2010/main" val="18172613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467350"/>
            <a:ext cx="5608320" cy="3131820"/>
          </a:xfrm>
        </p:spPr>
        <p:txBody>
          <a:bodyPr/>
          <a:lstStyle/>
          <a:p>
            <a:pPr marL="171450" indent="-171450">
              <a:buFont typeface="Arial" panose="020B0604020202020204" pitchFamily="34" charset="0"/>
              <a:buChar char="•"/>
            </a:pPr>
            <a:r>
              <a:rPr lang="en-US" b="1" dirty="0" smtClean="0"/>
              <a:t>Overall Rate:</a:t>
            </a:r>
            <a:r>
              <a:rPr lang="en-US" dirty="0" smtClean="0"/>
              <a:t> In 2013, among children ages 0-17 years, there were 749 ED visits related to mental health, alcohol, or substance use per 100,000 population.</a:t>
            </a:r>
          </a:p>
          <a:p>
            <a:pPr marL="171450" indent="-171450">
              <a:buFont typeface="Arial" panose="020B0604020202020204" pitchFamily="34" charset="0"/>
              <a:buChar char="•"/>
            </a:pPr>
            <a:r>
              <a:rPr lang="en-US" b="1" dirty="0" smtClean="0"/>
              <a:t>Trends:</a:t>
            </a:r>
            <a:r>
              <a:rPr lang="en-US" dirty="0" smtClean="0"/>
              <a:t> ED visit rates for children related to mental health, alcohol, or substance use worsened</a:t>
            </a:r>
            <a:r>
              <a:rPr lang="en-US" baseline="0" dirty="0" smtClean="0"/>
              <a:t> between </a:t>
            </a:r>
            <a:r>
              <a:rPr lang="en-US" dirty="0" smtClean="0"/>
              <a:t>2007 (621.8 per 100,000 population) and 2013 (749 per 100,000 population). </a:t>
            </a:r>
            <a:endParaRPr lang="en-US" i="1" dirty="0" smtClean="0">
              <a:solidFill>
                <a:srgbClr val="FF0000"/>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48</a:t>
            </a:fld>
            <a:endParaRPr lang="en-US" dirty="0"/>
          </a:p>
        </p:txBody>
      </p:sp>
    </p:spTree>
    <p:extLst>
      <p:ext uri="{BB962C8B-B14F-4D97-AF65-F5344CB8AC3E}">
        <p14:creationId xmlns:p14="http://schemas.microsoft.com/office/powerpoint/2010/main" val="29073766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49</a:t>
            </a:fld>
            <a:endParaRPr lang="en-US" dirty="0"/>
          </a:p>
        </p:txBody>
      </p:sp>
    </p:spTree>
    <p:extLst>
      <p:ext uri="{BB962C8B-B14F-4D97-AF65-F5344CB8AC3E}">
        <p14:creationId xmlns:p14="http://schemas.microsoft.com/office/powerpoint/2010/main" val="243503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a:xfrm>
            <a:off x="701040" y="5257801"/>
            <a:ext cx="5608320" cy="3341370"/>
          </a:xfrm>
        </p:spPr>
        <p:txBody>
          <a:bodyPr/>
          <a:lstStyle/>
          <a:p>
            <a:pPr marL="171450" indent="-171450">
              <a:buFont typeface="Arial" panose="020B0604020202020204" pitchFamily="34" charset="0"/>
              <a:buChar char="•"/>
            </a:pPr>
            <a:r>
              <a:rPr lang="en-US" dirty="0" smtClean="0"/>
              <a:t>Healthy Living is one of the six national priorities identified by the National </a:t>
            </a:r>
            <a:r>
              <a:rPr lang="en-US" dirty="0"/>
              <a:t>Quality Strategy (</a:t>
            </a:r>
            <a:r>
              <a:rPr lang="en-US" dirty="0">
                <a:hlinkClick r:id="rId3"/>
              </a:rPr>
              <a:t>http://</a:t>
            </a:r>
            <a:r>
              <a:rPr lang="en-US" dirty="0" smtClean="0">
                <a:hlinkClick r:id="rId3"/>
              </a:rPr>
              <a:t>www.ahrq.gov/workingforquality/index.html</a:t>
            </a:r>
            <a:r>
              <a:rPr lang="en-US" dirty="0" smtClean="0"/>
              <a:t>). </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a:t>
            </a:fld>
            <a:endParaRPr lang="en-US"/>
          </a:p>
        </p:txBody>
      </p:sp>
    </p:spTree>
    <p:extLst>
      <p:ext uri="{BB962C8B-B14F-4D97-AF65-F5344CB8AC3E}">
        <p14:creationId xmlns:p14="http://schemas.microsoft.com/office/powerpoint/2010/main" val="9090433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534024"/>
            <a:ext cx="5608320" cy="3065145"/>
          </a:xfrm>
        </p:spPr>
        <p:txBody>
          <a:bodyPr/>
          <a:lstStyle/>
          <a:p>
            <a:pPr marL="171450" indent="-171450">
              <a:buFont typeface="Arial" panose="020B0604020202020204" pitchFamily="34" charset="0"/>
              <a:buChar char="•"/>
            </a:pPr>
            <a:r>
              <a:rPr lang="en-US" b="1" dirty="0" smtClean="0"/>
              <a:t>Overall Rate: </a:t>
            </a:r>
            <a:r>
              <a:rPr lang="en-US" b="0" dirty="0" smtClean="0"/>
              <a:t>In 2013,</a:t>
            </a:r>
            <a:r>
              <a:rPr lang="en-US" b="0" baseline="0" dirty="0" smtClean="0"/>
              <a:t> the overall rate of ED </a:t>
            </a:r>
            <a:r>
              <a:rPr lang="en-US" u="none" dirty="0" smtClean="0"/>
              <a:t>visits for asthma</a:t>
            </a:r>
            <a:r>
              <a:rPr lang="en-US" u="none" baseline="0" dirty="0" smtClean="0"/>
              <a:t> was 930 per 100,000 (data not shown)</a:t>
            </a:r>
            <a:r>
              <a:rPr lang="en-US" b="0" u="none" dirty="0" smtClean="0"/>
              <a:t>.</a:t>
            </a:r>
            <a:r>
              <a:rPr lang="en-US" b="0" u="none" baseline="0" dirty="0" smtClean="0"/>
              <a:t> </a:t>
            </a:r>
            <a:endParaRPr lang="en-US" b="0" dirty="0" smtClean="0"/>
          </a:p>
          <a:p>
            <a:pPr marL="171450" indent="-171450">
              <a:buFont typeface="Arial" panose="020B0604020202020204" pitchFamily="34" charset="0"/>
              <a:buChar char="•"/>
            </a:pPr>
            <a:r>
              <a:rPr lang="en-US" b="1" dirty="0" smtClean="0"/>
              <a:t>Trend: </a:t>
            </a:r>
            <a:r>
              <a:rPr lang="en-US" b="0" dirty="0" smtClean="0"/>
              <a:t>From 2008 to 2013, the</a:t>
            </a:r>
            <a:r>
              <a:rPr lang="en-US" b="0" baseline="0" dirty="0" smtClean="0"/>
              <a:t> rate of ED visits for asthma worsened for children ages 5-9 (from 978 per 100,000 population to 1,169 per 100,000).</a:t>
            </a:r>
            <a:endParaRPr lang="en-US" b="1" dirty="0" smtClean="0"/>
          </a:p>
          <a:p>
            <a:pPr marL="171450" indent="-171450">
              <a:buFont typeface="Arial" panose="020B0604020202020204" pitchFamily="34" charset="0"/>
              <a:buChar char="•"/>
            </a:pPr>
            <a:r>
              <a:rPr lang="en-US" b="1" dirty="0" smtClean="0"/>
              <a:t>Groups With Disparities:</a:t>
            </a:r>
          </a:p>
          <a:p>
            <a:pPr marL="342900" lvl="1" indent="-171450">
              <a:buFont typeface="Arial"/>
              <a:buChar char="•"/>
            </a:pPr>
            <a:r>
              <a:rPr lang="en-US" b="0" dirty="0" smtClean="0"/>
              <a:t>In 2013, male children ages 2-17 were 1.5 times as likely as female children to experience an ED visit for asthma (1,111</a:t>
            </a:r>
            <a:r>
              <a:rPr lang="en-US" b="1" dirty="0" smtClean="0"/>
              <a:t> </a:t>
            </a:r>
            <a:r>
              <a:rPr lang="en-US" b="0" dirty="0" smtClean="0"/>
              <a:t>per 100,000 population vs. 742 per 100,000). </a:t>
            </a:r>
          </a:p>
          <a:p>
            <a:pPr marL="342900" lvl="1" indent="-171450">
              <a:buFont typeface="Arial"/>
              <a:buChar char="•"/>
            </a:pPr>
            <a:r>
              <a:rPr lang="en-US" b="0" u="none" dirty="0" smtClean="0"/>
              <a:t>In</a:t>
            </a:r>
            <a:r>
              <a:rPr lang="en-US" b="0" u="none" baseline="0" dirty="0" smtClean="0"/>
              <a:t> 2</a:t>
            </a:r>
            <a:r>
              <a:rPr lang="en-US" b="0" u="none" dirty="0" smtClean="0"/>
              <a:t>013, the rate of asthma ED visits was lower for children in the highest income </a:t>
            </a:r>
            <a:r>
              <a:rPr lang="en-US" b="0" dirty="0" smtClean="0"/>
              <a:t>quartile (516 per 100,000 population)</a:t>
            </a:r>
            <a:r>
              <a:rPr lang="en-US" b="0" baseline="0" dirty="0" smtClean="0"/>
              <a:t> compared with</a:t>
            </a:r>
            <a:r>
              <a:rPr lang="en-US" b="0" dirty="0" smtClean="0"/>
              <a:t> children in the first (1,569 per 100,000 population),</a:t>
            </a:r>
            <a:r>
              <a:rPr lang="en-US" b="0" baseline="0" dirty="0" smtClean="0"/>
              <a:t> second (890 per 100,000 population), and third</a:t>
            </a:r>
            <a:r>
              <a:rPr lang="en-US" b="0" dirty="0" smtClean="0"/>
              <a:t> quartiles (</a:t>
            </a:r>
            <a:r>
              <a:rPr lang="en-US" b="0" baseline="0" dirty="0" smtClean="0"/>
              <a:t>744 per 100,000 population)</a:t>
            </a:r>
            <a:r>
              <a:rPr lang="en-US" b="0" dirty="0" smtClean="0"/>
              <a:t>.</a:t>
            </a:r>
            <a:endParaRPr lang="en-US" b="0" dirty="0"/>
          </a:p>
        </p:txBody>
      </p:sp>
      <p:sp>
        <p:nvSpPr>
          <p:cNvPr id="4" name="Slide Number Placeholder 3"/>
          <p:cNvSpPr>
            <a:spLocks noGrp="1"/>
          </p:cNvSpPr>
          <p:nvPr>
            <p:ph type="sldNum" sz="quarter" idx="10"/>
          </p:nvPr>
        </p:nvSpPr>
        <p:spPr/>
        <p:txBody>
          <a:bodyPr/>
          <a:lstStyle/>
          <a:p>
            <a:fld id="{E70E7EC0-D47B-461F-A069-1AF30F543FB1}" type="slidenum">
              <a:rPr lang="en-US" smtClean="0"/>
              <a:t>50</a:t>
            </a:fld>
            <a:endParaRPr lang="en-US" dirty="0"/>
          </a:p>
        </p:txBody>
      </p:sp>
    </p:spTree>
    <p:extLst>
      <p:ext uri="{BB962C8B-B14F-4D97-AF65-F5344CB8AC3E}">
        <p14:creationId xmlns:p14="http://schemas.microsoft.com/office/powerpoint/2010/main" val="15634162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51</a:t>
            </a:fld>
            <a:endParaRPr lang="en-US" dirty="0"/>
          </a:p>
        </p:txBody>
      </p:sp>
    </p:spTree>
    <p:extLst>
      <p:ext uri="{BB962C8B-B14F-4D97-AF65-F5344CB8AC3E}">
        <p14:creationId xmlns:p14="http://schemas.microsoft.com/office/powerpoint/2010/main" val="38458313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52</a:t>
            </a:fld>
            <a:endParaRPr lang="en-US" dirty="0"/>
          </a:p>
        </p:txBody>
      </p:sp>
    </p:spTree>
    <p:extLst>
      <p:ext uri="{BB962C8B-B14F-4D97-AF65-F5344CB8AC3E}">
        <p14:creationId xmlns:p14="http://schemas.microsoft.com/office/powerpoint/2010/main" val="13983932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53</a:t>
            </a:fld>
            <a:endParaRPr lang="en-US" dirty="0"/>
          </a:p>
        </p:txBody>
      </p:sp>
    </p:spTree>
    <p:extLst>
      <p:ext uri="{BB962C8B-B14F-4D97-AF65-F5344CB8AC3E}">
        <p14:creationId xmlns:p14="http://schemas.microsoft.com/office/powerpoint/2010/main" val="35275591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54</a:t>
            </a:fld>
            <a:endParaRPr lang="en-US" dirty="0"/>
          </a:p>
        </p:txBody>
      </p:sp>
    </p:spTree>
    <p:extLst>
      <p:ext uri="{BB962C8B-B14F-4D97-AF65-F5344CB8AC3E}">
        <p14:creationId xmlns:p14="http://schemas.microsoft.com/office/powerpoint/2010/main" val="32433001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55</a:t>
            </a:fld>
            <a:endParaRPr lang="en-US"/>
          </a:p>
        </p:txBody>
      </p:sp>
    </p:spTree>
    <p:extLst>
      <p:ext uri="{BB962C8B-B14F-4D97-AF65-F5344CB8AC3E}">
        <p14:creationId xmlns:p14="http://schemas.microsoft.com/office/powerpoint/2010/main" val="8246284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56</a:t>
            </a:fld>
            <a:endParaRPr lang="en-US"/>
          </a:p>
        </p:txBody>
      </p:sp>
    </p:spTree>
    <p:extLst>
      <p:ext uri="{BB962C8B-B14F-4D97-AF65-F5344CB8AC3E}">
        <p14:creationId xmlns:p14="http://schemas.microsoft.com/office/powerpoint/2010/main" val="30439423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t>57</a:t>
            </a:fld>
            <a:endParaRPr lang="en-US"/>
          </a:p>
        </p:txBody>
      </p:sp>
    </p:spTree>
    <p:extLst>
      <p:ext uri="{BB962C8B-B14F-4D97-AF65-F5344CB8AC3E}">
        <p14:creationId xmlns:p14="http://schemas.microsoft.com/office/powerpoint/2010/main" val="1698396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438774"/>
            <a:ext cx="5608320" cy="3160395"/>
          </a:xfrm>
        </p:spPr>
        <p:txBody>
          <a:bodyPr/>
          <a:lstStyle/>
          <a:p>
            <a:pPr marL="171450" indent="-171450">
              <a:spcBef>
                <a:spcPts val="0"/>
              </a:spcBef>
              <a:buFont typeface="Arial" panose="020B0604020202020204" pitchFamily="34" charset="0"/>
              <a:buChar char="•"/>
            </a:pPr>
            <a:r>
              <a:rPr lang="en-US" dirty="0" smtClean="0"/>
              <a:t>Compared with adults who did not engage in healthy behaviors, the risk for all-cause mortality was reduced by: </a:t>
            </a:r>
          </a:p>
          <a:p>
            <a:pPr marL="342900" lvl="1" indent="-171450">
              <a:spcBef>
                <a:spcPts val="0"/>
              </a:spcBef>
              <a:buFont typeface="Arial" panose="020B0604020202020204" pitchFamily="34" charset="0"/>
              <a:buChar char="•"/>
            </a:pPr>
            <a:r>
              <a:rPr lang="en-US" dirty="0" smtClean="0"/>
              <a:t>56% among nonsmokers, </a:t>
            </a:r>
          </a:p>
          <a:p>
            <a:pPr marL="342900" lvl="1" indent="-171450">
              <a:spcBef>
                <a:spcPts val="0"/>
              </a:spcBef>
              <a:buFont typeface="Arial" panose="020B0604020202020204" pitchFamily="34" charset="0"/>
              <a:buChar char="•"/>
            </a:pPr>
            <a:r>
              <a:rPr lang="en-US" dirty="0" smtClean="0"/>
              <a:t>47% among adults who were physically active, and </a:t>
            </a:r>
          </a:p>
          <a:p>
            <a:pPr marL="342900" lvl="1" indent="-171450">
              <a:spcBef>
                <a:spcPts val="0"/>
              </a:spcBef>
              <a:buFont typeface="Arial" panose="020B0604020202020204" pitchFamily="34" charset="0"/>
              <a:buChar char="•"/>
            </a:pPr>
            <a:r>
              <a:rPr lang="en-US" dirty="0" smtClean="0"/>
              <a:t>26% among adults who consumed a healthy diet.</a:t>
            </a:r>
            <a:r>
              <a:rPr lang="en-US" baseline="30000" dirty="0" smtClean="0"/>
              <a:t>2</a:t>
            </a:r>
            <a:endParaRPr lang="en-US" dirty="0" smtClean="0"/>
          </a:p>
          <a:p>
            <a:pPr marL="171450" indent="-171450">
              <a:spcBef>
                <a:spcPts val="0"/>
              </a:spcBef>
              <a:buFont typeface="Arial" panose="020B0604020202020204" pitchFamily="34" charset="0"/>
              <a:buChar char="•"/>
            </a:pPr>
            <a:r>
              <a:rPr lang="en-US" dirty="0" smtClean="0"/>
              <a:t>For adults engaged in all three healthy behaviors, the risk of death was reduced by:</a:t>
            </a:r>
          </a:p>
          <a:p>
            <a:pPr marL="342900" lvl="1" indent="-171450">
              <a:spcBef>
                <a:spcPts val="0"/>
              </a:spcBef>
              <a:buFont typeface="Arial" panose="020B0604020202020204" pitchFamily="34" charset="0"/>
              <a:buChar char="•"/>
            </a:pPr>
            <a:r>
              <a:rPr lang="en-US" dirty="0" smtClean="0"/>
              <a:t>82% for all causes, </a:t>
            </a:r>
          </a:p>
          <a:p>
            <a:pPr marL="342900" lvl="1" indent="-171450">
              <a:spcBef>
                <a:spcPts val="0"/>
              </a:spcBef>
              <a:buFont typeface="Arial" panose="020B0604020202020204" pitchFamily="34" charset="0"/>
              <a:buChar char="•"/>
            </a:pPr>
            <a:r>
              <a:rPr lang="en-US" dirty="0" smtClean="0"/>
              <a:t>65% for cardiovascular disease, </a:t>
            </a:r>
          </a:p>
          <a:p>
            <a:pPr marL="342900" lvl="1" indent="-171450">
              <a:spcBef>
                <a:spcPts val="0"/>
              </a:spcBef>
              <a:buFont typeface="Arial" panose="020B0604020202020204" pitchFamily="34" charset="0"/>
              <a:buChar char="•"/>
            </a:pPr>
            <a:r>
              <a:rPr lang="en-US" dirty="0" smtClean="0"/>
              <a:t>83% for cancer, and</a:t>
            </a:r>
          </a:p>
          <a:p>
            <a:pPr marL="342900" lvl="1" indent="-171450">
              <a:spcBef>
                <a:spcPts val="0"/>
              </a:spcBef>
              <a:buFont typeface="Arial" panose="020B0604020202020204" pitchFamily="34" charset="0"/>
              <a:buChar char="•"/>
            </a:pPr>
            <a:r>
              <a:rPr lang="en-US" dirty="0" smtClean="0"/>
              <a:t>90% for other causes.</a:t>
            </a:r>
            <a:r>
              <a:rPr lang="en-US" baseline="30000" dirty="0" smtClean="0"/>
              <a:t>2</a:t>
            </a:r>
            <a:endParaRPr lang="en-US"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58</a:t>
            </a:fld>
            <a:endParaRPr lang="en-US"/>
          </a:p>
        </p:txBody>
      </p:sp>
    </p:spTree>
    <p:extLst>
      <p:ext uri="{BB962C8B-B14F-4D97-AF65-F5344CB8AC3E}">
        <p14:creationId xmlns:p14="http://schemas.microsoft.com/office/powerpoint/2010/main" val="23720866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59</a:t>
            </a:fld>
            <a:endParaRPr lang="en-US"/>
          </a:p>
        </p:txBody>
      </p:sp>
    </p:spTree>
    <p:extLst>
      <p:ext uri="{BB962C8B-B14F-4D97-AF65-F5344CB8AC3E}">
        <p14:creationId xmlns:p14="http://schemas.microsoft.com/office/powerpoint/2010/main" val="288397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broad goal of promoting better health is one that is shared across the country, whether </a:t>
            </a:r>
            <a:r>
              <a:rPr lang="en-US" dirty="0" smtClean="0"/>
              <a:t>it is </a:t>
            </a:r>
            <a:r>
              <a:rPr lang="en-US" dirty="0"/>
              <a:t>promoting healthy behaviors, such as </a:t>
            </a:r>
            <a:r>
              <a:rPr lang="en-US" dirty="0" smtClean="0"/>
              <a:t>being tobacco free, </a:t>
            </a:r>
            <a:r>
              <a:rPr lang="en-US" dirty="0"/>
              <a:t>or fostering healthy environments that make it easier to exercise and get access to healthy </a:t>
            </a:r>
            <a:r>
              <a:rPr lang="en-US" dirty="0" smtClean="0"/>
              <a:t>food. </a:t>
            </a:r>
          </a:p>
          <a:p>
            <a:pPr marL="171450" indent="-171450">
              <a:buFont typeface="Arial" panose="020B0604020202020204" pitchFamily="34" charset="0"/>
              <a:buChar char="•"/>
            </a:pPr>
            <a:r>
              <a:rPr lang="en-US" dirty="0" smtClean="0"/>
              <a:t>Successful efforts </a:t>
            </a:r>
            <a:r>
              <a:rPr lang="en-US" dirty="0"/>
              <a:t>to improve these health factors rely on </a:t>
            </a:r>
            <a:r>
              <a:rPr lang="en-US" b="0" dirty="0" smtClean="0"/>
              <a:t>implementing</a:t>
            </a:r>
            <a:r>
              <a:rPr lang="en-US" dirty="0" smtClean="0"/>
              <a:t> </a:t>
            </a:r>
            <a:r>
              <a:rPr lang="en-US" dirty="0"/>
              <a:t>evidence-based interventions through strong partnerships between local health care providers, public health professionals, and individuals.</a:t>
            </a:r>
          </a:p>
        </p:txBody>
      </p:sp>
      <p:sp>
        <p:nvSpPr>
          <p:cNvPr id="4" name="Slide Number Placeholder 3"/>
          <p:cNvSpPr>
            <a:spLocks noGrp="1"/>
          </p:cNvSpPr>
          <p:nvPr>
            <p:ph type="sldNum" sz="quarter" idx="10"/>
          </p:nvPr>
        </p:nvSpPr>
        <p:spPr/>
        <p:txBody>
          <a:bodyPr/>
          <a:lstStyle/>
          <a:p>
            <a:fld id="{3011EAD5-441F-074A-BB4A-B997C7B5C93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372251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60</a:t>
            </a:fld>
            <a:endParaRPr lang="en-US"/>
          </a:p>
        </p:txBody>
      </p:sp>
    </p:spTree>
    <p:extLst>
      <p:ext uri="{BB962C8B-B14F-4D97-AF65-F5344CB8AC3E}">
        <p14:creationId xmlns:p14="http://schemas.microsoft.com/office/powerpoint/2010/main" val="22124132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trike="noStrike"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61</a:t>
            </a:fld>
            <a:endParaRPr lang="en-US"/>
          </a:p>
        </p:txBody>
      </p:sp>
    </p:spTree>
    <p:extLst>
      <p:ext uri="{BB962C8B-B14F-4D97-AF65-F5344CB8AC3E}">
        <p14:creationId xmlns:p14="http://schemas.microsoft.com/office/powerpoint/2010/main" val="25182558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685800"/>
            <a:ext cx="6146800" cy="4611688"/>
          </a:xfrm>
        </p:spPr>
      </p:sp>
      <p:sp>
        <p:nvSpPr>
          <p:cNvPr id="3" name="Notes Placeholder 2"/>
          <p:cNvSpPr>
            <a:spLocks noGrp="1"/>
          </p:cNvSpPr>
          <p:nvPr>
            <p:ph type="body" idx="1"/>
          </p:nvPr>
        </p:nvSpPr>
        <p:spPr>
          <a:xfrm>
            <a:off x="190500" y="5353050"/>
            <a:ext cx="6648450" cy="3590925"/>
          </a:xfrm>
        </p:spPr>
        <p:txBody>
          <a:bodyPr>
            <a:normAutofit/>
          </a:bodyPr>
          <a:lstStyle/>
          <a:p>
            <a:pPr marL="171450" indent="-171450">
              <a:lnSpc>
                <a:spcPts val="1100"/>
              </a:lnSpc>
              <a:buFont typeface="Arial" panose="020B0604020202020204" pitchFamily="34" charset="0"/>
              <a:buChar char="•"/>
            </a:pPr>
            <a:r>
              <a:rPr lang="en-US" b="1" kern="1200" dirty="0" smtClean="0">
                <a:solidFill>
                  <a:schemeClr val="tx1"/>
                </a:solidFill>
                <a:effectLst/>
              </a:rPr>
              <a:t>Importance: </a:t>
            </a:r>
            <a:r>
              <a:rPr lang="en-US" dirty="0" smtClean="0"/>
              <a:t>Smoking is a modifiable risk factor, and health care providers can help encourage patients to change their behavior and quit smoking. The 2008 update of the Public Health Service Clinical Practice Guideline </a:t>
            </a:r>
            <a:r>
              <a:rPr lang="en-US" i="1" dirty="0" smtClean="0"/>
              <a:t>Treating Tobacco Use and Dependence </a:t>
            </a:r>
            <a:r>
              <a:rPr lang="en-US" dirty="0" smtClean="0"/>
              <a:t>concludes that counseling and medication are both effective tools alone, but the combination of the two methods is more effective in increasing smoking cessation. For more information, visit </a:t>
            </a:r>
            <a:r>
              <a:rPr lang="en-US" u="sng" dirty="0" smtClean="0">
                <a:hlinkClick r:id="rId3"/>
              </a:rPr>
              <a:t>http://www.ahrq.gov/professionals/clinicians-providers/guidelines-recommendations/tobacco/index.html</a:t>
            </a:r>
            <a:r>
              <a:rPr lang="en-US" dirty="0" smtClean="0"/>
              <a:t>. </a:t>
            </a:r>
          </a:p>
          <a:p>
            <a:pPr marL="171450" lvl="0" indent="-171450">
              <a:lnSpc>
                <a:spcPts val="1100"/>
              </a:lnSpc>
              <a:buFont typeface="Arial" panose="020B0604020202020204" pitchFamily="34" charset="0"/>
              <a:buChar char="•"/>
            </a:pPr>
            <a:r>
              <a:rPr lang="en-US" b="1" kern="1200" dirty="0" smtClean="0">
                <a:solidFill>
                  <a:schemeClr val="tx1"/>
                </a:solidFill>
                <a:effectLst/>
              </a:rPr>
              <a:t>Overall Rate: </a:t>
            </a:r>
            <a:r>
              <a:rPr lang="en-US" b="0" kern="1200" baseline="0" dirty="0" smtClean="0">
                <a:solidFill>
                  <a:schemeClr val="tx1"/>
                </a:solidFill>
                <a:effectLst/>
              </a:rPr>
              <a:t>In 2013, </a:t>
            </a:r>
            <a:r>
              <a:rPr lang="en-US" b="0" kern="1200" dirty="0" smtClean="0">
                <a:solidFill>
                  <a:schemeClr val="tx1"/>
                </a:solidFill>
                <a:effectLst/>
              </a:rPr>
              <a:t>the percentage</a:t>
            </a:r>
            <a:r>
              <a:rPr lang="en-US" b="0" kern="1200" baseline="0" dirty="0" smtClean="0">
                <a:solidFill>
                  <a:schemeClr val="tx1"/>
                </a:solidFill>
                <a:effectLst/>
              </a:rPr>
              <a:t> of adult current smokers with a checkup in the last 12 months who received advice from a doctor to quit smoking was 66.5%. </a:t>
            </a:r>
          </a:p>
          <a:p>
            <a:pPr marL="171450" lvl="0" indent="-171450">
              <a:lnSpc>
                <a:spcPts val="1100"/>
              </a:lnSpc>
              <a:buFont typeface="Arial" panose="020B0604020202020204" pitchFamily="34" charset="0"/>
              <a:buChar char="•"/>
            </a:pPr>
            <a:r>
              <a:rPr lang="en-US" b="1" kern="1200" baseline="0" dirty="0" smtClean="0">
                <a:solidFill>
                  <a:schemeClr val="tx1"/>
                </a:solidFill>
                <a:effectLst/>
              </a:rPr>
              <a:t>Trends: </a:t>
            </a:r>
          </a:p>
          <a:p>
            <a:pPr marL="342900" lvl="1" indent="-171450">
              <a:lnSpc>
                <a:spcPts val="1100"/>
              </a:lnSpc>
              <a:buFont typeface="Arial" panose="020B0604020202020204" pitchFamily="34" charset="0"/>
              <a:buChar char="•"/>
            </a:pPr>
            <a:r>
              <a:rPr lang="en-US" b="0" kern="1200" baseline="0" dirty="0" smtClean="0">
                <a:solidFill>
                  <a:schemeClr val="tx1"/>
                </a:solidFill>
                <a:effectLst/>
              </a:rPr>
              <a:t>From 2002 to 2013, the percentage of adult current smokers with a checkup in the last 12 months who received advice from a doctor to quit smoking increased overall (from 63.1% to 66.5%), for Hispanics (from 52.0% to 64.2%), and for Whites (from 64.8% to 68.1%).</a:t>
            </a:r>
          </a:p>
          <a:p>
            <a:pPr marL="171450" lvl="0" indent="-171450">
              <a:lnSpc>
                <a:spcPts val="1100"/>
              </a:lnSpc>
              <a:buFont typeface="Arial" panose="020B0604020202020204" pitchFamily="34" charset="0"/>
              <a:buChar char="•"/>
            </a:pPr>
            <a:r>
              <a:rPr lang="en-US" b="1" dirty="0" smtClean="0"/>
              <a:t>Groups With Disparities:</a:t>
            </a:r>
            <a:r>
              <a:rPr lang="en-US" b="1" kern="1200" baseline="0" dirty="0" smtClean="0">
                <a:solidFill>
                  <a:schemeClr val="tx1"/>
                </a:solidFill>
                <a:effectLst/>
              </a:rPr>
              <a:t> </a:t>
            </a:r>
          </a:p>
          <a:p>
            <a:pPr marL="342900" lvl="1" indent="-171450">
              <a:lnSpc>
                <a:spcPts val="1100"/>
              </a:lnSpc>
              <a:buFont typeface="Arial" panose="020B0604020202020204" pitchFamily="34" charset="0"/>
              <a:buChar char="•"/>
            </a:pPr>
            <a:r>
              <a:rPr lang="en-US" kern="1200" dirty="0" smtClean="0">
                <a:solidFill>
                  <a:schemeClr val="tx1"/>
                </a:solidFill>
                <a:effectLst/>
              </a:rPr>
              <a:t>In 2013</a:t>
            </a:r>
            <a:r>
              <a:rPr lang="en-US" kern="1200" baseline="0" dirty="0" smtClean="0">
                <a:solidFill>
                  <a:schemeClr val="tx1"/>
                </a:solidFill>
                <a:effectLst/>
              </a:rPr>
              <a:t>, among adult current smokers ages 18-64 with a checkup, those with public health insurance (72.6%) were</a:t>
            </a:r>
            <a:r>
              <a:rPr lang="en-US" kern="1200" dirty="0" smtClean="0">
                <a:solidFill>
                  <a:schemeClr val="tx1"/>
                </a:solidFill>
                <a:effectLst/>
              </a:rPr>
              <a:t> </a:t>
            </a:r>
            <a:r>
              <a:rPr lang="en-US" kern="1200" baseline="0" dirty="0" smtClean="0">
                <a:solidFill>
                  <a:schemeClr val="tx1"/>
                </a:solidFill>
                <a:effectLst/>
              </a:rPr>
              <a:t>more likely than those with private health insurance (63.1%) to receive advice from a doctor to quit smoking.</a:t>
            </a:r>
          </a:p>
          <a:p>
            <a:pPr marL="342900" lvl="1" indent="-171450">
              <a:lnSpc>
                <a:spcPts val="1100"/>
              </a:lnSpc>
              <a:buFont typeface="Arial" panose="020B0604020202020204" pitchFamily="34" charset="0"/>
              <a:buChar char="•"/>
            </a:pPr>
            <a:r>
              <a:rPr lang="en-US" kern="1200" dirty="0" smtClean="0">
                <a:solidFill>
                  <a:schemeClr val="tx1"/>
                </a:solidFill>
                <a:effectLst/>
              </a:rPr>
              <a:t>In 2013</a:t>
            </a:r>
            <a:r>
              <a:rPr lang="en-US" kern="1200" baseline="0" dirty="0" smtClean="0">
                <a:solidFill>
                  <a:schemeClr val="tx1"/>
                </a:solidFill>
                <a:effectLst/>
              </a:rPr>
              <a:t>, among adult current smokers ages 18-64 with a checkup, those who were uninsured (52.9%) were less likely than those with private insurance (63.1%) to receive advice from a doctor to quit smoking.</a:t>
            </a:r>
          </a:p>
          <a:p>
            <a:pPr marL="342900" marR="0" lvl="1" indent="-171450" algn="l" defTabSz="914400" rtl="0" eaLnBrk="1" fontAlgn="auto" latinLnBrk="0" hangingPunct="1">
              <a:lnSpc>
                <a:spcPts val="1100"/>
              </a:lnSpc>
              <a:buClrTx/>
              <a:buSzTx/>
              <a:buFont typeface="Arial" panose="020B0604020202020204" pitchFamily="34" charset="0"/>
              <a:buChar char="•"/>
              <a:tabLst/>
              <a:defRPr/>
            </a:pPr>
            <a:r>
              <a:rPr lang="en-US" b="0" i="0" kern="1200" dirty="0" smtClean="0">
                <a:solidFill>
                  <a:schemeClr val="tx1"/>
                </a:solidFill>
                <a:effectLst/>
              </a:rPr>
              <a:t>In all years except 2011, uninsured adult current smokers ages 18-64 with a checkup were less likely to receive advice to quit smoking compared with those with private insurance.</a:t>
            </a:r>
          </a:p>
          <a:p>
            <a:pPr marL="342900" marR="0" lvl="1" indent="-171450" algn="l" defTabSz="914400" rtl="0" eaLnBrk="1" fontAlgn="auto" latinLnBrk="0" hangingPunct="1">
              <a:lnSpc>
                <a:spcPts val="1100"/>
              </a:lnSpc>
              <a:buClrTx/>
              <a:buSzTx/>
              <a:buFont typeface="Arial" panose="020B0604020202020204" pitchFamily="34" charset="0"/>
              <a:buChar char="•"/>
              <a:tabLst/>
              <a:defRPr/>
            </a:pPr>
            <a:r>
              <a:rPr lang="en-US" dirty="0" smtClean="0"/>
              <a:t>From 2002 to 2013</a:t>
            </a:r>
            <a:r>
              <a:rPr lang="en-US" baseline="0" dirty="0" smtClean="0"/>
              <a:t>, </a:t>
            </a:r>
            <a:r>
              <a:rPr lang="en-US" b="0" dirty="0" smtClean="0"/>
              <a:t>there was no statistically</a:t>
            </a:r>
            <a:r>
              <a:rPr lang="en-US" b="0" baseline="0" dirty="0" smtClean="0"/>
              <a:t> significant change </a:t>
            </a:r>
            <a:r>
              <a:rPr lang="en-US" baseline="0" dirty="0" smtClean="0"/>
              <a:t>in the </a:t>
            </a:r>
            <a:r>
              <a:rPr lang="en-US" dirty="0" smtClean="0"/>
              <a:t>disparity between</a:t>
            </a:r>
            <a:r>
              <a:rPr lang="en-US" baseline="0" dirty="0" smtClean="0"/>
              <a:t> uninsured and privately insured </a:t>
            </a:r>
            <a:r>
              <a:rPr lang="en-US" dirty="0" smtClean="0"/>
              <a:t>adult current smokers with a checkup in the last 12 months who received advice from a doctor to quit smoking.</a:t>
            </a:r>
          </a:p>
          <a:p>
            <a:pPr marL="628650" marR="0" lvl="1" indent="-171450" algn="l" defTabSz="914400" rtl="0" eaLnBrk="1" fontAlgn="auto" latinLnBrk="0" hangingPunct="1">
              <a:lnSpc>
                <a:spcPct val="120000"/>
              </a:lnSpc>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62</a:t>
            </a:fld>
            <a:endParaRPr lang="en-US" dirty="0"/>
          </a:p>
        </p:txBody>
      </p:sp>
    </p:spTree>
    <p:extLst>
      <p:ext uri="{BB962C8B-B14F-4D97-AF65-F5344CB8AC3E}">
        <p14:creationId xmlns:p14="http://schemas.microsoft.com/office/powerpoint/2010/main" val="23923548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63</a:t>
            </a:fld>
            <a:endParaRPr lang="en-US" dirty="0"/>
          </a:p>
        </p:txBody>
      </p:sp>
    </p:spTree>
    <p:extLst>
      <p:ext uri="{BB962C8B-B14F-4D97-AF65-F5344CB8AC3E}">
        <p14:creationId xmlns:p14="http://schemas.microsoft.com/office/powerpoint/2010/main" val="26323266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9549" y="5345430"/>
            <a:ext cx="6600825" cy="3253740"/>
          </a:xfrm>
        </p:spPr>
        <p:txBody>
          <a:bodyPr>
            <a:normAutofit/>
          </a:bodyPr>
          <a:lstStyle/>
          <a:p>
            <a:pPr marL="171450" marR="0" indent="-171450" algn="l" defTabSz="914400" rtl="0" eaLnBrk="1" fontAlgn="auto" latinLnBrk="0" hangingPunct="1">
              <a:lnSpc>
                <a:spcPts val="1100"/>
              </a:lnSpc>
              <a:buClrTx/>
              <a:buSzTx/>
              <a:buFont typeface="Arial" panose="020B0604020202020204" pitchFamily="34" charset="0"/>
              <a:buChar char="•"/>
              <a:tabLst/>
              <a:defRPr/>
            </a:pPr>
            <a:r>
              <a:rPr lang="en-US" sz="1100" b="1" kern="1200" dirty="0" smtClean="0">
                <a:solidFill>
                  <a:schemeClr val="tx1"/>
                </a:solidFill>
                <a:effectLst/>
              </a:rPr>
              <a:t>Importance: </a:t>
            </a:r>
            <a:r>
              <a:rPr lang="en-US" sz="1100" dirty="0" smtClean="0"/>
              <a:t>Physician-based exercise and diet counseling is an important component of effective weight loss interventions. Such interventions have been shown to increase levels of physical activity among sedentary patients, resulting in a sustained favorable body weight and body composition.</a:t>
            </a:r>
            <a:r>
              <a:rPr lang="en-US" sz="1100" baseline="30000" dirty="0" smtClean="0"/>
              <a:t>5</a:t>
            </a:r>
            <a:endParaRPr lang="en-US" sz="1100" dirty="0" smtClean="0"/>
          </a:p>
          <a:p>
            <a:pPr marL="171450" lvl="0" indent="-171450">
              <a:lnSpc>
                <a:spcPts val="1100"/>
              </a:lnSpc>
              <a:buFont typeface="Arial" panose="020B0604020202020204" pitchFamily="34" charset="0"/>
              <a:buChar char="•"/>
            </a:pPr>
            <a:r>
              <a:rPr lang="en-US" sz="1100" b="1" kern="1200" dirty="0" smtClean="0">
                <a:solidFill>
                  <a:schemeClr val="tx1"/>
                </a:solidFill>
                <a:effectLst/>
              </a:rPr>
              <a:t>Overall Rate: </a:t>
            </a:r>
            <a:r>
              <a:rPr lang="en-US" sz="1100" kern="1200" dirty="0" smtClean="0">
                <a:solidFill>
                  <a:schemeClr val="tx1"/>
                </a:solidFill>
                <a:effectLst/>
              </a:rPr>
              <a:t>In</a:t>
            </a:r>
            <a:r>
              <a:rPr lang="en-US" sz="1100" kern="1200" baseline="0" dirty="0" smtClean="0">
                <a:solidFill>
                  <a:schemeClr val="tx1"/>
                </a:solidFill>
                <a:effectLst/>
              </a:rPr>
              <a:t> </a:t>
            </a:r>
            <a:r>
              <a:rPr lang="en-US" sz="1100" kern="1200" dirty="0" smtClean="0">
                <a:solidFill>
                  <a:schemeClr val="tx1"/>
                </a:solidFill>
                <a:effectLst/>
              </a:rPr>
              <a:t>2013, the overall</a:t>
            </a:r>
            <a:r>
              <a:rPr lang="en-US" sz="1100" kern="1200" baseline="0" dirty="0" smtClean="0">
                <a:solidFill>
                  <a:schemeClr val="tx1"/>
                </a:solidFill>
                <a:effectLst/>
              </a:rPr>
              <a:t> percentage of </a:t>
            </a:r>
            <a:r>
              <a:rPr lang="en-US" sz="1100" kern="1200" dirty="0" smtClean="0">
                <a:solidFill>
                  <a:schemeClr val="tx1"/>
                </a:solidFill>
                <a:effectLst/>
              </a:rPr>
              <a:t>adults with obesity who </a:t>
            </a:r>
            <a:r>
              <a:rPr lang="en-US" sz="1100" kern="1200" baseline="0" dirty="0" smtClean="0">
                <a:solidFill>
                  <a:schemeClr val="tx1"/>
                </a:solidFill>
                <a:effectLst/>
              </a:rPr>
              <a:t>had</a:t>
            </a:r>
            <a:r>
              <a:rPr lang="en-US" sz="1100" kern="1200" dirty="0" smtClean="0">
                <a:solidFill>
                  <a:schemeClr val="tx1"/>
                </a:solidFill>
                <a:effectLst/>
              </a:rPr>
              <a:t> ever received</a:t>
            </a:r>
            <a:r>
              <a:rPr lang="en-US" sz="1100" kern="1200" baseline="0" dirty="0" smtClean="0">
                <a:solidFill>
                  <a:schemeClr val="tx1"/>
                </a:solidFill>
                <a:effectLst/>
              </a:rPr>
              <a:t> </a:t>
            </a:r>
            <a:r>
              <a:rPr lang="en-US" sz="1100" kern="1200" dirty="0" smtClean="0">
                <a:solidFill>
                  <a:schemeClr val="tx1"/>
                </a:solidFill>
                <a:effectLst/>
              </a:rPr>
              <a:t>advice from a health provider to exercise more was 63.5%.</a:t>
            </a:r>
          </a:p>
          <a:p>
            <a:pPr marL="171450" lvl="0" indent="-171450">
              <a:lnSpc>
                <a:spcPts val="1100"/>
              </a:lnSpc>
              <a:buFont typeface="Arial" panose="020B0604020202020204" pitchFamily="34" charset="0"/>
              <a:buChar char="•"/>
            </a:pPr>
            <a:r>
              <a:rPr lang="en-US" sz="1100" b="1" kern="1200" dirty="0" smtClean="0">
                <a:solidFill>
                  <a:schemeClr val="tx1"/>
                </a:solidFill>
                <a:effectLst/>
              </a:rPr>
              <a:t>Trends: </a:t>
            </a:r>
            <a:r>
              <a:rPr lang="en-US" sz="1100" b="0" kern="1200" baseline="0" dirty="0" smtClean="0">
                <a:solidFill>
                  <a:schemeClr val="tx1"/>
                </a:solidFill>
                <a:effectLst/>
              </a:rPr>
              <a:t> </a:t>
            </a:r>
          </a:p>
          <a:p>
            <a:pPr marL="342900" lvl="1" indent="-171450">
              <a:lnSpc>
                <a:spcPts val="1100"/>
              </a:lnSpc>
              <a:buFont typeface="Arial" panose="020B0604020202020204" pitchFamily="34" charset="0"/>
              <a:buChar char="•"/>
            </a:pPr>
            <a:r>
              <a:rPr lang="en-US" sz="1100" b="0" kern="1200" baseline="0" dirty="0" smtClean="0">
                <a:solidFill>
                  <a:schemeClr val="tx1"/>
                </a:solidFill>
                <a:effectLst/>
              </a:rPr>
              <a:t>From 2002 to 2013, </a:t>
            </a:r>
            <a:r>
              <a:rPr lang="en-US" sz="1100" kern="1200" dirty="0" smtClean="0">
                <a:solidFill>
                  <a:schemeClr val="tx1"/>
                </a:solidFill>
                <a:effectLst/>
              </a:rPr>
              <a:t>the percentage of</a:t>
            </a:r>
            <a:r>
              <a:rPr lang="en-US" sz="1100" kern="1200" baseline="0" dirty="0" smtClean="0">
                <a:solidFill>
                  <a:schemeClr val="tx1"/>
                </a:solidFill>
                <a:effectLst/>
              </a:rPr>
              <a:t> </a:t>
            </a:r>
            <a:r>
              <a:rPr lang="en-US" sz="1100" kern="1200" dirty="0" smtClean="0">
                <a:solidFill>
                  <a:schemeClr val="tx1"/>
                </a:solidFill>
                <a:effectLst/>
              </a:rPr>
              <a:t>obese adults who ever received advice from a health provider to exercise more increased overall</a:t>
            </a:r>
            <a:r>
              <a:rPr lang="en-US" sz="1100" kern="1200" baseline="0" dirty="0" smtClean="0">
                <a:solidFill>
                  <a:schemeClr val="tx1"/>
                </a:solidFill>
                <a:effectLst/>
              </a:rPr>
              <a:t> (from 55.6% to 63.5%), for </a:t>
            </a:r>
            <a:r>
              <a:rPr lang="en-US" sz="1100" kern="1200" dirty="0" smtClean="0">
                <a:solidFill>
                  <a:schemeClr val="tx1"/>
                </a:solidFill>
                <a:effectLst/>
              </a:rPr>
              <a:t>Hispanics </a:t>
            </a:r>
            <a:r>
              <a:rPr lang="en-US" sz="1100" kern="1200" baseline="0" dirty="0" smtClean="0">
                <a:solidFill>
                  <a:schemeClr val="tx1"/>
                </a:solidFill>
                <a:effectLst/>
              </a:rPr>
              <a:t>(from 45.9% to 59.5%), and </a:t>
            </a:r>
            <a:r>
              <a:rPr lang="en-US" sz="1100" kern="1200" dirty="0" smtClean="0">
                <a:solidFill>
                  <a:schemeClr val="tx1"/>
                </a:solidFill>
                <a:effectLst/>
              </a:rPr>
              <a:t>for Blacks </a:t>
            </a:r>
            <a:r>
              <a:rPr lang="en-US" sz="1100" kern="1200" baseline="0" dirty="0" smtClean="0">
                <a:solidFill>
                  <a:schemeClr val="tx1"/>
                </a:solidFill>
                <a:effectLst/>
              </a:rPr>
              <a:t>(from 55.8% to 64.8%).</a:t>
            </a:r>
          </a:p>
          <a:p>
            <a:pPr marL="342900" marR="0" lvl="1" indent="-171450" algn="l" defTabSz="914400" rtl="0" eaLnBrk="1" fontAlgn="auto" latinLnBrk="0" hangingPunct="1">
              <a:lnSpc>
                <a:spcPts val="1100"/>
              </a:lnSpc>
              <a:buClrTx/>
              <a:buSzTx/>
              <a:buFont typeface="Arial" panose="020B0604020202020204" pitchFamily="34" charset="0"/>
              <a:buChar char="•"/>
              <a:tabLst/>
              <a:defRPr/>
            </a:pPr>
            <a:r>
              <a:rPr lang="en-US" sz="1100" b="0" kern="1200" baseline="0" dirty="0" smtClean="0">
                <a:solidFill>
                  <a:schemeClr val="tx1"/>
                </a:solidFill>
                <a:effectLst/>
              </a:rPr>
              <a:t>From 2002 to 2013, </a:t>
            </a:r>
            <a:r>
              <a:rPr lang="en-US" sz="1100" kern="1200" dirty="0" smtClean="0">
                <a:solidFill>
                  <a:schemeClr val="tx1"/>
                </a:solidFill>
                <a:effectLst/>
              </a:rPr>
              <a:t>the percentage of</a:t>
            </a:r>
            <a:r>
              <a:rPr lang="en-US" sz="1100" kern="1200" baseline="0" dirty="0" smtClean="0">
                <a:solidFill>
                  <a:schemeClr val="tx1"/>
                </a:solidFill>
                <a:effectLst/>
              </a:rPr>
              <a:t> </a:t>
            </a:r>
            <a:r>
              <a:rPr lang="en-US" sz="1100" kern="1200" dirty="0" smtClean="0">
                <a:solidFill>
                  <a:schemeClr val="tx1"/>
                </a:solidFill>
                <a:effectLst/>
              </a:rPr>
              <a:t>obese adults who ever received advice from a health provider to exercise more increased for those ages 18-44 </a:t>
            </a:r>
            <a:r>
              <a:rPr lang="en-US" sz="1100" kern="1200" baseline="0" dirty="0" smtClean="0">
                <a:solidFill>
                  <a:schemeClr val="tx1"/>
                </a:solidFill>
                <a:effectLst/>
              </a:rPr>
              <a:t>(from 46.5% to 55.5%).</a:t>
            </a:r>
          </a:p>
          <a:p>
            <a:pPr marL="171450" lvl="0" indent="-171450">
              <a:lnSpc>
                <a:spcPts val="1100"/>
              </a:lnSpc>
              <a:buFont typeface="Arial" panose="020B0604020202020204" pitchFamily="34" charset="0"/>
              <a:buChar char="•"/>
            </a:pPr>
            <a:r>
              <a:rPr lang="en-US" sz="1100" b="1" kern="1200" dirty="0" smtClean="0">
                <a:solidFill>
                  <a:schemeClr val="tx1"/>
                </a:solidFill>
                <a:effectLst/>
              </a:rPr>
              <a:t>Groups With Disparities:</a:t>
            </a:r>
          </a:p>
          <a:p>
            <a:pPr marL="342900" lvl="1" indent="-171450">
              <a:lnSpc>
                <a:spcPts val="1100"/>
              </a:lnSpc>
              <a:buFont typeface="Arial" panose="020B0604020202020204" pitchFamily="34" charset="0"/>
              <a:buChar char="•"/>
            </a:pPr>
            <a:r>
              <a:rPr lang="en-US" sz="1100" kern="1200" dirty="0" smtClean="0">
                <a:solidFill>
                  <a:schemeClr val="tx1"/>
                </a:solidFill>
                <a:effectLst/>
              </a:rPr>
              <a:t>In 2013, </a:t>
            </a:r>
            <a:r>
              <a:rPr lang="en-US" sz="1100" kern="1200" baseline="0" dirty="0" smtClean="0">
                <a:solidFill>
                  <a:schemeClr val="tx1"/>
                </a:solidFill>
                <a:effectLst/>
              </a:rPr>
              <a:t>obese Hispanic </a:t>
            </a:r>
            <a:r>
              <a:rPr lang="en-US" sz="1100" kern="1200" dirty="0" smtClean="0">
                <a:solidFill>
                  <a:schemeClr val="tx1"/>
                </a:solidFill>
                <a:effectLst/>
              </a:rPr>
              <a:t>adults (59.5%) were less likely than White obese adults (64.5%)  to ever receive advice from a health provider to exercise more. </a:t>
            </a:r>
            <a:r>
              <a:rPr lang="en-US" sz="1100" kern="1200" baseline="0" dirty="0" smtClean="0">
                <a:solidFill>
                  <a:schemeClr val="tx1"/>
                </a:solidFill>
                <a:effectLst/>
              </a:rPr>
              <a:t> </a:t>
            </a:r>
            <a:endParaRPr lang="en-US" sz="1100" kern="1200" dirty="0" smtClean="0">
              <a:solidFill>
                <a:schemeClr val="tx1"/>
              </a:solidFill>
              <a:effectLst/>
            </a:endParaRPr>
          </a:p>
          <a:p>
            <a:pPr marL="342900" marR="0" lvl="1" indent="-171450" algn="l" defTabSz="914400" rtl="0" eaLnBrk="1" fontAlgn="auto" latinLnBrk="0" hangingPunct="1">
              <a:lnSpc>
                <a:spcPts val="1100"/>
              </a:lnSpc>
              <a:buClrTx/>
              <a:buSzTx/>
              <a:buFont typeface="Arial" panose="020B0604020202020204" pitchFamily="34" charset="0"/>
              <a:buChar char="•"/>
              <a:tabLst/>
              <a:defRPr/>
            </a:pPr>
            <a:r>
              <a:rPr lang="en-US" sz="1100" kern="1200" dirty="0" smtClean="0">
                <a:solidFill>
                  <a:schemeClr val="tx1"/>
                </a:solidFill>
                <a:effectLst/>
              </a:rPr>
              <a:t>In 8 of</a:t>
            </a:r>
            <a:r>
              <a:rPr lang="en-US" sz="1100" kern="1200" baseline="0" dirty="0" smtClean="0">
                <a:solidFill>
                  <a:schemeClr val="tx1"/>
                </a:solidFill>
                <a:effectLst/>
              </a:rPr>
              <a:t> 12 years, obese Hispanic adults were </a:t>
            </a:r>
            <a:r>
              <a:rPr lang="en-US" sz="1100" kern="1200" dirty="0" smtClean="0">
                <a:solidFill>
                  <a:schemeClr val="tx1"/>
                </a:solidFill>
                <a:effectLst/>
              </a:rPr>
              <a:t>less likely than White obese adults to ever receive advice from a health provider to exercise more.</a:t>
            </a:r>
          </a:p>
          <a:p>
            <a:pPr marL="342900" lvl="1" indent="-171450">
              <a:lnSpc>
                <a:spcPts val="1100"/>
              </a:lnSpc>
              <a:buFont typeface="Arial" panose="020B0604020202020204" pitchFamily="34" charset="0"/>
              <a:buChar char="•"/>
            </a:pPr>
            <a:r>
              <a:rPr lang="en-US" sz="1100" kern="1200" dirty="0" smtClean="0">
                <a:solidFill>
                  <a:schemeClr val="tx1"/>
                </a:solidFill>
                <a:effectLst/>
              </a:rPr>
              <a:t>From 2002 to 2013,</a:t>
            </a:r>
            <a:r>
              <a:rPr lang="en-US" sz="1100" kern="1200" baseline="0" dirty="0" smtClean="0">
                <a:solidFill>
                  <a:schemeClr val="tx1"/>
                </a:solidFill>
                <a:effectLst/>
              </a:rPr>
              <a:t> the disparity between Hispanic and White obese adults who ever received advice from a doctor to exercise more grew smaller but was still present.</a:t>
            </a:r>
          </a:p>
          <a:p>
            <a:pPr marL="342900" marR="0" lvl="1" indent="-171450" algn="l" defTabSz="914400" rtl="0" eaLnBrk="1" fontAlgn="auto" latinLnBrk="0" hangingPunct="1">
              <a:lnSpc>
                <a:spcPts val="1100"/>
              </a:lnSpc>
              <a:buClrTx/>
              <a:buSzTx/>
              <a:buFont typeface="Arial" panose="020B0604020202020204" pitchFamily="34" charset="0"/>
              <a:buChar char="•"/>
              <a:tabLst/>
              <a:defRPr/>
            </a:pPr>
            <a:r>
              <a:rPr lang="en-US" sz="1100" kern="1200" dirty="0" smtClean="0">
                <a:solidFill>
                  <a:schemeClr val="tx1"/>
                </a:solidFill>
                <a:effectLst/>
              </a:rPr>
              <a:t>In 2013, obese adults ages 45-64 (73.7%) and </a:t>
            </a:r>
            <a:r>
              <a:rPr lang="en-US" sz="1100" kern="1200" baseline="0" dirty="0" smtClean="0">
                <a:solidFill>
                  <a:schemeClr val="tx1"/>
                </a:solidFill>
                <a:effectLst/>
              </a:rPr>
              <a:t>age 65 and over (70.6%) </a:t>
            </a:r>
            <a:r>
              <a:rPr lang="en-US" sz="1100" kern="1200" dirty="0" smtClean="0">
                <a:solidFill>
                  <a:schemeClr val="tx1"/>
                </a:solidFill>
                <a:effectLst/>
              </a:rPr>
              <a:t>were more</a:t>
            </a:r>
            <a:r>
              <a:rPr lang="en-US" sz="1100" kern="1200" baseline="0" dirty="0" smtClean="0">
                <a:solidFill>
                  <a:schemeClr val="tx1"/>
                </a:solidFill>
                <a:effectLst/>
              </a:rPr>
              <a:t> likely </a:t>
            </a:r>
            <a:r>
              <a:rPr lang="en-US" sz="1100" kern="1200" dirty="0" smtClean="0">
                <a:solidFill>
                  <a:schemeClr val="tx1"/>
                </a:solidFill>
                <a:effectLst/>
              </a:rPr>
              <a:t>than those ages 18-44 (55.5%) to ever receive advice from a doctor to exercise more.</a:t>
            </a:r>
          </a:p>
          <a:p>
            <a:pPr marL="342900" lvl="1" indent="-171450">
              <a:lnSpc>
                <a:spcPts val="1100"/>
              </a:lnSpc>
              <a:buFont typeface="Arial" panose="020B0604020202020204" pitchFamily="34" charset="0"/>
              <a:buChar char="•"/>
            </a:pPr>
            <a:r>
              <a:rPr lang="en-US" sz="1100" kern="1200" baseline="0" dirty="0" smtClean="0">
                <a:solidFill>
                  <a:schemeClr val="tx1"/>
                </a:solidFill>
                <a:effectLst/>
              </a:rPr>
              <a:t>In all years, </a:t>
            </a:r>
            <a:r>
              <a:rPr lang="en-US" sz="1100" kern="1200" dirty="0" smtClean="0">
                <a:solidFill>
                  <a:schemeClr val="tx1"/>
                </a:solidFill>
                <a:effectLst/>
              </a:rPr>
              <a:t>obese adults ages 45-64 and </a:t>
            </a:r>
            <a:r>
              <a:rPr lang="en-US" sz="1100" kern="1200" baseline="0" dirty="0" smtClean="0">
                <a:solidFill>
                  <a:schemeClr val="tx1"/>
                </a:solidFill>
                <a:effectLst/>
              </a:rPr>
              <a:t>age 65 and over </a:t>
            </a:r>
            <a:r>
              <a:rPr lang="en-US" sz="1100" kern="1200" dirty="0" smtClean="0">
                <a:solidFill>
                  <a:schemeClr val="tx1"/>
                </a:solidFill>
                <a:effectLst/>
              </a:rPr>
              <a:t>were more</a:t>
            </a:r>
            <a:r>
              <a:rPr lang="en-US" sz="1100" kern="1200" baseline="0" dirty="0" smtClean="0">
                <a:solidFill>
                  <a:schemeClr val="tx1"/>
                </a:solidFill>
                <a:effectLst/>
              </a:rPr>
              <a:t> likely </a:t>
            </a:r>
            <a:r>
              <a:rPr lang="en-US" sz="1100" kern="1200" dirty="0" smtClean="0">
                <a:solidFill>
                  <a:schemeClr val="tx1"/>
                </a:solidFill>
                <a:effectLst/>
              </a:rPr>
              <a:t>than those ages 18-44 to ever receive advice from a doctor to exercise more.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t>64</a:t>
            </a:fld>
            <a:endParaRPr lang="en-US" dirty="0"/>
          </a:p>
        </p:txBody>
      </p:sp>
    </p:spTree>
    <p:extLst>
      <p:ext uri="{BB962C8B-B14F-4D97-AF65-F5344CB8AC3E}">
        <p14:creationId xmlns:p14="http://schemas.microsoft.com/office/powerpoint/2010/main" val="29339169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543550"/>
            <a:ext cx="5608320" cy="3055620"/>
          </a:xfrm>
        </p:spPr>
        <p:txBody>
          <a:bodyPr/>
          <a:lstStyle/>
          <a:p>
            <a:pPr marL="171450" indent="-171450">
              <a:buFont typeface="Arial" panose="020B0604020202020204" pitchFamily="34" charset="0"/>
              <a:buChar char="•"/>
            </a:pPr>
            <a:r>
              <a:rPr lang="en-US" b="1" dirty="0" smtClean="0"/>
              <a:t>Importance: </a:t>
            </a:r>
            <a:r>
              <a:rPr lang="en-US" dirty="0" smtClean="0"/>
              <a:t>The </a:t>
            </a:r>
            <a:r>
              <a:rPr lang="en-US" dirty="0"/>
              <a:t>2008 Physical Activity Guidelines for Americans recommend that adults engage in at least 2 hours and 30 minutes a week of moderate-intensity physical activity or 1 hour and 15 minutes a week of vigorous-intensity aerobic physical activity, or an equivalent combination of moderate- and vigorous-intensity aerobic </a:t>
            </a:r>
            <a:r>
              <a:rPr lang="en-US" dirty="0" smtClean="0"/>
              <a:t>activity. For </a:t>
            </a:r>
            <a:r>
              <a:rPr lang="en-US" dirty="0"/>
              <a:t>more </a:t>
            </a:r>
            <a:r>
              <a:rPr lang="en-US" dirty="0" smtClean="0"/>
              <a:t>information, visit http://health.gov/paguidelines/guidelines/.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Overall Rate: </a:t>
            </a:r>
            <a:r>
              <a:rPr lang="en-US" sz="1200" kern="1200" dirty="0" smtClean="0">
                <a:solidFill>
                  <a:schemeClr val="tx1"/>
                </a:solidFill>
                <a:effectLst/>
                <a:latin typeface="+mn-lt"/>
                <a:ea typeface="+mn-ea"/>
                <a:cs typeface="+mn-cs"/>
              </a:rPr>
              <a:t>In 2013, the overall percentage </a:t>
            </a:r>
            <a:r>
              <a:rPr lang="en-US" sz="1200" kern="1200" baseline="0" dirty="0" smtClean="0">
                <a:solidFill>
                  <a:schemeClr val="tx1"/>
                </a:solidFill>
                <a:effectLst/>
                <a:latin typeface="+mn-lt"/>
                <a:ea typeface="+mn-ea"/>
                <a:cs typeface="+mn-cs"/>
              </a:rPr>
              <a:t>of </a:t>
            </a:r>
            <a:r>
              <a:rPr lang="en-US" sz="1200" kern="1200" dirty="0" smtClean="0">
                <a:solidFill>
                  <a:schemeClr val="tx1"/>
                </a:solidFill>
                <a:effectLst/>
                <a:latin typeface="+mn-lt"/>
                <a:ea typeface="+mn-ea"/>
                <a:cs typeface="+mn-cs"/>
              </a:rPr>
              <a:t>adults with obesity who did not spend half an hour or more in moderate or vigorous physical activity at least five times a week was 60.5%.</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 </a:t>
            </a:r>
            <a:r>
              <a:rPr lang="en-US" sz="1200" b="0" kern="1200" baseline="0" dirty="0" smtClean="0">
                <a:solidFill>
                  <a:schemeClr val="tx1"/>
                </a:solidFill>
                <a:effectLst/>
                <a:latin typeface="+mn-lt"/>
                <a:ea typeface="+mn-ea"/>
                <a:cs typeface="+mn-cs"/>
              </a:rPr>
              <a:t> </a:t>
            </a:r>
          </a:p>
          <a:p>
            <a:pPr marL="342900"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In 2013, there were no statistically significant differences by race/ethnicity, income, education, or residence location in the percentage of adults with obesity who </a:t>
            </a:r>
            <a:r>
              <a:rPr lang="en-US" sz="1200" kern="1200" dirty="0" smtClean="0">
                <a:solidFill>
                  <a:schemeClr val="tx1"/>
                </a:solidFill>
                <a:effectLst/>
                <a:latin typeface="+mn-lt"/>
                <a:ea typeface="+mn-ea"/>
                <a:cs typeface="+mn-cs"/>
              </a:rPr>
              <a:t>did not spend half an hour or more in moderate or vigorous physical activity at least five times a week.</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65</a:t>
            </a:fld>
            <a:endParaRPr lang="en-US" dirty="0"/>
          </a:p>
        </p:txBody>
      </p:sp>
    </p:spTree>
    <p:extLst>
      <p:ext uri="{BB962C8B-B14F-4D97-AF65-F5344CB8AC3E}">
        <p14:creationId xmlns:p14="http://schemas.microsoft.com/office/powerpoint/2010/main" val="20496899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625" y="5514974"/>
            <a:ext cx="6181725" cy="3084195"/>
          </a:xfrm>
        </p:spPr>
        <p:txBody>
          <a:bodyPr>
            <a:normAutofit lnSpcReduction="10000"/>
          </a:bodyPr>
          <a:lstStyle/>
          <a:p>
            <a:pPr marL="171450" indent="-171450">
              <a:buFont typeface="Arial" panose="020B0604020202020204" pitchFamily="34" charset="0"/>
              <a:buChar char="•"/>
            </a:pPr>
            <a:r>
              <a:rPr lang="en-US" b="1" kern="1200" dirty="0" smtClean="0">
                <a:solidFill>
                  <a:schemeClr val="tx1"/>
                </a:solidFill>
                <a:effectLst/>
                <a:latin typeface="+mn-lt"/>
                <a:ea typeface="+mn-ea"/>
                <a:cs typeface="+mn-cs"/>
              </a:rPr>
              <a:t>Groups With Disparities:</a:t>
            </a:r>
          </a:p>
          <a:p>
            <a:pPr marL="342900" lvl="1" indent="-171450">
              <a:buFont typeface="Arial" panose="020B0604020202020204" pitchFamily="34" charset="0"/>
              <a:buChar char="•"/>
            </a:pPr>
            <a:r>
              <a:rPr lang="en-US" kern="1200" dirty="0" smtClean="0">
                <a:solidFill>
                  <a:schemeClr val="tx1"/>
                </a:solidFill>
                <a:effectLst/>
                <a:latin typeface="+mn-lt"/>
                <a:ea typeface="+mn-ea"/>
                <a:cs typeface="+mn-cs"/>
              </a:rPr>
              <a:t>In 2013,</a:t>
            </a:r>
            <a:r>
              <a:rPr lang="en-US" kern="1200" baseline="0" dirty="0" smtClean="0">
                <a:solidFill>
                  <a:schemeClr val="tx1"/>
                </a:solidFill>
                <a:effectLst/>
                <a:latin typeface="+mn-lt"/>
                <a:ea typeface="+mn-ea"/>
                <a:cs typeface="+mn-cs"/>
              </a:rPr>
              <a:t> there were no statistically significant differences by health insurance in the percentage of obese </a:t>
            </a:r>
            <a:r>
              <a:rPr lang="en-US" kern="1200" dirty="0" smtClean="0">
                <a:solidFill>
                  <a:schemeClr val="tx1"/>
                </a:solidFill>
                <a:effectLst/>
                <a:latin typeface="+mn-lt"/>
                <a:ea typeface="+mn-ea"/>
                <a:cs typeface="+mn-cs"/>
              </a:rPr>
              <a:t>adults ages 18-64 who did not spend half an hour or more in moderate or vigorous physical activity at least five times</a:t>
            </a:r>
            <a:r>
              <a:rPr lang="en-US" kern="1200" baseline="0" dirty="0" smtClean="0">
                <a:solidFill>
                  <a:schemeClr val="tx1"/>
                </a:solidFill>
                <a:effectLst/>
                <a:latin typeface="+mn-lt"/>
                <a:ea typeface="+mn-ea"/>
                <a:cs typeface="+mn-cs"/>
              </a:rPr>
              <a:t> a week</a:t>
            </a:r>
            <a:r>
              <a:rPr lang="en-US" kern="1200" dirty="0" smtClean="0">
                <a:solidFill>
                  <a:schemeClr val="tx1"/>
                </a:solidFill>
                <a:effectLst/>
                <a:latin typeface="+mn-lt"/>
                <a:ea typeface="+mn-ea"/>
                <a:cs typeface="+mn-cs"/>
              </a:rPr>
              <a:t>.</a:t>
            </a:r>
          </a:p>
          <a:p>
            <a:pPr marL="342900" lvl="1" indent="-171450">
              <a:buFont typeface="Arial" panose="020B0604020202020204" pitchFamily="34" charset="0"/>
              <a:buChar char="•"/>
            </a:pPr>
            <a:r>
              <a:rPr lang="en-US" dirty="0" smtClean="0"/>
              <a:t>In 2011 and 2012,</a:t>
            </a:r>
            <a:r>
              <a:rPr lang="en-US" baseline="0" dirty="0" smtClean="0"/>
              <a:t> </a:t>
            </a:r>
            <a:r>
              <a:rPr lang="en-US" dirty="0" smtClean="0"/>
              <a:t>adults ages 18-64 with obesity with only public insurance were less likely to spend half an hour or more in vigorous physical activity at least five times a week compared with those with private insurance.</a:t>
            </a:r>
            <a:endParaRPr lang="en-US" kern="1200" dirty="0" smtClean="0">
              <a:solidFill>
                <a:schemeClr val="tx1"/>
              </a:solidFill>
              <a:effectLst/>
              <a:latin typeface="+mn-lt"/>
              <a:ea typeface="+mn-ea"/>
              <a:cs typeface="+mn-cs"/>
            </a:endParaRPr>
          </a:p>
          <a:p>
            <a:pPr marL="342900" lvl="1" indent="-171450">
              <a:buFont typeface="Arial" panose="020B0604020202020204" pitchFamily="34" charset="0"/>
              <a:buChar char="•"/>
            </a:pPr>
            <a:r>
              <a:rPr lang="en-US" kern="1200" dirty="0" smtClean="0">
                <a:solidFill>
                  <a:schemeClr val="tx1"/>
                </a:solidFill>
                <a:effectLst/>
                <a:latin typeface="+mn-lt"/>
                <a:ea typeface="+mn-ea"/>
                <a:cs typeface="+mn-cs"/>
              </a:rPr>
              <a:t>In 2013,</a:t>
            </a:r>
            <a:r>
              <a:rPr lang="en-US" kern="1200" baseline="0" dirty="0" smtClean="0">
                <a:solidFill>
                  <a:schemeClr val="tx1"/>
                </a:solidFill>
                <a:effectLst/>
                <a:latin typeface="+mn-lt"/>
                <a:ea typeface="+mn-ea"/>
                <a:cs typeface="+mn-cs"/>
              </a:rPr>
              <a:t> </a:t>
            </a:r>
            <a:r>
              <a:rPr lang="en-US" b="0" kern="1200" baseline="0" dirty="0" smtClean="0">
                <a:solidFill>
                  <a:schemeClr val="tx1"/>
                </a:solidFill>
                <a:effectLst/>
                <a:latin typeface="+mn-lt"/>
                <a:ea typeface="+mn-ea"/>
                <a:cs typeface="+mn-cs"/>
              </a:rPr>
              <a:t>the percentage of adults with obesity who did not spend half an hour or more in moderate or vigorous physical activity at least five times a week was higher for:</a:t>
            </a:r>
          </a:p>
          <a:p>
            <a:pPr marL="571500" lvl="2" indent="-228600">
              <a:buFont typeface="Arial" panose="020B0604020202020204" pitchFamily="34" charset="0"/>
              <a:buChar char="•"/>
            </a:pPr>
            <a:r>
              <a:rPr lang="en-US" kern="1200" dirty="0" smtClean="0">
                <a:solidFill>
                  <a:schemeClr val="tx1"/>
                </a:solidFill>
                <a:effectLst/>
                <a:latin typeface="+mn-lt"/>
                <a:ea typeface="+mn-ea"/>
                <a:cs typeface="+mn-cs"/>
              </a:rPr>
              <a:t>Females</a:t>
            </a:r>
            <a:r>
              <a:rPr lang="en-US" kern="1200" baseline="0" dirty="0" smtClean="0">
                <a:solidFill>
                  <a:schemeClr val="tx1"/>
                </a:solidFill>
                <a:effectLst/>
                <a:latin typeface="+mn-lt"/>
                <a:ea typeface="+mn-ea"/>
                <a:cs typeface="+mn-cs"/>
              </a:rPr>
              <a:t> (66.5%) compared with males (54.0%)</a:t>
            </a:r>
            <a:r>
              <a:rPr lang="en-US" kern="1200" dirty="0" smtClean="0">
                <a:solidFill>
                  <a:schemeClr val="tx1"/>
                </a:solidFill>
                <a:effectLst/>
                <a:latin typeface="+mn-lt"/>
                <a:ea typeface="+mn-ea"/>
                <a:cs typeface="+mn-cs"/>
              </a:rPr>
              <a:t>.</a:t>
            </a:r>
          </a:p>
          <a:p>
            <a:pPr marL="571500" lvl="2" indent="-228600">
              <a:buFont typeface="Arial" panose="020B0604020202020204" pitchFamily="34" charset="0"/>
              <a:buChar char="•"/>
            </a:pPr>
            <a:r>
              <a:rPr lang="en-US" kern="1200" dirty="0" smtClean="0">
                <a:solidFill>
                  <a:schemeClr val="tx1"/>
                </a:solidFill>
                <a:effectLst/>
                <a:latin typeface="+mn-lt"/>
                <a:ea typeface="+mn-ea"/>
                <a:cs typeface="+mn-cs"/>
              </a:rPr>
              <a:t>Those ages 45-64 (62.7%)</a:t>
            </a:r>
            <a:r>
              <a:rPr lang="en-US" kern="1200" baseline="0" dirty="0" smtClean="0">
                <a:solidFill>
                  <a:schemeClr val="tx1"/>
                </a:solidFill>
                <a:effectLst/>
                <a:latin typeface="+mn-lt"/>
                <a:ea typeface="+mn-ea"/>
                <a:cs typeface="+mn-cs"/>
              </a:rPr>
              <a:t> and age 65 and over (67.6%) compared with those</a:t>
            </a:r>
            <a:r>
              <a:rPr lang="en-US" kern="1200" dirty="0" smtClean="0">
                <a:solidFill>
                  <a:schemeClr val="tx1"/>
                </a:solidFill>
                <a:effectLst/>
                <a:latin typeface="+mn-lt"/>
                <a:ea typeface="+mn-ea"/>
                <a:cs typeface="+mn-cs"/>
              </a:rPr>
              <a:t> ages 18-44 (56.9%).</a:t>
            </a:r>
          </a:p>
          <a:p>
            <a:pPr marL="571500" lvl="2" indent="-228600">
              <a:buFont typeface="Arial" panose="020B0604020202020204" pitchFamily="34" charset="0"/>
              <a:buChar char="•"/>
            </a:pPr>
            <a:r>
              <a:rPr lang="en-US" kern="1200" baseline="0" dirty="0" smtClean="0">
                <a:solidFill>
                  <a:schemeClr val="tx1"/>
                </a:solidFill>
                <a:effectLst/>
                <a:latin typeface="+mn-lt"/>
                <a:ea typeface="+mn-ea"/>
                <a:cs typeface="+mn-cs"/>
              </a:rPr>
              <a:t>Those with 4 or more chronic conditions (81.5%) compared with those with 0-1 chronic conditions (57.0%).</a:t>
            </a:r>
          </a:p>
          <a:p>
            <a:pPr marL="571500" lvl="2" indent="-228600">
              <a:buFont typeface="Arial" panose="020B0604020202020204" pitchFamily="34" charset="0"/>
              <a:buChar char="•"/>
            </a:pPr>
            <a:r>
              <a:rPr lang="en-US" kern="1200" baseline="0" dirty="0" smtClean="0">
                <a:solidFill>
                  <a:schemeClr val="tx1"/>
                </a:solidFill>
                <a:effectLst/>
                <a:latin typeface="+mn-lt"/>
                <a:ea typeface="+mn-ea"/>
                <a:cs typeface="+mn-cs"/>
              </a:rPr>
              <a:t>Those who perceived their health status to be fair or poor (72.1%) compared with those who perceived their health status to be excellent, very good, or good (57.6%).</a:t>
            </a:r>
          </a:p>
          <a:p>
            <a:pPr marL="571500" lvl="2" indent="-228600">
              <a:buFont typeface="Arial" panose="020B0604020202020204" pitchFamily="34" charset="0"/>
              <a:buChar char="•"/>
            </a:pPr>
            <a:r>
              <a:rPr lang="en-US" kern="1200" baseline="0" dirty="0" smtClean="0">
                <a:solidFill>
                  <a:schemeClr val="tx1"/>
                </a:solidFill>
                <a:effectLst/>
                <a:latin typeface="+mn-lt"/>
                <a:ea typeface="+mn-ea"/>
                <a:cs typeface="+mn-cs"/>
              </a:rPr>
              <a:t>Those with basic (72.6%) or complex activity limitations (76.8%) compared with those with neither limitation (56.6%).</a:t>
            </a:r>
            <a:endParaRPr lang="en-US"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66</a:t>
            </a:fld>
            <a:endParaRPr lang="en-US" dirty="0"/>
          </a:p>
        </p:txBody>
      </p:sp>
    </p:spTree>
    <p:extLst>
      <p:ext uri="{BB962C8B-B14F-4D97-AF65-F5344CB8AC3E}">
        <p14:creationId xmlns:p14="http://schemas.microsoft.com/office/powerpoint/2010/main" val="36834849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524500"/>
            <a:ext cx="5608320" cy="3074670"/>
          </a:xfrm>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For more information, visit </a:t>
            </a:r>
            <a:r>
              <a:rPr lang="en-US" dirty="0" smtClean="0">
                <a:hlinkClick r:id="rId3"/>
              </a:rPr>
              <a:t>www.health.gov/paguidelines/guidelines/default.aspx</a:t>
            </a:r>
            <a:r>
              <a:rPr lang="en-US" dirty="0" smtClean="0"/>
              <a:t>. </a:t>
            </a: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67</a:t>
            </a:fld>
            <a:endParaRPr lang="en-US" dirty="0"/>
          </a:p>
        </p:txBody>
      </p:sp>
    </p:spTree>
    <p:extLst>
      <p:ext uri="{BB962C8B-B14F-4D97-AF65-F5344CB8AC3E}">
        <p14:creationId xmlns:p14="http://schemas.microsoft.com/office/powerpoint/2010/main" val="30705991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5486400"/>
            <a:ext cx="6400800" cy="3657600"/>
          </a:xfrm>
        </p:spPr>
        <p:txBody>
          <a:bodyPr>
            <a:normAutofit/>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Importance: </a:t>
            </a:r>
            <a:r>
              <a:rPr lang="en-US" dirty="0" smtClean="0"/>
              <a:t>Physicians can educate children and parents about the importance of regular exercise and healthy eating.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Overall Rate: </a:t>
            </a:r>
            <a:r>
              <a:rPr lang="en-US" sz="1200" b="0" kern="1200" dirty="0" smtClean="0">
                <a:solidFill>
                  <a:schemeClr val="tx1"/>
                </a:solidFill>
                <a:effectLst/>
                <a:latin typeface="+mn-lt"/>
                <a:ea typeface="+mn-ea"/>
                <a:cs typeface="+mn-cs"/>
              </a:rPr>
              <a:t>In 2013, the overall percentage </a:t>
            </a:r>
            <a:r>
              <a:rPr lang="en-US" sz="1200" b="0" kern="1200" baseline="0" dirty="0" smtClean="0">
                <a:solidFill>
                  <a:schemeClr val="tx1"/>
                </a:solidFill>
                <a:effectLst/>
                <a:latin typeface="+mn-lt"/>
                <a:ea typeface="+mn-ea"/>
                <a:cs typeface="+mn-cs"/>
              </a:rPr>
              <a:t>of children ages 2-17 for whom a health provider gave advice within the past 2 years about the amount and kind of exercise, sports, or physically active hobbies they should have was 41.4%.</a:t>
            </a:r>
            <a:endParaRPr lang="en-US" sz="1200" b="0" kern="1200" dirty="0" smtClean="0">
              <a:solidFill>
                <a:schemeClr val="tx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Trends: </a:t>
            </a:r>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From</a:t>
            </a:r>
            <a:r>
              <a:rPr lang="en-US" sz="1200" kern="1200" baseline="0" dirty="0" smtClean="0">
                <a:solidFill>
                  <a:schemeClr val="tx1"/>
                </a:solidFill>
                <a:effectLst/>
                <a:latin typeface="+mn-lt"/>
                <a:ea typeface="+mn-ea"/>
                <a:cs typeface="+mn-cs"/>
              </a:rPr>
              <a:t> 2002 to 2013,</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percentage of children ages 2-17 for whom a health provider </a:t>
            </a:r>
            <a:r>
              <a:rPr lang="en-US" sz="1200" kern="1200" dirty="0" smtClean="0">
                <a:solidFill>
                  <a:schemeClr val="tx1"/>
                </a:solidFill>
                <a:effectLst/>
                <a:latin typeface="+mn-lt"/>
                <a:ea typeface="+mn-ea"/>
                <a:cs typeface="+mn-cs"/>
              </a:rPr>
              <a:t>gave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advice within the past 2 years about the amount and kind of exercise, sports, or physically active hobbies</a:t>
            </a:r>
            <a:r>
              <a:rPr lang="en-US" sz="1200" kern="1200" baseline="0" dirty="0" smtClean="0">
                <a:solidFill>
                  <a:schemeClr val="tx1"/>
                </a:solidFill>
                <a:effectLst/>
                <a:latin typeface="+mn-lt"/>
                <a:ea typeface="+mn-ea"/>
                <a:cs typeface="+mn-cs"/>
              </a:rPr>
              <a:t> they</a:t>
            </a:r>
            <a:r>
              <a:rPr lang="en-US" sz="1200" kern="1200" dirty="0" smtClean="0">
                <a:solidFill>
                  <a:schemeClr val="tx1"/>
                </a:solidFill>
                <a:effectLst/>
                <a:latin typeface="+mn-lt"/>
                <a:ea typeface="+mn-ea"/>
                <a:cs typeface="+mn-cs"/>
              </a:rPr>
              <a:t> should have increased overall</a:t>
            </a:r>
            <a:r>
              <a:rPr lang="en-US" sz="1200" kern="1200" baseline="0" dirty="0" smtClean="0">
                <a:solidFill>
                  <a:schemeClr val="tx1"/>
                </a:solidFill>
                <a:effectLst/>
                <a:latin typeface="+mn-lt"/>
                <a:ea typeface="+mn-ea"/>
                <a:cs typeface="+mn-cs"/>
              </a:rPr>
              <a:t> (from 30.0% to 41.4%), </a:t>
            </a:r>
            <a:r>
              <a:rPr lang="en-US" kern="1200" dirty="0" smtClean="0">
                <a:solidFill>
                  <a:schemeClr val="tx1"/>
                </a:solidFill>
                <a:effectLst/>
                <a:latin typeface="+mn-lt"/>
                <a:ea typeface="+mn-ea"/>
                <a:cs typeface="+mn-cs"/>
              </a:rPr>
              <a:t>for Hispanics (from 30.4% to 45.1%), for Blacks (from 30.5% to 42.0%), and for Whites</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(from 30.5% to 39.9%).</a:t>
            </a:r>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smtClean="0">
                <a:solidFill>
                  <a:schemeClr val="tx1"/>
                </a:solidFill>
                <a:effectLst/>
                <a:latin typeface="+mn-lt"/>
                <a:ea typeface="+mn-ea"/>
                <a:cs typeface="+mn-cs"/>
              </a:rPr>
              <a:t>From</a:t>
            </a:r>
            <a:r>
              <a:rPr lang="en-US" kern="1200" baseline="0" dirty="0" smtClean="0">
                <a:solidFill>
                  <a:schemeClr val="tx1"/>
                </a:solidFill>
                <a:effectLst/>
                <a:latin typeface="+mn-lt"/>
                <a:ea typeface="+mn-ea"/>
                <a:cs typeface="+mn-cs"/>
              </a:rPr>
              <a:t> 2002 to 2013, the percentage of children ages 2-17 whose health providers gave advice about exercise increased for children in all income groups (poor, from 27.5% to 39.4%; low income, from 26.7% to 4</a:t>
            </a:r>
            <a:r>
              <a:rPr lang="en-US" b="0" kern="1200" baseline="0" dirty="0" smtClean="0">
                <a:solidFill>
                  <a:schemeClr val="tx1"/>
                </a:solidFill>
                <a:effectLst/>
                <a:latin typeface="+mn-lt"/>
                <a:ea typeface="+mn-ea"/>
                <a:cs typeface="+mn-cs"/>
              </a:rPr>
              <a:t>0.4</a:t>
            </a:r>
            <a:r>
              <a:rPr lang="en-US" kern="1200" baseline="0" dirty="0" smtClean="0">
                <a:solidFill>
                  <a:schemeClr val="tx1"/>
                </a:solidFill>
                <a:effectLst/>
                <a:latin typeface="+mn-lt"/>
                <a:ea typeface="+mn-ea"/>
                <a:cs typeface="+mn-cs"/>
              </a:rPr>
              <a:t>%; middle income, from 28.2% to 40.3%; and high income, from 36.4% to 44.8%).</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kern="1200" baseline="0" dirty="0" smtClean="0">
                <a:solidFill>
                  <a:schemeClr val="tx1"/>
                </a:solidFill>
                <a:effectLst/>
                <a:latin typeface="+mn-lt"/>
                <a:ea typeface="+mn-ea"/>
                <a:cs typeface="+mn-cs"/>
              </a:rPr>
              <a:t>Group With Disparities</a:t>
            </a:r>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1200" baseline="0" dirty="0" smtClean="0">
                <a:solidFill>
                  <a:schemeClr val="tx1"/>
                </a:solidFill>
                <a:effectLst/>
                <a:latin typeface="+mn-lt"/>
                <a:ea typeface="+mn-ea"/>
                <a:cs typeface="+mn-cs"/>
              </a:rPr>
              <a:t>In 2013, there were no statistically significant differences by race/ethnicity or income in the percentage of children ages 2-17 </a:t>
            </a:r>
            <a:r>
              <a:rPr lang="en-US" sz="1200" b="0" kern="1200" baseline="0" dirty="0" smtClean="0">
                <a:solidFill>
                  <a:schemeClr val="tx1"/>
                </a:solidFill>
                <a:effectLst/>
                <a:latin typeface="+mn-lt"/>
                <a:ea typeface="+mn-ea"/>
                <a:cs typeface="+mn-cs"/>
              </a:rPr>
              <a:t>whose health providers gave advice about exercise.</a:t>
            </a:r>
            <a:endParaRPr lang="en-US" b="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t>68</a:t>
            </a:fld>
            <a:endParaRPr lang="en-US" dirty="0"/>
          </a:p>
        </p:txBody>
      </p:sp>
    </p:spTree>
    <p:extLst>
      <p:ext uri="{BB962C8B-B14F-4D97-AF65-F5344CB8AC3E}">
        <p14:creationId xmlns:p14="http://schemas.microsoft.com/office/powerpoint/2010/main" val="2824118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486400"/>
            <a:ext cx="5608320" cy="3112770"/>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For more information, visit </a:t>
            </a:r>
            <a:r>
              <a:rPr lang="en-US" sz="1200" u="sng" dirty="0" smtClean="0">
                <a:hlinkClick r:id="rId3"/>
              </a:rPr>
              <a:t>www.dietaryguidelines.gov</a:t>
            </a:r>
            <a:r>
              <a:rPr lang="en-US" sz="1200" u="sng" dirty="0" smtClean="0"/>
              <a: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69</a:t>
            </a:fld>
            <a:endParaRPr lang="en-US" dirty="0"/>
          </a:p>
        </p:txBody>
      </p:sp>
    </p:spTree>
    <p:extLst>
      <p:ext uri="{BB962C8B-B14F-4D97-AF65-F5344CB8AC3E}">
        <p14:creationId xmlns:p14="http://schemas.microsoft.com/office/powerpoint/2010/main" val="2307736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7</a:t>
            </a:fld>
            <a:endParaRPr lang="en-US"/>
          </a:p>
        </p:txBody>
      </p:sp>
    </p:spTree>
    <p:extLst>
      <p:ext uri="{BB962C8B-B14F-4D97-AF65-F5344CB8AC3E}">
        <p14:creationId xmlns:p14="http://schemas.microsoft.com/office/powerpoint/2010/main" val="30935220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5448299"/>
            <a:ext cx="6286500" cy="3581401"/>
          </a:xfrm>
        </p:spPr>
        <p:txBody>
          <a:bodyPr>
            <a:normAutofit/>
          </a:bodyPr>
          <a:lstStyle/>
          <a:p>
            <a:pPr marL="171450" indent="-171450">
              <a:lnSpc>
                <a:spcPts val="1200"/>
              </a:lnSpc>
              <a:buFont typeface="Arial" panose="020B0604020202020204" pitchFamily="34" charset="0"/>
              <a:buChar char="•"/>
            </a:pPr>
            <a:r>
              <a:rPr lang="en-US" sz="1200" b="1" kern="1200" dirty="0" smtClean="0">
                <a:solidFill>
                  <a:schemeClr val="tx1"/>
                </a:solidFill>
                <a:effectLst/>
                <a:latin typeface="+mn-lt"/>
                <a:ea typeface="+mn-ea"/>
                <a:cs typeface="+mn-cs"/>
              </a:rPr>
              <a:t>Importance: </a:t>
            </a:r>
            <a:r>
              <a:rPr lang="en-US" dirty="0"/>
              <a:t>Physicians need to emphasize the importance of eating foods from all food groups and balancing energy intake and energy expenditure. Foods from all food groups include whole grains and fibers, lean proteins, complex carbohydrates, fruits and vegetables, and low-fat or fat-free milk and dairy products. </a:t>
            </a:r>
          </a:p>
          <a:p>
            <a:pPr marL="171450" lvl="0" indent="-171450">
              <a:lnSpc>
                <a:spcPts val="1200"/>
              </a:lnSpc>
              <a:buFont typeface="Arial" panose="020B0604020202020204" pitchFamily="34" charset="0"/>
              <a:buChar char="•"/>
            </a:pPr>
            <a:r>
              <a:rPr lang="en-US" sz="1200" b="1" kern="1200" dirty="0" smtClean="0">
                <a:solidFill>
                  <a:schemeClr val="tx1"/>
                </a:solidFill>
                <a:effectLst/>
                <a:latin typeface="+mn-lt"/>
                <a:ea typeface="+mn-ea"/>
                <a:cs typeface="+mn-cs"/>
              </a:rPr>
              <a:t>Overall Rate: </a:t>
            </a:r>
            <a:r>
              <a:rPr lang="en-US" sz="1200" kern="1200" dirty="0" smtClean="0">
                <a:solidFill>
                  <a:schemeClr val="tx1"/>
                </a:solidFill>
                <a:effectLst/>
                <a:latin typeface="+mn-lt"/>
                <a:ea typeface="+mn-ea"/>
                <a:cs typeface="+mn-cs"/>
              </a:rPr>
              <a:t>In 2013, the overall percentage of adults with obesity who ever received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advice from a health provider about eating fewer high-fat or high-cholesterol foods was 51.3%.</a:t>
            </a:r>
          </a:p>
          <a:p>
            <a:pPr marL="171450" lvl="0" indent="-171450">
              <a:lnSpc>
                <a:spcPts val="1200"/>
              </a:lnSpc>
              <a:buFont typeface="Arial" panose="020B0604020202020204" pitchFamily="34" charset="0"/>
              <a:buChar char="•"/>
            </a:pPr>
            <a:r>
              <a:rPr lang="en-US" sz="1200" b="1" kern="1200" dirty="0" smtClean="0">
                <a:solidFill>
                  <a:schemeClr val="tx1"/>
                </a:solidFill>
                <a:effectLst/>
                <a:latin typeface="+mn-lt"/>
                <a:ea typeface="+mn-ea"/>
                <a:cs typeface="+mn-cs"/>
              </a:rPr>
              <a:t>Trends:</a:t>
            </a:r>
          </a:p>
          <a:p>
            <a:pPr marL="342900" lvl="1" indent="-171450">
              <a:lnSpc>
                <a:spcPts val="1200"/>
              </a:lnSpc>
              <a:buFont typeface="Arial" panose="020B0604020202020204" pitchFamily="34" charset="0"/>
              <a:buChar char="•"/>
            </a:pPr>
            <a:r>
              <a:rPr lang="en-US" kern="1200" dirty="0" smtClean="0">
                <a:solidFill>
                  <a:schemeClr val="tx1"/>
                </a:solidFill>
                <a:effectLst/>
                <a:latin typeface="+mn-lt"/>
                <a:ea typeface="+mn-ea"/>
                <a:cs typeface="+mn-cs"/>
              </a:rPr>
              <a:t>From 2002 to 2013,</a:t>
            </a:r>
            <a:r>
              <a:rPr lang="en-US" kern="1200" baseline="0" dirty="0" smtClean="0">
                <a:solidFill>
                  <a:schemeClr val="tx1"/>
                </a:solidFill>
                <a:effectLst/>
                <a:latin typeface="+mn-lt"/>
                <a:ea typeface="+mn-ea"/>
                <a:cs typeface="+mn-cs"/>
              </a:rPr>
              <a:t> the percentage of adults with obesity who ever </a:t>
            </a:r>
            <a:r>
              <a:rPr lang="en-US" sz="1200" kern="1200" dirty="0" smtClean="0">
                <a:solidFill>
                  <a:schemeClr val="tx1"/>
                </a:solidFill>
                <a:effectLst/>
                <a:latin typeface="+mn-lt"/>
                <a:ea typeface="+mn-ea"/>
                <a:cs typeface="+mn-cs"/>
              </a:rPr>
              <a:t>received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advice from a health provider about eating fewer high-fat or high-cholesterol foods increased for Hispanics</a:t>
            </a:r>
            <a:r>
              <a:rPr lang="en-US" sz="1200" kern="1200" baseline="0" dirty="0" smtClean="0">
                <a:solidFill>
                  <a:schemeClr val="tx1"/>
                </a:solidFill>
                <a:effectLst/>
                <a:latin typeface="+mn-lt"/>
                <a:ea typeface="+mn-ea"/>
                <a:cs typeface="+mn-cs"/>
              </a:rPr>
              <a:t> (from 38.6% to 52.3% ).</a:t>
            </a:r>
          </a:p>
          <a:p>
            <a:pPr marL="342900" lvl="1" indent="-171450">
              <a:lnSpc>
                <a:spcPts val="1200"/>
              </a:lnSpc>
              <a:buFont typeface="Arial" panose="020B0604020202020204" pitchFamily="34" charset="0"/>
              <a:buChar char="•"/>
            </a:pPr>
            <a:r>
              <a:rPr lang="en-US" sz="1200" kern="1200" baseline="0" dirty="0" smtClean="0">
                <a:solidFill>
                  <a:schemeClr val="tx1"/>
                </a:solidFill>
                <a:effectLst/>
                <a:latin typeface="+mn-lt"/>
                <a:ea typeface="+mn-ea"/>
                <a:cs typeface="+mn-cs"/>
              </a:rPr>
              <a:t>From 2002 to 2013, the percentage of obese adults who ever received advice from a health provider about eating </a:t>
            </a:r>
            <a:r>
              <a:rPr lang="en-US" sz="1200" kern="1200" dirty="0" smtClean="0">
                <a:solidFill>
                  <a:schemeClr val="tx1"/>
                </a:solidFill>
                <a:effectLst/>
                <a:latin typeface="+mn-lt"/>
                <a:ea typeface="+mn-ea"/>
                <a:cs typeface="+mn-cs"/>
              </a:rPr>
              <a:t>fewer high-fat or high-cholesterol foods decreased for those </a:t>
            </a:r>
            <a:r>
              <a:rPr lang="en-US" sz="1200" kern="1200" baseline="0" dirty="0" smtClean="0">
                <a:solidFill>
                  <a:schemeClr val="tx1"/>
                </a:solidFill>
                <a:effectLst/>
                <a:latin typeface="+mn-lt"/>
                <a:ea typeface="+mn-ea"/>
                <a:cs typeface="+mn-cs"/>
              </a:rPr>
              <a:t>with 4 or more chronic conditions (</a:t>
            </a:r>
            <a:r>
              <a:rPr lang="en-US" sz="1200" kern="1200" dirty="0" smtClean="0">
                <a:solidFill>
                  <a:schemeClr val="tx1"/>
                </a:solidFill>
                <a:effectLst/>
                <a:latin typeface="+mn-lt"/>
                <a:ea typeface="+mn-ea"/>
                <a:cs typeface="+mn-cs"/>
              </a:rPr>
              <a:t>from 87.8% </a:t>
            </a:r>
            <a:r>
              <a:rPr lang="en-US" sz="1200" kern="1200" baseline="0" dirty="0" smtClean="0">
                <a:solidFill>
                  <a:schemeClr val="tx1"/>
                </a:solidFill>
                <a:effectLst/>
                <a:latin typeface="+mn-lt"/>
                <a:ea typeface="+mn-ea"/>
                <a:cs typeface="+mn-cs"/>
              </a:rPr>
              <a:t> to 70.9%). </a:t>
            </a:r>
          </a:p>
          <a:p>
            <a:pPr marL="171450" lvl="0" indent="-171450">
              <a:lnSpc>
                <a:spcPts val="1200"/>
              </a:lnSpc>
              <a:buFont typeface="Arial" panose="020B0604020202020204" pitchFamily="34" charset="0"/>
              <a:buChar char="•"/>
            </a:pPr>
            <a:r>
              <a:rPr lang="en-US" b="1" dirty="0" smtClean="0"/>
              <a:t>Groups With Disparities:</a:t>
            </a:r>
            <a:endParaRPr lang="en-US" sz="1200" b="1" kern="1200" dirty="0" smtClean="0">
              <a:solidFill>
                <a:schemeClr val="tx1"/>
              </a:solidFill>
              <a:effectLst/>
              <a:latin typeface="+mn-lt"/>
              <a:ea typeface="+mn-ea"/>
              <a:cs typeface="+mn-cs"/>
            </a:endParaRPr>
          </a:p>
          <a:p>
            <a:pPr marL="342900" marR="0" lvl="1" indent="-171450" algn="l" defTabSz="914400" rtl="0" eaLnBrk="1" fontAlgn="auto" latinLnBrk="0" hangingPunct="1">
              <a:lnSpc>
                <a:spcPts val="1200"/>
              </a:lnSpc>
              <a:buClrTx/>
              <a:buSzTx/>
              <a:buFont typeface="Arial" panose="020B0604020202020204" pitchFamily="34" charset="0"/>
              <a:buChar char="•"/>
              <a:tabLst/>
              <a:defRPr/>
            </a:pPr>
            <a:r>
              <a:rPr lang="en-US" kern="1200" dirty="0" smtClean="0">
                <a:solidFill>
                  <a:schemeClr val="tx1"/>
                </a:solidFill>
                <a:effectLst/>
                <a:latin typeface="+mn-lt"/>
                <a:ea typeface="+mn-ea"/>
                <a:cs typeface="+mn-cs"/>
              </a:rPr>
              <a:t>In</a:t>
            </a:r>
            <a:r>
              <a:rPr lang="en-US" kern="1200" baseline="0" dirty="0" smtClean="0">
                <a:solidFill>
                  <a:schemeClr val="tx1"/>
                </a:solidFill>
                <a:effectLst/>
                <a:latin typeface="+mn-lt"/>
                <a:ea typeface="+mn-ea"/>
                <a:cs typeface="+mn-cs"/>
              </a:rPr>
              <a:t> 2013, obese adults with 2-3 chronic conditions (68.1%) and those with 4 or more chronic conditions (70.9%) were more likely to receive counseling about healthy eating than those with 0-1 chronic conditions (43.7%).</a:t>
            </a:r>
          </a:p>
          <a:p>
            <a:pPr marL="342900" lvl="1" indent="-171450">
              <a:lnSpc>
                <a:spcPts val="1200"/>
              </a:lnSpc>
              <a:buFont typeface="Arial" panose="020B0604020202020204" pitchFamily="34" charset="0"/>
              <a:buChar char="•"/>
              <a:defRPr/>
            </a:pPr>
            <a:r>
              <a:rPr lang="en-US" dirty="0" smtClean="0"/>
              <a:t>In </a:t>
            </a:r>
            <a:r>
              <a:rPr lang="en-US" dirty="0"/>
              <a:t>all  </a:t>
            </a:r>
            <a:r>
              <a:rPr lang="en-US" dirty="0" smtClean="0"/>
              <a:t>years, obese </a:t>
            </a:r>
            <a:r>
              <a:rPr lang="en-US" dirty="0"/>
              <a:t>adults with 2 </a:t>
            </a:r>
            <a:r>
              <a:rPr lang="en-US" dirty="0" smtClean="0"/>
              <a:t>or </a:t>
            </a:r>
            <a:r>
              <a:rPr lang="en-US" dirty="0"/>
              <a:t>more chronic </a:t>
            </a:r>
            <a:r>
              <a:rPr lang="en-US" dirty="0" smtClean="0"/>
              <a:t>conditions were </a:t>
            </a:r>
            <a:r>
              <a:rPr lang="en-US" dirty="0"/>
              <a:t>more likely to receive </a:t>
            </a:r>
            <a:r>
              <a:rPr lang="en-US" dirty="0" smtClean="0"/>
              <a:t>counseling about healthy </a:t>
            </a:r>
            <a:r>
              <a:rPr lang="en-US" dirty="0"/>
              <a:t>eating </a:t>
            </a:r>
            <a:r>
              <a:rPr lang="en-US" dirty="0" smtClean="0"/>
              <a:t>than </a:t>
            </a:r>
            <a:r>
              <a:rPr lang="en-US" dirty="0"/>
              <a:t>those with </a:t>
            </a:r>
            <a:r>
              <a:rPr lang="en-US" dirty="0" smtClean="0"/>
              <a:t>0-1 </a:t>
            </a:r>
            <a:r>
              <a:rPr lang="en-US" dirty="0"/>
              <a:t>chronic </a:t>
            </a:r>
            <a:r>
              <a:rPr lang="en-US" dirty="0" smtClean="0"/>
              <a:t>conditions.</a:t>
            </a:r>
            <a:endParaRPr lang="en-US" dirty="0"/>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70</a:t>
            </a:fld>
            <a:endParaRPr lang="en-US" dirty="0"/>
          </a:p>
        </p:txBody>
      </p:sp>
    </p:spTree>
    <p:extLst>
      <p:ext uri="{BB962C8B-B14F-4D97-AF65-F5344CB8AC3E}">
        <p14:creationId xmlns:p14="http://schemas.microsoft.com/office/powerpoint/2010/main" val="28264372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524500"/>
            <a:ext cx="5608320" cy="3074670"/>
          </a:xfrm>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About 30% to 40% of daily calories children and adolescents consume are energy-dense, nutrient-poor foods and drinks.</a:t>
            </a:r>
            <a:r>
              <a:rPr lang="en-US" baseline="30000" dirty="0" smtClean="0"/>
              <a:t>7</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For more information, visit </a:t>
            </a:r>
            <a:r>
              <a:rPr lang="en-US" sz="1200" u="sng" dirty="0" smtClean="0">
                <a:hlinkClick r:id="rId3"/>
              </a:rPr>
              <a:t>www.dietaryguidelines.gov</a:t>
            </a:r>
            <a:r>
              <a:rPr lang="en-US" sz="1200" u="sng" dirty="0" smtClean="0"/>
              <a:t>.</a:t>
            </a:r>
            <a:endParaRPr lang="en-US" sz="120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71</a:t>
            </a:fld>
            <a:endParaRPr lang="en-US" dirty="0"/>
          </a:p>
        </p:txBody>
      </p:sp>
    </p:spTree>
    <p:extLst>
      <p:ext uri="{BB962C8B-B14F-4D97-AF65-F5344CB8AC3E}">
        <p14:creationId xmlns:p14="http://schemas.microsoft.com/office/powerpoint/2010/main" val="14809860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625" y="5448300"/>
            <a:ext cx="6296025" cy="3457575"/>
          </a:xfrm>
        </p:spPr>
        <p:txBody>
          <a:bodyPr>
            <a:normAutofit/>
          </a:bodyPr>
          <a:lstStyle/>
          <a:p>
            <a:pPr marL="171450" indent="-171450">
              <a:buFont typeface="Arial" panose="020B0604020202020204" pitchFamily="34" charset="0"/>
              <a:buChar char="•"/>
            </a:pPr>
            <a:r>
              <a:rPr lang="en-US" b="1" kern="1200" dirty="0" smtClean="0">
                <a:solidFill>
                  <a:schemeClr val="tx1"/>
                </a:solidFill>
                <a:effectLst/>
              </a:rPr>
              <a:t>Importance: </a:t>
            </a:r>
            <a:r>
              <a:rPr lang="en-US" dirty="0"/>
              <a:t>It is important </a:t>
            </a:r>
            <a:r>
              <a:rPr lang="en-US" dirty="0" smtClean="0"/>
              <a:t>to </a:t>
            </a:r>
            <a:r>
              <a:rPr lang="en-US" dirty="0"/>
              <a:t>advise parents and guardians to provide balanced diets at home. Eating patterns that are established early in childhood are often adopted later in life, making early interventions important</a:t>
            </a:r>
            <a:r>
              <a:rPr lang="en-US" dirty="0" smtClean="0"/>
              <a:t>.</a:t>
            </a:r>
          </a:p>
          <a:p>
            <a:pPr marL="171450" lvl="0" indent="-171450">
              <a:buFont typeface="Arial" panose="020B0604020202020204" pitchFamily="34" charset="0"/>
              <a:buChar char="•"/>
            </a:pPr>
            <a:r>
              <a:rPr lang="en-US" b="1" kern="1200" dirty="0" smtClean="0">
                <a:solidFill>
                  <a:schemeClr val="tx1"/>
                </a:solidFill>
                <a:effectLst/>
              </a:rPr>
              <a:t>Overall Rate:  </a:t>
            </a:r>
            <a:r>
              <a:rPr lang="en-US" b="0" kern="1200" dirty="0" smtClean="0">
                <a:solidFill>
                  <a:schemeClr val="tx1"/>
                </a:solidFill>
                <a:effectLst/>
              </a:rPr>
              <a:t>In 2013,</a:t>
            </a:r>
            <a:r>
              <a:rPr lang="en-US" b="0" kern="1200" baseline="0" dirty="0" smtClean="0">
                <a:solidFill>
                  <a:schemeClr val="tx1"/>
                </a:solidFill>
                <a:effectLst/>
              </a:rPr>
              <a:t> the overall percentage </a:t>
            </a:r>
            <a:r>
              <a:rPr lang="en-US" kern="1200" dirty="0" smtClean="0">
                <a:solidFill>
                  <a:schemeClr val="tx1"/>
                </a:solidFill>
                <a:effectLst/>
              </a:rPr>
              <a:t>of children</a:t>
            </a:r>
            <a:r>
              <a:rPr lang="en-US" kern="1200" baseline="0" dirty="0" smtClean="0">
                <a:solidFill>
                  <a:schemeClr val="tx1"/>
                </a:solidFill>
                <a:effectLst/>
              </a:rPr>
              <a:t> ages 2-17 for whom a health provider gave </a:t>
            </a:r>
            <a:r>
              <a:rPr lang="en-US" kern="1200" dirty="0" smtClean="0">
                <a:solidFill>
                  <a:schemeClr val="tx1"/>
                </a:solidFill>
                <a:effectLst/>
              </a:rPr>
              <a:t>advice within the past 2 years about healthy eating was 58.3%.</a:t>
            </a:r>
          </a:p>
          <a:p>
            <a:pPr marL="171450" lvl="0" indent="-171450">
              <a:buFont typeface="Arial" panose="020B0604020202020204" pitchFamily="34" charset="0"/>
              <a:buChar char="•"/>
            </a:pPr>
            <a:r>
              <a:rPr lang="en-US" b="1" kern="1200" dirty="0" smtClean="0">
                <a:solidFill>
                  <a:schemeClr val="tx1"/>
                </a:solidFill>
                <a:effectLst/>
              </a:rPr>
              <a:t>Trends:</a:t>
            </a:r>
          </a:p>
          <a:p>
            <a:pPr marL="342900" lvl="1" indent="-171450">
              <a:buFont typeface="Arial" panose="020B0604020202020204" pitchFamily="34" charset="0"/>
              <a:buChar char="•"/>
            </a:pPr>
            <a:r>
              <a:rPr lang="en-US" kern="1200" dirty="0" smtClean="0">
                <a:solidFill>
                  <a:schemeClr val="tx1"/>
                </a:solidFill>
                <a:effectLst/>
              </a:rPr>
              <a:t>From</a:t>
            </a:r>
            <a:r>
              <a:rPr lang="en-US" kern="1200" baseline="0" dirty="0" smtClean="0">
                <a:solidFill>
                  <a:schemeClr val="tx1"/>
                </a:solidFill>
                <a:effectLst/>
              </a:rPr>
              <a:t> 2002 to </a:t>
            </a:r>
            <a:r>
              <a:rPr lang="en-US" kern="1200" dirty="0" smtClean="0">
                <a:solidFill>
                  <a:schemeClr val="tx1"/>
                </a:solidFill>
                <a:effectLst/>
              </a:rPr>
              <a:t>2013, the </a:t>
            </a:r>
            <a:r>
              <a:rPr lang="en-US" kern="1200" baseline="0" dirty="0" smtClean="0">
                <a:solidFill>
                  <a:schemeClr val="tx1"/>
                </a:solidFill>
                <a:effectLst/>
              </a:rPr>
              <a:t>percentage </a:t>
            </a:r>
            <a:r>
              <a:rPr lang="en-US" kern="1200" dirty="0" smtClean="0">
                <a:solidFill>
                  <a:schemeClr val="tx1"/>
                </a:solidFill>
                <a:effectLst/>
              </a:rPr>
              <a:t>of children</a:t>
            </a:r>
            <a:r>
              <a:rPr lang="en-US" kern="1200" baseline="0" dirty="0" smtClean="0">
                <a:solidFill>
                  <a:schemeClr val="tx1"/>
                </a:solidFill>
                <a:effectLst/>
              </a:rPr>
              <a:t> ages 2-17 for whom a health provider gave </a:t>
            </a:r>
            <a:r>
              <a:rPr lang="en-US" kern="1200" dirty="0" smtClean="0">
                <a:solidFill>
                  <a:schemeClr val="tx1"/>
                </a:solidFill>
                <a:effectLst/>
              </a:rPr>
              <a:t>advice within the past 2 years about healthy eating improved</a:t>
            </a:r>
            <a:r>
              <a:rPr lang="en-US" kern="1200" baseline="0" dirty="0" smtClean="0">
                <a:solidFill>
                  <a:schemeClr val="tx1"/>
                </a:solidFill>
                <a:effectLst/>
              </a:rPr>
              <a:t> overall (from 46.9% to </a:t>
            </a:r>
            <a:r>
              <a:rPr lang="en-US" kern="1200" dirty="0" smtClean="0">
                <a:solidFill>
                  <a:schemeClr val="tx1"/>
                </a:solidFill>
                <a:effectLst/>
              </a:rPr>
              <a:t>58.3%),</a:t>
            </a:r>
            <a:r>
              <a:rPr lang="en-US" kern="1200" baseline="0" dirty="0" smtClean="0">
                <a:solidFill>
                  <a:schemeClr val="tx1"/>
                </a:solidFill>
                <a:effectLst/>
              </a:rPr>
              <a:t> for Hispanics (from 45.5% to 61.6%), for Blacks (from 49.3% to 58.5%), and for Whites (from 47.2% to 56.3%).</a:t>
            </a:r>
            <a:endParaRPr lang="en-US" kern="1200" dirty="0" smtClean="0">
              <a:solidFill>
                <a:schemeClr val="tx1"/>
              </a:solidFill>
              <a:effectLst/>
            </a:endParaRPr>
          </a:p>
          <a:p>
            <a:pPr marL="342900" lvl="1" indent="-171450">
              <a:buFont typeface="Arial" panose="020B0604020202020204" pitchFamily="34" charset="0"/>
              <a:buChar char="•"/>
            </a:pPr>
            <a:r>
              <a:rPr lang="en-US" kern="1200" dirty="0" smtClean="0">
                <a:solidFill>
                  <a:schemeClr val="tx1"/>
                </a:solidFill>
                <a:effectLst/>
              </a:rPr>
              <a:t>From 2002 to 2013, the percentage of children for whom a health provider gave advice about health eating </a:t>
            </a:r>
            <a:r>
              <a:rPr lang="en-US" dirty="0" smtClean="0"/>
              <a:t>increased for those ages </a:t>
            </a:r>
            <a:r>
              <a:rPr lang="en-US" dirty="0"/>
              <a:t>2-5 </a:t>
            </a:r>
            <a:r>
              <a:rPr lang="en-US" dirty="0" smtClean="0"/>
              <a:t>(</a:t>
            </a:r>
            <a:r>
              <a:rPr lang="en-US" kern="1200" dirty="0" smtClean="0">
                <a:solidFill>
                  <a:schemeClr val="tx1"/>
                </a:solidFill>
                <a:effectLst/>
              </a:rPr>
              <a:t>57% to 67.2%) and for those ages 6-17 (43.7% to 55.4%).</a:t>
            </a:r>
          </a:p>
          <a:p>
            <a:pPr marL="171450" lvl="0" indent="-171450">
              <a:buFont typeface="Arial" panose="020B0604020202020204" pitchFamily="34" charset="0"/>
              <a:buChar char="•"/>
            </a:pPr>
            <a:r>
              <a:rPr lang="en-US" b="1" kern="1200" dirty="0" smtClean="0">
                <a:solidFill>
                  <a:schemeClr val="tx1"/>
                </a:solidFill>
                <a:effectLst/>
              </a:rPr>
              <a:t>Groups With Disparities:</a:t>
            </a:r>
          </a:p>
          <a:p>
            <a:pPr marL="342900" lvl="1" indent="-171450">
              <a:buFont typeface="Arial" panose="020B0604020202020204" pitchFamily="34" charset="0"/>
              <a:buChar char="•"/>
            </a:pPr>
            <a:r>
              <a:rPr lang="en-US" kern="1200" baseline="0" dirty="0" smtClean="0">
                <a:solidFill>
                  <a:schemeClr val="tx1"/>
                </a:solidFill>
                <a:effectLst/>
              </a:rPr>
              <a:t>In 2013, Hispanic children (61.6%) were more likely than White children (56.3%) to receive advice from a health provider about healthy eating</a:t>
            </a:r>
            <a:r>
              <a:rPr lang="en-US" kern="1200" dirty="0" smtClean="0">
                <a:solidFill>
                  <a:schemeClr val="tx1"/>
                </a:solidFill>
                <a:effectLst/>
              </a:rPr>
              <a:t>.</a:t>
            </a:r>
          </a:p>
          <a:p>
            <a:pPr marL="342900" lvl="1" indent="-171450">
              <a:buFont typeface="Arial" panose="020B0604020202020204" pitchFamily="34" charset="0"/>
              <a:buChar char="•"/>
            </a:pPr>
            <a:r>
              <a:rPr lang="en-US" dirty="0" smtClean="0"/>
              <a:t>In 2013, children ages 6-17 (55.4%) were less likely than children ages 2-5 (67.2%) to receive advice about healthy eating.</a:t>
            </a:r>
            <a:endParaRPr lang="en-US" kern="1200" dirty="0" smtClean="0">
              <a:solidFill>
                <a:schemeClr val="tx1"/>
              </a:solidFill>
              <a:effectLst/>
            </a:endParaRPr>
          </a:p>
          <a:p>
            <a:pPr lvl="1"/>
            <a:endParaRPr lang="en-US"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t>72</a:t>
            </a:fld>
            <a:endParaRPr lang="en-US" dirty="0"/>
          </a:p>
        </p:txBody>
      </p:sp>
    </p:spTree>
    <p:extLst>
      <p:ext uri="{BB962C8B-B14F-4D97-AF65-F5344CB8AC3E}">
        <p14:creationId xmlns:p14="http://schemas.microsoft.com/office/powerpoint/2010/main" val="2195594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73</a:t>
            </a:fld>
            <a:endParaRPr lang="en-US"/>
          </a:p>
        </p:txBody>
      </p:sp>
    </p:spTree>
    <p:extLst>
      <p:ext uri="{BB962C8B-B14F-4D97-AF65-F5344CB8AC3E}">
        <p14:creationId xmlns:p14="http://schemas.microsoft.com/office/powerpoint/2010/main" val="1476913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74</a:t>
            </a:fld>
            <a:endParaRPr lang="en-US"/>
          </a:p>
        </p:txBody>
      </p:sp>
    </p:spTree>
    <p:extLst>
      <p:ext uri="{BB962C8B-B14F-4D97-AF65-F5344CB8AC3E}">
        <p14:creationId xmlns:p14="http://schemas.microsoft.com/office/powerpoint/2010/main" val="10069680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505450"/>
            <a:ext cx="5608320" cy="3093720"/>
          </a:xfrm>
        </p:spPr>
        <p:txBody>
          <a:bodyPr/>
          <a:lstStyle/>
          <a:p>
            <a:pPr marL="171450" indent="-171450">
              <a:buFont typeface="Arial" panose="020B0604020202020204" pitchFamily="34" charset="0"/>
              <a:buChar char="•"/>
            </a:pPr>
            <a:r>
              <a:rPr lang="en-US" dirty="0" smtClean="0"/>
              <a:t>Clinical preventive services include screening for early detection of cancer and cardiovascular disease.</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75</a:t>
            </a:fld>
            <a:endParaRPr lang="en-US"/>
          </a:p>
        </p:txBody>
      </p:sp>
    </p:spTree>
    <p:extLst>
      <p:ext uri="{BB962C8B-B14F-4D97-AF65-F5344CB8AC3E}">
        <p14:creationId xmlns:p14="http://schemas.microsoft.com/office/powerpoint/2010/main" val="22989318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448300"/>
            <a:ext cx="5608320" cy="3150870"/>
          </a:xfrm>
        </p:spPr>
        <p:txBody>
          <a:bodyPr/>
          <a:lstStyle/>
          <a:p>
            <a:pPr marL="171450" lvl="0" indent="-171450">
              <a:buFont typeface="Arial" panose="020B0604020202020204" pitchFamily="34" charset="0"/>
              <a:buChar char="•"/>
            </a:pPr>
            <a:r>
              <a:rPr lang="en-US" b="1" dirty="0"/>
              <a:t>Importance</a:t>
            </a:r>
            <a:r>
              <a:rPr lang="en-US" b="1" dirty="0" smtClean="0"/>
              <a:t>:</a:t>
            </a:r>
            <a:r>
              <a:rPr lang="en-US" dirty="0" smtClean="0"/>
              <a:t> Screening with Pap smears can detect high-grade precancerous cervical lesions that can be removed before they become cancerous.</a:t>
            </a:r>
          </a:p>
          <a:p>
            <a:pPr marL="171450" indent="-171450">
              <a:buFont typeface="Arial" panose="020B0604020202020204" pitchFamily="34" charset="0"/>
              <a:buChar char="•"/>
            </a:pPr>
            <a:r>
              <a:rPr lang="en-US" b="1" dirty="0" smtClean="0"/>
              <a:t>Overall:</a:t>
            </a:r>
            <a:r>
              <a:rPr lang="en-US" b="0" baseline="0" dirty="0" smtClean="0"/>
              <a:t> In 2013, 80.7% of women ages 21-65 had received a Pap smear in the last 3 years.</a:t>
            </a:r>
            <a:endParaRPr lang="en-US" b="0" dirty="0" smtClean="0"/>
          </a:p>
          <a:p>
            <a:pPr marL="171450" indent="-171450">
              <a:buFont typeface="Arial" panose="020B0604020202020204" pitchFamily="34" charset="0"/>
              <a:buChar char="•"/>
            </a:pPr>
            <a:r>
              <a:rPr lang="en-US" b="1" dirty="0" smtClean="0"/>
              <a:t>Trends: </a:t>
            </a:r>
            <a:r>
              <a:rPr lang="en-US" b="0" dirty="0" smtClean="0"/>
              <a:t>From 2000 to 2013, the percentage of women ages 21-65 years who received a Pap smear in the last 3 years decreased overall, among all education groups, and among Black and White women.</a:t>
            </a:r>
          </a:p>
          <a:p>
            <a:pPr marL="171450" indent="-171450">
              <a:buFont typeface="Arial" panose="020B0604020202020204" pitchFamily="34" charset="0"/>
              <a:buChar char="•"/>
            </a:pPr>
            <a:r>
              <a:rPr lang="en-US" b="1" dirty="0" smtClean="0"/>
              <a:t>Groups With </a:t>
            </a:r>
            <a:r>
              <a:rPr lang="en-US" b="1" dirty="0"/>
              <a:t>Disparities</a:t>
            </a:r>
            <a:r>
              <a:rPr lang="en-US" b="1" dirty="0" smtClean="0"/>
              <a:t>:</a:t>
            </a:r>
            <a:r>
              <a:rPr lang="en-US" dirty="0" smtClean="0"/>
              <a:t> In all years, the percentage of women who received a Pap smear was lower: </a:t>
            </a:r>
          </a:p>
          <a:p>
            <a:pPr marL="342900" lvl="1" indent="-171450">
              <a:buFont typeface="Arial" panose="020B0604020202020204" pitchFamily="34" charset="0"/>
              <a:buChar char="•"/>
            </a:pPr>
            <a:r>
              <a:rPr lang="en-US" dirty="0"/>
              <a:t>A</a:t>
            </a:r>
            <a:r>
              <a:rPr lang="en-US" dirty="0" smtClean="0"/>
              <a:t>mong Asian women compared with White women.</a:t>
            </a:r>
            <a:r>
              <a:rPr lang="en-US" baseline="0" dirty="0" smtClean="0"/>
              <a:t> F</a:t>
            </a:r>
            <a:r>
              <a:rPr lang="en-US" dirty="0" smtClean="0"/>
              <a:t>rom 2000 to 2013, the disparity grew smaller, but</a:t>
            </a:r>
            <a:r>
              <a:rPr lang="en-US" baseline="0" dirty="0" smtClean="0"/>
              <a:t> it was still present in 2013</a:t>
            </a:r>
            <a:r>
              <a:rPr lang="en-US" dirty="0" smtClean="0"/>
              <a:t>.</a:t>
            </a:r>
          </a:p>
          <a:p>
            <a:pPr marL="342900" lvl="1" indent="-171450">
              <a:buFont typeface="Arial" panose="020B0604020202020204" pitchFamily="34" charset="0"/>
              <a:buChar char="•"/>
            </a:pPr>
            <a:r>
              <a:rPr lang="en-US" b="0" dirty="0"/>
              <a:t>A</a:t>
            </a:r>
            <a:r>
              <a:rPr lang="en-US" b="0" dirty="0" smtClean="0"/>
              <a:t>mong women with less than a high school education and high school graduates compared with women with any college. From</a:t>
            </a:r>
            <a:r>
              <a:rPr lang="en-US" b="0" baseline="0" dirty="0" smtClean="0"/>
              <a:t> 2000 to 2013, there were no statistically significant differences in the disparities.</a:t>
            </a:r>
            <a:endParaRPr lang="en-US" b="0" dirty="0"/>
          </a:p>
          <a:p>
            <a:pPr marL="628650" lvl="1" indent="-171450">
              <a:buFont typeface="Arial" panose="020B0604020202020204" pitchFamily="34" charset="0"/>
              <a:buChar char="•"/>
            </a:pPr>
            <a:endParaRPr lang="en-US" b="1"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76</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457200" y="5334000"/>
            <a:ext cx="6019800" cy="3581400"/>
          </a:xfrm>
        </p:spPr>
        <p:txBody>
          <a:bodyPr>
            <a:normAutofit fontScale="92500" lnSpcReduction="10000"/>
          </a:bodyPr>
          <a:lstStyle/>
          <a:p>
            <a:pPr marL="171450" lvl="0" indent="-171450">
              <a:buFont typeface="Arial" panose="020B0604020202020204" pitchFamily="34" charset="0"/>
              <a:buChar char="•"/>
            </a:pPr>
            <a:r>
              <a:rPr lang="en-US" b="1" dirty="0"/>
              <a:t>Importance</a:t>
            </a:r>
            <a:r>
              <a:rPr lang="en-US" b="1" dirty="0" smtClean="0"/>
              <a:t>:</a:t>
            </a:r>
            <a:r>
              <a:rPr lang="en-US" dirty="0" smtClean="0"/>
              <a:t> Since the implementation of widespread screening with Pap smears, rates of invasive cervical cancer have fallen dramatically. Most cases now occur among women who have not been appropriately screened.</a:t>
            </a:r>
          </a:p>
          <a:p>
            <a:pPr marL="171450" indent="-171450">
              <a:buFont typeface="Arial" panose="020B0604020202020204" pitchFamily="34" charset="0"/>
              <a:buChar char="•"/>
            </a:pPr>
            <a:r>
              <a:rPr lang="en-US" b="1" dirty="0" smtClean="0"/>
              <a:t>Overall:</a:t>
            </a:r>
            <a:r>
              <a:rPr lang="en-US" b="1" baseline="0" dirty="0" smtClean="0"/>
              <a:t> </a:t>
            </a:r>
            <a:r>
              <a:rPr lang="en-US" b="0" baseline="0" dirty="0" smtClean="0"/>
              <a:t>In 2012, the overall rate of invasive cervical cancer per 100,000 women age 20 years and over was 10.3.</a:t>
            </a:r>
            <a:endParaRPr lang="en-US" b="0" dirty="0" smtClean="0"/>
          </a:p>
          <a:p>
            <a:pPr marL="171450" indent="-171450">
              <a:buFont typeface="Arial" panose="020B0604020202020204" pitchFamily="34" charset="0"/>
              <a:buChar char="•"/>
            </a:pPr>
            <a:r>
              <a:rPr lang="en-US" b="1" dirty="0" smtClean="0"/>
              <a:t>Trends: </a:t>
            </a:r>
            <a:r>
              <a:rPr lang="en-US" dirty="0" smtClean="0"/>
              <a:t>From 2004 to 2012, rates of invasive cervical cancer fell overall and </a:t>
            </a:r>
            <a:r>
              <a:rPr lang="en-US" b="0" dirty="0" smtClean="0"/>
              <a:t>among all age groups </a:t>
            </a:r>
            <a:r>
              <a:rPr lang="en-US" b="0" baseline="0" dirty="0" smtClean="0"/>
              <a:t>and</a:t>
            </a:r>
            <a:r>
              <a:rPr lang="en-US" dirty="0" smtClean="0"/>
              <a:t> racial/ethnic groups.</a:t>
            </a:r>
          </a:p>
          <a:p>
            <a:pPr marL="171450" indent="-171450">
              <a:buFont typeface="Arial" panose="020B0604020202020204" pitchFamily="34" charset="0"/>
              <a:buChar char="•"/>
            </a:pPr>
            <a:r>
              <a:rPr lang="en-US" b="1" dirty="0" smtClean="0"/>
              <a:t>Groups With </a:t>
            </a:r>
            <a:r>
              <a:rPr lang="en-US" b="1" dirty="0"/>
              <a:t>Disparities</a:t>
            </a:r>
            <a:r>
              <a:rPr lang="en-US" dirty="0" smtClean="0"/>
              <a:t>: </a:t>
            </a:r>
          </a:p>
          <a:p>
            <a:pPr marL="342900" lvl="1" indent="-171450">
              <a:buFont typeface="Arial" panose="020B0604020202020204" pitchFamily="34" charset="0"/>
              <a:buChar char="•"/>
            </a:pPr>
            <a:r>
              <a:rPr lang="en-US" b="0" dirty="0" smtClean="0"/>
              <a:t>In 2012, rates of invasive cervical cancer were higher: </a:t>
            </a:r>
          </a:p>
          <a:p>
            <a:pPr marL="571500" lvl="2" indent="-228600">
              <a:buFont typeface="Arial" panose="020B0604020202020204" pitchFamily="34" charset="0"/>
              <a:buChar char="•"/>
            </a:pPr>
            <a:r>
              <a:rPr lang="en-US" b="0" dirty="0"/>
              <a:t>A</a:t>
            </a:r>
            <a:r>
              <a:rPr lang="en-US" b="0" dirty="0" smtClean="0"/>
              <a:t>mong women ages 50-64 compared with women ages</a:t>
            </a:r>
            <a:r>
              <a:rPr lang="en-US" b="0" baseline="0" dirty="0" smtClean="0"/>
              <a:t> 20-49.</a:t>
            </a:r>
            <a:r>
              <a:rPr lang="en-US" b="0" dirty="0" smtClean="0"/>
              <a:t> </a:t>
            </a:r>
          </a:p>
          <a:p>
            <a:pPr marL="571500" lvl="2" indent="-228600">
              <a:buFont typeface="Arial" panose="020B0604020202020204" pitchFamily="34" charset="0"/>
              <a:buChar char="•"/>
            </a:pPr>
            <a:r>
              <a:rPr lang="en-US" b="0" dirty="0"/>
              <a:t>A</a:t>
            </a:r>
            <a:r>
              <a:rPr lang="en-US" b="0" dirty="0" smtClean="0"/>
              <a:t>mong Black women compared with White women. From 2004 to 2012, this</a:t>
            </a:r>
            <a:r>
              <a:rPr lang="en-US" b="0" baseline="0" dirty="0" smtClean="0"/>
              <a:t> disparity grew smaller, but it was still present in 2012.</a:t>
            </a:r>
            <a:endParaRPr lang="en-US" b="0" dirty="0" smtClean="0"/>
          </a:p>
          <a:p>
            <a:pPr marL="342900" lvl="1" indent="-171450">
              <a:buFont typeface="Arial" panose="020B0604020202020204" pitchFamily="34" charset="0"/>
              <a:buChar char="•"/>
            </a:pPr>
            <a:r>
              <a:rPr lang="en-US" b="0" dirty="0" smtClean="0"/>
              <a:t>In 2012, rates of invasive cervical cancer were lower among Asian and Pacific Islander women compared with White women.</a:t>
            </a:r>
            <a:endParaRPr lang="en-US" b="0" dirty="0"/>
          </a:p>
          <a:p>
            <a:pPr marL="171450" indent="-171450">
              <a:buFont typeface="Arial" panose="020B0604020202020204" pitchFamily="34" charset="0"/>
              <a:buChar char="•"/>
            </a:pPr>
            <a:r>
              <a:rPr lang="en-US" b="1" dirty="0"/>
              <a:t>Achievable Benchmark: </a:t>
            </a:r>
          </a:p>
          <a:p>
            <a:pPr marL="342900" lvl="1" indent="-171450">
              <a:buFont typeface="Arial" panose="020B0604020202020204" pitchFamily="34" charset="0"/>
              <a:buChar char="•"/>
            </a:pPr>
            <a:r>
              <a:rPr lang="en-US" dirty="0"/>
              <a:t>The 2008 top 5 State achievable benchmark was </a:t>
            </a:r>
            <a:r>
              <a:rPr lang="en-US" dirty="0" smtClean="0"/>
              <a:t>7.4 per 100,000 women. </a:t>
            </a:r>
            <a:r>
              <a:rPr lang="en-US" dirty="0"/>
              <a:t>The top 5 States that contributed to the achievable benchmark are </a:t>
            </a:r>
            <a:r>
              <a:rPr lang="en-US" dirty="0" smtClean="0"/>
              <a:t>Connecticut, Kansas, Massachusetts, Utah, and Wisconsin.</a:t>
            </a:r>
          </a:p>
          <a:p>
            <a:pPr marL="342900" lvl="1" indent="-171450">
              <a:buFont typeface="Arial" panose="020B0604020202020204" pitchFamily="34" charset="0"/>
              <a:buChar char="•"/>
            </a:pPr>
            <a:r>
              <a:rPr lang="en-US" dirty="0" smtClean="0"/>
              <a:t>At the current annual rates of decrease, this benchmark would not be attained for more than 14 years overall and approximately</a:t>
            </a:r>
            <a:r>
              <a:rPr lang="en-US" baseline="0" dirty="0" smtClean="0"/>
              <a:t> 18 years for people ages 20-49 and 50-64. Most </a:t>
            </a:r>
            <a:r>
              <a:rPr lang="en-US" dirty="0" smtClean="0"/>
              <a:t>racial groups could achieve it</a:t>
            </a:r>
            <a:r>
              <a:rPr lang="en-US" baseline="0" dirty="0" smtClean="0"/>
              <a:t> within 15 years</a:t>
            </a:r>
            <a:r>
              <a:rPr lang="en-US" dirty="0" smtClean="0"/>
              <a:t>. API women could achieve the benchmark in 3 years and women age 65 and over could achieve it in 6</a:t>
            </a:r>
            <a:r>
              <a:rPr lang="en-US" baseline="0" dirty="0" smtClean="0"/>
              <a:t> </a:t>
            </a:r>
            <a:r>
              <a:rPr lang="en-US" dirty="0" smtClean="0"/>
              <a:t>years.</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77</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467350"/>
            <a:ext cx="5608320" cy="3131820"/>
          </a:xfrm>
        </p:spPr>
        <p:txBody>
          <a:bodyPr/>
          <a:lstStyle/>
          <a:p>
            <a:pPr marL="171450" lvl="0" indent="-171450">
              <a:buFont typeface="Arial" panose="020B0604020202020204" pitchFamily="34" charset="0"/>
              <a:buChar char="•"/>
            </a:pPr>
            <a:r>
              <a:rPr lang="en-US" b="1" dirty="0"/>
              <a:t>Importance</a:t>
            </a:r>
            <a:r>
              <a:rPr lang="en-US" b="1" dirty="0" smtClean="0"/>
              <a:t>:</a:t>
            </a:r>
            <a:r>
              <a:rPr lang="en-US" dirty="0" smtClean="0"/>
              <a:t> Early detection and treatment of high blood pressure can prevent heart failure, kidney failure, and stroke. Because high blood pressure typically causes no symptoms, screening is essential.</a:t>
            </a:r>
          </a:p>
          <a:p>
            <a:pPr marL="171450" lvl="0" indent="-171450">
              <a:buFont typeface="Arial" panose="020B0604020202020204" pitchFamily="34" charset="0"/>
              <a:buChar char="•"/>
            </a:pPr>
            <a:r>
              <a:rPr lang="en-US" b="1" dirty="0" smtClean="0"/>
              <a:t>Overall: </a:t>
            </a:r>
            <a:r>
              <a:rPr lang="en-US" b="0" dirty="0" smtClean="0"/>
              <a:t>In 2012,</a:t>
            </a:r>
            <a:r>
              <a:rPr lang="en-US" b="0" baseline="0" dirty="0" smtClean="0"/>
              <a:t> the percentage of adults who received a blood pressure measurement in the last 2 years and can state whether their blood pressure was normal or high was 90.6% (data not shown).</a:t>
            </a:r>
            <a:endParaRPr lang="en-US" b="0" dirty="0" smtClean="0"/>
          </a:p>
          <a:p>
            <a:pPr marL="171450" indent="-171450">
              <a:buFont typeface="Arial" panose="020B0604020202020204" pitchFamily="34" charset="0"/>
              <a:buChar char="•"/>
            </a:pPr>
            <a:r>
              <a:rPr lang="en-US" b="1" dirty="0" smtClean="0"/>
              <a:t>Groups With </a:t>
            </a:r>
            <a:r>
              <a:rPr lang="en-US" b="1" dirty="0"/>
              <a:t>Disparities</a:t>
            </a:r>
            <a:r>
              <a:rPr lang="en-US" b="1" dirty="0" smtClean="0"/>
              <a:t>:</a:t>
            </a:r>
            <a:r>
              <a:rPr lang="en-US" dirty="0" smtClean="0"/>
              <a:t> </a:t>
            </a:r>
          </a:p>
          <a:p>
            <a:pPr marL="342900" lvl="1" indent="-171450">
              <a:buFont typeface="Arial" panose="020B0604020202020204" pitchFamily="34" charset="0"/>
              <a:buChar char="•"/>
            </a:pPr>
            <a:r>
              <a:rPr lang="en-US" dirty="0" smtClean="0"/>
              <a:t>In</a:t>
            </a:r>
            <a:r>
              <a:rPr lang="en-US" baseline="0" dirty="0" smtClean="0"/>
              <a:t> 2012, overall, </a:t>
            </a:r>
            <a:r>
              <a:rPr lang="en-US" dirty="0" smtClean="0"/>
              <a:t>the percentage of adults who received a blood pressure measurement was lower</a:t>
            </a:r>
            <a:r>
              <a:rPr lang="en-US" baseline="0" dirty="0" smtClean="0"/>
              <a:t> for</a:t>
            </a:r>
            <a:r>
              <a:rPr lang="en-US" dirty="0" smtClean="0"/>
              <a:t> people with</a:t>
            </a:r>
            <a:r>
              <a:rPr lang="en-US" baseline="0" dirty="0" smtClean="0"/>
              <a:t> public insurance and those who were uninsured compared with people with private insurance.</a:t>
            </a:r>
            <a:endParaRPr lang="en-US" dirty="0" smtClean="0"/>
          </a:p>
          <a:p>
            <a:pPr marL="342900" lvl="1" indent="-171450">
              <a:buFont typeface="Arial" panose="020B0604020202020204" pitchFamily="34" charset="0"/>
              <a:buChar char="•"/>
            </a:pPr>
            <a:r>
              <a:rPr lang="en-US" dirty="0" smtClean="0"/>
              <a:t>In 2012, for all races, the percentage of adults who received a blood pressure measurement was lower</a:t>
            </a:r>
            <a:r>
              <a:rPr lang="en-US" baseline="0" dirty="0" smtClean="0"/>
              <a:t> for</a:t>
            </a:r>
            <a:r>
              <a:rPr lang="en-US" dirty="0" smtClean="0"/>
              <a:t> people who were uninsured compared with people with private insurance.</a:t>
            </a:r>
          </a:p>
          <a:p>
            <a:pPr marL="342900" lvl="1" indent="-171450">
              <a:buFont typeface="Arial" panose="020B0604020202020204" pitchFamily="34" charset="0"/>
              <a:buChar char="•"/>
            </a:pPr>
            <a:r>
              <a:rPr lang="en-US" dirty="0" smtClean="0"/>
              <a:t>In 2012, the percentage</a:t>
            </a:r>
            <a:r>
              <a:rPr lang="en-US" baseline="0" dirty="0" smtClean="0"/>
              <a:t> of adults </a:t>
            </a:r>
            <a:r>
              <a:rPr lang="en-US" dirty="0" smtClean="0"/>
              <a:t>who received a blood pressure measurement was higher</a:t>
            </a:r>
            <a:r>
              <a:rPr lang="en-US" baseline="0" dirty="0" smtClean="0"/>
              <a:t> for females compared with males overall and for Whites, Blacks, and American Indians and Alaska Natives.</a:t>
            </a:r>
            <a:endParaRPr lang="en-US" dirty="0" smtClean="0"/>
          </a:p>
          <a:p>
            <a:pPr marL="342900" lvl="1"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78</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362574"/>
            <a:ext cx="5608320" cy="3236595"/>
          </a:xfrm>
        </p:spPr>
        <p:txBody>
          <a:bodyPr/>
          <a:lstStyle/>
          <a:p>
            <a:pPr marL="171450" indent="-171450">
              <a:buFont typeface="Arial" panose="020B0604020202020204" pitchFamily="34" charset="0"/>
              <a:buChar char="•"/>
            </a:pPr>
            <a:r>
              <a:rPr lang="en-US" dirty="0" smtClean="0"/>
              <a:t>Important adult immunizations include pneumococcal and influenza immunization.</a:t>
            </a:r>
          </a:p>
          <a:p>
            <a:pPr marL="171450" indent="-171450">
              <a:buFont typeface="Arial" panose="020B0604020202020204" pitchFamily="34" charset="0"/>
              <a:buChar char="•"/>
            </a:pPr>
            <a:r>
              <a:rPr lang="en-US" dirty="0" smtClean="0"/>
              <a:t>Childhood and adolescent immunizations are presented in the section of this </a:t>
            </a:r>
            <a:r>
              <a:rPr lang="en-US" dirty="0" err="1" smtClean="0"/>
              <a:t>chartbook</a:t>
            </a:r>
            <a:r>
              <a:rPr lang="en-US" dirty="0" smtClean="0"/>
              <a:t> on Maternal and Child Health Care.</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79</a:t>
            </a:fld>
            <a:endParaRPr lang="en-US"/>
          </a:p>
        </p:txBody>
      </p:sp>
    </p:spTree>
    <p:extLst>
      <p:ext uri="{BB962C8B-B14F-4D97-AF65-F5344CB8AC3E}">
        <p14:creationId xmlns:p14="http://schemas.microsoft.com/office/powerpoint/2010/main" val="2298931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6913"/>
            <a:ext cx="6146800" cy="4611687"/>
          </a:xfrm>
        </p:spPr>
      </p:sp>
      <p:sp>
        <p:nvSpPr>
          <p:cNvPr id="3" name="Notes Placeholder 2"/>
          <p:cNvSpPr>
            <a:spLocks noGrp="1"/>
          </p:cNvSpPr>
          <p:nvPr>
            <p:ph type="body" idx="1"/>
          </p:nvPr>
        </p:nvSpPr>
        <p:spPr>
          <a:xfrm>
            <a:off x="419101" y="5514974"/>
            <a:ext cx="6381750" cy="3504993"/>
          </a:xfrm>
        </p:spPr>
        <p:txBody>
          <a:bodyPr>
            <a:normAutofit/>
          </a:bodyPr>
          <a:lstStyle/>
          <a:p>
            <a:r>
              <a:rPr lang="en-US" b="1" dirty="0" smtClean="0"/>
              <a:t>Note</a:t>
            </a:r>
            <a:r>
              <a:rPr lang="en-US" b="1" dirty="0"/>
              <a:t>: </a:t>
            </a:r>
            <a:r>
              <a:rPr lang="en-US" dirty="0"/>
              <a:t>For </a:t>
            </a:r>
            <a:r>
              <a:rPr lang="en-US" dirty="0" smtClean="0"/>
              <a:t>most </a:t>
            </a:r>
            <a:r>
              <a:rPr lang="en-US" dirty="0"/>
              <a:t>measures, trend data are available from </a:t>
            </a:r>
            <a:r>
              <a:rPr lang="en-US" dirty="0" smtClean="0"/>
              <a:t>2001-2002 through 2013.  For </a:t>
            </a:r>
            <a:r>
              <a:rPr lang="en-US" dirty="0"/>
              <a:t>each measure with at least four estimates over time, </a:t>
            </a:r>
            <a:r>
              <a:rPr lang="en-US" dirty="0" err="1" smtClean="0"/>
              <a:t>unweighted</a:t>
            </a:r>
            <a:r>
              <a:rPr lang="en-US" dirty="0" smtClean="0"/>
              <a:t> </a:t>
            </a:r>
            <a:r>
              <a:rPr lang="en-US" dirty="0"/>
              <a:t>log-linear regression is used to calculate average annual percentage change and to assess statistical significance.  Measures are aligned so that positive change indicates improved access to care.  </a:t>
            </a:r>
          </a:p>
          <a:p>
            <a:pPr marL="342900" lvl="1" indent="-171450">
              <a:buFont typeface="Arial" panose="020B0604020202020204" pitchFamily="34" charset="0"/>
              <a:buChar char="•"/>
            </a:pPr>
            <a:r>
              <a:rPr lang="en-US" b="1" dirty="0"/>
              <a:t>Improving</a:t>
            </a:r>
            <a:r>
              <a:rPr lang="en-US" dirty="0"/>
              <a:t> = Rates of change are positive at 1% per year or greater and </a:t>
            </a:r>
            <a:r>
              <a:rPr lang="en-US" dirty="0" smtClean="0"/>
              <a:t>are statistically </a:t>
            </a:r>
            <a:r>
              <a:rPr lang="en-US" dirty="0"/>
              <a:t>significant.</a:t>
            </a:r>
          </a:p>
          <a:p>
            <a:pPr marL="342900" lvl="1" indent="-171450">
              <a:buFont typeface="Arial" panose="020B0604020202020204" pitchFamily="34" charset="0"/>
              <a:buChar char="•"/>
            </a:pPr>
            <a:r>
              <a:rPr lang="en-US" b="1" dirty="0"/>
              <a:t>No Change</a:t>
            </a:r>
            <a:r>
              <a:rPr lang="en-US" dirty="0"/>
              <a:t> = </a:t>
            </a:r>
            <a:r>
              <a:rPr lang="en-US" dirty="0" smtClean="0"/>
              <a:t>Rates </a:t>
            </a:r>
            <a:r>
              <a:rPr lang="en-US" dirty="0"/>
              <a:t>of change </a:t>
            </a:r>
            <a:r>
              <a:rPr lang="en-US" dirty="0" smtClean="0"/>
              <a:t>are </a:t>
            </a:r>
            <a:r>
              <a:rPr lang="en-US" dirty="0"/>
              <a:t>less than 1% per year or </a:t>
            </a:r>
            <a:r>
              <a:rPr lang="en-US" dirty="0" smtClean="0"/>
              <a:t>are not </a:t>
            </a:r>
            <a:r>
              <a:rPr lang="en-US" dirty="0"/>
              <a:t>statistically significant.</a:t>
            </a:r>
          </a:p>
          <a:p>
            <a:pPr marL="342900" lvl="1" indent="-171450">
              <a:buFont typeface="Arial" panose="020B0604020202020204" pitchFamily="34" charset="0"/>
              <a:buChar char="•"/>
            </a:pPr>
            <a:r>
              <a:rPr lang="en-US" b="1" dirty="0"/>
              <a:t>Worsening</a:t>
            </a:r>
            <a:r>
              <a:rPr lang="en-US" dirty="0"/>
              <a:t> = Rates of change are negative at -1% per year or greater and </a:t>
            </a:r>
            <a:r>
              <a:rPr lang="en-US" dirty="0" smtClean="0"/>
              <a:t>are statistically </a:t>
            </a:r>
            <a:r>
              <a:rPr lang="en-US" dirty="0"/>
              <a:t>significant.</a:t>
            </a:r>
          </a:p>
          <a:p>
            <a:pPr marL="640594" lvl="1" indent="-174708">
              <a:buFont typeface="Arial" panose="020B0604020202020204" pitchFamily="34" charset="0"/>
              <a:buChar char="•"/>
            </a:pPr>
            <a:endParaRPr lang="en-US" sz="600" dirty="0"/>
          </a:p>
          <a:p>
            <a:pPr marL="171450" lvl="0" indent="-171450">
              <a:buFont typeface="Arial" panose="020B0604020202020204" pitchFamily="34" charset="0"/>
              <a:buChar char="•"/>
            </a:pPr>
            <a:r>
              <a:rPr lang="en-US" dirty="0"/>
              <a:t>Through 2013, across a broad spectrum of measures of health care quality, 60% showed improvement (black).</a:t>
            </a:r>
          </a:p>
          <a:p>
            <a:pPr marL="171450" lvl="0" indent="-171450">
              <a:buFont typeface="Arial" panose="020B0604020202020204" pitchFamily="34" charset="0"/>
              <a:buChar char="•"/>
            </a:pPr>
            <a:r>
              <a:rPr lang="en-US" dirty="0"/>
              <a:t>About 80% of measures of Person-Centered Care improved.</a:t>
            </a:r>
          </a:p>
          <a:p>
            <a:pPr marL="171450" lvl="0" indent="-171450">
              <a:buFont typeface="Arial" panose="020B0604020202020204" pitchFamily="34" charset="0"/>
              <a:buChar char="•"/>
            </a:pPr>
            <a:r>
              <a:rPr lang="en-US" dirty="0"/>
              <a:t>About 60% of measures of Effective Treatment, Healthy Living, and Patient Safety improved.</a:t>
            </a:r>
          </a:p>
          <a:p>
            <a:pPr marL="171450" lvl="0" indent="-171450">
              <a:buFont typeface="Arial" panose="020B0604020202020204" pitchFamily="34" charset="0"/>
              <a:buChar char="•"/>
            </a:pPr>
            <a:r>
              <a:rPr lang="en-US" dirty="0"/>
              <a:t>Fewer than half of measures of Care Coordination improved.</a:t>
            </a:r>
          </a:p>
          <a:p>
            <a:pPr marL="171450" lvl="0" indent="-171450">
              <a:buFont typeface="Arial" panose="020B0604020202020204" pitchFamily="34" charset="0"/>
              <a:buChar char="•"/>
            </a:pPr>
            <a:r>
              <a:rPr lang="en-US" dirty="0"/>
              <a:t>There are insufficient numbers of reliable measures of Care Affordability to summarize </a:t>
            </a:r>
            <a:r>
              <a:rPr lang="en-US" dirty="0" smtClean="0"/>
              <a:t>this </a:t>
            </a:r>
            <a:r>
              <a:rPr lang="en-US" dirty="0"/>
              <a:t>way</a:t>
            </a:r>
            <a:r>
              <a:rPr lang="en-US" dirty="0" smtClean="0"/>
              <a:t>.</a:t>
            </a:r>
            <a:endParaRPr lang="en-US" dirty="0"/>
          </a:p>
        </p:txBody>
      </p:sp>
      <p:sp>
        <p:nvSpPr>
          <p:cNvPr id="4" name="Slide Number Placeholder 3"/>
          <p:cNvSpPr>
            <a:spLocks noGrp="1"/>
          </p:cNvSpPr>
          <p:nvPr>
            <p:ph type="sldNum" sz="quarter" idx="10"/>
          </p:nvPr>
        </p:nvSpPr>
        <p:spPr/>
        <p:txBody>
          <a:bodyPr/>
          <a:lstStyle/>
          <a:p>
            <a:fld id="{F9049930-D2C4-4E37-9A99-49F1796CF0E9}" type="slidenum">
              <a:rPr lang="en-US" smtClean="0"/>
              <a:pPr/>
              <a:t>8</a:t>
            </a:fld>
            <a:endParaRPr lang="en-US"/>
          </a:p>
        </p:txBody>
      </p:sp>
    </p:spTree>
    <p:extLst>
      <p:ext uri="{BB962C8B-B14F-4D97-AF65-F5344CB8AC3E}">
        <p14:creationId xmlns:p14="http://schemas.microsoft.com/office/powerpoint/2010/main" val="25640426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457200" y="5410199"/>
            <a:ext cx="6096000" cy="3581401"/>
          </a:xfrm>
        </p:spPr>
        <p:txBody>
          <a:bodyPr/>
          <a:lstStyle/>
          <a:p>
            <a:pPr marL="171450" lvl="0" indent="-171450">
              <a:buFont typeface="Arial" panose="020B0604020202020204" pitchFamily="34" charset="0"/>
              <a:buChar char="•"/>
            </a:pPr>
            <a:r>
              <a:rPr lang="en-US" b="1" dirty="0"/>
              <a:t>Importance</a:t>
            </a:r>
            <a:r>
              <a:rPr lang="en-US" b="1" dirty="0" smtClean="0"/>
              <a:t>:</a:t>
            </a:r>
            <a:r>
              <a:rPr lang="en-US" dirty="0" smtClean="0"/>
              <a:t> Immunization </a:t>
            </a:r>
            <a:r>
              <a:rPr lang="en-US" dirty="0"/>
              <a:t>is a cost-effective strategy for reducing illness, death, and disparities associated with </a:t>
            </a:r>
            <a:r>
              <a:rPr lang="en-US" dirty="0" smtClean="0"/>
              <a:t>pneumococcal disease.</a:t>
            </a:r>
          </a:p>
          <a:p>
            <a:pPr marL="171450" indent="-171450">
              <a:buFont typeface="Arial" panose="020B0604020202020204" pitchFamily="34" charset="0"/>
              <a:buChar char="•"/>
            </a:pPr>
            <a:r>
              <a:rPr lang="en-US" b="1" dirty="0" smtClean="0"/>
              <a:t>Overall: </a:t>
            </a:r>
            <a:r>
              <a:rPr lang="en-US" b="0" dirty="0" smtClean="0"/>
              <a:t>In</a:t>
            </a:r>
            <a:r>
              <a:rPr lang="en-US" b="0" baseline="0" dirty="0" smtClean="0"/>
              <a:t> </a:t>
            </a:r>
            <a:r>
              <a:rPr lang="en-US" dirty="0" smtClean="0"/>
              <a:t>2011, the </a:t>
            </a:r>
            <a:r>
              <a:rPr lang="en-US" dirty="0"/>
              <a:t>percentage of adults age 65 </a:t>
            </a:r>
            <a:r>
              <a:rPr lang="en-US" dirty="0" smtClean="0"/>
              <a:t>years and </a:t>
            </a:r>
            <a:r>
              <a:rPr lang="en-US" dirty="0"/>
              <a:t>over who reported ever receiving pneumococcal immunization </a:t>
            </a:r>
            <a:r>
              <a:rPr lang="en-US" dirty="0" smtClean="0"/>
              <a:t>was 62.7% </a:t>
            </a:r>
            <a:r>
              <a:rPr lang="en-US" b="0" dirty="0" smtClean="0"/>
              <a:t>(data not shown).</a:t>
            </a:r>
          </a:p>
          <a:p>
            <a:pPr marL="171450" indent="-171450">
              <a:buFont typeface="Arial" panose="020B0604020202020204" pitchFamily="34" charset="0"/>
              <a:buChar char="•"/>
            </a:pPr>
            <a:r>
              <a:rPr lang="en-US" b="1" dirty="0" smtClean="0"/>
              <a:t>Groups With Disparities:</a:t>
            </a:r>
            <a:r>
              <a:rPr lang="en-US" dirty="0" smtClean="0"/>
              <a:t> </a:t>
            </a:r>
          </a:p>
          <a:p>
            <a:pPr marL="342900" lvl="1" indent="-171450">
              <a:buFont typeface="Arial" panose="020B0604020202020204" pitchFamily="34" charset="0"/>
              <a:buChar char="•"/>
              <a:tabLst>
                <a:tab pos="342900" algn="l"/>
              </a:tabLst>
            </a:pPr>
            <a:r>
              <a:rPr lang="en-US" dirty="0" smtClean="0"/>
              <a:t>In 2011, overall, the</a:t>
            </a:r>
            <a:r>
              <a:rPr lang="en-US" baseline="0" dirty="0" smtClean="0"/>
              <a:t> percentage of adults who ever received pneumococcal immunization was lower for those with Medicare only and Medicare and public insurance compared with those with Medicare and private insurance.</a:t>
            </a:r>
            <a:endParaRPr lang="en-US" dirty="0" smtClean="0"/>
          </a:p>
          <a:p>
            <a:pPr marL="342900" lvl="1" indent="-171450">
              <a:buFont typeface="Arial" panose="020B0604020202020204" pitchFamily="34" charset="0"/>
              <a:buChar char="•"/>
            </a:pPr>
            <a:r>
              <a:rPr lang="en-US" dirty="0" smtClean="0"/>
              <a:t>In 2011,</a:t>
            </a:r>
            <a:r>
              <a:rPr lang="en-US" baseline="0" dirty="0" smtClean="0"/>
              <a:t> the percentage of adults who ever received pneumococcal immunization was lower for Hispanic and White adults with Medicare </a:t>
            </a:r>
            <a:r>
              <a:rPr lang="en-US" b="0" baseline="0" dirty="0" smtClean="0"/>
              <a:t>only</a:t>
            </a:r>
            <a:r>
              <a:rPr lang="en-US" b="1" baseline="0" dirty="0" smtClean="0"/>
              <a:t> </a:t>
            </a:r>
            <a:r>
              <a:rPr lang="en-US" baseline="0" dirty="0" smtClean="0"/>
              <a:t>compared with those with Medicare and private insurance.</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2011, </a:t>
            </a:r>
            <a:r>
              <a:rPr lang="en-US" b="0" baseline="0" dirty="0" smtClean="0"/>
              <a:t>overall and for all racial/ethnic groups</a:t>
            </a:r>
            <a:r>
              <a:rPr lang="en-US" b="1" baseline="0" dirty="0" smtClean="0"/>
              <a:t>, </a:t>
            </a:r>
            <a:r>
              <a:rPr lang="en-US" baseline="0" dirty="0" smtClean="0"/>
              <a:t>the percentage of adults who ever received pneumococcal immunization was lower for adults with less than a high school education compared with those with any college.</a:t>
            </a:r>
            <a:endParaRPr lang="en-US" dirty="0" smtClean="0"/>
          </a:p>
          <a:p>
            <a:pPr marL="631825" lvl="2" indent="0">
              <a:buFont typeface="Arial" panose="020B0604020202020204" pitchFamily="34" charset="0"/>
              <a:buNone/>
            </a:pPr>
            <a:endParaRPr lang="en-US" dirty="0" smtClean="0">
              <a:solidFill>
                <a:srgbClr val="FF0000"/>
              </a:solidFill>
            </a:endParaRP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80</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a:xfrm>
            <a:off x="504825" y="5410200"/>
            <a:ext cx="6019800" cy="3188970"/>
          </a:xfrm>
        </p:spPr>
        <p:txBody>
          <a:bodyPr>
            <a:normAutofit/>
          </a:bodyPr>
          <a:lstStyle/>
          <a:p>
            <a:pPr marL="171450" indent="-171450">
              <a:buFont typeface="Arial" panose="020B0604020202020204" pitchFamily="34" charset="0"/>
              <a:buChar char="•"/>
            </a:pPr>
            <a:r>
              <a:rPr lang="en-US" b="1" dirty="0" smtClean="0"/>
              <a:t>Importance: </a:t>
            </a:r>
            <a:r>
              <a:rPr lang="en-US" dirty="0" smtClean="0"/>
              <a:t>Hospitals are important sites for ensuring people receive needed immunizations, including pneumococcal immunization.</a:t>
            </a:r>
          </a:p>
          <a:p>
            <a:pPr marL="171450" indent="-171450">
              <a:buFont typeface="Arial" panose="020B0604020202020204" pitchFamily="34" charset="0"/>
              <a:buChar char="•"/>
            </a:pPr>
            <a:r>
              <a:rPr lang="en-US" b="1" dirty="0" smtClean="0"/>
              <a:t>Overall Rate: </a:t>
            </a:r>
            <a:r>
              <a:rPr lang="en-US" b="0" dirty="0" smtClean="0"/>
              <a:t>I</a:t>
            </a:r>
            <a:r>
              <a:rPr lang="en-US" dirty="0" smtClean="0"/>
              <a:t>n 2013, 92.2% of hospital patients received pneumococcal immunization.</a:t>
            </a:r>
            <a:endParaRPr lang="en-US" b="1" dirty="0" smtClean="0"/>
          </a:p>
          <a:p>
            <a:pPr marL="171450" indent="-171450">
              <a:buFont typeface="Arial" panose="020B0604020202020204" pitchFamily="34" charset="0"/>
              <a:buChar char="•"/>
            </a:pPr>
            <a:r>
              <a:rPr lang="en-US" b="1" dirty="0" smtClean="0"/>
              <a:t>Groups With </a:t>
            </a:r>
            <a:r>
              <a:rPr lang="en-US" b="1" dirty="0"/>
              <a:t>Disparities</a:t>
            </a:r>
            <a:r>
              <a:rPr lang="en-US" dirty="0"/>
              <a:t>: </a:t>
            </a:r>
            <a:endParaRPr lang="en-US" dirty="0" smtClean="0"/>
          </a:p>
          <a:p>
            <a:pPr marL="342900" lvl="1" indent="-171450">
              <a:buFont typeface="Arial" panose="020B0604020202020204" pitchFamily="34" charset="0"/>
              <a:buChar char="•"/>
            </a:pPr>
            <a:r>
              <a:rPr lang="en-US" dirty="0" smtClean="0"/>
              <a:t>In 2012 and 2013, the percentage of hospital patients who received pneumococcal immunization was higher for people ages 65-74, 75-84, and 85+ compared with people less than 65.</a:t>
            </a:r>
          </a:p>
          <a:p>
            <a:pPr marL="342900" lvl="1" indent="-171450">
              <a:buFont typeface="Arial" panose="020B0604020202020204" pitchFamily="34" charset="0"/>
              <a:buChar char="•"/>
            </a:pPr>
            <a:r>
              <a:rPr lang="en-US" dirty="0"/>
              <a:t>In </a:t>
            </a:r>
            <a:r>
              <a:rPr lang="en-US" dirty="0" smtClean="0"/>
              <a:t>both</a:t>
            </a:r>
            <a:r>
              <a:rPr lang="en-US" baseline="0" dirty="0" smtClean="0"/>
              <a:t> years</a:t>
            </a:r>
            <a:r>
              <a:rPr lang="en-US" dirty="0" smtClean="0"/>
              <a:t>, </a:t>
            </a:r>
            <a:r>
              <a:rPr lang="en-US" dirty="0"/>
              <a:t>the percentage of hospital patients who received pneumococcal immunization was </a:t>
            </a:r>
            <a:r>
              <a:rPr lang="en-US" dirty="0" smtClean="0"/>
              <a:t>lower for Blacks, Asians, American Indians and Alaska Natives, and Hispanics </a:t>
            </a:r>
            <a:r>
              <a:rPr lang="en-US" dirty="0"/>
              <a:t>compared </a:t>
            </a:r>
            <a:r>
              <a:rPr lang="en-US" dirty="0" smtClean="0"/>
              <a:t>with Whites.</a:t>
            </a:r>
          </a:p>
          <a:p>
            <a:pPr marL="171450" indent="-171450">
              <a:buFont typeface="Arial" panose="020B0604020202020204" pitchFamily="34" charset="0"/>
              <a:buChar char="•"/>
            </a:pPr>
            <a:r>
              <a:rPr lang="en-US" b="1" dirty="0"/>
              <a:t>Achievable Benchmark: </a:t>
            </a:r>
            <a:endParaRPr lang="en-US" b="1" dirty="0" smtClean="0"/>
          </a:p>
          <a:p>
            <a:pPr marL="342900" lvl="1" indent="-171450">
              <a:buFont typeface="Arial" panose="020B0604020202020204" pitchFamily="34" charset="0"/>
              <a:buChar char="•"/>
            </a:pPr>
            <a:r>
              <a:rPr lang="en-US" dirty="0" smtClean="0"/>
              <a:t>The </a:t>
            </a:r>
            <a:r>
              <a:rPr lang="en-US" dirty="0"/>
              <a:t>2012 top 5 State achievable benchmark was 93%. The top 5 States that contributed to the achievable benchmark are </a:t>
            </a:r>
            <a:r>
              <a:rPr lang="en-US" dirty="0" smtClean="0"/>
              <a:t>Delaware, Florida, Ohio, South Carolina, and West Virginia. </a:t>
            </a:r>
          </a:p>
          <a:p>
            <a:pPr marL="342900" lvl="1" indent="-171450">
              <a:buFont typeface="Arial" panose="020B0604020202020204" pitchFamily="34" charset="0"/>
              <a:buChar char="•"/>
            </a:pPr>
            <a:r>
              <a:rPr lang="en-US" b="0" dirty="0" smtClean="0"/>
              <a:t>In 2013, adults age 65 and over achieved the benchmark. All other </a:t>
            </a:r>
            <a:r>
              <a:rPr lang="en-US" dirty="0" smtClean="0"/>
              <a:t>groups were below the benchmark.</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81</a:t>
            </a:fld>
            <a:endParaRPr lang="en-US"/>
          </a:p>
        </p:txBody>
      </p:sp>
    </p:spTree>
    <p:extLst>
      <p:ext uri="{BB962C8B-B14F-4D97-AF65-F5344CB8AC3E}">
        <p14:creationId xmlns:p14="http://schemas.microsoft.com/office/powerpoint/2010/main" val="42400357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a:xfrm>
            <a:off x="514349" y="5345430"/>
            <a:ext cx="5991225" cy="3253740"/>
          </a:xfrm>
        </p:spPr>
        <p:txBody>
          <a:bodyPr>
            <a:normAutofit lnSpcReduction="10000"/>
          </a:bodyPr>
          <a:lstStyle/>
          <a:p>
            <a:pPr marL="171450" indent="-171450">
              <a:buFont typeface="Arial" panose="020B0604020202020204" pitchFamily="34" charset="0"/>
              <a:buChar char="•"/>
            </a:pPr>
            <a:r>
              <a:rPr lang="en-US" b="1" dirty="0"/>
              <a:t>Importance: </a:t>
            </a:r>
            <a:r>
              <a:rPr lang="en-US" dirty="0"/>
              <a:t>Hospitals are important sites for ensuring people </a:t>
            </a:r>
            <a:r>
              <a:rPr lang="en-US" dirty="0" smtClean="0"/>
              <a:t>receive needed immunizations, including influenza immunization.</a:t>
            </a:r>
            <a:endParaRPr lang="en-US" dirty="0"/>
          </a:p>
          <a:p>
            <a:pPr marL="171450" indent="-171450">
              <a:buFont typeface="Arial" panose="020B0604020202020204" pitchFamily="34" charset="0"/>
              <a:buChar char="•"/>
            </a:pPr>
            <a:r>
              <a:rPr lang="en-US" b="1" dirty="0"/>
              <a:t>Overall </a:t>
            </a:r>
            <a:r>
              <a:rPr lang="en-US" b="1" dirty="0" smtClean="0"/>
              <a:t>Rate</a:t>
            </a:r>
            <a:r>
              <a:rPr lang="en-US" b="1" dirty="0"/>
              <a:t>: </a:t>
            </a:r>
            <a:r>
              <a:rPr lang="en-US" dirty="0"/>
              <a:t>in </a:t>
            </a:r>
            <a:r>
              <a:rPr lang="en-US" dirty="0" smtClean="0"/>
              <a:t>2013, 92.2% </a:t>
            </a:r>
            <a:r>
              <a:rPr lang="en-US" dirty="0"/>
              <a:t>of hospital patients received </a:t>
            </a:r>
            <a:r>
              <a:rPr lang="en-US" dirty="0" smtClean="0"/>
              <a:t>influenza </a:t>
            </a:r>
            <a:r>
              <a:rPr lang="en-US" dirty="0"/>
              <a:t>immunization. </a:t>
            </a:r>
            <a:endParaRPr lang="en-US" dirty="0" smtClean="0"/>
          </a:p>
          <a:p>
            <a:pPr marL="171450" indent="-171450">
              <a:buFont typeface="Arial" panose="020B0604020202020204" pitchFamily="34" charset="0"/>
              <a:buChar char="•"/>
            </a:pPr>
            <a:r>
              <a:rPr lang="en-US" b="1" dirty="0" smtClean="0"/>
              <a:t>Groups With </a:t>
            </a:r>
            <a:r>
              <a:rPr lang="en-US" b="1" dirty="0"/>
              <a:t>Disparities:</a:t>
            </a:r>
            <a:r>
              <a:rPr lang="en-US" dirty="0"/>
              <a:t> </a:t>
            </a:r>
            <a:endParaRPr lang="en-US" dirty="0" smtClean="0"/>
          </a:p>
          <a:p>
            <a:pPr marL="342900" lvl="1" indent="-171450">
              <a:buFont typeface="Arial" panose="020B0604020202020204" pitchFamily="34" charset="0"/>
              <a:buChar char="•"/>
            </a:pPr>
            <a:r>
              <a:rPr lang="en-US" dirty="0" smtClean="0"/>
              <a:t>In 2012</a:t>
            </a:r>
            <a:r>
              <a:rPr lang="en-US" baseline="0" dirty="0" smtClean="0"/>
              <a:t> and 2013</a:t>
            </a:r>
            <a:r>
              <a:rPr lang="en-US" dirty="0" smtClean="0"/>
              <a:t>, the percentage of hospital patients who received influenza immunization was higher for people ages 65-74, 75-84, and 85 and over compared with people less than 65.</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2012, the percentage of hospital patients who received influenza immunization was lower</a:t>
            </a:r>
            <a:r>
              <a:rPr lang="en-US" baseline="0" dirty="0" smtClean="0"/>
              <a:t> for</a:t>
            </a:r>
            <a:r>
              <a:rPr lang="en-US" dirty="0" smtClean="0"/>
              <a:t> females compared with males.</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both</a:t>
            </a:r>
            <a:r>
              <a:rPr lang="en-US" baseline="0" dirty="0" smtClean="0"/>
              <a:t> years</a:t>
            </a:r>
            <a:r>
              <a:rPr lang="en-US" dirty="0" smtClean="0"/>
              <a:t>, the percentage of hospital patients who received influenza immunization was lower for Blacks, Asians,</a:t>
            </a:r>
            <a:r>
              <a:rPr lang="en-US" baseline="0" dirty="0" smtClean="0"/>
              <a:t> American Indians and Alaska Natives, and </a:t>
            </a:r>
            <a:r>
              <a:rPr lang="en-US" dirty="0" smtClean="0"/>
              <a:t>Hispanics compared with Whites.</a:t>
            </a:r>
          </a:p>
          <a:p>
            <a:pPr marL="171450" indent="-171450">
              <a:buFont typeface="Arial" panose="020B0604020202020204" pitchFamily="34" charset="0"/>
              <a:buChar char="•"/>
            </a:pPr>
            <a:r>
              <a:rPr lang="en-US" b="1" dirty="0" smtClean="0"/>
              <a:t>Achievable </a:t>
            </a:r>
            <a:r>
              <a:rPr lang="en-US" b="1" dirty="0"/>
              <a:t>Benchmark: </a:t>
            </a:r>
            <a:endParaRPr lang="en-US" b="1" dirty="0" smtClean="0"/>
          </a:p>
          <a:p>
            <a:pPr marL="342900" lvl="1" indent="-171450">
              <a:buFont typeface="Arial" panose="020B0604020202020204" pitchFamily="34" charset="0"/>
              <a:buChar char="•"/>
            </a:pPr>
            <a:r>
              <a:rPr lang="en-US" dirty="0" smtClean="0"/>
              <a:t>The 2012 </a:t>
            </a:r>
            <a:r>
              <a:rPr lang="en-US" dirty="0"/>
              <a:t>top 5 State achievable benchmark was </a:t>
            </a:r>
            <a:r>
              <a:rPr lang="en-US" dirty="0" smtClean="0"/>
              <a:t>93%. The </a:t>
            </a:r>
            <a:r>
              <a:rPr lang="en-US" dirty="0"/>
              <a:t>top 5 States that contributed to the achievable benchmark are </a:t>
            </a:r>
            <a:r>
              <a:rPr lang="en-US" dirty="0" smtClean="0"/>
              <a:t>Delaware, Maryland</a:t>
            </a:r>
            <a:r>
              <a:rPr lang="en-US" dirty="0"/>
              <a:t>, New Hampshire</a:t>
            </a:r>
            <a:r>
              <a:rPr lang="en-US" dirty="0" smtClean="0"/>
              <a:t>, South Carolina, and West Virginia.</a:t>
            </a:r>
          </a:p>
          <a:p>
            <a:pPr marL="342900" lvl="1" indent="-171450">
              <a:buFont typeface="Arial" panose="020B0604020202020204" pitchFamily="34" charset="0"/>
              <a:buChar char="•"/>
            </a:pPr>
            <a:r>
              <a:rPr lang="en-US" b="0" dirty="0" smtClean="0"/>
              <a:t>In 2013, adults age 65 and over achieved the benchmark. All other </a:t>
            </a:r>
            <a:r>
              <a:rPr lang="en-US" dirty="0" smtClean="0"/>
              <a:t>groups were below the benchmark.</a:t>
            </a:r>
            <a:r>
              <a:rPr lang="en-US" b="1" dirty="0" smtClean="0"/>
              <a:t> </a:t>
            </a:r>
            <a:r>
              <a:rPr lang="en-US" dirty="0" smtClean="0"/>
              <a:t> </a:t>
            </a:r>
          </a:p>
          <a:p>
            <a:endParaRPr lang="en-US" dirty="0"/>
          </a:p>
          <a:p>
            <a:endParaRPr lang="en-US" dirty="0">
              <a:solidFill>
                <a:srgbClr val="FF0000"/>
              </a:solidFill>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82</a:t>
            </a:fld>
            <a:endParaRPr lang="en-US"/>
          </a:p>
        </p:txBody>
      </p:sp>
    </p:spTree>
    <p:extLst>
      <p:ext uri="{BB962C8B-B14F-4D97-AF65-F5344CB8AC3E}">
        <p14:creationId xmlns:p14="http://schemas.microsoft.com/office/powerpoint/2010/main" val="42400357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a:xfrm>
            <a:off x="304800" y="5257801"/>
            <a:ext cx="6400800" cy="3810000"/>
          </a:xfrm>
        </p:spPr>
        <p:txBody>
          <a:bodyPr/>
          <a:lstStyle/>
          <a:p>
            <a:pPr marL="171450" indent="-171450">
              <a:buFont typeface="Arial" panose="020B0604020202020204" pitchFamily="34" charset="0"/>
              <a:buChar char="•"/>
            </a:pPr>
            <a:r>
              <a:rPr lang="en-US" sz="1100" b="1" dirty="0" smtClean="0"/>
              <a:t>Importance: </a:t>
            </a:r>
            <a:r>
              <a:rPr lang="en-US" sz="1100" dirty="0" smtClean="0"/>
              <a:t>Nursing homes are also important sites for ensuring people receive needed immunizations, including pneumococcal immunization.</a:t>
            </a:r>
          </a:p>
          <a:p>
            <a:pPr marL="171450" indent="-171450">
              <a:buFont typeface="Arial" panose="020B0604020202020204" pitchFamily="34" charset="0"/>
              <a:buChar char="•"/>
            </a:pPr>
            <a:r>
              <a:rPr lang="en-US" sz="1100" b="1" dirty="0" smtClean="0"/>
              <a:t>Overall Rate: </a:t>
            </a:r>
            <a:r>
              <a:rPr lang="en-US" sz="1100" b="0" dirty="0" smtClean="0"/>
              <a:t>I</a:t>
            </a:r>
            <a:r>
              <a:rPr lang="en-US" sz="1100" dirty="0" smtClean="0"/>
              <a:t>n 2013, </a:t>
            </a:r>
            <a:r>
              <a:rPr lang="en-US" sz="1100" b="0" dirty="0" smtClean="0"/>
              <a:t>93.6% </a:t>
            </a:r>
            <a:r>
              <a:rPr lang="en-US" sz="1100" dirty="0" smtClean="0"/>
              <a:t>of long-stay nursing home residents were assessed and appropriately given pneumococcal immunization.</a:t>
            </a:r>
            <a:endParaRPr lang="en-US" sz="1100" b="1" dirty="0" smtClean="0"/>
          </a:p>
          <a:p>
            <a:pPr marL="171450" indent="-171450">
              <a:buFont typeface="Arial" panose="020B0604020202020204" pitchFamily="34" charset="0"/>
              <a:buChar char="•"/>
            </a:pPr>
            <a:r>
              <a:rPr lang="en-US" sz="1100" b="1" dirty="0" smtClean="0"/>
              <a:t>Groups With </a:t>
            </a:r>
            <a:r>
              <a:rPr lang="en-US" sz="1100" b="1" dirty="0"/>
              <a:t>Disparities: </a:t>
            </a:r>
            <a:endParaRPr lang="en-US" sz="1100" b="1" dirty="0" smtClean="0"/>
          </a:p>
          <a:p>
            <a:pPr marL="342900" lvl="1" indent="-168275">
              <a:buFont typeface="Arial" panose="020B0604020202020204" pitchFamily="34" charset="0"/>
              <a:buChar char="•"/>
            </a:pPr>
            <a:r>
              <a:rPr lang="en-US" sz="1100" dirty="0" smtClean="0"/>
              <a:t>From</a:t>
            </a:r>
            <a:r>
              <a:rPr lang="en-US" sz="1100" baseline="0" dirty="0" smtClean="0"/>
              <a:t> 2011 to </a:t>
            </a:r>
            <a:r>
              <a:rPr lang="en-US" sz="1100" dirty="0" smtClean="0"/>
              <a:t>2013, the percentage of nursing home residents who were assessed and appropriately given pneumococcal immunization was higher: </a:t>
            </a:r>
          </a:p>
          <a:p>
            <a:pPr marL="571500" lvl="2" indent="-228600">
              <a:buFont typeface="Arial" panose="020B0604020202020204" pitchFamily="34" charset="0"/>
              <a:buChar char="•"/>
            </a:pPr>
            <a:r>
              <a:rPr lang="en-US" sz="1100" dirty="0" smtClean="0"/>
              <a:t>Among residents ages 65-74, 75-84, and 85 and over compared with residents less than 65.</a:t>
            </a:r>
          </a:p>
          <a:p>
            <a:pPr marL="571500" lvl="2" indent="-228600">
              <a:buFont typeface="Arial" panose="020B0604020202020204" pitchFamily="34" charset="0"/>
              <a:buChar char="•"/>
            </a:pPr>
            <a:r>
              <a:rPr lang="en-US" sz="1100" dirty="0" smtClean="0"/>
              <a:t>Among female</a:t>
            </a:r>
            <a:r>
              <a:rPr lang="en-US" sz="1100" baseline="0" dirty="0" smtClean="0"/>
              <a:t> </a:t>
            </a:r>
            <a:r>
              <a:rPr lang="en-US" sz="1100" dirty="0" smtClean="0"/>
              <a:t>residents compared with male residents.</a:t>
            </a:r>
          </a:p>
          <a:p>
            <a:pPr marL="342900" lvl="1" indent="-168275">
              <a:buFont typeface="Arial" panose="020B0604020202020204" pitchFamily="34" charset="0"/>
              <a:buChar char="•"/>
            </a:pPr>
            <a:r>
              <a:rPr lang="en-US" sz="1100" dirty="0" smtClean="0"/>
              <a:t>From</a:t>
            </a:r>
            <a:r>
              <a:rPr lang="en-US" sz="1100" baseline="0" dirty="0" smtClean="0"/>
              <a:t> 2011 to 2013</a:t>
            </a:r>
            <a:r>
              <a:rPr lang="en-US" sz="1100" dirty="0" smtClean="0"/>
              <a:t>, </a:t>
            </a:r>
            <a:r>
              <a:rPr lang="en-US" sz="1100" dirty="0"/>
              <a:t>the percentage of nursing home residents who were assessed and appropriately given pneumococcal immunization was </a:t>
            </a:r>
            <a:r>
              <a:rPr lang="en-US" sz="1100" dirty="0" smtClean="0"/>
              <a:t>lower: </a:t>
            </a:r>
          </a:p>
          <a:p>
            <a:pPr marL="571500" lvl="2" indent="-228600">
              <a:buFont typeface="Arial" panose="020B0604020202020204" pitchFamily="34" charset="0"/>
              <a:buChar char="•"/>
            </a:pPr>
            <a:r>
              <a:rPr lang="en-US" sz="1100" dirty="0" smtClean="0"/>
              <a:t>Among Blacks, Native Hawaiians and Other Pacific Islanders, American Indians and Alaska Natives, and multiple-race residents compared with Whites.</a:t>
            </a:r>
          </a:p>
          <a:p>
            <a:pPr marL="342900" lvl="1" indent="-168275">
              <a:buFont typeface="Arial" panose="020B0604020202020204" pitchFamily="34" charset="0"/>
              <a:buChar char="•"/>
            </a:pPr>
            <a:r>
              <a:rPr lang="en-US" sz="1100" b="0" dirty="0" smtClean="0"/>
              <a:t>From 2012 to 2013, </a:t>
            </a:r>
            <a:r>
              <a:rPr lang="en-US" sz="1100" dirty="0" smtClean="0"/>
              <a:t>the percentage of nursing home residents who were assessed and appropriately given pneumococcal immunization was lower: </a:t>
            </a:r>
          </a:p>
          <a:p>
            <a:pPr marL="571500" lvl="2" indent="-228600">
              <a:buFont typeface="Arial" panose="020B0604020202020204" pitchFamily="34" charset="0"/>
              <a:buChar char="•"/>
            </a:pPr>
            <a:r>
              <a:rPr lang="en-US" sz="1100" dirty="0" smtClean="0"/>
              <a:t>Among Asians compared with Whites.</a:t>
            </a:r>
            <a:endParaRPr lang="en-US" sz="1100" b="1" dirty="0" smtClean="0"/>
          </a:p>
          <a:p>
            <a:pPr marL="171450" indent="-171450">
              <a:buFont typeface="Arial" panose="020B0604020202020204" pitchFamily="34" charset="0"/>
              <a:buChar char="•"/>
            </a:pPr>
            <a:r>
              <a:rPr lang="en-US" sz="1100" b="1" dirty="0" smtClean="0"/>
              <a:t>Achievable </a:t>
            </a:r>
            <a:r>
              <a:rPr lang="en-US" sz="1100" b="1" dirty="0"/>
              <a:t>Benchmark: </a:t>
            </a:r>
            <a:endParaRPr lang="en-US" sz="1100" b="1" dirty="0" smtClean="0"/>
          </a:p>
          <a:p>
            <a:pPr marL="571500" lvl="1" indent="-228600">
              <a:buFont typeface="Arial" panose="020B0604020202020204" pitchFamily="34" charset="0"/>
              <a:buChar char="•"/>
            </a:pPr>
            <a:r>
              <a:rPr lang="en-US" sz="1100" dirty="0" smtClean="0"/>
              <a:t>The 2012 top </a:t>
            </a:r>
            <a:r>
              <a:rPr lang="en-US" sz="1100" dirty="0"/>
              <a:t>5 State achievable benchmark was </a:t>
            </a:r>
            <a:r>
              <a:rPr lang="en-US" sz="1100" dirty="0" smtClean="0"/>
              <a:t>98%. </a:t>
            </a:r>
            <a:r>
              <a:rPr lang="en-US" sz="1100" dirty="0"/>
              <a:t>The top 5 States that contributed to the achievable benchmark are </a:t>
            </a:r>
            <a:r>
              <a:rPr lang="en-US" sz="1100" dirty="0" smtClean="0"/>
              <a:t>Alaska, Delaware, </a:t>
            </a:r>
            <a:r>
              <a:rPr lang="en-US" sz="1100" dirty="0"/>
              <a:t>New </a:t>
            </a:r>
            <a:r>
              <a:rPr lang="en-US" sz="1100" dirty="0" smtClean="0"/>
              <a:t>Hampshire, North Dakota, and Wisconsin.</a:t>
            </a:r>
          </a:p>
          <a:p>
            <a:pPr marL="571500" lvl="1" indent="-228600">
              <a:buFont typeface="Arial" panose="020B0604020202020204" pitchFamily="34" charset="0"/>
              <a:buChar char="•"/>
            </a:pPr>
            <a:r>
              <a:rPr lang="en-US" sz="1100" dirty="0" smtClean="0"/>
              <a:t>All </a:t>
            </a:r>
            <a:r>
              <a:rPr lang="en-US" sz="1100" dirty="0"/>
              <a:t>groups were below the </a:t>
            </a:r>
            <a:r>
              <a:rPr lang="en-US" sz="1100" dirty="0" smtClean="0"/>
              <a:t>benchmark.</a:t>
            </a:r>
            <a:endParaRPr lang="en-US" sz="1100"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83</a:t>
            </a:fld>
            <a:endParaRPr lang="en-US"/>
          </a:p>
        </p:txBody>
      </p:sp>
    </p:spTree>
    <p:extLst>
      <p:ext uri="{BB962C8B-B14F-4D97-AF65-F5344CB8AC3E}">
        <p14:creationId xmlns:p14="http://schemas.microsoft.com/office/powerpoint/2010/main" val="42400357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a:xfrm>
            <a:off x="457200" y="5257800"/>
            <a:ext cx="6096000" cy="3581400"/>
          </a:xfrm>
        </p:spPr>
        <p:txBody>
          <a:bodyPr>
            <a:normAutofit/>
          </a:bodyPr>
          <a:lstStyle/>
          <a:p>
            <a:pPr marL="171450" indent="-171450">
              <a:buFont typeface="Arial" panose="020B0604020202020204" pitchFamily="34" charset="0"/>
              <a:buChar char="•"/>
            </a:pPr>
            <a:r>
              <a:rPr lang="en-US" b="1" dirty="0"/>
              <a:t>Importance: </a:t>
            </a:r>
            <a:r>
              <a:rPr lang="en-US" dirty="0"/>
              <a:t>Nursing </a:t>
            </a:r>
            <a:r>
              <a:rPr lang="en-US" dirty="0" smtClean="0"/>
              <a:t>home </a:t>
            </a:r>
            <a:r>
              <a:rPr lang="en-US" b="0" dirty="0" smtClean="0"/>
              <a:t>residents </a:t>
            </a:r>
            <a:r>
              <a:rPr lang="en-US" dirty="0"/>
              <a:t>are </a:t>
            </a:r>
            <a:r>
              <a:rPr lang="en-US" dirty="0" smtClean="0"/>
              <a:t>at particularly high risk for contracting and developing serious complications of influenza.</a:t>
            </a:r>
            <a:endParaRPr lang="en-US" dirty="0"/>
          </a:p>
          <a:p>
            <a:pPr marL="171450" indent="-171450">
              <a:buFont typeface="Arial" panose="020B0604020202020204" pitchFamily="34" charset="0"/>
              <a:buChar char="•"/>
            </a:pPr>
            <a:r>
              <a:rPr lang="en-US" b="1" dirty="0"/>
              <a:t>Overall </a:t>
            </a:r>
            <a:r>
              <a:rPr lang="en-US" b="1" dirty="0" smtClean="0"/>
              <a:t>Rate</a:t>
            </a:r>
            <a:r>
              <a:rPr lang="en-US" b="1" dirty="0"/>
              <a:t>: </a:t>
            </a:r>
            <a:r>
              <a:rPr lang="en-US" dirty="0" smtClean="0"/>
              <a:t>In </a:t>
            </a:r>
            <a:r>
              <a:rPr lang="en-US" b="0" dirty="0" smtClean="0"/>
              <a:t>2013, 90.8% </a:t>
            </a:r>
            <a:r>
              <a:rPr lang="en-US" dirty="0"/>
              <a:t>of long-stay nursing home residents were assessed and appropriately given </a:t>
            </a:r>
            <a:r>
              <a:rPr lang="en-US" dirty="0" smtClean="0"/>
              <a:t>influenza </a:t>
            </a:r>
            <a:r>
              <a:rPr lang="en-US" dirty="0"/>
              <a:t>immunization.</a:t>
            </a:r>
            <a:endParaRPr lang="en-US" b="1" dirty="0"/>
          </a:p>
          <a:p>
            <a:pPr marL="171450" indent="-171450">
              <a:buFont typeface="Arial" panose="020B0604020202020204" pitchFamily="34" charset="0"/>
              <a:buChar char="•"/>
            </a:pPr>
            <a:r>
              <a:rPr lang="en-US" b="1" dirty="0" smtClean="0"/>
              <a:t>Groups With </a:t>
            </a:r>
            <a:r>
              <a:rPr lang="en-US" b="1" dirty="0"/>
              <a:t>Disparities:</a:t>
            </a:r>
            <a:r>
              <a:rPr lang="en-US" dirty="0"/>
              <a:t> </a:t>
            </a:r>
            <a:endParaRPr lang="en-US" dirty="0" smtClean="0"/>
          </a:p>
          <a:p>
            <a:pPr marL="342900" lvl="1" indent="-171450">
              <a:buFont typeface="Arial" panose="020B0604020202020204" pitchFamily="34" charset="0"/>
              <a:buChar char="•"/>
            </a:pPr>
            <a:r>
              <a:rPr lang="en-US" dirty="0" smtClean="0"/>
              <a:t>From</a:t>
            </a:r>
            <a:r>
              <a:rPr lang="en-US" baseline="0" dirty="0" smtClean="0"/>
              <a:t> 2011 to 2013</a:t>
            </a:r>
            <a:r>
              <a:rPr lang="en-US" dirty="0" smtClean="0"/>
              <a:t>, the percentage of nursing home residents who were assessed and appropriately given influenza immunization was higher: </a:t>
            </a:r>
          </a:p>
          <a:p>
            <a:pPr marL="571500" lvl="2" indent="-228600">
              <a:buFont typeface="Arial" panose="020B0604020202020204" pitchFamily="34" charset="0"/>
              <a:buChar char="•"/>
            </a:pPr>
            <a:r>
              <a:rPr lang="en-US" dirty="0" smtClean="0"/>
              <a:t>Among residents ages 75-84 and 85 and over compared with residents less than 65.</a:t>
            </a:r>
          </a:p>
          <a:p>
            <a:pPr marL="342900" lvl="1" indent="-171450">
              <a:buFont typeface="Arial" panose="020B0604020202020204" pitchFamily="34" charset="0"/>
              <a:buChar char="•"/>
            </a:pPr>
            <a:r>
              <a:rPr lang="en-US" dirty="0" smtClean="0"/>
              <a:t>From</a:t>
            </a:r>
            <a:r>
              <a:rPr lang="en-US" baseline="0" dirty="0" smtClean="0"/>
              <a:t> 2011 to 2013</a:t>
            </a:r>
            <a:r>
              <a:rPr lang="en-US" dirty="0" smtClean="0"/>
              <a:t>, the percentage of nursing home residents who were assessed and appropriately given influenza immunization was lower: </a:t>
            </a:r>
          </a:p>
          <a:p>
            <a:pPr marL="571500" lvl="2" indent="-228600">
              <a:buFont typeface="Arial" panose="020B0604020202020204" pitchFamily="34" charset="0"/>
              <a:buChar char="•"/>
            </a:pPr>
            <a:r>
              <a:rPr lang="en-US" dirty="0" smtClean="0"/>
              <a:t>Among  Black</a:t>
            </a:r>
            <a:r>
              <a:rPr lang="en-US" baseline="0" dirty="0" smtClean="0"/>
              <a:t> and multiple-race </a:t>
            </a:r>
            <a:r>
              <a:rPr lang="en-US" dirty="0" smtClean="0"/>
              <a:t>residents compared with White</a:t>
            </a:r>
            <a:r>
              <a:rPr lang="en-US" baseline="0" dirty="0" smtClean="0"/>
              <a:t> </a:t>
            </a:r>
            <a:r>
              <a:rPr lang="en-US" dirty="0" smtClean="0"/>
              <a:t>residents.</a:t>
            </a:r>
          </a:p>
          <a:p>
            <a:pPr marL="342900" lvl="1" indent="-171450">
              <a:buFont typeface="Arial" panose="020B0604020202020204" pitchFamily="34" charset="0"/>
              <a:buChar char="•"/>
            </a:pPr>
            <a:r>
              <a:rPr lang="en-US" dirty="0" smtClean="0"/>
              <a:t>In 2012 and 2013, </a:t>
            </a:r>
            <a:r>
              <a:rPr lang="en-US" dirty="0"/>
              <a:t>the percentage of nursing home residents who were assessed and appropriately given pneumococcal immunization was lower </a:t>
            </a:r>
            <a:r>
              <a:rPr lang="en-US" dirty="0" smtClean="0"/>
              <a:t>among</a:t>
            </a:r>
            <a:r>
              <a:rPr lang="en-US" baseline="0" dirty="0" smtClean="0"/>
              <a:t> </a:t>
            </a:r>
            <a:r>
              <a:rPr lang="en-US" dirty="0" smtClean="0"/>
              <a:t>Native Hawaiians and Other Pacific Islanders compared with Whites.</a:t>
            </a:r>
          </a:p>
          <a:p>
            <a:pPr marL="171450" indent="-171450">
              <a:buFont typeface="Arial" panose="020B0604020202020204" pitchFamily="34" charset="0"/>
              <a:buChar char="•"/>
            </a:pPr>
            <a:r>
              <a:rPr lang="en-US" b="1" dirty="0"/>
              <a:t>Achievable Benchmark: </a:t>
            </a:r>
            <a:endParaRPr lang="en-US" b="1" dirty="0" smtClean="0"/>
          </a:p>
          <a:p>
            <a:pPr marL="342900" lvl="1" indent="-171450">
              <a:buFont typeface="Arial" panose="020B0604020202020204" pitchFamily="34" charset="0"/>
              <a:buChar char="•"/>
            </a:pPr>
            <a:r>
              <a:rPr lang="en-US" dirty="0" smtClean="0"/>
              <a:t>The 2012 </a:t>
            </a:r>
            <a:r>
              <a:rPr lang="en-US" dirty="0"/>
              <a:t>top 5 State achievable benchmark was </a:t>
            </a:r>
            <a:r>
              <a:rPr lang="en-US" dirty="0" smtClean="0"/>
              <a:t>95%. </a:t>
            </a:r>
            <a:r>
              <a:rPr lang="en-US" dirty="0"/>
              <a:t>The top 5 States that contributed to the achievable benchmark are Hawaii, Iowa</a:t>
            </a:r>
            <a:r>
              <a:rPr lang="en-US" dirty="0" smtClean="0"/>
              <a:t>, New Hampshire, North Dakota, and South Dakota</a:t>
            </a:r>
            <a:r>
              <a:rPr lang="en-US" dirty="0"/>
              <a:t>. </a:t>
            </a:r>
            <a:endParaRPr lang="en-US" dirty="0" smtClean="0"/>
          </a:p>
          <a:p>
            <a:pPr marL="342900" lvl="1" indent="-171450">
              <a:buFont typeface="Arial" panose="020B0604020202020204" pitchFamily="34" charset="0"/>
              <a:buChar char="•"/>
            </a:pPr>
            <a:r>
              <a:rPr lang="en-US" dirty="0" smtClean="0"/>
              <a:t>All </a:t>
            </a:r>
            <a:r>
              <a:rPr lang="en-US" dirty="0"/>
              <a:t>groups were below the </a:t>
            </a:r>
            <a:r>
              <a:rPr lang="en-US" dirty="0" smtClean="0"/>
              <a:t>benchmark.</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84</a:t>
            </a:fld>
            <a:endParaRPr lang="en-US"/>
          </a:p>
        </p:txBody>
      </p:sp>
    </p:spTree>
    <p:extLst>
      <p:ext uri="{BB962C8B-B14F-4D97-AF65-F5344CB8AC3E}">
        <p14:creationId xmlns:p14="http://schemas.microsoft.com/office/powerpoint/2010/main" val="42400357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85</a:t>
            </a:fld>
            <a:endParaRPr lang="en-US"/>
          </a:p>
        </p:txBody>
      </p:sp>
    </p:spTree>
    <p:extLst>
      <p:ext uri="{BB962C8B-B14F-4D97-AF65-F5344CB8AC3E}">
        <p14:creationId xmlns:p14="http://schemas.microsoft.com/office/powerpoint/2010/main" val="4751408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86</a:t>
            </a:fld>
            <a:endParaRPr lang="en-US"/>
          </a:p>
        </p:txBody>
      </p:sp>
    </p:spTree>
    <p:extLst>
      <p:ext uri="{BB962C8B-B14F-4D97-AF65-F5344CB8AC3E}">
        <p14:creationId xmlns:p14="http://schemas.microsoft.com/office/powerpoint/2010/main" val="19834322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87</a:t>
            </a:fld>
            <a:endParaRPr lang="en-US"/>
          </a:p>
        </p:txBody>
      </p:sp>
    </p:spTree>
    <p:extLst>
      <p:ext uri="{BB962C8B-B14F-4D97-AF65-F5344CB8AC3E}">
        <p14:creationId xmlns:p14="http://schemas.microsoft.com/office/powerpoint/2010/main" val="19834322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88</a:t>
            </a:fld>
            <a:endParaRPr lang="en-US"/>
          </a:p>
        </p:txBody>
      </p:sp>
    </p:spTree>
    <p:extLst>
      <p:ext uri="{BB962C8B-B14F-4D97-AF65-F5344CB8AC3E}">
        <p14:creationId xmlns:p14="http://schemas.microsoft.com/office/powerpoint/2010/main" val="40322165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89</a:t>
            </a:fld>
            <a:endParaRPr lang="en-US"/>
          </a:p>
        </p:txBody>
      </p:sp>
    </p:spTree>
    <p:extLst>
      <p:ext uri="{BB962C8B-B14F-4D97-AF65-F5344CB8AC3E}">
        <p14:creationId xmlns:p14="http://schemas.microsoft.com/office/powerpoint/2010/main" val="78406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6913"/>
            <a:ext cx="6146800" cy="4611687"/>
          </a:xfrm>
        </p:spPr>
      </p:sp>
      <p:sp>
        <p:nvSpPr>
          <p:cNvPr id="3" name="Notes Placeholder 2"/>
          <p:cNvSpPr>
            <a:spLocks noGrp="1"/>
          </p:cNvSpPr>
          <p:nvPr>
            <p:ph type="body" idx="1"/>
          </p:nvPr>
        </p:nvSpPr>
        <p:spPr>
          <a:xfrm>
            <a:off x="476250" y="5438774"/>
            <a:ext cx="6229350" cy="3857625"/>
          </a:xfrm>
        </p:spPr>
        <p:txBody>
          <a:bodyPr>
            <a:normAutofit/>
          </a:bodyPr>
          <a:lstStyle/>
          <a:p>
            <a:r>
              <a:rPr lang="en-US" b="1" smtClean="0"/>
              <a:t>Note: </a:t>
            </a:r>
            <a:r>
              <a:rPr lang="en-US" dirty="0"/>
              <a:t>Poor indicates family income less than the </a:t>
            </a:r>
            <a:r>
              <a:rPr lang="en-US" dirty="0" smtClean="0"/>
              <a:t>Federal </a:t>
            </a:r>
            <a:r>
              <a:rPr lang="en-US" dirty="0"/>
              <a:t>poverty level; High Income indicates family income four times the </a:t>
            </a:r>
            <a:r>
              <a:rPr lang="en-US" dirty="0" smtClean="0"/>
              <a:t>Federal </a:t>
            </a:r>
            <a:r>
              <a:rPr lang="en-US" dirty="0"/>
              <a:t>poverty level or greater.</a:t>
            </a:r>
            <a:r>
              <a:rPr lang="en-US" b="1" dirty="0"/>
              <a:t> </a:t>
            </a:r>
            <a:r>
              <a:rPr lang="en-US" dirty="0"/>
              <a:t> Numbers of measures differ across groups because of sample size limitations</a:t>
            </a:r>
            <a:r>
              <a:rPr lang="en-US" dirty="0" smtClean="0"/>
              <a:t>. For most </a:t>
            </a:r>
            <a:r>
              <a:rPr lang="en-US" dirty="0"/>
              <a:t>measures, data from 2012 are shown. </a:t>
            </a:r>
            <a:r>
              <a:rPr lang="en-US" dirty="0" smtClean="0"/>
              <a:t>The </a:t>
            </a:r>
            <a:r>
              <a:rPr lang="en-US" dirty="0"/>
              <a:t>relative difference between a selected group and its reference group is used to assess disparities. </a:t>
            </a:r>
            <a:endParaRPr lang="en-US" dirty="0" smtClean="0"/>
          </a:p>
          <a:p>
            <a:pPr marL="342900" lvl="1" indent="-171450">
              <a:buFont typeface="Arial" panose="020B0604020202020204" pitchFamily="34" charset="0"/>
              <a:buChar char="•"/>
            </a:pPr>
            <a:r>
              <a:rPr lang="en-US" b="1" dirty="0" smtClean="0"/>
              <a:t>Better</a:t>
            </a:r>
            <a:r>
              <a:rPr lang="en-US" dirty="0" smtClean="0"/>
              <a:t> </a:t>
            </a:r>
            <a:r>
              <a:rPr lang="en-US" dirty="0"/>
              <a:t>= </a:t>
            </a:r>
            <a:r>
              <a:rPr lang="en-US" u="none" dirty="0" smtClean="0"/>
              <a:t>Selected group </a:t>
            </a:r>
            <a:r>
              <a:rPr lang="en-US" u="none" dirty="0"/>
              <a:t>received better quality of care than reference group. Differences are statistically </a:t>
            </a:r>
            <a:r>
              <a:rPr lang="en-US" u="none" dirty="0" smtClean="0"/>
              <a:t>significant, are </a:t>
            </a:r>
            <a:r>
              <a:rPr lang="en-US" u="none" dirty="0"/>
              <a:t>equal to or larger than 10%, and favor the selected group. </a:t>
            </a:r>
          </a:p>
          <a:p>
            <a:pPr marL="342900" lvl="1" indent="-171450">
              <a:buFont typeface="Arial" panose="020B0604020202020204" pitchFamily="34" charset="0"/>
              <a:buChar char="•"/>
            </a:pPr>
            <a:r>
              <a:rPr lang="en-US" b="1" u="none" dirty="0"/>
              <a:t>Same</a:t>
            </a:r>
            <a:r>
              <a:rPr lang="en-US" u="none" dirty="0"/>
              <a:t> = </a:t>
            </a:r>
            <a:r>
              <a:rPr lang="en-US" u="none" dirty="0" smtClean="0"/>
              <a:t>Selected group </a:t>
            </a:r>
            <a:r>
              <a:rPr lang="en-US" u="none" dirty="0"/>
              <a:t>and reference group received about the same quality of care. </a:t>
            </a:r>
            <a:r>
              <a:rPr lang="en-US" u="none" dirty="0" smtClean="0"/>
              <a:t> Differences </a:t>
            </a:r>
            <a:r>
              <a:rPr lang="en-US" u="none" dirty="0"/>
              <a:t>are not statistically significant or </a:t>
            </a:r>
            <a:r>
              <a:rPr lang="en-US" u="none" dirty="0" smtClean="0"/>
              <a:t>are smaller </a:t>
            </a:r>
            <a:r>
              <a:rPr lang="en-US" u="none" dirty="0"/>
              <a:t>than 10%. </a:t>
            </a:r>
          </a:p>
          <a:p>
            <a:pPr marL="342900" lvl="1" indent="-171450">
              <a:buFont typeface="Arial" panose="020B0604020202020204" pitchFamily="34" charset="0"/>
              <a:buChar char="•"/>
            </a:pPr>
            <a:r>
              <a:rPr lang="en-US" b="1" u="none" dirty="0"/>
              <a:t>Worse</a:t>
            </a:r>
            <a:r>
              <a:rPr lang="en-US" u="none" dirty="0"/>
              <a:t> = </a:t>
            </a:r>
            <a:r>
              <a:rPr lang="en-US" u="none" dirty="0" smtClean="0"/>
              <a:t>Selected group </a:t>
            </a:r>
            <a:r>
              <a:rPr lang="en-US" u="none" dirty="0"/>
              <a:t>received </a:t>
            </a:r>
            <a:r>
              <a:rPr lang="en-US" dirty="0"/>
              <a:t>worse quality of care than reference group. Differences are statistically significant, </a:t>
            </a:r>
            <a:r>
              <a:rPr lang="en-US" dirty="0" smtClean="0"/>
              <a:t>are equal </a:t>
            </a:r>
            <a:r>
              <a:rPr lang="en-US" dirty="0"/>
              <a:t>to or larger than 10%, and favor the reference group. </a:t>
            </a:r>
            <a:endParaRPr lang="en-US" dirty="0" smtClean="0"/>
          </a:p>
          <a:p>
            <a:pPr marL="640594" lvl="1" indent="-174708">
              <a:buFont typeface="Arial" panose="020B0604020202020204" pitchFamily="34" charset="0"/>
              <a:buChar char="•"/>
            </a:pPr>
            <a:endParaRPr lang="en-US" sz="600" dirty="0"/>
          </a:p>
          <a:p>
            <a:pPr marL="183394" indent="-174708">
              <a:buFont typeface="Arial" panose="020B0604020202020204" pitchFamily="34" charset="0"/>
              <a:buChar char="•"/>
            </a:pPr>
            <a:r>
              <a:rPr lang="en-US" dirty="0" smtClean="0"/>
              <a:t>People </a:t>
            </a:r>
            <a:r>
              <a:rPr lang="en-US" dirty="0"/>
              <a:t>in poor households received worse care than people in high-income </a:t>
            </a:r>
            <a:r>
              <a:rPr lang="en-US" dirty="0" smtClean="0"/>
              <a:t>households for about half of healthy living measures.</a:t>
            </a:r>
            <a:endParaRPr lang="en-US" dirty="0"/>
          </a:p>
          <a:p>
            <a:pPr marL="183394" indent="-174708">
              <a:buFont typeface="Arial" panose="020B0604020202020204" pitchFamily="34" charset="0"/>
              <a:buChar char="•"/>
            </a:pPr>
            <a:r>
              <a:rPr lang="en-US" dirty="0" smtClean="0"/>
              <a:t>Hispanics, Blacks, and American Indians and Alaska Natives received </a:t>
            </a:r>
            <a:r>
              <a:rPr lang="en-US" dirty="0"/>
              <a:t>worse care than </a:t>
            </a:r>
            <a:r>
              <a:rPr lang="en-US" dirty="0" smtClean="0"/>
              <a:t>Whites for about one-third of health living measures.</a:t>
            </a:r>
            <a:endParaRPr lang="en-US" dirty="0"/>
          </a:p>
        </p:txBody>
      </p:sp>
      <p:sp>
        <p:nvSpPr>
          <p:cNvPr id="4" name="Slide Number Placeholder 3"/>
          <p:cNvSpPr>
            <a:spLocks noGrp="1"/>
          </p:cNvSpPr>
          <p:nvPr>
            <p:ph type="sldNum" sz="quarter" idx="10"/>
          </p:nvPr>
        </p:nvSpPr>
        <p:spPr/>
        <p:txBody>
          <a:bodyPr/>
          <a:lstStyle/>
          <a:p>
            <a:fld id="{F9049930-D2C4-4E37-9A99-49F1796CF0E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3886171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799" y="5410200"/>
            <a:ext cx="6429375" cy="3524250"/>
          </a:xfrm>
        </p:spPr>
        <p:txBody>
          <a:bodyPr>
            <a:normAutofit fontScale="77500" lnSpcReduction="20000"/>
          </a:bodyPr>
          <a:lstStyle/>
          <a:p>
            <a:pPr marL="171450" indent="-171450">
              <a:lnSpc>
                <a:spcPts val="1100"/>
              </a:lnSpc>
              <a:buFont typeface="Arial" panose="020B0604020202020204" pitchFamily="34" charset="0"/>
              <a:buChar char="•"/>
            </a:pPr>
            <a:r>
              <a:rPr lang="en-US" sz="1300" b="1" dirty="0" smtClean="0"/>
              <a:t>Importance</a:t>
            </a:r>
            <a:r>
              <a:rPr lang="en-US" sz="1300" dirty="0" smtClean="0"/>
              <a:t>: </a:t>
            </a:r>
            <a:r>
              <a:rPr lang="en-US" sz="1300" dirty="0"/>
              <a:t>Many patients who receive home health care are recovering from an injury or illness and may have difficulty walking or moving around safely. Maintaining and improving functional status, such as </a:t>
            </a:r>
            <a:r>
              <a:rPr lang="en-US" sz="1300" dirty="0" smtClean="0"/>
              <a:t>patients’ </a:t>
            </a:r>
            <a:r>
              <a:rPr lang="en-US" sz="1300" dirty="0"/>
              <a:t>ability to </a:t>
            </a:r>
            <a:r>
              <a:rPr lang="en-US" sz="1300" dirty="0" smtClean="0"/>
              <a:t>ambulate, improves </a:t>
            </a:r>
            <a:r>
              <a:rPr lang="en-US" sz="1300" dirty="0"/>
              <a:t>quality of life and allows them to </a:t>
            </a:r>
            <a:r>
              <a:rPr lang="en-US" sz="1300" dirty="0" smtClean="0"/>
              <a:t>stay at home </a:t>
            </a:r>
            <a:r>
              <a:rPr lang="en-US" sz="1300" dirty="0"/>
              <a:t>as long as </a:t>
            </a:r>
            <a:r>
              <a:rPr lang="en-US" sz="1300" dirty="0" smtClean="0"/>
              <a:t>possible. Getting </a:t>
            </a:r>
            <a:r>
              <a:rPr lang="en-US" sz="1300" dirty="0"/>
              <a:t>better at walking or moving around may be a sign that their health status is improving.</a:t>
            </a:r>
          </a:p>
          <a:p>
            <a:pPr marL="171450" indent="-171450">
              <a:lnSpc>
                <a:spcPts val="1100"/>
              </a:lnSpc>
              <a:buFont typeface="Arial" panose="020B0604020202020204" pitchFamily="34" charset="0"/>
              <a:buChar char="•"/>
            </a:pPr>
            <a:r>
              <a:rPr lang="en-US" sz="1300" b="1" dirty="0" smtClean="0"/>
              <a:t>Overall Rate</a:t>
            </a:r>
            <a:r>
              <a:rPr lang="en-US" sz="1300" dirty="0" smtClean="0"/>
              <a:t>: In 2013, 61.8% of </a:t>
            </a:r>
            <a:r>
              <a:rPr lang="en-US" sz="1300" dirty="0"/>
              <a:t>home health care </a:t>
            </a:r>
            <a:r>
              <a:rPr lang="en-US" sz="1300" dirty="0" smtClean="0"/>
              <a:t>patients showed </a:t>
            </a:r>
            <a:r>
              <a:rPr lang="en-US" sz="1300" dirty="0"/>
              <a:t>improvement </a:t>
            </a:r>
            <a:r>
              <a:rPr lang="en-US" sz="1300" dirty="0" smtClean="0"/>
              <a:t>in walking </a:t>
            </a:r>
            <a:r>
              <a:rPr lang="en-US" sz="1300" dirty="0"/>
              <a:t>or moving </a:t>
            </a:r>
            <a:r>
              <a:rPr lang="en-US" sz="1300" dirty="0" smtClean="0"/>
              <a:t>around.</a:t>
            </a:r>
          </a:p>
          <a:p>
            <a:pPr marL="171450" indent="-171450">
              <a:lnSpc>
                <a:spcPts val="1100"/>
              </a:lnSpc>
              <a:buFont typeface="Arial" panose="020B0604020202020204" pitchFamily="34" charset="0"/>
              <a:buChar char="•"/>
            </a:pPr>
            <a:r>
              <a:rPr lang="en-US" sz="1300" b="1" dirty="0" smtClean="0"/>
              <a:t>Trends:</a:t>
            </a:r>
            <a:r>
              <a:rPr lang="en-US" sz="1300" b="1" baseline="0" dirty="0" smtClean="0"/>
              <a:t> </a:t>
            </a:r>
            <a:r>
              <a:rPr lang="en-US" sz="1300" b="0" baseline="0" dirty="0" smtClean="0"/>
              <a:t>From 2010 to 2013, the percentage of </a:t>
            </a:r>
            <a:r>
              <a:rPr lang="en-US" sz="1300" dirty="0" smtClean="0"/>
              <a:t>home health care patients who showed improvement in walking or moving around increased overall</a:t>
            </a:r>
            <a:r>
              <a:rPr lang="en-US" sz="1300" baseline="0" dirty="0" smtClean="0"/>
              <a:t> and for all age and racial/ethnic groups</a:t>
            </a:r>
            <a:r>
              <a:rPr lang="en-US" sz="1300" dirty="0" smtClean="0"/>
              <a:t>.</a:t>
            </a:r>
            <a:endParaRPr lang="en-US" sz="1300" b="1" dirty="0" smtClean="0"/>
          </a:p>
          <a:p>
            <a:pPr marL="171450" indent="-171450">
              <a:lnSpc>
                <a:spcPts val="1100"/>
              </a:lnSpc>
              <a:buFont typeface="Arial" panose="020B0604020202020204" pitchFamily="34" charset="0"/>
              <a:buChar char="•"/>
            </a:pPr>
            <a:r>
              <a:rPr lang="en-US" sz="1300" b="1" dirty="0" smtClean="0"/>
              <a:t>Groups With Disparities:</a:t>
            </a:r>
          </a:p>
          <a:p>
            <a:pPr marL="342900" lvl="1" indent="-171450">
              <a:lnSpc>
                <a:spcPts val="1100"/>
              </a:lnSpc>
              <a:buFont typeface="Arial" panose="020B0604020202020204" pitchFamily="34" charset="0"/>
              <a:buChar char="•"/>
            </a:pPr>
            <a:r>
              <a:rPr lang="en-US" sz="1300" dirty="0" smtClean="0"/>
              <a:t>From</a:t>
            </a:r>
            <a:r>
              <a:rPr lang="en-US" sz="1300" baseline="0" dirty="0" smtClean="0"/>
              <a:t> 2010 to 2013</a:t>
            </a:r>
            <a:r>
              <a:rPr lang="en-US" sz="1300" dirty="0" smtClean="0"/>
              <a:t>,</a:t>
            </a:r>
            <a:r>
              <a:rPr lang="en-US" sz="1300" baseline="0" dirty="0" smtClean="0"/>
              <a:t> home health patients ages 65-74 were more likely than those under age 65 to get better at walking or moving around.</a:t>
            </a:r>
          </a:p>
          <a:p>
            <a:pPr marL="342900" lvl="1" indent="-171450">
              <a:lnSpc>
                <a:spcPts val="1100"/>
              </a:lnSpc>
              <a:buFont typeface="Arial" panose="020B0604020202020204" pitchFamily="34" charset="0"/>
              <a:buChar char="•"/>
            </a:pPr>
            <a:r>
              <a:rPr lang="en-US" sz="1300" baseline="0" dirty="0" smtClean="0"/>
              <a:t>In all years, home health patients age 85 and over were less likely than those under age 65 to get better at walking or moving around.</a:t>
            </a:r>
            <a:endParaRPr lang="en-US" sz="1300" dirty="0" smtClean="0"/>
          </a:p>
          <a:p>
            <a:pPr marL="342900" lvl="1" indent="-171450">
              <a:lnSpc>
                <a:spcPts val="1100"/>
              </a:lnSpc>
              <a:buFont typeface="Arial" panose="020B0604020202020204" pitchFamily="34" charset="0"/>
              <a:buChar char="•"/>
            </a:pPr>
            <a:r>
              <a:rPr lang="en-US" sz="1300" dirty="0" smtClean="0"/>
              <a:t>In </a:t>
            </a:r>
            <a:r>
              <a:rPr lang="en-US" sz="1300" dirty="0"/>
              <a:t>all years, Hispanic home health patients </a:t>
            </a:r>
            <a:r>
              <a:rPr lang="en-US" sz="1300" dirty="0" smtClean="0"/>
              <a:t>were </a:t>
            </a:r>
            <a:r>
              <a:rPr lang="en-US" sz="1300" dirty="0"/>
              <a:t>less likely than White home health patients to get better at walking or moving around</a:t>
            </a:r>
            <a:r>
              <a:rPr lang="en-US" sz="1300" dirty="0" smtClean="0"/>
              <a:t>. From 2010 to 2013,</a:t>
            </a:r>
            <a:r>
              <a:rPr lang="en-US" sz="1300" baseline="0" dirty="0" smtClean="0"/>
              <a:t> </a:t>
            </a:r>
            <a:r>
              <a:rPr lang="en-US" sz="1300" b="0" baseline="0" dirty="0" smtClean="0"/>
              <a:t>there was no statistically significant change in this disparity.</a:t>
            </a:r>
            <a:endParaRPr lang="en-US" sz="1300" b="0" dirty="0"/>
          </a:p>
          <a:p>
            <a:pPr marL="342900" lvl="1" indent="-171450">
              <a:lnSpc>
                <a:spcPts val="1100"/>
              </a:lnSpc>
              <a:buFont typeface="Arial" panose="020B0604020202020204" pitchFamily="34" charset="0"/>
              <a:buChar char="•"/>
            </a:pPr>
            <a:r>
              <a:rPr lang="en-US" sz="1300" dirty="0" smtClean="0"/>
              <a:t>From </a:t>
            </a:r>
            <a:r>
              <a:rPr lang="en-US" sz="1300" dirty="0"/>
              <a:t>2011 </a:t>
            </a:r>
            <a:r>
              <a:rPr lang="en-US" sz="1300" dirty="0" smtClean="0"/>
              <a:t>to</a:t>
            </a:r>
            <a:r>
              <a:rPr lang="en-US" sz="1300" baseline="0" dirty="0" smtClean="0"/>
              <a:t> </a:t>
            </a:r>
            <a:r>
              <a:rPr lang="en-US" sz="1300" dirty="0" smtClean="0"/>
              <a:t>2013, </a:t>
            </a:r>
            <a:r>
              <a:rPr lang="en-US" sz="1300" dirty="0"/>
              <a:t>Black home health care patients were less likely than White patients to get better at walking or moving around</a:t>
            </a:r>
            <a:r>
              <a:rPr lang="en-US" sz="1300" dirty="0" smtClean="0"/>
              <a:t>.</a:t>
            </a:r>
          </a:p>
          <a:p>
            <a:pPr marL="171450" lvl="1" indent="-171450">
              <a:lnSpc>
                <a:spcPts val="1100"/>
              </a:lnSpc>
              <a:buFont typeface="Arial" panose="020B0604020202020204" pitchFamily="34" charset="0"/>
              <a:buChar char="•"/>
            </a:pPr>
            <a:r>
              <a:rPr lang="en-US" sz="1300" b="1" dirty="0" smtClean="0"/>
              <a:t>Achievable Benchmark:</a:t>
            </a:r>
            <a:endParaRPr lang="en-US" sz="1300" b="1" dirty="0"/>
          </a:p>
          <a:p>
            <a:pPr marL="342900" lvl="1" indent="-171450">
              <a:lnSpc>
                <a:spcPts val="1100"/>
              </a:lnSpc>
              <a:buFont typeface="Arial" panose="020B0604020202020204" pitchFamily="34" charset="0"/>
              <a:buChar char="•"/>
            </a:pPr>
            <a:r>
              <a:rPr lang="en-US" sz="1300" b="0" i="0" u="none" strike="noStrike" kern="1200" baseline="0" dirty="0" smtClean="0">
                <a:solidFill>
                  <a:schemeClr val="tx1"/>
                </a:solidFill>
              </a:rPr>
              <a:t>The 2010 top 5 State achievable benchmark was 62.5%. </a:t>
            </a:r>
            <a:r>
              <a:rPr lang="en-US" sz="1300" dirty="0"/>
              <a:t>The top 5 States that contributed to the achievable benchmark are Maine, Missouri, New Jersey, South Carolina, and Utah. </a:t>
            </a:r>
            <a:endParaRPr lang="en-US" sz="1300" dirty="0" smtClean="0"/>
          </a:p>
          <a:p>
            <a:pPr marL="342900" marR="0" lvl="1" indent="-171450" algn="l" defTabSz="914400" rtl="0" eaLnBrk="1" fontAlgn="auto" latinLnBrk="0" hangingPunct="1">
              <a:lnSpc>
                <a:spcPts val="1100"/>
              </a:lnSpc>
              <a:buClrTx/>
              <a:buSzTx/>
              <a:buFont typeface="Arial" panose="020B0604020202020204" pitchFamily="34" charset="0"/>
              <a:buChar char="•"/>
              <a:tabLst/>
              <a:defRPr/>
            </a:pPr>
            <a:r>
              <a:rPr lang="en-US" sz="1300" baseline="0" dirty="0" smtClean="0"/>
              <a:t>Whites and adults ages 65-74 and 75-84 have achieved the benchmark.</a:t>
            </a:r>
            <a:endParaRPr lang="en-US" sz="1300" dirty="0" smtClean="0"/>
          </a:p>
          <a:p>
            <a:pPr marL="342900" marR="0" lvl="1" indent="-171450" algn="l" defTabSz="914400" rtl="0" eaLnBrk="1" fontAlgn="auto" latinLnBrk="0" hangingPunct="1">
              <a:lnSpc>
                <a:spcPts val="1100"/>
              </a:lnSpc>
              <a:buClrTx/>
              <a:buSzTx/>
              <a:buFont typeface="Arial" panose="020B0604020202020204" pitchFamily="34" charset="0"/>
              <a:buChar char="•"/>
              <a:tabLst/>
              <a:defRPr/>
            </a:pPr>
            <a:r>
              <a:rPr lang="en-US" sz="1300" dirty="0" smtClean="0"/>
              <a:t>At</a:t>
            </a:r>
            <a:r>
              <a:rPr lang="en-US" sz="1300" baseline="0" dirty="0" smtClean="0"/>
              <a:t> current rates, </a:t>
            </a:r>
            <a:r>
              <a:rPr lang="en-US" sz="1300" b="0" baseline="0" dirty="0" smtClean="0"/>
              <a:t>the overall population could reach the benchmark in less than a year. </a:t>
            </a:r>
            <a:r>
              <a:rPr lang="en-US" sz="1300" baseline="0" dirty="0" smtClean="0"/>
              <a:t>Adults under age 65 could reach the benchmark in less than a year and those age 85 and over would take 4 years. </a:t>
            </a:r>
            <a:endParaRPr lang="en-US" sz="1300" dirty="0" smtClean="0"/>
          </a:p>
          <a:p>
            <a:pPr marL="342900" lvl="1" indent="-171450">
              <a:lnSpc>
                <a:spcPts val="1100"/>
              </a:lnSpc>
              <a:buFont typeface="Arial" panose="020B0604020202020204" pitchFamily="34" charset="0"/>
              <a:buChar char="•"/>
            </a:pPr>
            <a:r>
              <a:rPr lang="en-US" sz="1300" baseline="0" dirty="0" smtClean="0"/>
              <a:t>Blacks and Hispanics could achieve the benchmark in 3 years. </a:t>
            </a:r>
          </a:p>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90</a:t>
            </a:fld>
            <a:endParaRPr lang="en-US"/>
          </a:p>
        </p:txBody>
      </p:sp>
    </p:spTree>
    <p:extLst>
      <p:ext uri="{BB962C8B-B14F-4D97-AF65-F5344CB8AC3E}">
        <p14:creationId xmlns:p14="http://schemas.microsoft.com/office/powerpoint/2010/main" val="7506978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467350"/>
            <a:ext cx="5608320" cy="3131820"/>
          </a:xfrm>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ADLs are basic personal care activities such as dressing, eating, and moving about. </a:t>
            </a:r>
          </a:p>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91</a:t>
            </a:fld>
            <a:endParaRPr lang="en-US"/>
          </a:p>
        </p:txBody>
      </p:sp>
    </p:spTree>
    <p:extLst>
      <p:ext uri="{BB962C8B-B14F-4D97-AF65-F5344CB8AC3E}">
        <p14:creationId xmlns:p14="http://schemas.microsoft.com/office/powerpoint/2010/main" val="25395618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7871" y="5429249"/>
            <a:ext cx="6054656" cy="3257551"/>
          </a:xfrm>
        </p:spPr>
        <p:txBody>
          <a:bodyPr>
            <a:normAutofit lnSpcReduction="10000"/>
          </a:bodyPr>
          <a:lstStyle/>
          <a:p>
            <a:pPr marL="171450" indent="-171450">
              <a:buFont typeface="Arial" panose="020B0604020202020204" pitchFamily="34" charset="0"/>
              <a:buChar char="•"/>
            </a:pPr>
            <a:r>
              <a:rPr lang="en-US" b="1" dirty="0" smtClean="0"/>
              <a:t>Importance:</a:t>
            </a:r>
            <a:r>
              <a:rPr lang="en-US" dirty="0" smtClean="0"/>
              <a:t> Long-stay </a:t>
            </a:r>
            <a:r>
              <a:rPr lang="en-US" dirty="0"/>
              <a:t>residents typically enter a nursing facility because they </a:t>
            </a:r>
            <a:r>
              <a:rPr lang="en-US" dirty="0" smtClean="0"/>
              <a:t>can no </a:t>
            </a:r>
            <a:r>
              <a:rPr lang="en-US" dirty="0"/>
              <a:t>longer care for themselves at home. They tend to remain in the </a:t>
            </a:r>
            <a:r>
              <a:rPr lang="en-US" dirty="0" smtClean="0"/>
              <a:t>facility </a:t>
            </a:r>
            <a:r>
              <a:rPr lang="en-US" dirty="0"/>
              <a:t>for several months or years. Most residents want to care for </a:t>
            </a:r>
            <a:r>
              <a:rPr lang="en-US" dirty="0" smtClean="0"/>
              <a:t>themselves</a:t>
            </a:r>
            <a:r>
              <a:rPr lang="en-US" dirty="0"/>
              <a:t>, and the ability to perform daily activities is important to </a:t>
            </a:r>
            <a:r>
              <a:rPr lang="en-US" dirty="0" smtClean="0"/>
              <a:t>their </a:t>
            </a:r>
            <a:r>
              <a:rPr lang="en-US" dirty="0"/>
              <a:t>quality of life. While some functional decline among residents </a:t>
            </a:r>
            <a:r>
              <a:rPr lang="en-US" dirty="0" smtClean="0"/>
              <a:t>cannot </a:t>
            </a:r>
            <a:r>
              <a:rPr lang="en-US" dirty="0"/>
              <a:t>be avoided, high-quality nursing home care should minimize </a:t>
            </a:r>
            <a:r>
              <a:rPr lang="en-US" dirty="0" smtClean="0"/>
              <a:t>the </a:t>
            </a:r>
            <a:r>
              <a:rPr lang="en-US" dirty="0"/>
              <a:t>rate of decline and the number of patients experiencing decline. </a:t>
            </a:r>
            <a:endParaRPr lang="en-US" dirty="0" smtClean="0"/>
          </a:p>
          <a:p>
            <a:pPr marL="171450" indent="-171450">
              <a:buFont typeface="Arial" panose="020B0604020202020204" pitchFamily="34" charset="0"/>
              <a:buChar char="•"/>
            </a:pPr>
            <a:r>
              <a:rPr lang="en-US" b="1" dirty="0" smtClean="0"/>
              <a:t>Overall Rate:</a:t>
            </a:r>
            <a:r>
              <a:rPr lang="en-US" dirty="0" smtClean="0"/>
              <a:t> </a:t>
            </a:r>
            <a:r>
              <a:rPr lang="en-US" b="0" dirty="0" smtClean="0"/>
              <a:t>In 2013, the </a:t>
            </a:r>
            <a:r>
              <a:rPr lang="en-US" dirty="0" smtClean="0"/>
              <a:t>percentage of long-stay nursing home residents who had </a:t>
            </a:r>
            <a:r>
              <a:rPr lang="en-US" dirty="0"/>
              <a:t>increased need for help with daily </a:t>
            </a:r>
            <a:r>
              <a:rPr lang="en-US" dirty="0" smtClean="0"/>
              <a:t>activities</a:t>
            </a:r>
            <a:r>
              <a:rPr lang="en-US" baseline="0" dirty="0" smtClean="0"/>
              <a:t> was 17.4%</a:t>
            </a:r>
            <a:r>
              <a:rPr lang="en-US" dirty="0" smtClean="0"/>
              <a:t>.</a:t>
            </a:r>
          </a:p>
          <a:p>
            <a:pPr marL="171450" indent="-171450">
              <a:buFont typeface="Arial" panose="020B0604020202020204" pitchFamily="34" charset="0"/>
              <a:buChar char="•"/>
            </a:pPr>
            <a:r>
              <a:rPr lang="en-US" b="1" dirty="0" smtClean="0"/>
              <a:t>Groups With Disparities:</a:t>
            </a:r>
            <a:endParaRPr lang="en-US" dirty="0" smtClean="0"/>
          </a:p>
          <a:p>
            <a:pPr marL="342900" lvl="1" indent="-171450">
              <a:buFont typeface="Arial" panose="020B0604020202020204" pitchFamily="34" charset="0"/>
              <a:buChar char="•"/>
              <a:tabLst>
                <a:tab pos="171450" algn="l"/>
              </a:tabLst>
            </a:pPr>
            <a:r>
              <a:rPr lang="en-US" dirty="0" smtClean="0"/>
              <a:t>From</a:t>
            </a:r>
            <a:r>
              <a:rPr lang="en-US" baseline="0" dirty="0" smtClean="0"/>
              <a:t> 2011 to 2013</a:t>
            </a:r>
            <a:r>
              <a:rPr lang="en-US" dirty="0" smtClean="0"/>
              <a:t>, </a:t>
            </a:r>
            <a:r>
              <a:rPr lang="en-US" dirty="0"/>
              <a:t>nursing home residents ages 0-64 </a:t>
            </a:r>
            <a:r>
              <a:rPr lang="en-US" dirty="0" smtClean="0"/>
              <a:t>were less </a:t>
            </a:r>
            <a:r>
              <a:rPr lang="en-US" dirty="0"/>
              <a:t>likely than residents </a:t>
            </a:r>
            <a:r>
              <a:rPr lang="en-US" dirty="0" smtClean="0"/>
              <a:t>in </a:t>
            </a:r>
            <a:r>
              <a:rPr lang="en-US" dirty="0"/>
              <a:t>other age groups to </a:t>
            </a:r>
            <a:r>
              <a:rPr lang="en-US" dirty="0" smtClean="0"/>
              <a:t>need increased help </a:t>
            </a:r>
            <a:r>
              <a:rPr lang="en-US" dirty="0"/>
              <a:t>with daily activities</a:t>
            </a:r>
            <a:r>
              <a:rPr lang="en-US" dirty="0" smtClean="0"/>
              <a:t>.</a:t>
            </a:r>
          </a:p>
          <a:p>
            <a:pPr marL="342900" lvl="1" indent="-171450">
              <a:buFont typeface="Arial" panose="020B0604020202020204" pitchFamily="34" charset="0"/>
              <a:buChar char="•"/>
            </a:pPr>
            <a:r>
              <a:rPr lang="en-US" dirty="0" smtClean="0"/>
              <a:t>In </a:t>
            </a:r>
            <a:r>
              <a:rPr lang="en-US" dirty="0"/>
              <a:t>age </a:t>
            </a:r>
            <a:r>
              <a:rPr lang="en-US" dirty="0" smtClean="0"/>
              <a:t>groups 0-64,</a:t>
            </a:r>
            <a:r>
              <a:rPr lang="en-US" baseline="0" dirty="0" smtClean="0"/>
              <a:t> 75-84, and 85 and over</a:t>
            </a:r>
            <a:r>
              <a:rPr lang="en-US" dirty="0" smtClean="0"/>
              <a:t>, </a:t>
            </a:r>
            <a:r>
              <a:rPr lang="en-US" dirty="0"/>
              <a:t>Asian residents were less likely than White residents to need increased help with daily activities. </a:t>
            </a:r>
            <a:endParaRPr lang="en-US" dirty="0" smtClean="0"/>
          </a:p>
          <a:p>
            <a:pPr marL="171450" indent="-171450">
              <a:buFont typeface="Arial" panose="020B0604020202020204" pitchFamily="34" charset="0"/>
              <a:buChar char="•"/>
            </a:pPr>
            <a:r>
              <a:rPr lang="en-US" b="1" dirty="0" smtClean="0"/>
              <a:t>Achievable Benchmark:</a:t>
            </a:r>
            <a:endParaRPr lang="en-US" dirty="0" smtClean="0"/>
          </a:p>
          <a:p>
            <a:pPr marL="342900" lvl="1" indent="-171450">
              <a:buFont typeface="Arial" panose="020B0604020202020204" pitchFamily="34" charset="0"/>
              <a:buChar char="•"/>
            </a:pPr>
            <a:r>
              <a:rPr lang="en-US" dirty="0"/>
              <a:t>The 2011 top 5 State achievable benchmark was 14.6%. The top 5 States that contributed to the achievable benchmark are Alaska, California, Illinois, Oregon, and, Utah.</a:t>
            </a:r>
          </a:p>
          <a:p>
            <a:pPr marL="342900" lvl="1" indent="-171450">
              <a:buFont typeface="Arial" panose="020B0604020202020204" pitchFamily="34" charset="0"/>
              <a:buChar char="•"/>
            </a:pPr>
            <a:r>
              <a:rPr lang="en-US" dirty="0" smtClean="0"/>
              <a:t>Residents </a:t>
            </a:r>
            <a:r>
              <a:rPr lang="en-US" dirty="0"/>
              <a:t>ages 0-64 had a rate </a:t>
            </a:r>
            <a:r>
              <a:rPr lang="en-US" dirty="0" smtClean="0"/>
              <a:t>below </a:t>
            </a:r>
            <a:r>
              <a:rPr lang="en-US" dirty="0"/>
              <a:t>the benchmark. </a:t>
            </a:r>
            <a:r>
              <a:rPr lang="en-US" dirty="0" smtClean="0"/>
              <a:t>Residents </a:t>
            </a:r>
            <a:r>
              <a:rPr lang="en-US" dirty="0"/>
              <a:t>of all </a:t>
            </a:r>
            <a:r>
              <a:rPr lang="en-US" dirty="0" smtClean="0"/>
              <a:t>races ages </a:t>
            </a:r>
            <a:r>
              <a:rPr lang="en-US" dirty="0"/>
              <a:t>0-64 had a rate </a:t>
            </a:r>
            <a:r>
              <a:rPr lang="en-US" dirty="0" smtClean="0"/>
              <a:t>below </a:t>
            </a:r>
            <a:r>
              <a:rPr lang="en-US" dirty="0"/>
              <a:t>the benchmark. </a:t>
            </a:r>
          </a:p>
          <a:p>
            <a:pPr marL="342900" lvl="1" indent="-171450">
              <a:buFont typeface="Arial" panose="020B0604020202020204" pitchFamily="34" charset="0"/>
              <a:buChar char="•"/>
            </a:pPr>
            <a:r>
              <a:rPr lang="en-US" dirty="0" smtClean="0"/>
              <a:t>Data </a:t>
            </a:r>
            <a:r>
              <a:rPr lang="en-US" dirty="0"/>
              <a:t>are insufficient to determine time to </a:t>
            </a:r>
            <a:r>
              <a:rPr lang="en-US" dirty="0" smtClean="0"/>
              <a:t>benchmark for other groups. </a:t>
            </a:r>
            <a:endParaRPr lang="en-US" dirty="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92</a:t>
            </a:fld>
            <a:endParaRPr lang="en-US"/>
          </a:p>
        </p:txBody>
      </p:sp>
    </p:spTree>
    <p:extLst>
      <p:ext uri="{BB962C8B-B14F-4D97-AF65-F5344CB8AC3E}">
        <p14:creationId xmlns:p14="http://schemas.microsoft.com/office/powerpoint/2010/main" val="9796436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93</a:t>
            </a:fld>
            <a:endParaRPr lang="en-US"/>
          </a:p>
        </p:txBody>
      </p:sp>
    </p:spTree>
    <p:extLst>
      <p:ext uri="{BB962C8B-B14F-4D97-AF65-F5344CB8AC3E}">
        <p14:creationId xmlns:p14="http://schemas.microsoft.com/office/powerpoint/2010/main" val="19143583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94</a:t>
            </a:fld>
            <a:endParaRPr lang="en-US"/>
          </a:p>
        </p:txBody>
      </p:sp>
    </p:spTree>
    <p:extLst>
      <p:ext uri="{BB962C8B-B14F-4D97-AF65-F5344CB8AC3E}">
        <p14:creationId xmlns:p14="http://schemas.microsoft.com/office/powerpoint/2010/main" val="23955727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95</a:t>
            </a:fld>
            <a:endParaRPr lang="en-US"/>
          </a:p>
        </p:txBody>
      </p:sp>
    </p:spTree>
    <p:extLst>
      <p:ext uri="{BB962C8B-B14F-4D97-AF65-F5344CB8AC3E}">
        <p14:creationId xmlns:p14="http://schemas.microsoft.com/office/powerpoint/2010/main" val="11091649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96</a:t>
            </a:fld>
            <a:endParaRPr lang="en-US"/>
          </a:p>
        </p:txBody>
      </p:sp>
    </p:spTree>
    <p:extLst>
      <p:ext uri="{BB962C8B-B14F-4D97-AF65-F5344CB8AC3E}">
        <p14:creationId xmlns:p14="http://schemas.microsoft.com/office/powerpoint/2010/main" val="9240300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97</a:t>
            </a:fld>
            <a:endParaRPr lang="en-US"/>
          </a:p>
        </p:txBody>
      </p:sp>
    </p:spTree>
    <p:extLst>
      <p:ext uri="{BB962C8B-B14F-4D97-AF65-F5344CB8AC3E}">
        <p14:creationId xmlns:p14="http://schemas.microsoft.com/office/powerpoint/2010/main" val="143752285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4350" y="5438774"/>
            <a:ext cx="6172200" cy="3160395"/>
          </a:xfrm>
        </p:spPr>
        <p:txBody>
          <a:bodyPr>
            <a:normAutofit/>
          </a:bodyPr>
          <a:lstStyle/>
          <a:p>
            <a:pPr marL="171450" lvl="0" indent="-171450">
              <a:buFont typeface="Arial" panose="020B0604020202020204" pitchFamily="34" charset="0"/>
              <a:buChar char="•"/>
            </a:pPr>
            <a:r>
              <a:rPr lang="en-US" b="1" dirty="0" smtClean="0"/>
              <a:t>Importance: </a:t>
            </a:r>
            <a:r>
              <a:rPr lang="en-US" dirty="0" smtClean="0"/>
              <a:t>Shortness of breath interferes </a:t>
            </a:r>
            <a:r>
              <a:rPr lang="en-US" dirty="0"/>
              <a:t>with activity </a:t>
            </a:r>
            <a:r>
              <a:rPr lang="en-US" dirty="0" smtClean="0"/>
              <a:t>and is </a:t>
            </a:r>
            <a:r>
              <a:rPr lang="en-US" dirty="0"/>
              <a:t>an important health status </a:t>
            </a:r>
            <a:r>
              <a:rPr lang="en-US" dirty="0" smtClean="0"/>
              <a:t>indicator. It affects </a:t>
            </a:r>
            <a:r>
              <a:rPr lang="en-US" dirty="0"/>
              <a:t>quality of life, </a:t>
            </a:r>
            <a:r>
              <a:rPr lang="en-US" dirty="0" smtClean="0"/>
              <a:t>ability </a:t>
            </a:r>
            <a:r>
              <a:rPr lang="en-US" dirty="0"/>
              <a:t>to engage in a wide variety of activities, and </a:t>
            </a:r>
            <a:r>
              <a:rPr lang="en-US" dirty="0" smtClean="0"/>
              <a:t>patients’ ability to </a:t>
            </a:r>
            <a:r>
              <a:rPr lang="en-US" dirty="0"/>
              <a:t>care for themselves. </a:t>
            </a:r>
            <a:endParaRPr lang="en-US" dirty="0" smtClean="0"/>
          </a:p>
          <a:p>
            <a:pPr marL="171450" lvl="0" indent="-171450">
              <a:buFont typeface="Arial" panose="020B0604020202020204" pitchFamily="34" charset="0"/>
              <a:buChar char="•"/>
            </a:pPr>
            <a:r>
              <a:rPr lang="en-US" b="1" dirty="0" smtClean="0"/>
              <a:t>Overall Rate:</a:t>
            </a:r>
            <a:r>
              <a:rPr lang="en-US" dirty="0" smtClean="0"/>
              <a:t> In 2013, 65% of home health care patients had less shortness of breath. </a:t>
            </a:r>
            <a:endParaRPr lang="en-US" dirty="0"/>
          </a:p>
          <a:p>
            <a:pPr marL="171450" indent="-171450">
              <a:buFont typeface="Arial" panose="020B0604020202020204" pitchFamily="34" charset="0"/>
              <a:buChar char="•"/>
            </a:pPr>
            <a:r>
              <a:rPr lang="en-US" b="1" dirty="0" smtClean="0"/>
              <a:t>Trend:</a:t>
            </a:r>
            <a:r>
              <a:rPr lang="en-US" b="0" dirty="0" smtClean="0"/>
              <a:t> From</a:t>
            </a:r>
            <a:r>
              <a:rPr lang="en-US" b="0" baseline="0" dirty="0" smtClean="0"/>
              <a:t> 2010 to 2013, the percentage of adult home health care patients whose episodes of shortness of breath decreased improved overall and for Blacks and Whites.</a:t>
            </a:r>
            <a:endParaRPr lang="en-US" b="1" dirty="0" smtClean="0"/>
          </a:p>
          <a:p>
            <a:pPr marL="171450" indent="-171450">
              <a:buFont typeface="Arial" panose="020B0604020202020204" pitchFamily="34" charset="0"/>
              <a:buChar char="•"/>
            </a:pPr>
            <a:r>
              <a:rPr lang="en-US" b="1" dirty="0" smtClean="0"/>
              <a:t>Groups With Disparities:</a:t>
            </a:r>
            <a:endParaRPr lang="en-US" b="1" dirty="0"/>
          </a:p>
          <a:p>
            <a:pPr marL="342900" lvl="1" indent="-171450">
              <a:buFont typeface="Arial" panose="020B0604020202020204" pitchFamily="34" charset="0"/>
              <a:buChar char="•"/>
            </a:pPr>
            <a:r>
              <a:rPr lang="en-US" dirty="0" smtClean="0"/>
              <a:t>In all years, </a:t>
            </a:r>
            <a:r>
              <a:rPr lang="en-US" dirty="0"/>
              <a:t>Hispanics were less likely than Whites to show improvement in shortness of breath</a:t>
            </a:r>
            <a:r>
              <a:rPr lang="en-US" dirty="0" smtClean="0"/>
              <a:t>. From 2010</a:t>
            </a:r>
            <a:r>
              <a:rPr lang="en-US" baseline="0" dirty="0" smtClean="0"/>
              <a:t> to 2013, </a:t>
            </a:r>
            <a:r>
              <a:rPr lang="en-US" b="0" baseline="0" dirty="0" smtClean="0"/>
              <a:t>there was no statistically significant change in </a:t>
            </a:r>
            <a:r>
              <a:rPr lang="en-US" baseline="0" dirty="0" smtClean="0"/>
              <a:t>this disparity.</a:t>
            </a:r>
            <a:r>
              <a:rPr lang="en-US" dirty="0" smtClean="0"/>
              <a:t>      </a:t>
            </a:r>
            <a:endParaRPr lang="en-US" dirty="0"/>
          </a:p>
          <a:p>
            <a:pPr marL="171450" indent="-171450">
              <a:buFont typeface="Arial" panose="020B0604020202020204" pitchFamily="34" charset="0"/>
              <a:buChar char="•"/>
            </a:pPr>
            <a:r>
              <a:rPr lang="en-US" b="1" dirty="0"/>
              <a:t>Achievable </a:t>
            </a:r>
            <a:r>
              <a:rPr lang="en-US" b="1" dirty="0" smtClean="0"/>
              <a:t>Benchmark:</a:t>
            </a:r>
            <a:endParaRPr lang="en-US" b="1" dirty="0"/>
          </a:p>
          <a:p>
            <a:pPr marL="342900" lvl="1" indent="-171450">
              <a:buFont typeface="Arial" panose="020B0604020202020204" pitchFamily="34" charset="0"/>
              <a:buChar char="•"/>
            </a:pPr>
            <a:r>
              <a:rPr lang="en-US" dirty="0" smtClean="0"/>
              <a:t>The </a:t>
            </a:r>
            <a:r>
              <a:rPr lang="en-US" dirty="0"/>
              <a:t>2010 top 5 State achievable benchmark was </a:t>
            </a:r>
            <a:r>
              <a:rPr lang="en-US" dirty="0" smtClean="0"/>
              <a:t>70.7%. </a:t>
            </a:r>
            <a:r>
              <a:rPr lang="en-US" dirty="0"/>
              <a:t>The top 5 States that contributed to the achievable benchmark are District of Columbia, Hawaii, Maryland, New Jersey, and South </a:t>
            </a:r>
            <a:r>
              <a:rPr lang="en-US" dirty="0" smtClean="0"/>
              <a:t>Carolina.</a:t>
            </a:r>
          </a:p>
          <a:p>
            <a:pPr marL="342900" lvl="1" indent="-171450">
              <a:buFont typeface="Arial" panose="020B0604020202020204" pitchFamily="34" charset="0"/>
              <a:buChar char="•"/>
            </a:pPr>
            <a:r>
              <a:rPr lang="en-US" dirty="0" smtClean="0"/>
              <a:t>At</a:t>
            </a:r>
            <a:r>
              <a:rPr lang="en-US" baseline="0" dirty="0" smtClean="0"/>
              <a:t> the current rate, the overall rate could reach the benchmark in 6 years. All ages and racial/ethnic groups could reach the benchmark within 10 years except Hispanics, who show no progress toward the benchmark.  </a:t>
            </a:r>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98</a:t>
            </a:fld>
            <a:endParaRPr lang="en-US"/>
          </a:p>
        </p:txBody>
      </p:sp>
    </p:spTree>
    <p:extLst>
      <p:ext uri="{BB962C8B-B14F-4D97-AF65-F5344CB8AC3E}">
        <p14:creationId xmlns:p14="http://schemas.microsoft.com/office/powerpoint/2010/main" val="236365078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99</a:t>
            </a:fld>
            <a:endParaRPr lang="en-US"/>
          </a:p>
        </p:txBody>
      </p:sp>
    </p:spTree>
    <p:extLst>
      <p:ext uri="{BB962C8B-B14F-4D97-AF65-F5344CB8AC3E}">
        <p14:creationId xmlns:p14="http://schemas.microsoft.com/office/powerpoint/2010/main" val="65604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
        <p:nvSpPr>
          <p:cNvPr id="4" name="Date Placeholder 3"/>
          <p:cNvSpPr>
            <a:spLocks noGrp="1"/>
          </p:cNvSpPr>
          <p:nvPr>
            <p:ph type="dt" sz="half" idx="10"/>
          </p:nvPr>
        </p:nvSpPr>
        <p:spPr/>
        <p:txBody>
          <a:bodyPr/>
          <a:lstStyle/>
          <a:p>
            <a:fld id="{8369CEEB-D5BD-4BA4-9F0F-BBFD9BD91A1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37834" y="633984"/>
            <a:ext cx="6948966" cy="909066"/>
          </a:xfrm>
        </p:spPr>
        <p:txBody>
          <a:bodyPr>
            <a:normAutofit/>
          </a:bodyPr>
          <a:lstStyle>
            <a:lvl1pPr>
              <a:defRPr sz="2200"/>
            </a:lvl1pPr>
          </a:lstStyle>
          <a:p>
            <a:r>
              <a:rPr lang="en-US" dirty="0" smtClean="0"/>
              <a:t>Click to edit Master title style</a:t>
            </a:r>
            <a:endParaRPr lang="en-US" dirty="0"/>
          </a:p>
        </p:txBody>
      </p:sp>
      <p:sp>
        <p:nvSpPr>
          <p:cNvPr id="4" name="Content Placeholder 3"/>
          <p:cNvSpPr>
            <a:spLocks noGrp="1"/>
          </p:cNvSpPr>
          <p:nvPr>
            <p:ph sz="quarter" idx="10" hasCustomPrompt="1"/>
          </p:nvPr>
        </p:nvSpPr>
        <p:spPr>
          <a:xfrm>
            <a:off x="609600" y="1977670"/>
            <a:ext cx="8077200" cy="419100"/>
          </a:xfrm>
          <a:solidFill>
            <a:srgbClr val="83D081"/>
          </a:solidFill>
          <a:ln>
            <a:noFill/>
          </a:ln>
        </p:spPr>
        <p:txBody>
          <a:bodyPr anchor="ctr" anchorCtr="0">
            <a:noAutofit/>
          </a:bodyPr>
          <a:lstStyle>
            <a:lvl1pPr marL="0" indent="0" algn="ctr">
              <a:buNone/>
              <a:defRPr sz="1600" b="1"/>
            </a:lvl1pPr>
            <a:lvl2pPr marL="457200" indent="0" algn="ctr">
              <a:buNone/>
              <a:defRPr sz="1600" b="1"/>
            </a:lvl2pPr>
            <a:lvl3pPr marL="914400" indent="0" algn="ctr">
              <a:buNone/>
              <a:defRPr sz="1600" b="1"/>
            </a:lvl3pPr>
            <a:lvl4pPr marL="1371600" indent="0" algn="ctr">
              <a:buNone/>
              <a:defRPr sz="1600" b="1"/>
            </a:lvl4pPr>
            <a:lvl5pPr marL="1828800" indent="0" algn="ctr">
              <a:buNone/>
              <a:defRPr sz="16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609600" y="2396770"/>
            <a:ext cx="8077200" cy="947562"/>
          </a:xfrm>
          <a:solidFill>
            <a:schemeClr val="bg1">
              <a:lumMod val="95000"/>
            </a:schemeClr>
          </a:solidFill>
        </p:spPr>
        <p:txBody>
          <a:bodyPr>
            <a:normAutofit/>
          </a:bodyPr>
          <a:lstStyle>
            <a:lvl1pPr marL="282575" indent="-282575">
              <a:buFont typeface="+mj-lt"/>
              <a:buAutoNum type="arabicPeriod"/>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27627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CF8185-E246-41DC-9BB2-DD2B1001C3F7}"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F8185-E246-41DC-9BB2-DD2B1001C3F7}"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F8185-E246-41DC-9BB2-DD2B1001C3F7}"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CF8185-E246-41DC-9BB2-DD2B1001C3F7}"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CF8185-E246-41DC-9BB2-DD2B1001C3F7}" type="datetimeFigureOut">
              <a:rPr lang="en-US" smtClean="0"/>
              <a:pPr/>
              <a:t>4/5/2016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CF8185-E246-41DC-9BB2-DD2B1001C3F7}" type="datetimeFigureOut">
              <a:rPr lang="en-US" smtClean="0"/>
              <a:pPr/>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F8185-E246-41DC-9BB2-DD2B1001C3F7}" type="datetimeFigureOut">
              <a:rPr lang="en-US" smtClean="0"/>
              <a:pPr/>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F8185-E246-41DC-9BB2-DD2B1001C3F7}"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F8185-E246-41DC-9BB2-DD2B1001C3F7}"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F8185-E246-41DC-9BB2-DD2B1001C3F7}"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F8185-E246-41DC-9BB2-DD2B1001C3F7}"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
        <p:nvSpPr>
          <p:cNvPr id="4" name="Date Placeholder 3"/>
          <p:cNvSpPr>
            <a:spLocks noGrp="1"/>
          </p:cNvSpPr>
          <p:nvPr>
            <p:ph type="dt" sz="half" idx="10"/>
          </p:nvPr>
        </p:nvSpPr>
        <p:spPr/>
        <p:txBody>
          <a:bodyPr/>
          <a:lstStyle/>
          <a:p>
            <a:fld id="{8369CEEB-D5BD-4BA4-9F0F-BBFD9BD91A1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9CEEB-D5BD-4BA4-9F0F-BBFD9BD91A1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9CEEB-D5BD-4BA4-9F0F-BBFD9BD91A1F}"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9CEEB-D5BD-4BA4-9F0F-BBFD9BD91A1F}" type="datetimeFigureOut">
              <a:rPr lang="en-US" smtClean="0"/>
              <a:pPr/>
              <a:t>4/5/2016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Date Placeholder 2"/>
          <p:cNvSpPr>
            <a:spLocks noGrp="1"/>
          </p:cNvSpPr>
          <p:nvPr>
            <p:ph type="dt" sz="half" idx="10"/>
          </p:nvPr>
        </p:nvSpPr>
        <p:spPr/>
        <p:txBody>
          <a:bodyPr/>
          <a:lstStyle/>
          <a:p>
            <a:fld id="{8369CEEB-D5BD-4BA4-9F0F-BBFD9BD91A1F}" type="datetimeFigureOut">
              <a:rPr lang="en-US" smtClean="0"/>
              <a:pPr/>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CEEB-D5BD-4BA4-9F0F-BBFD9BD91A1F}" type="datetimeFigureOut">
              <a:rPr lang="en-US" smtClean="0"/>
              <a:pPr/>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369CEEB-D5BD-4BA4-9F0F-BBFD9BD91A1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9CEEB-D5BD-4BA4-9F0F-BBFD9BD91A1F}"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
        <p:nvSpPr>
          <p:cNvPr id="4" name="Date Placeholder 3"/>
          <p:cNvSpPr>
            <a:spLocks noGrp="1"/>
          </p:cNvSpPr>
          <p:nvPr>
            <p:ph type="dt" sz="half" idx="10"/>
          </p:nvPr>
        </p:nvSpPr>
        <p:spPr/>
        <p:txBody>
          <a:bodyPr/>
          <a:lstStyle/>
          <a:p>
            <a:fld id="{8369CEEB-D5BD-4BA4-9F0F-BBFD9BD91A1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9CEEB-D5BD-4BA4-9F0F-BBFD9BD91A1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9CEEB-D5BD-4BA4-9F0F-BBFD9BD91A1F}"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9CEEB-D5BD-4BA4-9F0F-BBFD9BD91A1F}" type="datetimeFigureOut">
              <a:rPr lang="en-US" smtClean="0"/>
              <a:pPr/>
              <a:t>4/5/2016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Date Placeholder 2"/>
          <p:cNvSpPr>
            <a:spLocks noGrp="1"/>
          </p:cNvSpPr>
          <p:nvPr>
            <p:ph type="dt" sz="half" idx="10"/>
          </p:nvPr>
        </p:nvSpPr>
        <p:spPr/>
        <p:txBody>
          <a:bodyPr/>
          <a:lstStyle/>
          <a:p>
            <a:fld id="{8369CEEB-D5BD-4BA4-9F0F-BBFD9BD91A1F}" type="datetimeFigureOut">
              <a:rPr lang="en-US" smtClean="0"/>
              <a:pPr/>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CEEB-D5BD-4BA4-9F0F-BBFD9BD91A1F}" type="datetimeFigureOut">
              <a:rPr lang="en-US" smtClean="0"/>
              <a:pPr/>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9CEEB-D5BD-4BA4-9F0F-BBFD9BD91A1F}"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9CEEB-D5BD-4BA4-9F0F-BBFD9BD91A1F}"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9CEEB-D5BD-4BA4-9F0F-BBFD9BD91A1F}" type="datetimeFigureOut">
              <a:rPr lang="en-US" smtClean="0"/>
              <a:pPr/>
              <a:t>4/5/2016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Date Placeholder 2"/>
          <p:cNvSpPr>
            <a:spLocks noGrp="1"/>
          </p:cNvSpPr>
          <p:nvPr>
            <p:ph type="dt" sz="half" idx="10"/>
          </p:nvPr>
        </p:nvSpPr>
        <p:spPr/>
        <p:txBody>
          <a:bodyPr/>
          <a:lstStyle/>
          <a:p>
            <a:fld id="{8369CEEB-D5BD-4BA4-9F0F-BBFD9BD91A1F}" type="datetimeFigureOut">
              <a:rPr lang="en-US" smtClean="0"/>
              <a:pPr/>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CEEB-D5BD-4BA4-9F0F-BBFD9BD91A1F}" type="datetimeFigureOut">
              <a:rPr lang="en-US" smtClean="0"/>
              <a:pPr/>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9CEEB-D5BD-4BA4-9F0F-BBFD9BD91A1F}"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CEEB-D5BD-4BA4-9F0F-BBFD9BD91A1F}" type="datetimeFigureOut">
              <a:rPr lang="en-US" smtClean="0"/>
              <a:pPr/>
              <a:t>4/5/2016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706" r:id="rId11"/>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F8185-E246-41DC-9BB2-DD2B1001C3F7}" type="datetimeFigureOut">
              <a:rPr lang="en-US" smtClean="0"/>
              <a:pPr/>
              <a:t>4/5/2016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E68C9-6558-47A1-B95F-A03CE9A4F6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CEEB-D5BD-4BA4-9F0F-BBFD9BD91A1F}" type="datetimeFigureOut">
              <a:rPr lang="en-US" smtClean="0"/>
              <a:pPr/>
              <a:t>4/5/2016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CEEB-D5BD-4BA4-9F0F-BBFD9BD91A1F}" type="datetimeFigureOut">
              <a:rPr lang="en-US" smtClean="0"/>
              <a:pPr/>
              <a:t>4/5/2016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100.xml"/><Relationship Id="rId1" Type="http://schemas.openxmlformats.org/officeDocument/2006/relationships/slideLayout" Target="../slideLayouts/slideLayout4.xml"/><Relationship Id="rId4" Type="http://schemas.openxmlformats.org/officeDocument/2006/relationships/chart" Target="../charts/chart5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102.xml"/><Relationship Id="rId1" Type="http://schemas.openxmlformats.org/officeDocument/2006/relationships/slideLayout" Target="../slideLayouts/slideLayout4.xml"/><Relationship Id="rId4" Type="http://schemas.openxmlformats.org/officeDocument/2006/relationships/chart" Target="../charts/chart5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https://www.youtube.com/embed/viS1ps0r4K0?rel=0" TargetMode="External"/><Relationship Id="rId5" Type="http://schemas.openxmlformats.org/officeDocument/2006/relationships/image" Target="../media/image3.png"/><Relationship Id="rId4" Type="http://schemas.openxmlformats.org/officeDocument/2006/relationships/hyperlink" Target="https://youtu.be/viS1ps0r4K0"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35.xml.rels><?xml version="1.0" encoding="UTF-8" standalone="yes"?>
<Relationships xmlns="http://schemas.openxmlformats.org/package/2006/relationships"><Relationship Id="rId3" Type="http://schemas.openxmlformats.org/officeDocument/2006/relationships/hyperlink" Target="http://www.cdc.gov/vaccines/imz-managers/coverage/nis/teen/data/tables-2013.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www.cdc.gov/vaccines/imz-managers/coverage/nis/teen/data/tables-2014.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ebmail.hhs.gov/owa/redir.aspx?SURL=rKI1M6FKW-Ka2ewfOxlKtVfBDG6kBELm_aP5fSYUEEOT-nFQ717SCGgAdAB0AHAAOgAvAC8AdwB3AHcALgBjAGQAYwAuAGcAbwB2AC8AbQBtAHcAcgAvAHAAcgBlAHYAaQBlAHcALwBtAG0AdwByAGgAdABtAGwALwByAHIANQA2ADAAMgBhADEALgBoAHQAbQA.&amp;URL=http://www.cdc.gov/mmwr/preview/mmwrhtml/rr5602a1.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www.cdc.gov/vaccines/imz-managers/coverage/nis/teen/data/tables-2013.html#pov"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51.xml.rels><?xml version="1.0" encoding="UTF-8" standalone="yes"?>
<Relationships xmlns="http://schemas.openxmlformats.org/package/2006/relationships"><Relationship Id="rId8" Type="http://schemas.openxmlformats.org/officeDocument/2006/relationships/hyperlink" Target="http://pediatriccare.solutions.aap.org/DocumentLibrary/Periodicity%20Schedule_FINAL.pdf" TargetMode="External"/><Relationship Id="rId3" Type="http://schemas.openxmlformats.org/officeDocument/2006/relationships/hyperlink" Target="http://www.sciencedirect.com/science/article/pii/S1530156708001172" TargetMode="External"/><Relationship Id="rId7" Type="http://schemas.openxmlformats.org/officeDocument/2006/relationships/hyperlink" Target="http://www.uspreventiveservicestaskforce.org/Page/Topic/recommendation-summary/visual-impairment-in-children-ages-1-5-screening"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www.medicaid.gov/chip/downloads/chip_report_congress-2014.pdf" TargetMode="External"/><Relationship Id="rId11" Type="http://schemas.openxmlformats.org/officeDocument/2006/relationships/hyperlink" Target="https://webmail.hhs.gov/owa/redir.aspx?SURL=y5umRi7CR1TVaxHBzd78QUs5MR2S57SFC8g-DrrAA6CT-nFQ717SCGgAdAB0AHAAOgAvAC8AdwB3AHcALgBjAGQAYwAuAGcAbwB2AC8AbQBtAHcAcgAvAHAAcgBlAHYAaQBlAHcALwBtAG0AdwByAGgAdABtAGwALwByAHIANgAwADAAMgBhADEALgBoAHQAbQA.&amp;URL=http://www.cdc.gov/mmwr/preview/mmwrhtml/rr6002a1.htm" TargetMode="External"/><Relationship Id="rId5" Type="http://schemas.openxmlformats.org/officeDocument/2006/relationships/hyperlink" Target="http://www.gpo.gov/fdsys/pkg/PLAW-111publ3/html/PLAW-111publ3.htm" TargetMode="External"/><Relationship Id="rId10" Type="http://schemas.openxmlformats.org/officeDocument/2006/relationships/hyperlink" Target="http://www.healthypeople.gov/2020/topics-objectives/topic/Adolescent-Health/objectives" TargetMode="External"/><Relationship Id="rId4" Type="http://schemas.openxmlformats.org/officeDocument/2006/relationships/hyperlink" Target="http://www.sciencedirect.com/science/article/pii/S1876285910001257" TargetMode="External"/><Relationship Id="rId9" Type="http://schemas.openxmlformats.org/officeDocument/2006/relationships/hyperlink" Target="http://www.hhs.gov/healthcare/prevention/children/"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www.cdc.gov/mmwr/preview/mmwrhtml/mm5920a4.htm" TargetMode="External"/><Relationship Id="rId13" Type="http://schemas.openxmlformats.org/officeDocument/2006/relationships/hyperlink" Target="https://webmail.hhs.gov/owa/redir.aspx?SURL=y5umRi7CR1TVaxHBzd78QUs5MR2S57SFC8g-DrrAA6CT-nFQ717SCGgAdAB0AHAAOgAvAC8AdwB3AHcALgBjAGQAYwAuAGcAbwB2AC8AbQBtAHcAcgAvAHAAcgBlAHYAaQBlAHcALwBtAG0AdwByAGgAdABtAGwALwByAHIANgAwADAAMgBhADEALgBoAHQAbQA.&amp;URL=http://www.cdc.gov/mmwr/preview/mmwrhtml/rr6002a1.htm" TargetMode="External"/><Relationship Id="rId3" Type="http://schemas.openxmlformats.org/officeDocument/2006/relationships/hyperlink" Target="http://factfinder2.census.gov/faces/tableservices/jsf/pages/productview.xhtml?pid=DEC_10_DP_DPDP1" TargetMode="External"/><Relationship Id="rId7" Type="http://schemas.openxmlformats.org/officeDocument/2006/relationships/hyperlink" Target="http://www.cdc.gov/mmwr/preview/mmwrhtml/rr5602a1.htm" TargetMode="External"/><Relationship Id="rId12" Type="http://schemas.openxmlformats.org/officeDocument/2006/relationships/hyperlink" Target="http://www.annualreviews.org/doi/abs/10.1146/annurev-med-010713-141500?url_ver=Z39.88-2003&amp;rfr_dat=cr_pub%3Dpubmed&amp;rfr_id=ori:rid:crossref.org&amp;journalCode=med"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cdc.gov/vaccines/hcp/vis/vis-statements/mening.html" TargetMode="External"/><Relationship Id="rId11" Type="http://schemas.openxmlformats.org/officeDocument/2006/relationships/hyperlink" Target="http://www.cdc.gov/mmwr/preview/mmwrhtml/rr6002a1.htm?s_cid=rr6002a1_w" TargetMode="External"/><Relationship Id="rId5" Type="http://schemas.openxmlformats.org/officeDocument/2006/relationships/hyperlink" Target="http://www.cdc.gov/meningococcal/index.html" TargetMode="External"/><Relationship Id="rId10" Type="http://schemas.openxmlformats.org/officeDocument/2006/relationships/hyperlink" Target="https://webmail.hhs.gov/owa/redir.aspx?SURL=Z5EnsDsnY5Y6Ecn8Z4uvYpc3wM6w2KMfWq_qHs28NUKT-nFQ717SCGgAdAB0AHAAOgAvAC8AdwB3AHcALgBjAGQAYwAuAGcAbwB2AC8AbQBtAHcAcgAvAHAAcgBlAHYAaQBlAHcALwBtAG0AdwByAGgAdABtAGwALwBtAG0ANgAwADUAMABhADMALgBoAHQAbQA.&amp;URL=http://www.cdc.gov/mmwr/preview/mmwrhtml/mm6050a3.htm" TargetMode="External"/><Relationship Id="rId4" Type="http://schemas.openxmlformats.org/officeDocument/2006/relationships/hyperlink" Target="http://www.cdc.gov/meningitis/index.html" TargetMode="External"/><Relationship Id="rId9" Type="http://schemas.openxmlformats.org/officeDocument/2006/relationships/hyperlink" Target="http://www.cdc.gov/mmwr/preview/mmwrhtml/mm6050a3.htm?s_cid=mm6050a3_w"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www.ncbi.nlm.nih.gov/pmc/articles/PMC4089677/" TargetMode="External"/><Relationship Id="rId3" Type="http://schemas.openxmlformats.org/officeDocument/2006/relationships/hyperlink" Target="http://pediatrics.aappublications.org/content/129/2/394.long" TargetMode="External"/><Relationship Id="rId7" Type="http://schemas.openxmlformats.org/officeDocument/2006/relationships/hyperlink" Target="http://www.qualityindicators.ahrq.gov/Downloads/Modules/PSI/V50/TechSpecs/PSI_17_Birth%20Trauma%20RateInjury%20to%20Neonate.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www.ncbi.nlm.nih.gov/pmc/articles/PMC3601779/" TargetMode="External"/><Relationship Id="rId5" Type="http://schemas.openxmlformats.org/officeDocument/2006/relationships/hyperlink" Target="http://pediatrics.aappublications.org/content/135/1/e255.long" TargetMode="External"/><Relationship Id="rId4" Type="http://schemas.openxmlformats.org/officeDocument/2006/relationships/hyperlink" Target="http://www.sciencedirect.com/science/article/pii/S187628591300212X" TargetMode="External"/><Relationship Id="rId9" Type="http://schemas.openxmlformats.org/officeDocument/2006/relationships/hyperlink" Target="http://www.fda.gov/Drugs/ResourcesForYou/Consumers/ucm143553.htm"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www.sciencedirect.com/science/article/pii/S0091674914007982" TargetMode="External"/><Relationship Id="rId3" Type="http://schemas.openxmlformats.org/officeDocument/2006/relationships/hyperlink" Target="http://www.gmc-uk.org/guidance/ethical_guidance/14320.asp" TargetMode="External"/><Relationship Id="rId7" Type="http://schemas.openxmlformats.org/officeDocument/2006/relationships/hyperlink" Target="http://www.ncbi.nlm.nih.gov/pmc/articles/PMC3634865/"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ps.psychiatryonline.org/doi/full/10.1176/appi.ps.201200258" TargetMode="External"/><Relationship Id="rId5" Type="http://schemas.openxmlformats.org/officeDocument/2006/relationships/hyperlink" Target="http://content.healthaffairs.org/content/29/9/1637.long" TargetMode="External"/><Relationship Id="rId4" Type="http://schemas.openxmlformats.org/officeDocument/2006/relationships/hyperlink" Target="http://ps.psychiatryonline.org/doi/full/10.1176/ps.2010.61.11.1063" TargetMode="External"/><Relationship Id="rId9" Type="http://schemas.openxmlformats.org/officeDocument/2006/relationships/hyperlink" Target="http://www.ncbi.nlm.nih.gov/pmc/articles/PMC4079294/"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chart" Target="../charts/char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chart" Target="../charts/chart26.xml"/></Relationships>
</file>

<file path=ppt/slides/_rels/slide6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chart" Target="../charts/chart3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hrq.gov/research/findings/nhqrdr/chartbooks/intro.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nhqrnet.ahrq.gov/inhqrdr/data/query" TargetMode="External"/></Relationships>
</file>

<file path=ppt/slides/_rels/slide7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chart" Target="../charts/chart3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chart" Target="../charts/chart34.xml"/></Relationships>
</file>

<file path=ppt/slides/_rels/slide73.xml.rels><?xml version="1.0" encoding="UTF-8" standalone="yes"?>
<Relationships xmlns="http://schemas.openxmlformats.org/package/2006/relationships"><Relationship Id="rId8" Type="http://schemas.openxmlformats.org/officeDocument/2006/relationships/hyperlink" Target="http://www.cdc.gov/obesity/data/childhood.html" TargetMode="External"/><Relationship Id="rId3" Type="http://schemas.openxmlformats.org/officeDocument/2006/relationships/hyperlink" Target="http://www.ncbi.nlm.nih.gov/pmc/articles/PMC2518593/" TargetMode="External"/><Relationship Id="rId7" Type="http://schemas.openxmlformats.org/officeDocument/2006/relationships/hyperlink" Target="http://annals.org/article.aspx?articleid=746527"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www.cdc.gov/obesity/data/adult.html" TargetMode="External"/><Relationship Id="rId5" Type="http://schemas.openxmlformats.org/officeDocument/2006/relationships/hyperlink" Target="http://www.surgeongeneral.gov/library/reports/50-years-of-progress/index.html" TargetMode="External"/><Relationship Id="rId4" Type="http://schemas.openxmlformats.org/officeDocument/2006/relationships/hyperlink" Target="http://www.sciencedirect.com/science/article/pii/S0091743512001582" TargetMode="External"/><Relationship Id="rId9" Type="http://schemas.openxmlformats.org/officeDocument/2006/relationships/hyperlink" Target="http://pediatrics.aappublications.org/content/135/3/575.long"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76.xml"/><Relationship Id="rId1" Type="http://schemas.openxmlformats.org/officeDocument/2006/relationships/slideLayout" Target="../slideLayouts/slideLayout4.xml"/><Relationship Id="rId4" Type="http://schemas.openxmlformats.org/officeDocument/2006/relationships/chart" Target="../charts/chart36.xml"/></Relationships>
</file>

<file path=ppt/slides/_rels/slide7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77.xml"/><Relationship Id="rId1" Type="http://schemas.openxmlformats.org/officeDocument/2006/relationships/slideLayout" Target="../slideLayouts/slideLayout4.xml"/><Relationship Id="rId4" Type="http://schemas.openxmlformats.org/officeDocument/2006/relationships/chart" Target="../charts/chart38.xml"/></Relationships>
</file>

<file path=ppt/slides/_rels/slide7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78.xml"/><Relationship Id="rId1" Type="http://schemas.openxmlformats.org/officeDocument/2006/relationships/slideLayout" Target="../slideLayouts/slideLayout4.xml"/><Relationship Id="rId4" Type="http://schemas.openxmlformats.org/officeDocument/2006/relationships/chart" Target="../charts/chart4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chart" Target="../charts/chart42.xml"/></Relationships>
</file>

<file path=ppt/slides/_rels/slide8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90.xml"/><Relationship Id="rId1" Type="http://schemas.openxmlformats.org/officeDocument/2006/relationships/slideLayout" Target="../slideLayouts/slideLayout4.xml"/><Relationship Id="rId4" Type="http://schemas.openxmlformats.org/officeDocument/2006/relationships/chart" Target="../charts/chart4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92.xml"/><Relationship Id="rId1" Type="http://schemas.openxmlformats.org/officeDocument/2006/relationships/slideLayout" Target="../slideLayouts/slideLayout4.xml"/><Relationship Id="rId4" Type="http://schemas.openxmlformats.org/officeDocument/2006/relationships/chart" Target="../charts/chart50.xml"/></Relationships>
</file>

<file path=ppt/slides/_rels/slide93.xml.rels><?xml version="1.0" encoding="UTF-8" standalone="yes"?>
<Relationships xmlns="http://schemas.openxmlformats.org/package/2006/relationships"><Relationship Id="rId3" Type="http://schemas.openxmlformats.org/officeDocument/2006/relationships/hyperlink" Target="http://www.sciencedirect.com/science/article/pii/S1049386715000055"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hyperlink" Target="http://www.ncbi.nlm.nih.gov/pmc/articles/PMC3831170/" TargetMode="External"/><Relationship Id="rId4" Type="http://schemas.openxmlformats.org/officeDocument/2006/relationships/hyperlink" Target="http://ptjournal.apta.org/content/92/2/227.long"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98.xml"/><Relationship Id="rId1" Type="http://schemas.openxmlformats.org/officeDocument/2006/relationships/slideLayout" Target="../slideLayouts/slideLayout4.xml"/><Relationship Id="rId4" Type="http://schemas.openxmlformats.org/officeDocument/2006/relationships/chart" Target="../charts/chart5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National Healthcare Quality and Disparities Report</a:t>
            </a:r>
            <a:endParaRPr lang="en-US" dirty="0"/>
          </a:p>
        </p:txBody>
      </p:sp>
      <p:sp>
        <p:nvSpPr>
          <p:cNvPr id="5" name="Content Placeholder 4"/>
          <p:cNvSpPr>
            <a:spLocks noGrp="1"/>
          </p:cNvSpPr>
          <p:nvPr>
            <p:ph type="subTitle" idx="1"/>
          </p:nvPr>
        </p:nvSpPr>
        <p:spPr/>
        <p:txBody>
          <a:bodyPr>
            <a:normAutofit fontScale="85000" lnSpcReduction="20000"/>
          </a:bodyPr>
          <a:lstStyle/>
          <a:p>
            <a:r>
              <a:rPr lang="en-US" dirty="0" err="1" smtClean="0"/>
              <a:t>Chartbook</a:t>
            </a:r>
            <a:r>
              <a:rPr lang="en-US" dirty="0" smtClean="0"/>
              <a:t> on Healthy Living</a:t>
            </a:r>
          </a:p>
          <a:p>
            <a:r>
              <a:rPr lang="en-US" dirty="0" smtClean="0"/>
              <a:t>April 2016</a:t>
            </a:r>
            <a:endParaRPr lang="en-US" dirty="0"/>
          </a:p>
        </p:txBody>
      </p:sp>
      <p:sp>
        <p:nvSpPr>
          <p:cNvPr id="6" name="TextBox 5"/>
          <p:cNvSpPr txBox="1"/>
          <p:nvPr/>
        </p:nvSpPr>
        <p:spPr>
          <a:xfrm>
            <a:off x="457200" y="6207897"/>
            <a:ext cx="8077200" cy="276999"/>
          </a:xfrm>
          <a:prstGeom prst="rect">
            <a:avLst/>
          </a:prstGeom>
          <a:noFill/>
        </p:spPr>
        <p:txBody>
          <a:bodyPr wrap="square" rtlCol="0">
            <a:spAutoFit/>
          </a:bodyPr>
          <a:lstStyle/>
          <a:p>
            <a:r>
              <a:rPr lang="en-US" sz="1200" dirty="0" smtClean="0"/>
              <a:t>This presentation contains notes. Select View, then Notes page to read them.</a:t>
            </a:r>
            <a:endParaRPr lang="en-US" sz="1200" dirty="0"/>
          </a:p>
        </p:txBody>
      </p:sp>
    </p:spTree>
    <p:extLst>
      <p:ext uri="{BB962C8B-B14F-4D97-AF65-F5344CB8AC3E}">
        <p14:creationId xmlns:p14="http://schemas.microsoft.com/office/powerpoint/2010/main" val="3364424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274638"/>
            <a:ext cx="7543800" cy="868362"/>
          </a:xfrm>
        </p:spPr>
        <p:txBody>
          <a:bodyPr>
            <a:noAutofit/>
          </a:bodyPr>
          <a:lstStyle/>
          <a:p>
            <a:r>
              <a:rPr lang="en-US" sz="1800" dirty="0"/>
              <a:t>Number and percentage of </a:t>
            </a:r>
            <a:r>
              <a:rPr lang="en-US" sz="1800" dirty="0" smtClean="0"/>
              <a:t>health living </a:t>
            </a:r>
            <a:r>
              <a:rPr lang="en-US" sz="1800" dirty="0"/>
              <a:t>measures with disparity at baseline for which disparities related to race, ethnicity, and income were improving, not changing, or worsening through </a:t>
            </a:r>
            <a:r>
              <a:rPr lang="en-US" sz="1800" dirty="0" smtClean="0"/>
              <a:t>2013</a:t>
            </a:r>
            <a:endParaRPr lang="en-US" sz="1800" dirty="0">
              <a:solidFill>
                <a:srgbClr val="00B050"/>
              </a:solidFill>
            </a:endParaRPr>
          </a:p>
        </p:txBody>
      </p:sp>
      <p:sp>
        <p:nvSpPr>
          <p:cNvPr id="6" name="Rectangle 5"/>
          <p:cNvSpPr/>
          <p:nvPr/>
        </p:nvSpPr>
        <p:spPr>
          <a:xfrm>
            <a:off x="457200" y="6309360"/>
            <a:ext cx="4445448" cy="246221"/>
          </a:xfrm>
          <a:prstGeom prst="rect">
            <a:avLst/>
          </a:prstGeom>
        </p:spPr>
        <p:txBody>
          <a:bodyPr wrap="none">
            <a:spAutoFit/>
          </a:bodyPr>
          <a:lstStyle/>
          <a:p>
            <a:r>
              <a:rPr lang="en-US" sz="1000" b="1" dirty="0"/>
              <a:t>Key:</a:t>
            </a:r>
            <a:r>
              <a:rPr lang="en-US" sz="1000" dirty="0"/>
              <a:t> </a:t>
            </a:r>
            <a:r>
              <a:rPr lang="en-US" sz="1000" dirty="0" smtClean="0"/>
              <a:t>AI/AN = American Indian and Alaska Native; n </a:t>
            </a:r>
            <a:r>
              <a:rPr lang="en-US" sz="1000" dirty="0"/>
              <a:t>= number of measures.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17581454"/>
              </p:ext>
            </p:extLst>
          </p:nvPr>
        </p:nvGraphicFramePr>
        <p:xfrm>
          <a:off x="457200" y="1463040"/>
          <a:ext cx="8229600" cy="4754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853080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Long-stay nursing home residents who have moderate to severe pain, by race and age, 2012-2013</a:t>
            </a:r>
            <a:endParaRPr lang="en-US" sz="2000" dirty="0"/>
          </a:p>
        </p:txBody>
      </p:sp>
      <p:graphicFrame>
        <p:nvGraphicFramePr>
          <p:cNvPr id="14" name="Content Placeholder 13"/>
          <p:cNvGraphicFramePr>
            <a:graphicFrameLocks noGrp="1"/>
          </p:cNvGraphicFramePr>
          <p:nvPr>
            <p:ph sz="half" idx="1"/>
            <p:extLst>
              <p:ext uri="{D42A27DB-BD31-4B8C-83A1-F6EECF244321}">
                <p14:modId xmlns:p14="http://schemas.microsoft.com/office/powerpoint/2010/main" val="2655670306"/>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4"/>
          <p:cNvGraphicFramePr>
            <a:graphicFrameLocks noGrp="1"/>
          </p:cNvGraphicFramePr>
          <p:nvPr>
            <p:ph sz="half" idx="2"/>
            <p:extLst>
              <p:ext uri="{D42A27DB-BD31-4B8C-83A1-F6EECF244321}">
                <p14:modId xmlns:p14="http://schemas.microsoft.com/office/powerpoint/2010/main" val="1270219170"/>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57200" y="5486400"/>
            <a:ext cx="8229600" cy="707886"/>
          </a:xfrm>
          <a:prstGeom prst="rect">
            <a:avLst/>
          </a:prstGeom>
          <a:noFill/>
        </p:spPr>
        <p:txBody>
          <a:bodyPr wrap="square" rtlCol="0">
            <a:spAutoFit/>
          </a:bodyPr>
          <a:lstStyle/>
          <a:p>
            <a:r>
              <a:rPr lang="en-US" sz="1000" b="1" dirty="0"/>
              <a:t>Key:</a:t>
            </a:r>
            <a:r>
              <a:rPr lang="en-US" sz="1000" dirty="0"/>
              <a:t> </a:t>
            </a:r>
            <a:r>
              <a:rPr lang="en-US" sz="1000" dirty="0" smtClean="0"/>
              <a:t>NHOPI = Native Hawaiian </a:t>
            </a:r>
            <a:r>
              <a:rPr lang="en-US" sz="1000" dirty="0"/>
              <a:t>or </a:t>
            </a:r>
            <a:r>
              <a:rPr lang="en-US" sz="1000" dirty="0" smtClean="0"/>
              <a:t>Other Pacific Islander; AI/AN = </a:t>
            </a:r>
            <a:r>
              <a:rPr lang="en-US" sz="1000" dirty="0"/>
              <a:t>American Indian or Alaska </a:t>
            </a:r>
            <a:r>
              <a:rPr lang="en-US" sz="1000" dirty="0" smtClean="0"/>
              <a:t>Native. </a:t>
            </a:r>
            <a:endParaRPr lang="en-US" sz="1000" dirty="0"/>
          </a:p>
          <a:p>
            <a:r>
              <a:rPr lang="en-US" sz="1000" b="1" dirty="0" smtClean="0"/>
              <a:t>Source</a:t>
            </a:r>
            <a:r>
              <a:rPr lang="en-US" sz="1000" b="1" dirty="0"/>
              <a:t>: </a:t>
            </a:r>
            <a:r>
              <a:rPr lang="en-US" sz="1000" dirty="0"/>
              <a:t>Centers for Medicare &amp; Medicaid Services, Minimum Data Set, </a:t>
            </a:r>
            <a:r>
              <a:rPr lang="en-US" sz="1000" dirty="0" smtClean="0"/>
              <a:t>2012-2013. </a:t>
            </a:r>
            <a:r>
              <a:rPr lang="en-US" sz="1000" dirty="0"/>
              <a:t>Data are from the third quarter of the calendar year</a:t>
            </a:r>
            <a:r>
              <a:rPr lang="en-US" sz="1000" dirty="0" smtClean="0"/>
              <a:t>.</a:t>
            </a:r>
          </a:p>
          <a:p>
            <a:r>
              <a:rPr lang="en-US" sz="1000" b="1" dirty="0" smtClean="0"/>
              <a:t>Denominator</a:t>
            </a:r>
            <a:r>
              <a:rPr lang="en-US" sz="1000" b="1" dirty="0"/>
              <a:t>: </a:t>
            </a:r>
            <a:r>
              <a:rPr lang="en-US" sz="1000" dirty="0"/>
              <a:t>All long-stay residents in Medicare- or Medicaid-certified nursing home facilities. </a:t>
            </a:r>
          </a:p>
          <a:p>
            <a:r>
              <a:rPr lang="en-US" sz="1000" b="1" dirty="0"/>
              <a:t>Note: </a:t>
            </a:r>
            <a:r>
              <a:rPr lang="en-US" sz="1000" dirty="0"/>
              <a:t>For this measure, lower rates are better. </a:t>
            </a:r>
          </a:p>
        </p:txBody>
      </p:sp>
    </p:spTree>
    <p:extLst>
      <p:ext uri="{BB962C8B-B14F-4D97-AF65-F5344CB8AC3E}">
        <p14:creationId xmlns:p14="http://schemas.microsoft.com/office/powerpoint/2010/main" val="42362529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Weight Loss Among Nursing Home Residents</a:t>
            </a:r>
            <a:endParaRPr lang="en-US" dirty="0"/>
          </a:p>
        </p:txBody>
      </p:sp>
      <p:sp>
        <p:nvSpPr>
          <p:cNvPr id="6" name="Content Placeholder 5"/>
          <p:cNvSpPr>
            <a:spLocks noGrp="1"/>
          </p:cNvSpPr>
          <p:nvPr>
            <p:ph idx="1"/>
          </p:nvPr>
        </p:nvSpPr>
        <p:spPr>
          <a:xfrm>
            <a:off x="457200" y="1600201"/>
            <a:ext cx="8229600" cy="3953932"/>
          </a:xfrm>
        </p:spPr>
        <p:txBody>
          <a:bodyPr>
            <a:normAutofit fontScale="92500"/>
          </a:bodyPr>
          <a:lstStyle/>
          <a:p>
            <a:r>
              <a:rPr lang="en-US" dirty="0" smtClean="0"/>
              <a:t>Unintentional weight loss is a common problem among nursing home residents.</a:t>
            </a:r>
          </a:p>
          <a:p>
            <a:r>
              <a:rPr lang="en-US" dirty="0" smtClean="0"/>
              <a:t>Weight loss is associated with adverse, costly clinical outcomes, including increased hospitalization, morbidity, and mortality. </a:t>
            </a:r>
            <a:endParaRPr lang="en-US" dirty="0"/>
          </a:p>
          <a:p>
            <a:r>
              <a:rPr lang="en-US" dirty="0" smtClean="0"/>
              <a:t>The Minimum Data Set defines clinically significant weight loss for nursing home residents:</a:t>
            </a:r>
          </a:p>
          <a:p>
            <a:pPr lvl="1"/>
            <a:r>
              <a:rPr lang="en-US" dirty="0" smtClean="0"/>
              <a:t>Weight loss </a:t>
            </a:r>
            <a:r>
              <a:rPr lang="en-US" dirty="0" smtClean="0">
                <a:latin typeface="Calibri"/>
              </a:rPr>
              <a:t>≥</a:t>
            </a:r>
            <a:r>
              <a:rPr lang="en-US" dirty="0" smtClean="0"/>
              <a:t>5% within a 30-day period or 10% within a 180-day period</a:t>
            </a:r>
            <a:endParaRPr lang="en-US" dirty="0"/>
          </a:p>
        </p:txBody>
      </p:sp>
    </p:spTree>
    <p:extLst>
      <p:ext uri="{BB962C8B-B14F-4D97-AF65-F5344CB8AC3E}">
        <p14:creationId xmlns:p14="http://schemas.microsoft.com/office/powerpoint/2010/main" val="390490674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Long-stay nursing home residents who lost too much weight, by age and race/ethnicity, 2011-2013</a:t>
            </a:r>
            <a:endParaRPr lang="en-US" sz="20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977044227"/>
              </p:ext>
            </p:extLst>
          </p:nvPr>
        </p:nvGraphicFramePr>
        <p:xfrm>
          <a:off x="457200" y="1463040"/>
          <a:ext cx="4114800" cy="3749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230535750"/>
              </p:ext>
            </p:extLst>
          </p:nvPr>
        </p:nvGraphicFramePr>
        <p:xfrm>
          <a:off x="4572000" y="1463040"/>
          <a:ext cx="4114800" cy="374904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57200" y="5486400"/>
            <a:ext cx="8229600" cy="553998"/>
          </a:xfrm>
          <a:prstGeom prst="rect">
            <a:avLst/>
          </a:prstGeom>
          <a:noFill/>
        </p:spPr>
        <p:txBody>
          <a:bodyPr wrap="square" rtlCol="0">
            <a:spAutoFit/>
          </a:bodyPr>
          <a:lstStyle/>
          <a:p>
            <a:r>
              <a:rPr lang="en-US" sz="1000" b="1" dirty="0" smtClean="0"/>
              <a:t>Source:</a:t>
            </a:r>
            <a:r>
              <a:rPr lang="en-US" sz="1000" dirty="0" smtClean="0"/>
              <a:t> </a:t>
            </a:r>
            <a:r>
              <a:rPr lang="en-US" sz="1000" dirty="0"/>
              <a:t>Centers for Medicare &amp; Medicaid Services, Minimum Data </a:t>
            </a:r>
            <a:r>
              <a:rPr lang="en-US" sz="1000" dirty="0" smtClean="0"/>
              <a:t>Set, 2011-2013.</a:t>
            </a:r>
          </a:p>
          <a:p>
            <a:r>
              <a:rPr lang="en-US" sz="1000" b="1" dirty="0" smtClean="0"/>
              <a:t>Note: </a:t>
            </a:r>
            <a:r>
              <a:rPr lang="en-US" sz="1000" dirty="0" smtClean="0"/>
              <a:t>White and Black are non-Hispanic. Hispanic includes all races.</a:t>
            </a:r>
            <a:endParaRPr lang="en-US" sz="1000" b="1" dirty="0"/>
          </a:p>
          <a:p>
            <a:r>
              <a:rPr lang="en-US" sz="1000" dirty="0" smtClean="0"/>
              <a:t> </a:t>
            </a:r>
            <a:endParaRPr lang="en-US" sz="1000" dirty="0"/>
          </a:p>
        </p:txBody>
      </p:sp>
      <p:sp>
        <p:nvSpPr>
          <p:cNvPr id="11" name="TextBox 10"/>
          <p:cNvSpPr txBox="1"/>
          <p:nvPr/>
        </p:nvSpPr>
        <p:spPr>
          <a:xfrm>
            <a:off x="2331156" y="4201498"/>
            <a:ext cx="1280160" cy="402336"/>
          </a:xfrm>
          <a:prstGeom prst="rect">
            <a:avLst/>
          </a:prstGeom>
          <a:noFill/>
          <a:ln>
            <a:solidFill>
              <a:schemeClr val="tx1"/>
            </a:solidFill>
          </a:ln>
        </p:spPr>
        <p:txBody>
          <a:bodyPr wrap="square" rtlCol="0">
            <a:spAutoFit/>
          </a:bodyPr>
          <a:lstStyle/>
          <a:p>
            <a:pPr algn="ctr"/>
            <a:r>
              <a:rPr lang="en-US" sz="1000" dirty="0" smtClean="0"/>
              <a:t>2011 Achievable Benchmark: 7.4 %</a:t>
            </a:r>
            <a:endParaRPr lang="en-US" sz="1000" dirty="0"/>
          </a:p>
        </p:txBody>
      </p:sp>
    </p:spTree>
    <p:extLst>
      <p:ext uri="{BB962C8B-B14F-4D97-AF65-F5344CB8AC3E}">
        <p14:creationId xmlns:p14="http://schemas.microsoft.com/office/powerpoint/2010/main" val="39497188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References</a:t>
            </a:r>
            <a:endParaRPr lang="en-US" dirty="0"/>
          </a:p>
        </p:txBody>
      </p:sp>
      <p:sp>
        <p:nvSpPr>
          <p:cNvPr id="8" name="Content Placeholder 7"/>
          <p:cNvSpPr>
            <a:spLocks noGrp="1"/>
          </p:cNvSpPr>
          <p:nvPr>
            <p:ph idx="1"/>
          </p:nvPr>
        </p:nvSpPr>
        <p:spPr>
          <a:xfrm>
            <a:off x="457200" y="1524000"/>
            <a:ext cx="8229600" cy="1772356"/>
          </a:xfrm>
        </p:spPr>
        <p:txBody>
          <a:bodyPr>
            <a:normAutofit fontScale="77500" lnSpcReduction="20000"/>
          </a:bodyPr>
          <a:lstStyle/>
          <a:p>
            <a:pPr marL="338138" indent="-338138">
              <a:lnSpc>
                <a:spcPct val="120000"/>
              </a:lnSpc>
              <a:spcBef>
                <a:spcPts val="0"/>
              </a:spcBef>
              <a:buSzPct val="100000"/>
              <a:buFont typeface="+mj-lt"/>
              <a:buAutoNum type="arabicPeriod"/>
            </a:pPr>
            <a:r>
              <a:rPr lang="en-US" dirty="0" smtClean="0"/>
              <a:t>Abrahamson K, </a:t>
            </a:r>
            <a:r>
              <a:rPr lang="en-US" dirty="0" err="1" smtClean="0"/>
              <a:t>DeCrane</a:t>
            </a:r>
            <a:r>
              <a:rPr lang="en-US" dirty="0" smtClean="0"/>
              <a:t> S, Mueller C, et al. Implementation of a nursing home quality improvement project to reduce resident pain: a qualitative case study. J </a:t>
            </a:r>
            <a:r>
              <a:rPr lang="en-US" dirty="0" err="1" smtClean="0"/>
              <a:t>Nurs</a:t>
            </a:r>
            <a:r>
              <a:rPr lang="en-US" dirty="0" smtClean="0"/>
              <a:t> Care </a:t>
            </a:r>
            <a:r>
              <a:rPr lang="en-US" dirty="0" err="1" smtClean="0"/>
              <a:t>Qual</a:t>
            </a:r>
            <a:r>
              <a:rPr lang="en-US" dirty="0" smtClean="0"/>
              <a:t> 2015 Jul-Sep;30(3):261-8. PMID: 25407787. </a:t>
            </a:r>
          </a:p>
          <a:p>
            <a:endParaRPr lang="en-US" dirty="0"/>
          </a:p>
        </p:txBody>
      </p:sp>
    </p:spTree>
    <p:extLst>
      <p:ext uri="{BB962C8B-B14F-4D97-AF65-F5344CB8AC3E}">
        <p14:creationId xmlns:p14="http://schemas.microsoft.com/office/powerpoint/2010/main" val="3366240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Healthy Living Measures With Disparities That Were Eliminated</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Hispanic vs. Non-Hispanic White Gap: </a:t>
            </a:r>
          </a:p>
          <a:p>
            <a:pPr lvl="1"/>
            <a:r>
              <a:rPr lang="en-US" dirty="0" smtClean="0"/>
              <a:t>Adults with obesity who ever received advice about eating fewer high-fat or high-cholesterol foods</a:t>
            </a:r>
          </a:p>
          <a:p>
            <a:pPr lvl="1"/>
            <a:r>
              <a:rPr lang="en-US" dirty="0" smtClean="0"/>
              <a:t>Home health care patients who get better at bathing</a:t>
            </a:r>
          </a:p>
          <a:p>
            <a:r>
              <a:rPr lang="en-US" dirty="0" smtClean="0"/>
              <a:t>Black vs. White Gap:</a:t>
            </a:r>
          </a:p>
          <a:p>
            <a:pPr lvl="1"/>
            <a:r>
              <a:rPr lang="en-US" dirty="0" smtClean="0"/>
              <a:t>Adults with obesity age 20 and over who had been told by a doctor or health professional that they were overweight</a:t>
            </a:r>
          </a:p>
          <a:p>
            <a:pPr lvl="1"/>
            <a:r>
              <a:rPr lang="en-US" dirty="0" smtClean="0"/>
              <a:t>Children ages 19-35 months who received 3+ doses of polio vaccine</a:t>
            </a:r>
          </a:p>
          <a:p>
            <a:pPr lvl="1"/>
            <a:r>
              <a:rPr lang="en-US" dirty="0" smtClean="0"/>
              <a:t>Children ages 19-35 months who received 1+ doses of measles-mumps-rubella vaccine</a:t>
            </a:r>
          </a:p>
        </p:txBody>
      </p:sp>
    </p:spTree>
    <p:extLst>
      <p:ext uri="{BB962C8B-B14F-4D97-AF65-F5344CB8AC3E}">
        <p14:creationId xmlns:p14="http://schemas.microsoft.com/office/powerpoint/2010/main" val="419282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Healthy Living Measures With Disparities That Were Eliminated</a:t>
            </a:r>
            <a:endParaRPr lang="en-US" dirty="0"/>
          </a:p>
        </p:txBody>
      </p:sp>
      <p:sp>
        <p:nvSpPr>
          <p:cNvPr id="3" name="Content Placeholder 2"/>
          <p:cNvSpPr>
            <a:spLocks noGrp="1"/>
          </p:cNvSpPr>
          <p:nvPr>
            <p:ph idx="1"/>
          </p:nvPr>
        </p:nvSpPr>
        <p:spPr>
          <a:xfrm>
            <a:off x="457200" y="1600201"/>
            <a:ext cx="8229600" cy="4473222"/>
          </a:xfrm>
        </p:spPr>
        <p:txBody>
          <a:bodyPr>
            <a:normAutofit fontScale="92500"/>
          </a:bodyPr>
          <a:lstStyle/>
          <a:p>
            <a:r>
              <a:rPr lang="en-US" dirty="0" smtClean="0"/>
              <a:t>American Indian and Alaska Native vs. White Gap: </a:t>
            </a:r>
          </a:p>
          <a:p>
            <a:pPr lvl="1"/>
            <a:r>
              <a:rPr lang="en-US" dirty="0" smtClean="0"/>
              <a:t>Children ages 2-17 for whom a health provider gave advice about the amount and kind of exercise, sports, or physically active hobbies they should have</a:t>
            </a:r>
          </a:p>
          <a:p>
            <a:pPr lvl="1"/>
            <a:r>
              <a:rPr lang="en-US" dirty="0" smtClean="0"/>
              <a:t>Children ages 2-17 for whom a health provider gave advice about healthy eating</a:t>
            </a:r>
          </a:p>
          <a:p>
            <a:r>
              <a:rPr lang="en-US" dirty="0" smtClean="0"/>
              <a:t>Poor vs. High Income Gap: </a:t>
            </a:r>
          </a:p>
          <a:p>
            <a:pPr lvl="1"/>
            <a:r>
              <a:rPr lang="en-US" dirty="0" smtClean="0"/>
              <a:t>Adults with obesity who ever received advice from a health professional to exercise more</a:t>
            </a:r>
          </a:p>
          <a:p>
            <a:pPr lvl="1"/>
            <a:r>
              <a:rPr lang="en-US" dirty="0" smtClean="0"/>
              <a:t>Adolescent females ages 13-15 years who received 3+ doses of human papillomavirus vaccine</a:t>
            </a:r>
            <a:endParaRPr lang="en-US" dirty="0"/>
          </a:p>
        </p:txBody>
      </p:sp>
    </p:spTree>
    <p:extLst>
      <p:ext uri="{BB962C8B-B14F-4D97-AF65-F5344CB8AC3E}">
        <p14:creationId xmlns:p14="http://schemas.microsoft.com/office/powerpoint/2010/main" val="1508864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Healthy Living Measures That Developed New Disparities</a:t>
            </a:r>
            <a:endParaRPr lang="en-US" dirty="0"/>
          </a:p>
        </p:txBody>
      </p:sp>
      <p:sp>
        <p:nvSpPr>
          <p:cNvPr id="3" name="Content Placeholder 2"/>
          <p:cNvSpPr>
            <a:spLocks noGrp="1"/>
          </p:cNvSpPr>
          <p:nvPr>
            <p:ph idx="1"/>
          </p:nvPr>
        </p:nvSpPr>
        <p:spPr>
          <a:xfrm>
            <a:off x="457200" y="1600200"/>
            <a:ext cx="8382000" cy="4525963"/>
          </a:xfrm>
        </p:spPr>
        <p:txBody>
          <a:bodyPr>
            <a:normAutofit fontScale="85000" lnSpcReduction="10000"/>
          </a:bodyPr>
          <a:lstStyle/>
          <a:p>
            <a:r>
              <a:rPr lang="en-US" dirty="0" smtClean="0"/>
              <a:t>Black vs. White Gap:</a:t>
            </a:r>
          </a:p>
          <a:p>
            <a:pPr lvl="1"/>
            <a:r>
              <a:rPr lang="en-US" dirty="0" smtClean="0"/>
              <a:t>Breast cancer diagnosed at advanced stage per 100,000 women age 40 and over</a:t>
            </a:r>
          </a:p>
          <a:p>
            <a:r>
              <a:rPr lang="en-US" dirty="0" smtClean="0"/>
              <a:t>American Indian and Alaska Native vs. White Gap: </a:t>
            </a:r>
          </a:p>
          <a:p>
            <a:pPr lvl="1"/>
            <a:r>
              <a:rPr lang="en-US" dirty="0" smtClean="0"/>
              <a:t>Home health care patients who have less shortness of breath</a:t>
            </a:r>
          </a:p>
          <a:p>
            <a:pPr lvl="1"/>
            <a:r>
              <a:rPr lang="en-US" dirty="0" smtClean="0"/>
              <a:t>Home health care patients who have less pain when moving around</a:t>
            </a:r>
          </a:p>
          <a:p>
            <a:r>
              <a:rPr lang="en-US" dirty="0" smtClean="0"/>
              <a:t>Asian vs. White Gap: </a:t>
            </a:r>
          </a:p>
          <a:p>
            <a:pPr lvl="1"/>
            <a:r>
              <a:rPr lang="en-US" dirty="0" smtClean="0"/>
              <a:t>Adults ages 18-64 at high risk (e.g., chronic obstructive pulmonary disease) who ever received pneumococcal vaccination</a:t>
            </a:r>
          </a:p>
          <a:p>
            <a:r>
              <a:rPr lang="en-US" dirty="0" smtClean="0"/>
              <a:t>Poor vs. High Income Gap: </a:t>
            </a:r>
          </a:p>
          <a:p>
            <a:pPr lvl="1"/>
            <a:r>
              <a:rPr lang="en-US" dirty="0" smtClean="0"/>
              <a:t>Children ages 2-5 who were obese</a:t>
            </a:r>
          </a:p>
          <a:p>
            <a:pPr lvl="1"/>
            <a:r>
              <a:rPr lang="en-US" dirty="0" smtClean="0"/>
              <a:t>Children ages 6-11 who were obese</a:t>
            </a:r>
            <a:endParaRPr lang="en-US" dirty="0"/>
          </a:p>
        </p:txBody>
      </p:sp>
    </p:spTree>
    <p:extLst>
      <p:ext uri="{BB962C8B-B14F-4D97-AF65-F5344CB8AC3E}">
        <p14:creationId xmlns:p14="http://schemas.microsoft.com/office/powerpoint/2010/main" val="970207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Measures of Healthy Living</a:t>
            </a:r>
            <a:endParaRPr lang="en-US" dirty="0"/>
          </a:p>
        </p:txBody>
      </p:sp>
      <p:sp>
        <p:nvSpPr>
          <p:cNvPr id="5" name="Content Placeholder 4"/>
          <p:cNvSpPr>
            <a:spLocks noGrp="1"/>
          </p:cNvSpPr>
          <p:nvPr>
            <p:ph idx="1"/>
          </p:nvPr>
        </p:nvSpPr>
        <p:spPr/>
        <p:txBody>
          <a:bodyPr/>
          <a:lstStyle/>
          <a:p>
            <a:r>
              <a:rPr lang="en-US" dirty="0" smtClean="0"/>
              <a:t>This </a:t>
            </a:r>
            <a:r>
              <a:rPr lang="en-US" dirty="0" err="1" smtClean="0"/>
              <a:t>chartbook</a:t>
            </a:r>
            <a:r>
              <a:rPr lang="en-US" dirty="0" smtClean="0"/>
              <a:t> tracks measures of Healthy Living through 2013, overall and for populations defined by age, race, ethnicity, income, education, insurance, and number of chronic conditions.</a:t>
            </a:r>
          </a:p>
          <a:p>
            <a:r>
              <a:rPr lang="en-US" dirty="0" smtClean="0"/>
              <a:t>Measures of Healthy Living include: </a:t>
            </a:r>
          </a:p>
          <a:p>
            <a:pPr lvl="1"/>
            <a:r>
              <a:rPr lang="en-US" dirty="0" smtClean="0"/>
              <a:t>Receipt of processes that reflect high-quality preventive and supportive care.</a:t>
            </a:r>
          </a:p>
          <a:p>
            <a:pPr lvl="1"/>
            <a:r>
              <a:rPr lang="en-US" dirty="0" smtClean="0"/>
              <a:t>Outcomes related in part to receipt of high-quality preventive and supportive care.</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4132885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Services That Promote Healthy Living</a:t>
            </a:r>
            <a:endParaRPr lang="en-US" dirty="0"/>
          </a:p>
        </p:txBody>
      </p:sp>
      <p:sp>
        <p:nvSpPr>
          <p:cNvPr id="3" name="Content Placeholder 2"/>
          <p:cNvSpPr>
            <a:spLocks noGrp="1"/>
          </p:cNvSpPr>
          <p:nvPr>
            <p:ph idx="1"/>
          </p:nvPr>
        </p:nvSpPr>
        <p:spPr>
          <a:xfrm>
            <a:off x="457200" y="1524000"/>
            <a:ext cx="8229600" cy="4602163"/>
          </a:xfrm>
        </p:spPr>
        <p:txBody>
          <a:bodyPr>
            <a:normAutofit/>
          </a:bodyPr>
          <a:lstStyle/>
          <a:p>
            <a:r>
              <a:rPr lang="en-US" dirty="0" smtClean="0"/>
              <a:t>Much valuable health care is delivered to prevent disease, disability, and discomfort rather than to treat specific clinical conditions. </a:t>
            </a:r>
          </a:p>
          <a:p>
            <a:r>
              <a:rPr lang="en-US" dirty="0" smtClean="0"/>
              <a:t>These services improve health and quality of life and are often better characterized by stage over a lifespan rather than by organ system. </a:t>
            </a:r>
          </a:p>
        </p:txBody>
      </p:sp>
    </p:spTree>
    <p:extLst>
      <p:ext uri="{BB962C8B-B14F-4D97-AF65-F5344CB8AC3E}">
        <p14:creationId xmlns:p14="http://schemas.microsoft.com/office/powerpoint/2010/main" val="575493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Services Covered in This Chartbook</a:t>
            </a:r>
            <a:endParaRPr lang="en-US" dirty="0"/>
          </a:p>
        </p:txBody>
      </p:sp>
      <p:sp>
        <p:nvSpPr>
          <p:cNvPr id="3" name="Content Placeholder 2"/>
          <p:cNvSpPr>
            <a:spLocks noGrp="1"/>
          </p:cNvSpPr>
          <p:nvPr>
            <p:ph idx="1"/>
          </p:nvPr>
        </p:nvSpPr>
        <p:spPr/>
        <p:txBody>
          <a:bodyPr/>
          <a:lstStyle/>
          <a:p>
            <a:r>
              <a:rPr lang="en-US" dirty="0" smtClean="0"/>
              <a:t>This </a:t>
            </a:r>
            <a:r>
              <a:rPr lang="en-US" dirty="0" err="1" smtClean="0"/>
              <a:t>chartbook</a:t>
            </a:r>
            <a:r>
              <a:rPr lang="en-US" dirty="0" smtClean="0"/>
              <a:t> is organized around five types of health care services that support healthy living but typically cut across clinical conditions:</a:t>
            </a:r>
          </a:p>
          <a:p>
            <a:pPr lvl="1"/>
            <a:r>
              <a:rPr lang="en-US" dirty="0" smtClean="0"/>
              <a:t>Maternal and Child Health Care</a:t>
            </a:r>
          </a:p>
          <a:p>
            <a:pPr lvl="1"/>
            <a:r>
              <a:rPr lang="en-US" dirty="0" smtClean="0"/>
              <a:t>Lifestyle Modification </a:t>
            </a:r>
          </a:p>
          <a:p>
            <a:pPr lvl="1"/>
            <a:r>
              <a:rPr lang="en-US" dirty="0" smtClean="0"/>
              <a:t>Clinical Preventive Services</a:t>
            </a:r>
          </a:p>
          <a:p>
            <a:pPr lvl="1"/>
            <a:r>
              <a:rPr lang="en-US" dirty="0" smtClean="0"/>
              <a:t>Functional Status Preservation and Rehabilitation</a:t>
            </a:r>
          </a:p>
          <a:p>
            <a:pPr lvl="1"/>
            <a:r>
              <a:rPr lang="en-US" dirty="0" smtClean="0"/>
              <a:t>Supportive and Palliative Care</a:t>
            </a:r>
          </a:p>
        </p:txBody>
      </p:sp>
    </p:spTree>
    <p:extLst>
      <p:ext uri="{BB962C8B-B14F-4D97-AF65-F5344CB8AC3E}">
        <p14:creationId xmlns:p14="http://schemas.microsoft.com/office/powerpoint/2010/main" val="3814421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Maternal and CHILD health care</a:t>
            </a:r>
            <a:endParaRPr lang="en-US" dirty="0"/>
          </a:p>
        </p:txBody>
      </p:sp>
      <p:sp>
        <p:nvSpPr>
          <p:cNvPr id="5" name="Content Placeholder 4"/>
          <p:cNvSpPr>
            <a:spLocks noGrp="1"/>
          </p:cNvSpPr>
          <p:nvPr>
            <p:ph type="body" idx="1"/>
          </p:nvPr>
        </p:nvSpPr>
        <p:spPr/>
        <p:txBody>
          <a:bodyPr/>
          <a:lstStyle/>
          <a:p>
            <a:r>
              <a:rPr lang="en-US" smtClean="0"/>
              <a:t>Chartbook on Healthy Living</a:t>
            </a:r>
            <a:endParaRPr lang="en-US" dirty="0"/>
          </a:p>
        </p:txBody>
      </p:sp>
    </p:spTree>
    <p:extLst>
      <p:ext uri="{BB962C8B-B14F-4D97-AF65-F5344CB8AC3E}">
        <p14:creationId xmlns:p14="http://schemas.microsoft.com/office/powerpoint/2010/main" val="1670409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Maternal and Child Health Care Measures</a:t>
            </a:r>
            <a:endParaRPr lang="en-US" dirty="0"/>
          </a:p>
        </p:txBody>
      </p:sp>
      <p:sp>
        <p:nvSpPr>
          <p:cNvPr id="3" name="Content Placeholder 2"/>
          <p:cNvSpPr>
            <a:spLocks noGrp="1"/>
          </p:cNvSpPr>
          <p:nvPr>
            <p:ph idx="1"/>
          </p:nvPr>
        </p:nvSpPr>
        <p:spPr/>
        <p:txBody>
          <a:bodyPr>
            <a:normAutofit lnSpcReduction="10000"/>
          </a:bodyPr>
          <a:lstStyle/>
          <a:p>
            <a:pPr lvl="0"/>
            <a:r>
              <a:rPr lang="en-US" smtClean="0"/>
              <a:t>Access</a:t>
            </a:r>
          </a:p>
          <a:p>
            <a:pPr lvl="1"/>
            <a:r>
              <a:rPr lang="en-US" smtClean="0"/>
              <a:t>Periods of uninsurance</a:t>
            </a:r>
          </a:p>
          <a:p>
            <a:pPr lvl="0"/>
            <a:r>
              <a:rPr lang="en-US" smtClean="0"/>
              <a:t>Effectiveness</a:t>
            </a:r>
          </a:p>
          <a:p>
            <a:pPr lvl="1"/>
            <a:r>
              <a:rPr lang="en-US" smtClean="0"/>
              <a:t>Prenatal care</a:t>
            </a:r>
          </a:p>
          <a:p>
            <a:pPr lvl="1"/>
            <a:r>
              <a:rPr lang="en-US" smtClean="0"/>
              <a:t>Receipt of recommended immunizations by young children </a:t>
            </a:r>
          </a:p>
          <a:p>
            <a:pPr lvl="1"/>
            <a:r>
              <a:rPr lang="en-US" smtClean="0"/>
              <a:t>Children’s vision screening </a:t>
            </a:r>
          </a:p>
          <a:p>
            <a:pPr lvl="1"/>
            <a:r>
              <a:rPr lang="en-US" smtClean="0"/>
              <a:t>Well-child visits in the last year</a:t>
            </a:r>
          </a:p>
          <a:p>
            <a:pPr lvl="1"/>
            <a:r>
              <a:rPr lang="en-US" smtClean="0"/>
              <a:t>Receipt of meningococcal vaccine by adolescents</a:t>
            </a:r>
          </a:p>
          <a:p>
            <a:pPr lvl="1"/>
            <a:r>
              <a:rPr lang="en-US" smtClean="0"/>
              <a:t>Receipt of human papillomavirus (HPV) vaccination by adolescents</a:t>
            </a:r>
            <a:endParaRPr lang="en-US" dirty="0" smtClean="0"/>
          </a:p>
        </p:txBody>
      </p:sp>
    </p:spTree>
    <p:extLst>
      <p:ext uri="{BB962C8B-B14F-4D97-AF65-F5344CB8AC3E}">
        <p14:creationId xmlns:p14="http://schemas.microsoft.com/office/powerpoint/2010/main" val="2351499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Maternal and Child Health Care Measures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mtClean="0"/>
              <a:t>Person-Centered Care</a:t>
            </a:r>
          </a:p>
          <a:p>
            <a:pPr lvl="1"/>
            <a:r>
              <a:rPr lang="en-US" smtClean="0"/>
              <a:t>Children who had a doctor’s office or clinic visit in the last 12 months who reported poor communication with health providers</a:t>
            </a:r>
          </a:p>
          <a:p>
            <a:r>
              <a:rPr lang="en-US" smtClean="0"/>
              <a:t>Patient Safety </a:t>
            </a:r>
          </a:p>
          <a:p>
            <a:pPr lvl="1"/>
            <a:r>
              <a:rPr lang="en-US" smtClean="0"/>
              <a:t>Birth trauma—injury to neonates </a:t>
            </a:r>
          </a:p>
          <a:p>
            <a:r>
              <a:rPr lang="en-US" smtClean="0"/>
              <a:t>Care Coordination</a:t>
            </a:r>
          </a:p>
          <a:p>
            <a:pPr lvl="1"/>
            <a:r>
              <a:rPr lang="en-US" smtClean="0"/>
              <a:t>Children and adolescents whose health provider usually asks about prescription medications and treatments from other doctors</a:t>
            </a:r>
          </a:p>
          <a:p>
            <a:pPr lvl="1"/>
            <a:r>
              <a:rPr lang="en-US" smtClean="0"/>
              <a:t>Emergency department (ED) visits with a principal diagnosis related to mental health, alcohol, or substance abuse </a:t>
            </a:r>
          </a:p>
          <a:p>
            <a:pPr lvl="1"/>
            <a:r>
              <a:rPr lang="en-US" smtClean="0"/>
              <a:t>ED visits for asthma </a:t>
            </a:r>
          </a:p>
          <a:p>
            <a:endParaRPr lang="en-US" dirty="0" smtClean="0"/>
          </a:p>
        </p:txBody>
      </p:sp>
    </p:spTree>
    <p:extLst>
      <p:ext uri="{BB962C8B-B14F-4D97-AF65-F5344CB8AC3E}">
        <p14:creationId xmlns:p14="http://schemas.microsoft.com/office/powerpoint/2010/main" val="1144774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Organization of the </a:t>
            </a:r>
            <a:r>
              <a:rPr lang="en-US" dirty="0" err="1" smtClean="0"/>
              <a:t>Chartbook</a:t>
            </a:r>
            <a:r>
              <a:rPr lang="en-US" dirty="0" smtClean="0"/>
              <a:t> on Healthy Living</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Part of a series related to the National Healthcare Quality and Disparities Report (QDR)</a:t>
            </a:r>
          </a:p>
          <a:p>
            <a:r>
              <a:rPr lang="en-US" dirty="0" smtClean="0"/>
              <a:t>Contents:</a:t>
            </a:r>
          </a:p>
          <a:p>
            <a:pPr lvl="1"/>
            <a:r>
              <a:rPr lang="en-US" dirty="0" smtClean="0"/>
              <a:t>Overview of the QDR</a:t>
            </a:r>
          </a:p>
          <a:p>
            <a:pPr lvl="1"/>
            <a:r>
              <a:rPr lang="en-US" dirty="0" smtClean="0"/>
              <a:t>Overview of Healthy Living, one of the priorities of the National Quality Strategy</a:t>
            </a:r>
          </a:p>
          <a:p>
            <a:pPr lvl="1"/>
            <a:r>
              <a:rPr lang="en-US" dirty="0" smtClean="0"/>
              <a:t>Summary of trends and disparities in Healthy Living from the QDR</a:t>
            </a:r>
          </a:p>
          <a:p>
            <a:pPr lvl="1"/>
            <a:r>
              <a:rPr lang="en-US" dirty="0" smtClean="0"/>
              <a:t>Tracking of individual measures of Healthy Living:</a:t>
            </a:r>
          </a:p>
          <a:p>
            <a:pPr lvl="2"/>
            <a:r>
              <a:rPr lang="en-US" dirty="0"/>
              <a:t>Maternal and Child Health Care</a:t>
            </a:r>
          </a:p>
          <a:p>
            <a:pPr lvl="2"/>
            <a:r>
              <a:rPr lang="en-US" dirty="0"/>
              <a:t>Lifestyle Modification </a:t>
            </a:r>
          </a:p>
          <a:p>
            <a:pPr lvl="2"/>
            <a:r>
              <a:rPr lang="en-US" dirty="0"/>
              <a:t>Clinical Preventive Services</a:t>
            </a:r>
          </a:p>
          <a:p>
            <a:pPr lvl="2"/>
            <a:r>
              <a:rPr lang="en-US" dirty="0" smtClean="0"/>
              <a:t>Functional Status Preservation and Rehabilitation</a:t>
            </a:r>
            <a:endParaRPr lang="en-US" dirty="0"/>
          </a:p>
          <a:p>
            <a:pPr lvl="2"/>
            <a:r>
              <a:rPr lang="en-US" dirty="0"/>
              <a:t>Supportive </a:t>
            </a:r>
            <a:r>
              <a:rPr lang="en-US" dirty="0" smtClean="0"/>
              <a:t>and Palliative Care</a:t>
            </a:r>
            <a:endParaRPr lang="en-US" dirty="0"/>
          </a:p>
          <a:p>
            <a:pPr lvl="2"/>
            <a:endParaRPr lang="en-US" dirty="0" smtClean="0"/>
          </a:p>
          <a:p>
            <a:pPr lvl="1"/>
            <a:endParaRPr lang="en-US" dirty="0"/>
          </a:p>
        </p:txBody>
      </p:sp>
    </p:spTree>
    <p:extLst>
      <p:ext uri="{BB962C8B-B14F-4D97-AF65-F5344CB8AC3E}">
        <p14:creationId xmlns:p14="http://schemas.microsoft.com/office/powerpoint/2010/main" val="1841410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mtClean="0"/>
              <a:t>Access: Children and Adolescents With Periods of Uninsurance </a:t>
            </a:r>
            <a:endParaRPr lang="en-US" dirty="0"/>
          </a:p>
        </p:txBody>
      </p:sp>
      <p:sp>
        <p:nvSpPr>
          <p:cNvPr id="11" name="Content Placeholder 10"/>
          <p:cNvSpPr>
            <a:spLocks noGrp="1"/>
          </p:cNvSpPr>
          <p:nvPr>
            <p:ph idx="1"/>
          </p:nvPr>
        </p:nvSpPr>
        <p:spPr/>
        <p:txBody>
          <a:bodyPr>
            <a:normAutofit fontScale="92500" lnSpcReduction="10000"/>
          </a:bodyPr>
          <a:lstStyle/>
          <a:p>
            <a:r>
              <a:rPr lang="en-US" dirty="0" smtClean="0"/>
              <a:t>Coverage gaps (“</a:t>
            </a:r>
            <a:r>
              <a:rPr lang="en-US" dirty="0" err="1" smtClean="0"/>
              <a:t>uninsurance</a:t>
            </a:r>
            <a:r>
              <a:rPr lang="en-US" dirty="0" smtClean="0"/>
              <a:t>”) are a significant factor in children’s access to and use of care, as well as their health outcomes.</a:t>
            </a:r>
            <a:r>
              <a:rPr lang="en-US" baseline="30000" dirty="0" smtClean="0"/>
              <a:t>1-3</a:t>
            </a:r>
            <a:r>
              <a:rPr lang="en-US" dirty="0" smtClean="0"/>
              <a:t> </a:t>
            </a:r>
          </a:p>
          <a:p>
            <a:r>
              <a:rPr lang="en-US" dirty="0" smtClean="0"/>
              <a:t>Resources through the Children’s Health Insurance Program Reauthorization Act (CHIPRA) are designed to increase Medicaid/CHIP enrollment:</a:t>
            </a:r>
          </a:p>
          <a:p>
            <a:pPr lvl="1"/>
            <a:r>
              <a:rPr lang="en-US" dirty="0" smtClean="0"/>
              <a:t>Outreach programs</a:t>
            </a:r>
          </a:p>
          <a:p>
            <a:pPr lvl="1"/>
            <a:r>
              <a:rPr lang="en-US" dirty="0" smtClean="0"/>
              <a:t>Simplified enrollment strategies</a:t>
            </a:r>
            <a:r>
              <a:rPr lang="en-US" baseline="30000" dirty="0" smtClean="0"/>
              <a:t>4</a:t>
            </a:r>
          </a:p>
          <a:p>
            <a:r>
              <a:rPr lang="en-US" dirty="0" smtClean="0"/>
              <a:t>Coverage gaps are still found for as many as 40% of new CHIP enrollees</a:t>
            </a:r>
            <a:r>
              <a:rPr lang="en-US" baseline="30000" dirty="0" smtClean="0"/>
              <a:t>5</a:t>
            </a:r>
            <a:r>
              <a:rPr lang="en-US" dirty="0" smtClean="0"/>
              <a:t> despite changes in State enrollment, renewal, and outreach processes.</a:t>
            </a:r>
            <a:endParaRPr lang="en-US" dirty="0"/>
          </a:p>
        </p:txBody>
      </p:sp>
    </p:spTree>
    <p:extLst>
      <p:ext uri="{BB962C8B-B14F-4D97-AF65-F5344CB8AC3E}">
        <p14:creationId xmlns:p14="http://schemas.microsoft.com/office/powerpoint/2010/main" val="175960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239000" cy="868362"/>
          </a:xfrm>
        </p:spPr>
        <p:txBody>
          <a:bodyPr>
            <a:noAutofit/>
          </a:bodyPr>
          <a:lstStyle/>
          <a:p>
            <a:r>
              <a:rPr lang="en-US" sz="2000" dirty="0" smtClean="0"/>
              <a:t>Children and adolescents ages 0-17 years with any period of uninsurance during the year, by insurance, 2002-2013, and by race/ethnicity and income, 2012-2013</a:t>
            </a:r>
            <a:endParaRPr lang="en-US" sz="2000"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69671116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2978497994"/>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457200" y="5760720"/>
            <a:ext cx="8229600" cy="553998"/>
          </a:xfrm>
          <a:prstGeom prst="rect">
            <a:avLst/>
          </a:prstGeom>
        </p:spPr>
        <p:txBody>
          <a:bodyPr wrap="square">
            <a:spAutoFit/>
          </a:bodyPr>
          <a:lstStyle/>
          <a:p>
            <a:r>
              <a:rPr lang="en-US" sz="1000" b="1" dirty="0" smtClean="0"/>
              <a:t>Key: </a:t>
            </a:r>
            <a:r>
              <a:rPr lang="en-US" sz="1000" dirty="0" smtClean="0"/>
              <a:t>CHIP = Children’s Health Insurance Program.</a:t>
            </a:r>
            <a:endParaRPr lang="en-US" sz="1000" b="1" dirty="0" smtClean="0"/>
          </a:p>
          <a:p>
            <a:r>
              <a:rPr lang="en-US" sz="1000" b="1" dirty="0" smtClean="0"/>
              <a:t>Source</a:t>
            </a:r>
            <a:r>
              <a:rPr lang="en-US" sz="1000" b="1" dirty="0"/>
              <a:t>: </a:t>
            </a:r>
            <a:r>
              <a:rPr lang="en-US" sz="1000" dirty="0"/>
              <a:t>Agency for Healthcare Research and Quality, </a:t>
            </a:r>
            <a:r>
              <a:rPr lang="en-US" sz="1000" dirty="0" smtClean="0"/>
              <a:t>Medical </a:t>
            </a:r>
            <a:r>
              <a:rPr lang="en-US" sz="1000" dirty="0"/>
              <a:t>Expenditure Panel </a:t>
            </a:r>
            <a:r>
              <a:rPr lang="en-US" sz="1000" dirty="0" smtClean="0"/>
              <a:t>Survey, 2002-2013.</a:t>
            </a:r>
          </a:p>
          <a:p>
            <a:r>
              <a:rPr lang="en-US" sz="1000" b="1" dirty="0" smtClean="0"/>
              <a:t>Note: </a:t>
            </a:r>
            <a:r>
              <a:rPr lang="en-US" sz="1000" dirty="0" smtClean="0"/>
              <a:t>White and Black are non-Hispanic. Hispanic includes all races.</a:t>
            </a:r>
            <a:endParaRPr lang="en-US" sz="1000" b="1" dirty="0"/>
          </a:p>
        </p:txBody>
      </p:sp>
    </p:spTree>
    <p:extLst>
      <p:ext uri="{BB962C8B-B14F-4D97-AF65-F5344CB8AC3E}">
        <p14:creationId xmlns:p14="http://schemas.microsoft.com/office/powerpoint/2010/main" val="402135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Measures</a:t>
            </a:r>
            <a:endParaRPr lang="en-US" dirty="0"/>
          </a:p>
        </p:txBody>
      </p:sp>
      <p:sp>
        <p:nvSpPr>
          <p:cNvPr id="3" name="Content Placeholder 2"/>
          <p:cNvSpPr>
            <a:spLocks noGrp="1"/>
          </p:cNvSpPr>
          <p:nvPr>
            <p:ph idx="1"/>
          </p:nvPr>
        </p:nvSpPr>
        <p:spPr/>
        <p:txBody>
          <a:bodyPr/>
          <a:lstStyle/>
          <a:p>
            <a:r>
              <a:rPr lang="en-US" dirty="0" smtClean="0"/>
              <a:t>Early and adequate prenatal </a:t>
            </a:r>
            <a:r>
              <a:rPr lang="en-US" dirty="0"/>
              <a:t>care</a:t>
            </a:r>
          </a:p>
          <a:p>
            <a:r>
              <a:rPr lang="en-US" dirty="0"/>
              <a:t>Receipt of recommended immunizations by young children </a:t>
            </a:r>
          </a:p>
          <a:p>
            <a:r>
              <a:rPr lang="en-US" dirty="0"/>
              <a:t>Children’s vision screening </a:t>
            </a:r>
          </a:p>
          <a:p>
            <a:r>
              <a:rPr lang="en-US" dirty="0"/>
              <a:t>Well-child visits in the last year</a:t>
            </a:r>
          </a:p>
          <a:p>
            <a:r>
              <a:rPr lang="en-US" dirty="0"/>
              <a:t>Receipt of meningococcal vaccine by adolescents</a:t>
            </a:r>
          </a:p>
          <a:p>
            <a:r>
              <a:rPr lang="en-US" dirty="0"/>
              <a:t>Receipt of human papillomavirus (HPV) vaccination by adolescents</a:t>
            </a:r>
          </a:p>
          <a:p>
            <a:endParaRPr lang="en-US" dirty="0"/>
          </a:p>
        </p:txBody>
      </p:sp>
    </p:spTree>
    <p:extLst>
      <p:ext uri="{BB962C8B-B14F-4D97-AF65-F5344CB8AC3E}">
        <p14:creationId xmlns:p14="http://schemas.microsoft.com/office/powerpoint/2010/main" val="1559550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Prevention: Early and Adequate Prenatal Care</a:t>
            </a:r>
            <a:endParaRPr lang="en-US" dirty="0"/>
          </a:p>
        </p:txBody>
      </p:sp>
      <p:sp>
        <p:nvSpPr>
          <p:cNvPr id="3" name="Content Placeholder 2"/>
          <p:cNvSpPr>
            <a:spLocks noGrp="1"/>
          </p:cNvSpPr>
          <p:nvPr>
            <p:ph idx="1"/>
          </p:nvPr>
        </p:nvSpPr>
        <p:spPr/>
        <p:txBody>
          <a:bodyPr/>
          <a:lstStyle/>
          <a:p>
            <a:r>
              <a:rPr lang="en-US" dirty="0" smtClean="0"/>
              <a:t>A Healthy People 2020 objective is for 77.6% of pregnant women to receive early and adequate prenatal care:</a:t>
            </a:r>
          </a:p>
          <a:p>
            <a:pPr lvl="1"/>
            <a:r>
              <a:rPr lang="en-US" dirty="0" smtClean="0"/>
              <a:t>Definition is based on Adequacy of Prenatal Care Utilization Index.</a:t>
            </a:r>
          </a:p>
          <a:p>
            <a:pPr lvl="1"/>
            <a:r>
              <a:rPr lang="en-US" dirty="0" smtClean="0"/>
              <a:t>For a given pregnancy, the target number of prenatal visits considered adequate is determined by the start date of prenatal care and the infant’s gestational age at birth.</a:t>
            </a:r>
          </a:p>
        </p:txBody>
      </p:sp>
    </p:spTree>
    <p:extLst>
      <p:ext uri="{BB962C8B-B14F-4D97-AF65-F5344CB8AC3E}">
        <p14:creationId xmlns:p14="http://schemas.microsoft.com/office/powerpoint/2010/main" val="974507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Infants born in 2013 whose mothers had obtained early and adequate prenatal care, by State quartiles</a:t>
            </a:r>
            <a:endParaRPr lang="en-US" sz="2000" dirty="0"/>
          </a:p>
        </p:txBody>
      </p:sp>
      <p:sp>
        <p:nvSpPr>
          <p:cNvPr id="3" name="Rectangle 2"/>
          <p:cNvSpPr/>
          <p:nvPr/>
        </p:nvSpPr>
        <p:spPr>
          <a:xfrm>
            <a:off x="457200" y="6126480"/>
            <a:ext cx="8229600" cy="400110"/>
          </a:xfrm>
          <a:prstGeom prst="rect">
            <a:avLst/>
          </a:prstGeom>
        </p:spPr>
        <p:txBody>
          <a:bodyPr wrap="square" lIns="0">
            <a:spAutoFit/>
          </a:bodyPr>
          <a:lstStyle/>
          <a:p>
            <a:r>
              <a:rPr lang="en-US" sz="1000" b="1" dirty="0"/>
              <a:t>Source: </a:t>
            </a:r>
            <a:r>
              <a:rPr lang="en-US" sz="1000" dirty="0"/>
              <a:t>Centers for Disease Control and Prevention, National </a:t>
            </a:r>
            <a:r>
              <a:rPr lang="en-US" sz="1000" dirty="0" smtClean="0"/>
              <a:t>Center </a:t>
            </a:r>
            <a:r>
              <a:rPr lang="en-US" sz="1000" dirty="0"/>
              <a:t>for Health Statistics, </a:t>
            </a:r>
            <a:r>
              <a:rPr lang="en-US" sz="1000" dirty="0" smtClean="0"/>
              <a:t>National </a:t>
            </a:r>
            <a:r>
              <a:rPr lang="en-US" sz="1000" dirty="0"/>
              <a:t>Vital Statistics System, </a:t>
            </a:r>
            <a:r>
              <a:rPr lang="en-US" sz="1000" dirty="0" smtClean="0"/>
              <a:t>2013.</a:t>
            </a:r>
          </a:p>
          <a:p>
            <a:r>
              <a:rPr lang="en-US" sz="1000" b="1" dirty="0" smtClean="0"/>
              <a:t>Note: </a:t>
            </a:r>
            <a:r>
              <a:rPr lang="en-US" sz="1000" dirty="0" smtClean="0"/>
              <a:t>Quartile values may overlap due to rounding.</a:t>
            </a:r>
            <a:endParaRPr lang="en-US" sz="1000" b="1" dirty="0" smtClean="0"/>
          </a:p>
        </p:txBody>
      </p:sp>
      <p:sp>
        <p:nvSpPr>
          <p:cNvPr id="6" name="Title 1"/>
          <p:cNvSpPr txBox="1">
            <a:spLocks/>
          </p:cNvSpPr>
          <p:nvPr/>
        </p:nvSpPr>
        <p:spPr>
          <a:xfrm>
            <a:off x="1600200" y="274638"/>
            <a:ext cx="7086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2000" dirty="0"/>
          </a:p>
        </p:txBody>
      </p:sp>
      <p:sp>
        <p:nvSpPr>
          <p:cNvPr id="7" name="Title 3"/>
          <p:cNvSpPr txBox="1">
            <a:spLocks/>
          </p:cNvSpPr>
          <p:nvPr/>
        </p:nvSpPr>
        <p:spPr>
          <a:xfrm>
            <a:off x="1600200" y="274638"/>
            <a:ext cx="7086600" cy="868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2000" dirty="0"/>
          </a:p>
        </p:txBody>
      </p:sp>
      <p:grpSp>
        <p:nvGrpSpPr>
          <p:cNvPr id="9" name="Group 332"/>
          <p:cNvGrpSpPr>
            <a:grpSpLocks noChangeAspect="1"/>
          </p:cNvGrpSpPr>
          <p:nvPr/>
        </p:nvGrpSpPr>
        <p:grpSpPr bwMode="auto">
          <a:xfrm>
            <a:off x="1143000" y="1371600"/>
            <a:ext cx="6400800" cy="3887778"/>
            <a:chOff x="816" y="576"/>
            <a:chExt cx="4854" cy="2948"/>
          </a:xfrm>
        </p:grpSpPr>
        <p:sp>
          <p:nvSpPr>
            <p:cNvPr id="10" name="Freeform 31"/>
            <p:cNvSpPr>
              <a:spLocks/>
            </p:cNvSpPr>
            <p:nvPr/>
          </p:nvSpPr>
          <p:spPr bwMode="auto">
            <a:xfrm>
              <a:off x="1058" y="601"/>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 name="Freeform 32"/>
            <p:cNvSpPr>
              <a:spLocks/>
            </p:cNvSpPr>
            <p:nvPr/>
          </p:nvSpPr>
          <p:spPr bwMode="auto">
            <a:xfrm>
              <a:off x="1195" y="627"/>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 name="Freeform 33"/>
            <p:cNvSpPr>
              <a:spLocks/>
            </p:cNvSpPr>
            <p:nvPr/>
          </p:nvSpPr>
          <p:spPr bwMode="auto">
            <a:xfrm>
              <a:off x="1598" y="1537"/>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 name="Freeform 34"/>
            <p:cNvSpPr>
              <a:spLocks/>
            </p:cNvSpPr>
            <p:nvPr/>
          </p:nvSpPr>
          <p:spPr bwMode="auto">
            <a:xfrm>
              <a:off x="904" y="869"/>
              <a:ext cx="699"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 name="Freeform 35"/>
            <p:cNvSpPr>
              <a:spLocks/>
            </p:cNvSpPr>
            <p:nvPr/>
          </p:nvSpPr>
          <p:spPr bwMode="auto">
            <a:xfrm>
              <a:off x="838" y="1327"/>
              <a:ext cx="698"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 name="Freeform 36"/>
            <p:cNvSpPr>
              <a:spLocks/>
            </p:cNvSpPr>
            <p:nvPr/>
          </p:nvSpPr>
          <p:spPr bwMode="auto">
            <a:xfrm>
              <a:off x="1150" y="1424"/>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 name="Freeform 37"/>
            <p:cNvSpPr>
              <a:spLocks/>
            </p:cNvSpPr>
            <p:nvPr/>
          </p:nvSpPr>
          <p:spPr bwMode="auto">
            <a:xfrm>
              <a:off x="1469" y="709"/>
              <a:ext cx="524"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7" name="Freeform 38"/>
            <p:cNvSpPr>
              <a:spLocks/>
            </p:cNvSpPr>
            <p:nvPr/>
          </p:nvSpPr>
          <p:spPr bwMode="auto">
            <a:xfrm>
              <a:off x="1689" y="724"/>
              <a:ext cx="896"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 name="Freeform 39"/>
            <p:cNvSpPr>
              <a:spLocks/>
            </p:cNvSpPr>
            <p:nvPr/>
          </p:nvSpPr>
          <p:spPr bwMode="auto">
            <a:xfrm>
              <a:off x="1433" y="2102"/>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 name="Freeform 40"/>
            <p:cNvSpPr>
              <a:spLocks/>
            </p:cNvSpPr>
            <p:nvPr/>
          </p:nvSpPr>
          <p:spPr bwMode="auto">
            <a:xfrm>
              <a:off x="1927" y="1244"/>
              <a:ext cx="617"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 name="Freeform 41"/>
            <p:cNvSpPr>
              <a:spLocks/>
            </p:cNvSpPr>
            <p:nvPr/>
          </p:nvSpPr>
          <p:spPr bwMode="auto">
            <a:xfrm>
              <a:off x="2029" y="1723"/>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 name="Freeform 42"/>
            <p:cNvSpPr>
              <a:spLocks/>
            </p:cNvSpPr>
            <p:nvPr/>
          </p:nvSpPr>
          <p:spPr bwMode="auto">
            <a:xfrm>
              <a:off x="1940" y="2178"/>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 name="Freeform 43"/>
            <p:cNvSpPr>
              <a:spLocks/>
            </p:cNvSpPr>
            <p:nvPr/>
          </p:nvSpPr>
          <p:spPr bwMode="auto">
            <a:xfrm>
              <a:off x="2171" y="2298"/>
              <a:ext cx="1224"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 name="Freeform 44"/>
            <p:cNvSpPr>
              <a:spLocks/>
            </p:cNvSpPr>
            <p:nvPr/>
          </p:nvSpPr>
          <p:spPr bwMode="auto">
            <a:xfrm>
              <a:off x="2553" y="864"/>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 name="Freeform 45"/>
            <p:cNvSpPr>
              <a:spLocks/>
            </p:cNvSpPr>
            <p:nvPr/>
          </p:nvSpPr>
          <p:spPr bwMode="auto">
            <a:xfrm>
              <a:off x="2523" y="1208"/>
              <a:ext cx="615"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 name="Freeform 46"/>
            <p:cNvSpPr>
              <a:spLocks/>
            </p:cNvSpPr>
            <p:nvPr/>
          </p:nvSpPr>
          <p:spPr bwMode="auto">
            <a:xfrm>
              <a:off x="2504" y="1544"/>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 name="Freeform 47"/>
            <p:cNvSpPr>
              <a:spLocks/>
            </p:cNvSpPr>
            <p:nvPr/>
          </p:nvSpPr>
          <p:spPr bwMode="auto">
            <a:xfrm>
              <a:off x="2637" y="1898"/>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 name="Freeform 48"/>
            <p:cNvSpPr>
              <a:spLocks/>
            </p:cNvSpPr>
            <p:nvPr/>
          </p:nvSpPr>
          <p:spPr bwMode="auto">
            <a:xfrm>
              <a:off x="2550" y="2239"/>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 name="Freeform 49"/>
            <p:cNvSpPr>
              <a:spLocks/>
            </p:cNvSpPr>
            <p:nvPr/>
          </p:nvSpPr>
          <p:spPr bwMode="auto">
            <a:xfrm>
              <a:off x="3084" y="861"/>
              <a:ext cx="570"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 name="Freeform 50"/>
            <p:cNvSpPr>
              <a:spLocks/>
            </p:cNvSpPr>
            <p:nvPr/>
          </p:nvSpPr>
          <p:spPr bwMode="auto">
            <a:xfrm>
              <a:off x="3124" y="1509"/>
              <a:ext cx="523"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 name="Freeform 51"/>
            <p:cNvSpPr>
              <a:spLocks/>
            </p:cNvSpPr>
            <p:nvPr/>
          </p:nvSpPr>
          <p:spPr bwMode="auto">
            <a:xfrm>
              <a:off x="3190" y="1841"/>
              <a:ext cx="581"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 name="Freeform 52"/>
            <p:cNvSpPr>
              <a:spLocks/>
            </p:cNvSpPr>
            <p:nvPr/>
          </p:nvSpPr>
          <p:spPr bwMode="auto">
            <a:xfrm>
              <a:off x="3288" y="2308"/>
              <a:ext cx="440"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 name="Freeform 53"/>
            <p:cNvSpPr>
              <a:spLocks/>
            </p:cNvSpPr>
            <p:nvPr/>
          </p:nvSpPr>
          <p:spPr bwMode="auto">
            <a:xfrm>
              <a:off x="3344" y="2715"/>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3" name="Freeform 54"/>
            <p:cNvSpPr>
              <a:spLocks/>
            </p:cNvSpPr>
            <p:nvPr/>
          </p:nvSpPr>
          <p:spPr bwMode="auto">
            <a:xfrm>
              <a:off x="3598" y="1045"/>
              <a:ext cx="497"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4" name="Freeform 55"/>
            <p:cNvSpPr>
              <a:spLocks/>
            </p:cNvSpPr>
            <p:nvPr/>
          </p:nvSpPr>
          <p:spPr bwMode="auto">
            <a:xfrm>
              <a:off x="3920" y="1208"/>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5" name="Freeform 56"/>
            <p:cNvSpPr>
              <a:spLocks/>
            </p:cNvSpPr>
            <p:nvPr/>
          </p:nvSpPr>
          <p:spPr bwMode="auto">
            <a:xfrm>
              <a:off x="3410" y="1118"/>
              <a:ext cx="465"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6" name="Freeform 57"/>
            <p:cNvSpPr>
              <a:spLocks/>
            </p:cNvSpPr>
            <p:nvPr/>
          </p:nvSpPr>
          <p:spPr bwMode="auto">
            <a:xfrm>
              <a:off x="3546" y="1607"/>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7" name="Freeform 58"/>
            <p:cNvSpPr>
              <a:spLocks/>
            </p:cNvSpPr>
            <p:nvPr/>
          </p:nvSpPr>
          <p:spPr bwMode="auto">
            <a:xfrm>
              <a:off x="3849" y="1665"/>
              <a:ext cx="270"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8" name="Freeform 59"/>
            <p:cNvSpPr>
              <a:spLocks/>
            </p:cNvSpPr>
            <p:nvPr/>
          </p:nvSpPr>
          <p:spPr bwMode="auto">
            <a:xfrm>
              <a:off x="3747" y="1968"/>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9" name="Freeform 60"/>
            <p:cNvSpPr>
              <a:spLocks/>
            </p:cNvSpPr>
            <p:nvPr/>
          </p:nvSpPr>
          <p:spPr bwMode="auto">
            <a:xfrm>
              <a:off x="3678" y="2219"/>
              <a:ext cx="749"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0" name="Freeform 61"/>
            <p:cNvSpPr>
              <a:spLocks/>
            </p:cNvSpPr>
            <p:nvPr/>
          </p:nvSpPr>
          <p:spPr bwMode="auto">
            <a:xfrm>
              <a:off x="3576" y="2470"/>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1" name="Freeform 62"/>
            <p:cNvSpPr>
              <a:spLocks/>
            </p:cNvSpPr>
            <p:nvPr/>
          </p:nvSpPr>
          <p:spPr bwMode="auto">
            <a:xfrm>
              <a:off x="3866" y="2447"/>
              <a:ext cx="332"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2" name="Freeform 63"/>
            <p:cNvSpPr>
              <a:spLocks/>
            </p:cNvSpPr>
            <p:nvPr/>
          </p:nvSpPr>
          <p:spPr bwMode="auto">
            <a:xfrm>
              <a:off x="4097" y="2419"/>
              <a:ext cx="470"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3" name="Freeform 64"/>
            <p:cNvSpPr>
              <a:spLocks/>
            </p:cNvSpPr>
            <p:nvPr/>
          </p:nvSpPr>
          <p:spPr bwMode="auto">
            <a:xfrm>
              <a:off x="3954" y="2877"/>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4" name="Freeform 65"/>
            <p:cNvSpPr>
              <a:spLocks/>
            </p:cNvSpPr>
            <p:nvPr/>
          </p:nvSpPr>
          <p:spPr bwMode="auto">
            <a:xfrm>
              <a:off x="4085" y="1594"/>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5" name="Freeform 66"/>
            <p:cNvSpPr>
              <a:spLocks/>
            </p:cNvSpPr>
            <p:nvPr/>
          </p:nvSpPr>
          <p:spPr bwMode="auto">
            <a:xfrm>
              <a:off x="4316" y="1743"/>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 name="Freeform 67"/>
            <p:cNvSpPr>
              <a:spLocks/>
            </p:cNvSpPr>
            <p:nvPr/>
          </p:nvSpPr>
          <p:spPr bwMode="auto">
            <a:xfrm>
              <a:off x="4552" y="1774"/>
              <a:ext cx="399"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7" name="Freeform 68"/>
            <p:cNvSpPr>
              <a:spLocks/>
            </p:cNvSpPr>
            <p:nvPr/>
          </p:nvSpPr>
          <p:spPr bwMode="auto">
            <a:xfrm>
              <a:off x="4252" y="1846"/>
              <a:ext cx="674"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8" name="Freeform 69"/>
            <p:cNvSpPr>
              <a:spLocks/>
            </p:cNvSpPr>
            <p:nvPr/>
          </p:nvSpPr>
          <p:spPr bwMode="auto">
            <a:xfrm>
              <a:off x="4898" y="1955"/>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9" name="Freeform 70"/>
            <p:cNvSpPr>
              <a:spLocks/>
            </p:cNvSpPr>
            <p:nvPr/>
          </p:nvSpPr>
          <p:spPr bwMode="auto">
            <a:xfrm>
              <a:off x="4212" y="2136"/>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0" name="Freeform 71"/>
            <p:cNvSpPr>
              <a:spLocks/>
            </p:cNvSpPr>
            <p:nvPr/>
          </p:nvSpPr>
          <p:spPr bwMode="auto">
            <a:xfrm>
              <a:off x="4301" y="2374"/>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1" name="Freeform 72"/>
            <p:cNvSpPr>
              <a:spLocks/>
            </p:cNvSpPr>
            <p:nvPr/>
          </p:nvSpPr>
          <p:spPr bwMode="auto">
            <a:xfrm>
              <a:off x="4858" y="1759"/>
              <a:ext cx="93"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2" name="Freeform 73"/>
            <p:cNvSpPr>
              <a:spLocks/>
            </p:cNvSpPr>
            <p:nvPr/>
          </p:nvSpPr>
          <p:spPr bwMode="auto">
            <a:xfrm>
              <a:off x="4429" y="1510"/>
              <a:ext cx="509"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3" name="Freeform 74"/>
            <p:cNvSpPr>
              <a:spLocks/>
            </p:cNvSpPr>
            <p:nvPr/>
          </p:nvSpPr>
          <p:spPr bwMode="auto">
            <a:xfrm>
              <a:off x="4882" y="1569"/>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4" name="Freeform 75"/>
            <p:cNvSpPr>
              <a:spLocks/>
            </p:cNvSpPr>
            <p:nvPr/>
          </p:nvSpPr>
          <p:spPr bwMode="auto">
            <a:xfrm>
              <a:off x="4483" y="1136"/>
              <a:ext cx="522"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5" name="Freeform 76"/>
            <p:cNvSpPr>
              <a:spLocks/>
            </p:cNvSpPr>
            <p:nvPr/>
          </p:nvSpPr>
          <p:spPr bwMode="auto">
            <a:xfrm>
              <a:off x="4965" y="1637"/>
              <a:ext cx="15"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6" name="Freeform 77"/>
            <p:cNvSpPr>
              <a:spLocks/>
            </p:cNvSpPr>
            <p:nvPr/>
          </p:nvSpPr>
          <p:spPr bwMode="auto">
            <a:xfrm>
              <a:off x="4982" y="1547"/>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7" name="Freeform 78"/>
            <p:cNvSpPr>
              <a:spLocks/>
            </p:cNvSpPr>
            <p:nvPr/>
          </p:nvSpPr>
          <p:spPr bwMode="auto">
            <a:xfrm>
              <a:off x="4989" y="1440"/>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8" name="Freeform 79"/>
            <p:cNvSpPr>
              <a:spLocks/>
            </p:cNvSpPr>
            <p:nvPr/>
          </p:nvSpPr>
          <p:spPr bwMode="auto">
            <a:xfrm>
              <a:off x="5126" y="1432"/>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9" name="Freeform 80"/>
            <p:cNvSpPr>
              <a:spLocks/>
            </p:cNvSpPr>
            <p:nvPr/>
          </p:nvSpPr>
          <p:spPr bwMode="auto">
            <a:xfrm>
              <a:off x="4987" y="1326"/>
              <a:ext cx="293"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0" name="Freeform 81"/>
            <p:cNvSpPr>
              <a:spLocks/>
            </p:cNvSpPr>
            <p:nvPr/>
          </p:nvSpPr>
          <p:spPr bwMode="auto">
            <a:xfrm>
              <a:off x="5221" y="1476"/>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1" name="Freeform 82"/>
            <p:cNvSpPr>
              <a:spLocks/>
            </p:cNvSpPr>
            <p:nvPr/>
          </p:nvSpPr>
          <p:spPr bwMode="auto">
            <a:xfrm>
              <a:off x="5270" y="1472"/>
              <a:ext cx="22"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2" name="Freeform 83"/>
            <p:cNvSpPr>
              <a:spLocks/>
            </p:cNvSpPr>
            <p:nvPr/>
          </p:nvSpPr>
          <p:spPr bwMode="auto">
            <a:xfrm>
              <a:off x="4923" y="1102"/>
              <a:ext cx="142"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 name="Freeform 84"/>
            <p:cNvSpPr>
              <a:spLocks/>
            </p:cNvSpPr>
            <p:nvPr/>
          </p:nvSpPr>
          <p:spPr bwMode="auto">
            <a:xfrm>
              <a:off x="5047" y="1059"/>
              <a:ext cx="133"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4" name="Freeform 85"/>
            <p:cNvSpPr>
              <a:spLocks/>
            </p:cNvSpPr>
            <p:nvPr/>
          </p:nvSpPr>
          <p:spPr bwMode="auto">
            <a:xfrm>
              <a:off x="5090" y="777"/>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5" name="Freeform 86"/>
            <p:cNvSpPr>
              <a:spLocks/>
            </p:cNvSpPr>
            <p:nvPr/>
          </p:nvSpPr>
          <p:spPr bwMode="auto">
            <a:xfrm>
              <a:off x="1035" y="576"/>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6" name="Freeform 87"/>
            <p:cNvSpPr>
              <a:spLocks/>
            </p:cNvSpPr>
            <p:nvPr/>
          </p:nvSpPr>
          <p:spPr bwMode="auto">
            <a:xfrm>
              <a:off x="1575" y="1511"/>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solidFill>
              <a:srgbClr val="0072C6"/>
            </a:solidFill>
            <a:ln w="19050">
              <a:solidFill>
                <a:schemeClr val="accent6">
                  <a:lumMod val="75000"/>
                </a:schemeClr>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7" name="Freeform 88"/>
            <p:cNvSpPr>
              <a:spLocks/>
            </p:cNvSpPr>
            <p:nvPr/>
          </p:nvSpPr>
          <p:spPr bwMode="auto">
            <a:xfrm>
              <a:off x="882" y="845"/>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8" name="Freeform 89"/>
            <p:cNvSpPr>
              <a:spLocks/>
            </p:cNvSpPr>
            <p:nvPr/>
          </p:nvSpPr>
          <p:spPr bwMode="auto">
            <a:xfrm>
              <a:off x="816" y="1304"/>
              <a:ext cx="693"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9" name="Freeform 90"/>
            <p:cNvSpPr>
              <a:spLocks/>
            </p:cNvSpPr>
            <p:nvPr/>
          </p:nvSpPr>
          <p:spPr bwMode="auto">
            <a:xfrm>
              <a:off x="1126" y="1399"/>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0" name="Freeform 91"/>
            <p:cNvSpPr>
              <a:spLocks/>
            </p:cNvSpPr>
            <p:nvPr/>
          </p:nvSpPr>
          <p:spPr bwMode="auto">
            <a:xfrm>
              <a:off x="1445" y="685"/>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1" name="Freeform 92"/>
            <p:cNvSpPr>
              <a:spLocks/>
            </p:cNvSpPr>
            <p:nvPr/>
          </p:nvSpPr>
          <p:spPr bwMode="auto">
            <a:xfrm>
              <a:off x="1665" y="701"/>
              <a:ext cx="895"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2" name="Freeform 93"/>
            <p:cNvSpPr>
              <a:spLocks/>
            </p:cNvSpPr>
            <p:nvPr/>
          </p:nvSpPr>
          <p:spPr bwMode="auto">
            <a:xfrm>
              <a:off x="1409" y="2078"/>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73" name="Freeform 94"/>
            <p:cNvSpPr>
              <a:spLocks/>
            </p:cNvSpPr>
            <p:nvPr/>
          </p:nvSpPr>
          <p:spPr bwMode="auto">
            <a:xfrm>
              <a:off x="1905" y="1219"/>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4" name="Freeform 95"/>
            <p:cNvSpPr>
              <a:spLocks/>
            </p:cNvSpPr>
            <p:nvPr/>
          </p:nvSpPr>
          <p:spPr bwMode="auto">
            <a:xfrm>
              <a:off x="2005" y="1698"/>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5" name="Freeform 96"/>
            <p:cNvSpPr>
              <a:spLocks/>
            </p:cNvSpPr>
            <p:nvPr/>
          </p:nvSpPr>
          <p:spPr bwMode="auto">
            <a:xfrm>
              <a:off x="1917" y="2154"/>
              <a:ext cx="615"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sp>
          <p:nvSpPr>
            <p:cNvPr id="76" name="Freeform 97"/>
            <p:cNvSpPr>
              <a:spLocks/>
            </p:cNvSpPr>
            <p:nvPr/>
          </p:nvSpPr>
          <p:spPr bwMode="auto">
            <a:xfrm>
              <a:off x="2149" y="2274"/>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solidFill>
              <a:srgbClr val="7F7F7F"/>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7" name="Freeform 98"/>
            <p:cNvSpPr>
              <a:spLocks/>
            </p:cNvSpPr>
            <p:nvPr/>
          </p:nvSpPr>
          <p:spPr bwMode="auto">
            <a:xfrm>
              <a:off x="2531" y="839"/>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8" name="Freeform 99"/>
            <p:cNvSpPr>
              <a:spLocks/>
            </p:cNvSpPr>
            <p:nvPr/>
          </p:nvSpPr>
          <p:spPr bwMode="auto">
            <a:xfrm>
              <a:off x="2500" y="1184"/>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9" name="Freeform 100"/>
            <p:cNvSpPr>
              <a:spLocks/>
            </p:cNvSpPr>
            <p:nvPr/>
          </p:nvSpPr>
          <p:spPr bwMode="auto">
            <a:xfrm>
              <a:off x="2480" y="1518"/>
              <a:ext cx="723"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0" name="Freeform 101"/>
            <p:cNvSpPr>
              <a:spLocks/>
            </p:cNvSpPr>
            <p:nvPr/>
          </p:nvSpPr>
          <p:spPr bwMode="auto">
            <a:xfrm>
              <a:off x="2616" y="1876"/>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1" name="Freeform 102"/>
            <p:cNvSpPr>
              <a:spLocks/>
            </p:cNvSpPr>
            <p:nvPr/>
          </p:nvSpPr>
          <p:spPr bwMode="auto">
            <a:xfrm>
              <a:off x="2527" y="2214"/>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2" name="Freeform 103"/>
            <p:cNvSpPr>
              <a:spLocks/>
            </p:cNvSpPr>
            <p:nvPr/>
          </p:nvSpPr>
          <p:spPr bwMode="auto">
            <a:xfrm>
              <a:off x="3062" y="835"/>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3" name="Freeform 104"/>
            <p:cNvSpPr>
              <a:spLocks/>
            </p:cNvSpPr>
            <p:nvPr/>
          </p:nvSpPr>
          <p:spPr bwMode="auto">
            <a:xfrm>
              <a:off x="3101" y="1487"/>
              <a:ext cx="522"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4" name="Freeform 105"/>
            <p:cNvSpPr>
              <a:spLocks/>
            </p:cNvSpPr>
            <p:nvPr/>
          </p:nvSpPr>
          <p:spPr bwMode="auto">
            <a:xfrm>
              <a:off x="3167" y="1817"/>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5" name="Freeform 106"/>
            <p:cNvSpPr>
              <a:spLocks/>
            </p:cNvSpPr>
            <p:nvPr/>
          </p:nvSpPr>
          <p:spPr bwMode="auto">
            <a:xfrm>
              <a:off x="3266" y="2283"/>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6" name="Freeform 107"/>
            <p:cNvSpPr>
              <a:spLocks/>
            </p:cNvSpPr>
            <p:nvPr/>
          </p:nvSpPr>
          <p:spPr bwMode="auto">
            <a:xfrm>
              <a:off x="3323" y="2692"/>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7" name="Freeform 108"/>
            <p:cNvSpPr>
              <a:spLocks/>
            </p:cNvSpPr>
            <p:nvPr/>
          </p:nvSpPr>
          <p:spPr bwMode="auto">
            <a:xfrm>
              <a:off x="3576" y="1020"/>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accent1">
                    <a:lumMod val="60000"/>
                    <a:lumOff val="40000"/>
                  </a:schemeClr>
                </a:solidFill>
                <a:latin typeface="Arial" pitchFamily="34" charset="0"/>
                <a:cs typeface="Arial" pitchFamily="34" charset="0"/>
              </a:endParaRPr>
            </a:p>
          </p:txBody>
        </p:sp>
        <p:sp>
          <p:nvSpPr>
            <p:cNvPr id="88" name="Freeform 109"/>
            <p:cNvSpPr>
              <a:spLocks/>
            </p:cNvSpPr>
            <p:nvPr/>
          </p:nvSpPr>
          <p:spPr bwMode="auto">
            <a:xfrm>
              <a:off x="3897" y="1184"/>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9" name="Freeform 110"/>
            <p:cNvSpPr>
              <a:spLocks/>
            </p:cNvSpPr>
            <p:nvPr/>
          </p:nvSpPr>
          <p:spPr bwMode="auto">
            <a:xfrm>
              <a:off x="3389" y="1093"/>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0" name="Freeform 111"/>
            <p:cNvSpPr>
              <a:spLocks/>
            </p:cNvSpPr>
            <p:nvPr/>
          </p:nvSpPr>
          <p:spPr bwMode="auto">
            <a:xfrm>
              <a:off x="3523" y="1582"/>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1" name="Freeform 112"/>
            <p:cNvSpPr>
              <a:spLocks/>
            </p:cNvSpPr>
            <p:nvPr/>
          </p:nvSpPr>
          <p:spPr bwMode="auto">
            <a:xfrm>
              <a:off x="3826" y="1640"/>
              <a:ext cx="271"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2" name="Freeform 113"/>
            <p:cNvSpPr>
              <a:spLocks/>
            </p:cNvSpPr>
            <p:nvPr/>
          </p:nvSpPr>
          <p:spPr bwMode="auto">
            <a:xfrm>
              <a:off x="3725" y="1943"/>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3" name="Freeform 114"/>
            <p:cNvSpPr>
              <a:spLocks/>
            </p:cNvSpPr>
            <p:nvPr/>
          </p:nvSpPr>
          <p:spPr bwMode="auto">
            <a:xfrm>
              <a:off x="3655" y="2194"/>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4" name="Freeform 115"/>
            <p:cNvSpPr>
              <a:spLocks/>
            </p:cNvSpPr>
            <p:nvPr/>
          </p:nvSpPr>
          <p:spPr bwMode="auto">
            <a:xfrm>
              <a:off x="3553" y="2445"/>
              <a:ext cx="311"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5" name="Freeform 116"/>
            <p:cNvSpPr>
              <a:spLocks/>
            </p:cNvSpPr>
            <p:nvPr/>
          </p:nvSpPr>
          <p:spPr bwMode="auto">
            <a:xfrm>
              <a:off x="3843" y="2424"/>
              <a:ext cx="333"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6" name="Freeform 117"/>
            <p:cNvSpPr>
              <a:spLocks/>
            </p:cNvSpPr>
            <p:nvPr/>
          </p:nvSpPr>
          <p:spPr bwMode="auto">
            <a:xfrm>
              <a:off x="4074" y="2396"/>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7" name="Freeform 118"/>
            <p:cNvSpPr>
              <a:spLocks/>
            </p:cNvSpPr>
            <p:nvPr/>
          </p:nvSpPr>
          <p:spPr bwMode="auto">
            <a:xfrm>
              <a:off x="3932" y="2853"/>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7F7F7F"/>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8" name="Freeform 119"/>
            <p:cNvSpPr>
              <a:spLocks/>
            </p:cNvSpPr>
            <p:nvPr/>
          </p:nvSpPr>
          <p:spPr bwMode="auto">
            <a:xfrm>
              <a:off x="4062" y="1569"/>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9" name="Freeform 120"/>
            <p:cNvSpPr>
              <a:spLocks/>
            </p:cNvSpPr>
            <p:nvPr/>
          </p:nvSpPr>
          <p:spPr bwMode="auto">
            <a:xfrm>
              <a:off x="4294" y="1720"/>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0" name="Freeform 121"/>
            <p:cNvSpPr>
              <a:spLocks/>
            </p:cNvSpPr>
            <p:nvPr/>
          </p:nvSpPr>
          <p:spPr bwMode="auto">
            <a:xfrm>
              <a:off x="4530" y="1749"/>
              <a:ext cx="398"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solidFill>
              <a:schemeClr val="bg1">
                <a:lumMod val="50000"/>
              </a:schemeClr>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1" name="Freeform 122"/>
            <p:cNvSpPr>
              <a:spLocks/>
            </p:cNvSpPr>
            <p:nvPr/>
          </p:nvSpPr>
          <p:spPr bwMode="auto">
            <a:xfrm>
              <a:off x="4228" y="1824"/>
              <a:ext cx="676"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2" name="Freeform 123"/>
            <p:cNvSpPr>
              <a:spLocks/>
            </p:cNvSpPr>
            <p:nvPr/>
          </p:nvSpPr>
          <p:spPr bwMode="auto">
            <a:xfrm>
              <a:off x="4874" y="1932"/>
              <a:ext cx="37"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3" name="Freeform 124"/>
            <p:cNvSpPr>
              <a:spLocks/>
            </p:cNvSpPr>
            <p:nvPr/>
          </p:nvSpPr>
          <p:spPr bwMode="auto">
            <a:xfrm>
              <a:off x="4190" y="2112"/>
              <a:ext cx="748"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104" name="Freeform 125"/>
            <p:cNvSpPr>
              <a:spLocks/>
            </p:cNvSpPr>
            <p:nvPr/>
          </p:nvSpPr>
          <p:spPr bwMode="auto">
            <a:xfrm>
              <a:off x="4279" y="2350"/>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5" name="Freeform 126"/>
            <p:cNvSpPr>
              <a:spLocks/>
            </p:cNvSpPr>
            <p:nvPr/>
          </p:nvSpPr>
          <p:spPr bwMode="auto">
            <a:xfrm>
              <a:off x="4835" y="1735"/>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rgbClr val="EEECE1"/>
            </a:solid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6" name="Freeform 127"/>
            <p:cNvSpPr>
              <a:spLocks/>
            </p:cNvSpPr>
            <p:nvPr/>
          </p:nvSpPr>
          <p:spPr bwMode="auto">
            <a:xfrm>
              <a:off x="4406" y="1487"/>
              <a:ext cx="508"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7" name="Freeform 128"/>
            <p:cNvSpPr>
              <a:spLocks/>
            </p:cNvSpPr>
            <p:nvPr/>
          </p:nvSpPr>
          <p:spPr bwMode="auto">
            <a:xfrm>
              <a:off x="4859" y="1545"/>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8" name="Freeform 129"/>
            <p:cNvSpPr>
              <a:spLocks/>
            </p:cNvSpPr>
            <p:nvPr/>
          </p:nvSpPr>
          <p:spPr bwMode="auto">
            <a:xfrm>
              <a:off x="4461" y="1113"/>
              <a:ext cx="519"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9" name="Freeform 130"/>
            <p:cNvSpPr>
              <a:spLocks/>
            </p:cNvSpPr>
            <p:nvPr/>
          </p:nvSpPr>
          <p:spPr bwMode="auto">
            <a:xfrm>
              <a:off x="4943" y="1613"/>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0" name="Freeform 131"/>
            <p:cNvSpPr>
              <a:spLocks/>
            </p:cNvSpPr>
            <p:nvPr/>
          </p:nvSpPr>
          <p:spPr bwMode="auto">
            <a:xfrm>
              <a:off x="4958" y="1522"/>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solidFill>
              <a:schemeClr val="accent1">
                <a:lumMod val="20000"/>
                <a:lumOff val="8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1" name="Freeform 132"/>
            <p:cNvSpPr>
              <a:spLocks/>
            </p:cNvSpPr>
            <p:nvPr/>
          </p:nvSpPr>
          <p:spPr bwMode="auto">
            <a:xfrm>
              <a:off x="4966" y="1416"/>
              <a:ext cx="151"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2" name="Freeform 133"/>
            <p:cNvSpPr>
              <a:spLocks/>
            </p:cNvSpPr>
            <p:nvPr/>
          </p:nvSpPr>
          <p:spPr bwMode="auto">
            <a:xfrm>
              <a:off x="5102" y="1408"/>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3" name="Freeform 134"/>
            <p:cNvSpPr>
              <a:spLocks/>
            </p:cNvSpPr>
            <p:nvPr/>
          </p:nvSpPr>
          <p:spPr bwMode="auto">
            <a:xfrm>
              <a:off x="4966" y="1303"/>
              <a:ext cx="294"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4" name="Freeform 135"/>
            <p:cNvSpPr>
              <a:spLocks/>
            </p:cNvSpPr>
            <p:nvPr/>
          </p:nvSpPr>
          <p:spPr bwMode="auto">
            <a:xfrm>
              <a:off x="5199" y="1450"/>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5" name="Freeform 136"/>
            <p:cNvSpPr>
              <a:spLocks/>
            </p:cNvSpPr>
            <p:nvPr/>
          </p:nvSpPr>
          <p:spPr bwMode="auto">
            <a:xfrm>
              <a:off x="5248" y="1447"/>
              <a:ext cx="26"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6" name="Freeform 137"/>
            <p:cNvSpPr>
              <a:spLocks/>
            </p:cNvSpPr>
            <p:nvPr/>
          </p:nvSpPr>
          <p:spPr bwMode="auto">
            <a:xfrm>
              <a:off x="4901" y="1077"/>
              <a:ext cx="144"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7" name="Freeform 138"/>
            <p:cNvSpPr>
              <a:spLocks/>
            </p:cNvSpPr>
            <p:nvPr/>
          </p:nvSpPr>
          <p:spPr bwMode="auto">
            <a:xfrm>
              <a:off x="5024" y="1034"/>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8" name="Freeform 139"/>
            <p:cNvSpPr>
              <a:spLocks/>
            </p:cNvSpPr>
            <p:nvPr/>
          </p:nvSpPr>
          <p:spPr bwMode="auto">
            <a:xfrm>
              <a:off x="5066" y="754"/>
              <a:ext cx="320"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solidFill>
                <a:latin typeface="Arial" pitchFamily="34" charset="0"/>
                <a:cs typeface="Arial" pitchFamily="34" charset="0"/>
              </a:endParaRPr>
            </a:p>
          </p:txBody>
        </p:sp>
        <p:sp>
          <p:nvSpPr>
            <p:cNvPr id="119" name="Text Box 140"/>
            <p:cNvSpPr txBox="1">
              <a:spLocks noChangeArrowheads="1"/>
            </p:cNvSpPr>
            <p:nvPr/>
          </p:nvSpPr>
          <p:spPr bwMode="auto">
            <a:xfrm>
              <a:off x="1540" y="2356"/>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AZ</a:t>
              </a:r>
            </a:p>
          </p:txBody>
        </p:sp>
        <p:sp>
          <p:nvSpPr>
            <p:cNvPr id="120" name="Text Box 141"/>
            <p:cNvSpPr txBox="1">
              <a:spLocks noChangeArrowheads="1"/>
            </p:cNvSpPr>
            <p:nvPr/>
          </p:nvSpPr>
          <p:spPr bwMode="auto">
            <a:xfrm>
              <a:off x="925" y="195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CA</a:t>
              </a:r>
            </a:p>
          </p:txBody>
        </p:sp>
        <p:sp>
          <p:nvSpPr>
            <p:cNvPr id="121" name="Text Box 142"/>
            <p:cNvSpPr txBox="1">
              <a:spLocks noChangeArrowheads="1"/>
            </p:cNvSpPr>
            <p:nvPr/>
          </p:nvSpPr>
          <p:spPr bwMode="auto">
            <a:xfrm>
              <a:off x="1651" y="1814"/>
              <a:ext cx="27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UT</a:t>
              </a:r>
            </a:p>
          </p:txBody>
        </p:sp>
        <p:sp>
          <p:nvSpPr>
            <p:cNvPr id="122" name="Text Box 143"/>
            <p:cNvSpPr txBox="1">
              <a:spLocks noChangeArrowheads="1"/>
            </p:cNvSpPr>
            <p:nvPr/>
          </p:nvSpPr>
          <p:spPr bwMode="auto">
            <a:xfrm>
              <a:off x="5233" y="1587"/>
              <a:ext cx="270" cy="131"/>
            </a:xfrm>
            <a:prstGeom prst="rect">
              <a:avLst/>
            </a:prstGeom>
            <a:solidFill>
              <a:schemeClr val="bg1"/>
            </a:solidFill>
            <a:ln w="9525">
              <a:solidFill>
                <a:schemeClr val="tx1"/>
              </a:solidFill>
              <a:miter lim="800000"/>
              <a:headEnd/>
              <a:tailEnd/>
            </a:ln>
          </p:spPr>
          <p:txBody>
            <a:bodyPr wrap="none" tIns="9144" bIns="9144">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CT</a:t>
              </a:r>
            </a:p>
          </p:txBody>
        </p:sp>
        <p:sp>
          <p:nvSpPr>
            <p:cNvPr id="123" name="Line 144"/>
            <p:cNvSpPr>
              <a:spLocks noChangeShapeType="1"/>
            </p:cNvSpPr>
            <p:nvPr/>
          </p:nvSpPr>
          <p:spPr bwMode="auto">
            <a:xfrm>
              <a:off x="5059" y="1456"/>
              <a:ext cx="180" cy="19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4" name="Text Box 145"/>
            <p:cNvSpPr txBox="1">
              <a:spLocks noChangeArrowheads="1"/>
            </p:cNvSpPr>
            <p:nvPr/>
          </p:nvSpPr>
          <p:spPr bwMode="auto">
            <a:xfrm>
              <a:off x="4408" y="3111"/>
              <a:ext cx="253"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FL</a:t>
              </a:r>
            </a:p>
          </p:txBody>
        </p:sp>
        <p:sp>
          <p:nvSpPr>
            <p:cNvPr id="125" name="Text Box 146"/>
            <p:cNvSpPr txBox="1">
              <a:spLocks noChangeArrowheads="1"/>
            </p:cNvSpPr>
            <p:nvPr/>
          </p:nvSpPr>
          <p:spPr bwMode="auto">
            <a:xfrm>
              <a:off x="4145" y="2582"/>
              <a:ext cx="255"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GA</a:t>
              </a:r>
            </a:p>
          </p:txBody>
        </p:sp>
        <p:sp>
          <p:nvSpPr>
            <p:cNvPr id="126" name="Text Box 147"/>
            <p:cNvSpPr txBox="1">
              <a:spLocks noChangeArrowheads="1"/>
            </p:cNvSpPr>
            <p:nvPr/>
          </p:nvSpPr>
          <p:spPr bwMode="auto">
            <a:xfrm>
              <a:off x="3185" y="1574"/>
              <a:ext cx="231"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IA</a:t>
              </a:r>
            </a:p>
          </p:txBody>
        </p:sp>
        <p:sp>
          <p:nvSpPr>
            <p:cNvPr id="127" name="Text Box 148"/>
            <p:cNvSpPr txBox="1">
              <a:spLocks noChangeArrowheads="1"/>
            </p:cNvSpPr>
            <p:nvPr/>
          </p:nvSpPr>
          <p:spPr bwMode="auto">
            <a:xfrm>
              <a:off x="3597" y="1814"/>
              <a:ext cx="22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IL</a:t>
              </a:r>
            </a:p>
          </p:txBody>
        </p:sp>
        <p:sp>
          <p:nvSpPr>
            <p:cNvPr id="128" name="Text Box 149"/>
            <p:cNvSpPr txBox="1">
              <a:spLocks noChangeArrowheads="1"/>
            </p:cNvSpPr>
            <p:nvPr/>
          </p:nvSpPr>
          <p:spPr bwMode="auto">
            <a:xfrm>
              <a:off x="2780" y="2006"/>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KS</a:t>
              </a:r>
            </a:p>
          </p:txBody>
        </p:sp>
        <p:sp>
          <p:nvSpPr>
            <p:cNvPr id="129" name="Text Box 150"/>
            <p:cNvSpPr txBox="1">
              <a:spLocks noChangeArrowheads="1"/>
            </p:cNvSpPr>
            <p:nvPr/>
          </p:nvSpPr>
          <p:spPr bwMode="auto">
            <a:xfrm>
              <a:off x="5274" y="1285"/>
              <a:ext cx="257" cy="173"/>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MA</a:t>
              </a:r>
            </a:p>
          </p:txBody>
        </p:sp>
        <p:sp>
          <p:nvSpPr>
            <p:cNvPr id="130" name="Line 151"/>
            <p:cNvSpPr>
              <a:spLocks noChangeShapeType="1"/>
            </p:cNvSpPr>
            <p:nvPr/>
          </p:nvSpPr>
          <p:spPr bwMode="auto">
            <a:xfrm>
              <a:off x="5149" y="1361"/>
              <a:ext cx="178" cy="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1" name="Text Box 152"/>
            <p:cNvSpPr txBox="1">
              <a:spLocks noChangeArrowheads="1"/>
            </p:cNvSpPr>
            <p:nvPr/>
          </p:nvSpPr>
          <p:spPr bwMode="auto">
            <a:xfrm>
              <a:off x="5298" y="2011"/>
              <a:ext cx="269" cy="16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MD</a:t>
              </a:r>
            </a:p>
          </p:txBody>
        </p:sp>
        <p:sp>
          <p:nvSpPr>
            <p:cNvPr id="133" name="Text Box 154"/>
            <p:cNvSpPr txBox="1">
              <a:spLocks noChangeArrowheads="1"/>
            </p:cNvSpPr>
            <p:nvPr/>
          </p:nvSpPr>
          <p:spPr bwMode="auto">
            <a:xfrm>
              <a:off x="3288" y="2006"/>
              <a:ext cx="266" cy="16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MO</a:t>
              </a:r>
            </a:p>
          </p:txBody>
        </p:sp>
        <p:sp>
          <p:nvSpPr>
            <p:cNvPr id="134" name="Line 155"/>
            <p:cNvSpPr>
              <a:spLocks noChangeShapeType="1"/>
            </p:cNvSpPr>
            <p:nvPr/>
          </p:nvSpPr>
          <p:spPr bwMode="auto">
            <a:xfrm>
              <a:off x="4923" y="1697"/>
              <a:ext cx="242" cy="7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5" name="Text Box 156"/>
            <p:cNvSpPr txBox="1">
              <a:spLocks noChangeArrowheads="1"/>
            </p:cNvSpPr>
            <p:nvPr/>
          </p:nvSpPr>
          <p:spPr bwMode="auto">
            <a:xfrm>
              <a:off x="5174" y="1733"/>
              <a:ext cx="259" cy="131"/>
            </a:xfrm>
            <a:prstGeom prst="rect">
              <a:avLst/>
            </a:prstGeom>
            <a:solidFill>
              <a:schemeClr val="bg1"/>
            </a:solidFill>
            <a:ln w="9525">
              <a:solidFill>
                <a:schemeClr val="tx1"/>
              </a:solidFill>
              <a:miter lim="800000"/>
              <a:headEnd/>
              <a:tailEnd/>
            </a:ln>
          </p:spPr>
          <p:txBody>
            <a:bodyPr wrap="none" tIns="9144" bIns="9144">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NJ</a:t>
              </a:r>
            </a:p>
          </p:txBody>
        </p:sp>
        <p:sp>
          <p:nvSpPr>
            <p:cNvPr id="136" name="Text Box 157"/>
            <p:cNvSpPr txBox="1">
              <a:spLocks noChangeArrowheads="1"/>
            </p:cNvSpPr>
            <p:nvPr/>
          </p:nvSpPr>
          <p:spPr bwMode="auto">
            <a:xfrm>
              <a:off x="4630" y="1334"/>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NY</a:t>
              </a:r>
            </a:p>
          </p:txBody>
        </p:sp>
        <p:sp>
          <p:nvSpPr>
            <p:cNvPr id="137" name="Text Box 158"/>
            <p:cNvSpPr txBox="1">
              <a:spLocks noChangeArrowheads="1"/>
            </p:cNvSpPr>
            <p:nvPr/>
          </p:nvSpPr>
          <p:spPr bwMode="auto">
            <a:xfrm>
              <a:off x="1033" y="1142"/>
              <a:ext cx="257"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OR</a:t>
              </a:r>
            </a:p>
          </p:txBody>
        </p:sp>
        <p:sp>
          <p:nvSpPr>
            <p:cNvPr id="138" name="Text Box 159"/>
            <p:cNvSpPr txBox="1">
              <a:spLocks noChangeArrowheads="1"/>
            </p:cNvSpPr>
            <p:nvPr/>
          </p:nvSpPr>
          <p:spPr bwMode="auto">
            <a:xfrm>
              <a:off x="4494" y="1574"/>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PA</a:t>
              </a:r>
            </a:p>
          </p:txBody>
        </p:sp>
        <p:sp>
          <p:nvSpPr>
            <p:cNvPr id="139" name="Text Box 160"/>
            <p:cNvSpPr txBox="1">
              <a:spLocks noChangeArrowheads="1"/>
            </p:cNvSpPr>
            <p:nvPr/>
          </p:nvSpPr>
          <p:spPr bwMode="auto">
            <a:xfrm>
              <a:off x="4404" y="243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SC</a:t>
              </a:r>
            </a:p>
          </p:txBody>
        </p:sp>
        <p:sp>
          <p:nvSpPr>
            <p:cNvPr id="140" name="Text Box 161"/>
            <p:cNvSpPr txBox="1">
              <a:spLocks noChangeArrowheads="1"/>
            </p:cNvSpPr>
            <p:nvPr/>
          </p:nvSpPr>
          <p:spPr bwMode="auto">
            <a:xfrm>
              <a:off x="3879" y="2272"/>
              <a:ext cx="27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TN</a:t>
              </a:r>
            </a:p>
          </p:txBody>
        </p:sp>
        <p:sp>
          <p:nvSpPr>
            <p:cNvPr id="141" name="Text Box 162"/>
            <p:cNvSpPr txBox="1">
              <a:spLocks noChangeArrowheads="1"/>
            </p:cNvSpPr>
            <p:nvPr/>
          </p:nvSpPr>
          <p:spPr bwMode="auto">
            <a:xfrm>
              <a:off x="2148" y="1910"/>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CO</a:t>
              </a:r>
            </a:p>
          </p:txBody>
        </p:sp>
        <p:sp>
          <p:nvSpPr>
            <p:cNvPr id="142" name="Text Box 163"/>
            <p:cNvSpPr txBox="1">
              <a:spLocks noChangeArrowheads="1"/>
            </p:cNvSpPr>
            <p:nvPr/>
          </p:nvSpPr>
          <p:spPr bwMode="auto">
            <a:xfrm>
              <a:off x="1212" y="757"/>
              <a:ext cx="266" cy="162"/>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WA</a:t>
              </a:r>
            </a:p>
          </p:txBody>
        </p:sp>
        <p:sp>
          <p:nvSpPr>
            <p:cNvPr id="143" name="Text Box 164"/>
            <p:cNvSpPr txBox="1">
              <a:spLocks noChangeArrowheads="1"/>
            </p:cNvSpPr>
            <p:nvPr/>
          </p:nvSpPr>
          <p:spPr bwMode="auto">
            <a:xfrm>
              <a:off x="3481" y="1274"/>
              <a:ext cx="25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WI</a:t>
              </a:r>
            </a:p>
          </p:txBody>
        </p:sp>
        <p:sp>
          <p:nvSpPr>
            <p:cNvPr id="144" name="Text Box 165"/>
            <p:cNvSpPr txBox="1">
              <a:spLocks noChangeArrowheads="1"/>
            </p:cNvSpPr>
            <p:nvPr/>
          </p:nvSpPr>
          <p:spPr bwMode="auto">
            <a:xfrm>
              <a:off x="4508" y="1958"/>
              <a:ext cx="241" cy="173"/>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VA</a:t>
              </a:r>
            </a:p>
          </p:txBody>
        </p:sp>
        <p:sp>
          <p:nvSpPr>
            <p:cNvPr id="145" name="Text Box 166"/>
            <p:cNvSpPr txBox="1">
              <a:spLocks noChangeArrowheads="1"/>
            </p:cNvSpPr>
            <p:nvPr/>
          </p:nvSpPr>
          <p:spPr bwMode="auto">
            <a:xfrm>
              <a:off x="5064" y="887"/>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ME</a:t>
              </a:r>
            </a:p>
          </p:txBody>
        </p:sp>
        <p:sp>
          <p:nvSpPr>
            <p:cNvPr id="146" name="Text Box 167"/>
            <p:cNvSpPr txBox="1">
              <a:spLocks noChangeArrowheads="1"/>
            </p:cNvSpPr>
            <p:nvPr/>
          </p:nvSpPr>
          <p:spPr bwMode="auto">
            <a:xfrm>
              <a:off x="3115" y="1082"/>
              <a:ext cx="292"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MN</a:t>
              </a:r>
            </a:p>
          </p:txBody>
        </p:sp>
        <p:sp>
          <p:nvSpPr>
            <p:cNvPr id="147" name="Text Box 168"/>
            <p:cNvSpPr txBox="1">
              <a:spLocks noChangeArrowheads="1"/>
            </p:cNvSpPr>
            <p:nvPr/>
          </p:nvSpPr>
          <p:spPr bwMode="auto">
            <a:xfrm>
              <a:off x="3930" y="1411"/>
              <a:ext cx="295" cy="187"/>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MI</a:t>
              </a:r>
            </a:p>
          </p:txBody>
        </p:sp>
        <p:sp>
          <p:nvSpPr>
            <p:cNvPr id="148" name="Text Box 169"/>
            <p:cNvSpPr txBox="1">
              <a:spLocks noChangeArrowheads="1"/>
            </p:cNvSpPr>
            <p:nvPr/>
          </p:nvSpPr>
          <p:spPr bwMode="auto">
            <a:xfrm>
              <a:off x="4478" y="2194"/>
              <a:ext cx="281"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NC</a:t>
              </a:r>
            </a:p>
          </p:txBody>
        </p:sp>
        <p:sp>
          <p:nvSpPr>
            <p:cNvPr id="149" name="Text Box 170"/>
            <p:cNvSpPr txBox="1">
              <a:spLocks noChangeArrowheads="1"/>
            </p:cNvSpPr>
            <p:nvPr/>
          </p:nvSpPr>
          <p:spPr bwMode="auto">
            <a:xfrm>
              <a:off x="2689" y="2807"/>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TX</a:t>
              </a:r>
            </a:p>
          </p:txBody>
        </p:sp>
        <p:sp>
          <p:nvSpPr>
            <p:cNvPr id="150" name="Text Box 171"/>
            <p:cNvSpPr txBox="1">
              <a:spLocks noChangeArrowheads="1"/>
            </p:cNvSpPr>
            <p:nvPr/>
          </p:nvSpPr>
          <p:spPr bwMode="auto">
            <a:xfrm>
              <a:off x="3927" y="2039"/>
              <a:ext cx="361" cy="146"/>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chemeClr val="bg1"/>
                  </a:solidFill>
                  <a:latin typeface="Arial" pitchFamily="34" charset="0"/>
                  <a:cs typeface="Arial" pitchFamily="34" charset="0"/>
                </a:rPr>
                <a:t>KY</a:t>
              </a:r>
            </a:p>
          </p:txBody>
        </p:sp>
        <p:sp>
          <p:nvSpPr>
            <p:cNvPr id="151" name="Text Box 172"/>
            <p:cNvSpPr txBox="1">
              <a:spLocks noChangeArrowheads="1"/>
            </p:cNvSpPr>
            <p:nvPr/>
          </p:nvSpPr>
          <p:spPr bwMode="auto">
            <a:xfrm>
              <a:off x="4271" y="1872"/>
              <a:ext cx="361" cy="144"/>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latin typeface="Arial" pitchFamily="34" charset="0"/>
                  <a:cs typeface="Arial" pitchFamily="34" charset="0"/>
                </a:rPr>
                <a:t>WV</a:t>
              </a:r>
            </a:p>
          </p:txBody>
        </p:sp>
        <p:sp>
          <p:nvSpPr>
            <p:cNvPr id="152" name="Text Box 173"/>
            <p:cNvSpPr txBox="1">
              <a:spLocks noChangeArrowheads="1"/>
            </p:cNvSpPr>
            <p:nvPr/>
          </p:nvSpPr>
          <p:spPr bwMode="auto">
            <a:xfrm>
              <a:off x="5351" y="1436"/>
              <a:ext cx="243" cy="139"/>
            </a:xfrm>
            <a:prstGeom prst="rect">
              <a:avLst/>
            </a:prstGeom>
            <a:solidFill>
              <a:schemeClr val="bg1"/>
            </a:solidFill>
            <a:ln w="12700">
              <a:solidFill>
                <a:schemeClr val="tx1"/>
              </a:solidFill>
              <a:miter lim="800000"/>
              <a:headEnd/>
              <a:tailEnd/>
            </a:ln>
          </p:spPr>
          <p:txBody>
            <a:bodyPr tIns="9144" bIns="9144"/>
            <a:lstStyle/>
            <a:p>
              <a:pPr algn="ctr" eaLnBrk="0" fontAlgn="auto" hangingPunct="0">
                <a:spcBef>
                  <a:spcPct val="50000"/>
                </a:spcBef>
                <a:spcAft>
                  <a:spcPts val="0"/>
                </a:spcAft>
                <a:defRPr/>
              </a:pPr>
              <a:r>
                <a:rPr lang="en-US" sz="1000" kern="0" dirty="0">
                  <a:solidFill>
                    <a:srgbClr val="000000"/>
                  </a:solidFill>
                  <a:latin typeface="Arial" pitchFamily="34" charset="0"/>
                  <a:cs typeface="Arial" pitchFamily="34" charset="0"/>
                </a:rPr>
                <a:t>RI</a:t>
              </a:r>
            </a:p>
          </p:txBody>
        </p:sp>
        <p:sp>
          <p:nvSpPr>
            <p:cNvPr id="153" name="Line 174"/>
            <p:cNvSpPr>
              <a:spLocks noChangeShapeType="1"/>
            </p:cNvSpPr>
            <p:nvPr/>
          </p:nvSpPr>
          <p:spPr bwMode="auto">
            <a:xfrm>
              <a:off x="5128" y="1482"/>
              <a:ext cx="202" cy="48"/>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4" name="Rectangle 175"/>
            <p:cNvSpPr>
              <a:spLocks noChangeArrowheads="1"/>
            </p:cNvSpPr>
            <p:nvPr/>
          </p:nvSpPr>
          <p:spPr bwMode="auto">
            <a:xfrm>
              <a:off x="2713" y="1656"/>
              <a:ext cx="275" cy="187"/>
            </a:xfrm>
            <a:prstGeom prst="rect">
              <a:avLst/>
            </a:prstGeom>
            <a:noFill/>
            <a:ln w="12700">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NE</a:t>
              </a:r>
            </a:p>
          </p:txBody>
        </p:sp>
        <p:sp>
          <p:nvSpPr>
            <p:cNvPr id="155" name="Text Box 176"/>
            <p:cNvSpPr txBox="1">
              <a:spLocks noChangeArrowheads="1"/>
            </p:cNvSpPr>
            <p:nvPr/>
          </p:nvSpPr>
          <p:spPr bwMode="auto">
            <a:xfrm>
              <a:off x="4723" y="915"/>
              <a:ext cx="363" cy="143"/>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latin typeface="Arial" pitchFamily="34" charset="0"/>
                  <a:cs typeface="Arial" pitchFamily="34" charset="0"/>
                </a:rPr>
                <a:t>VT</a:t>
              </a:r>
            </a:p>
          </p:txBody>
        </p:sp>
        <p:sp>
          <p:nvSpPr>
            <p:cNvPr id="156" name="Line 177"/>
            <p:cNvSpPr>
              <a:spLocks noChangeShapeType="1"/>
            </p:cNvSpPr>
            <p:nvPr/>
          </p:nvSpPr>
          <p:spPr bwMode="auto">
            <a:xfrm>
              <a:off x="4903" y="1059"/>
              <a:ext cx="81" cy="144"/>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57" name="Group 178"/>
            <p:cNvGrpSpPr>
              <a:grpSpLocks/>
            </p:cNvGrpSpPr>
            <p:nvPr/>
          </p:nvGrpSpPr>
          <p:grpSpPr bwMode="auto">
            <a:xfrm>
              <a:off x="1248" y="1153"/>
              <a:ext cx="4422" cy="1774"/>
              <a:chOff x="912" y="961"/>
              <a:chExt cx="4700" cy="1808"/>
            </a:xfrm>
          </p:grpSpPr>
          <p:sp>
            <p:nvSpPr>
              <p:cNvPr id="169" name="Text Box 179"/>
              <p:cNvSpPr txBox="1">
                <a:spLocks noChangeArrowheads="1"/>
              </p:cNvSpPr>
              <p:nvPr/>
            </p:nvSpPr>
            <p:spPr bwMode="auto">
              <a:xfrm>
                <a:off x="912" y="1536"/>
                <a:ext cx="339" cy="19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1000" kern="0" dirty="0">
                    <a:solidFill>
                      <a:schemeClr val="bg1"/>
                    </a:solidFill>
                    <a:latin typeface="Arial" pitchFamily="34" charset="0"/>
                    <a:cs typeface="Arial" pitchFamily="34" charset="0"/>
                  </a:rPr>
                  <a:t>NV</a:t>
                </a:r>
              </a:p>
            </p:txBody>
          </p:sp>
          <p:sp>
            <p:nvSpPr>
              <p:cNvPr id="170" name="Text Box 180"/>
              <p:cNvSpPr txBox="1">
                <a:spLocks noChangeArrowheads="1"/>
              </p:cNvSpPr>
              <p:nvPr/>
            </p:nvSpPr>
            <p:spPr bwMode="auto">
              <a:xfrm>
                <a:off x="3925" y="1541"/>
                <a:ext cx="335" cy="17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latin typeface="Arial" pitchFamily="34" charset="0"/>
                    <a:cs typeface="Arial" pitchFamily="34" charset="0"/>
                  </a:rPr>
                  <a:t>OH</a:t>
                </a:r>
              </a:p>
            </p:txBody>
          </p:sp>
          <p:sp>
            <p:nvSpPr>
              <p:cNvPr id="171" name="Text Box 181"/>
              <p:cNvSpPr txBox="1">
                <a:spLocks noChangeArrowheads="1"/>
              </p:cNvSpPr>
              <p:nvPr/>
            </p:nvSpPr>
            <p:spPr bwMode="auto">
              <a:xfrm>
                <a:off x="2437" y="1113"/>
                <a:ext cx="386" cy="19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chemeClr val="bg1"/>
                    </a:solidFill>
                    <a:latin typeface="Arial" pitchFamily="34" charset="0"/>
                    <a:cs typeface="Arial" pitchFamily="34" charset="0"/>
                  </a:rPr>
                  <a:t>SD</a:t>
                </a:r>
              </a:p>
            </p:txBody>
          </p:sp>
          <p:sp>
            <p:nvSpPr>
              <p:cNvPr id="172" name="Text Box 182"/>
              <p:cNvSpPr txBox="1">
                <a:spLocks noChangeArrowheads="1"/>
              </p:cNvSpPr>
              <p:nvPr/>
            </p:nvSpPr>
            <p:spPr bwMode="auto">
              <a:xfrm>
                <a:off x="3120" y="2594"/>
                <a:ext cx="288" cy="175"/>
              </a:xfrm>
              <a:prstGeom prst="rect">
                <a:avLst/>
              </a:prstGeom>
              <a:noFill/>
              <a:ln w="9525">
                <a:noFill/>
                <a:miter lim="800000"/>
                <a:headEnd/>
                <a:tailEnd/>
              </a:ln>
            </p:spPr>
            <p:txBody>
              <a:bodyPr>
                <a:spAutoFit/>
              </a:bodyPr>
              <a:lstStyle/>
              <a:p>
                <a:pPr algn="ctr" fontAlgn="auto">
                  <a:spcBef>
                    <a:spcPct val="50000"/>
                  </a:spcBef>
                  <a:spcAft>
                    <a:spcPts val="0"/>
                  </a:spcAft>
                  <a:defRPr/>
                </a:pPr>
                <a:endParaRPr lang="en-US" sz="1000" kern="0" dirty="0">
                  <a:solidFill>
                    <a:srgbClr val="000000"/>
                  </a:solidFill>
                  <a:latin typeface="Arial" pitchFamily="34" charset="0"/>
                  <a:cs typeface="Arial" pitchFamily="34" charset="0"/>
                </a:endParaRPr>
              </a:p>
            </p:txBody>
          </p:sp>
          <p:sp>
            <p:nvSpPr>
              <p:cNvPr id="173" name="Text Box 183"/>
              <p:cNvSpPr txBox="1">
                <a:spLocks noChangeArrowheads="1"/>
              </p:cNvSpPr>
              <p:nvPr/>
            </p:nvSpPr>
            <p:spPr bwMode="auto">
              <a:xfrm>
                <a:off x="3094" y="2208"/>
                <a:ext cx="31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a:latin typeface="Arial" pitchFamily="34" charset="0"/>
                    <a:cs typeface="Arial" pitchFamily="34" charset="0"/>
                  </a:rPr>
                  <a:t>AR</a:t>
                </a:r>
              </a:p>
            </p:txBody>
          </p:sp>
          <p:sp>
            <p:nvSpPr>
              <p:cNvPr id="174" name="Text Box 184"/>
              <p:cNvSpPr txBox="1">
                <a:spLocks noChangeArrowheads="1"/>
              </p:cNvSpPr>
              <p:nvPr/>
            </p:nvSpPr>
            <p:spPr bwMode="auto">
              <a:xfrm>
                <a:off x="3648" y="1584"/>
                <a:ext cx="287" cy="19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 IN</a:t>
                </a:r>
              </a:p>
            </p:txBody>
          </p:sp>
          <p:sp>
            <p:nvSpPr>
              <p:cNvPr id="175" name="Text Box 185"/>
              <p:cNvSpPr txBox="1">
                <a:spLocks noChangeArrowheads="1"/>
              </p:cNvSpPr>
              <p:nvPr/>
            </p:nvSpPr>
            <p:spPr bwMode="auto">
              <a:xfrm>
                <a:off x="5228" y="961"/>
                <a:ext cx="38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smtClean="0">
                    <a:solidFill>
                      <a:sysClr val="windowText" lastClr="000000"/>
                    </a:solidFill>
                    <a:latin typeface="Arial" pitchFamily="34" charset="0"/>
                    <a:cs typeface="Arial" pitchFamily="34" charset="0"/>
                  </a:rPr>
                  <a:t>NH</a:t>
                </a:r>
                <a:endParaRPr lang="en-US" sz="1000" kern="0" dirty="0">
                  <a:solidFill>
                    <a:sysClr val="windowText" lastClr="000000"/>
                  </a:solidFill>
                  <a:latin typeface="Arial" pitchFamily="34" charset="0"/>
                  <a:cs typeface="Arial" pitchFamily="34" charset="0"/>
                </a:endParaRPr>
              </a:p>
            </p:txBody>
          </p:sp>
          <p:sp>
            <p:nvSpPr>
              <p:cNvPr id="176" name="Line 186"/>
              <p:cNvSpPr>
                <a:spLocks noChangeShapeType="1"/>
              </p:cNvSpPr>
              <p:nvPr/>
            </p:nvSpPr>
            <p:spPr bwMode="auto">
              <a:xfrm flipV="1">
                <a:off x="4988" y="1053"/>
                <a:ext cx="287" cy="4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58" name="Text Box 207"/>
            <p:cNvSpPr txBox="1">
              <a:spLocks noChangeArrowheads="1"/>
            </p:cNvSpPr>
            <p:nvPr/>
          </p:nvSpPr>
          <p:spPr bwMode="auto">
            <a:xfrm>
              <a:off x="1924" y="915"/>
              <a:ext cx="361" cy="16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MT</a:t>
              </a:r>
            </a:p>
          </p:txBody>
        </p:sp>
        <p:sp>
          <p:nvSpPr>
            <p:cNvPr id="159" name="Text Box 208"/>
            <p:cNvSpPr txBox="1">
              <a:spLocks noChangeArrowheads="1"/>
            </p:cNvSpPr>
            <p:nvPr/>
          </p:nvSpPr>
          <p:spPr bwMode="auto">
            <a:xfrm>
              <a:off x="1542" y="1198"/>
              <a:ext cx="271"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ID</a:t>
              </a:r>
            </a:p>
          </p:txBody>
        </p:sp>
        <p:sp>
          <p:nvSpPr>
            <p:cNvPr id="160" name="Text Box 209"/>
            <p:cNvSpPr txBox="1">
              <a:spLocks noChangeArrowheads="1"/>
            </p:cNvSpPr>
            <p:nvPr/>
          </p:nvSpPr>
          <p:spPr bwMode="auto">
            <a:xfrm>
              <a:off x="2059" y="1387"/>
              <a:ext cx="310" cy="164"/>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latin typeface="Arial" pitchFamily="34" charset="0"/>
                  <a:cs typeface="Arial" pitchFamily="34" charset="0"/>
                </a:rPr>
                <a:t>WY</a:t>
              </a:r>
            </a:p>
          </p:txBody>
        </p:sp>
        <p:sp>
          <p:nvSpPr>
            <p:cNvPr id="161" name="Text Box 210"/>
            <p:cNvSpPr txBox="1">
              <a:spLocks noChangeArrowheads="1"/>
            </p:cNvSpPr>
            <p:nvPr/>
          </p:nvSpPr>
          <p:spPr bwMode="auto">
            <a:xfrm>
              <a:off x="2685" y="939"/>
              <a:ext cx="309"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ND</a:t>
              </a:r>
            </a:p>
          </p:txBody>
        </p:sp>
        <p:sp>
          <p:nvSpPr>
            <p:cNvPr id="162" name="Text Box 211"/>
            <p:cNvSpPr txBox="1">
              <a:spLocks noChangeArrowheads="1"/>
            </p:cNvSpPr>
            <p:nvPr/>
          </p:nvSpPr>
          <p:spPr bwMode="auto">
            <a:xfrm>
              <a:off x="2059" y="2426"/>
              <a:ext cx="310"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NM</a:t>
              </a:r>
            </a:p>
          </p:txBody>
        </p:sp>
        <p:sp>
          <p:nvSpPr>
            <p:cNvPr id="163" name="Text Box 212"/>
            <p:cNvSpPr txBox="1">
              <a:spLocks noChangeArrowheads="1"/>
            </p:cNvSpPr>
            <p:nvPr/>
          </p:nvSpPr>
          <p:spPr bwMode="auto">
            <a:xfrm>
              <a:off x="2839" y="2332"/>
              <a:ext cx="362"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OK</a:t>
              </a:r>
            </a:p>
          </p:txBody>
        </p:sp>
        <p:sp>
          <p:nvSpPr>
            <p:cNvPr id="164" name="Text Box 213"/>
            <p:cNvSpPr txBox="1">
              <a:spLocks noChangeArrowheads="1"/>
            </p:cNvSpPr>
            <p:nvPr/>
          </p:nvSpPr>
          <p:spPr bwMode="auto">
            <a:xfrm>
              <a:off x="3323" y="2808"/>
              <a:ext cx="309"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LA</a:t>
              </a:r>
            </a:p>
          </p:txBody>
        </p:sp>
        <p:sp>
          <p:nvSpPr>
            <p:cNvPr id="165" name="Text Box 214"/>
            <p:cNvSpPr txBox="1">
              <a:spLocks noChangeArrowheads="1"/>
            </p:cNvSpPr>
            <p:nvPr/>
          </p:nvSpPr>
          <p:spPr bwMode="auto">
            <a:xfrm>
              <a:off x="3513" y="2616"/>
              <a:ext cx="362"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MS</a:t>
              </a:r>
            </a:p>
          </p:txBody>
        </p:sp>
        <p:sp>
          <p:nvSpPr>
            <p:cNvPr id="166" name="Text Box 215"/>
            <p:cNvSpPr txBox="1">
              <a:spLocks noChangeArrowheads="1"/>
            </p:cNvSpPr>
            <p:nvPr/>
          </p:nvSpPr>
          <p:spPr bwMode="auto">
            <a:xfrm>
              <a:off x="3843" y="2623"/>
              <a:ext cx="258" cy="187"/>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latin typeface="Arial" pitchFamily="34" charset="0"/>
                  <a:cs typeface="Arial" pitchFamily="34" charset="0"/>
                </a:rPr>
                <a:t>AL</a:t>
              </a:r>
            </a:p>
          </p:txBody>
        </p:sp>
        <p:sp>
          <p:nvSpPr>
            <p:cNvPr id="167" name="Line 216"/>
            <p:cNvSpPr>
              <a:spLocks noChangeShapeType="1"/>
            </p:cNvSpPr>
            <p:nvPr/>
          </p:nvSpPr>
          <p:spPr bwMode="auto">
            <a:xfrm>
              <a:off x="4903" y="1860"/>
              <a:ext cx="321" cy="6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8" name="Text Box 217"/>
            <p:cNvSpPr txBox="1">
              <a:spLocks noChangeArrowheads="1"/>
            </p:cNvSpPr>
            <p:nvPr/>
          </p:nvSpPr>
          <p:spPr bwMode="auto">
            <a:xfrm>
              <a:off x="5224" y="1872"/>
              <a:ext cx="314" cy="125"/>
            </a:xfrm>
            <a:prstGeom prst="rect">
              <a:avLst/>
            </a:prstGeom>
            <a:solidFill>
              <a:schemeClr val="bg1"/>
            </a:solidFill>
            <a:ln w="9525">
              <a:solidFill>
                <a:schemeClr val="tx1"/>
              </a:solidFill>
              <a:miter lim="800000"/>
              <a:headEnd/>
              <a:tailEnd/>
            </a:ln>
          </p:spPr>
          <p:txBody>
            <a:bodyPr tIns="18288" bIns="18288">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DE</a:t>
              </a:r>
            </a:p>
          </p:txBody>
        </p:sp>
      </p:grpSp>
      <p:grpSp>
        <p:nvGrpSpPr>
          <p:cNvPr id="177" name="Group 188"/>
          <p:cNvGrpSpPr>
            <a:grpSpLocks/>
          </p:cNvGrpSpPr>
          <p:nvPr/>
        </p:nvGrpSpPr>
        <p:grpSpPr bwMode="auto">
          <a:xfrm>
            <a:off x="685800" y="4572000"/>
            <a:ext cx="1139825" cy="1150938"/>
            <a:chOff x="4" y="3976"/>
            <a:chExt cx="1253" cy="975"/>
          </a:xfrm>
        </p:grpSpPr>
        <p:grpSp>
          <p:nvGrpSpPr>
            <p:cNvPr id="178" name="Group 191"/>
            <p:cNvGrpSpPr>
              <a:grpSpLocks/>
            </p:cNvGrpSpPr>
            <p:nvPr/>
          </p:nvGrpSpPr>
          <p:grpSpPr bwMode="auto">
            <a:xfrm>
              <a:off x="77" y="4073"/>
              <a:ext cx="1087" cy="711"/>
              <a:chOff x="77" y="4073"/>
              <a:chExt cx="1087" cy="711"/>
            </a:xfrm>
          </p:grpSpPr>
          <p:sp>
            <p:nvSpPr>
              <p:cNvPr id="190" name="Freeform 192"/>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1" name="Freeform 19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79" name="Rectangle 194"/>
            <p:cNvSpPr>
              <a:spLocks noChangeArrowheads="1"/>
            </p:cNvSpPr>
            <p:nvPr/>
          </p:nvSpPr>
          <p:spPr bwMode="auto">
            <a:xfrm>
              <a:off x="426" y="4240"/>
              <a:ext cx="188"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endParaRPr lang="en-US" sz="1000" kern="0" dirty="0">
                <a:solidFill>
                  <a:sysClr val="windowText" lastClr="000000"/>
                </a:solidFill>
                <a:latin typeface="Arial" pitchFamily="34" charset="0"/>
                <a:ea typeface="Times New Roman" pitchFamily="18" charset="0"/>
                <a:cs typeface="Arial" pitchFamily="34" charset="0"/>
              </a:endParaRPr>
            </a:p>
          </p:txBody>
        </p:sp>
        <p:sp>
          <p:nvSpPr>
            <p:cNvPr id="180" name="Rectangle 195"/>
            <p:cNvSpPr>
              <a:spLocks noChangeArrowheads="1"/>
            </p:cNvSpPr>
            <p:nvPr/>
          </p:nvSpPr>
          <p:spPr bwMode="auto">
            <a:xfrm>
              <a:off x="4" y="3976"/>
              <a:ext cx="1253" cy="975"/>
            </a:xfrm>
            <a:prstGeom prst="rect">
              <a:avLst/>
            </a:prstGeom>
            <a:noFill/>
            <a:ln w="5715" cap="rnd">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81" name="Group 196"/>
            <p:cNvGrpSpPr>
              <a:grpSpLocks/>
            </p:cNvGrpSpPr>
            <p:nvPr/>
          </p:nvGrpSpPr>
          <p:grpSpPr bwMode="auto">
            <a:xfrm>
              <a:off x="4" y="3976"/>
              <a:ext cx="1253" cy="975"/>
              <a:chOff x="4" y="3976"/>
              <a:chExt cx="1253" cy="975"/>
            </a:xfrm>
          </p:grpSpPr>
          <p:grpSp>
            <p:nvGrpSpPr>
              <p:cNvPr id="182" name="Group 198"/>
              <p:cNvGrpSpPr>
                <a:grpSpLocks/>
              </p:cNvGrpSpPr>
              <p:nvPr/>
            </p:nvGrpSpPr>
            <p:grpSpPr bwMode="auto">
              <a:xfrm>
                <a:off x="77" y="4073"/>
                <a:ext cx="1087" cy="711"/>
                <a:chOff x="77" y="4073"/>
                <a:chExt cx="1087" cy="711"/>
              </a:xfrm>
            </p:grpSpPr>
            <p:sp>
              <p:nvSpPr>
                <p:cNvPr id="188" name="Freeform 199"/>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9" name="Freeform 200"/>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nvGrpSpPr>
              <p:cNvPr id="183" name="Group 202"/>
              <p:cNvGrpSpPr>
                <a:grpSpLocks/>
              </p:cNvGrpSpPr>
              <p:nvPr/>
            </p:nvGrpSpPr>
            <p:grpSpPr bwMode="auto">
              <a:xfrm>
                <a:off x="77" y="4073"/>
                <a:ext cx="1087" cy="711"/>
                <a:chOff x="77" y="4073"/>
                <a:chExt cx="1087" cy="711"/>
              </a:xfrm>
            </p:grpSpPr>
            <p:sp>
              <p:nvSpPr>
                <p:cNvPr id="186" name="Freeform 20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7" name="Freeform 204"/>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solidFill>
                  <a:schemeClr val="bg1">
                    <a:lumMod val="50000"/>
                  </a:schemeClr>
                </a:solidFill>
                <a:ln w="5715" cap="rnd">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grpSp>
          <p:sp>
            <p:nvSpPr>
              <p:cNvPr id="184" name="Rectangle 205"/>
              <p:cNvSpPr>
                <a:spLocks noChangeArrowheads="1"/>
              </p:cNvSpPr>
              <p:nvPr/>
            </p:nvSpPr>
            <p:spPr bwMode="auto">
              <a:xfrm>
                <a:off x="465" y="4240"/>
                <a:ext cx="187"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chemeClr val="bg1"/>
                    </a:solidFill>
                    <a:latin typeface="Arial" pitchFamily="34" charset="0"/>
                    <a:ea typeface="Times New Roman" pitchFamily="18" charset="0"/>
                    <a:cs typeface="Arial" pitchFamily="34" charset="0"/>
                  </a:rPr>
                  <a:t>AK</a:t>
                </a:r>
              </a:p>
            </p:txBody>
          </p:sp>
          <p:sp>
            <p:nvSpPr>
              <p:cNvPr id="185" name="Rectangle 206"/>
              <p:cNvSpPr>
                <a:spLocks noChangeArrowheads="1"/>
              </p:cNvSpPr>
              <p:nvPr/>
            </p:nvSpPr>
            <p:spPr bwMode="auto">
              <a:xfrm>
                <a:off x="4" y="3976"/>
                <a:ext cx="1253" cy="975"/>
              </a:xfrm>
              <a:prstGeom prst="rect">
                <a:avLst/>
              </a:prstGeom>
              <a:noFill/>
              <a:ln w="12700" cap="rnd" cmpd="dbl">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grpSp>
        <p:nvGrpSpPr>
          <p:cNvPr id="192" name="Group 11"/>
          <p:cNvGrpSpPr>
            <a:grpSpLocks/>
          </p:cNvGrpSpPr>
          <p:nvPr/>
        </p:nvGrpSpPr>
        <p:grpSpPr bwMode="auto">
          <a:xfrm>
            <a:off x="2079108" y="4846320"/>
            <a:ext cx="873125" cy="865188"/>
            <a:chOff x="144" y="2832"/>
            <a:chExt cx="912" cy="672"/>
          </a:xfrm>
          <a:solidFill>
            <a:schemeClr val="accent1">
              <a:lumMod val="20000"/>
              <a:lumOff val="80000"/>
            </a:schemeClr>
          </a:solidFill>
        </p:grpSpPr>
        <p:sp>
          <p:nvSpPr>
            <p:cNvPr id="193" name="Rectangle 12"/>
            <p:cNvSpPr>
              <a:spLocks noChangeArrowheads="1"/>
            </p:cNvSpPr>
            <p:nvPr/>
          </p:nvSpPr>
          <p:spPr bwMode="auto">
            <a:xfrm>
              <a:off x="144" y="2832"/>
              <a:ext cx="912" cy="672"/>
            </a:xfrm>
            <a:prstGeom prst="rect">
              <a:avLst/>
            </a:prstGeom>
            <a:solidFill>
              <a:schemeClr val="bg1"/>
            </a:solidFill>
            <a:ln w="12700" cmpd="dbl">
              <a:solidFill>
                <a:srgbClr val="000000"/>
              </a:solid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94" name="Group 13"/>
            <p:cNvGrpSpPr>
              <a:grpSpLocks noChangeAspect="1"/>
            </p:cNvGrpSpPr>
            <p:nvPr/>
          </p:nvGrpSpPr>
          <p:grpSpPr bwMode="auto">
            <a:xfrm>
              <a:off x="190" y="2940"/>
              <a:ext cx="695" cy="478"/>
              <a:chOff x="240" y="3317"/>
              <a:chExt cx="869" cy="594"/>
            </a:xfrm>
            <a:grpFill/>
          </p:grpSpPr>
          <p:sp>
            <p:nvSpPr>
              <p:cNvPr id="196" name="Freeform 14"/>
              <p:cNvSpPr>
                <a:spLocks noChangeAspect="1"/>
              </p:cNvSpPr>
              <p:nvPr/>
            </p:nvSpPr>
            <p:spPr bwMode="auto">
              <a:xfrm>
                <a:off x="894" y="3680"/>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7" name="Freeform 15"/>
              <p:cNvSpPr>
                <a:spLocks noChangeAspect="1"/>
              </p:cNvSpPr>
              <p:nvPr/>
            </p:nvSpPr>
            <p:spPr bwMode="auto">
              <a:xfrm>
                <a:off x="776" y="3531"/>
                <a:ext cx="128" cy="79"/>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8" name="Freeform 16"/>
              <p:cNvSpPr>
                <a:spLocks noChangeAspect="1"/>
              </p:cNvSpPr>
              <p:nvPr/>
            </p:nvSpPr>
            <p:spPr bwMode="auto">
              <a:xfrm>
                <a:off x="781" y="3595"/>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9" name="Freeform 17"/>
              <p:cNvSpPr>
                <a:spLocks noChangeAspect="1"/>
              </p:cNvSpPr>
              <p:nvPr/>
            </p:nvSpPr>
            <p:spPr bwMode="auto">
              <a:xfrm>
                <a:off x="715" y="3543"/>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0" name="Freeform 18"/>
              <p:cNvSpPr>
                <a:spLocks noChangeAspect="1"/>
              </p:cNvSpPr>
              <p:nvPr/>
            </p:nvSpPr>
            <p:spPr bwMode="auto">
              <a:xfrm>
                <a:off x="673" y="3491"/>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1" name="Freeform 19"/>
              <p:cNvSpPr>
                <a:spLocks noChangeAspect="1"/>
              </p:cNvSpPr>
              <p:nvPr/>
            </p:nvSpPr>
            <p:spPr bwMode="auto">
              <a:xfrm>
                <a:off x="503" y="3410"/>
                <a:ext cx="109" cy="82"/>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2" name="Freeform 20"/>
              <p:cNvSpPr>
                <a:spLocks noChangeAspect="1"/>
              </p:cNvSpPr>
              <p:nvPr/>
            </p:nvSpPr>
            <p:spPr bwMode="auto">
              <a:xfrm>
                <a:off x="320" y="3324"/>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3" name="Freeform 21"/>
              <p:cNvSpPr>
                <a:spLocks noChangeAspect="1"/>
              </p:cNvSpPr>
              <p:nvPr/>
            </p:nvSpPr>
            <p:spPr bwMode="auto">
              <a:xfrm>
                <a:off x="244" y="3367"/>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4" name="Freeform 22"/>
              <p:cNvSpPr>
                <a:spLocks noChangeAspect="1"/>
              </p:cNvSpPr>
              <p:nvPr/>
            </p:nvSpPr>
            <p:spPr bwMode="auto">
              <a:xfrm>
                <a:off x="890" y="3670"/>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solidFill>
                <a:schemeClr val="bg1"/>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5" name="Freeform 23"/>
              <p:cNvSpPr>
                <a:spLocks noChangeAspect="1"/>
              </p:cNvSpPr>
              <p:nvPr/>
            </p:nvSpPr>
            <p:spPr bwMode="auto">
              <a:xfrm>
                <a:off x="772" y="3525"/>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solidFill>
                <a:schemeClr val="bg1"/>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6" name="Freeform 24"/>
              <p:cNvSpPr>
                <a:spLocks noChangeAspect="1"/>
              </p:cNvSpPr>
              <p:nvPr/>
            </p:nvSpPr>
            <p:spPr bwMode="auto">
              <a:xfrm>
                <a:off x="776" y="3588"/>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7" name="Freeform 25"/>
              <p:cNvSpPr>
                <a:spLocks noChangeAspect="1"/>
              </p:cNvSpPr>
              <p:nvPr/>
            </p:nvSpPr>
            <p:spPr bwMode="auto">
              <a:xfrm>
                <a:off x="711" y="3536"/>
                <a:ext cx="42" cy="41"/>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solidFill>
                <a:schemeClr val="accent2"/>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8" name="Freeform 26"/>
              <p:cNvSpPr>
                <a:spLocks noChangeAspect="1"/>
              </p:cNvSpPr>
              <p:nvPr/>
            </p:nvSpPr>
            <p:spPr bwMode="auto">
              <a:xfrm>
                <a:off x="669" y="3484"/>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9" name="Freeform 27"/>
              <p:cNvSpPr>
                <a:spLocks noChangeAspect="1"/>
              </p:cNvSpPr>
              <p:nvPr/>
            </p:nvSpPr>
            <p:spPr bwMode="auto">
              <a:xfrm>
                <a:off x="499" y="3401"/>
                <a:ext cx="109" cy="83"/>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solidFill>
                <a:schemeClr val="bg1"/>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0" name="Freeform 28"/>
              <p:cNvSpPr>
                <a:spLocks noChangeAspect="1"/>
              </p:cNvSpPr>
              <p:nvPr/>
            </p:nvSpPr>
            <p:spPr bwMode="auto">
              <a:xfrm>
                <a:off x="316" y="3317"/>
                <a:ext cx="82" cy="67"/>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solidFill>
                <a:schemeClr val="bg1"/>
              </a:solidFill>
              <a:ln w="3175">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sp>
            <p:nvSpPr>
              <p:cNvPr id="211" name="Freeform 29"/>
              <p:cNvSpPr>
                <a:spLocks noChangeAspect="1"/>
              </p:cNvSpPr>
              <p:nvPr/>
            </p:nvSpPr>
            <p:spPr bwMode="auto">
              <a:xfrm>
                <a:off x="240" y="3360"/>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solidFill>
                <a:schemeClr val="accent1">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95" name="Text Box 30"/>
            <p:cNvSpPr txBox="1">
              <a:spLocks noChangeArrowheads="1"/>
            </p:cNvSpPr>
            <p:nvPr/>
          </p:nvSpPr>
          <p:spPr bwMode="auto">
            <a:xfrm>
              <a:off x="191" y="3261"/>
              <a:ext cx="302" cy="177"/>
            </a:xfrm>
            <a:prstGeom prst="rect">
              <a:avLst/>
            </a:prstGeom>
            <a:solidFill>
              <a:schemeClr val="bg1"/>
            </a:solidFill>
            <a:ln w="3175">
              <a:solidFill>
                <a:srgbClr val="000000"/>
              </a:solid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HI</a:t>
              </a:r>
            </a:p>
          </p:txBody>
        </p:sp>
      </p:grpSp>
      <p:sp>
        <p:nvSpPr>
          <p:cNvPr id="212" name="Freeform 94"/>
          <p:cNvSpPr>
            <a:spLocks/>
          </p:cNvSpPr>
          <p:nvPr/>
        </p:nvSpPr>
        <p:spPr bwMode="auto">
          <a:xfrm rot="13400463">
            <a:off x="6852300" y="3486857"/>
            <a:ext cx="394035" cy="360341"/>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 name="connsiteX0" fmla="*/ 0 w 9664"/>
              <a:gd name="connsiteY0" fmla="*/ 8561 h 10000"/>
              <a:gd name="connsiteX1" fmla="*/ 1176 w 9664"/>
              <a:gd name="connsiteY1" fmla="*/ 0 h 10000"/>
              <a:gd name="connsiteX2" fmla="*/ 5130 w 9664"/>
              <a:gd name="connsiteY2" fmla="*/ 739 h 10000"/>
              <a:gd name="connsiteX3" fmla="*/ 6569 w 9664"/>
              <a:gd name="connsiteY3" fmla="*/ 4336 h 10000"/>
              <a:gd name="connsiteX4" fmla="*/ 9664 w 9664"/>
              <a:gd name="connsiteY4" fmla="*/ 5663 h 10000"/>
              <a:gd name="connsiteX5" fmla="*/ 9344 w 9664"/>
              <a:gd name="connsiteY5" fmla="*/ 10000 h 10000"/>
              <a:gd name="connsiteX6" fmla="*/ 2687 w 9664"/>
              <a:gd name="connsiteY6" fmla="*/ 9072 h 10000"/>
              <a:gd name="connsiteX7" fmla="*/ 0 w 9664"/>
              <a:gd name="connsiteY7" fmla="*/ 8561 h 10000"/>
              <a:gd name="connsiteX0" fmla="*/ 0 w 10000"/>
              <a:gd name="connsiteY0" fmla="*/ 8561 h 10000"/>
              <a:gd name="connsiteX1" fmla="*/ 1217 w 10000"/>
              <a:gd name="connsiteY1" fmla="*/ 0 h 10000"/>
              <a:gd name="connsiteX2" fmla="*/ 5308 w 10000"/>
              <a:gd name="connsiteY2" fmla="*/ 739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10000"/>
              <a:gd name="connsiteY0" fmla="*/ 8561 h 10000"/>
              <a:gd name="connsiteX1" fmla="*/ 1217 w 10000"/>
              <a:gd name="connsiteY1" fmla="*/ 0 h 10000"/>
              <a:gd name="connsiteX2" fmla="*/ 3808 w 10000"/>
              <a:gd name="connsiteY2" fmla="*/ 771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9858"/>
              <a:gd name="connsiteY0" fmla="*/ 8561 h 10000"/>
              <a:gd name="connsiteX1" fmla="*/ 1217 w 9858"/>
              <a:gd name="connsiteY1" fmla="*/ 0 h 10000"/>
              <a:gd name="connsiteX2" fmla="*/ 3808 w 9858"/>
              <a:gd name="connsiteY2" fmla="*/ 771 h 10000"/>
              <a:gd name="connsiteX3" fmla="*/ 6797 w 9858"/>
              <a:gd name="connsiteY3" fmla="*/ 4336 h 10000"/>
              <a:gd name="connsiteX4" fmla="*/ 9858 w 9858"/>
              <a:gd name="connsiteY4" fmla="*/ 5129 h 10000"/>
              <a:gd name="connsiteX5" fmla="*/ 9669 w 9858"/>
              <a:gd name="connsiteY5" fmla="*/ 10000 h 10000"/>
              <a:gd name="connsiteX6" fmla="*/ 2780 w 9858"/>
              <a:gd name="connsiteY6" fmla="*/ 9072 h 10000"/>
              <a:gd name="connsiteX7" fmla="*/ 0 w 9858"/>
              <a:gd name="connsiteY7" fmla="*/ 8561 h 10000"/>
              <a:gd name="connsiteX0" fmla="*/ 0 w 10000"/>
              <a:gd name="connsiteY0" fmla="*/ 8561 h 10000"/>
              <a:gd name="connsiteX1" fmla="*/ 1235 w 10000"/>
              <a:gd name="connsiteY1" fmla="*/ 0 h 10000"/>
              <a:gd name="connsiteX2" fmla="*/ 3863 w 10000"/>
              <a:gd name="connsiteY2" fmla="*/ 771 h 10000"/>
              <a:gd name="connsiteX3" fmla="*/ 6895 w 10000"/>
              <a:gd name="connsiteY3" fmla="*/ 4336 h 10000"/>
              <a:gd name="connsiteX4" fmla="*/ 7538 w 10000"/>
              <a:gd name="connsiteY4" fmla="*/ 3663 h 10000"/>
              <a:gd name="connsiteX5" fmla="*/ 10000 w 10000"/>
              <a:gd name="connsiteY5" fmla="*/ 5129 h 10000"/>
              <a:gd name="connsiteX6" fmla="*/ 9808 w 10000"/>
              <a:gd name="connsiteY6" fmla="*/ 10000 h 10000"/>
              <a:gd name="connsiteX7" fmla="*/ 2820 w 10000"/>
              <a:gd name="connsiteY7" fmla="*/ 9072 h 10000"/>
              <a:gd name="connsiteX8" fmla="*/ 0 w 10000"/>
              <a:gd name="connsiteY8" fmla="*/ 8561 h 10000"/>
              <a:gd name="connsiteX0" fmla="*/ 0 w 10000"/>
              <a:gd name="connsiteY0" fmla="*/ 8561 h 10000"/>
              <a:gd name="connsiteX1" fmla="*/ 1235 w 10000"/>
              <a:gd name="connsiteY1" fmla="*/ 0 h 10000"/>
              <a:gd name="connsiteX2" fmla="*/ 3863 w 10000"/>
              <a:gd name="connsiteY2" fmla="*/ 771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5040 w 10000"/>
              <a:gd name="connsiteY4" fmla="*/ 3583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10000 w 10000"/>
              <a:gd name="connsiteY8" fmla="*/ 5129 h 10000"/>
              <a:gd name="connsiteX9" fmla="*/ 9808 w 10000"/>
              <a:gd name="connsiteY9" fmla="*/ 10000 h 10000"/>
              <a:gd name="connsiteX10" fmla="*/ 2820 w 10000"/>
              <a:gd name="connsiteY10" fmla="*/ 9072 h 10000"/>
              <a:gd name="connsiteX11" fmla="*/ 0 w 10000"/>
              <a:gd name="connsiteY11"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9394 w 10000"/>
              <a:gd name="connsiteY8" fmla="*/ 4416 h 10000"/>
              <a:gd name="connsiteX9" fmla="*/ 10000 w 10000"/>
              <a:gd name="connsiteY9" fmla="*/ 5129 h 10000"/>
              <a:gd name="connsiteX10" fmla="*/ 9808 w 10000"/>
              <a:gd name="connsiteY10" fmla="*/ 10000 h 10000"/>
              <a:gd name="connsiteX11" fmla="*/ 2820 w 10000"/>
              <a:gd name="connsiteY11" fmla="*/ 9072 h 10000"/>
              <a:gd name="connsiteX12" fmla="*/ 0 w 10000"/>
              <a:gd name="connsiteY12" fmla="*/ 85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8561"/>
                </a:moveTo>
                <a:lnTo>
                  <a:pt x="1235" y="0"/>
                </a:lnTo>
                <a:lnTo>
                  <a:pt x="2578" y="2117"/>
                </a:lnTo>
                <a:cubicBezTo>
                  <a:pt x="2860" y="2531"/>
                  <a:pt x="3524" y="1801"/>
                  <a:pt x="3827" y="2157"/>
                </a:cubicBezTo>
                <a:cubicBezTo>
                  <a:pt x="4130" y="2513"/>
                  <a:pt x="4094" y="3899"/>
                  <a:pt x="4397" y="4255"/>
                </a:cubicBezTo>
                <a:cubicBezTo>
                  <a:pt x="4700" y="4611"/>
                  <a:pt x="5230" y="4283"/>
                  <a:pt x="5646" y="4296"/>
                </a:cubicBezTo>
                <a:cubicBezTo>
                  <a:pt x="6062" y="4309"/>
                  <a:pt x="6591" y="4475"/>
                  <a:pt x="6895" y="4336"/>
                </a:cubicBezTo>
                <a:lnTo>
                  <a:pt x="7538" y="3663"/>
                </a:lnTo>
                <a:lnTo>
                  <a:pt x="9394" y="4416"/>
                </a:lnTo>
                <a:lnTo>
                  <a:pt x="10000" y="5129"/>
                </a:lnTo>
                <a:cubicBezTo>
                  <a:pt x="9887" y="6575"/>
                  <a:pt x="9921" y="8554"/>
                  <a:pt x="9808" y="10000"/>
                </a:cubicBezTo>
                <a:lnTo>
                  <a:pt x="2820" y="9072"/>
                </a:lnTo>
                <a:lnTo>
                  <a:pt x="0" y="8561"/>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3" name="Text Box 217"/>
          <p:cNvSpPr txBox="1">
            <a:spLocks noChangeArrowheads="1"/>
          </p:cNvSpPr>
          <p:nvPr/>
        </p:nvSpPr>
        <p:spPr bwMode="auto">
          <a:xfrm>
            <a:off x="6862446" y="3510284"/>
            <a:ext cx="461963" cy="246063"/>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DC</a:t>
            </a:r>
          </a:p>
        </p:txBody>
      </p:sp>
      <p:sp>
        <p:nvSpPr>
          <p:cNvPr id="214" name="Line 153"/>
          <p:cNvSpPr>
            <a:spLocks noChangeShapeType="1"/>
          </p:cNvSpPr>
          <p:nvPr/>
        </p:nvSpPr>
        <p:spPr bwMode="auto">
          <a:xfrm>
            <a:off x="6347771" y="3005044"/>
            <a:ext cx="762000" cy="3810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215" name="Group 245"/>
          <p:cNvGrpSpPr>
            <a:grpSpLocks/>
          </p:cNvGrpSpPr>
          <p:nvPr/>
        </p:nvGrpSpPr>
        <p:grpSpPr bwMode="auto">
          <a:xfrm>
            <a:off x="6675121" y="4389121"/>
            <a:ext cx="2280920" cy="1737357"/>
            <a:chOff x="6826469" y="5507997"/>
            <a:chExt cx="2359572" cy="1034258"/>
          </a:xfrm>
        </p:grpSpPr>
        <p:sp>
          <p:nvSpPr>
            <p:cNvPr id="216" name="Rectangle 222"/>
            <p:cNvSpPr>
              <a:spLocks noChangeArrowheads="1"/>
            </p:cNvSpPr>
            <p:nvPr/>
          </p:nvSpPr>
          <p:spPr bwMode="auto">
            <a:xfrm>
              <a:off x="6826469" y="5943473"/>
              <a:ext cx="283779" cy="163304"/>
            </a:xfrm>
            <a:prstGeom prst="rect">
              <a:avLst/>
            </a:prstGeom>
            <a:pattFill prst="pct5">
              <a:fgClr>
                <a:schemeClr val="tx1"/>
              </a:fgClr>
              <a:bgClr>
                <a:schemeClr val="bg1"/>
              </a:bgClr>
            </a:patt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7" name="Rectangle 222"/>
            <p:cNvSpPr>
              <a:spLocks noChangeArrowheads="1"/>
            </p:cNvSpPr>
            <p:nvPr/>
          </p:nvSpPr>
          <p:spPr bwMode="auto">
            <a:xfrm>
              <a:off x="6826469" y="5725734"/>
              <a:ext cx="283779" cy="163304"/>
            </a:xfrm>
            <a:prstGeom prst="rect">
              <a:avLst/>
            </a:prstGeom>
            <a:solidFill>
              <a:srgbClr val="AABA0A"/>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8" name="Rectangle 222"/>
            <p:cNvSpPr>
              <a:spLocks noChangeArrowheads="1"/>
            </p:cNvSpPr>
            <p:nvPr/>
          </p:nvSpPr>
          <p:spPr bwMode="auto">
            <a:xfrm>
              <a:off x="6826469" y="6378951"/>
              <a:ext cx="283779" cy="163304"/>
            </a:xfrm>
            <a:prstGeom prst="rect">
              <a:avLst/>
            </a:prstGeom>
            <a:solidFill>
              <a:schemeClr val="bg1"/>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9" name="Text Box 220"/>
            <p:cNvSpPr txBox="1">
              <a:spLocks noChangeArrowheads="1"/>
            </p:cNvSpPr>
            <p:nvPr/>
          </p:nvSpPr>
          <p:spPr bwMode="auto">
            <a:xfrm>
              <a:off x="7204841" y="5545192"/>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61.8-70.7% (1</a:t>
              </a:r>
              <a:r>
                <a:rPr lang="en-US" sz="1000" kern="0" baseline="30000" dirty="0" smtClean="0">
                  <a:solidFill>
                    <a:sysClr val="windowText" lastClr="000000"/>
                  </a:solidFill>
                  <a:cs typeface="Arial" pitchFamily="34" charset="0"/>
                </a:rPr>
                <a:t>st</a:t>
              </a:r>
              <a:r>
                <a:rPr lang="en-US" sz="1000" kern="0" dirty="0" smtClean="0">
                  <a:solidFill>
                    <a:sysClr val="windowText" lastClr="000000"/>
                  </a:solidFill>
                  <a:cs typeface="Arial" pitchFamily="34" charset="0"/>
                </a:rPr>
                <a:t> Quartile)</a:t>
              </a:r>
              <a:endParaRPr lang="en-US" sz="1000" kern="0" dirty="0">
                <a:solidFill>
                  <a:sysClr val="windowText" lastClr="000000"/>
                </a:solidFill>
                <a:cs typeface="Arial" pitchFamily="34" charset="0"/>
              </a:endParaRPr>
            </a:p>
          </p:txBody>
        </p:sp>
        <p:sp>
          <p:nvSpPr>
            <p:cNvPr id="220" name="Text Box 220"/>
            <p:cNvSpPr txBox="1">
              <a:spLocks noChangeArrowheads="1"/>
            </p:cNvSpPr>
            <p:nvPr/>
          </p:nvSpPr>
          <p:spPr bwMode="auto">
            <a:xfrm>
              <a:off x="7204840" y="5763838"/>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70.8-73.6% (2</a:t>
              </a:r>
              <a:r>
                <a:rPr lang="en-US" sz="1000" kern="0" baseline="30000" dirty="0" smtClean="0">
                  <a:solidFill>
                    <a:sysClr val="windowText" lastClr="000000"/>
                  </a:solidFill>
                  <a:cs typeface="Arial" pitchFamily="34" charset="0"/>
                </a:rPr>
                <a:t>nd</a:t>
              </a:r>
              <a:r>
                <a:rPr lang="en-US" sz="1000" kern="0" dirty="0" smtClean="0">
                  <a:solidFill>
                    <a:sysClr val="windowText" lastClr="000000"/>
                  </a:solidFill>
                  <a:cs typeface="Arial" pitchFamily="34" charset="0"/>
                </a:rPr>
                <a:t> Quartile)</a:t>
              </a:r>
              <a:endParaRPr lang="en-US" sz="1000" kern="0" dirty="0">
                <a:solidFill>
                  <a:sysClr val="windowText" lastClr="000000"/>
                </a:solidFill>
                <a:cs typeface="Arial" pitchFamily="34" charset="0"/>
              </a:endParaRPr>
            </a:p>
          </p:txBody>
        </p:sp>
        <p:sp>
          <p:nvSpPr>
            <p:cNvPr id="221" name="Text Box 220"/>
            <p:cNvSpPr txBox="1">
              <a:spLocks noChangeArrowheads="1"/>
            </p:cNvSpPr>
            <p:nvPr/>
          </p:nvSpPr>
          <p:spPr bwMode="auto">
            <a:xfrm>
              <a:off x="7204840" y="6417057"/>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Missing</a:t>
              </a:r>
              <a:endParaRPr lang="en-US" sz="1000" kern="0" dirty="0">
                <a:solidFill>
                  <a:sysClr val="windowText" lastClr="000000"/>
                </a:solidFill>
                <a:cs typeface="Arial" pitchFamily="34" charset="0"/>
              </a:endParaRPr>
            </a:p>
          </p:txBody>
        </p:sp>
        <p:sp>
          <p:nvSpPr>
            <p:cNvPr id="222" name="Rectangle 222"/>
            <p:cNvSpPr>
              <a:spLocks noChangeArrowheads="1"/>
            </p:cNvSpPr>
            <p:nvPr/>
          </p:nvSpPr>
          <p:spPr bwMode="auto">
            <a:xfrm>
              <a:off x="6826469" y="5507997"/>
              <a:ext cx="283779" cy="163304"/>
            </a:xfrm>
            <a:prstGeom prst="rect">
              <a:avLst/>
            </a:prstGeom>
            <a:solidFill>
              <a:schemeClr val="bg1">
                <a:lumMod val="50000"/>
              </a:schemeClr>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chemeClr val="bg1">
                    <a:lumMod val="50000"/>
                  </a:schemeClr>
                </a:solidFill>
                <a:cs typeface="Arial" pitchFamily="34" charset="0"/>
              </a:endParaRPr>
            </a:p>
          </p:txBody>
        </p:sp>
      </p:grpSp>
      <p:sp>
        <p:nvSpPr>
          <p:cNvPr id="223" name="Text Box 220"/>
          <p:cNvSpPr txBox="1">
            <a:spLocks noChangeArrowheads="1"/>
          </p:cNvSpPr>
          <p:nvPr/>
        </p:nvSpPr>
        <p:spPr bwMode="auto">
          <a:xfrm>
            <a:off x="7040880" y="5181600"/>
            <a:ext cx="198120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latin typeface="Calibri" panose="020F0502020204030204" pitchFamily="34" charset="0"/>
                <a:cs typeface="Arial" pitchFamily="34" charset="0"/>
              </a:rPr>
              <a:t> </a:t>
            </a:r>
            <a:r>
              <a:rPr lang="en-US" sz="1000" kern="0" dirty="0" smtClean="0">
                <a:solidFill>
                  <a:sysClr val="windowText" lastClr="000000"/>
                </a:solidFill>
                <a:cs typeface="Arial" pitchFamily="34" charset="0"/>
              </a:rPr>
              <a:t>73.7-78.3</a:t>
            </a:r>
            <a:r>
              <a:rPr lang="en-US" sz="1000" kern="0" dirty="0" smtClean="0">
                <a:solidFill>
                  <a:sysClr val="windowText" lastClr="000000"/>
                </a:solidFill>
                <a:latin typeface="Calibri" panose="020F0502020204030204" pitchFamily="34" charset="0"/>
                <a:cs typeface="Arial" pitchFamily="34" charset="0"/>
              </a:rPr>
              <a:t>% </a:t>
            </a:r>
            <a:r>
              <a:rPr lang="en-US" sz="1000" kern="0" dirty="0" smtClean="0">
                <a:solidFill>
                  <a:sysClr val="windowText" lastClr="000000"/>
                </a:solidFill>
                <a:latin typeface="Arial" panose="020B0604020202020204" pitchFamily="34" charset="0"/>
                <a:cs typeface="Arial" panose="020B0604020202020204" pitchFamily="34" charset="0"/>
              </a:rPr>
              <a:t>(3</a:t>
            </a:r>
            <a:r>
              <a:rPr lang="en-US" sz="1000" kern="0" baseline="30000" dirty="0" smtClean="0">
                <a:solidFill>
                  <a:sysClr val="windowText" lastClr="000000"/>
                </a:solidFill>
                <a:latin typeface="Arial" panose="020B0604020202020204" pitchFamily="34" charset="0"/>
                <a:cs typeface="Arial" panose="020B0604020202020204" pitchFamily="34" charset="0"/>
              </a:rPr>
              <a:t>rd</a:t>
            </a:r>
            <a:r>
              <a:rPr lang="en-US" sz="1000" kern="0" dirty="0" smtClean="0">
                <a:solidFill>
                  <a:sysClr val="windowText" lastClr="000000"/>
                </a:solidFill>
                <a:latin typeface="Arial" panose="020B0604020202020204" pitchFamily="34" charset="0"/>
                <a:cs typeface="Arial" panose="020B0604020202020204" pitchFamily="34" charset="0"/>
              </a:rPr>
              <a:t> Quartile)</a:t>
            </a:r>
            <a:endParaRPr lang="en-US" sz="1000" kern="0" dirty="0">
              <a:solidFill>
                <a:sysClr val="windowText" lastClr="000000"/>
              </a:solidFill>
              <a:latin typeface="Arial" panose="020B0604020202020204" pitchFamily="34" charset="0"/>
              <a:cs typeface="Arial" panose="020B0604020202020204" pitchFamily="34" charset="0"/>
            </a:endParaRPr>
          </a:p>
        </p:txBody>
      </p:sp>
      <p:sp>
        <p:nvSpPr>
          <p:cNvPr id="224" name="Rectangle 12"/>
          <p:cNvSpPr>
            <a:spLocks noChangeArrowheads="1"/>
          </p:cNvSpPr>
          <p:nvPr/>
        </p:nvSpPr>
        <p:spPr bwMode="auto">
          <a:xfrm>
            <a:off x="4982953" y="5041416"/>
            <a:ext cx="838200" cy="640080"/>
          </a:xfrm>
          <a:prstGeom prst="rect">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25" name="Freeform 224"/>
          <p:cNvSpPr/>
          <p:nvPr/>
        </p:nvSpPr>
        <p:spPr>
          <a:xfrm>
            <a:off x="5132495" y="5065512"/>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28575">
                <a:solidFill>
                  <a:schemeClr val="tx1"/>
                </a:solidFill>
              </a:ln>
            </a:endParaRPr>
          </a:p>
        </p:txBody>
      </p:sp>
      <p:sp>
        <p:nvSpPr>
          <p:cNvPr id="226" name="Text Box 30"/>
          <p:cNvSpPr txBox="1">
            <a:spLocks noChangeArrowheads="1"/>
          </p:cNvSpPr>
          <p:nvPr/>
        </p:nvSpPr>
        <p:spPr bwMode="auto">
          <a:xfrm>
            <a:off x="5220753" y="5394958"/>
            <a:ext cx="362600" cy="228600"/>
          </a:xfrm>
          <a:prstGeom prst="rect">
            <a:avLst/>
          </a:prstGeom>
          <a:solidFill>
            <a:schemeClr val="bg1"/>
          </a:solidFill>
          <a:ln w="3175">
            <a:solidFill>
              <a:srgbClr val="000000"/>
            </a:solidFill>
            <a:miter lim="800000"/>
            <a:headEnd/>
            <a:tailEnd/>
          </a:ln>
        </p:spPr>
        <p:txBody>
          <a:bodyPr wrap="none">
            <a:spAutoFit/>
          </a:bodyPr>
          <a:lstStyle/>
          <a:p>
            <a:pPr algn="ctr" eaLnBrk="0" fontAlgn="auto" hangingPunct="0">
              <a:spcBef>
                <a:spcPts val="0"/>
              </a:spcBef>
              <a:spcAft>
                <a:spcPts val="0"/>
              </a:spcAft>
              <a:defRPr/>
            </a:pPr>
            <a:r>
              <a:rPr lang="en-US" sz="1000" kern="0" dirty="0" smtClean="0">
                <a:solidFill>
                  <a:srgbClr val="000000"/>
                </a:solidFill>
                <a:latin typeface="Arial" pitchFamily="34" charset="0"/>
                <a:cs typeface="Arial" pitchFamily="34" charset="0"/>
              </a:rPr>
              <a:t>PR</a:t>
            </a:r>
            <a:endParaRPr lang="en-US" sz="1000" kern="0" dirty="0">
              <a:solidFill>
                <a:srgbClr val="000000"/>
              </a:solidFill>
              <a:latin typeface="Arial" pitchFamily="34" charset="0"/>
              <a:cs typeface="Arial" pitchFamily="34" charset="0"/>
            </a:endParaRPr>
          </a:p>
        </p:txBody>
      </p:sp>
      <p:sp>
        <p:nvSpPr>
          <p:cNvPr id="227" name="Rectangle 222"/>
          <p:cNvSpPr>
            <a:spLocks noChangeArrowheads="1"/>
          </p:cNvSpPr>
          <p:nvPr/>
        </p:nvSpPr>
        <p:spPr bwMode="auto">
          <a:xfrm>
            <a:off x="6675120" y="5486400"/>
            <a:ext cx="274320" cy="274320"/>
          </a:xfrm>
          <a:prstGeom prst="rect">
            <a:avLst/>
          </a:prstGeom>
          <a:solidFill>
            <a:srgbClr val="0072C6"/>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8" name="Text Box 220"/>
          <p:cNvSpPr txBox="1">
            <a:spLocks noChangeArrowheads="1"/>
          </p:cNvSpPr>
          <p:nvPr/>
        </p:nvSpPr>
        <p:spPr bwMode="auto">
          <a:xfrm>
            <a:off x="7040880" y="5550408"/>
            <a:ext cx="191516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78.3-87.6</a:t>
            </a:r>
            <a:r>
              <a:rPr lang="en-US" sz="1000" kern="0" dirty="0" smtClean="0">
                <a:solidFill>
                  <a:sysClr val="windowText" lastClr="000000"/>
                </a:solidFill>
                <a:latin typeface="Calibri" panose="020F0502020204030204" pitchFamily="34" charset="0"/>
                <a:cs typeface="Arial" pitchFamily="34" charset="0"/>
              </a:rPr>
              <a:t>% </a:t>
            </a:r>
            <a:r>
              <a:rPr lang="en-US" sz="1000" kern="0" dirty="0" smtClean="0">
                <a:solidFill>
                  <a:sysClr val="windowText" lastClr="000000"/>
                </a:solidFill>
                <a:latin typeface="Arial" panose="020B0604020202020204" pitchFamily="34" charset="0"/>
                <a:cs typeface="Arial" panose="020B0604020202020204" pitchFamily="34" charset="0"/>
              </a:rPr>
              <a:t>(4</a:t>
            </a:r>
            <a:r>
              <a:rPr lang="en-US" sz="1000" kern="0" baseline="30000" dirty="0" smtClean="0">
                <a:solidFill>
                  <a:sysClr val="windowText" lastClr="000000"/>
                </a:solidFill>
                <a:latin typeface="Arial" panose="020B0604020202020204" pitchFamily="34" charset="0"/>
                <a:cs typeface="Arial" panose="020B0604020202020204" pitchFamily="34" charset="0"/>
              </a:rPr>
              <a:t>th</a:t>
            </a:r>
            <a:r>
              <a:rPr lang="en-US" sz="1000" kern="0" dirty="0" smtClean="0">
                <a:solidFill>
                  <a:sysClr val="windowText" lastClr="000000"/>
                </a:solidFill>
                <a:latin typeface="Arial" panose="020B0604020202020204" pitchFamily="34" charset="0"/>
                <a:cs typeface="Arial" panose="020B0604020202020204" pitchFamily="34" charset="0"/>
              </a:rPr>
              <a:t> Quartile)</a:t>
            </a:r>
            <a:endParaRPr lang="en-US" sz="1000" kern="0" dirty="0">
              <a:solidFill>
                <a:sysClr val="windowText" lastClr="000000"/>
              </a:solidFill>
              <a:latin typeface="Arial" panose="020B0604020202020204" pitchFamily="34" charset="0"/>
              <a:cs typeface="Arial" panose="020B0604020202020204" pitchFamily="34" charset="0"/>
            </a:endParaRPr>
          </a:p>
        </p:txBody>
      </p:sp>
      <p:sp>
        <p:nvSpPr>
          <p:cNvPr id="229" name="Line 153"/>
          <p:cNvSpPr>
            <a:spLocks noChangeShapeType="1"/>
          </p:cNvSpPr>
          <p:nvPr/>
        </p:nvSpPr>
        <p:spPr bwMode="auto">
          <a:xfrm>
            <a:off x="6307785" y="3066962"/>
            <a:ext cx="762000" cy="3810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4007561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Absolute differences in receipt of early and adequate prenatal care between White and Black infants born in 2013, by State quartiles</a:t>
            </a:r>
          </a:p>
        </p:txBody>
      </p:sp>
      <p:sp>
        <p:nvSpPr>
          <p:cNvPr id="3" name="Rectangle 2"/>
          <p:cNvSpPr/>
          <p:nvPr/>
        </p:nvSpPr>
        <p:spPr>
          <a:xfrm>
            <a:off x="457200" y="6126480"/>
            <a:ext cx="8229600" cy="553998"/>
          </a:xfrm>
          <a:prstGeom prst="rect">
            <a:avLst/>
          </a:prstGeom>
        </p:spPr>
        <p:txBody>
          <a:bodyPr wrap="square" lIns="0">
            <a:spAutoFit/>
          </a:bodyPr>
          <a:lstStyle/>
          <a:p>
            <a:r>
              <a:rPr lang="en-US" sz="1000" b="1" dirty="0"/>
              <a:t>Source: </a:t>
            </a:r>
            <a:r>
              <a:rPr lang="en-US" sz="1000" dirty="0"/>
              <a:t>Centers for Disease Control and Prevention, National Center for Health Statistics, Division of Vital Statistics, National Vital Statistics System, 2013.</a:t>
            </a:r>
          </a:p>
          <a:p>
            <a:r>
              <a:rPr lang="en-US" sz="1000" b="1" dirty="0" smtClean="0"/>
              <a:t>Note: </a:t>
            </a:r>
            <a:r>
              <a:rPr lang="en-US" sz="1000" dirty="0" smtClean="0"/>
              <a:t>For this measure, lower values are better. Quartile values may overlap due to rounding.</a:t>
            </a:r>
            <a:endParaRPr lang="en-US" sz="1000" b="1" dirty="0" smtClean="0"/>
          </a:p>
        </p:txBody>
      </p:sp>
      <p:sp>
        <p:nvSpPr>
          <p:cNvPr id="6" name="Title 1"/>
          <p:cNvSpPr txBox="1">
            <a:spLocks/>
          </p:cNvSpPr>
          <p:nvPr/>
        </p:nvSpPr>
        <p:spPr>
          <a:xfrm>
            <a:off x="1600200" y="274638"/>
            <a:ext cx="7086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2000" dirty="0"/>
          </a:p>
        </p:txBody>
      </p:sp>
      <p:sp>
        <p:nvSpPr>
          <p:cNvPr id="7" name="Title 3"/>
          <p:cNvSpPr txBox="1">
            <a:spLocks/>
          </p:cNvSpPr>
          <p:nvPr/>
        </p:nvSpPr>
        <p:spPr>
          <a:xfrm>
            <a:off x="1600200" y="274638"/>
            <a:ext cx="7086600" cy="868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2000" dirty="0"/>
          </a:p>
        </p:txBody>
      </p:sp>
      <p:grpSp>
        <p:nvGrpSpPr>
          <p:cNvPr id="9" name="Group 332"/>
          <p:cNvGrpSpPr>
            <a:grpSpLocks noChangeAspect="1"/>
          </p:cNvGrpSpPr>
          <p:nvPr/>
        </p:nvGrpSpPr>
        <p:grpSpPr bwMode="auto">
          <a:xfrm>
            <a:off x="1143000" y="1371600"/>
            <a:ext cx="6400800" cy="3887778"/>
            <a:chOff x="816" y="576"/>
            <a:chExt cx="4854" cy="2948"/>
          </a:xfrm>
        </p:grpSpPr>
        <p:sp>
          <p:nvSpPr>
            <p:cNvPr id="10" name="Freeform 31"/>
            <p:cNvSpPr>
              <a:spLocks/>
            </p:cNvSpPr>
            <p:nvPr/>
          </p:nvSpPr>
          <p:spPr bwMode="auto">
            <a:xfrm>
              <a:off x="1058" y="601"/>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 name="Freeform 32"/>
            <p:cNvSpPr>
              <a:spLocks/>
            </p:cNvSpPr>
            <p:nvPr/>
          </p:nvSpPr>
          <p:spPr bwMode="auto">
            <a:xfrm>
              <a:off x="1195" y="627"/>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 name="Freeform 33"/>
            <p:cNvSpPr>
              <a:spLocks/>
            </p:cNvSpPr>
            <p:nvPr/>
          </p:nvSpPr>
          <p:spPr bwMode="auto">
            <a:xfrm>
              <a:off x="1598" y="1537"/>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 name="Freeform 34"/>
            <p:cNvSpPr>
              <a:spLocks/>
            </p:cNvSpPr>
            <p:nvPr/>
          </p:nvSpPr>
          <p:spPr bwMode="auto">
            <a:xfrm>
              <a:off x="904" y="869"/>
              <a:ext cx="699"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 name="Freeform 35"/>
            <p:cNvSpPr>
              <a:spLocks/>
            </p:cNvSpPr>
            <p:nvPr/>
          </p:nvSpPr>
          <p:spPr bwMode="auto">
            <a:xfrm>
              <a:off x="838" y="1327"/>
              <a:ext cx="698"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 name="Freeform 36"/>
            <p:cNvSpPr>
              <a:spLocks/>
            </p:cNvSpPr>
            <p:nvPr/>
          </p:nvSpPr>
          <p:spPr bwMode="auto">
            <a:xfrm>
              <a:off x="1150" y="1424"/>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 name="Freeform 37"/>
            <p:cNvSpPr>
              <a:spLocks/>
            </p:cNvSpPr>
            <p:nvPr/>
          </p:nvSpPr>
          <p:spPr bwMode="auto">
            <a:xfrm>
              <a:off x="1469" y="709"/>
              <a:ext cx="524"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7" name="Freeform 38"/>
            <p:cNvSpPr>
              <a:spLocks/>
            </p:cNvSpPr>
            <p:nvPr/>
          </p:nvSpPr>
          <p:spPr bwMode="auto">
            <a:xfrm>
              <a:off x="1689" y="724"/>
              <a:ext cx="896"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 name="Freeform 39"/>
            <p:cNvSpPr>
              <a:spLocks/>
            </p:cNvSpPr>
            <p:nvPr/>
          </p:nvSpPr>
          <p:spPr bwMode="auto">
            <a:xfrm>
              <a:off x="1433" y="2102"/>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 name="Freeform 40"/>
            <p:cNvSpPr>
              <a:spLocks/>
            </p:cNvSpPr>
            <p:nvPr/>
          </p:nvSpPr>
          <p:spPr bwMode="auto">
            <a:xfrm>
              <a:off x="1927" y="1244"/>
              <a:ext cx="617"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 name="Freeform 41"/>
            <p:cNvSpPr>
              <a:spLocks/>
            </p:cNvSpPr>
            <p:nvPr/>
          </p:nvSpPr>
          <p:spPr bwMode="auto">
            <a:xfrm>
              <a:off x="2029" y="1723"/>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 name="Freeform 42"/>
            <p:cNvSpPr>
              <a:spLocks/>
            </p:cNvSpPr>
            <p:nvPr/>
          </p:nvSpPr>
          <p:spPr bwMode="auto">
            <a:xfrm>
              <a:off x="1940" y="2178"/>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 name="Freeform 43"/>
            <p:cNvSpPr>
              <a:spLocks/>
            </p:cNvSpPr>
            <p:nvPr/>
          </p:nvSpPr>
          <p:spPr bwMode="auto">
            <a:xfrm>
              <a:off x="2171" y="2298"/>
              <a:ext cx="1224"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 name="Freeform 44"/>
            <p:cNvSpPr>
              <a:spLocks/>
            </p:cNvSpPr>
            <p:nvPr/>
          </p:nvSpPr>
          <p:spPr bwMode="auto">
            <a:xfrm>
              <a:off x="2553" y="864"/>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 name="Freeform 45"/>
            <p:cNvSpPr>
              <a:spLocks/>
            </p:cNvSpPr>
            <p:nvPr/>
          </p:nvSpPr>
          <p:spPr bwMode="auto">
            <a:xfrm>
              <a:off x="2523" y="1208"/>
              <a:ext cx="615"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 name="Freeform 46"/>
            <p:cNvSpPr>
              <a:spLocks/>
            </p:cNvSpPr>
            <p:nvPr/>
          </p:nvSpPr>
          <p:spPr bwMode="auto">
            <a:xfrm>
              <a:off x="2504" y="1544"/>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 name="Freeform 47"/>
            <p:cNvSpPr>
              <a:spLocks/>
            </p:cNvSpPr>
            <p:nvPr/>
          </p:nvSpPr>
          <p:spPr bwMode="auto">
            <a:xfrm>
              <a:off x="2637" y="1898"/>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 name="Freeform 48"/>
            <p:cNvSpPr>
              <a:spLocks/>
            </p:cNvSpPr>
            <p:nvPr/>
          </p:nvSpPr>
          <p:spPr bwMode="auto">
            <a:xfrm>
              <a:off x="2550" y="2239"/>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 name="Freeform 49"/>
            <p:cNvSpPr>
              <a:spLocks/>
            </p:cNvSpPr>
            <p:nvPr/>
          </p:nvSpPr>
          <p:spPr bwMode="auto">
            <a:xfrm>
              <a:off x="3084" y="861"/>
              <a:ext cx="570"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 name="Freeform 50"/>
            <p:cNvSpPr>
              <a:spLocks/>
            </p:cNvSpPr>
            <p:nvPr/>
          </p:nvSpPr>
          <p:spPr bwMode="auto">
            <a:xfrm>
              <a:off x="3124" y="1509"/>
              <a:ext cx="523"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 name="Freeform 51"/>
            <p:cNvSpPr>
              <a:spLocks/>
            </p:cNvSpPr>
            <p:nvPr/>
          </p:nvSpPr>
          <p:spPr bwMode="auto">
            <a:xfrm>
              <a:off x="3190" y="1841"/>
              <a:ext cx="581"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 name="Freeform 52"/>
            <p:cNvSpPr>
              <a:spLocks/>
            </p:cNvSpPr>
            <p:nvPr/>
          </p:nvSpPr>
          <p:spPr bwMode="auto">
            <a:xfrm>
              <a:off x="3288" y="2308"/>
              <a:ext cx="440"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 name="Freeform 53"/>
            <p:cNvSpPr>
              <a:spLocks/>
            </p:cNvSpPr>
            <p:nvPr/>
          </p:nvSpPr>
          <p:spPr bwMode="auto">
            <a:xfrm>
              <a:off x="3344" y="2715"/>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3" name="Freeform 54"/>
            <p:cNvSpPr>
              <a:spLocks/>
            </p:cNvSpPr>
            <p:nvPr/>
          </p:nvSpPr>
          <p:spPr bwMode="auto">
            <a:xfrm>
              <a:off x="3598" y="1045"/>
              <a:ext cx="497"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4" name="Freeform 55"/>
            <p:cNvSpPr>
              <a:spLocks/>
            </p:cNvSpPr>
            <p:nvPr/>
          </p:nvSpPr>
          <p:spPr bwMode="auto">
            <a:xfrm>
              <a:off x="3920" y="1208"/>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5" name="Freeform 56"/>
            <p:cNvSpPr>
              <a:spLocks/>
            </p:cNvSpPr>
            <p:nvPr/>
          </p:nvSpPr>
          <p:spPr bwMode="auto">
            <a:xfrm>
              <a:off x="3410" y="1118"/>
              <a:ext cx="465"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6" name="Freeform 57"/>
            <p:cNvSpPr>
              <a:spLocks/>
            </p:cNvSpPr>
            <p:nvPr/>
          </p:nvSpPr>
          <p:spPr bwMode="auto">
            <a:xfrm>
              <a:off x="3546" y="1607"/>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7" name="Freeform 58"/>
            <p:cNvSpPr>
              <a:spLocks/>
            </p:cNvSpPr>
            <p:nvPr/>
          </p:nvSpPr>
          <p:spPr bwMode="auto">
            <a:xfrm>
              <a:off x="3849" y="1665"/>
              <a:ext cx="270"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8" name="Freeform 59"/>
            <p:cNvSpPr>
              <a:spLocks/>
            </p:cNvSpPr>
            <p:nvPr/>
          </p:nvSpPr>
          <p:spPr bwMode="auto">
            <a:xfrm>
              <a:off x="3747" y="1968"/>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9" name="Freeform 60"/>
            <p:cNvSpPr>
              <a:spLocks/>
            </p:cNvSpPr>
            <p:nvPr/>
          </p:nvSpPr>
          <p:spPr bwMode="auto">
            <a:xfrm>
              <a:off x="3678" y="2219"/>
              <a:ext cx="749"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0" name="Freeform 61"/>
            <p:cNvSpPr>
              <a:spLocks/>
            </p:cNvSpPr>
            <p:nvPr/>
          </p:nvSpPr>
          <p:spPr bwMode="auto">
            <a:xfrm>
              <a:off x="3576" y="2470"/>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1" name="Freeform 62"/>
            <p:cNvSpPr>
              <a:spLocks/>
            </p:cNvSpPr>
            <p:nvPr/>
          </p:nvSpPr>
          <p:spPr bwMode="auto">
            <a:xfrm>
              <a:off x="3866" y="2447"/>
              <a:ext cx="332"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2" name="Freeform 63"/>
            <p:cNvSpPr>
              <a:spLocks/>
            </p:cNvSpPr>
            <p:nvPr/>
          </p:nvSpPr>
          <p:spPr bwMode="auto">
            <a:xfrm>
              <a:off x="4097" y="2419"/>
              <a:ext cx="470"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3" name="Freeform 64"/>
            <p:cNvSpPr>
              <a:spLocks/>
            </p:cNvSpPr>
            <p:nvPr/>
          </p:nvSpPr>
          <p:spPr bwMode="auto">
            <a:xfrm>
              <a:off x="3954" y="2877"/>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4" name="Freeform 65"/>
            <p:cNvSpPr>
              <a:spLocks/>
            </p:cNvSpPr>
            <p:nvPr/>
          </p:nvSpPr>
          <p:spPr bwMode="auto">
            <a:xfrm>
              <a:off x="4085" y="1594"/>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5" name="Freeform 66"/>
            <p:cNvSpPr>
              <a:spLocks/>
            </p:cNvSpPr>
            <p:nvPr/>
          </p:nvSpPr>
          <p:spPr bwMode="auto">
            <a:xfrm>
              <a:off x="4316" y="1743"/>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 name="Freeform 67"/>
            <p:cNvSpPr>
              <a:spLocks/>
            </p:cNvSpPr>
            <p:nvPr/>
          </p:nvSpPr>
          <p:spPr bwMode="auto">
            <a:xfrm>
              <a:off x="4552" y="1774"/>
              <a:ext cx="399"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7" name="Freeform 68"/>
            <p:cNvSpPr>
              <a:spLocks/>
            </p:cNvSpPr>
            <p:nvPr/>
          </p:nvSpPr>
          <p:spPr bwMode="auto">
            <a:xfrm>
              <a:off x="4252" y="1846"/>
              <a:ext cx="674"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8" name="Freeform 69"/>
            <p:cNvSpPr>
              <a:spLocks/>
            </p:cNvSpPr>
            <p:nvPr/>
          </p:nvSpPr>
          <p:spPr bwMode="auto">
            <a:xfrm>
              <a:off x="4898" y="1955"/>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9" name="Freeform 70"/>
            <p:cNvSpPr>
              <a:spLocks/>
            </p:cNvSpPr>
            <p:nvPr/>
          </p:nvSpPr>
          <p:spPr bwMode="auto">
            <a:xfrm>
              <a:off x="4212" y="2136"/>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0" name="Freeform 71"/>
            <p:cNvSpPr>
              <a:spLocks/>
            </p:cNvSpPr>
            <p:nvPr/>
          </p:nvSpPr>
          <p:spPr bwMode="auto">
            <a:xfrm>
              <a:off x="4301" y="2374"/>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1" name="Freeform 72"/>
            <p:cNvSpPr>
              <a:spLocks/>
            </p:cNvSpPr>
            <p:nvPr/>
          </p:nvSpPr>
          <p:spPr bwMode="auto">
            <a:xfrm>
              <a:off x="4858" y="1759"/>
              <a:ext cx="93"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2" name="Freeform 73"/>
            <p:cNvSpPr>
              <a:spLocks/>
            </p:cNvSpPr>
            <p:nvPr/>
          </p:nvSpPr>
          <p:spPr bwMode="auto">
            <a:xfrm>
              <a:off x="4429" y="1510"/>
              <a:ext cx="509"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3" name="Freeform 74"/>
            <p:cNvSpPr>
              <a:spLocks/>
            </p:cNvSpPr>
            <p:nvPr/>
          </p:nvSpPr>
          <p:spPr bwMode="auto">
            <a:xfrm>
              <a:off x="4882" y="1569"/>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4" name="Freeform 75"/>
            <p:cNvSpPr>
              <a:spLocks/>
            </p:cNvSpPr>
            <p:nvPr/>
          </p:nvSpPr>
          <p:spPr bwMode="auto">
            <a:xfrm>
              <a:off x="4483" y="1136"/>
              <a:ext cx="522"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5" name="Freeform 76"/>
            <p:cNvSpPr>
              <a:spLocks/>
            </p:cNvSpPr>
            <p:nvPr/>
          </p:nvSpPr>
          <p:spPr bwMode="auto">
            <a:xfrm>
              <a:off x="4965" y="1637"/>
              <a:ext cx="15"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6" name="Freeform 77"/>
            <p:cNvSpPr>
              <a:spLocks/>
            </p:cNvSpPr>
            <p:nvPr/>
          </p:nvSpPr>
          <p:spPr bwMode="auto">
            <a:xfrm>
              <a:off x="4982" y="1547"/>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7" name="Freeform 78"/>
            <p:cNvSpPr>
              <a:spLocks/>
            </p:cNvSpPr>
            <p:nvPr/>
          </p:nvSpPr>
          <p:spPr bwMode="auto">
            <a:xfrm>
              <a:off x="4989" y="1440"/>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8" name="Freeform 79"/>
            <p:cNvSpPr>
              <a:spLocks/>
            </p:cNvSpPr>
            <p:nvPr/>
          </p:nvSpPr>
          <p:spPr bwMode="auto">
            <a:xfrm>
              <a:off x="5126" y="1432"/>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9" name="Freeform 80"/>
            <p:cNvSpPr>
              <a:spLocks/>
            </p:cNvSpPr>
            <p:nvPr/>
          </p:nvSpPr>
          <p:spPr bwMode="auto">
            <a:xfrm>
              <a:off x="4987" y="1326"/>
              <a:ext cx="293"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0" name="Freeform 81"/>
            <p:cNvSpPr>
              <a:spLocks/>
            </p:cNvSpPr>
            <p:nvPr/>
          </p:nvSpPr>
          <p:spPr bwMode="auto">
            <a:xfrm>
              <a:off x="5221" y="1476"/>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1" name="Freeform 82"/>
            <p:cNvSpPr>
              <a:spLocks/>
            </p:cNvSpPr>
            <p:nvPr/>
          </p:nvSpPr>
          <p:spPr bwMode="auto">
            <a:xfrm>
              <a:off x="5270" y="1472"/>
              <a:ext cx="22"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2" name="Freeform 83"/>
            <p:cNvSpPr>
              <a:spLocks/>
            </p:cNvSpPr>
            <p:nvPr/>
          </p:nvSpPr>
          <p:spPr bwMode="auto">
            <a:xfrm>
              <a:off x="4923" y="1102"/>
              <a:ext cx="142"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 name="Freeform 84"/>
            <p:cNvSpPr>
              <a:spLocks/>
            </p:cNvSpPr>
            <p:nvPr/>
          </p:nvSpPr>
          <p:spPr bwMode="auto">
            <a:xfrm>
              <a:off x="5047" y="1059"/>
              <a:ext cx="133"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4" name="Freeform 85"/>
            <p:cNvSpPr>
              <a:spLocks/>
            </p:cNvSpPr>
            <p:nvPr/>
          </p:nvSpPr>
          <p:spPr bwMode="auto">
            <a:xfrm>
              <a:off x="5090" y="777"/>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5" name="Freeform 86"/>
            <p:cNvSpPr>
              <a:spLocks/>
            </p:cNvSpPr>
            <p:nvPr/>
          </p:nvSpPr>
          <p:spPr bwMode="auto">
            <a:xfrm>
              <a:off x="1035" y="576"/>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6" name="Freeform 87"/>
            <p:cNvSpPr>
              <a:spLocks/>
            </p:cNvSpPr>
            <p:nvPr/>
          </p:nvSpPr>
          <p:spPr bwMode="auto">
            <a:xfrm>
              <a:off x="1575" y="1511"/>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solidFill>
              <a:schemeClr val="bg1">
                <a:lumMod val="50000"/>
              </a:schemeClr>
            </a:solidFill>
            <a:ln w="19050">
              <a:solidFill>
                <a:schemeClr val="accent6">
                  <a:lumMod val="75000"/>
                </a:schemeClr>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7" name="Freeform 88"/>
            <p:cNvSpPr>
              <a:spLocks/>
            </p:cNvSpPr>
            <p:nvPr/>
          </p:nvSpPr>
          <p:spPr bwMode="auto">
            <a:xfrm>
              <a:off x="882" y="845"/>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8" name="Freeform 89"/>
            <p:cNvSpPr>
              <a:spLocks/>
            </p:cNvSpPr>
            <p:nvPr/>
          </p:nvSpPr>
          <p:spPr bwMode="auto">
            <a:xfrm>
              <a:off x="816" y="1304"/>
              <a:ext cx="693"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9" name="Freeform 90"/>
            <p:cNvSpPr>
              <a:spLocks/>
            </p:cNvSpPr>
            <p:nvPr/>
          </p:nvSpPr>
          <p:spPr bwMode="auto">
            <a:xfrm>
              <a:off x="1126" y="1399"/>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0" name="Freeform 91"/>
            <p:cNvSpPr>
              <a:spLocks/>
            </p:cNvSpPr>
            <p:nvPr/>
          </p:nvSpPr>
          <p:spPr bwMode="auto">
            <a:xfrm>
              <a:off x="1445" y="685"/>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1" name="Freeform 92"/>
            <p:cNvSpPr>
              <a:spLocks/>
            </p:cNvSpPr>
            <p:nvPr/>
          </p:nvSpPr>
          <p:spPr bwMode="auto">
            <a:xfrm>
              <a:off x="1665" y="701"/>
              <a:ext cx="895"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2" name="Freeform 93"/>
            <p:cNvSpPr>
              <a:spLocks/>
            </p:cNvSpPr>
            <p:nvPr/>
          </p:nvSpPr>
          <p:spPr bwMode="auto">
            <a:xfrm>
              <a:off x="1409" y="2078"/>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73" name="Freeform 94"/>
            <p:cNvSpPr>
              <a:spLocks/>
            </p:cNvSpPr>
            <p:nvPr/>
          </p:nvSpPr>
          <p:spPr bwMode="auto">
            <a:xfrm>
              <a:off x="1905" y="1219"/>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4" name="Freeform 95"/>
            <p:cNvSpPr>
              <a:spLocks/>
            </p:cNvSpPr>
            <p:nvPr/>
          </p:nvSpPr>
          <p:spPr bwMode="auto">
            <a:xfrm>
              <a:off x="2005" y="1698"/>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5" name="Freeform 96"/>
            <p:cNvSpPr>
              <a:spLocks/>
            </p:cNvSpPr>
            <p:nvPr/>
          </p:nvSpPr>
          <p:spPr bwMode="auto">
            <a:xfrm>
              <a:off x="1917" y="2154"/>
              <a:ext cx="615"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sp>
          <p:nvSpPr>
            <p:cNvPr id="76" name="Freeform 97"/>
            <p:cNvSpPr>
              <a:spLocks/>
            </p:cNvSpPr>
            <p:nvPr/>
          </p:nvSpPr>
          <p:spPr bwMode="auto">
            <a:xfrm>
              <a:off x="2149" y="2274"/>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7" name="Freeform 98"/>
            <p:cNvSpPr>
              <a:spLocks/>
            </p:cNvSpPr>
            <p:nvPr/>
          </p:nvSpPr>
          <p:spPr bwMode="auto">
            <a:xfrm>
              <a:off x="2531" y="839"/>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8" name="Freeform 99"/>
            <p:cNvSpPr>
              <a:spLocks/>
            </p:cNvSpPr>
            <p:nvPr/>
          </p:nvSpPr>
          <p:spPr bwMode="auto">
            <a:xfrm>
              <a:off x="2500" y="1184"/>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9" name="Freeform 100"/>
            <p:cNvSpPr>
              <a:spLocks/>
            </p:cNvSpPr>
            <p:nvPr/>
          </p:nvSpPr>
          <p:spPr bwMode="auto">
            <a:xfrm>
              <a:off x="2480" y="1518"/>
              <a:ext cx="723"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0" name="Freeform 101"/>
            <p:cNvSpPr>
              <a:spLocks/>
            </p:cNvSpPr>
            <p:nvPr/>
          </p:nvSpPr>
          <p:spPr bwMode="auto">
            <a:xfrm>
              <a:off x="2616" y="1876"/>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1" name="Freeform 102"/>
            <p:cNvSpPr>
              <a:spLocks/>
            </p:cNvSpPr>
            <p:nvPr/>
          </p:nvSpPr>
          <p:spPr bwMode="auto">
            <a:xfrm>
              <a:off x="2527" y="2214"/>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2" name="Freeform 103"/>
            <p:cNvSpPr>
              <a:spLocks/>
            </p:cNvSpPr>
            <p:nvPr/>
          </p:nvSpPr>
          <p:spPr bwMode="auto">
            <a:xfrm>
              <a:off x="3062" y="835"/>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3" name="Freeform 104"/>
            <p:cNvSpPr>
              <a:spLocks/>
            </p:cNvSpPr>
            <p:nvPr/>
          </p:nvSpPr>
          <p:spPr bwMode="auto">
            <a:xfrm>
              <a:off x="3101" y="1487"/>
              <a:ext cx="522"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4" name="Freeform 105"/>
            <p:cNvSpPr>
              <a:spLocks/>
            </p:cNvSpPr>
            <p:nvPr/>
          </p:nvSpPr>
          <p:spPr bwMode="auto">
            <a:xfrm>
              <a:off x="3167" y="1817"/>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5" name="Freeform 106"/>
            <p:cNvSpPr>
              <a:spLocks/>
            </p:cNvSpPr>
            <p:nvPr/>
          </p:nvSpPr>
          <p:spPr bwMode="auto">
            <a:xfrm>
              <a:off x="3266" y="2283"/>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6" name="Freeform 107"/>
            <p:cNvSpPr>
              <a:spLocks/>
            </p:cNvSpPr>
            <p:nvPr/>
          </p:nvSpPr>
          <p:spPr bwMode="auto">
            <a:xfrm>
              <a:off x="3323" y="2692"/>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7" name="Freeform 108"/>
            <p:cNvSpPr>
              <a:spLocks/>
            </p:cNvSpPr>
            <p:nvPr/>
          </p:nvSpPr>
          <p:spPr bwMode="auto">
            <a:xfrm>
              <a:off x="3576" y="1020"/>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accent1">
                    <a:lumMod val="60000"/>
                    <a:lumOff val="40000"/>
                  </a:schemeClr>
                </a:solidFill>
                <a:latin typeface="Arial" pitchFamily="34" charset="0"/>
                <a:cs typeface="Arial" pitchFamily="34" charset="0"/>
              </a:endParaRPr>
            </a:p>
          </p:txBody>
        </p:sp>
        <p:sp>
          <p:nvSpPr>
            <p:cNvPr id="88" name="Freeform 109"/>
            <p:cNvSpPr>
              <a:spLocks/>
            </p:cNvSpPr>
            <p:nvPr/>
          </p:nvSpPr>
          <p:spPr bwMode="auto">
            <a:xfrm>
              <a:off x="3897" y="1184"/>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9" name="Freeform 110"/>
            <p:cNvSpPr>
              <a:spLocks/>
            </p:cNvSpPr>
            <p:nvPr/>
          </p:nvSpPr>
          <p:spPr bwMode="auto">
            <a:xfrm>
              <a:off x="3389" y="1093"/>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0" name="Freeform 111"/>
            <p:cNvSpPr>
              <a:spLocks/>
            </p:cNvSpPr>
            <p:nvPr/>
          </p:nvSpPr>
          <p:spPr bwMode="auto">
            <a:xfrm>
              <a:off x="3523" y="1582"/>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1" name="Freeform 112"/>
            <p:cNvSpPr>
              <a:spLocks/>
            </p:cNvSpPr>
            <p:nvPr/>
          </p:nvSpPr>
          <p:spPr bwMode="auto">
            <a:xfrm>
              <a:off x="3826" y="1640"/>
              <a:ext cx="271"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2" name="Freeform 113"/>
            <p:cNvSpPr>
              <a:spLocks/>
            </p:cNvSpPr>
            <p:nvPr/>
          </p:nvSpPr>
          <p:spPr bwMode="auto">
            <a:xfrm>
              <a:off x="3725" y="1943"/>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3" name="Freeform 114"/>
            <p:cNvSpPr>
              <a:spLocks/>
            </p:cNvSpPr>
            <p:nvPr/>
          </p:nvSpPr>
          <p:spPr bwMode="auto">
            <a:xfrm>
              <a:off x="3655" y="2194"/>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4" name="Freeform 115"/>
            <p:cNvSpPr>
              <a:spLocks/>
            </p:cNvSpPr>
            <p:nvPr/>
          </p:nvSpPr>
          <p:spPr bwMode="auto">
            <a:xfrm>
              <a:off x="3553" y="2445"/>
              <a:ext cx="311"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5" name="Freeform 116"/>
            <p:cNvSpPr>
              <a:spLocks/>
            </p:cNvSpPr>
            <p:nvPr/>
          </p:nvSpPr>
          <p:spPr bwMode="auto">
            <a:xfrm>
              <a:off x="3843" y="2424"/>
              <a:ext cx="333"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6" name="Freeform 117"/>
            <p:cNvSpPr>
              <a:spLocks/>
            </p:cNvSpPr>
            <p:nvPr/>
          </p:nvSpPr>
          <p:spPr bwMode="auto">
            <a:xfrm>
              <a:off x="4074" y="2396"/>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7" name="Freeform 118"/>
            <p:cNvSpPr>
              <a:spLocks/>
            </p:cNvSpPr>
            <p:nvPr/>
          </p:nvSpPr>
          <p:spPr bwMode="auto">
            <a:xfrm>
              <a:off x="3932" y="2853"/>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8" name="Freeform 119"/>
            <p:cNvSpPr>
              <a:spLocks/>
            </p:cNvSpPr>
            <p:nvPr/>
          </p:nvSpPr>
          <p:spPr bwMode="auto">
            <a:xfrm>
              <a:off x="4062" y="1569"/>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9" name="Freeform 120"/>
            <p:cNvSpPr>
              <a:spLocks/>
            </p:cNvSpPr>
            <p:nvPr/>
          </p:nvSpPr>
          <p:spPr bwMode="auto">
            <a:xfrm>
              <a:off x="4294" y="1720"/>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0" name="Freeform 121"/>
            <p:cNvSpPr>
              <a:spLocks/>
            </p:cNvSpPr>
            <p:nvPr/>
          </p:nvSpPr>
          <p:spPr bwMode="auto">
            <a:xfrm>
              <a:off x="4530" y="1749"/>
              <a:ext cx="398"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solidFill>
              <a:srgbClr val="0072C6"/>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1" name="Freeform 122"/>
            <p:cNvSpPr>
              <a:spLocks/>
            </p:cNvSpPr>
            <p:nvPr/>
          </p:nvSpPr>
          <p:spPr bwMode="auto">
            <a:xfrm>
              <a:off x="4228" y="1824"/>
              <a:ext cx="676"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2" name="Freeform 123"/>
            <p:cNvSpPr>
              <a:spLocks/>
            </p:cNvSpPr>
            <p:nvPr/>
          </p:nvSpPr>
          <p:spPr bwMode="auto">
            <a:xfrm>
              <a:off x="4874" y="1932"/>
              <a:ext cx="37"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3" name="Freeform 124"/>
            <p:cNvSpPr>
              <a:spLocks/>
            </p:cNvSpPr>
            <p:nvPr/>
          </p:nvSpPr>
          <p:spPr bwMode="auto">
            <a:xfrm>
              <a:off x="4190" y="2112"/>
              <a:ext cx="748"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104" name="Freeform 125"/>
            <p:cNvSpPr>
              <a:spLocks/>
            </p:cNvSpPr>
            <p:nvPr/>
          </p:nvSpPr>
          <p:spPr bwMode="auto">
            <a:xfrm>
              <a:off x="4279" y="2350"/>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5" name="Freeform 126"/>
            <p:cNvSpPr>
              <a:spLocks/>
            </p:cNvSpPr>
            <p:nvPr/>
          </p:nvSpPr>
          <p:spPr bwMode="auto">
            <a:xfrm>
              <a:off x="4835" y="1735"/>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rgbClr val="0072C6"/>
            </a:solid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6" name="Freeform 127"/>
            <p:cNvSpPr>
              <a:spLocks/>
            </p:cNvSpPr>
            <p:nvPr/>
          </p:nvSpPr>
          <p:spPr bwMode="auto">
            <a:xfrm>
              <a:off x="4406" y="1487"/>
              <a:ext cx="508"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7" name="Freeform 128"/>
            <p:cNvSpPr>
              <a:spLocks/>
            </p:cNvSpPr>
            <p:nvPr/>
          </p:nvSpPr>
          <p:spPr bwMode="auto">
            <a:xfrm>
              <a:off x="4859" y="1545"/>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8" name="Freeform 129"/>
            <p:cNvSpPr>
              <a:spLocks/>
            </p:cNvSpPr>
            <p:nvPr/>
          </p:nvSpPr>
          <p:spPr bwMode="auto">
            <a:xfrm>
              <a:off x="4461" y="1113"/>
              <a:ext cx="519"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9" name="Freeform 130"/>
            <p:cNvSpPr>
              <a:spLocks/>
            </p:cNvSpPr>
            <p:nvPr/>
          </p:nvSpPr>
          <p:spPr bwMode="auto">
            <a:xfrm>
              <a:off x="4943" y="1613"/>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0" name="Freeform 131"/>
            <p:cNvSpPr>
              <a:spLocks/>
            </p:cNvSpPr>
            <p:nvPr/>
          </p:nvSpPr>
          <p:spPr bwMode="auto">
            <a:xfrm>
              <a:off x="4958" y="1522"/>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solidFill>
              <a:schemeClr val="accent1">
                <a:lumMod val="20000"/>
                <a:lumOff val="8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1" name="Freeform 132"/>
            <p:cNvSpPr>
              <a:spLocks/>
            </p:cNvSpPr>
            <p:nvPr/>
          </p:nvSpPr>
          <p:spPr bwMode="auto">
            <a:xfrm>
              <a:off x="4966" y="1416"/>
              <a:ext cx="151"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2" name="Freeform 133"/>
            <p:cNvSpPr>
              <a:spLocks/>
            </p:cNvSpPr>
            <p:nvPr/>
          </p:nvSpPr>
          <p:spPr bwMode="auto">
            <a:xfrm>
              <a:off x="5102" y="1408"/>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3" name="Freeform 134"/>
            <p:cNvSpPr>
              <a:spLocks/>
            </p:cNvSpPr>
            <p:nvPr/>
          </p:nvSpPr>
          <p:spPr bwMode="auto">
            <a:xfrm>
              <a:off x="4966" y="1303"/>
              <a:ext cx="294"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4" name="Freeform 135"/>
            <p:cNvSpPr>
              <a:spLocks/>
            </p:cNvSpPr>
            <p:nvPr/>
          </p:nvSpPr>
          <p:spPr bwMode="auto">
            <a:xfrm>
              <a:off x="5199" y="1450"/>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5" name="Freeform 136"/>
            <p:cNvSpPr>
              <a:spLocks/>
            </p:cNvSpPr>
            <p:nvPr/>
          </p:nvSpPr>
          <p:spPr bwMode="auto">
            <a:xfrm>
              <a:off x="5248" y="1447"/>
              <a:ext cx="26"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6" name="Freeform 137"/>
            <p:cNvSpPr>
              <a:spLocks/>
            </p:cNvSpPr>
            <p:nvPr/>
          </p:nvSpPr>
          <p:spPr bwMode="auto">
            <a:xfrm>
              <a:off x="4901" y="1077"/>
              <a:ext cx="144"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7" name="Freeform 138"/>
            <p:cNvSpPr>
              <a:spLocks/>
            </p:cNvSpPr>
            <p:nvPr/>
          </p:nvSpPr>
          <p:spPr bwMode="auto">
            <a:xfrm>
              <a:off x="5024" y="1034"/>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8" name="Freeform 139"/>
            <p:cNvSpPr>
              <a:spLocks/>
            </p:cNvSpPr>
            <p:nvPr/>
          </p:nvSpPr>
          <p:spPr bwMode="auto">
            <a:xfrm>
              <a:off x="5066" y="754"/>
              <a:ext cx="320"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solidFill>
                <a:latin typeface="Arial" pitchFamily="34" charset="0"/>
                <a:cs typeface="Arial" pitchFamily="34" charset="0"/>
              </a:endParaRPr>
            </a:p>
          </p:txBody>
        </p:sp>
        <p:sp>
          <p:nvSpPr>
            <p:cNvPr id="119" name="Text Box 140"/>
            <p:cNvSpPr txBox="1">
              <a:spLocks noChangeArrowheads="1"/>
            </p:cNvSpPr>
            <p:nvPr/>
          </p:nvSpPr>
          <p:spPr bwMode="auto">
            <a:xfrm>
              <a:off x="1540" y="2356"/>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AZ</a:t>
              </a:r>
            </a:p>
          </p:txBody>
        </p:sp>
        <p:sp>
          <p:nvSpPr>
            <p:cNvPr id="120" name="Text Box 141"/>
            <p:cNvSpPr txBox="1">
              <a:spLocks noChangeArrowheads="1"/>
            </p:cNvSpPr>
            <p:nvPr/>
          </p:nvSpPr>
          <p:spPr bwMode="auto">
            <a:xfrm>
              <a:off x="925" y="195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CA</a:t>
              </a:r>
            </a:p>
          </p:txBody>
        </p:sp>
        <p:sp>
          <p:nvSpPr>
            <p:cNvPr id="121" name="Text Box 142"/>
            <p:cNvSpPr txBox="1">
              <a:spLocks noChangeArrowheads="1"/>
            </p:cNvSpPr>
            <p:nvPr/>
          </p:nvSpPr>
          <p:spPr bwMode="auto">
            <a:xfrm>
              <a:off x="1651" y="1814"/>
              <a:ext cx="27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UT</a:t>
              </a:r>
            </a:p>
          </p:txBody>
        </p:sp>
        <p:sp>
          <p:nvSpPr>
            <p:cNvPr id="122" name="Text Box 143"/>
            <p:cNvSpPr txBox="1">
              <a:spLocks noChangeArrowheads="1"/>
            </p:cNvSpPr>
            <p:nvPr/>
          </p:nvSpPr>
          <p:spPr bwMode="auto">
            <a:xfrm>
              <a:off x="5233" y="1569"/>
              <a:ext cx="208" cy="131"/>
            </a:xfrm>
            <a:prstGeom prst="rect">
              <a:avLst/>
            </a:prstGeom>
            <a:solidFill>
              <a:schemeClr val="bg1"/>
            </a:solidFill>
            <a:ln w="9525">
              <a:solidFill>
                <a:schemeClr val="tx1"/>
              </a:solidFill>
              <a:miter lim="800000"/>
              <a:headEnd/>
              <a:tailEnd/>
            </a:ln>
          </p:spPr>
          <p:txBody>
            <a:bodyPr wrap="none" tIns="9144" bIns="9144">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CT</a:t>
              </a:r>
            </a:p>
          </p:txBody>
        </p:sp>
        <p:sp>
          <p:nvSpPr>
            <p:cNvPr id="123" name="Line 144"/>
            <p:cNvSpPr>
              <a:spLocks noChangeShapeType="1"/>
            </p:cNvSpPr>
            <p:nvPr/>
          </p:nvSpPr>
          <p:spPr bwMode="auto">
            <a:xfrm>
              <a:off x="5059" y="1456"/>
              <a:ext cx="180" cy="19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4" name="Text Box 145"/>
            <p:cNvSpPr txBox="1">
              <a:spLocks noChangeArrowheads="1"/>
            </p:cNvSpPr>
            <p:nvPr/>
          </p:nvSpPr>
          <p:spPr bwMode="auto">
            <a:xfrm>
              <a:off x="4408" y="3111"/>
              <a:ext cx="253"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FL</a:t>
              </a:r>
            </a:p>
          </p:txBody>
        </p:sp>
        <p:sp>
          <p:nvSpPr>
            <p:cNvPr id="125" name="Text Box 146"/>
            <p:cNvSpPr txBox="1">
              <a:spLocks noChangeArrowheads="1"/>
            </p:cNvSpPr>
            <p:nvPr/>
          </p:nvSpPr>
          <p:spPr bwMode="auto">
            <a:xfrm>
              <a:off x="4145" y="2582"/>
              <a:ext cx="255"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GA</a:t>
              </a:r>
            </a:p>
          </p:txBody>
        </p:sp>
        <p:sp>
          <p:nvSpPr>
            <p:cNvPr id="126" name="Text Box 147"/>
            <p:cNvSpPr txBox="1">
              <a:spLocks noChangeArrowheads="1"/>
            </p:cNvSpPr>
            <p:nvPr/>
          </p:nvSpPr>
          <p:spPr bwMode="auto">
            <a:xfrm>
              <a:off x="3185" y="1574"/>
              <a:ext cx="231"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IA</a:t>
              </a:r>
            </a:p>
          </p:txBody>
        </p:sp>
        <p:sp>
          <p:nvSpPr>
            <p:cNvPr id="127" name="Text Box 148"/>
            <p:cNvSpPr txBox="1">
              <a:spLocks noChangeArrowheads="1"/>
            </p:cNvSpPr>
            <p:nvPr/>
          </p:nvSpPr>
          <p:spPr bwMode="auto">
            <a:xfrm>
              <a:off x="3597" y="1814"/>
              <a:ext cx="22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IL</a:t>
              </a:r>
            </a:p>
          </p:txBody>
        </p:sp>
        <p:sp>
          <p:nvSpPr>
            <p:cNvPr id="128" name="Text Box 149"/>
            <p:cNvSpPr txBox="1">
              <a:spLocks noChangeArrowheads="1"/>
            </p:cNvSpPr>
            <p:nvPr/>
          </p:nvSpPr>
          <p:spPr bwMode="auto">
            <a:xfrm>
              <a:off x="2780" y="2006"/>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KS</a:t>
              </a:r>
            </a:p>
          </p:txBody>
        </p:sp>
        <p:sp>
          <p:nvSpPr>
            <p:cNvPr id="129" name="Text Box 150"/>
            <p:cNvSpPr txBox="1">
              <a:spLocks noChangeArrowheads="1"/>
            </p:cNvSpPr>
            <p:nvPr/>
          </p:nvSpPr>
          <p:spPr bwMode="auto">
            <a:xfrm>
              <a:off x="5274" y="1285"/>
              <a:ext cx="257" cy="173"/>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MA</a:t>
              </a:r>
            </a:p>
          </p:txBody>
        </p:sp>
        <p:sp>
          <p:nvSpPr>
            <p:cNvPr id="130" name="Line 151"/>
            <p:cNvSpPr>
              <a:spLocks noChangeShapeType="1"/>
            </p:cNvSpPr>
            <p:nvPr/>
          </p:nvSpPr>
          <p:spPr bwMode="auto">
            <a:xfrm>
              <a:off x="5149" y="1361"/>
              <a:ext cx="178" cy="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1" name="Text Box 152"/>
            <p:cNvSpPr txBox="1">
              <a:spLocks noChangeArrowheads="1"/>
            </p:cNvSpPr>
            <p:nvPr/>
          </p:nvSpPr>
          <p:spPr bwMode="auto">
            <a:xfrm>
              <a:off x="5386" y="2056"/>
              <a:ext cx="269" cy="16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MD</a:t>
              </a:r>
            </a:p>
          </p:txBody>
        </p:sp>
        <p:sp>
          <p:nvSpPr>
            <p:cNvPr id="133" name="Text Box 154"/>
            <p:cNvSpPr txBox="1">
              <a:spLocks noChangeArrowheads="1"/>
            </p:cNvSpPr>
            <p:nvPr/>
          </p:nvSpPr>
          <p:spPr bwMode="auto">
            <a:xfrm>
              <a:off x="3273" y="2006"/>
              <a:ext cx="297"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MO</a:t>
              </a:r>
            </a:p>
          </p:txBody>
        </p:sp>
        <p:sp>
          <p:nvSpPr>
            <p:cNvPr id="134" name="Line 155"/>
            <p:cNvSpPr>
              <a:spLocks noChangeShapeType="1"/>
            </p:cNvSpPr>
            <p:nvPr/>
          </p:nvSpPr>
          <p:spPr bwMode="auto">
            <a:xfrm>
              <a:off x="4923" y="1697"/>
              <a:ext cx="242" cy="7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5" name="Text Box 156"/>
            <p:cNvSpPr txBox="1">
              <a:spLocks noChangeArrowheads="1"/>
            </p:cNvSpPr>
            <p:nvPr/>
          </p:nvSpPr>
          <p:spPr bwMode="auto">
            <a:xfrm>
              <a:off x="5159" y="1717"/>
              <a:ext cx="208" cy="131"/>
            </a:xfrm>
            <a:prstGeom prst="rect">
              <a:avLst/>
            </a:prstGeom>
            <a:solidFill>
              <a:schemeClr val="bg1"/>
            </a:solidFill>
            <a:ln w="9525">
              <a:solidFill>
                <a:schemeClr val="tx1"/>
              </a:solidFill>
              <a:miter lim="800000"/>
              <a:headEnd/>
              <a:tailEnd/>
            </a:ln>
          </p:spPr>
          <p:txBody>
            <a:bodyPr wrap="none" tIns="9144" bIns="9144">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NJ</a:t>
              </a:r>
            </a:p>
          </p:txBody>
        </p:sp>
        <p:sp>
          <p:nvSpPr>
            <p:cNvPr id="136" name="Text Box 157"/>
            <p:cNvSpPr txBox="1">
              <a:spLocks noChangeArrowheads="1"/>
            </p:cNvSpPr>
            <p:nvPr/>
          </p:nvSpPr>
          <p:spPr bwMode="auto">
            <a:xfrm>
              <a:off x="4630" y="1334"/>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NY</a:t>
              </a:r>
            </a:p>
          </p:txBody>
        </p:sp>
        <p:sp>
          <p:nvSpPr>
            <p:cNvPr id="137" name="Text Box 158"/>
            <p:cNvSpPr txBox="1">
              <a:spLocks noChangeArrowheads="1"/>
            </p:cNvSpPr>
            <p:nvPr/>
          </p:nvSpPr>
          <p:spPr bwMode="auto">
            <a:xfrm>
              <a:off x="1033" y="1142"/>
              <a:ext cx="257"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OR</a:t>
              </a:r>
            </a:p>
          </p:txBody>
        </p:sp>
        <p:sp>
          <p:nvSpPr>
            <p:cNvPr id="138" name="Text Box 159"/>
            <p:cNvSpPr txBox="1">
              <a:spLocks noChangeArrowheads="1"/>
            </p:cNvSpPr>
            <p:nvPr/>
          </p:nvSpPr>
          <p:spPr bwMode="auto">
            <a:xfrm>
              <a:off x="4494" y="1574"/>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PA</a:t>
              </a:r>
            </a:p>
          </p:txBody>
        </p:sp>
        <p:sp>
          <p:nvSpPr>
            <p:cNvPr id="139" name="Text Box 160"/>
            <p:cNvSpPr txBox="1">
              <a:spLocks noChangeArrowheads="1"/>
            </p:cNvSpPr>
            <p:nvPr/>
          </p:nvSpPr>
          <p:spPr bwMode="auto">
            <a:xfrm>
              <a:off x="4404" y="243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SC</a:t>
              </a:r>
            </a:p>
          </p:txBody>
        </p:sp>
        <p:sp>
          <p:nvSpPr>
            <p:cNvPr id="140" name="Text Box 161"/>
            <p:cNvSpPr txBox="1">
              <a:spLocks noChangeArrowheads="1"/>
            </p:cNvSpPr>
            <p:nvPr/>
          </p:nvSpPr>
          <p:spPr bwMode="auto">
            <a:xfrm>
              <a:off x="3879" y="2272"/>
              <a:ext cx="27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TN</a:t>
              </a:r>
            </a:p>
          </p:txBody>
        </p:sp>
        <p:sp>
          <p:nvSpPr>
            <p:cNvPr id="141" name="Text Box 162"/>
            <p:cNvSpPr txBox="1">
              <a:spLocks noChangeArrowheads="1"/>
            </p:cNvSpPr>
            <p:nvPr/>
          </p:nvSpPr>
          <p:spPr bwMode="auto">
            <a:xfrm>
              <a:off x="2148" y="1910"/>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CO</a:t>
              </a:r>
            </a:p>
          </p:txBody>
        </p:sp>
        <p:sp>
          <p:nvSpPr>
            <p:cNvPr id="142" name="Text Box 163"/>
            <p:cNvSpPr txBox="1">
              <a:spLocks noChangeArrowheads="1"/>
            </p:cNvSpPr>
            <p:nvPr/>
          </p:nvSpPr>
          <p:spPr bwMode="auto">
            <a:xfrm>
              <a:off x="1212" y="757"/>
              <a:ext cx="266" cy="162"/>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WA</a:t>
              </a:r>
            </a:p>
          </p:txBody>
        </p:sp>
        <p:sp>
          <p:nvSpPr>
            <p:cNvPr id="143" name="Text Box 164"/>
            <p:cNvSpPr txBox="1">
              <a:spLocks noChangeArrowheads="1"/>
            </p:cNvSpPr>
            <p:nvPr/>
          </p:nvSpPr>
          <p:spPr bwMode="auto">
            <a:xfrm>
              <a:off x="3481" y="1274"/>
              <a:ext cx="25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WI</a:t>
              </a:r>
            </a:p>
          </p:txBody>
        </p:sp>
        <p:sp>
          <p:nvSpPr>
            <p:cNvPr id="144" name="Text Box 165"/>
            <p:cNvSpPr txBox="1">
              <a:spLocks noChangeArrowheads="1"/>
            </p:cNvSpPr>
            <p:nvPr/>
          </p:nvSpPr>
          <p:spPr bwMode="auto">
            <a:xfrm>
              <a:off x="4494" y="1958"/>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VA</a:t>
              </a:r>
            </a:p>
          </p:txBody>
        </p:sp>
        <p:sp>
          <p:nvSpPr>
            <p:cNvPr id="145" name="Text Box 166"/>
            <p:cNvSpPr txBox="1">
              <a:spLocks noChangeArrowheads="1"/>
            </p:cNvSpPr>
            <p:nvPr/>
          </p:nvSpPr>
          <p:spPr bwMode="auto">
            <a:xfrm>
              <a:off x="5064" y="887"/>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ME</a:t>
              </a:r>
            </a:p>
          </p:txBody>
        </p:sp>
        <p:sp>
          <p:nvSpPr>
            <p:cNvPr id="146" name="Text Box 167"/>
            <p:cNvSpPr txBox="1">
              <a:spLocks noChangeArrowheads="1"/>
            </p:cNvSpPr>
            <p:nvPr/>
          </p:nvSpPr>
          <p:spPr bwMode="auto">
            <a:xfrm>
              <a:off x="3115" y="1082"/>
              <a:ext cx="292"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MN</a:t>
              </a:r>
            </a:p>
          </p:txBody>
        </p:sp>
        <p:sp>
          <p:nvSpPr>
            <p:cNvPr id="147" name="Text Box 168"/>
            <p:cNvSpPr txBox="1">
              <a:spLocks noChangeArrowheads="1"/>
            </p:cNvSpPr>
            <p:nvPr/>
          </p:nvSpPr>
          <p:spPr bwMode="auto">
            <a:xfrm>
              <a:off x="3930" y="1411"/>
              <a:ext cx="295" cy="187"/>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MI</a:t>
              </a:r>
            </a:p>
          </p:txBody>
        </p:sp>
        <p:sp>
          <p:nvSpPr>
            <p:cNvPr id="148" name="Text Box 169"/>
            <p:cNvSpPr txBox="1">
              <a:spLocks noChangeArrowheads="1"/>
            </p:cNvSpPr>
            <p:nvPr/>
          </p:nvSpPr>
          <p:spPr bwMode="auto">
            <a:xfrm>
              <a:off x="4478" y="2194"/>
              <a:ext cx="281"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NC</a:t>
              </a:r>
            </a:p>
          </p:txBody>
        </p:sp>
        <p:sp>
          <p:nvSpPr>
            <p:cNvPr id="149" name="Text Box 170"/>
            <p:cNvSpPr txBox="1">
              <a:spLocks noChangeArrowheads="1"/>
            </p:cNvSpPr>
            <p:nvPr/>
          </p:nvSpPr>
          <p:spPr bwMode="auto">
            <a:xfrm>
              <a:off x="2689" y="2807"/>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TX</a:t>
              </a:r>
            </a:p>
          </p:txBody>
        </p:sp>
        <p:sp>
          <p:nvSpPr>
            <p:cNvPr id="150" name="Text Box 171"/>
            <p:cNvSpPr txBox="1">
              <a:spLocks noChangeArrowheads="1"/>
            </p:cNvSpPr>
            <p:nvPr/>
          </p:nvSpPr>
          <p:spPr bwMode="auto">
            <a:xfrm>
              <a:off x="3927" y="2039"/>
              <a:ext cx="361" cy="146"/>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latin typeface="Arial" pitchFamily="34" charset="0"/>
                  <a:cs typeface="Arial" pitchFamily="34" charset="0"/>
                </a:rPr>
                <a:t>KY</a:t>
              </a:r>
            </a:p>
          </p:txBody>
        </p:sp>
        <p:sp>
          <p:nvSpPr>
            <p:cNvPr id="151" name="Text Box 172"/>
            <p:cNvSpPr txBox="1">
              <a:spLocks noChangeArrowheads="1"/>
            </p:cNvSpPr>
            <p:nvPr/>
          </p:nvSpPr>
          <p:spPr bwMode="auto">
            <a:xfrm>
              <a:off x="4271" y="1872"/>
              <a:ext cx="361" cy="144"/>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latin typeface="Arial" pitchFamily="34" charset="0"/>
                  <a:cs typeface="Arial" pitchFamily="34" charset="0"/>
                </a:rPr>
                <a:t>WV</a:t>
              </a:r>
            </a:p>
          </p:txBody>
        </p:sp>
        <p:sp>
          <p:nvSpPr>
            <p:cNvPr id="152" name="Text Box 173"/>
            <p:cNvSpPr txBox="1">
              <a:spLocks noChangeArrowheads="1"/>
            </p:cNvSpPr>
            <p:nvPr/>
          </p:nvSpPr>
          <p:spPr bwMode="auto">
            <a:xfrm>
              <a:off x="5323" y="1435"/>
              <a:ext cx="236" cy="118"/>
            </a:xfrm>
            <a:prstGeom prst="rect">
              <a:avLst/>
            </a:prstGeom>
            <a:solidFill>
              <a:schemeClr val="bg1"/>
            </a:solidFill>
            <a:ln w="12700">
              <a:solidFill>
                <a:schemeClr val="tx1"/>
              </a:solidFill>
              <a:miter lim="800000"/>
              <a:headEnd/>
              <a:tailEnd/>
            </a:ln>
          </p:spPr>
          <p:txBody>
            <a:bodyPr tIns="9144" bIns="9144"/>
            <a:lstStyle/>
            <a:p>
              <a:pPr algn="ctr" eaLnBrk="0" fontAlgn="auto" hangingPunct="0">
                <a:spcBef>
                  <a:spcPct val="50000"/>
                </a:spcBef>
                <a:spcAft>
                  <a:spcPts val="0"/>
                </a:spcAft>
                <a:defRPr/>
              </a:pPr>
              <a:r>
                <a:rPr lang="en-US" sz="1000" kern="0" dirty="0">
                  <a:solidFill>
                    <a:srgbClr val="000000"/>
                  </a:solidFill>
                  <a:latin typeface="Arial" pitchFamily="34" charset="0"/>
                  <a:cs typeface="Arial" pitchFamily="34" charset="0"/>
                </a:rPr>
                <a:t>RI</a:t>
              </a:r>
            </a:p>
          </p:txBody>
        </p:sp>
        <p:sp>
          <p:nvSpPr>
            <p:cNvPr id="153" name="Line 174"/>
            <p:cNvSpPr>
              <a:spLocks noChangeShapeType="1"/>
            </p:cNvSpPr>
            <p:nvPr/>
          </p:nvSpPr>
          <p:spPr bwMode="auto">
            <a:xfrm>
              <a:off x="5128" y="1482"/>
              <a:ext cx="202" cy="48"/>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4" name="Rectangle 175"/>
            <p:cNvSpPr>
              <a:spLocks noChangeArrowheads="1"/>
            </p:cNvSpPr>
            <p:nvPr/>
          </p:nvSpPr>
          <p:spPr bwMode="auto">
            <a:xfrm>
              <a:off x="2713" y="1656"/>
              <a:ext cx="275" cy="187"/>
            </a:xfrm>
            <a:prstGeom prst="rect">
              <a:avLst/>
            </a:prstGeom>
            <a:noFill/>
            <a:ln w="12700">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NE</a:t>
              </a:r>
            </a:p>
          </p:txBody>
        </p:sp>
        <p:sp>
          <p:nvSpPr>
            <p:cNvPr id="155" name="Text Box 176"/>
            <p:cNvSpPr txBox="1">
              <a:spLocks noChangeArrowheads="1"/>
            </p:cNvSpPr>
            <p:nvPr/>
          </p:nvSpPr>
          <p:spPr bwMode="auto">
            <a:xfrm>
              <a:off x="4723" y="915"/>
              <a:ext cx="363" cy="143"/>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latin typeface="Arial" pitchFamily="34" charset="0"/>
                  <a:cs typeface="Arial" pitchFamily="34" charset="0"/>
                </a:rPr>
                <a:t>VT</a:t>
              </a:r>
            </a:p>
          </p:txBody>
        </p:sp>
        <p:sp>
          <p:nvSpPr>
            <p:cNvPr id="156" name="Line 177"/>
            <p:cNvSpPr>
              <a:spLocks noChangeShapeType="1"/>
            </p:cNvSpPr>
            <p:nvPr/>
          </p:nvSpPr>
          <p:spPr bwMode="auto">
            <a:xfrm>
              <a:off x="4903" y="1059"/>
              <a:ext cx="81" cy="144"/>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57" name="Group 178"/>
            <p:cNvGrpSpPr>
              <a:grpSpLocks/>
            </p:cNvGrpSpPr>
            <p:nvPr/>
          </p:nvGrpSpPr>
          <p:grpSpPr bwMode="auto">
            <a:xfrm>
              <a:off x="1248" y="1153"/>
              <a:ext cx="4422" cy="1774"/>
              <a:chOff x="912" y="961"/>
              <a:chExt cx="4700" cy="1808"/>
            </a:xfrm>
          </p:grpSpPr>
          <p:sp>
            <p:nvSpPr>
              <p:cNvPr id="169" name="Text Box 179"/>
              <p:cNvSpPr txBox="1">
                <a:spLocks noChangeArrowheads="1"/>
              </p:cNvSpPr>
              <p:nvPr/>
            </p:nvSpPr>
            <p:spPr bwMode="auto">
              <a:xfrm>
                <a:off x="912" y="1536"/>
                <a:ext cx="339" cy="19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1000" kern="0" dirty="0">
                    <a:latin typeface="Arial" pitchFamily="34" charset="0"/>
                    <a:cs typeface="Arial" pitchFamily="34" charset="0"/>
                  </a:rPr>
                  <a:t>NV</a:t>
                </a:r>
              </a:p>
            </p:txBody>
          </p:sp>
          <p:sp>
            <p:nvSpPr>
              <p:cNvPr id="170" name="Text Box 180"/>
              <p:cNvSpPr txBox="1">
                <a:spLocks noChangeArrowheads="1"/>
              </p:cNvSpPr>
              <p:nvPr/>
            </p:nvSpPr>
            <p:spPr bwMode="auto">
              <a:xfrm>
                <a:off x="3925" y="1541"/>
                <a:ext cx="335" cy="17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latin typeface="Arial" pitchFamily="34" charset="0"/>
                    <a:cs typeface="Arial" pitchFamily="34" charset="0"/>
                  </a:rPr>
                  <a:t>OH</a:t>
                </a:r>
              </a:p>
            </p:txBody>
          </p:sp>
          <p:sp>
            <p:nvSpPr>
              <p:cNvPr id="171" name="Text Box 181"/>
              <p:cNvSpPr txBox="1">
                <a:spLocks noChangeArrowheads="1"/>
              </p:cNvSpPr>
              <p:nvPr/>
            </p:nvSpPr>
            <p:spPr bwMode="auto">
              <a:xfrm>
                <a:off x="2437" y="1113"/>
                <a:ext cx="386" cy="19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latin typeface="Arial" pitchFamily="34" charset="0"/>
                    <a:cs typeface="Arial" pitchFamily="34" charset="0"/>
                  </a:rPr>
                  <a:t>SD</a:t>
                </a:r>
              </a:p>
            </p:txBody>
          </p:sp>
          <p:sp>
            <p:nvSpPr>
              <p:cNvPr id="172" name="Text Box 182"/>
              <p:cNvSpPr txBox="1">
                <a:spLocks noChangeArrowheads="1"/>
              </p:cNvSpPr>
              <p:nvPr/>
            </p:nvSpPr>
            <p:spPr bwMode="auto">
              <a:xfrm>
                <a:off x="3120" y="2594"/>
                <a:ext cx="288" cy="175"/>
              </a:xfrm>
              <a:prstGeom prst="rect">
                <a:avLst/>
              </a:prstGeom>
              <a:noFill/>
              <a:ln w="9525">
                <a:noFill/>
                <a:miter lim="800000"/>
                <a:headEnd/>
                <a:tailEnd/>
              </a:ln>
            </p:spPr>
            <p:txBody>
              <a:bodyPr>
                <a:spAutoFit/>
              </a:bodyPr>
              <a:lstStyle/>
              <a:p>
                <a:pPr algn="ctr" fontAlgn="auto">
                  <a:spcBef>
                    <a:spcPct val="50000"/>
                  </a:spcBef>
                  <a:spcAft>
                    <a:spcPts val="0"/>
                  </a:spcAft>
                  <a:defRPr/>
                </a:pPr>
                <a:endParaRPr lang="en-US" sz="1000" kern="0" dirty="0">
                  <a:solidFill>
                    <a:srgbClr val="000000"/>
                  </a:solidFill>
                  <a:latin typeface="Arial" pitchFamily="34" charset="0"/>
                  <a:cs typeface="Arial" pitchFamily="34" charset="0"/>
                </a:endParaRPr>
              </a:p>
            </p:txBody>
          </p:sp>
          <p:sp>
            <p:nvSpPr>
              <p:cNvPr id="173" name="Text Box 183"/>
              <p:cNvSpPr txBox="1">
                <a:spLocks noChangeArrowheads="1"/>
              </p:cNvSpPr>
              <p:nvPr/>
            </p:nvSpPr>
            <p:spPr bwMode="auto">
              <a:xfrm>
                <a:off x="3094" y="2208"/>
                <a:ext cx="31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a:latin typeface="Arial" pitchFamily="34" charset="0"/>
                    <a:cs typeface="Arial" pitchFamily="34" charset="0"/>
                  </a:rPr>
                  <a:t>AR</a:t>
                </a:r>
              </a:p>
            </p:txBody>
          </p:sp>
          <p:sp>
            <p:nvSpPr>
              <p:cNvPr id="174" name="Text Box 184"/>
              <p:cNvSpPr txBox="1">
                <a:spLocks noChangeArrowheads="1"/>
              </p:cNvSpPr>
              <p:nvPr/>
            </p:nvSpPr>
            <p:spPr bwMode="auto">
              <a:xfrm>
                <a:off x="3648" y="1584"/>
                <a:ext cx="287" cy="19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 IN</a:t>
                </a:r>
              </a:p>
            </p:txBody>
          </p:sp>
          <p:sp>
            <p:nvSpPr>
              <p:cNvPr id="175" name="Text Box 185"/>
              <p:cNvSpPr txBox="1">
                <a:spLocks noChangeArrowheads="1"/>
              </p:cNvSpPr>
              <p:nvPr/>
            </p:nvSpPr>
            <p:spPr bwMode="auto">
              <a:xfrm>
                <a:off x="5228" y="961"/>
                <a:ext cx="38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smtClean="0">
                    <a:solidFill>
                      <a:sysClr val="windowText" lastClr="000000"/>
                    </a:solidFill>
                    <a:latin typeface="Arial" pitchFamily="34" charset="0"/>
                    <a:cs typeface="Arial" pitchFamily="34" charset="0"/>
                  </a:rPr>
                  <a:t>NH</a:t>
                </a:r>
                <a:endParaRPr lang="en-US" sz="1000" kern="0" dirty="0">
                  <a:solidFill>
                    <a:sysClr val="windowText" lastClr="000000"/>
                  </a:solidFill>
                  <a:latin typeface="Arial" pitchFamily="34" charset="0"/>
                  <a:cs typeface="Arial" pitchFamily="34" charset="0"/>
                </a:endParaRPr>
              </a:p>
            </p:txBody>
          </p:sp>
          <p:sp>
            <p:nvSpPr>
              <p:cNvPr id="176" name="Line 186"/>
              <p:cNvSpPr>
                <a:spLocks noChangeShapeType="1"/>
              </p:cNvSpPr>
              <p:nvPr/>
            </p:nvSpPr>
            <p:spPr bwMode="auto">
              <a:xfrm flipV="1">
                <a:off x="4988" y="1053"/>
                <a:ext cx="287" cy="4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58" name="Text Box 207"/>
            <p:cNvSpPr txBox="1">
              <a:spLocks noChangeArrowheads="1"/>
            </p:cNvSpPr>
            <p:nvPr/>
          </p:nvSpPr>
          <p:spPr bwMode="auto">
            <a:xfrm>
              <a:off x="1924" y="915"/>
              <a:ext cx="361" cy="16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MT</a:t>
              </a:r>
            </a:p>
          </p:txBody>
        </p:sp>
        <p:sp>
          <p:nvSpPr>
            <p:cNvPr id="159" name="Text Box 208"/>
            <p:cNvSpPr txBox="1">
              <a:spLocks noChangeArrowheads="1"/>
            </p:cNvSpPr>
            <p:nvPr/>
          </p:nvSpPr>
          <p:spPr bwMode="auto">
            <a:xfrm>
              <a:off x="1542" y="1198"/>
              <a:ext cx="271"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ID</a:t>
              </a:r>
            </a:p>
          </p:txBody>
        </p:sp>
        <p:sp>
          <p:nvSpPr>
            <p:cNvPr id="160" name="Text Box 209"/>
            <p:cNvSpPr txBox="1">
              <a:spLocks noChangeArrowheads="1"/>
            </p:cNvSpPr>
            <p:nvPr/>
          </p:nvSpPr>
          <p:spPr bwMode="auto">
            <a:xfrm>
              <a:off x="2059" y="1387"/>
              <a:ext cx="310"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WY</a:t>
              </a:r>
            </a:p>
          </p:txBody>
        </p:sp>
        <p:sp>
          <p:nvSpPr>
            <p:cNvPr id="161" name="Text Box 210"/>
            <p:cNvSpPr txBox="1">
              <a:spLocks noChangeArrowheads="1"/>
            </p:cNvSpPr>
            <p:nvPr/>
          </p:nvSpPr>
          <p:spPr bwMode="auto">
            <a:xfrm>
              <a:off x="2685" y="939"/>
              <a:ext cx="309"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ND</a:t>
              </a:r>
            </a:p>
          </p:txBody>
        </p:sp>
        <p:sp>
          <p:nvSpPr>
            <p:cNvPr id="162" name="Text Box 211"/>
            <p:cNvSpPr txBox="1">
              <a:spLocks noChangeArrowheads="1"/>
            </p:cNvSpPr>
            <p:nvPr/>
          </p:nvSpPr>
          <p:spPr bwMode="auto">
            <a:xfrm>
              <a:off x="2059" y="2426"/>
              <a:ext cx="310"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NM</a:t>
              </a:r>
            </a:p>
          </p:txBody>
        </p:sp>
        <p:sp>
          <p:nvSpPr>
            <p:cNvPr id="163" name="Text Box 212"/>
            <p:cNvSpPr txBox="1">
              <a:spLocks noChangeArrowheads="1"/>
            </p:cNvSpPr>
            <p:nvPr/>
          </p:nvSpPr>
          <p:spPr bwMode="auto">
            <a:xfrm>
              <a:off x="2839" y="2332"/>
              <a:ext cx="362"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OK</a:t>
              </a:r>
            </a:p>
          </p:txBody>
        </p:sp>
        <p:sp>
          <p:nvSpPr>
            <p:cNvPr id="164" name="Text Box 213"/>
            <p:cNvSpPr txBox="1">
              <a:spLocks noChangeArrowheads="1"/>
            </p:cNvSpPr>
            <p:nvPr/>
          </p:nvSpPr>
          <p:spPr bwMode="auto">
            <a:xfrm>
              <a:off x="3323" y="2808"/>
              <a:ext cx="309"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LA</a:t>
              </a:r>
            </a:p>
          </p:txBody>
        </p:sp>
        <p:sp>
          <p:nvSpPr>
            <p:cNvPr id="165" name="Text Box 214"/>
            <p:cNvSpPr txBox="1">
              <a:spLocks noChangeArrowheads="1"/>
            </p:cNvSpPr>
            <p:nvPr/>
          </p:nvSpPr>
          <p:spPr bwMode="auto">
            <a:xfrm>
              <a:off x="3513" y="2616"/>
              <a:ext cx="362"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MS</a:t>
              </a:r>
            </a:p>
          </p:txBody>
        </p:sp>
        <p:sp>
          <p:nvSpPr>
            <p:cNvPr id="166" name="Text Box 215"/>
            <p:cNvSpPr txBox="1">
              <a:spLocks noChangeArrowheads="1"/>
            </p:cNvSpPr>
            <p:nvPr/>
          </p:nvSpPr>
          <p:spPr bwMode="auto">
            <a:xfrm>
              <a:off x="3843" y="2623"/>
              <a:ext cx="258" cy="187"/>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latin typeface="Arial" pitchFamily="34" charset="0"/>
                  <a:cs typeface="Arial" pitchFamily="34" charset="0"/>
                </a:rPr>
                <a:t>AL</a:t>
              </a:r>
            </a:p>
          </p:txBody>
        </p:sp>
        <p:sp>
          <p:nvSpPr>
            <p:cNvPr id="167" name="Line 216"/>
            <p:cNvSpPr>
              <a:spLocks noChangeShapeType="1"/>
            </p:cNvSpPr>
            <p:nvPr/>
          </p:nvSpPr>
          <p:spPr bwMode="auto">
            <a:xfrm>
              <a:off x="4903" y="1860"/>
              <a:ext cx="321" cy="6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8" name="Text Box 217"/>
            <p:cNvSpPr txBox="1">
              <a:spLocks noChangeArrowheads="1"/>
            </p:cNvSpPr>
            <p:nvPr/>
          </p:nvSpPr>
          <p:spPr bwMode="auto">
            <a:xfrm>
              <a:off x="5161" y="1881"/>
              <a:ext cx="277" cy="145"/>
            </a:xfrm>
            <a:prstGeom prst="rect">
              <a:avLst/>
            </a:prstGeom>
            <a:solidFill>
              <a:srgbClr val="0072C6"/>
            </a:solidFill>
            <a:ln w="9525">
              <a:solidFill>
                <a:schemeClr val="tx1"/>
              </a:solidFill>
              <a:miter lim="800000"/>
              <a:headEnd/>
              <a:tailEnd/>
            </a:ln>
          </p:spPr>
          <p:txBody>
            <a:bodyPr tIns="18288" bIns="18288">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DE</a:t>
              </a:r>
            </a:p>
          </p:txBody>
        </p:sp>
      </p:grpSp>
      <p:grpSp>
        <p:nvGrpSpPr>
          <p:cNvPr id="177" name="Group 188"/>
          <p:cNvGrpSpPr>
            <a:grpSpLocks/>
          </p:cNvGrpSpPr>
          <p:nvPr/>
        </p:nvGrpSpPr>
        <p:grpSpPr bwMode="auto">
          <a:xfrm>
            <a:off x="685800" y="4572000"/>
            <a:ext cx="1139825" cy="1150938"/>
            <a:chOff x="4" y="3976"/>
            <a:chExt cx="1253" cy="975"/>
          </a:xfrm>
        </p:grpSpPr>
        <p:grpSp>
          <p:nvGrpSpPr>
            <p:cNvPr id="178" name="Group 191"/>
            <p:cNvGrpSpPr>
              <a:grpSpLocks/>
            </p:cNvGrpSpPr>
            <p:nvPr/>
          </p:nvGrpSpPr>
          <p:grpSpPr bwMode="auto">
            <a:xfrm>
              <a:off x="77" y="4073"/>
              <a:ext cx="1087" cy="711"/>
              <a:chOff x="77" y="4073"/>
              <a:chExt cx="1087" cy="711"/>
            </a:xfrm>
          </p:grpSpPr>
          <p:sp>
            <p:nvSpPr>
              <p:cNvPr id="190" name="Freeform 192"/>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1" name="Freeform 19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79" name="Rectangle 194"/>
            <p:cNvSpPr>
              <a:spLocks noChangeArrowheads="1"/>
            </p:cNvSpPr>
            <p:nvPr/>
          </p:nvSpPr>
          <p:spPr bwMode="auto">
            <a:xfrm>
              <a:off x="426" y="4240"/>
              <a:ext cx="188"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endParaRPr lang="en-US" sz="1000" kern="0" dirty="0">
                <a:solidFill>
                  <a:sysClr val="windowText" lastClr="000000"/>
                </a:solidFill>
                <a:latin typeface="Arial" pitchFamily="34" charset="0"/>
                <a:ea typeface="Times New Roman" pitchFamily="18" charset="0"/>
                <a:cs typeface="Arial" pitchFamily="34" charset="0"/>
              </a:endParaRPr>
            </a:p>
          </p:txBody>
        </p:sp>
        <p:sp>
          <p:nvSpPr>
            <p:cNvPr id="180" name="Rectangle 195"/>
            <p:cNvSpPr>
              <a:spLocks noChangeArrowheads="1"/>
            </p:cNvSpPr>
            <p:nvPr/>
          </p:nvSpPr>
          <p:spPr bwMode="auto">
            <a:xfrm>
              <a:off x="4" y="3976"/>
              <a:ext cx="1253" cy="975"/>
            </a:xfrm>
            <a:prstGeom prst="rect">
              <a:avLst/>
            </a:prstGeom>
            <a:noFill/>
            <a:ln w="5715" cap="rnd">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81" name="Group 196"/>
            <p:cNvGrpSpPr>
              <a:grpSpLocks/>
            </p:cNvGrpSpPr>
            <p:nvPr/>
          </p:nvGrpSpPr>
          <p:grpSpPr bwMode="auto">
            <a:xfrm>
              <a:off x="4" y="3976"/>
              <a:ext cx="1253" cy="975"/>
              <a:chOff x="4" y="3976"/>
              <a:chExt cx="1253" cy="975"/>
            </a:xfrm>
          </p:grpSpPr>
          <p:grpSp>
            <p:nvGrpSpPr>
              <p:cNvPr id="182" name="Group 198"/>
              <p:cNvGrpSpPr>
                <a:grpSpLocks/>
              </p:cNvGrpSpPr>
              <p:nvPr/>
            </p:nvGrpSpPr>
            <p:grpSpPr bwMode="auto">
              <a:xfrm>
                <a:off x="77" y="4073"/>
                <a:ext cx="1087" cy="711"/>
                <a:chOff x="77" y="4073"/>
                <a:chExt cx="1087" cy="711"/>
              </a:xfrm>
            </p:grpSpPr>
            <p:sp>
              <p:nvSpPr>
                <p:cNvPr id="188" name="Freeform 199"/>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9" name="Freeform 200"/>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nvGrpSpPr>
              <p:cNvPr id="183" name="Group 202"/>
              <p:cNvGrpSpPr>
                <a:grpSpLocks/>
              </p:cNvGrpSpPr>
              <p:nvPr/>
            </p:nvGrpSpPr>
            <p:grpSpPr bwMode="auto">
              <a:xfrm>
                <a:off x="77" y="4073"/>
                <a:ext cx="1087" cy="711"/>
                <a:chOff x="77" y="4073"/>
                <a:chExt cx="1087" cy="711"/>
              </a:xfrm>
            </p:grpSpPr>
            <p:sp>
              <p:nvSpPr>
                <p:cNvPr id="186" name="Freeform 20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7" name="Freeform 204"/>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solidFill>
                  <a:srgbClr val="0072C6"/>
                </a:solidFill>
                <a:ln w="5715" cap="rnd">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grpSp>
          <p:sp>
            <p:nvSpPr>
              <p:cNvPr id="184" name="Rectangle 205"/>
              <p:cNvSpPr>
                <a:spLocks noChangeArrowheads="1"/>
              </p:cNvSpPr>
              <p:nvPr/>
            </p:nvSpPr>
            <p:spPr bwMode="auto">
              <a:xfrm>
                <a:off x="465" y="4240"/>
                <a:ext cx="187"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chemeClr val="bg1"/>
                    </a:solidFill>
                    <a:latin typeface="Arial" pitchFamily="34" charset="0"/>
                    <a:ea typeface="Times New Roman" pitchFamily="18" charset="0"/>
                    <a:cs typeface="Arial" pitchFamily="34" charset="0"/>
                  </a:rPr>
                  <a:t>AK</a:t>
                </a:r>
              </a:p>
            </p:txBody>
          </p:sp>
          <p:sp>
            <p:nvSpPr>
              <p:cNvPr id="185" name="Rectangle 206"/>
              <p:cNvSpPr>
                <a:spLocks noChangeArrowheads="1"/>
              </p:cNvSpPr>
              <p:nvPr/>
            </p:nvSpPr>
            <p:spPr bwMode="auto">
              <a:xfrm>
                <a:off x="4" y="3976"/>
                <a:ext cx="1253" cy="975"/>
              </a:xfrm>
              <a:prstGeom prst="rect">
                <a:avLst/>
              </a:prstGeom>
              <a:noFill/>
              <a:ln w="12700" cap="rnd" cmpd="dbl">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grpSp>
        <p:nvGrpSpPr>
          <p:cNvPr id="192" name="Group 11"/>
          <p:cNvGrpSpPr>
            <a:grpSpLocks/>
          </p:cNvGrpSpPr>
          <p:nvPr/>
        </p:nvGrpSpPr>
        <p:grpSpPr bwMode="auto">
          <a:xfrm>
            <a:off x="2079108" y="4846320"/>
            <a:ext cx="873125" cy="865188"/>
            <a:chOff x="144" y="2832"/>
            <a:chExt cx="912" cy="672"/>
          </a:xfrm>
          <a:solidFill>
            <a:schemeClr val="accent1">
              <a:lumMod val="20000"/>
              <a:lumOff val="80000"/>
            </a:schemeClr>
          </a:solidFill>
        </p:grpSpPr>
        <p:sp>
          <p:nvSpPr>
            <p:cNvPr id="193" name="Rectangle 12"/>
            <p:cNvSpPr>
              <a:spLocks noChangeArrowheads="1"/>
            </p:cNvSpPr>
            <p:nvPr/>
          </p:nvSpPr>
          <p:spPr bwMode="auto">
            <a:xfrm>
              <a:off x="144" y="2832"/>
              <a:ext cx="912" cy="672"/>
            </a:xfrm>
            <a:prstGeom prst="rect">
              <a:avLst/>
            </a:prstGeom>
            <a:solidFill>
              <a:schemeClr val="bg1"/>
            </a:solidFill>
            <a:ln w="12700" cmpd="dbl">
              <a:solidFill>
                <a:srgbClr val="000000"/>
              </a:solid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94" name="Group 13"/>
            <p:cNvGrpSpPr>
              <a:grpSpLocks noChangeAspect="1"/>
            </p:cNvGrpSpPr>
            <p:nvPr/>
          </p:nvGrpSpPr>
          <p:grpSpPr bwMode="auto">
            <a:xfrm>
              <a:off x="190" y="2940"/>
              <a:ext cx="695" cy="478"/>
              <a:chOff x="240" y="3317"/>
              <a:chExt cx="869" cy="594"/>
            </a:xfrm>
            <a:grpFill/>
          </p:grpSpPr>
          <p:sp>
            <p:nvSpPr>
              <p:cNvPr id="196" name="Freeform 14"/>
              <p:cNvSpPr>
                <a:spLocks noChangeAspect="1"/>
              </p:cNvSpPr>
              <p:nvPr/>
            </p:nvSpPr>
            <p:spPr bwMode="auto">
              <a:xfrm>
                <a:off x="894" y="3680"/>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7" name="Freeform 15"/>
              <p:cNvSpPr>
                <a:spLocks noChangeAspect="1"/>
              </p:cNvSpPr>
              <p:nvPr/>
            </p:nvSpPr>
            <p:spPr bwMode="auto">
              <a:xfrm>
                <a:off x="776" y="3531"/>
                <a:ext cx="128" cy="79"/>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8" name="Freeform 16"/>
              <p:cNvSpPr>
                <a:spLocks noChangeAspect="1"/>
              </p:cNvSpPr>
              <p:nvPr/>
            </p:nvSpPr>
            <p:spPr bwMode="auto">
              <a:xfrm>
                <a:off x="781" y="3595"/>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9" name="Freeform 17"/>
              <p:cNvSpPr>
                <a:spLocks noChangeAspect="1"/>
              </p:cNvSpPr>
              <p:nvPr/>
            </p:nvSpPr>
            <p:spPr bwMode="auto">
              <a:xfrm>
                <a:off x="715" y="3543"/>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0" name="Freeform 18"/>
              <p:cNvSpPr>
                <a:spLocks noChangeAspect="1"/>
              </p:cNvSpPr>
              <p:nvPr/>
            </p:nvSpPr>
            <p:spPr bwMode="auto">
              <a:xfrm>
                <a:off x="673" y="3491"/>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1" name="Freeform 19"/>
              <p:cNvSpPr>
                <a:spLocks noChangeAspect="1"/>
              </p:cNvSpPr>
              <p:nvPr/>
            </p:nvSpPr>
            <p:spPr bwMode="auto">
              <a:xfrm>
                <a:off x="503" y="3410"/>
                <a:ext cx="109" cy="82"/>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2" name="Freeform 20"/>
              <p:cNvSpPr>
                <a:spLocks noChangeAspect="1"/>
              </p:cNvSpPr>
              <p:nvPr/>
            </p:nvSpPr>
            <p:spPr bwMode="auto">
              <a:xfrm>
                <a:off x="320" y="3324"/>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3" name="Freeform 21"/>
              <p:cNvSpPr>
                <a:spLocks noChangeAspect="1"/>
              </p:cNvSpPr>
              <p:nvPr/>
            </p:nvSpPr>
            <p:spPr bwMode="auto">
              <a:xfrm>
                <a:off x="244" y="3367"/>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4" name="Freeform 22"/>
              <p:cNvSpPr>
                <a:spLocks noChangeAspect="1"/>
              </p:cNvSpPr>
              <p:nvPr/>
            </p:nvSpPr>
            <p:spPr bwMode="auto">
              <a:xfrm>
                <a:off x="890" y="3670"/>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solidFill>
                <a:schemeClr val="bg1"/>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5" name="Freeform 23"/>
              <p:cNvSpPr>
                <a:spLocks noChangeAspect="1"/>
              </p:cNvSpPr>
              <p:nvPr/>
            </p:nvSpPr>
            <p:spPr bwMode="auto">
              <a:xfrm>
                <a:off x="772" y="3525"/>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solidFill>
                <a:schemeClr val="bg1"/>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6" name="Freeform 24"/>
              <p:cNvSpPr>
                <a:spLocks noChangeAspect="1"/>
              </p:cNvSpPr>
              <p:nvPr/>
            </p:nvSpPr>
            <p:spPr bwMode="auto">
              <a:xfrm>
                <a:off x="776" y="3588"/>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7" name="Freeform 25"/>
              <p:cNvSpPr>
                <a:spLocks noChangeAspect="1"/>
              </p:cNvSpPr>
              <p:nvPr/>
            </p:nvSpPr>
            <p:spPr bwMode="auto">
              <a:xfrm>
                <a:off x="711" y="3536"/>
                <a:ext cx="42" cy="41"/>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solidFill>
                <a:schemeClr val="accent2"/>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8" name="Freeform 26"/>
              <p:cNvSpPr>
                <a:spLocks noChangeAspect="1"/>
              </p:cNvSpPr>
              <p:nvPr/>
            </p:nvSpPr>
            <p:spPr bwMode="auto">
              <a:xfrm>
                <a:off x="669" y="3484"/>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9" name="Freeform 27"/>
              <p:cNvSpPr>
                <a:spLocks noChangeAspect="1"/>
              </p:cNvSpPr>
              <p:nvPr/>
            </p:nvSpPr>
            <p:spPr bwMode="auto">
              <a:xfrm>
                <a:off x="499" y="3401"/>
                <a:ext cx="109" cy="83"/>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solidFill>
                <a:schemeClr val="bg1"/>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0" name="Freeform 28"/>
              <p:cNvSpPr>
                <a:spLocks noChangeAspect="1"/>
              </p:cNvSpPr>
              <p:nvPr/>
            </p:nvSpPr>
            <p:spPr bwMode="auto">
              <a:xfrm>
                <a:off x="316" y="3317"/>
                <a:ext cx="82" cy="67"/>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solidFill>
                <a:schemeClr val="bg1"/>
              </a:solidFill>
              <a:ln w="3175">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sp>
            <p:nvSpPr>
              <p:cNvPr id="211" name="Freeform 29"/>
              <p:cNvSpPr>
                <a:spLocks noChangeAspect="1"/>
              </p:cNvSpPr>
              <p:nvPr/>
            </p:nvSpPr>
            <p:spPr bwMode="auto">
              <a:xfrm>
                <a:off x="240" y="3360"/>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solidFill>
                <a:schemeClr val="accent1">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95" name="Text Box 30"/>
            <p:cNvSpPr txBox="1">
              <a:spLocks noChangeArrowheads="1"/>
            </p:cNvSpPr>
            <p:nvPr/>
          </p:nvSpPr>
          <p:spPr bwMode="auto">
            <a:xfrm>
              <a:off x="191" y="3261"/>
              <a:ext cx="302" cy="177"/>
            </a:xfrm>
            <a:prstGeom prst="rect">
              <a:avLst/>
            </a:prstGeom>
            <a:solidFill>
              <a:schemeClr val="bg1"/>
            </a:solidFill>
            <a:ln w="3175">
              <a:solidFill>
                <a:srgbClr val="000000"/>
              </a:solid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HI</a:t>
              </a:r>
            </a:p>
          </p:txBody>
        </p:sp>
      </p:grpSp>
      <p:sp>
        <p:nvSpPr>
          <p:cNvPr id="212" name="Freeform 94"/>
          <p:cNvSpPr>
            <a:spLocks/>
          </p:cNvSpPr>
          <p:nvPr/>
        </p:nvSpPr>
        <p:spPr bwMode="auto">
          <a:xfrm rot="13400463">
            <a:off x="6852300" y="3486857"/>
            <a:ext cx="394035" cy="360341"/>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 name="connsiteX0" fmla="*/ 0 w 9664"/>
              <a:gd name="connsiteY0" fmla="*/ 8561 h 10000"/>
              <a:gd name="connsiteX1" fmla="*/ 1176 w 9664"/>
              <a:gd name="connsiteY1" fmla="*/ 0 h 10000"/>
              <a:gd name="connsiteX2" fmla="*/ 5130 w 9664"/>
              <a:gd name="connsiteY2" fmla="*/ 739 h 10000"/>
              <a:gd name="connsiteX3" fmla="*/ 6569 w 9664"/>
              <a:gd name="connsiteY3" fmla="*/ 4336 h 10000"/>
              <a:gd name="connsiteX4" fmla="*/ 9664 w 9664"/>
              <a:gd name="connsiteY4" fmla="*/ 5663 h 10000"/>
              <a:gd name="connsiteX5" fmla="*/ 9344 w 9664"/>
              <a:gd name="connsiteY5" fmla="*/ 10000 h 10000"/>
              <a:gd name="connsiteX6" fmla="*/ 2687 w 9664"/>
              <a:gd name="connsiteY6" fmla="*/ 9072 h 10000"/>
              <a:gd name="connsiteX7" fmla="*/ 0 w 9664"/>
              <a:gd name="connsiteY7" fmla="*/ 8561 h 10000"/>
              <a:gd name="connsiteX0" fmla="*/ 0 w 10000"/>
              <a:gd name="connsiteY0" fmla="*/ 8561 h 10000"/>
              <a:gd name="connsiteX1" fmla="*/ 1217 w 10000"/>
              <a:gd name="connsiteY1" fmla="*/ 0 h 10000"/>
              <a:gd name="connsiteX2" fmla="*/ 5308 w 10000"/>
              <a:gd name="connsiteY2" fmla="*/ 739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10000"/>
              <a:gd name="connsiteY0" fmla="*/ 8561 h 10000"/>
              <a:gd name="connsiteX1" fmla="*/ 1217 w 10000"/>
              <a:gd name="connsiteY1" fmla="*/ 0 h 10000"/>
              <a:gd name="connsiteX2" fmla="*/ 3808 w 10000"/>
              <a:gd name="connsiteY2" fmla="*/ 771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9858"/>
              <a:gd name="connsiteY0" fmla="*/ 8561 h 10000"/>
              <a:gd name="connsiteX1" fmla="*/ 1217 w 9858"/>
              <a:gd name="connsiteY1" fmla="*/ 0 h 10000"/>
              <a:gd name="connsiteX2" fmla="*/ 3808 w 9858"/>
              <a:gd name="connsiteY2" fmla="*/ 771 h 10000"/>
              <a:gd name="connsiteX3" fmla="*/ 6797 w 9858"/>
              <a:gd name="connsiteY3" fmla="*/ 4336 h 10000"/>
              <a:gd name="connsiteX4" fmla="*/ 9858 w 9858"/>
              <a:gd name="connsiteY4" fmla="*/ 5129 h 10000"/>
              <a:gd name="connsiteX5" fmla="*/ 9669 w 9858"/>
              <a:gd name="connsiteY5" fmla="*/ 10000 h 10000"/>
              <a:gd name="connsiteX6" fmla="*/ 2780 w 9858"/>
              <a:gd name="connsiteY6" fmla="*/ 9072 h 10000"/>
              <a:gd name="connsiteX7" fmla="*/ 0 w 9858"/>
              <a:gd name="connsiteY7" fmla="*/ 8561 h 10000"/>
              <a:gd name="connsiteX0" fmla="*/ 0 w 10000"/>
              <a:gd name="connsiteY0" fmla="*/ 8561 h 10000"/>
              <a:gd name="connsiteX1" fmla="*/ 1235 w 10000"/>
              <a:gd name="connsiteY1" fmla="*/ 0 h 10000"/>
              <a:gd name="connsiteX2" fmla="*/ 3863 w 10000"/>
              <a:gd name="connsiteY2" fmla="*/ 771 h 10000"/>
              <a:gd name="connsiteX3" fmla="*/ 6895 w 10000"/>
              <a:gd name="connsiteY3" fmla="*/ 4336 h 10000"/>
              <a:gd name="connsiteX4" fmla="*/ 7538 w 10000"/>
              <a:gd name="connsiteY4" fmla="*/ 3663 h 10000"/>
              <a:gd name="connsiteX5" fmla="*/ 10000 w 10000"/>
              <a:gd name="connsiteY5" fmla="*/ 5129 h 10000"/>
              <a:gd name="connsiteX6" fmla="*/ 9808 w 10000"/>
              <a:gd name="connsiteY6" fmla="*/ 10000 h 10000"/>
              <a:gd name="connsiteX7" fmla="*/ 2820 w 10000"/>
              <a:gd name="connsiteY7" fmla="*/ 9072 h 10000"/>
              <a:gd name="connsiteX8" fmla="*/ 0 w 10000"/>
              <a:gd name="connsiteY8" fmla="*/ 8561 h 10000"/>
              <a:gd name="connsiteX0" fmla="*/ 0 w 10000"/>
              <a:gd name="connsiteY0" fmla="*/ 8561 h 10000"/>
              <a:gd name="connsiteX1" fmla="*/ 1235 w 10000"/>
              <a:gd name="connsiteY1" fmla="*/ 0 h 10000"/>
              <a:gd name="connsiteX2" fmla="*/ 3863 w 10000"/>
              <a:gd name="connsiteY2" fmla="*/ 771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5040 w 10000"/>
              <a:gd name="connsiteY4" fmla="*/ 3583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10000 w 10000"/>
              <a:gd name="connsiteY8" fmla="*/ 5129 h 10000"/>
              <a:gd name="connsiteX9" fmla="*/ 9808 w 10000"/>
              <a:gd name="connsiteY9" fmla="*/ 10000 h 10000"/>
              <a:gd name="connsiteX10" fmla="*/ 2820 w 10000"/>
              <a:gd name="connsiteY10" fmla="*/ 9072 h 10000"/>
              <a:gd name="connsiteX11" fmla="*/ 0 w 10000"/>
              <a:gd name="connsiteY11"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9394 w 10000"/>
              <a:gd name="connsiteY8" fmla="*/ 4416 h 10000"/>
              <a:gd name="connsiteX9" fmla="*/ 10000 w 10000"/>
              <a:gd name="connsiteY9" fmla="*/ 5129 h 10000"/>
              <a:gd name="connsiteX10" fmla="*/ 9808 w 10000"/>
              <a:gd name="connsiteY10" fmla="*/ 10000 h 10000"/>
              <a:gd name="connsiteX11" fmla="*/ 2820 w 10000"/>
              <a:gd name="connsiteY11" fmla="*/ 9072 h 10000"/>
              <a:gd name="connsiteX12" fmla="*/ 0 w 10000"/>
              <a:gd name="connsiteY12" fmla="*/ 85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8561"/>
                </a:moveTo>
                <a:lnTo>
                  <a:pt x="1235" y="0"/>
                </a:lnTo>
                <a:lnTo>
                  <a:pt x="2578" y="2117"/>
                </a:lnTo>
                <a:cubicBezTo>
                  <a:pt x="2860" y="2531"/>
                  <a:pt x="3524" y="1801"/>
                  <a:pt x="3827" y="2157"/>
                </a:cubicBezTo>
                <a:cubicBezTo>
                  <a:pt x="4130" y="2513"/>
                  <a:pt x="4094" y="3899"/>
                  <a:pt x="4397" y="4255"/>
                </a:cubicBezTo>
                <a:cubicBezTo>
                  <a:pt x="4700" y="4611"/>
                  <a:pt x="5230" y="4283"/>
                  <a:pt x="5646" y="4296"/>
                </a:cubicBezTo>
                <a:cubicBezTo>
                  <a:pt x="6062" y="4309"/>
                  <a:pt x="6591" y="4475"/>
                  <a:pt x="6895" y="4336"/>
                </a:cubicBezTo>
                <a:lnTo>
                  <a:pt x="7538" y="3663"/>
                </a:lnTo>
                <a:lnTo>
                  <a:pt x="9394" y="4416"/>
                </a:lnTo>
                <a:lnTo>
                  <a:pt x="10000" y="5129"/>
                </a:lnTo>
                <a:cubicBezTo>
                  <a:pt x="9887" y="6575"/>
                  <a:pt x="9921" y="8554"/>
                  <a:pt x="9808" y="10000"/>
                </a:cubicBezTo>
                <a:lnTo>
                  <a:pt x="2820" y="9072"/>
                </a:lnTo>
                <a:lnTo>
                  <a:pt x="0" y="8561"/>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3" name="Text Box 217"/>
          <p:cNvSpPr txBox="1">
            <a:spLocks noChangeArrowheads="1"/>
          </p:cNvSpPr>
          <p:nvPr/>
        </p:nvSpPr>
        <p:spPr bwMode="auto">
          <a:xfrm>
            <a:off x="6862446" y="3510284"/>
            <a:ext cx="461963" cy="246063"/>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DC</a:t>
            </a:r>
          </a:p>
        </p:txBody>
      </p:sp>
      <p:sp>
        <p:nvSpPr>
          <p:cNvPr id="214" name="Line 153"/>
          <p:cNvSpPr>
            <a:spLocks noChangeShapeType="1"/>
          </p:cNvSpPr>
          <p:nvPr/>
        </p:nvSpPr>
        <p:spPr bwMode="auto">
          <a:xfrm>
            <a:off x="6302936" y="3061619"/>
            <a:ext cx="762000" cy="3810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215" name="Group 245"/>
          <p:cNvGrpSpPr>
            <a:grpSpLocks/>
          </p:cNvGrpSpPr>
          <p:nvPr/>
        </p:nvGrpSpPr>
        <p:grpSpPr bwMode="auto">
          <a:xfrm>
            <a:off x="6675121" y="4389121"/>
            <a:ext cx="2280920" cy="1737357"/>
            <a:chOff x="6826469" y="5507997"/>
            <a:chExt cx="2359572" cy="1034258"/>
          </a:xfrm>
        </p:grpSpPr>
        <p:sp>
          <p:nvSpPr>
            <p:cNvPr id="216" name="Rectangle 222"/>
            <p:cNvSpPr>
              <a:spLocks noChangeArrowheads="1"/>
            </p:cNvSpPr>
            <p:nvPr/>
          </p:nvSpPr>
          <p:spPr bwMode="auto">
            <a:xfrm>
              <a:off x="6826469" y="5943473"/>
              <a:ext cx="283779" cy="163304"/>
            </a:xfrm>
            <a:prstGeom prst="rect">
              <a:avLst/>
            </a:prstGeom>
            <a:solidFill>
              <a:srgbClr val="AABA0A"/>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7" name="Rectangle 222"/>
            <p:cNvSpPr>
              <a:spLocks noChangeArrowheads="1"/>
            </p:cNvSpPr>
            <p:nvPr/>
          </p:nvSpPr>
          <p:spPr bwMode="auto">
            <a:xfrm>
              <a:off x="6826469" y="5725734"/>
              <a:ext cx="283779" cy="163304"/>
            </a:xfrm>
            <a:prstGeom prst="rect">
              <a:avLst/>
            </a:prstGeom>
            <a:pattFill prst="pct5">
              <a:fgClr>
                <a:schemeClr val="tx1"/>
              </a:fgClr>
              <a:bgClr>
                <a:schemeClr val="bg1"/>
              </a:bgClr>
            </a:patt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8" name="Rectangle 222"/>
            <p:cNvSpPr>
              <a:spLocks noChangeArrowheads="1"/>
            </p:cNvSpPr>
            <p:nvPr/>
          </p:nvSpPr>
          <p:spPr bwMode="auto">
            <a:xfrm>
              <a:off x="6826469" y="6378951"/>
              <a:ext cx="283779" cy="163304"/>
            </a:xfrm>
            <a:prstGeom prst="rect">
              <a:avLst/>
            </a:prstGeom>
            <a:solidFill>
              <a:schemeClr val="bg1"/>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9" name="Text Box 220"/>
            <p:cNvSpPr txBox="1">
              <a:spLocks noChangeArrowheads="1"/>
            </p:cNvSpPr>
            <p:nvPr/>
          </p:nvSpPr>
          <p:spPr bwMode="auto">
            <a:xfrm>
              <a:off x="7204841" y="5545192"/>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1.9-8.4% (1</a:t>
              </a:r>
              <a:r>
                <a:rPr lang="en-US" sz="1000" kern="0" baseline="30000" dirty="0" smtClean="0">
                  <a:solidFill>
                    <a:sysClr val="windowText" lastClr="000000"/>
                  </a:solidFill>
                  <a:cs typeface="Arial" pitchFamily="34" charset="0"/>
                </a:rPr>
                <a:t>st</a:t>
              </a:r>
              <a:r>
                <a:rPr lang="en-US" sz="1000" kern="0" dirty="0" smtClean="0">
                  <a:solidFill>
                    <a:sysClr val="windowText" lastClr="000000"/>
                  </a:solidFill>
                  <a:cs typeface="Arial" pitchFamily="34" charset="0"/>
                </a:rPr>
                <a:t> Quartile)</a:t>
              </a:r>
              <a:endParaRPr lang="en-US" sz="1000" kern="0" dirty="0">
                <a:solidFill>
                  <a:sysClr val="windowText" lastClr="000000"/>
                </a:solidFill>
                <a:cs typeface="Arial" pitchFamily="34" charset="0"/>
              </a:endParaRPr>
            </a:p>
          </p:txBody>
        </p:sp>
        <p:sp>
          <p:nvSpPr>
            <p:cNvPr id="220" name="Text Box 220"/>
            <p:cNvSpPr txBox="1">
              <a:spLocks noChangeArrowheads="1"/>
            </p:cNvSpPr>
            <p:nvPr/>
          </p:nvSpPr>
          <p:spPr bwMode="auto">
            <a:xfrm>
              <a:off x="7204840" y="5763838"/>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8.4-11.8% (2</a:t>
              </a:r>
              <a:r>
                <a:rPr lang="en-US" sz="1000" kern="0" baseline="30000" dirty="0" smtClean="0">
                  <a:solidFill>
                    <a:sysClr val="windowText" lastClr="000000"/>
                  </a:solidFill>
                  <a:cs typeface="Arial" pitchFamily="34" charset="0"/>
                </a:rPr>
                <a:t>nd</a:t>
              </a:r>
              <a:r>
                <a:rPr lang="en-US" sz="1000" kern="0" dirty="0" smtClean="0">
                  <a:solidFill>
                    <a:sysClr val="windowText" lastClr="000000"/>
                  </a:solidFill>
                  <a:cs typeface="Arial" pitchFamily="34" charset="0"/>
                </a:rPr>
                <a:t> Quartile)</a:t>
              </a:r>
              <a:endParaRPr lang="en-US" sz="1000" kern="0" dirty="0">
                <a:solidFill>
                  <a:sysClr val="windowText" lastClr="000000"/>
                </a:solidFill>
                <a:cs typeface="Arial" pitchFamily="34" charset="0"/>
              </a:endParaRPr>
            </a:p>
          </p:txBody>
        </p:sp>
        <p:sp>
          <p:nvSpPr>
            <p:cNvPr id="221" name="Text Box 220"/>
            <p:cNvSpPr txBox="1">
              <a:spLocks noChangeArrowheads="1"/>
            </p:cNvSpPr>
            <p:nvPr/>
          </p:nvSpPr>
          <p:spPr bwMode="auto">
            <a:xfrm>
              <a:off x="7204840" y="6417057"/>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Missing</a:t>
              </a:r>
              <a:endParaRPr lang="en-US" sz="1000" kern="0" dirty="0">
                <a:solidFill>
                  <a:sysClr val="windowText" lastClr="000000"/>
                </a:solidFill>
                <a:cs typeface="Arial" pitchFamily="34" charset="0"/>
              </a:endParaRPr>
            </a:p>
          </p:txBody>
        </p:sp>
        <p:sp>
          <p:nvSpPr>
            <p:cNvPr id="222" name="Rectangle 222"/>
            <p:cNvSpPr>
              <a:spLocks noChangeArrowheads="1"/>
            </p:cNvSpPr>
            <p:nvPr/>
          </p:nvSpPr>
          <p:spPr bwMode="auto">
            <a:xfrm>
              <a:off x="6826469" y="5507997"/>
              <a:ext cx="283779" cy="163304"/>
            </a:xfrm>
            <a:prstGeom prst="rect">
              <a:avLst/>
            </a:prstGeom>
            <a:solidFill>
              <a:srgbClr val="0072C6"/>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chemeClr val="bg1">
                    <a:lumMod val="50000"/>
                  </a:schemeClr>
                </a:solidFill>
                <a:cs typeface="Arial" pitchFamily="34" charset="0"/>
              </a:endParaRPr>
            </a:p>
          </p:txBody>
        </p:sp>
      </p:grpSp>
      <p:sp>
        <p:nvSpPr>
          <p:cNvPr id="223" name="Text Box 220"/>
          <p:cNvSpPr txBox="1">
            <a:spLocks noChangeArrowheads="1"/>
          </p:cNvSpPr>
          <p:nvPr/>
        </p:nvSpPr>
        <p:spPr bwMode="auto">
          <a:xfrm>
            <a:off x="7040880" y="5181600"/>
            <a:ext cx="198120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latin typeface="Calibri" panose="020F0502020204030204" pitchFamily="34" charset="0"/>
                <a:cs typeface="Arial" pitchFamily="34" charset="0"/>
              </a:rPr>
              <a:t> </a:t>
            </a:r>
            <a:r>
              <a:rPr lang="en-US" sz="1000" kern="0" dirty="0" smtClean="0">
                <a:solidFill>
                  <a:sysClr val="windowText" lastClr="000000"/>
                </a:solidFill>
                <a:cs typeface="Arial" pitchFamily="34" charset="0"/>
              </a:rPr>
              <a:t>11.9-14.4% (3</a:t>
            </a:r>
            <a:r>
              <a:rPr lang="en-US" sz="1000" kern="0" baseline="30000" dirty="0" smtClean="0">
                <a:solidFill>
                  <a:sysClr val="windowText" lastClr="000000"/>
                </a:solidFill>
                <a:cs typeface="Arial" panose="020B0604020202020204" pitchFamily="34" charset="0"/>
              </a:rPr>
              <a:t>rd</a:t>
            </a:r>
            <a:r>
              <a:rPr lang="en-US" sz="1000" kern="0" dirty="0" smtClean="0">
                <a:solidFill>
                  <a:sysClr val="windowText" lastClr="000000"/>
                </a:solidFill>
                <a:cs typeface="Arial" panose="020B0604020202020204" pitchFamily="34" charset="0"/>
              </a:rPr>
              <a:t> Quartile)</a:t>
            </a:r>
            <a:endParaRPr lang="en-US" sz="1000" kern="0" dirty="0">
              <a:solidFill>
                <a:sysClr val="windowText" lastClr="000000"/>
              </a:solidFill>
              <a:cs typeface="Arial" panose="020B0604020202020204" pitchFamily="34" charset="0"/>
            </a:endParaRPr>
          </a:p>
        </p:txBody>
      </p:sp>
      <p:sp>
        <p:nvSpPr>
          <p:cNvPr id="224" name="Rectangle 12"/>
          <p:cNvSpPr>
            <a:spLocks noChangeArrowheads="1"/>
          </p:cNvSpPr>
          <p:nvPr/>
        </p:nvSpPr>
        <p:spPr bwMode="auto">
          <a:xfrm>
            <a:off x="4982953" y="5041416"/>
            <a:ext cx="838200" cy="640080"/>
          </a:xfrm>
          <a:prstGeom prst="rect">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25" name="Freeform 224"/>
          <p:cNvSpPr/>
          <p:nvPr/>
        </p:nvSpPr>
        <p:spPr>
          <a:xfrm>
            <a:off x="5132495" y="5065512"/>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28575">
                <a:solidFill>
                  <a:schemeClr val="tx1"/>
                </a:solidFill>
              </a:ln>
            </a:endParaRPr>
          </a:p>
        </p:txBody>
      </p:sp>
      <p:sp>
        <p:nvSpPr>
          <p:cNvPr id="226" name="Text Box 30"/>
          <p:cNvSpPr txBox="1">
            <a:spLocks noChangeArrowheads="1"/>
          </p:cNvSpPr>
          <p:nvPr/>
        </p:nvSpPr>
        <p:spPr bwMode="auto">
          <a:xfrm>
            <a:off x="5220753" y="5394958"/>
            <a:ext cx="362600" cy="228600"/>
          </a:xfrm>
          <a:prstGeom prst="rect">
            <a:avLst/>
          </a:prstGeom>
          <a:solidFill>
            <a:schemeClr val="bg1"/>
          </a:solidFill>
          <a:ln w="3175">
            <a:solidFill>
              <a:srgbClr val="000000"/>
            </a:solidFill>
            <a:miter lim="800000"/>
            <a:headEnd/>
            <a:tailEnd/>
          </a:ln>
        </p:spPr>
        <p:txBody>
          <a:bodyPr wrap="none">
            <a:spAutoFit/>
          </a:bodyPr>
          <a:lstStyle/>
          <a:p>
            <a:pPr algn="ctr" eaLnBrk="0" fontAlgn="auto" hangingPunct="0">
              <a:spcBef>
                <a:spcPts val="0"/>
              </a:spcBef>
              <a:spcAft>
                <a:spcPts val="0"/>
              </a:spcAft>
              <a:defRPr/>
            </a:pPr>
            <a:r>
              <a:rPr lang="en-US" sz="1000" kern="0" dirty="0" smtClean="0">
                <a:solidFill>
                  <a:srgbClr val="000000"/>
                </a:solidFill>
                <a:latin typeface="Arial" pitchFamily="34" charset="0"/>
                <a:cs typeface="Arial" pitchFamily="34" charset="0"/>
              </a:rPr>
              <a:t>PR</a:t>
            </a:r>
            <a:endParaRPr lang="en-US" sz="1000" kern="0" dirty="0">
              <a:solidFill>
                <a:srgbClr val="000000"/>
              </a:solidFill>
              <a:latin typeface="Arial" pitchFamily="34" charset="0"/>
              <a:cs typeface="Arial" pitchFamily="34" charset="0"/>
            </a:endParaRPr>
          </a:p>
        </p:txBody>
      </p:sp>
      <p:sp>
        <p:nvSpPr>
          <p:cNvPr id="227" name="Rectangle 222"/>
          <p:cNvSpPr>
            <a:spLocks noChangeArrowheads="1"/>
          </p:cNvSpPr>
          <p:nvPr/>
        </p:nvSpPr>
        <p:spPr bwMode="auto">
          <a:xfrm>
            <a:off x="6675120" y="5486400"/>
            <a:ext cx="274320" cy="274320"/>
          </a:xfrm>
          <a:prstGeom prst="rect">
            <a:avLst/>
          </a:prstGeom>
          <a:solidFill>
            <a:schemeClr val="bg1">
              <a:lumMod val="50000"/>
            </a:schemeClr>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8" name="Text Box 220"/>
          <p:cNvSpPr txBox="1">
            <a:spLocks noChangeArrowheads="1"/>
          </p:cNvSpPr>
          <p:nvPr/>
        </p:nvSpPr>
        <p:spPr bwMode="auto">
          <a:xfrm>
            <a:off x="7040880" y="5550408"/>
            <a:ext cx="191516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latin typeface="Calibri" panose="020F0502020204030204" pitchFamily="34" charset="0"/>
                <a:cs typeface="Arial" pitchFamily="34" charset="0"/>
              </a:rPr>
              <a:t> </a:t>
            </a:r>
            <a:r>
              <a:rPr lang="en-US" sz="1000" kern="0" dirty="0" smtClean="0">
                <a:solidFill>
                  <a:sysClr val="windowText" lastClr="000000"/>
                </a:solidFill>
                <a:cs typeface="Arial" pitchFamily="34" charset="0"/>
              </a:rPr>
              <a:t>14.5-24.9% (4</a:t>
            </a:r>
            <a:r>
              <a:rPr lang="en-US" sz="1000" kern="0" baseline="30000" dirty="0" smtClean="0">
                <a:solidFill>
                  <a:sysClr val="windowText" lastClr="000000"/>
                </a:solidFill>
                <a:cs typeface="Arial" panose="020B0604020202020204" pitchFamily="34" charset="0"/>
              </a:rPr>
              <a:t>th</a:t>
            </a:r>
            <a:r>
              <a:rPr lang="en-US" sz="1000" kern="0" dirty="0" smtClean="0">
                <a:solidFill>
                  <a:sysClr val="windowText" lastClr="000000"/>
                </a:solidFill>
                <a:cs typeface="Arial" panose="020B0604020202020204" pitchFamily="34" charset="0"/>
              </a:rPr>
              <a:t> Quartile)</a:t>
            </a:r>
            <a:endParaRPr lang="en-US" sz="1000" kern="0" dirty="0">
              <a:solidFill>
                <a:sysClr val="windowText" lastClr="000000"/>
              </a:solidFill>
              <a:cs typeface="Arial" panose="020B0604020202020204" pitchFamily="34" charset="0"/>
            </a:endParaRPr>
          </a:p>
        </p:txBody>
      </p:sp>
      <p:sp>
        <p:nvSpPr>
          <p:cNvPr id="229" name="Line 153"/>
          <p:cNvSpPr>
            <a:spLocks noChangeShapeType="1"/>
          </p:cNvSpPr>
          <p:nvPr/>
        </p:nvSpPr>
        <p:spPr bwMode="auto">
          <a:xfrm>
            <a:off x="6461270" y="3087404"/>
            <a:ext cx="762000" cy="3810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1332994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smtClean="0"/>
              <a:t>Prevention: Receipt of Recommended Vaccinations by Young Children</a:t>
            </a:r>
            <a:endParaRPr lang="en-US" sz="2800" dirty="0"/>
          </a:p>
        </p:txBody>
      </p:sp>
      <p:sp>
        <p:nvSpPr>
          <p:cNvPr id="3" name="Content Placeholder 2"/>
          <p:cNvSpPr>
            <a:spLocks noGrp="1"/>
          </p:cNvSpPr>
          <p:nvPr>
            <p:ph idx="1"/>
          </p:nvPr>
        </p:nvSpPr>
        <p:spPr>
          <a:xfrm>
            <a:off x="457200" y="1600200"/>
            <a:ext cx="8382000" cy="4525963"/>
          </a:xfrm>
        </p:spPr>
        <p:txBody>
          <a:bodyPr>
            <a:normAutofit/>
          </a:bodyPr>
          <a:lstStyle/>
          <a:p>
            <a:r>
              <a:rPr lang="en-US" dirty="0" smtClean="0"/>
              <a:t>Immunizations reduce mortality and morbidity by:</a:t>
            </a:r>
          </a:p>
          <a:p>
            <a:pPr lvl="1"/>
            <a:r>
              <a:rPr lang="en-US" dirty="0" smtClean="0"/>
              <a:t>Protecting recipients from illness and </a:t>
            </a:r>
          </a:p>
          <a:p>
            <a:pPr lvl="1"/>
            <a:r>
              <a:rPr lang="en-US" dirty="0" smtClean="0"/>
              <a:t>Protecting others in the community who are not vaccinated. </a:t>
            </a:r>
          </a:p>
          <a:p>
            <a:r>
              <a:rPr lang="en-US" dirty="0" smtClean="0"/>
              <a:t>Beginning in 2007, seven vaccines were recommended to be completed by ages 19-35 months. </a:t>
            </a:r>
          </a:p>
          <a:p>
            <a:r>
              <a:rPr lang="en-US" dirty="0" smtClean="0"/>
              <a:t>The Healthy People 2020 target is 80% coverage in the population ages 19-35 months. </a:t>
            </a:r>
            <a:endParaRPr lang="en-US" dirty="0"/>
          </a:p>
        </p:txBody>
      </p:sp>
    </p:spTree>
    <p:extLst>
      <p:ext uri="{BB962C8B-B14F-4D97-AF65-F5344CB8AC3E}">
        <p14:creationId xmlns:p14="http://schemas.microsoft.com/office/powerpoint/2010/main" val="2509922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543800" cy="868362"/>
          </a:xfrm>
        </p:spPr>
        <p:txBody>
          <a:bodyPr>
            <a:noAutofit/>
          </a:bodyPr>
          <a:lstStyle/>
          <a:p>
            <a:r>
              <a:rPr lang="en-US" sz="2800" dirty="0"/>
              <a:t>Prevention:  Receipt of Recommended Vaccinations by Young Children</a:t>
            </a:r>
          </a:p>
        </p:txBody>
      </p:sp>
      <p:sp>
        <p:nvSpPr>
          <p:cNvPr id="5" name="TextBox 4"/>
          <p:cNvSpPr txBox="1"/>
          <p:nvPr/>
        </p:nvSpPr>
        <p:spPr>
          <a:xfrm>
            <a:off x="1676400" y="1593285"/>
            <a:ext cx="5867400" cy="923330"/>
          </a:xfrm>
          <a:prstGeom prst="rect">
            <a:avLst/>
          </a:prstGeom>
          <a:noFill/>
        </p:spPr>
        <p:txBody>
          <a:bodyPr wrap="square" rtlCol="0">
            <a:spAutoFit/>
          </a:bodyPr>
          <a:lstStyle/>
          <a:p>
            <a:pPr algn="ctr"/>
            <a:r>
              <a:rPr lang="en-US" dirty="0"/>
              <a:t>The U.S. Surgeon General, Dr. </a:t>
            </a:r>
            <a:r>
              <a:rPr lang="en-US" dirty="0" err="1"/>
              <a:t>Vivek</a:t>
            </a:r>
            <a:r>
              <a:rPr lang="en-US" dirty="0"/>
              <a:t> H. Murthy, and Elmo want </a:t>
            </a:r>
            <a:r>
              <a:rPr lang="en-US" dirty="0" smtClean="0"/>
              <a:t>everyone </a:t>
            </a:r>
            <a:r>
              <a:rPr lang="en-US" dirty="0"/>
              <a:t>to stay healthy and get vaccinated</a:t>
            </a:r>
            <a:r>
              <a:rPr lang="en-US" dirty="0" smtClean="0"/>
              <a:t>!</a:t>
            </a:r>
          </a:p>
          <a:p>
            <a:pPr algn="ctr"/>
            <a:r>
              <a:rPr lang="en-US" dirty="0">
                <a:hlinkClick r:id="rId4"/>
              </a:rPr>
              <a:t>https://</a:t>
            </a:r>
            <a:r>
              <a:rPr lang="en-US" dirty="0" smtClean="0">
                <a:hlinkClick r:id="rId4"/>
              </a:rPr>
              <a:t>youtu.be/viS1ps0r4K0</a:t>
            </a:r>
            <a:r>
              <a:rPr lang="en-US" dirty="0" smtClean="0"/>
              <a:t> </a:t>
            </a:r>
            <a:endParaRPr lang="en-US" dirty="0"/>
          </a:p>
        </p:txBody>
      </p:sp>
      <p:pic>
        <p:nvPicPr>
          <p:cNvPr id="6" name="viS1ps0r4K0?rel=0"/>
          <p:cNvPicPr>
            <a:picLocks noGrp="1" noRot="1" noChangeAspect="1"/>
          </p:cNvPicPr>
          <p:nvPr>
            <p:ph idx="1"/>
            <a:videoFile r:link="rId1"/>
          </p:nvPr>
        </p:nvPicPr>
        <p:blipFill>
          <a:blip r:embed="rId5"/>
          <a:stretch>
            <a:fillRect/>
          </a:stretch>
        </p:blipFill>
        <p:spPr>
          <a:xfrm>
            <a:off x="1277620" y="2819400"/>
            <a:ext cx="6664960" cy="3749040"/>
          </a:xfrm>
          <a:prstGeom prst="rect">
            <a:avLst/>
          </a:prstGeom>
        </p:spPr>
      </p:pic>
    </p:spTree>
    <p:extLst>
      <p:ext uri="{BB962C8B-B14F-4D97-AF65-F5344CB8AC3E}">
        <p14:creationId xmlns:p14="http://schemas.microsoft.com/office/powerpoint/2010/main" val="997820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Children ages 19-35 months who received the 4:3:1:3:3:1:4 vaccine series, by household income and race/ethnicity, 2009-2013</a:t>
            </a:r>
            <a:endParaRPr lang="en-US" sz="2000" dirty="0"/>
          </a:p>
        </p:txBody>
      </p:sp>
      <p:graphicFrame>
        <p:nvGraphicFramePr>
          <p:cNvPr id="4" name="Chart 3"/>
          <p:cNvGraphicFramePr/>
          <p:nvPr>
            <p:extLst>
              <p:ext uri="{D42A27DB-BD31-4B8C-83A1-F6EECF244321}">
                <p14:modId xmlns:p14="http://schemas.microsoft.com/office/powerpoint/2010/main" val="2014178331"/>
              </p:ext>
            </p:extLst>
          </p:nvPr>
        </p:nvGraphicFramePr>
        <p:xfrm>
          <a:off x="457200" y="1463040"/>
          <a:ext cx="4114800" cy="3749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825028293"/>
              </p:ext>
            </p:extLst>
          </p:nvPr>
        </p:nvGraphicFramePr>
        <p:xfrm>
          <a:off x="4572000" y="1463040"/>
          <a:ext cx="4114800" cy="374904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457200" y="5394960"/>
            <a:ext cx="8229600" cy="1169551"/>
          </a:xfrm>
          <a:prstGeom prst="rect">
            <a:avLst/>
          </a:prstGeom>
          <a:noFill/>
        </p:spPr>
        <p:txBody>
          <a:bodyPr wrap="square" rtlCol="0">
            <a:spAutoFit/>
          </a:bodyPr>
          <a:lstStyle/>
          <a:p>
            <a:r>
              <a:rPr lang="en-US" sz="1000" b="1" dirty="0">
                <a:ea typeface="Times New Roman"/>
                <a:cs typeface="Times New Roman"/>
              </a:rPr>
              <a:t>Source: </a:t>
            </a:r>
            <a:r>
              <a:rPr lang="en-US" sz="1000" dirty="0">
                <a:ea typeface="Times New Roman"/>
                <a:cs typeface="Times New Roman"/>
              </a:rPr>
              <a:t>Centers for Disease Control and Prevention, National Center for Health Statistics and National Center for Immunization and Respiratory Diseases, National Immunization Survey, </a:t>
            </a:r>
            <a:r>
              <a:rPr lang="en-US" sz="1000" dirty="0" smtClean="0">
                <a:ea typeface="Times New Roman"/>
                <a:cs typeface="Times New Roman"/>
              </a:rPr>
              <a:t>2009-2013.</a:t>
            </a:r>
            <a:endParaRPr lang="en-US" sz="1000" dirty="0">
              <a:ea typeface="Times New Roman"/>
              <a:cs typeface="Times New Roman"/>
            </a:endParaRPr>
          </a:p>
          <a:p>
            <a:r>
              <a:rPr lang="en-US" sz="1000" b="1" dirty="0" smtClean="0">
                <a:ea typeface="Times New Roman"/>
                <a:cs typeface="Times New Roman"/>
              </a:rPr>
              <a:t>Note: </a:t>
            </a:r>
            <a:r>
              <a:rPr lang="en-US" sz="1000" dirty="0" smtClean="0">
                <a:ea typeface="Times New Roman"/>
                <a:cs typeface="Times New Roman"/>
              </a:rPr>
              <a:t>White and Black are non-Hispanic. Hispanic includes all races. The 4:3:1:3:3:1:4 vaccine series </a:t>
            </a:r>
            <a:r>
              <a:rPr lang="en-US" sz="1000" dirty="0" smtClean="0"/>
              <a:t>refers </a:t>
            </a:r>
            <a:r>
              <a:rPr lang="en-US" sz="1000" dirty="0"/>
              <a:t>to 4 or more doses of diphtheria and tetanus toxoids and pertussis vaccine, or diphtheria and tetanus </a:t>
            </a:r>
            <a:r>
              <a:rPr lang="en-US" sz="1000" dirty="0" smtClean="0"/>
              <a:t>toxoids;</a:t>
            </a:r>
            <a:r>
              <a:rPr lang="en-US" sz="1000" dirty="0" smtClean="0">
                <a:ea typeface="Times New Roman"/>
                <a:cs typeface="Times New Roman"/>
              </a:rPr>
              <a:t> 3 or more doses of poliovirus vaccine; 1 or more doses of measles antigen-containing vaccine, including measles-mumps-rubella; 3 or more doses of </a:t>
            </a:r>
            <a:r>
              <a:rPr lang="en-US" sz="1000" i="1" dirty="0" smtClean="0">
                <a:ea typeface="Times New Roman"/>
                <a:cs typeface="Times New Roman"/>
              </a:rPr>
              <a:t>Haemophilus </a:t>
            </a:r>
            <a:r>
              <a:rPr lang="en-US" sz="1000" i="1" dirty="0" err="1" smtClean="0">
                <a:ea typeface="Times New Roman"/>
                <a:cs typeface="Times New Roman"/>
              </a:rPr>
              <a:t>influenzae</a:t>
            </a:r>
            <a:r>
              <a:rPr lang="en-US" sz="1000" i="1" dirty="0" smtClean="0">
                <a:ea typeface="Times New Roman"/>
                <a:cs typeface="Times New Roman"/>
              </a:rPr>
              <a:t> </a:t>
            </a:r>
            <a:r>
              <a:rPr lang="en-US" sz="1000" dirty="0" smtClean="0">
                <a:ea typeface="Times New Roman"/>
                <a:cs typeface="Times New Roman"/>
              </a:rPr>
              <a:t>type b (</a:t>
            </a:r>
            <a:r>
              <a:rPr lang="en-US" sz="1000" dirty="0" err="1" smtClean="0">
                <a:ea typeface="Times New Roman"/>
                <a:cs typeface="Times New Roman"/>
              </a:rPr>
              <a:t>Hib</a:t>
            </a:r>
            <a:r>
              <a:rPr lang="en-US" sz="1000" dirty="0" smtClean="0">
                <a:ea typeface="Times New Roman"/>
                <a:cs typeface="Times New Roman"/>
              </a:rPr>
              <a:t>) vaccine; 3 or more doses of hepatitis B vaccine; 1 or more doses of varicella vaccine; and 4 or more doses of pneumococcal conjugate vaccine. Full </a:t>
            </a:r>
            <a:r>
              <a:rPr lang="en-US" sz="1000" dirty="0">
                <a:ea typeface="Times New Roman"/>
                <a:cs typeface="Times New Roman"/>
              </a:rPr>
              <a:t>series </a:t>
            </a:r>
            <a:r>
              <a:rPr lang="en-US" sz="1000" dirty="0" smtClean="0">
                <a:ea typeface="Times New Roman"/>
                <a:cs typeface="Times New Roman"/>
              </a:rPr>
              <a:t>of </a:t>
            </a:r>
            <a:r>
              <a:rPr lang="en-US" sz="1000" dirty="0" err="1" smtClean="0">
                <a:ea typeface="Times New Roman"/>
                <a:cs typeface="Times New Roman"/>
              </a:rPr>
              <a:t>Hib</a:t>
            </a:r>
            <a:r>
              <a:rPr lang="en-US" sz="1000" dirty="0" smtClean="0">
                <a:ea typeface="Times New Roman"/>
                <a:cs typeface="Times New Roman"/>
              </a:rPr>
              <a:t> vaccine </a:t>
            </a:r>
            <a:r>
              <a:rPr lang="en-US" sz="1000" dirty="0">
                <a:ea typeface="Times New Roman"/>
                <a:cs typeface="Times New Roman"/>
              </a:rPr>
              <a:t>is ≥3 or ≥4 doses, depending on brand </a:t>
            </a:r>
            <a:r>
              <a:rPr lang="en-US" sz="1000" dirty="0" smtClean="0">
                <a:ea typeface="Times New Roman"/>
                <a:cs typeface="Times New Roman"/>
              </a:rPr>
              <a:t>type.</a:t>
            </a:r>
          </a:p>
        </p:txBody>
      </p:sp>
      <p:sp>
        <p:nvSpPr>
          <p:cNvPr id="9" name="TextBox 8"/>
          <p:cNvSpPr txBox="1"/>
          <p:nvPr/>
        </p:nvSpPr>
        <p:spPr>
          <a:xfrm>
            <a:off x="1294410" y="2400319"/>
            <a:ext cx="2194560" cy="246221"/>
          </a:xfrm>
          <a:prstGeom prst="rect">
            <a:avLst/>
          </a:prstGeom>
          <a:noFill/>
          <a:ln>
            <a:solidFill>
              <a:schemeClr val="tx1"/>
            </a:solidFill>
          </a:ln>
        </p:spPr>
        <p:txBody>
          <a:bodyPr wrap="square" rtlCol="0">
            <a:spAutoFit/>
          </a:bodyPr>
          <a:lstStyle/>
          <a:p>
            <a:pPr algn="ctr"/>
            <a:r>
              <a:rPr lang="en-US" sz="1000" dirty="0" smtClean="0"/>
              <a:t>2012 Achievable Benchmark: 72%</a:t>
            </a:r>
            <a:endParaRPr lang="en-US" sz="1000" dirty="0"/>
          </a:p>
        </p:txBody>
      </p:sp>
    </p:spTree>
    <p:extLst>
      <p:ext uri="{BB962C8B-B14F-4D97-AF65-F5344CB8AC3E}">
        <p14:creationId xmlns:p14="http://schemas.microsoft.com/office/powerpoint/2010/main" val="1837231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Prevention: Children’s Vision Screening</a:t>
            </a:r>
            <a:endParaRPr lang="en-US" dirty="0"/>
          </a:p>
        </p:txBody>
      </p:sp>
      <p:sp>
        <p:nvSpPr>
          <p:cNvPr id="3" name="Content Placeholder 2"/>
          <p:cNvSpPr>
            <a:spLocks noGrp="1"/>
          </p:cNvSpPr>
          <p:nvPr>
            <p:ph idx="1"/>
          </p:nvPr>
        </p:nvSpPr>
        <p:spPr/>
        <p:txBody>
          <a:bodyPr/>
          <a:lstStyle/>
          <a:p>
            <a:r>
              <a:rPr lang="en-US" dirty="0" smtClean="0"/>
              <a:t>Vision checks for children may detect problems of which children and their parents were previously unaware.</a:t>
            </a:r>
            <a:r>
              <a:rPr lang="en-US" baseline="30000" dirty="0" smtClean="0"/>
              <a:t>6</a:t>
            </a:r>
            <a:endParaRPr lang="en-US" dirty="0" smtClean="0"/>
          </a:p>
          <a:p>
            <a:r>
              <a:rPr lang="en-US" dirty="0" smtClean="0"/>
              <a:t>Early detection also improves the chances that corrective treatments will be effective.</a:t>
            </a:r>
            <a:r>
              <a:rPr lang="en-US" baseline="30000" dirty="0" smtClean="0"/>
              <a:t>6</a:t>
            </a:r>
            <a:endParaRPr lang="en-US" dirty="0"/>
          </a:p>
        </p:txBody>
      </p:sp>
    </p:spTree>
    <p:extLst>
      <p:ext uri="{BB962C8B-B14F-4D97-AF65-F5344CB8AC3E}">
        <p14:creationId xmlns:p14="http://schemas.microsoft.com/office/powerpoint/2010/main" val="630733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Healthcare Quality and Disparities Report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Annual report </a:t>
            </a:r>
            <a:r>
              <a:rPr lang="en-US" dirty="0"/>
              <a:t>to Congress mandated in the Healthcare Research and Quality Act of 1999 (P.L. 106-129</a:t>
            </a:r>
            <a:r>
              <a:rPr lang="en-US" dirty="0" smtClean="0"/>
              <a:t>)</a:t>
            </a:r>
          </a:p>
          <a:p>
            <a:r>
              <a:rPr lang="en-US" dirty="0" smtClean="0"/>
              <a:t>Provides </a:t>
            </a:r>
            <a:r>
              <a:rPr lang="en-US" dirty="0"/>
              <a:t>a comprehensive overview </a:t>
            </a:r>
            <a:r>
              <a:rPr lang="en-US" dirty="0" smtClean="0"/>
              <a:t>of: </a:t>
            </a:r>
          </a:p>
          <a:p>
            <a:pPr lvl="1"/>
            <a:r>
              <a:rPr lang="en-US" dirty="0"/>
              <a:t>Q</a:t>
            </a:r>
            <a:r>
              <a:rPr lang="en-US" dirty="0" smtClean="0"/>
              <a:t>uality </a:t>
            </a:r>
            <a:r>
              <a:rPr lang="en-US" dirty="0"/>
              <a:t>of health care received by the general U.S. </a:t>
            </a:r>
            <a:r>
              <a:rPr lang="en-US" dirty="0" smtClean="0"/>
              <a:t>population</a:t>
            </a:r>
          </a:p>
          <a:p>
            <a:pPr lvl="1"/>
            <a:r>
              <a:rPr lang="en-US" dirty="0"/>
              <a:t>D</a:t>
            </a:r>
            <a:r>
              <a:rPr lang="en-US" dirty="0" smtClean="0"/>
              <a:t>isparities </a:t>
            </a:r>
            <a:r>
              <a:rPr lang="en-US" dirty="0"/>
              <a:t>in care experienced by different racial, ethnic, and socioeconomic </a:t>
            </a:r>
            <a:r>
              <a:rPr lang="en-US" dirty="0" smtClean="0"/>
              <a:t>groups</a:t>
            </a:r>
          </a:p>
          <a:p>
            <a:r>
              <a:rPr lang="en-US" dirty="0" smtClean="0"/>
              <a:t>Assesses </a:t>
            </a:r>
            <a:r>
              <a:rPr lang="en-US" dirty="0"/>
              <a:t>the performance of our health system and </a:t>
            </a:r>
            <a:r>
              <a:rPr lang="en-US" dirty="0" smtClean="0"/>
              <a:t>identifies </a:t>
            </a:r>
            <a:r>
              <a:rPr lang="en-US" dirty="0"/>
              <a:t>areas of strengths and weaknesses </a:t>
            </a:r>
            <a:r>
              <a:rPr lang="en-US" dirty="0" smtClean="0"/>
              <a:t>along </a:t>
            </a:r>
            <a:r>
              <a:rPr lang="en-US" dirty="0"/>
              <a:t>three main axes: </a:t>
            </a:r>
            <a:endParaRPr lang="en-US" dirty="0" smtClean="0"/>
          </a:p>
          <a:p>
            <a:pPr lvl="1"/>
            <a:r>
              <a:rPr lang="en-US" dirty="0" smtClean="0"/>
              <a:t>Access </a:t>
            </a:r>
            <a:r>
              <a:rPr lang="en-US" dirty="0"/>
              <a:t>to health </a:t>
            </a:r>
            <a:r>
              <a:rPr lang="en-US" dirty="0" smtClean="0"/>
              <a:t>care</a:t>
            </a:r>
          </a:p>
          <a:p>
            <a:pPr lvl="1"/>
            <a:r>
              <a:rPr lang="en-US" dirty="0"/>
              <a:t>Q</a:t>
            </a:r>
            <a:r>
              <a:rPr lang="en-US" dirty="0" smtClean="0"/>
              <a:t>uality </a:t>
            </a:r>
            <a:r>
              <a:rPr lang="en-US" dirty="0"/>
              <a:t>of health </a:t>
            </a:r>
            <a:r>
              <a:rPr lang="en-US" dirty="0" smtClean="0"/>
              <a:t>care</a:t>
            </a:r>
          </a:p>
          <a:p>
            <a:pPr lvl="1"/>
            <a:r>
              <a:rPr lang="en-US" dirty="0"/>
              <a:t>P</a:t>
            </a:r>
            <a:r>
              <a:rPr lang="en-US" dirty="0" smtClean="0"/>
              <a:t>riorities </a:t>
            </a:r>
            <a:r>
              <a:rPr lang="en-US" dirty="0"/>
              <a:t>of the National Quality </a:t>
            </a:r>
            <a:r>
              <a:rPr lang="en-US" dirty="0" smtClean="0"/>
              <a:t>Strategy</a:t>
            </a:r>
          </a:p>
          <a:p>
            <a:endParaRPr lang="en-US" dirty="0"/>
          </a:p>
        </p:txBody>
      </p:sp>
    </p:spTree>
    <p:extLst>
      <p:ext uri="{BB962C8B-B14F-4D97-AF65-F5344CB8AC3E}">
        <p14:creationId xmlns:p14="http://schemas.microsoft.com/office/powerpoint/2010/main" val="2265395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Children ages 3-5 years who ever had their vision checked by a health provider, by race/ethnicity, United States, 2002-2013</a:t>
            </a:r>
            <a:endParaRPr lang="en-US" sz="2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3033274"/>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457200" y="5577840"/>
            <a:ext cx="8229600" cy="400110"/>
          </a:xfrm>
          <a:prstGeom prst="rect">
            <a:avLst/>
          </a:prstGeom>
        </p:spPr>
        <p:txBody>
          <a:bodyPr wrap="square">
            <a:spAutoFit/>
          </a:bodyPr>
          <a:lstStyle/>
          <a:p>
            <a:r>
              <a:rPr lang="en-US" sz="1000" b="1" dirty="0"/>
              <a:t>Source: </a:t>
            </a:r>
            <a:r>
              <a:rPr lang="en-US" sz="1000" dirty="0"/>
              <a:t>Agency for Healthcare Research and Quality, </a:t>
            </a:r>
            <a:r>
              <a:rPr lang="en-US" sz="1000" dirty="0" smtClean="0"/>
              <a:t>Medical </a:t>
            </a:r>
            <a:r>
              <a:rPr lang="en-US" sz="1000" dirty="0"/>
              <a:t>Expenditure Panel </a:t>
            </a:r>
            <a:r>
              <a:rPr lang="en-US" sz="1000" dirty="0" smtClean="0"/>
              <a:t>Survey, 2002-2012.</a:t>
            </a:r>
          </a:p>
          <a:p>
            <a:r>
              <a:rPr lang="en-US" sz="1000" b="1" dirty="0" smtClean="0"/>
              <a:t>Note: </a:t>
            </a:r>
            <a:r>
              <a:rPr lang="en-US" sz="1000" dirty="0" smtClean="0"/>
              <a:t>White and Black are non-Hispanic. Hispanic includes all races.</a:t>
            </a:r>
            <a:endParaRPr lang="en-US" sz="1000" dirty="0"/>
          </a:p>
        </p:txBody>
      </p:sp>
    </p:spTree>
    <p:extLst>
      <p:ext uri="{BB962C8B-B14F-4D97-AF65-F5344CB8AC3E}">
        <p14:creationId xmlns:p14="http://schemas.microsoft.com/office/powerpoint/2010/main" val="2461417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Prevention: Well-Child Visits in the Last Year</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American Academy of </a:t>
            </a:r>
            <a:r>
              <a:rPr lang="en-US" dirty="0" smtClean="0"/>
              <a:t>Pediatrics recommends annual preventive health care visits for all children.</a:t>
            </a:r>
            <a:r>
              <a:rPr lang="en-US" baseline="30000" dirty="0" smtClean="0"/>
              <a:t>7</a:t>
            </a:r>
            <a:r>
              <a:rPr lang="en-US" dirty="0" smtClean="0"/>
              <a:t> </a:t>
            </a:r>
          </a:p>
          <a:p>
            <a:r>
              <a:rPr lang="en-US" dirty="0" smtClean="0"/>
              <a:t>The Affordable Care Act requires insurance plans to cover well-child visits with no copayments or deductibles.</a:t>
            </a:r>
            <a:r>
              <a:rPr lang="en-US" baseline="30000" dirty="0" smtClean="0"/>
              <a:t>8</a:t>
            </a:r>
          </a:p>
          <a:p>
            <a:r>
              <a:rPr lang="en-US" dirty="0" smtClean="0"/>
              <a:t>A Healthy People 2020 objective is to improve the rate of adolescent well visits.</a:t>
            </a:r>
            <a:r>
              <a:rPr lang="en-US" baseline="30000" dirty="0" smtClean="0"/>
              <a:t>9</a:t>
            </a:r>
            <a:endParaRPr lang="en-US" baseline="30000" dirty="0"/>
          </a:p>
        </p:txBody>
      </p:sp>
    </p:spTree>
    <p:extLst>
      <p:ext uri="{BB962C8B-B14F-4D97-AF65-F5344CB8AC3E}">
        <p14:creationId xmlns:p14="http://schemas.microsoft.com/office/powerpoint/2010/main" val="11415811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Children ages 0-17 with a well-child visit in the last 12 months, by race/ethnicity and family income, 2000-2014</a:t>
            </a:r>
            <a:endParaRPr lang="en-US" sz="2000"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2042663684"/>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p:cNvGraphicFramePr>
            <a:graphicFrameLocks noGrp="1"/>
          </p:cNvGraphicFramePr>
          <p:nvPr>
            <p:ph sz="half" idx="4294967295"/>
            <p:extLst>
              <p:ext uri="{D42A27DB-BD31-4B8C-83A1-F6EECF244321}">
                <p14:modId xmlns:p14="http://schemas.microsoft.com/office/powerpoint/2010/main" val="1988963007"/>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457200" y="5943600"/>
            <a:ext cx="8229600" cy="400110"/>
          </a:xfrm>
          <a:prstGeom prst="rect">
            <a:avLst/>
          </a:prstGeom>
        </p:spPr>
        <p:txBody>
          <a:bodyPr wrap="square">
            <a:spAutoFit/>
          </a:bodyPr>
          <a:lstStyle/>
          <a:p>
            <a:r>
              <a:rPr lang="en-US" sz="1000" b="1" dirty="0" smtClean="0"/>
              <a:t>Source</a:t>
            </a:r>
            <a:r>
              <a:rPr lang="en-US" sz="1000" b="1" dirty="0"/>
              <a:t>: </a:t>
            </a:r>
            <a:r>
              <a:rPr lang="en-US" sz="1000" dirty="0" smtClean="0"/>
              <a:t>Centers for Disease Control and Prevention, National Center for Health Statistics, National Health Interview Survey, 2000-2014.</a:t>
            </a:r>
          </a:p>
          <a:p>
            <a:r>
              <a:rPr lang="en-US" sz="1000" b="1" dirty="0" smtClean="0"/>
              <a:t>Note: </a:t>
            </a:r>
            <a:r>
              <a:rPr lang="en-US" sz="1000" dirty="0" smtClean="0"/>
              <a:t>White and Black are non-Hispanic. Hispanic includes all races.</a:t>
            </a:r>
            <a:endParaRPr lang="en-US" sz="1000" b="1" dirty="0"/>
          </a:p>
        </p:txBody>
      </p:sp>
    </p:spTree>
    <p:extLst>
      <p:ext uri="{BB962C8B-B14F-4D97-AF65-F5344CB8AC3E}">
        <p14:creationId xmlns:p14="http://schemas.microsoft.com/office/powerpoint/2010/main" val="1062248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Prevention: Adolescent Meningitis Vaccine</a:t>
            </a:r>
            <a:endParaRPr lang="en-US" dirty="0"/>
          </a:p>
        </p:txBody>
      </p:sp>
      <p:sp>
        <p:nvSpPr>
          <p:cNvPr id="5" name="Content Placeholder 4"/>
          <p:cNvSpPr>
            <a:spLocks noGrp="1"/>
          </p:cNvSpPr>
          <p:nvPr>
            <p:ph idx="1"/>
          </p:nvPr>
        </p:nvSpPr>
        <p:spPr>
          <a:xfrm>
            <a:off x="457200" y="1447800"/>
            <a:ext cx="8382000" cy="5029200"/>
          </a:xfrm>
        </p:spPr>
        <p:txBody>
          <a:bodyPr>
            <a:normAutofit/>
          </a:bodyPr>
          <a:lstStyle/>
          <a:p>
            <a:r>
              <a:rPr lang="en-US" dirty="0" smtClean="0"/>
              <a:t>In 2010, children ages 10-14 years made up 6.7% of the U.S. population, and teens ages 15-19 made up 7.1%.</a:t>
            </a:r>
            <a:r>
              <a:rPr lang="en-US" baseline="30000" dirty="0" smtClean="0"/>
              <a:t>10</a:t>
            </a:r>
            <a:r>
              <a:rPr lang="en-US" dirty="0" smtClean="0"/>
              <a:t> </a:t>
            </a:r>
          </a:p>
          <a:p>
            <a:r>
              <a:rPr lang="en-US" dirty="0" smtClean="0"/>
              <a:t>Youth ages 10-19 years are at risk of contracting meningitis, a possibly fatal</a:t>
            </a:r>
            <a:r>
              <a:rPr lang="en-US" baseline="30000" dirty="0"/>
              <a:t>11</a:t>
            </a:r>
            <a:r>
              <a:rPr lang="en-US" dirty="0" smtClean="0"/>
              <a:t> infection.</a:t>
            </a:r>
            <a:r>
              <a:rPr lang="en-US" baseline="30000" dirty="0" smtClean="0"/>
              <a:t> </a:t>
            </a:r>
            <a:endParaRPr lang="en-US" dirty="0" smtClean="0"/>
          </a:p>
          <a:p>
            <a:r>
              <a:rPr lang="en-US" dirty="0" smtClean="0"/>
              <a:t>Meningococcal diseases are infections caused by the bacteria </a:t>
            </a:r>
            <a:r>
              <a:rPr lang="en-US" i="1" dirty="0" smtClean="0"/>
              <a:t>Neisseria meningitidis.</a:t>
            </a:r>
            <a:r>
              <a:rPr lang="en-US" baseline="30000" dirty="0" smtClean="0"/>
              <a:t>12</a:t>
            </a:r>
            <a:r>
              <a:rPr lang="en-US" dirty="0" smtClean="0"/>
              <a:t> </a:t>
            </a:r>
          </a:p>
          <a:p>
            <a:r>
              <a:rPr lang="en-US" dirty="0" smtClean="0"/>
              <a:t>The meningococcal vaccine </a:t>
            </a:r>
            <a:r>
              <a:rPr lang="en-US" dirty="0"/>
              <a:t>can prevent </a:t>
            </a:r>
            <a:r>
              <a:rPr lang="en-US" dirty="0" smtClean="0"/>
              <a:t>most types </a:t>
            </a:r>
            <a:r>
              <a:rPr lang="en-US" dirty="0"/>
              <a:t>of meningococcal </a:t>
            </a:r>
            <a:r>
              <a:rPr lang="en-US" dirty="0" smtClean="0"/>
              <a:t>disease.</a:t>
            </a:r>
            <a:r>
              <a:rPr lang="en-US" baseline="30000" dirty="0" smtClean="0"/>
              <a:t>13</a:t>
            </a:r>
            <a:endParaRPr lang="en-US" dirty="0" smtClean="0"/>
          </a:p>
        </p:txBody>
      </p:sp>
    </p:spTree>
    <p:extLst>
      <p:ext uri="{BB962C8B-B14F-4D97-AF65-F5344CB8AC3E}">
        <p14:creationId xmlns:p14="http://schemas.microsoft.com/office/powerpoint/2010/main" val="1077075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Adolescents ages 13-15 who ever received at least 1 dose of the meningococcal vaccine, by race/ethnicity and family income, 2008-2013</a:t>
            </a:r>
            <a:endParaRPr lang="en-US" sz="2000" dirty="0"/>
          </a:p>
        </p:txBody>
      </p:sp>
      <p:sp>
        <p:nvSpPr>
          <p:cNvPr id="4" name="Content Placeholder 3"/>
          <p:cNvSpPr>
            <a:spLocks noGrp="1"/>
          </p:cNvSpPr>
          <p:nvPr>
            <p:ph sz="half" idx="4294967295"/>
          </p:nvPr>
        </p:nvSpPr>
        <p:spPr>
          <a:xfrm>
            <a:off x="457200" y="5669280"/>
            <a:ext cx="8229600" cy="609600"/>
          </a:xfrm>
        </p:spPr>
        <p:txBody>
          <a:bodyPr>
            <a:noAutofit/>
          </a:bodyPr>
          <a:lstStyle/>
          <a:p>
            <a:pPr marL="0" indent="0">
              <a:buNone/>
            </a:pPr>
            <a:r>
              <a:rPr lang="en-US" sz="1000" b="1" dirty="0"/>
              <a:t>Source: </a:t>
            </a:r>
            <a:r>
              <a:rPr lang="en-US" sz="1000" dirty="0"/>
              <a:t>Centers for Disease Control and Prevention, National Center for Health Statistics and National Center for Immunization and Respiratory Diseases, National Immunization Survey, </a:t>
            </a:r>
            <a:r>
              <a:rPr lang="en-US" sz="1000" dirty="0" smtClean="0"/>
              <a:t>2008-2013. </a:t>
            </a:r>
          </a:p>
          <a:p>
            <a:pPr marL="0" indent="0">
              <a:spcBef>
                <a:spcPts val="0"/>
              </a:spcBef>
              <a:buNone/>
            </a:pPr>
            <a:r>
              <a:rPr lang="en-US" sz="1000" b="1" dirty="0" smtClean="0"/>
              <a:t>Note: </a:t>
            </a:r>
            <a:r>
              <a:rPr lang="en-US" sz="1000" dirty="0" smtClean="0"/>
              <a:t>White and Black are non-Hispanic. Hispanic includes all races.</a:t>
            </a:r>
            <a:endParaRPr lang="en-US" sz="1000" b="1" dirty="0"/>
          </a:p>
        </p:txBody>
      </p:sp>
      <p:graphicFrame>
        <p:nvGraphicFramePr>
          <p:cNvPr id="5" name="Chart 4"/>
          <p:cNvGraphicFramePr/>
          <p:nvPr>
            <p:extLst>
              <p:ext uri="{D42A27DB-BD31-4B8C-83A1-F6EECF244321}">
                <p14:modId xmlns:p14="http://schemas.microsoft.com/office/powerpoint/2010/main" val="1554521075"/>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97425681"/>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8046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Adolescents ages 13-17 years who ever received at least 1 dose of the meningococcal vaccine, by State quartiles, 2014 </a:t>
            </a:r>
            <a:endParaRPr lang="en-US" sz="1800" dirty="0"/>
          </a:p>
        </p:txBody>
      </p:sp>
      <p:sp>
        <p:nvSpPr>
          <p:cNvPr id="4" name="Title 1"/>
          <p:cNvSpPr txBox="1">
            <a:spLocks/>
          </p:cNvSpPr>
          <p:nvPr/>
        </p:nvSpPr>
        <p:spPr>
          <a:xfrm>
            <a:off x="1600200" y="274638"/>
            <a:ext cx="7086600" cy="86836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2000" dirty="0"/>
          </a:p>
        </p:txBody>
      </p:sp>
      <p:sp>
        <p:nvSpPr>
          <p:cNvPr id="5" name="Rectangle 4"/>
          <p:cNvSpPr/>
          <p:nvPr/>
        </p:nvSpPr>
        <p:spPr>
          <a:xfrm>
            <a:off x="457200" y="6126480"/>
            <a:ext cx="8229600" cy="553998"/>
          </a:xfrm>
          <a:prstGeom prst="rect">
            <a:avLst/>
          </a:prstGeom>
        </p:spPr>
        <p:txBody>
          <a:bodyPr wrap="square" lIns="0">
            <a:spAutoFit/>
          </a:bodyPr>
          <a:lstStyle/>
          <a:p>
            <a:r>
              <a:rPr lang="en-US" sz="1000" b="1" dirty="0"/>
              <a:t>Source: </a:t>
            </a:r>
            <a:r>
              <a:rPr lang="en-US" sz="1000" dirty="0"/>
              <a:t>National Immunization Survey-Teen, United States, 2014. </a:t>
            </a:r>
            <a:r>
              <a:rPr lang="en-US" sz="1000" dirty="0">
                <a:hlinkClick r:id="rId3"/>
              </a:rPr>
              <a:t>http://www.cdc.gov/vaccines/imz-managers/coverage/nis/teen/data/tables-2014.html</a:t>
            </a:r>
            <a:r>
              <a:rPr lang="en-US" sz="1000" dirty="0"/>
              <a:t> </a:t>
            </a:r>
            <a:endParaRPr lang="en-US" sz="1000" dirty="0" smtClean="0"/>
          </a:p>
          <a:p>
            <a:r>
              <a:rPr lang="en-US" sz="1000" b="1" dirty="0" smtClean="0">
                <a:solidFill>
                  <a:srgbClr val="0000FF"/>
                </a:solidFill>
              </a:rPr>
              <a:t>Note: </a:t>
            </a:r>
            <a:r>
              <a:rPr lang="en-US" sz="1000" dirty="0" smtClean="0">
                <a:solidFill>
                  <a:srgbClr val="0000FF"/>
                </a:solidFill>
              </a:rPr>
              <a:t>Quartile values may overlap due to rounding.</a:t>
            </a:r>
            <a:endParaRPr lang="en-US" sz="1000" b="1" dirty="0">
              <a:solidFill>
                <a:srgbClr val="0000FF"/>
              </a:solidFill>
            </a:endParaRPr>
          </a:p>
        </p:txBody>
      </p:sp>
      <p:sp>
        <p:nvSpPr>
          <p:cNvPr id="6" name="Title 1"/>
          <p:cNvSpPr txBox="1">
            <a:spLocks/>
          </p:cNvSpPr>
          <p:nvPr/>
        </p:nvSpPr>
        <p:spPr>
          <a:xfrm>
            <a:off x="1600200" y="274638"/>
            <a:ext cx="7086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2000" dirty="0"/>
          </a:p>
        </p:txBody>
      </p:sp>
      <p:sp>
        <p:nvSpPr>
          <p:cNvPr id="7" name="Title 3"/>
          <p:cNvSpPr txBox="1">
            <a:spLocks/>
          </p:cNvSpPr>
          <p:nvPr/>
        </p:nvSpPr>
        <p:spPr>
          <a:xfrm>
            <a:off x="1600200" y="274638"/>
            <a:ext cx="7086600" cy="868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2000" dirty="0"/>
          </a:p>
        </p:txBody>
      </p:sp>
      <p:grpSp>
        <p:nvGrpSpPr>
          <p:cNvPr id="8" name="Group 332"/>
          <p:cNvGrpSpPr>
            <a:grpSpLocks noChangeAspect="1"/>
          </p:cNvGrpSpPr>
          <p:nvPr/>
        </p:nvGrpSpPr>
        <p:grpSpPr bwMode="auto">
          <a:xfrm>
            <a:off x="1143000" y="1371600"/>
            <a:ext cx="6400800" cy="3887778"/>
            <a:chOff x="816" y="576"/>
            <a:chExt cx="4854" cy="2948"/>
          </a:xfrm>
        </p:grpSpPr>
        <p:sp>
          <p:nvSpPr>
            <p:cNvPr id="9" name="Freeform 31"/>
            <p:cNvSpPr>
              <a:spLocks/>
            </p:cNvSpPr>
            <p:nvPr/>
          </p:nvSpPr>
          <p:spPr bwMode="auto">
            <a:xfrm>
              <a:off x="1058" y="601"/>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 name="Freeform 32"/>
            <p:cNvSpPr>
              <a:spLocks/>
            </p:cNvSpPr>
            <p:nvPr/>
          </p:nvSpPr>
          <p:spPr bwMode="auto">
            <a:xfrm>
              <a:off x="1195" y="627"/>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 name="Freeform 33"/>
            <p:cNvSpPr>
              <a:spLocks/>
            </p:cNvSpPr>
            <p:nvPr/>
          </p:nvSpPr>
          <p:spPr bwMode="auto">
            <a:xfrm>
              <a:off x="1598" y="1537"/>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 name="Freeform 34"/>
            <p:cNvSpPr>
              <a:spLocks/>
            </p:cNvSpPr>
            <p:nvPr/>
          </p:nvSpPr>
          <p:spPr bwMode="auto">
            <a:xfrm>
              <a:off x="904" y="869"/>
              <a:ext cx="699"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 name="Freeform 35"/>
            <p:cNvSpPr>
              <a:spLocks/>
            </p:cNvSpPr>
            <p:nvPr/>
          </p:nvSpPr>
          <p:spPr bwMode="auto">
            <a:xfrm>
              <a:off x="838" y="1327"/>
              <a:ext cx="698"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 name="Freeform 36"/>
            <p:cNvSpPr>
              <a:spLocks/>
            </p:cNvSpPr>
            <p:nvPr/>
          </p:nvSpPr>
          <p:spPr bwMode="auto">
            <a:xfrm>
              <a:off x="1150" y="1424"/>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 name="Freeform 37"/>
            <p:cNvSpPr>
              <a:spLocks/>
            </p:cNvSpPr>
            <p:nvPr/>
          </p:nvSpPr>
          <p:spPr bwMode="auto">
            <a:xfrm>
              <a:off x="1469" y="709"/>
              <a:ext cx="524"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 name="Freeform 38"/>
            <p:cNvSpPr>
              <a:spLocks/>
            </p:cNvSpPr>
            <p:nvPr/>
          </p:nvSpPr>
          <p:spPr bwMode="auto">
            <a:xfrm>
              <a:off x="1689" y="724"/>
              <a:ext cx="896"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7" name="Freeform 39"/>
            <p:cNvSpPr>
              <a:spLocks/>
            </p:cNvSpPr>
            <p:nvPr/>
          </p:nvSpPr>
          <p:spPr bwMode="auto">
            <a:xfrm>
              <a:off x="1433" y="2102"/>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 name="Freeform 40"/>
            <p:cNvSpPr>
              <a:spLocks/>
            </p:cNvSpPr>
            <p:nvPr/>
          </p:nvSpPr>
          <p:spPr bwMode="auto">
            <a:xfrm>
              <a:off x="1927" y="1244"/>
              <a:ext cx="617"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 name="Freeform 41"/>
            <p:cNvSpPr>
              <a:spLocks/>
            </p:cNvSpPr>
            <p:nvPr/>
          </p:nvSpPr>
          <p:spPr bwMode="auto">
            <a:xfrm>
              <a:off x="2029" y="1723"/>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 name="Freeform 42"/>
            <p:cNvSpPr>
              <a:spLocks/>
            </p:cNvSpPr>
            <p:nvPr/>
          </p:nvSpPr>
          <p:spPr bwMode="auto">
            <a:xfrm>
              <a:off x="1940" y="2178"/>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 name="Freeform 43"/>
            <p:cNvSpPr>
              <a:spLocks/>
            </p:cNvSpPr>
            <p:nvPr/>
          </p:nvSpPr>
          <p:spPr bwMode="auto">
            <a:xfrm>
              <a:off x="2171" y="2298"/>
              <a:ext cx="1224"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 name="Freeform 44"/>
            <p:cNvSpPr>
              <a:spLocks/>
            </p:cNvSpPr>
            <p:nvPr/>
          </p:nvSpPr>
          <p:spPr bwMode="auto">
            <a:xfrm>
              <a:off x="2553" y="864"/>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 name="Freeform 45"/>
            <p:cNvSpPr>
              <a:spLocks/>
            </p:cNvSpPr>
            <p:nvPr/>
          </p:nvSpPr>
          <p:spPr bwMode="auto">
            <a:xfrm>
              <a:off x="2523" y="1208"/>
              <a:ext cx="615"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 name="Freeform 46"/>
            <p:cNvSpPr>
              <a:spLocks/>
            </p:cNvSpPr>
            <p:nvPr/>
          </p:nvSpPr>
          <p:spPr bwMode="auto">
            <a:xfrm>
              <a:off x="2504" y="1544"/>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 name="Freeform 47"/>
            <p:cNvSpPr>
              <a:spLocks/>
            </p:cNvSpPr>
            <p:nvPr/>
          </p:nvSpPr>
          <p:spPr bwMode="auto">
            <a:xfrm>
              <a:off x="2637" y="1898"/>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 name="Freeform 48"/>
            <p:cNvSpPr>
              <a:spLocks/>
            </p:cNvSpPr>
            <p:nvPr/>
          </p:nvSpPr>
          <p:spPr bwMode="auto">
            <a:xfrm>
              <a:off x="2550" y="2239"/>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 name="Freeform 49"/>
            <p:cNvSpPr>
              <a:spLocks/>
            </p:cNvSpPr>
            <p:nvPr/>
          </p:nvSpPr>
          <p:spPr bwMode="auto">
            <a:xfrm>
              <a:off x="3084" y="861"/>
              <a:ext cx="570"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 name="Freeform 50"/>
            <p:cNvSpPr>
              <a:spLocks/>
            </p:cNvSpPr>
            <p:nvPr/>
          </p:nvSpPr>
          <p:spPr bwMode="auto">
            <a:xfrm>
              <a:off x="3124" y="1509"/>
              <a:ext cx="523"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 name="Freeform 51"/>
            <p:cNvSpPr>
              <a:spLocks/>
            </p:cNvSpPr>
            <p:nvPr/>
          </p:nvSpPr>
          <p:spPr bwMode="auto">
            <a:xfrm>
              <a:off x="3190" y="1841"/>
              <a:ext cx="581"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 name="Freeform 52"/>
            <p:cNvSpPr>
              <a:spLocks/>
            </p:cNvSpPr>
            <p:nvPr/>
          </p:nvSpPr>
          <p:spPr bwMode="auto">
            <a:xfrm>
              <a:off x="3288" y="2308"/>
              <a:ext cx="440"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 name="Freeform 53"/>
            <p:cNvSpPr>
              <a:spLocks/>
            </p:cNvSpPr>
            <p:nvPr/>
          </p:nvSpPr>
          <p:spPr bwMode="auto">
            <a:xfrm>
              <a:off x="3344" y="2715"/>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 name="Freeform 54"/>
            <p:cNvSpPr>
              <a:spLocks/>
            </p:cNvSpPr>
            <p:nvPr/>
          </p:nvSpPr>
          <p:spPr bwMode="auto">
            <a:xfrm>
              <a:off x="3598" y="1045"/>
              <a:ext cx="497"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3" name="Freeform 55"/>
            <p:cNvSpPr>
              <a:spLocks/>
            </p:cNvSpPr>
            <p:nvPr/>
          </p:nvSpPr>
          <p:spPr bwMode="auto">
            <a:xfrm>
              <a:off x="3920" y="1208"/>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4" name="Freeform 56"/>
            <p:cNvSpPr>
              <a:spLocks/>
            </p:cNvSpPr>
            <p:nvPr/>
          </p:nvSpPr>
          <p:spPr bwMode="auto">
            <a:xfrm>
              <a:off x="3410" y="1118"/>
              <a:ext cx="465"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5" name="Freeform 57"/>
            <p:cNvSpPr>
              <a:spLocks/>
            </p:cNvSpPr>
            <p:nvPr/>
          </p:nvSpPr>
          <p:spPr bwMode="auto">
            <a:xfrm>
              <a:off x="3546" y="1607"/>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6" name="Freeform 58"/>
            <p:cNvSpPr>
              <a:spLocks/>
            </p:cNvSpPr>
            <p:nvPr/>
          </p:nvSpPr>
          <p:spPr bwMode="auto">
            <a:xfrm>
              <a:off x="3849" y="1665"/>
              <a:ext cx="270"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7" name="Freeform 59"/>
            <p:cNvSpPr>
              <a:spLocks/>
            </p:cNvSpPr>
            <p:nvPr/>
          </p:nvSpPr>
          <p:spPr bwMode="auto">
            <a:xfrm>
              <a:off x="3747" y="1968"/>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8" name="Freeform 60"/>
            <p:cNvSpPr>
              <a:spLocks/>
            </p:cNvSpPr>
            <p:nvPr/>
          </p:nvSpPr>
          <p:spPr bwMode="auto">
            <a:xfrm>
              <a:off x="3678" y="2219"/>
              <a:ext cx="749"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9" name="Freeform 61"/>
            <p:cNvSpPr>
              <a:spLocks/>
            </p:cNvSpPr>
            <p:nvPr/>
          </p:nvSpPr>
          <p:spPr bwMode="auto">
            <a:xfrm>
              <a:off x="3576" y="2470"/>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0" name="Freeform 62"/>
            <p:cNvSpPr>
              <a:spLocks/>
            </p:cNvSpPr>
            <p:nvPr/>
          </p:nvSpPr>
          <p:spPr bwMode="auto">
            <a:xfrm>
              <a:off x="3866" y="2447"/>
              <a:ext cx="332"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1" name="Freeform 63"/>
            <p:cNvSpPr>
              <a:spLocks/>
            </p:cNvSpPr>
            <p:nvPr/>
          </p:nvSpPr>
          <p:spPr bwMode="auto">
            <a:xfrm>
              <a:off x="4097" y="2419"/>
              <a:ext cx="470"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2" name="Freeform 64"/>
            <p:cNvSpPr>
              <a:spLocks/>
            </p:cNvSpPr>
            <p:nvPr/>
          </p:nvSpPr>
          <p:spPr bwMode="auto">
            <a:xfrm>
              <a:off x="3954" y="2877"/>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3" name="Freeform 65"/>
            <p:cNvSpPr>
              <a:spLocks/>
            </p:cNvSpPr>
            <p:nvPr/>
          </p:nvSpPr>
          <p:spPr bwMode="auto">
            <a:xfrm>
              <a:off x="4085" y="1594"/>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4" name="Freeform 66"/>
            <p:cNvSpPr>
              <a:spLocks/>
            </p:cNvSpPr>
            <p:nvPr/>
          </p:nvSpPr>
          <p:spPr bwMode="auto">
            <a:xfrm>
              <a:off x="4316" y="1743"/>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5" name="Freeform 67"/>
            <p:cNvSpPr>
              <a:spLocks/>
            </p:cNvSpPr>
            <p:nvPr/>
          </p:nvSpPr>
          <p:spPr bwMode="auto">
            <a:xfrm>
              <a:off x="4552" y="1774"/>
              <a:ext cx="399"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 name="Freeform 68"/>
            <p:cNvSpPr>
              <a:spLocks/>
            </p:cNvSpPr>
            <p:nvPr/>
          </p:nvSpPr>
          <p:spPr bwMode="auto">
            <a:xfrm>
              <a:off x="4252" y="1846"/>
              <a:ext cx="674"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7" name="Freeform 69"/>
            <p:cNvSpPr>
              <a:spLocks/>
            </p:cNvSpPr>
            <p:nvPr/>
          </p:nvSpPr>
          <p:spPr bwMode="auto">
            <a:xfrm>
              <a:off x="4898" y="1955"/>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8" name="Freeform 70"/>
            <p:cNvSpPr>
              <a:spLocks/>
            </p:cNvSpPr>
            <p:nvPr/>
          </p:nvSpPr>
          <p:spPr bwMode="auto">
            <a:xfrm>
              <a:off x="4212" y="2136"/>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9" name="Freeform 71"/>
            <p:cNvSpPr>
              <a:spLocks/>
            </p:cNvSpPr>
            <p:nvPr/>
          </p:nvSpPr>
          <p:spPr bwMode="auto">
            <a:xfrm>
              <a:off x="4301" y="2374"/>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0" name="Freeform 72"/>
            <p:cNvSpPr>
              <a:spLocks/>
            </p:cNvSpPr>
            <p:nvPr/>
          </p:nvSpPr>
          <p:spPr bwMode="auto">
            <a:xfrm>
              <a:off x="4858" y="1759"/>
              <a:ext cx="93"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1" name="Freeform 73"/>
            <p:cNvSpPr>
              <a:spLocks/>
            </p:cNvSpPr>
            <p:nvPr/>
          </p:nvSpPr>
          <p:spPr bwMode="auto">
            <a:xfrm>
              <a:off x="4429" y="1510"/>
              <a:ext cx="509"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2" name="Freeform 74"/>
            <p:cNvSpPr>
              <a:spLocks/>
            </p:cNvSpPr>
            <p:nvPr/>
          </p:nvSpPr>
          <p:spPr bwMode="auto">
            <a:xfrm>
              <a:off x="4882" y="1569"/>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3" name="Freeform 75"/>
            <p:cNvSpPr>
              <a:spLocks/>
            </p:cNvSpPr>
            <p:nvPr/>
          </p:nvSpPr>
          <p:spPr bwMode="auto">
            <a:xfrm>
              <a:off x="4483" y="1136"/>
              <a:ext cx="522"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4" name="Freeform 76"/>
            <p:cNvSpPr>
              <a:spLocks/>
            </p:cNvSpPr>
            <p:nvPr/>
          </p:nvSpPr>
          <p:spPr bwMode="auto">
            <a:xfrm>
              <a:off x="4965" y="1637"/>
              <a:ext cx="15"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5" name="Freeform 77"/>
            <p:cNvSpPr>
              <a:spLocks/>
            </p:cNvSpPr>
            <p:nvPr/>
          </p:nvSpPr>
          <p:spPr bwMode="auto">
            <a:xfrm>
              <a:off x="4982" y="1547"/>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6" name="Freeform 78"/>
            <p:cNvSpPr>
              <a:spLocks/>
            </p:cNvSpPr>
            <p:nvPr/>
          </p:nvSpPr>
          <p:spPr bwMode="auto">
            <a:xfrm>
              <a:off x="4989" y="1440"/>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7" name="Freeform 79"/>
            <p:cNvSpPr>
              <a:spLocks/>
            </p:cNvSpPr>
            <p:nvPr/>
          </p:nvSpPr>
          <p:spPr bwMode="auto">
            <a:xfrm>
              <a:off x="5126" y="1432"/>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8" name="Freeform 80"/>
            <p:cNvSpPr>
              <a:spLocks/>
            </p:cNvSpPr>
            <p:nvPr/>
          </p:nvSpPr>
          <p:spPr bwMode="auto">
            <a:xfrm>
              <a:off x="4987" y="1326"/>
              <a:ext cx="293"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9" name="Freeform 81"/>
            <p:cNvSpPr>
              <a:spLocks/>
            </p:cNvSpPr>
            <p:nvPr/>
          </p:nvSpPr>
          <p:spPr bwMode="auto">
            <a:xfrm>
              <a:off x="5221" y="1476"/>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0" name="Freeform 82"/>
            <p:cNvSpPr>
              <a:spLocks/>
            </p:cNvSpPr>
            <p:nvPr/>
          </p:nvSpPr>
          <p:spPr bwMode="auto">
            <a:xfrm>
              <a:off x="5270" y="1472"/>
              <a:ext cx="22"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1" name="Freeform 83"/>
            <p:cNvSpPr>
              <a:spLocks/>
            </p:cNvSpPr>
            <p:nvPr/>
          </p:nvSpPr>
          <p:spPr bwMode="auto">
            <a:xfrm>
              <a:off x="4923" y="1102"/>
              <a:ext cx="142"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2" name="Freeform 84"/>
            <p:cNvSpPr>
              <a:spLocks/>
            </p:cNvSpPr>
            <p:nvPr/>
          </p:nvSpPr>
          <p:spPr bwMode="auto">
            <a:xfrm>
              <a:off x="5047" y="1059"/>
              <a:ext cx="133"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 name="Freeform 85"/>
            <p:cNvSpPr>
              <a:spLocks/>
            </p:cNvSpPr>
            <p:nvPr/>
          </p:nvSpPr>
          <p:spPr bwMode="auto">
            <a:xfrm>
              <a:off x="5090" y="777"/>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4" name="Freeform 86"/>
            <p:cNvSpPr>
              <a:spLocks/>
            </p:cNvSpPr>
            <p:nvPr/>
          </p:nvSpPr>
          <p:spPr bwMode="auto">
            <a:xfrm>
              <a:off x="1035" y="576"/>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5" name="Freeform 87"/>
            <p:cNvSpPr>
              <a:spLocks/>
            </p:cNvSpPr>
            <p:nvPr/>
          </p:nvSpPr>
          <p:spPr bwMode="auto">
            <a:xfrm>
              <a:off x="1575" y="1511"/>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solidFill>
              <a:schemeClr val="bg1">
                <a:lumMod val="50000"/>
              </a:schemeClr>
            </a:solidFill>
            <a:ln w="19050">
              <a:solidFill>
                <a:schemeClr val="accent6">
                  <a:lumMod val="75000"/>
                </a:schemeClr>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6" name="Freeform 88"/>
            <p:cNvSpPr>
              <a:spLocks/>
            </p:cNvSpPr>
            <p:nvPr/>
          </p:nvSpPr>
          <p:spPr bwMode="auto">
            <a:xfrm>
              <a:off x="882" y="845"/>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7" name="Freeform 89"/>
            <p:cNvSpPr>
              <a:spLocks/>
            </p:cNvSpPr>
            <p:nvPr/>
          </p:nvSpPr>
          <p:spPr bwMode="auto">
            <a:xfrm>
              <a:off x="816" y="1304"/>
              <a:ext cx="693"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8" name="Freeform 90"/>
            <p:cNvSpPr>
              <a:spLocks/>
            </p:cNvSpPr>
            <p:nvPr/>
          </p:nvSpPr>
          <p:spPr bwMode="auto">
            <a:xfrm>
              <a:off x="1126" y="1399"/>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9" name="Freeform 91"/>
            <p:cNvSpPr>
              <a:spLocks/>
            </p:cNvSpPr>
            <p:nvPr/>
          </p:nvSpPr>
          <p:spPr bwMode="auto">
            <a:xfrm>
              <a:off x="1445" y="685"/>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0" name="Freeform 92"/>
            <p:cNvSpPr>
              <a:spLocks/>
            </p:cNvSpPr>
            <p:nvPr/>
          </p:nvSpPr>
          <p:spPr bwMode="auto">
            <a:xfrm>
              <a:off x="1665" y="701"/>
              <a:ext cx="895"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1" name="Freeform 93"/>
            <p:cNvSpPr>
              <a:spLocks/>
            </p:cNvSpPr>
            <p:nvPr/>
          </p:nvSpPr>
          <p:spPr bwMode="auto">
            <a:xfrm>
              <a:off x="1409" y="2078"/>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72" name="Freeform 94"/>
            <p:cNvSpPr>
              <a:spLocks/>
            </p:cNvSpPr>
            <p:nvPr/>
          </p:nvSpPr>
          <p:spPr bwMode="auto">
            <a:xfrm>
              <a:off x="1905" y="1219"/>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3" name="Freeform 95"/>
            <p:cNvSpPr>
              <a:spLocks/>
            </p:cNvSpPr>
            <p:nvPr/>
          </p:nvSpPr>
          <p:spPr bwMode="auto">
            <a:xfrm>
              <a:off x="2005" y="1698"/>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4" name="Freeform 96"/>
            <p:cNvSpPr>
              <a:spLocks/>
            </p:cNvSpPr>
            <p:nvPr/>
          </p:nvSpPr>
          <p:spPr bwMode="auto">
            <a:xfrm>
              <a:off x="1917" y="2154"/>
              <a:ext cx="615"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sp>
          <p:nvSpPr>
            <p:cNvPr id="75" name="Freeform 97"/>
            <p:cNvSpPr>
              <a:spLocks/>
            </p:cNvSpPr>
            <p:nvPr/>
          </p:nvSpPr>
          <p:spPr bwMode="auto">
            <a:xfrm>
              <a:off x="2149" y="2274"/>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6" name="Freeform 98"/>
            <p:cNvSpPr>
              <a:spLocks/>
            </p:cNvSpPr>
            <p:nvPr/>
          </p:nvSpPr>
          <p:spPr bwMode="auto">
            <a:xfrm>
              <a:off x="2531" y="839"/>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7" name="Freeform 99"/>
            <p:cNvSpPr>
              <a:spLocks/>
            </p:cNvSpPr>
            <p:nvPr/>
          </p:nvSpPr>
          <p:spPr bwMode="auto">
            <a:xfrm>
              <a:off x="2500" y="1184"/>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8" name="Freeform 100"/>
            <p:cNvSpPr>
              <a:spLocks/>
            </p:cNvSpPr>
            <p:nvPr/>
          </p:nvSpPr>
          <p:spPr bwMode="auto">
            <a:xfrm>
              <a:off x="2480" y="1518"/>
              <a:ext cx="723"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9" name="Freeform 101"/>
            <p:cNvSpPr>
              <a:spLocks/>
            </p:cNvSpPr>
            <p:nvPr/>
          </p:nvSpPr>
          <p:spPr bwMode="auto">
            <a:xfrm>
              <a:off x="2616" y="1876"/>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0" name="Freeform 102"/>
            <p:cNvSpPr>
              <a:spLocks/>
            </p:cNvSpPr>
            <p:nvPr/>
          </p:nvSpPr>
          <p:spPr bwMode="auto">
            <a:xfrm>
              <a:off x="2527" y="2214"/>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1" name="Freeform 103"/>
            <p:cNvSpPr>
              <a:spLocks/>
            </p:cNvSpPr>
            <p:nvPr/>
          </p:nvSpPr>
          <p:spPr bwMode="auto">
            <a:xfrm>
              <a:off x="3062" y="835"/>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2" name="Freeform 104"/>
            <p:cNvSpPr>
              <a:spLocks/>
            </p:cNvSpPr>
            <p:nvPr/>
          </p:nvSpPr>
          <p:spPr bwMode="auto">
            <a:xfrm>
              <a:off x="3101" y="1487"/>
              <a:ext cx="522"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3" name="Freeform 105"/>
            <p:cNvSpPr>
              <a:spLocks/>
            </p:cNvSpPr>
            <p:nvPr/>
          </p:nvSpPr>
          <p:spPr bwMode="auto">
            <a:xfrm>
              <a:off x="3167" y="1817"/>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4" name="Freeform 106"/>
            <p:cNvSpPr>
              <a:spLocks/>
            </p:cNvSpPr>
            <p:nvPr/>
          </p:nvSpPr>
          <p:spPr bwMode="auto">
            <a:xfrm>
              <a:off x="3266" y="2283"/>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5" name="Freeform 107"/>
            <p:cNvSpPr>
              <a:spLocks/>
            </p:cNvSpPr>
            <p:nvPr/>
          </p:nvSpPr>
          <p:spPr bwMode="auto">
            <a:xfrm>
              <a:off x="3323" y="2692"/>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6" name="Freeform 108"/>
            <p:cNvSpPr>
              <a:spLocks/>
            </p:cNvSpPr>
            <p:nvPr/>
          </p:nvSpPr>
          <p:spPr bwMode="auto">
            <a:xfrm>
              <a:off x="3576" y="1020"/>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accent1">
                    <a:lumMod val="60000"/>
                    <a:lumOff val="40000"/>
                  </a:schemeClr>
                </a:solidFill>
                <a:latin typeface="Arial" pitchFamily="34" charset="0"/>
                <a:cs typeface="Arial" pitchFamily="34" charset="0"/>
              </a:endParaRPr>
            </a:p>
          </p:txBody>
        </p:sp>
        <p:sp>
          <p:nvSpPr>
            <p:cNvPr id="87" name="Freeform 109"/>
            <p:cNvSpPr>
              <a:spLocks/>
            </p:cNvSpPr>
            <p:nvPr/>
          </p:nvSpPr>
          <p:spPr bwMode="auto">
            <a:xfrm>
              <a:off x="3897" y="1184"/>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8" name="Freeform 110"/>
            <p:cNvSpPr>
              <a:spLocks/>
            </p:cNvSpPr>
            <p:nvPr/>
          </p:nvSpPr>
          <p:spPr bwMode="auto">
            <a:xfrm>
              <a:off x="3389" y="1093"/>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9" name="Freeform 111"/>
            <p:cNvSpPr>
              <a:spLocks/>
            </p:cNvSpPr>
            <p:nvPr/>
          </p:nvSpPr>
          <p:spPr bwMode="auto">
            <a:xfrm>
              <a:off x="3523" y="1582"/>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0" name="Freeform 112"/>
            <p:cNvSpPr>
              <a:spLocks/>
            </p:cNvSpPr>
            <p:nvPr/>
          </p:nvSpPr>
          <p:spPr bwMode="auto">
            <a:xfrm>
              <a:off x="3826" y="1640"/>
              <a:ext cx="271"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1" name="Freeform 113"/>
            <p:cNvSpPr>
              <a:spLocks/>
            </p:cNvSpPr>
            <p:nvPr/>
          </p:nvSpPr>
          <p:spPr bwMode="auto">
            <a:xfrm>
              <a:off x="3725" y="1943"/>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2" name="Freeform 114"/>
            <p:cNvSpPr>
              <a:spLocks/>
            </p:cNvSpPr>
            <p:nvPr/>
          </p:nvSpPr>
          <p:spPr bwMode="auto">
            <a:xfrm>
              <a:off x="3655" y="2194"/>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3" name="Freeform 115"/>
            <p:cNvSpPr>
              <a:spLocks/>
            </p:cNvSpPr>
            <p:nvPr/>
          </p:nvSpPr>
          <p:spPr bwMode="auto">
            <a:xfrm>
              <a:off x="3553" y="2445"/>
              <a:ext cx="311"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4" name="Freeform 116"/>
            <p:cNvSpPr>
              <a:spLocks/>
            </p:cNvSpPr>
            <p:nvPr/>
          </p:nvSpPr>
          <p:spPr bwMode="auto">
            <a:xfrm>
              <a:off x="3843" y="2424"/>
              <a:ext cx="333"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5" name="Freeform 117"/>
            <p:cNvSpPr>
              <a:spLocks/>
            </p:cNvSpPr>
            <p:nvPr/>
          </p:nvSpPr>
          <p:spPr bwMode="auto">
            <a:xfrm>
              <a:off x="4074" y="2396"/>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6" name="Freeform 118"/>
            <p:cNvSpPr>
              <a:spLocks/>
            </p:cNvSpPr>
            <p:nvPr/>
          </p:nvSpPr>
          <p:spPr bwMode="auto">
            <a:xfrm>
              <a:off x="3932" y="2853"/>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7" name="Freeform 119"/>
            <p:cNvSpPr>
              <a:spLocks/>
            </p:cNvSpPr>
            <p:nvPr/>
          </p:nvSpPr>
          <p:spPr bwMode="auto">
            <a:xfrm>
              <a:off x="4062" y="1569"/>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8" name="Freeform 120"/>
            <p:cNvSpPr>
              <a:spLocks/>
            </p:cNvSpPr>
            <p:nvPr/>
          </p:nvSpPr>
          <p:spPr bwMode="auto">
            <a:xfrm>
              <a:off x="4294" y="1720"/>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9" name="Freeform 121"/>
            <p:cNvSpPr>
              <a:spLocks/>
            </p:cNvSpPr>
            <p:nvPr/>
          </p:nvSpPr>
          <p:spPr bwMode="auto">
            <a:xfrm>
              <a:off x="4530" y="1749"/>
              <a:ext cx="398"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pattFill prst="pct5">
              <a:fgClr>
                <a:schemeClr val="tx1"/>
              </a:fgClr>
              <a:bgClr>
                <a:schemeClr val="bg1"/>
              </a:bgClr>
            </a:patt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0" name="Freeform 122"/>
            <p:cNvSpPr>
              <a:spLocks/>
            </p:cNvSpPr>
            <p:nvPr/>
          </p:nvSpPr>
          <p:spPr bwMode="auto">
            <a:xfrm>
              <a:off x="4228" y="1824"/>
              <a:ext cx="676"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1" name="Freeform 123"/>
            <p:cNvSpPr>
              <a:spLocks/>
            </p:cNvSpPr>
            <p:nvPr/>
          </p:nvSpPr>
          <p:spPr bwMode="auto">
            <a:xfrm>
              <a:off x="4874" y="1932"/>
              <a:ext cx="37"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2" name="Freeform 124"/>
            <p:cNvSpPr>
              <a:spLocks/>
            </p:cNvSpPr>
            <p:nvPr/>
          </p:nvSpPr>
          <p:spPr bwMode="auto">
            <a:xfrm>
              <a:off x="4190" y="2112"/>
              <a:ext cx="748"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b="1" kern="0" dirty="0">
                <a:solidFill>
                  <a:srgbClr val="FFFFFF"/>
                </a:solidFill>
                <a:latin typeface="Arial" pitchFamily="34" charset="0"/>
                <a:cs typeface="Arial" pitchFamily="34" charset="0"/>
              </a:endParaRPr>
            </a:p>
          </p:txBody>
        </p:sp>
        <p:sp>
          <p:nvSpPr>
            <p:cNvPr id="103" name="Freeform 125"/>
            <p:cNvSpPr>
              <a:spLocks/>
            </p:cNvSpPr>
            <p:nvPr/>
          </p:nvSpPr>
          <p:spPr bwMode="auto">
            <a:xfrm>
              <a:off x="4279" y="2350"/>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4" name="Freeform 126"/>
            <p:cNvSpPr>
              <a:spLocks/>
            </p:cNvSpPr>
            <p:nvPr/>
          </p:nvSpPr>
          <p:spPr bwMode="auto">
            <a:xfrm>
              <a:off x="4835" y="1735"/>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rgbClr val="0072C6"/>
            </a:solid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5" name="Freeform 127"/>
            <p:cNvSpPr>
              <a:spLocks/>
            </p:cNvSpPr>
            <p:nvPr/>
          </p:nvSpPr>
          <p:spPr bwMode="auto">
            <a:xfrm>
              <a:off x="4406" y="1487"/>
              <a:ext cx="508"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6" name="Freeform 128"/>
            <p:cNvSpPr>
              <a:spLocks/>
            </p:cNvSpPr>
            <p:nvPr/>
          </p:nvSpPr>
          <p:spPr bwMode="auto">
            <a:xfrm>
              <a:off x="4859" y="1545"/>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7" name="Freeform 129"/>
            <p:cNvSpPr>
              <a:spLocks/>
            </p:cNvSpPr>
            <p:nvPr/>
          </p:nvSpPr>
          <p:spPr bwMode="auto">
            <a:xfrm>
              <a:off x="4461" y="1113"/>
              <a:ext cx="519"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8" name="Freeform 130"/>
            <p:cNvSpPr>
              <a:spLocks/>
            </p:cNvSpPr>
            <p:nvPr/>
          </p:nvSpPr>
          <p:spPr bwMode="auto">
            <a:xfrm>
              <a:off x="4943" y="1613"/>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9" name="Freeform 131"/>
            <p:cNvSpPr>
              <a:spLocks/>
            </p:cNvSpPr>
            <p:nvPr/>
          </p:nvSpPr>
          <p:spPr bwMode="auto">
            <a:xfrm>
              <a:off x="4958" y="1522"/>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solidFill>
              <a:schemeClr val="accent1">
                <a:lumMod val="20000"/>
                <a:lumOff val="8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0" name="Freeform 132"/>
            <p:cNvSpPr>
              <a:spLocks/>
            </p:cNvSpPr>
            <p:nvPr/>
          </p:nvSpPr>
          <p:spPr bwMode="auto">
            <a:xfrm>
              <a:off x="4966" y="1416"/>
              <a:ext cx="151"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1" name="Freeform 133"/>
            <p:cNvSpPr>
              <a:spLocks/>
            </p:cNvSpPr>
            <p:nvPr/>
          </p:nvSpPr>
          <p:spPr bwMode="auto">
            <a:xfrm>
              <a:off x="5102" y="1408"/>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2" name="Freeform 134"/>
            <p:cNvSpPr>
              <a:spLocks/>
            </p:cNvSpPr>
            <p:nvPr/>
          </p:nvSpPr>
          <p:spPr bwMode="auto">
            <a:xfrm>
              <a:off x="4966" y="1303"/>
              <a:ext cx="294"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3" name="Freeform 135"/>
            <p:cNvSpPr>
              <a:spLocks/>
            </p:cNvSpPr>
            <p:nvPr/>
          </p:nvSpPr>
          <p:spPr bwMode="auto">
            <a:xfrm>
              <a:off x="5199" y="1450"/>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4" name="Freeform 136"/>
            <p:cNvSpPr>
              <a:spLocks/>
            </p:cNvSpPr>
            <p:nvPr/>
          </p:nvSpPr>
          <p:spPr bwMode="auto">
            <a:xfrm>
              <a:off x="5248" y="1447"/>
              <a:ext cx="26"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5" name="Freeform 137"/>
            <p:cNvSpPr>
              <a:spLocks/>
            </p:cNvSpPr>
            <p:nvPr/>
          </p:nvSpPr>
          <p:spPr bwMode="auto">
            <a:xfrm>
              <a:off x="4901" y="1077"/>
              <a:ext cx="144"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6" name="Freeform 138"/>
            <p:cNvSpPr>
              <a:spLocks/>
            </p:cNvSpPr>
            <p:nvPr/>
          </p:nvSpPr>
          <p:spPr bwMode="auto">
            <a:xfrm>
              <a:off x="5024" y="1034"/>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7" name="Freeform 139"/>
            <p:cNvSpPr>
              <a:spLocks/>
            </p:cNvSpPr>
            <p:nvPr/>
          </p:nvSpPr>
          <p:spPr bwMode="auto">
            <a:xfrm>
              <a:off x="5066" y="754"/>
              <a:ext cx="320"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solidFill>
                <a:latin typeface="Arial" pitchFamily="34" charset="0"/>
                <a:cs typeface="Arial" pitchFamily="34" charset="0"/>
              </a:endParaRPr>
            </a:p>
          </p:txBody>
        </p:sp>
        <p:sp>
          <p:nvSpPr>
            <p:cNvPr id="118" name="Text Box 140"/>
            <p:cNvSpPr txBox="1">
              <a:spLocks noChangeArrowheads="1"/>
            </p:cNvSpPr>
            <p:nvPr/>
          </p:nvSpPr>
          <p:spPr bwMode="auto">
            <a:xfrm>
              <a:off x="1540" y="2356"/>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AZ</a:t>
              </a:r>
            </a:p>
          </p:txBody>
        </p:sp>
        <p:sp>
          <p:nvSpPr>
            <p:cNvPr id="119" name="Text Box 141"/>
            <p:cNvSpPr txBox="1">
              <a:spLocks noChangeArrowheads="1"/>
            </p:cNvSpPr>
            <p:nvPr/>
          </p:nvSpPr>
          <p:spPr bwMode="auto">
            <a:xfrm>
              <a:off x="925" y="195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CA</a:t>
              </a:r>
            </a:p>
          </p:txBody>
        </p:sp>
        <p:sp>
          <p:nvSpPr>
            <p:cNvPr id="120" name="Text Box 142"/>
            <p:cNvSpPr txBox="1">
              <a:spLocks noChangeArrowheads="1"/>
            </p:cNvSpPr>
            <p:nvPr/>
          </p:nvSpPr>
          <p:spPr bwMode="auto">
            <a:xfrm>
              <a:off x="1651" y="1814"/>
              <a:ext cx="27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UT</a:t>
              </a:r>
            </a:p>
          </p:txBody>
        </p:sp>
        <p:sp>
          <p:nvSpPr>
            <p:cNvPr id="121" name="Text Box 143"/>
            <p:cNvSpPr txBox="1">
              <a:spLocks noChangeArrowheads="1"/>
            </p:cNvSpPr>
            <p:nvPr/>
          </p:nvSpPr>
          <p:spPr bwMode="auto">
            <a:xfrm>
              <a:off x="5198" y="1547"/>
              <a:ext cx="200" cy="118"/>
            </a:xfrm>
            <a:prstGeom prst="rect">
              <a:avLst/>
            </a:prstGeom>
            <a:solidFill>
              <a:srgbClr val="0072C6"/>
            </a:solidFill>
            <a:ln w="9525">
              <a:solidFill>
                <a:schemeClr val="tx1"/>
              </a:solidFill>
              <a:miter lim="800000"/>
              <a:headEnd/>
              <a:tailEnd/>
            </a:ln>
          </p:spPr>
          <p:txBody>
            <a:bodyPr wrap="none" lIns="45720" tIns="9144" rIns="45720" bIns="9144">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CT</a:t>
              </a:r>
            </a:p>
          </p:txBody>
        </p:sp>
        <p:sp>
          <p:nvSpPr>
            <p:cNvPr id="122" name="Line 144"/>
            <p:cNvSpPr>
              <a:spLocks noChangeShapeType="1"/>
            </p:cNvSpPr>
            <p:nvPr/>
          </p:nvSpPr>
          <p:spPr bwMode="auto">
            <a:xfrm>
              <a:off x="5023" y="1465"/>
              <a:ext cx="180" cy="19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3" name="Text Box 145"/>
            <p:cNvSpPr txBox="1">
              <a:spLocks noChangeArrowheads="1"/>
            </p:cNvSpPr>
            <p:nvPr/>
          </p:nvSpPr>
          <p:spPr bwMode="auto">
            <a:xfrm>
              <a:off x="4408" y="3111"/>
              <a:ext cx="253"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FL</a:t>
              </a:r>
            </a:p>
          </p:txBody>
        </p:sp>
        <p:sp>
          <p:nvSpPr>
            <p:cNvPr id="124" name="Text Box 146"/>
            <p:cNvSpPr txBox="1">
              <a:spLocks noChangeArrowheads="1"/>
            </p:cNvSpPr>
            <p:nvPr/>
          </p:nvSpPr>
          <p:spPr bwMode="auto">
            <a:xfrm>
              <a:off x="4145" y="2582"/>
              <a:ext cx="255"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GA</a:t>
              </a:r>
            </a:p>
          </p:txBody>
        </p:sp>
        <p:sp>
          <p:nvSpPr>
            <p:cNvPr id="125" name="Text Box 147"/>
            <p:cNvSpPr txBox="1">
              <a:spLocks noChangeArrowheads="1"/>
            </p:cNvSpPr>
            <p:nvPr/>
          </p:nvSpPr>
          <p:spPr bwMode="auto">
            <a:xfrm>
              <a:off x="3185" y="1574"/>
              <a:ext cx="231"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IA</a:t>
              </a:r>
            </a:p>
          </p:txBody>
        </p:sp>
        <p:sp>
          <p:nvSpPr>
            <p:cNvPr id="126" name="Text Box 148"/>
            <p:cNvSpPr txBox="1">
              <a:spLocks noChangeArrowheads="1"/>
            </p:cNvSpPr>
            <p:nvPr/>
          </p:nvSpPr>
          <p:spPr bwMode="auto">
            <a:xfrm>
              <a:off x="3597" y="1814"/>
              <a:ext cx="22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IL</a:t>
              </a:r>
            </a:p>
          </p:txBody>
        </p:sp>
        <p:sp>
          <p:nvSpPr>
            <p:cNvPr id="127" name="Text Box 149"/>
            <p:cNvSpPr txBox="1">
              <a:spLocks noChangeArrowheads="1"/>
            </p:cNvSpPr>
            <p:nvPr/>
          </p:nvSpPr>
          <p:spPr bwMode="auto">
            <a:xfrm>
              <a:off x="2780" y="2006"/>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KS</a:t>
              </a:r>
            </a:p>
          </p:txBody>
        </p:sp>
        <p:sp>
          <p:nvSpPr>
            <p:cNvPr id="128" name="Text Box 150"/>
            <p:cNvSpPr txBox="1">
              <a:spLocks noChangeArrowheads="1"/>
            </p:cNvSpPr>
            <p:nvPr/>
          </p:nvSpPr>
          <p:spPr bwMode="auto">
            <a:xfrm>
              <a:off x="5274" y="1255"/>
              <a:ext cx="257" cy="173"/>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MA</a:t>
              </a:r>
            </a:p>
          </p:txBody>
        </p:sp>
        <p:sp>
          <p:nvSpPr>
            <p:cNvPr id="129" name="Line 151"/>
            <p:cNvSpPr>
              <a:spLocks noChangeShapeType="1"/>
            </p:cNvSpPr>
            <p:nvPr/>
          </p:nvSpPr>
          <p:spPr bwMode="auto">
            <a:xfrm>
              <a:off x="5149" y="1361"/>
              <a:ext cx="178" cy="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0" name="Text Box 152"/>
            <p:cNvSpPr txBox="1">
              <a:spLocks noChangeArrowheads="1"/>
            </p:cNvSpPr>
            <p:nvPr/>
          </p:nvSpPr>
          <p:spPr bwMode="auto">
            <a:xfrm>
              <a:off x="5255" y="1931"/>
              <a:ext cx="269" cy="16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MD</a:t>
              </a:r>
            </a:p>
          </p:txBody>
        </p:sp>
        <p:sp>
          <p:nvSpPr>
            <p:cNvPr id="131" name="Line 153"/>
            <p:cNvSpPr>
              <a:spLocks noChangeShapeType="1"/>
            </p:cNvSpPr>
            <p:nvPr/>
          </p:nvSpPr>
          <p:spPr bwMode="auto">
            <a:xfrm>
              <a:off x="4849" y="1892"/>
              <a:ext cx="440" cy="131"/>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2" name="Text Box 154"/>
            <p:cNvSpPr txBox="1">
              <a:spLocks noChangeArrowheads="1"/>
            </p:cNvSpPr>
            <p:nvPr/>
          </p:nvSpPr>
          <p:spPr bwMode="auto">
            <a:xfrm>
              <a:off x="3273" y="2006"/>
              <a:ext cx="297"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MO</a:t>
              </a:r>
            </a:p>
          </p:txBody>
        </p:sp>
        <p:sp>
          <p:nvSpPr>
            <p:cNvPr id="133" name="Line 155"/>
            <p:cNvSpPr>
              <a:spLocks noChangeShapeType="1"/>
            </p:cNvSpPr>
            <p:nvPr/>
          </p:nvSpPr>
          <p:spPr bwMode="auto">
            <a:xfrm>
              <a:off x="4923" y="1697"/>
              <a:ext cx="242" cy="7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4" name="Text Box 156"/>
            <p:cNvSpPr txBox="1">
              <a:spLocks noChangeArrowheads="1"/>
            </p:cNvSpPr>
            <p:nvPr/>
          </p:nvSpPr>
          <p:spPr bwMode="auto">
            <a:xfrm>
              <a:off x="5193" y="1690"/>
              <a:ext cx="208" cy="118"/>
            </a:xfrm>
            <a:prstGeom prst="rect">
              <a:avLst/>
            </a:prstGeom>
            <a:solidFill>
              <a:srgbClr val="0072C6"/>
            </a:solidFill>
            <a:ln w="9525">
              <a:solidFill>
                <a:schemeClr val="tx1"/>
              </a:solidFill>
              <a:miter lim="800000"/>
              <a:headEnd/>
              <a:tailEnd/>
            </a:ln>
          </p:spPr>
          <p:txBody>
            <a:bodyPr wrap="none" lIns="45720" tIns="9144" rIns="45720" bIns="9144">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NJ</a:t>
              </a:r>
            </a:p>
          </p:txBody>
        </p:sp>
        <p:sp>
          <p:nvSpPr>
            <p:cNvPr id="135" name="Text Box 157"/>
            <p:cNvSpPr txBox="1">
              <a:spLocks noChangeArrowheads="1"/>
            </p:cNvSpPr>
            <p:nvPr/>
          </p:nvSpPr>
          <p:spPr bwMode="auto">
            <a:xfrm>
              <a:off x="4630" y="1334"/>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NY</a:t>
              </a:r>
            </a:p>
          </p:txBody>
        </p:sp>
        <p:sp>
          <p:nvSpPr>
            <p:cNvPr id="136" name="Text Box 158"/>
            <p:cNvSpPr txBox="1">
              <a:spLocks noChangeArrowheads="1"/>
            </p:cNvSpPr>
            <p:nvPr/>
          </p:nvSpPr>
          <p:spPr bwMode="auto">
            <a:xfrm>
              <a:off x="1019" y="1142"/>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OR</a:t>
              </a:r>
            </a:p>
          </p:txBody>
        </p:sp>
        <p:sp>
          <p:nvSpPr>
            <p:cNvPr id="137" name="Text Box 159"/>
            <p:cNvSpPr txBox="1">
              <a:spLocks noChangeArrowheads="1"/>
            </p:cNvSpPr>
            <p:nvPr/>
          </p:nvSpPr>
          <p:spPr bwMode="auto">
            <a:xfrm>
              <a:off x="4494" y="1574"/>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PA</a:t>
              </a:r>
            </a:p>
          </p:txBody>
        </p:sp>
        <p:sp>
          <p:nvSpPr>
            <p:cNvPr id="138" name="Text Box 160"/>
            <p:cNvSpPr txBox="1">
              <a:spLocks noChangeArrowheads="1"/>
            </p:cNvSpPr>
            <p:nvPr/>
          </p:nvSpPr>
          <p:spPr bwMode="auto">
            <a:xfrm>
              <a:off x="4404" y="243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SC</a:t>
              </a:r>
            </a:p>
          </p:txBody>
        </p:sp>
        <p:sp>
          <p:nvSpPr>
            <p:cNvPr id="139" name="Text Box 161"/>
            <p:cNvSpPr txBox="1">
              <a:spLocks noChangeArrowheads="1"/>
            </p:cNvSpPr>
            <p:nvPr/>
          </p:nvSpPr>
          <p:spPr bwMode="auto">
            <a:xfrm>
              <a:off x="3879" y="2272"/>
              <a:ext cx="27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TN</a:t>
              </a:r>
            </a:p>
          </p:txBody>
        </p:sp>
        <p:sp>
          <p:nvSpPr>
            <p:cNvPr id="140" name="Text Box 162"/>
            <p:cNvSpPr txBox="1">
              <a:spLocks noChangeArrowheads="1"/>
            </p:cNvSpPr>
            <p:nvPr/>
          </p:nvSpPr>
          <p:spPr bwMode="auto">
            <a:xfrm>
              <a:off x="2148" y="1910"/>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CO</a:t>
              </a:r>
            </a:p>
          </p:txBody>
        </p:sp>
        <p:sp>
          <p:nvSpPr>
            <p:cNvPr id="141" name="Text Box 163"/>
            <p:cNvSpPr txBox="1">
              <a:spLocks noChangeArrowheads="1"/>
            </p:cNvSpPr>
            <p:nvPr/>
          </p:nvSpPr>
          <p:spPr bwMode="auto">
            <a:xfrm>
              <a:off x="1212" y="757"/>
              <a:ext cx="266" cy="162"/>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WA</a:t>
              </a:r>
            </a:p>
          </p:txBody>
        </p:sp>
        <p:sp>
          <p:nvSpPr>
            <p:cNvPr id="142" name="Text Box 164"/>
            <p:cNvSpPr txBox="1">
              <a:spLocks noChangeArrowheads="1"/>
            </p:cNvSpPr>
            <p:nvPr/>
          </p:nvSpPr>
          <p:spPr bwMode="auto">
            <a:xfrm>
              <a:off x="3481" y="1274"/>
              <a:ext cx="25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WI</a:t>
              </a:r>
            </a:p>
          </p:txBody>
        </p:sp>
        <p:sp>
          <p:nvSpPr>
            <p:cNvPr id="143" name="Text Box 165"/>
            <p:cNvSpPr txBox="1">
              <a:spLocks noChangeArrowheads="1"/>
            </p:cNvSpPr>
            <p:nvPr/>
          </p:nvSpPr>
          <p:spPr bwMode="auto">
            <a:xfrm>
              <a:off x="4494" y="1958"/>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VA</a:t>
              </a:r>
            </a:p>
          </p:txBody>
        </p:sp>
        <p:sp>
          <p:nvSpPr>
            <p:cNvPr id="144" name="Text Box 166"/>
            <p:cNvSpPr txBox="1">
              <a:spLocks noChangeArrowheads="1"/>
            </p:cNvSpPr>
            <p:nvPr/>
          </p:nvSpPr>
          <p:spPr bwMode="auto">
            <a:xfrm>
              <a:off x="5064" y="887"/>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ME</a:t>
              </a:r>
            </a:p>
          </p:txBody>
        </p:sp>
        <p:sp>
          <p:nvSpPr>
            <p:cNvPr id="145" name="Text Box 167"/>
            <p:cNvSpPr txBox="1">
              <a:spLocks noChangeArrowheads="1"/>
            </p:cNvSpPr>
            <p:nvPr/>
          </p:nvSpPr>
          <p:spPr bwMode="auto">
            <a:xfrm>
              <a:off x="3115" y="1082"/>
              <a:ext cx="292"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MN</a:t>
              </a:r>
            </a:p>
          </p:txBody>
        </p:sp>
        <p:sp>
          <p:nvSpPr>
            <p:cNvPr id="146" name="Text Box 168"/>
            <p:cNvSpPr txBox="1">
              <a:spLocks noChangeArrowheads="1"/>
            </p:cNvSpPr>
            <p:nvPr/>
          </p:nvSpPr>
          <p:spPr bwMode="auto">
            <a:xfrm>
              <a:off x="3930" y="1411"/>
              <a:ext cx="295" cy="187"/>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MI</a:t>
              </a:r>
            </a:p>
          </p:txBody>
        </p:sp>
        <p:sp>
          <p:nvSpPr>
            <p:cNvPr id="147" name="Text Box 169"/>
            <p:cNvSpPr txBox="1">
              <a:spLocks noChangeArrowheads="1"/>
            </p:cNvSpPr>
            <p:nvPr/>
          </p:nvSpPr>
          <p:spPr bwMode="auto">
            <a:xfrm>
              <a:off x="4478" y="2194"/>
              <a:ext cx="281"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NC</a:t>
              </a:r>
            </a:p>
          </p:txBody>
        </p:sp>
        <p:sp>
          <p:nvSpPr>
            <p:cNvPr id="148" name="Text Box 170"/>
            <p:cNvSpPr txBox="1">
              <a:spLocks noChangeArrowheads="1"/>
            </p:cNvSpPr>
            <p:nvPr/>
          </p:nvSpPr>
          <p:spPr bwMode="auto">
            <a:xfrm>
              <a:off x="2689" y="2807"/>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TX</a:t>
              </a:r>
            </a:p>
          </p:txBody>
        </p:sp>
        <p:sp>
          <p:nvSpPr>
            <p:cNvPr id="149" name="Text Box 171"/>
            <p:cNvSpPr txBox="1">
              <a:spLocks noChangeArrowheads="1"/>
            </p:cNvSpPr>
            <p:nvPr/>
          </p:nvSpPr>
          <p:spPr bwMode="auto">
            <a:xfrm>
              <a:off x="3927" y="2039"/>
              <a:ext cx="361" cy="146"/>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latin typeface="Arial" pitchFamily="34" charset="0"/>
                  <a:cs typeface="Arial" pitchFamily="34" charset="0"/>
                </a:rPr>
                <a:t>KY</a:t>
              </a:r>
            </a:p>
          </p:txBody>
        </p:sp>
        <p:sp>
          <p:nvSpPr>
            <p:cNvPr id="150" name="Text Box 172"/>
            <p:cNvSpPr txBox="1">
              <a:spLocks noChangeArrowheads="1"/>
            </p:cNvSpPr>
            <p:nvPr/>
          </p:nvSpPr>
          <p:spPr bwMode="auto">
            <a:xfrm>
              <a:off x="4271" y="1872"/>
              <a:ext cx="361" cy="144"/>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latin typeface="Arial" pitchFamily="34" charset="0"/>
                  <a:cs typeface="Arial" pitchFamily="34" charset="0"/>
                </a:rPr>
                <a:t>WV</a:t>
              </a:r>
            </a:p>
          </p:txBody>
        </p:sp>
        <p:sp>
          <p:nvSpPr>
            <p:cNvPr id="151" name="Text Box 173"/>
            <p:cNvSpPr txBox="1">
              <a:spLocks noChangeArrowheads="1"/>
            </p:cNvSpPr>
            <p:nvPr/>
          </p:nvSpPr>
          <p:spPr bwMode="auto">
            <a:xfrm>
              <a:off x="5351" y="1408"/>
              <a:ext cx="208" cy="118"/>
            </a:xfrm>
            <a:prstGeom prst="rect">
              <a:avLst/>
            </a:prstGeom>
            <a:solidFill>
              <a:srgbClr val="0072C6"/>
            </a:solidFill>
            <a:ln w="12700">
              <a:solidFill>
                <a:schemeClr val="tx1"/>
              </a:solidFill>
              <a:miter lim="800000"/>
              <a:headEnd/>
              <a:tailEnd/>
            </a:ln>
          </p:spPr>
          <p:txBody>
            <a:bodyPr lIns="45720" tIns="9144" rIns="45720" bIns="9144"/>
            <a:lstStyle/>
            <a:p>
              <a:pPr algn="ctr" eaLnBrk="0" fontAlgn="auto" hangingPunct="0">
                <a:spcBef>
                  <a:spcPct val="50000"/>
                </a:spcBef>
                <a:spcAft>
                  <a:spcPts val="0"/>
                </a:spcAft>
                <a:defRPr/>
              </a:pPr>
              <a:r>
                <a:rPr lang="en-US" sz="1000" kern="0" dirty="0">
                  <a:solidFill>
                    <a:schemeClr val="bg1"/>
                  </a:solidFill>
                  <a:latin typeface="Arial" pitchFamily="34" charset="0"/>
                  <a:cs typeface="Arial" pitchFamily="34" charset="0"/>
                </a:rPr>
                <a:t>RI</a:t>
              </a:r>
            </a:p>
          </p:txBody>
        </p:sp>
        <p:sp>
          <p:nvSpPr>
            <p:cNvPr id="152" name="Line 174"/>
            <p:cNvSpPr>
              <a:spLocks noChangeShapeType="1"/>
            </p:cNvSpPr>
            <p:nvPr/>
          </p:nvSpPr>
          <p:spPr bwMode="auto">
            <a:xfrm>
              <a:off x="5128" y="1482"/>
              <a:ext cx="225" cy="10"/>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3" name="Rectangle 175"/>
            <p:cNvSpPr>
              <a:spLocks noChangeArrowheads="1"/>
            </p:cNvSpPr>
            <p:nvPr/>
          </p:nvSpPr>
          <p:spPr bwMode="auto">
            <a:xfrm>
              <a:off x="2713" y="1656"/>
              <a:ext cx="275" cy="187"/>
            </a:xfrm>
            <a:prstGeom prst="rect">
              <a:avLst/>
            </a:prstGeom>
            <a:noFill/>
            <a:ln w="12700">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NE</a:t>
              </a:r>
            </a:p>
          </p:txBody>
        </p:sp>
        <p:sp>
          <p:nvSpPr>
            <p:cNvPr id="154" name="Text Box 176"/>
            <p:cNvSpPr txBox="1">
              <a:spLocks noChangeArrowheads="1"/>
            </p:cNvSpPr>
            <p:nvPr/>
          </p:nvSpPr>
          <p:spPr bwMode="auto">
            <a:xfrm>
              <a:off x="4723" y="915"/>
              <a:ext cx="363" cy="143"/>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latin typeface="Arial" pitchFamily="34" charset="0"/>
                  <a:cs typeface="Arial" pitchFamily="34" charset="0"/>
                </a:rPr>
                <a:t>VT</a:t>
              </a:r>
            </a:p>
          </p:txBody>
        </p:sp>
        <p:sp>
          <p:nvSpPr>
            <p:cNvPr id="155" name="Line 177"/>
            <p:cNvSpPr>
              <a:spLocks noChangeShapeType="1"/>
            </p:cNvSpPr>
            <p:nvPr/>
          </p:nvSpPr>
          <p:spPr bwMode="auto">
            <a:xfrm>
              <a:off x="4903" y="1059"/>
              <a:ext cx="81" cy="144"/>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56" name="Group 178"/>
            <p:cNvGrpSpPr>
              <a:grpSpLocks/>
            </p:cNvGrpSpPr>
            <p:nvPr/>
          </p:nvGrpSpPr>
          <p:grpSpPr bwMode="auto">
            <a:xfrm>
              <a:off x="1248" y="1153"/>
              <a:ext cx="4422" cy="1774"/>
              <a:chOff x="912" y="961"/>
              <a:chExt cx="4700" cy="1808"/>
            </a:xfrm>
          </p:grpSpPr>
          <p:sp>
            <p:nvSpPr>
              <p:cNvPr id="168" name="Text Box 179"/>
              <p:cNvSpPr txBox="1">
                <a:spLocks noChangeArrowheads="1"/>
              </p:cNvSpPr>
              <p:nvPr/>
            </p:nvSpPr>
            <p:spPr bwMode="auto">
              <a:xfrm>
                <a:off x="912" y="1536"/>
                <a:ext cx="339" cy="19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1000" kern="0" dirty="0">
                    <a:solidFill>
                      <a:schemeClr val="bg1"/>
                    </a:solidFill>
                    <a:latin typeface="Arial" pitchFamily="34" charset="0"/>
                    <a:cs typeface="Arial" pitchFamily="34" charset="0"/>
                  </a:rPr>
                  <a:t>NV</a:t>
                </a:r>
              </a:p>
            </p:txBody>
          </p:sp>
          <p:sp>
            <p:nvSpPr>
              <p:cNvPr id="169" name="Text Box 180"/>
              <p:cNvSpPr txBox="1">
                <a:spLocks noChangeArrowheads="1"/>
              </p:cNvSpPr>
              <p:nvPr/>
            </p:nvSpPr>
            <p:spPr bwMode="auto">
              <a:xfrm>
                <a:off x="3925" y="1541"/>
                <a:ext cx="335" cy="17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latin typeface="Arial" pitchFamily="34" charset="0"/>
                    <a:cs typeface="Arial" pitchFamily="34" charset="0"/>
                  </a:rPr>
                  <a:t>OH</a:t>
                </a:r>
              </a:p>
            </p:txBody>
          </p:sp>
          <p:sp>
            <p:nvSpPr>
              <p:cNvPr id="170" name="Text Box 181"/>
              <p:cNvSpPr txBox="1">
                <a:spLocks noChangeArrowheads="1"/>
              </p:cNvSpPr>
              <p:nvPr/>
            </p:nvSpPr>
            <p:spPr bwMode="auto">
              <a:xfrm>
                <a:off x="2437" y="1113"/>
                <a:ext cx="386" cy="19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chemeClr val="bg1"/>
                    </a:solidFill>
                    <a:latin typeface="Arial" pitchFamily="34" charset="0"/>
                    <a:cs typeface="Arial" pitchFamily="34" charset="0"/>
                  </a:rPr>
                  <a:t>SD</a:t>
                </a:r>
              </a:p>
            </p:txBody>
          </p:sp>
          <p:sp>
            <p:nvSpPr>
              <p:cNvPr id="171" name="Text Box 182"/>
              <p:cNvSpPr txBox="1">
                <a:spLocks noChangeArrowheads="1"/>
              </p:cNvSpPr>
              <p:nvPr/>
            </p:nvSpPr>
            <p:spPr bwMode="auto">
              <a:xfrm>
                <a:off x="3120" y="2594"/>
                <a:ext cx="288" cy="175"/>
              </a:xfrm>
              <a:prstGeom prst="rect">
                <a:avLst/>
              </a:prstGeom>
              <a:noFill/>
              <a:ln w="9525">
                <a:noFill/>
                <a:miter lim="800000"/>
                <a:headEnd/>
                <a:tailEnd/>
              </a:ln>
            </p:spPr>
            <p:txBody>
              <a:bodyPr>
                <a:spAutoFit/>
              </a:bodyPr>
              <a:lstStyle/>
              <a:p>
                <a:pPr algn="ctr" fontAlgn="auto">
                  <a:spcBef>
                    <a:spcPct val="50000"/>
                  </a:spcBef>
                  <a:spcAft>
                    <a:spcPts val="0"/>
                  </a:spcAft>
                  <a:defRPr/>
                </a:pPr>
                <a:endParaRPr lang="en-US" sz="1000" kern="0" dirty="0">
                  <a:solidFill>
                    <a:srgbClr val="000000"/>
                  </a:solidFill>
                  <a:latin typeface="Arial" pitchFamily="34" charset="0"/>
                  <a:cs typeface="Arial" pitchFamily="34" charset="0"/>
                </a:endParaRPr>
              </a:p>
            </p:txBody>
          </p:sp>
          <p:sp>
            <p:nvSpPr>
              <p:cNvPr id="172" name="Text Box 183"/>
              <p:cNvSpPr txBox="1">
                <a:spLocks noChangeArrowheads="1"/>
              </p:cNvSpPr>
              <p:nvPr/>
            </p:nvSpPr>
            <p:spPr bwMode="auto">
              <a:xfrm>
                <a:off x="3094" y="2208"/>
                <a:ext cx="31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AR</a:t>
                </a:r>
              </a:p>
            </p:txBody>
          </p:sp>
          <p:sp>
            <p:nvSpPr>
              <p:cNvPr id="173" name="Text Box 184"/>
              <p:cNvSpPr txBox="1">
                <a:spLocks noChangeArrowheads="1"/>
              </p:cNvSpPr>
              <p:nvPr/>
            </p:nvSpPr>
            <p:spPr bwMode="auto">
              <a:xfrm>
                <a:off x="3648" y="1584"/>
                <a:ext cx="287" cy="19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 IN</a:t>
                </a:r>
              </a:p>
            </p:txBody>
          </p:sp>
          <p:sp>
            <p:nvSpPr>
              <p:cNvPr id="174" name="Text Box 185"/>
              <p:cNvSpPr txBox="1">
                <a:spLocks noChangeArrowheads="1"/>
              </p:cNvSpPr>
              <p:nvPr/>
            </p:nvSpPr>
            <p:spPr bwMode="auto">
              <a:xfrm>
                <a:off x="5228" y="961"/>
                <a:ext cx="38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smtClean="0">
                    <a:solidFill>
                      <a:sysClr val="windowText" lastClr="000000"/>
                    </a:solidFill>
                    <a:latin typeface="Arial" pitchFamily="34" charset="0"/>
                    <a:cs typeface="Arial" pitchFamily="34" charset="0"/>
                  </a:rPr>
                  <a:t>NH</a:t>
                </a:r>
                <a:endParaRPr lang="en-US" sz="1000" kern="0" dirty="0">
                  <a:solidFill>
                    <a:sysClr val="windowText" lastClr="000000"/>
                  </a:solidFill>
                  <a:latin typeface="Arial" pitchFamily="34" charset="0"/>
                  <a:cs typeface="Arial" pitchFamily="34" charset="0"/>
                </a:endParaRPr>
              </a:p>
            </p:txBody>
          </p:sp>
          <p:sp>
            <p:nvSpPr>
              <p:cNvPr id="175" name="Line 186"/>
              <p:cNvSpPr>
                <a:spLocks noChangeShapeType="1"/>
              </p:cNvSpPr>
              <p:nvPr/>
            </p:nvSpPr>
            <p:spPr bwMode="auto">
              <a:xfrm flipV="1">
                <a:off x="4988" y="1053"/>
                <a:ext cx="287" cy="4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57" name="Text Box 207"/>
            <p:cNvSpPr txBox="1">
              <a:spLocks noChangeArrowheads="1"/>
            </p:cNvSpPr>
            <p:nvPr/>
          </p:nvSpPr>
          <p:spPr bwMode="auto">
            <a:xfrm>
              <a:off x="1924" y="915"/>
              <a:ext cx="361"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MT</a:t>
              </a:r>
            </a:p>
          </p:txBody>
        </p:sp>
        <p:sp>
          <p:nvSpPr>
            <p:cNvPr id="158" name="Text Box 208"/>
            <p:cNvSpPr txBox="1">
              <a:spLocks noChangeArrowheads="1"/>
            </p:cNvSpPr>
            <p:nvPr/>
          </p:nvSpPr>
          <p:spPr bwMode="auto">
            <a:xfrm>
              <a:off x="1542" y="1198"/>
              <a:ext cx="271"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ID</a:t>
              </a:r>
            </a:p>
          </p:txBody>
        </p:sp>
        <p:sp>
          <p:nvSpPr>
            <p:cNvPr id="159" name="Text Box 209"/>
            <p:cNvSpPr txBox="1">
              <a:spLocks noChangeArrowheads="1"/>
            </p:cNvSpPr>
            <p:nvPr/>
          </p:nvSpPr>
          <p:spPr bwMode="auto">
            <a:xfrm>
              <a:off x="2059" y="1387"/>
              <a:ext cx="310"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WY</a:t>
              </a:r>
            </a:p>
          </p:txBody>
        </p:sp>
        <p:sp>
          <p:nvSpPr>
            <p:cNvPr id="160" name="Text Box 210"/>
            <p:cNvSpPr txBox="1">
              <a:spLocks noChangeArrowheads="1"/>
            </p:cNvSpPr>
            <p:nvPr/>
          </p:nvSpPr>
          <p:spPr bwMode="auto">
            <a:xfrm>
              <a:off x="2685" y="939"/>
              <a:ext cx="309"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ND</a:t>
              </a:r>
            </a:p>
          </p:txBody>
        </p:sp>
        <p:sp>
          <p:nvSpPr>
            <p:cNvPr id="161" name="Text Box 211"/>
            <p:cNvSpPr txBox="1">
              <a:spLocks noChangeArrowheads="1"/>
            </p:cNvSpPr>
            <p:nvPr/>
          </p:nvSpPr>
          <p:spPr bwMode="auto">
            <a:xfrm>
              <a:off x="2059" y="2426"/>
              <a:ext cx="310"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NM</a:t>
              </a:r>
            </a:p>
          </p:txBody>
        </p:sp>
        <p:sp>
          <p:nvSpPr>
            <p:cNvPr id="162" name="Text Box 212"/>
            <p:cNvSpPr txBox="1">
              <a:spLocks noChangeArrowheads="1"/>
            </p:cNvSpPr>
            <p:nvPr/>
          </p:nvSpPr>
          <p:spPr bwMode="auto">
            <a:xfrm>
              <a:off x="2839" y="2332"/>
              <a:ext cx="362"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OK</a:t>
              </a:r>
            </a:p>
          </p:txBody>
        </p:sp>
        <p:sp>
          <p:nvSpPr>
            <p:cNvPr id="163" name="Text Box 213"/>
            <p:cNvSpPr txBox="1">
              <a:spLocks noChangeArrowheads="1"/>
            </p:cNvSpPr>
            <p:nvPr/>
          </p:nvSpPr>
          <p:spPr bwMode="auto">
            <a:xfrm>
              <a:off x="3323" y="2808"/>
              <a:ext cx="309"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LA</a:t>
              </a:r>
            </a:p>
          </p:txBody>
        </p:sp>
        <p:sp>
          <p:nvSpPr>
            <p:cNvPr id="164" name="Text Box 214"/>
            <p:cNvSpPr txBox="1">
              <a:spLocks noChangeArrowheads="1"/>
            </p:cNvSpPr>
            <p:nvPr/>
          </p:nvSpPr>
          <p:spPr bwMode="auto">
            <a:xfrm>
              <a:off x="3513" y="2616"/>
              <a:ext cx="362"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MS</a:t>
              </a:r>
            </a:p>
          </p:txBody>
        </p:sp>
        <p:sp>
          <p:nvSpPr>
            <p:cNvPr id="165" name="Text Box 215"/>
            <p:cNvSpPr txBox="1">
              <a:spLocks noChangeArrowheads="1"/>
            </p:cNvSpPr>
            <p:nvPr/>
          </p:nvSpPr>
          <p:spPr bwMode="auto">
            <a:xfrm>
              <a:off x="3843" y="2623"/>
              <a:ext cx="258" cy="187"/>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latin typeface="Arial" pitchFamily="34" charset="0"/>
                  <a:cs typeface="Arial" pitchFamily="34" charset="0"/>
                </a:rPr>
                <a:t>AL</a:t>
              </a:r>
            </a:p>
          </p:txBody>
        </p:sp>
        <p:sp>
          <p:nvSpPr>
            <p:cNvPr id="166" name="Line 216"/>
            <p:cNvSpPr>
              <a:spLocks noChangeShapeType="1"/>
            </p:cNvSpPr>
            <p:nvPr/>
          </p:nvSpPr>
          <p:spPr bwMode="auto">
            <a:xfrm>
              <a:off x="4903" y="1860"/>
              <a:ext cx="321" cy="6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7" name="Text Box 217"/>
            <p:cNvSpPr txBox="1">
              <a:spLocks noChangeArrowheads="1"/>
            </p:cNvSpPr>
            <p:nvPr/>
          </p:nvSpPr>
          <p:spPr bwMode="auto">
            <a:xfrm>
              <a:off x="5137" y="1828"/>
              <a:ext cx="257" cy="118"/>
            </a:xfrm>
            <a:prstGeom prst="rect">
              <a:avLst/>
            </a:prstGeom>
            <a:solidFill>
              <a:srgbClr val="0072C6"/>
            </a:solidFill>
            <a:ln w="9525">
              <a:solidFill>
                <a:schemeClr val="tx1"/>
              </a:solidFill>
              <a:miter lim="800000"/>
              <a:headEnd/>
              <a:tailEnd/>
            </a:ln>
          </p:spPr>
          <p:txBody>
            <a:bodyPr lIns="45720" tIns="9144" rIns="45720" bIns="9144">
              <a:spAutoFit/>
            </a:bodyPr>
            <a:lstStyle/>
            <a:p>
              <a:pPr algn="ctr" fontAlgn="auto">
                <a:spcBef>
                  <a:spcPct val="50000"/>
                </a:spcBef>
                <a:spcAft>
                  <a:spcPts val="0"/>
                </a:spcAft>
                <a:defRPr/>
              </a:pPr>
              <a:r>
                <a:rPr lang="en-US" sz="1000" kern="0" dirty="0" smtClean="0">
                  <a:solidFill>
                    <a:schemeClr val="bg1"/>
                  </a:solidFill>
                  <a:latin typeface="Arial" pitchFamily="34" charset="0"/>
                  <a:cs typeface="Arial" pitchFamily="34" charset="0"/>
                </a:rPr>
                <a:t>DE</a:t>
              </a:r>
              <a:endParaRPr lang="en-US" sz="1000" kern="0" dirty="0">
                <a:solidFill>
                  <a:schemeClr val="bg1"/>
                </a:solidFill>
                <a:latin typeface="Arial" pitchFamily="34" charset="0"/>
                <a:cs typeface="Arial" pitchFamily="34" charset="0"/>
              </a:endParaRPr>
            </a:p>
          </p:txBody>
        </p:sp>
      </p:grpSp>
      <p:grpSp>
        <p:nvGrpSpPr>
          <p:cNvPr id="176" name="Group 188"/>
          <p:cNvGrpSpPr>
            <a:grpSpLocks/>
          </p:cNvGrpSpPr>
          <p:nvPr/>
        </p:nvGrpSpPr>
        <p:grpSpPr bwMode="auto">
          <a:xfrm>
            <a:off x="685800" y="4572000"/>
            <a:ext cx="1139825" cy="1150938"/>
            <a:chOff x="4" y="3976"/>
            <a:chExt cx="1253" cy="975"/>
          </a:xfrm>
        </p:grpSpPr>
        <p:grpSp>
          <p:nvGrpSpPr>
            <p:cNvPr id="177" name="Group 191"/>
            <p:cNvGrpSpPr>
              <a:grpSpLocks/>
            </p:cNvGrpSpPr>
            <p:nvPr/>
          </p:nvGrpSpPr>
          <p:grpSpPr bwMode="auto">
            <a:xfrm>
              <a:off x="77" y="4073"/>
              <a:ext cx="1087" cy="711"/>
              <a:chOff x="77" y="4073"/>
              <a:chExt cx="1087" cy="711"/>
            </a:xfrm>
          </p:grpSpPr>
          <p:sp>
            <p:nvSpPr>
              <p:cNvPr id="189" name="Freeform 192"/>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0" name="Freeform 19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78" name="Rectangle 194"/>
            <p:cNvSpPr>
              <a:spLocks noChangeArrowheads="1"/>
            </p:cNvSpPr>
            <p:nvPr/>
          </p:nvSpPr>
          <p:spPr bwMode="auto">
            <a:xfrm>
              <a:off x="426" y="4240"/>
              <a:ext cx="188"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endParaRPr lang="en-US" sz="1000" kern="0" dirty="0">
                <a:solidFill>
                  <a:sysClr val="windowText" lastClr="000000"/>
                </a:solidFill>
                <a:latin typeface="Arial" pitchFamily="34" charset="0"/>
                <a:ea typeface="Times New Roman" pitchFamily="18" charset="0"/>
                <a:cs typeface="Arial" pitchFamily="34" charset="0"/>
              </a:endParaRPr>
            </a:p>
          </p:txBody>
        </p:sp>
        <p:sp>
          <p:nvSpPr>
            <p:cNvPr id="179" name="Rectangle 195"/>
            <p:cNvSpPr>
              <a:spLocks noChangeArrowheads="1"/>
            </p:cNvSpPr>
            <p:nvPr/>
          </p:nvSpPr>
          <p:spPr bwMode="auto">
            <a:xfrm>
              <a:off x="4" y="3976"/>
              <a:ext cx="1253" cy="975"/>
            </a:xfrm>
            <a:prstGeom prst="rect">
              <a:avLst/>
            </a:prstGeom>
            <a:noFill/>
            <a:ln w="5715" cap="rnd">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80" name="Group 196"/>
            <p:cNvGrpSpPr>
              <a:grpSpLocks/>
            </p:cNvGrpSpPr>
            <p:nvPr/>
          </p:nvGrpSpPr>
          <p:grpSpPr bwMode="auto">
            <a:xfrm>
              <a:off x="4" y="3976"/>
              <a:ext cx="1253" cy="975"/>
              <a:chOff x="4" y="3976"/>
              <a:chExt cx="1253" cy="975"/>
            </a:xfrm>
          </p:grpSpPr>
          <p:grpSp>
            <p:nvGrpSpPr>
              <p:cNvPr id="181" name="Group 198"/>
              <p:cNvGrpSpPr>
                <a:grpSpLocks/>
              </p:cNvGrpSpPr>
              <p:nvPr/>
            </p:nvGrpSpPr>
            <p:grpSpPr bwMode="auto">
              <a:xfrm>
                <a:off x="77" y="4073"/>
                <a:ext cx="1087" cy="711"/>
                <a:chOff x="77" y="4073"/>
                <a:chExt cx="1087" cy="711"/>
              </a:xfrm>
            </p:grpSpPr>
            <p:sp>
              <p:nvSpPr>
                <p:cNvPr id="187" name="Freeform 199"/>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8" name="Freeform 200"/>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nvGrpSpPr>
              <p:cNvPr id="182" name="Group 202"/>
              <p:cNvGrpSpPr>
                <a:grpSpLocks/>
              </p:cNvGrpSpPr>
              <p:nvPr/>
            </p:nvGrpSpPr>
            <p:grpSpPr bwMode="auto">
              <a:xfrm>
                <a:off x="77" y="4073"/>
                <a:ext cx="1087" cy="711"/>
                <a:chOff x="77" y="4073"/>
                <a:chExt cx="1087" cy="711"/>
              </a:xfrm>
            </p:grpSpPr>
            <p:sp>
              <p:nvSpPr>
                <p:cNvPr id="185" name="Freeform 20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6" name="Freeform 204"/>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solidFill>
                  <a:schemeClr val="bg1">
                    <a:lumMod val="50000"/>
                  </a:schemeClr>
                </a:solidFill>
                <a:ln w="5715" cap="rnd">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grpSp>
          <p:sp>
            <p:nvSpPr>
              <p:cNvPr id="183" name="Rectangle 205"/>
              <p:cNvSpPr>
                <a:spLocks noChangeArrowheads="1"/>
              </p:cNvSpPr>
              <p:nvPr/>
            </p:nvSpPr>
            <p:spPr bwMode="auto">
              <a:xfrm>
                <a:off x="465" y="4240"/>
                <a:ext cx="187"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chemeClr val="bg1"/>
                    </a:solidFill>
                    <a:latin typeface="Arial" pitchFamily="34" charset="0"/>
                    <a:ea typeface="Times New Roman" pitchFamily="18" charset="0"/>
                    <a:cs typeface="Arial" pitchFamily="34" charset="0"/>
                  </a:rPr>
                  <a:t>AK</a:t>
                </a:r>
              </a:p>
            </p:txBody>
          </p:sp>
          <p:sp>
            <p:nvSpPr>
              <p:cNvPr id="184" name="Rectangle 206"/>
              <p:cNvSpPr>
                <a:spLocks noChangeArrowheads="1"/>
              </p:cNvSpPr>
              <p:nvPr/>
            </p:nvSpPr>
            <p:spPr bwMode="auto">
              <a:xfrm>
                <a:off x="4" y="3976"/>
                <a:ext cx="1253" cy="975"/>
              </a:xfrm>
              <a:prstGeom prst="rect">
                <a:avLst/>
              </a:prstGeom>
              <a:noFill/>
              <a:ln w="12700" cap="rnd" cmpd="dbl">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grpSp>
        <p:nvGrpSpPr>
          <p:cNvPr id="191" name="Group 11"/>
          <p:cNvGrpSpPr>
            <a:grpSpLocks/>
          </p:cNvGrpSpPr>
          <p:nvPr/>
        </p:nvGrpSpPr>
        <p:grpSpPr bwMode="auto">
          <a:xfrm>
            <a:off x="2079108" y="4846320"/>
            <a:ext cx="873125" cy="865188"/>
            <a:chOff x="144" y="2832"/>
            <a:chExt cx="912" cy="672"/>
          </a:xfrm>
          <a:solidFill>
            <a:schemeClr val="accent1">
              <a:lumMod val="20000"/>
              <a:lumOff val="80000"/>
            </a:schemeClr>
          </a:solidFill>
        </p:grpSpPr>
        <p:sp>
          <p:nvSpPr>
            <p:cNvPr id="192" name="Rectangle 12"/>
            <p:cNvSpPr>
              <a:spLocks noChangeArrowheads="1"/>
            </p:cNvSpPr>
            <p:nvPr/>
          </p:nvSpPr>
          <p:spPr bwMode="auto">
            <a:xfrm>
              <a:off x="144" y="2832"/>
              <a:ext cx="912" cy="672"/>
            </a:xfrm>
            <a:prstGeom prst="rect">
              <a:avLst/>
            </a:prstGeom>
            <a:solidFill>
              <a:schemeClr val="bg1"/>
            </a:solidFill>
            <a:ln w="12700" cmpd="dbl">
              <a:solidFill>
                <a:srgbClr val="000000"/>
              </a:solid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93" name="Group 13"/>
            <p:cNvGrpSpPr>
              <a:grpSpLocks noChangeAspect="1"/>
            </p:cNvGrpSpPr>
            <p:nvPr/>
          </p:nvGrpSpPr>
          <p:grpSpPr bwMode="auto">
            <a:xfrm>
              <a:off x="190" y="2940"/>
              <a:ext cx="695" cy="478"/>
              <a:chOff x="240" y="3317"/>
              <a:chExt cx="869" cy="594"/>
            </a:xfrm>
            <a:grpFill/>
          </p:grpSpPr>
          <p:sp>
            <p:nvSpPr>
              <p:cNvPr id="195" name="Freeform 14"/>
              <p:cNvSpPr>
                <a:spLocks noChangeAspect="1"/>
              </p:cNvSpPr>
              <p:nvPr/>
            </p:nvSpPr>
            <p:spPr bwMode="auto">
              <a:xfrm>
                <a:off x="894" y="3680"/>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6" name="Freeform 15"/>
              <p:cNvSpPr>
                <a:spLocks noChangeAspect="1"/>
              </p:cNvSpPr>
              <p:nvPr/>
            </p:nvSpPr>
            <p:spPr bwMode="auto">
              <a:xfrm>
                <a:off x="776" y="3531"/>
                <a:ext cx="128" cy="79"/>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7" name="Freeform 16"/>
              <p:cNvSpPr>
                <a:spLocks noChangeAspect="1"/>
              </p:cNvSpPr>
              <p:nvPr/>
            </p:nvSpPr>
            <p:spPr bwMode="auto">
              <a:xfrm>
                <a:off x="781" y="3595"/>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8" name="Freeform 17"/>
              <p:cNvSpPr>
                <a:spLocks noChangeAspect="1"/>
              </p:cNvSpPr>
              <p:nvPr/>
            </p:nvSpPr>
            <p:spPr bwMode="auto">
              <a:xfrm>
                <a:off x="715" y="3543"/>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9" name="Freeform 18"/>
              <p:cNvSpPr>
                <a:spLocks noChangeAspect="1"/>
              </p:cNvSpPr>
              <p:nvPr/>
            </p:nvSpPr>
            <p:spPr bwMode="auto">
              <a:xfrm>
                <a:off x="673" y="3491"/>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0" name="Freeform 19"/>
              <p:cNvSpPr>
                <a:spLocks noChangeAspect="1"/>
              </p:cNvSpPr>
              <p:nvPr/>
            </p:nvSpPr>
            <p:spPr bwMode="auto">
              <a:xfrm>
                <a:off x="503" y="3410"/>
                <a:ext cx="109" cy="82"/>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1" name="Freeform 20"/>
              <p:cNvSpPr>
                <a:spLocks noChangeAspect="1"/>
              </p:cNvSpPr>
              <p:nvPr/>
            </p:nvSpPr>
            <p:spPr bwMode="auto">
              <a:xfrm>
                <a:off x="320" y="3324"/>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2" name="Freeform 21"/>
              <p:cNvSpPr>
                <a:spLocks noChangeAspect="1"/>
              </p:cNvSpPr>
              <p:nvPr/>
            </p:nvSpPr>
            <p:spPr bwMode="auto">
              <a:xfrm>
                <a:off x="244" y="3367"/>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3" name="Freeform 22"/>
              <p:cNvSpPr>
                <a:spLocks noChangeAspect="1"/>
              </p:cNvSpPr>
              <p:nvPr/>
            </p:nvSpPr>
            <p:spPr bwMode="auto">
              <a:xfrm>
                <a:off x="890" y="3670"/>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pattFill prst="pct5">
                <a:fgClr>
                  <a:schemeClr val="tx1"/>
                </a:fgClr>
                <a:bgClr>
                  <a:schemeClr val="bg1"/>
                </a:bgClr>
              </a:patt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4" name="Freeform 23"/>
              <p:cNvSpPr>
                <a:spLocks noChangeAspect="1"/>
              </p:cNvSpPr>
              <p:nvPr/>
            </p:nvSpPr>
            <p:spPr bwMode="auto">
              <a:xfrm>
                <a:off x="772" y="3525"/>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pattFill prst="pct5">
                <a:fgClr>
                  <a:schemeClr val="tx1"/>
                </a:fgClr>
                <a:bgClr>
                  <a:schemeClr val="bg1"/>
                </a:bgClr>
              </a:patt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5" name="Freeform 24"/>
              <p:cNvSpPr>
                <a:spLocks noChangeAspect="1"/>
              </p:cNvSpPr>
              <p:nvPr/>
            </p:nvSpPr>
            <p:spPr bwMode="auto">
              <a:xfrm>
                <a:off x="776" y="3588"/>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6" name="Freeform 25"/>
              <p:cNvSpPr>
                <a:spLocks noChangeAspect="1"/>
              </p:cNvSpPr>
              <p:nvPr/>
            </p:nvSpPr>
            <p:spPr bwMode="auto">
              <a:xfrm>
                <a:off x="711" y="3536"/>
                <a:ext cx="42" cy="41"/>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pattFill prst="pct5">
                <a:fgClr>
                  <a:schemeClr val="tx1"/>
                </a:fgClr>
                <a:bgClr>
                  <a:schemeClr val="bg1"/>
                </a:bgClr>
              </a:patt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7" name="Freeform 26"/>
              <p:cNvSpPr>
                <a:spLocks noChangeAspect="1"/>
              </p:cNvSpPr>
              <p:nvPr/>
            </p:nvSpPr>
            <p:spPr bwMode="auto">
              <a:xfrm>
                <a:off x="669" y="3484"/>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8" name="Freeform 27"/>
              <p:cNvSpPr>
                <a:spLocks noChangeAspect="1"/>
              </p:cNvSpPr>
              <p:nvPr/>
            </p:nvSpPr>
            <p:spPr bwMode="auto">
              <a:xfrm>
                <a:off x="499" y="3401"/>
                <a:ext cx="109" cy="83"/>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pattFill prst="pct5">
                <a:fgClr>
                  <a:schemeClr val="tx1"/>
                </a:fgClr>
                <a:bgClr>
                  <a:schemeClr val="bg1"/>
                </a:bgClr>
              </a:patt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9" name="Freeform 28"/>
              <p:cNvSpPr>
                <a:spLocks noChangeAspect="1"/>
              </p:cNvSpPr>
              <p:nvPr/>
            </p:nvSpPr>
            <p:spPr bwMode="auto">
              <a:xfrm>
                <a:off x="316" y="3317"/>
                <a:ext cx="82" cy="67"/>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pattFill prst="pct5">
                <a:fgClr>
                  <a:schemeClr val="tx1"/>
                </a:fgClr>
                <a:bgClr>
                  <a:schemeClr val="bg1"/>
                </a:bgClr>
              </a:pattFill>
              <a:ln w="3175">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sp>
            <p:nvSpPr>
              <p:cNvPr id="210" name="Freeform 29"/>
              <p:cNvSpPr>
                <a:spLocks noChangeAspect="1"/>
              </p:cNvSpPr>
              <p:nvPr/>
            </p:nvSpPr>
            <p:spPr bwMode="auto">
              <a:xfrm>
                <a:off x="240" y="3360"/>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solidFill>
                <a:schemeClr val="accent1">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94" name="Text Box 30"/>
            <p:cNvSpPr txBox="1">
              <a:spLocks noChangeArrowheads="1"/>
            </p:cNvSpPr>
            <p:nvPr/>
          </p:nvSpPr>
          <p:spPr bwMode="auto">
            <a:xfrm>
              <a:off x="191" y="3261"/>
              <a:ext cx="302" cy="177"/>
            </a:xfrm>
            <a:prstGeom prst="rect">
              <a:avLst/>
            </a:prstGeom>
            <a:pattFill prst="pct5">
              <a:fgClr>
                <a:schemeClr val="tx1"/>
              </a:fgClr>
              <a:bgClr>
                <a:schemeClr val="bg1"/>
              </a:bgClr>
            </a:pattFill>
            <a:ln w="3175">
              <a:solidFill>
                <a:srgbClr val="000000"/>
              </a:solid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HI</a:t>
              </a:r>
            </a:p>
          </p:txBody>
        </p:sp>
      </p:grpSp>
      <p:sp>
        <p:nvSpPr>
          <p:cNvPr id="211" name="Freeform 94"/>
          <p:cNvSpPr>
            <a:spLocks/>
          </p:cNvSpPr>
          <p:nvPr/>
        </p:nvSpPr>
        <p:spPr bwMode="auto">
          <a:xfrm rot="13400463">
            <a:off x="6852300" y="3486857"/>
            <a:ext cx="394035" cy="360341"/>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 name="connsiteX0" fmla="*/ 0 w 9664"/>
              <a:gd name="connsiteY0" fmla="*/ 8561 h 10000"/>
              <a:gd name="connsiteX1" fmla="*/ 1176 w 9664"/>
              <a:gd name="connsiteY1" fmla="*/ 0 h 10000"/>
              <a:gd name="connsiteX2" fmla="*/ 5130 w 9664"/>
              <a:gd name="connsiteY2" fmla="*/ 739 h 10000"/>
              <a:gd name="connsiteX3" fmla="*/ 6569 w 9664"/>
              <a:gd name="connsiteY3" fmla="*/ 4336 h 10000"/>
              <a:gd name="connsiteX4" fmla="*/ 9664 w 9664"/>
              <a:gd name="connsiteY4" fmla="*/ 5663 h 10000"/>
              <a:gd name="connsiteX5" fmla="*/ 9344 w 9664"/>
              <a:gd name="connsiteY5" fmla="*/ 10000 h 10000"/>
              <a:gd name="connsiteX6" fmla="*/ 2687 w 9664"/>
              <a:gd name="connsiteY6" fmla="*/ 9072 h 10000"/>
              <a:gd name="connsiteX7" fmla="*/ 0 w 9664"/>
              <a:gd name="connsiteY7" fmla="*/ 8561 h 10000"/>
              <a:gd name="connsiteX0" fmla="*/ 0 w 10000"/>
              <a:gd name="connsiteY0" fmla="*/ 8561 h 10000"/>
              <a:gd name="connsiteX1" fmla="*/ 1217 w 10000"/>
              <a:gd name="connsiteY1" fmla="*/ 0 h 10000"/>
              <a:gd name="connsiteX2" fmla="*/ 5308 w 10000"/>
              <a:gd name="connsiteY2" fmla="*/ 739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10000"/>
              <a:gd name="connsiteY0" fmla="*/ 8561 h 10000"/>
              <a:gd name="connsiteX1" fmla="*/ 1217 w 10000"/>
              <a:gd name="connsiteY1" fmla="*/ 0 h 10000"/>
              <a:gd name="connsiteX2" fmla="*/ 3808 w 10000"/>
              <a:gd name="connsiteY2" fmla="*/ 771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9858"/>
              <a:gd name="connsiteY0" fmla="*/ 8561 h 10000"/>
              <a:gd name="connsiteX1" fmla="*/ 1217 w 9858"/>
              <a:gd name="connsiteY1" fmla="*/ 0 h 10000"/>
              <a:gd name="connsiteX2" fmla="*/ 3808 w 9858"/>
              <a:gd name="connsiteY2" fmla="*/ 771 h 10000"/>
              <a:gd name="connsiteX3" fmla="*/ 6797 w 9858"/>
              <a:gd name="connsiteY3" fmla="*/ 4336 h 10000"/>
              <a:gd name="connsiteX4" fmla="*/ 9858 w 9858"/>
              <a:gd name="connsiteY4" fmla="*/ 5129 h 10000"/>
              <a:gd name="connsiteX5" fmla="*/ 9669 w 9858"/>
              <a:gd name="connsiteY5" fmla="*/ 10000 h 10000"/>
              <a:gd name="connsiteX6" fmla="*/ 2780 w 9858"/>
              <a:gd name="connsiteY6" fmla="*/ 9072 h 10000"/>
              <a:gd name="connsiteX7" fmla="*/ 0 w 9858"/>
              <a:gd name="connsiteY7" fmla="*/ 8561 h 10000"/>
              <a:gd name="connsiteX0" fmla="*/ 0 w 10000"/>
              <a:gd name="connsiteY0" fmla="*/ 8561 h 10000"/>
              <a:gd name="connsiteX1" fmla="*/ 1235 w 10000"/>
              <a:gd name="connsiteY1" fmla="*/ 0 h 10000"/>
              <a:gd name="connsiteX2" fmla="*/ 3863 w 10000"/>
              <a:gd name="connsiteY2" fmla="*/ 771 h 10000"/>
              <a:gd name="connsiteX3" fmla="*/ 6895 w 10000"/>
              <a:gd name="connsiteY3" fmla="*/ 4336 h 10000"/>
              <a:gd name="connsiteX4" fmla="*/ 7538 w 10000"/>
              <a:gd name="connsiteY4" fmla="*/ 3663 h 10000"/>
              <a:gd name="connsiteX5" fmla="*/ 10000 w 10000"/>
              <a:gd name="connsiteY5" fmla="*/ 5129 h 10000"/>
              <a:gd name="connsiteX6" fmla="*/ 9808 w 10000"/>
              <a:gd name="connsiteY6" fmla="*/ 10000 h 10000"/>
              <a:gd name="connsiteX7" fmla="*/ 2820 w 10000"/>
              <a:gd name="connsiteY7" fmla="*/ 9072 h 10000"/>
              <a:gd name="connsiteX8" fmla="*/ 0 w 10000"/>
              <a:gd name="connsiteY8" fmla="*/ 8561 h 10000"/>
              <a:gd name="connsiteX0" fmla="*/ 0 w 10000"/>
              <a:gd name="connsiteY0" fmla="*/ 8561 h 10000"/>
              <a:gd name="connsiteX1" fmla="*/ 1235 w 10000"/>
              <a:gd name="connsiteY1" fmla="*/ 0 h 10000"/>
              <a:gd name="connsiteX2" fmla="*/ 3863 w 10000"/>
              <a:gd name="connsiteY2" fmla="*/ 771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5040 w 10000"/>
              <a:gd name="connsiteY4" fmla="*/ 3583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10000 w 10000"/>
              <a:gd name="connsiteY8" fmla="*/ 5129 h 10000"/>
              <a:gd name="connsiteX9" fmla="*/ 9808 w 10000"/>
              <a:gd name="connsiteY9" fmla="*/ 10000 h 10000"/>
              <a:gd name="connsiteX10" fmla="*/ 2820 w 10000"/>
              <a:gd name="connsiteY10" fmla="*/ 9072 h 10000"/>
              <a:gd name="connsiteX11" fmla="*/ 0 w 10000"/>
              <a:gd name="connsiteY11"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9394 w 10000"/>
              <a:gd name="connsiteY8" fmla="*/ 4416 h 10000"/>
              <a:gd name="connsiteX9" fmla="*/ 10000 w 10000"/>
              <a:gd name="connsiteY9" fmla="*/ 5129 h 10000"/>
              <a:gd name="connsiteX10" fmla="*/ 9808 w 10000"/>
              <a:gd name="connsiteY10" fmla="*/ 10000 h 10000"/>
              <a:gd name="connsiteX11" fmla="*/ 2820 w 10000"/>
              <a:gd name="connsiteY11" fmla="*/ 9072 h 10000"/>
              <a:gd name="connsiteX12" fmla="*/ 0 w 10000"/>
              <a:gd name="connsiteY12" fmla="*/ 85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8561"/>
                </a:moveTo>
                <a:lnTo>
                  <a:pt x="1235" y="0"/>
                </a:lnTo>
                <a:lnTo>
                  <a:pt x="2578" y="2117"/>
                </a:lnTo>
                <a:cubicBezTo>
                  <a:pt x="2860" y="2531"/>
                  <a:pt x="3524" y="1801"/>
                  <a:pt x="3827" y="2157"/>
                </a:cubicBezTo>
                <a:cubicBezTo>
                  <a:pt x="4130" y="2513"/>
                  <a:pt x="4094" y="3899"/>
                  <a:pt x="4397" y="4255"/>
                </a:cubicBezTo>
                <a:cubicBezTo>
                  <a:pt x="4700" y="4611"/>
                  <a:pt x="5230" y="4283"/>
                  <a:pt x="5646" y="4296"/>
                </a:cubicBezTo>
                <a:cubicBezTo>
                  <a:pt x="6062" y="4309"/>
                  <a:pt x="6591" y="4475"/>
                  <a:pt x="6895" y="4336"/>
                </a:cubicBezTo>
                <a:lnTo>
                  <a:pt x="7538" y="3663"/>
                </a:lnTo>
                <a:lnTo>
                  <a:pt x="9394" y="4416"/>
                </a:lnTo>
                <a:lnTo>
                  <a:pt x="10000" y="5129"/>
                </a:lnTo>
                <a:cubicBezTo>
                  <a:pt x="9887" y="6575"/>
                  <a:pt x="9921" y="8554"/>
                  <a:pt x="9808" y="10000"/>
                </a:cubicBezTo>
                <a:lnTo>
                  <a:pt x="2820" y="9072"/>
                </a:lnTo>
                <a:lnTo>
                  <a:pt x="0" y="8561"/>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2" name="Text Box 217"/>
          <p:cNvSpPr txBox="1">
            <a:spLocks noChangeArrowheads="1"/>
          </p:cNvSpPr>
          <p:nvPr/>
        </p:nvSpPr>
        <p:spPr bwMode="auto">
          <a:xfrm>
            <a:off x="6862446" y="3510284"/>
            <a:ext cx="461963" cy="246063"/>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DC</a:t>
            </a:r>
          </a:p>
        </p:txBody>
      </p:sp>
      <p:sp>
        <p:nvSpPr>
          <p:cNvPr id="213" name="Line 153"/>
          <p:cNvSpPr>
            <a:spLocks noChangeShapeType="1"/>
          </p:cNvSpPr>
          <p:nvPr/>
        </p:nvSpPr>
        <p:spPr bwMode="auto">
          <a:xfrm>
            <a:off x="6290578" y="3061622"/>
            <a:ext cx="762000" cy="3810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214" name="Group 245"/>
          <p:cNvGrpSpPr>
            <a:grpSpLocks/>
          </p:cNvGrpSpPr>
          <p:nvPr/>
        </p:nvGrpSpPr>
        <p:grpSpPr bwMode="auto">
          <a:xfrm>
            <a:off x="6666888" y="4451599"/>
            <a:ext cx="2280920" cy="1674876"/>
            <a:chOff x="6826469" y="5545192"/>
            <a:chExt cx="2359572" cy="997063"/>
          </a:xfrm>
        </p:grpSpPr>
        <p:sp>
          <p:nvSpPr>
            <p:cNvPr id="215" name="Rectangle 222"/>
            <p:cNvSpPr>
              <a:spLocks noChangeArrowheads="1"/>
            </p:cNvSpPr>
            <p:nvPr/>
          </p:nvSpPr>
          <p:spPr bwMode="auto">
            <a:xfrm>
              <a:off x="6826470" y="5720305"/>
              <a:ext cx="283779" cy="163304"/>
            </a:xfrm>
            <a:prstGeom prst="rect">
              <a:avLst/>
            </a:prstGeom>
            <a:solidFill>
              <a:srgbClr val="AABA0A"/>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6" name="Rectangle 222"/>
            <p:cNvSpPr>
              <a:spLocks noChangeArrowheads="1"/>
            </p:cNvSpPr>
            <p:nvPr/>
          </p:nvSpPr>
          <p:spPr bwMode="auto">
            <a:xfrm>
              <a:off x="6826469" y="5941655"/>
              <a:ext cx="283779" cy="163304"/>
            </a:xfrm>
            <a:prstGeom prst="rect">
              <a:avLst/>
            </a:prstGeom>
            <a:pattFill prst="pct5">
              <a:fgClr>
                <a:schemeClr val="tx1"/>
              </a:fgClr>
              <a:bgClr>
                <a:schemeClr val="bg1"/>
              </a:bgClr>
            </a:patt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7" name="Rectangle 222"/>
            <p:cNvSpPr>
              <a:spLocks noChangeArrowheads="1"/>
            </p:cNvSpPr>
            <p:nvPr/>
          </p:nvSpPr>
          <p:spPr bwMode="auto">
            <a:xfrm>
              <a:off x="6826469" y="6378951"/>
              <a:ext cx="283779" cy="163304"/>
            </a:xfrm>
            <a:prstGeom prst="rect">
              <a:avLst/>
            </a:prstGeom>
            <a:solidFill>
              <a:schemeClr val="bg1"/>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8" name="Text Box 220"/>
            <p:cNvSpPr txBox="1">
              <a:spLocks noChangeArrowheads="1"/>
            </p:cNvSpPr>
            <p:nvPr/>
          </p:nvSpPr>
          <p:spPr bwMode="auto">
            <a:xfrm>
              <a:off x="7204841" y="5545192"/>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46.0-69.6% (1</a:t>
              </a:r>
              <a:r>
                <a:rPr lang="en-US" sz="1000" kern="0" baseline="30000" dirty="0" smtClean="0">
                  <a:solidFill>
                    <a:sysClr val="windowText" lastClr="000000"/>
                  </a:solidFill>
                  <a:cs typeface="Arial" pitchFamily="34" charset="0"/>
                </a:rPr>
                <a:t>st</a:t>
              </a:r>
              <a:r>
                <a:rPr lang="en-US" sz="1000" kern="0" dirty="0" smtClean="0">
                  <a:solidFill>
                    <a:sysClr val="windowText" lastClr="000000"/>
                  </a:solidFill>
                  <a:cs typeface="Arial" pitchFamily="34" charset="0"/>
                </a:rPr>
                <a:t> Quartile)</a:t>
              </a:r>
              <a:endParaRPr lang="en-US" sz="1000" kern="0" dirty="0">
                <a:solidFill>
                  <a:sysClr val="windowText" lastClr="000000"/>
                </a:solidFill>
                <a:cs typeface="Arial" pitchFamily="34" charset="0"/>
              </a:endParaRPr>
            </a:p>
          </p:txBody>
        </p:sp>
        <p:sp>
          <p:nvSpPr>
            <p:cNvPr id="219" name="Text Box 220"/>
            <p:cNvSpPr txBox="1">
              <a:spLocks noChangeArrowheads="1"/>
            </p:cNvSpPr>
            <p:nvPr/>
          </p:nvSpPr>
          <p:spPr bwMode="auto">
            <a:xfrm>
              <a:off x="7204840" y="5763838"/>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69.6-76.2% (2</a:t>
              </a:r>
              <a:r>
                <a:rPr lang="en-US" sz="1000" kern="0" baseline="30000" dirty="0" smtClean="0">
                  <a:solidFill>
                    <a:sysClr val="windowText" lastClr="000000"/>
                  </a:solidFill>
                  <a:cs typeface="Arial" pitchFamily="34" charset="0"/>
                </a:rPr>
                <a:t>nd</a:t>
              </a:r>
              <a:r>
                <a:rPr lang="en-US" sz="1000" kern="0" dirty="0" smtClean="0">
                  <a:solidFill>
                    <a:sysClr val="windowText" lastClr="000000"/>
                  </a:solidFill>
                  <a:cs typeface="Arial" pitchFamily="34" charset="0"/>
                </a:rPr>
                <a:t> Quartile)</a:t>
              </a:r>
              <a:endParaRPr lang="en-US" sz="1000" kern="0" dirty="0">
                <a:solidFill>
                  <a:sysClr val="windowText" lastClr="000000"/>
                </a:solidFill>
                <a:cs typeface="Arial" pitchFamily="34" charset="0"/>
              </a:endParaRPr>
            </a:p>
          </p:txBody>
        </p:sp>
        <p:sp>
          <p:nvSpPr>
            <p:cNvPr id="220" name="Text Box 220"/>
            <p:cNvSpPr txBox="1">
              <a:spLocks noChangeArrowheads="1"/>
            </p:cNvSpPr>
            <p:nvPr/>
          </p:nvSpPr>
          <p:spPr bwMode="auto">
            <a:xfrm>
              <a:off x="7204840" y="6417057"/>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Missing</a:t>
              </a:r>
              <a:endParaRPr lang="en-US" sz="1000" kern="0" dirty="0">
                <a:solidFill>
                  <a:sysClr val="windowText" lastClr="000000"/>
                </a:solidFill>
                <a:cs typeface="Arial" pitchFamily="34" charset="0"/>
              </a:endParaRPr>
            </a:p>
          </p:txBody>
        </p:sp>
        <p:sp>
          <p:nvSpPr>
            <p:cNvPr id="221" name="Rectangle 222"/>
            <p:cNvSpPr>
              <a:spLocks noChangeArrowheads="1"/>
            </p:cNvSpPr>
            <p:nvPr/>
          </p:nvSpPr>
          <p:spPr bwMode="auto">
            <a:xfrm>
              <a:off x="6826469" y="6163471"/>
              <a:ext cx="283779" cy="163304"/>
            </a:xfrm>
            <a:prstGeom prst="rect">
              <a:avLst/>
            </a:prstGeom>
            <a:solidFill>
              <a:srgbClr val="0072C6"/>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chemeClr val="bg1">
                    <a:lumMod val="50000"/>
                  </a:schemeClr>
                </a:solidFill>
                <a:cs typeface="Arial" pitchFamily="34" charset="0"/>
              </a:endParaRPr>
            </a:p>
          </p:txBody>
        </p:sp>
      </p:grpSp>
      <p:sp>
        <p:nvSpPr>
          <p:cNvPr id="222" name="Text Box 220"/>
          <p:cNvSpPr txBox="1">
            <a:spLocks noChangeArrowheads="1"/>
          </p:cNvSpPr>
          <p:nvPr/>
        </p:nvSpPr>
        <p:spPr bwMode="auto">
          <a:xfrm>
            <a:off x="7040880" y="5181600"/>
            <a:ext cx="198120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latin typeface="Calibri" panose="020F0502020204030204" pitchFamily="34" charset="0"/>
                <a:cs typeface="Arial" pitchFamily="34" charset="0"/>
              </a:rPr>
              <a:t> </a:t>
            </a:r>
            <a:r>
              <a:rPr lang="en-US" sz="1000" kern="0" dirty="0" smtClean="0">
                <a:solidFill>
                  <a:sysClr val="windowText" lastClr="000000"/>
                </a:solidFill>
                <a:cs typeface="Arial" pitchFamily="34" charset="0"/>
              </a:rPr>
              <a:t>76.3-86.6% (3</a:t>
            </a:r>
            <a:r>
              <a:rPr lang="en-US" sz="1000" kern="0" baseline="30000" dirty="0" smtClean="0">
                <a:solidFill>
                  <a:sysClr val="windowText" lastClr="000000"/>
                </a:solidFill>
                <a:cs typeface="Arial" panose="020B0604020202020204" pitchFamily="34" charset="0"/>
              </a:rPr>
              <a:t>rd</a:t>
            </a:r>
            <a:r>
              <a:rPr lang="en-US" sz="1000" kern="0" dirty="0" smtClean="0">
                <a:solidFill>
                  <a:sysClr val="windowText" lastClr="000000"/>
                </a:solidFill>
                <a:cs typeface="Arial" panose="020B0604020202020204" pitchFamily="34" charset="0"/>
              </a:rPr>
              <a:t> Quartile)</a:t>
            </a:r>
            <a:endParaRPr lang="en-US" sz="1000" kern="0" dirty="0">
              <a:solidFill>
                <a:sysClr val="windowText" lastClr="000000"/>
              </a:solidFill>
              <a:cs typeface="Arial" panose="020B0604020202020204" pitchFamily="34" charset="0"/>
            </a:endParaRPr>
          </a:p>
        </p:txBody>
      </p:sp>
      <p:sp>
        <p:nvSpPr>
          <p:cNvPr id="223" name="Rectangle 12"/>
          <p:cNvSpPr>
            <a:spLocks noChangeArrowheads="1"/>
          </p:cNvSpPr>
          <p:nvPr/>
        </p:nvSpPr>
        <p:spPr bwMode="auto">
          <a:xfrm>
            <a:off x="4982953" y="5041416"/>
            <a:ext cx="838200" cy="640080"/>
          </a:xfrm>
          <a:prstGeom prst="rect">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24" name="Freeform 223"/>
          <p:cNvSpPr/>
          <p:nvPr/>
        </p:nvSpPr>
        <p:spPr>
          <a:xfrm>
            <a:off x="5132495" y="5065512"/>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28575">
                <a:solidFill>
                  <a:schemeClr val="tx1"/>
                </a:solidFill>
              </a:ln>
            </a:endParaRPr>
          </a:p>
        </p:txBody>
      </p:sp>
      <p:sp>
        <p:nvSpPr>
          <p:cNvPr id="225" name="Text Box 30"/>
          <p:cNvSpPr txBox="1">
            <a:spLocks noChangeArrowheads="1"/>
          </p:cNvSpPr>
          <p:nvPr/>
        </p:nvSpPr>
        <p:spPr bwMode="auto">
          <a:xfrm>
            <a:off x="5220753" y="5394958"/>
            <a:ext cx="362600" cy="228600"/>
          </a:xfrm>
          <a:prstGeom prst="rect">
            <a:avLst/>
          </a:prstGeom>
          <a:solidFill>
            <a:schemeClr val="bg1"/>
          </a:solidFill>
          <a:ln w="3175">
            <a:solidFill>
              <a:srgbClr val="000000"/>
            </a:solidFill>
            <a:miter lim="800000"/>
            <a:headEnd/>
            <a:tailEnd/>
          </a:ln>
        </p:spPr>
        <p:txBody>
          <a:bodyPr wrap="none">
            <a:spAutoFit/>
          </a:bodyPr>
          <a:lstStyle/>
          <a:p>
            <a:pPr algn="ctr" eaLnBrk="0" fontAlgn="auto" hangingPunct="0">
              <a:spcBef>
                <a:spcPts val="0"/>
              </a:spcBef>
              <a:spcAft>
                <a:spcPts val="0"/>
              </a:spcAft>
              <a:defRPr/>
            </a:pPr>
            <a:r>
              <a:rPr lang="en-US" sz="1000" kern="0" dirty="0" smtClean="0">
                <a:solidFill>
                  <a:srgbClr val="000000"/>
                </a:solidFill>
                <a:latin typeface="Arial" pitchFamily="34" charset="0"/>
                <a:cs typeface="Arial" pitchFamily="34" charset="0"/>
              </a:rPr>
              <a:t>PR</a:t>
            </a:r>
            <a:endParaRPr lang="en-US" sz="1000" kern="0" dirty="0">
              <a:solidFill>
                <a:srgbClr val="000000"/>
              </a:solidFill>
              <a:latin typeface="Arial" pitchFamily="34" charset="0"/>
              <a:cs typeface="Arial" pitchFamily="34" charset="0"/>
            </a:endParaRPr>
          </a:p>
        </p:txBody>
      </p:sp>
      <p:sp>
        <p:nvSpPr>
          <p:cNvPr id="226" name="Rectangle 222"/>
          <p:cNvSpPr>
            <a:spLocks noChangeArrowheads="1"/>
          </p:cNvSpPr>
          <p:nvPr/>
        </p:nvSpPr>
        <p:spPr bwMode="auto">
          <a:xfrm>
            <a:off x="6672125" y="4394676"/>
            <a:ext cx="274320" cy="274320"/>
          </a:xfrm>
          <a:prstGeom prst="rect">
            <a:avLst/>
          </a:prstGeom>
          <a:solidFill>
            <a:schemeClr val="bg1">
              <a:lumMod val="50000"/>
            </a:schemeClr>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7" name="Text Box 220"/>
          <p:cNvSpPr txBox="1">
            <a:spLocks noChangeArrowheads="1"/>
          </p:cNvSpPr>
          <p:nvPr/>
        </p:nvSpPr>
        <p:spPr bwMode="auto">
          <a:xfrm>
            <a:off x="7040880" y="5550408"/>
            <a:ext cx="191516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latin typeface="Calibri" panose="020F0502020204030204" pitchFamily="34" charset="0"/>
                <a:cs typeface="Arial" pitchFamily="34" charset="0"/>
              </a:rPr>
              <a:t> </a:t>
            </a:r>
            <a:r>
              <a:rPr lang="en-US" sz="1000" kern="0" dirty="0" smtClean="0">
                <a:solidFill>
                  <a:sysClr val="windowText" lastClr="000000"/>
                </a:solidFill>
                <a:cs typeface="Arial" pitchFamily="34" charset="0"/>
              </a:rPr>
              <a:t>86.7-95.2% (4</a:t>
            </a:r>
            <a:r>
              <a:rPr lang="en-US" sz="1000" kern="0" baseline="30000" dirty="0" smtClean="0">
                <a:solidFill>
                  <a:sysClr val="windowText" lastClr="000000"/>
                </a:solidFill>
                <a:cs typeface="Arial" panose="020B0604020202020204" pitchFamily="34" charset="0"/>
              </a:rPr>
              <a:t>th</a:t>
            </a:r>
            <a:r>
              <a:rPr lang="en-US" sz="1000" kern="0" dirty="0" smtClean="0">
                <a:solidFill>
                  <a:sysClr val="windowText" lastClr="000000"/>
                </a:solidFill>
                <a:cs typeface="Arial" panose="020B0604020202020204" pitchFamily="34" charset="0"/>
              </a:rPr>
              <a:t> Quartile)</a:t>
            </a:r>
            <a:endParaRPr lang="en-US" sz="10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35234486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2580848609"/>
              </p:ext>
            </p:extLst>
          </p:nvPr>
        </p:nvGraphicFramePr>
        <p:xfrm>
          <a:off x="457200" y="1463040"/>
          <a:ext cx="8229600" cy="365759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1600200" y="274638"/>
            <a:ext cx="7086600" cy="868362"/>
          </a:xfrm>
        </p:spPr>
        <p:txBody>
          <a:bodyPr>
            <a:noAutofit/>
          </a:bodyPr>
          <a:lstStyle/>
          <a:p>
            <a:r>
              <a:rPr lang="en-US" sz="1800" dirty="0" smtClean="0"/>
              <a:t>Adolescents </a:t>
            </a:r>
            <a:r>
              <a:rPr lang="en-US" sz="1800" dirty="0"/>
              <a:t>ages 13-17 </a:t>
            </a:r>
            <a:r>
              <a:rPr lang="en-US" sz="1800" dirty="0" smtClean="0"/>
              <a:t>years who ever received at least 1 dose </a:t>
            </a:r>
            <a:r>
              <a:rPr lang="en-US" sz="1800" dirty="0"/>
              <a:t>of </a:t>
            </a:r>
            <a:r>
              <a:rPr lang="en-US" sz="1800" dirty="0" smtClean="0"/>
              <a:t>the meningococcal vaccine, </a:t>
            </a:r>
            <a:r>
              <a:rPr lang="en-US" sz="1800" dirty="0"/>
              <a:t>by </a:t>
            </a:r>
            <a:r>
              <a:rPr lang="en-US" sz="1800" dirty="0" smtClean="0"/>
              <a:t>race/ethnicity, 2014</a:t>
            </a:r>
            <a:endParaRPr lang="en-US" sz="1800" dirty="0"/>
          </a:p>
        </p:txBody>
      </p:sp>
      <p:sp>
        <p:nvSpPr>
          <p:cNvPr id="2" name="Rectangle 1"/>
          <p:cNvSpPr/>
          <p:nvPr/>
        </p:nvSpPr>
        <p:spPr>
          <a:xfrm>
            <a:off x="457200" y="5120640"/>
            <a:ext cx="8229600" cy="553998"/>
          </a:xfrm>
          <a:prstGeom prst="rect">
            <a:avLst/>
          </a:prstGeom>
        </p:spPr>
        <p:txBody>
          <a:bodyPr wrap="square">
            <a:spAutoFit/>
          </a:bodyPr>
          <a:lstStyle/>
          <a:p>
            <a:r>
              <a:rPr lang="en-US" sz="1000" b="1" dirty="0" smtClean="0"/>
              <a:t>Key: </a:t>
            </a:r>
            <a:r>
              <a:rPr lang="en-US" sz="1000" dirty="0" smtClean="0"/>
              <a:t>AI/AN = American Indian or Alaska Native.</a:t>
            </a:r>
            <a:endParaRPr lang="en-US" sz="1000" b="1" dirty="0" smtClean="0"/>
          </a:p>
          <a:p>
            <a:r>
              <a:rPr lang="en-US" sz="1000" b="1" dirty="0" smtClean="0"/>
              <a:t>Source: </a:t>
            </a:r>
            <a:r>
              <a:rPr lang="en-US" sz="1000" dirty="0" smtClean="0"/>
              <a:t>National Immunization Survey-Teen</a:t>
            </a:r>
            <a:r>
              <a:rPr lang="en-US" sz="1000" dirty="0"/>
              <a:t>, United States, </a:t>
            </a:r>
            <a:r>
              <a:rPr lang="en-US" sz="1000" dirty="0" smtClean="0"/>
              <a:t>2014. </a:t>
            </a:r>
            <a:r>
              <a:rPr lang="en-US" sz="1000" dirty="0" smtClean="0">
                <a:hlinkClick r:id="rId4"/>
              </a:rPr>
              <a:t>http</a:t>
            </a:r>
            <a:r>
              <a:rPr lang="en-US" sz="1000" dirty="0">
                <a:hlinkClick r:id="rId4"/>
              </a:rPr>
              <a:t>://</a:t>
            </a:r>
            <a:r>
              <a:rPr lang="en-US" sz="1000" dirty="0" smtClean="0">
                <a:hlinkClick r:id="rId4"/>
              </a:rPr>
              <a:t>www.cdc.gov/vaccines/imz-managers/coverage/nis/teen/data/tables-2014.html</a:t>
            </a:r>
            <a:r>
              <a:rPr lang="en-US" sz="1000" dirty="0" smtClean="0"/>
              <a:t> </a:t>
            </a:r>
            <a:endParaRPr lang="en-US" sz="1000" dirty="0"/>
          </a:p>
        </p:txBody>
      </p:sp>
    </p:spTree>
    <p:extLst>
      <p:ext uri="{BB962C8B-B14F-4D97-AF65-F5344CB8AC3E}">
        <p14:creationId xmlns:p14="http://schemas.microsoft.com/office/powerpoint/2010/main" val="208615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Human Papillomavirus Vaccination Coverage for Adolescents</a:t>
            </a:r>
            <a:endParaRPr lang="en-US" dirty="0"/>
          </a:p>
        </p:txBody>
      </p:sp>
      <p:sp>
        <p:nvSpPr>
          <p:cNvPr id="3" name="Content Placeholder 2"/>
          <p:cNvSpPr>
            <a:spLocks noGrp="1"/>
          </p:cNvSpPr>
          <p:nvPr>
            <p:ph idx="1"/>
          </p:nvPr>
        </p:nvSpPr>
        <p:spPr>
          <a:xfrm>
            <a:off x="457200" y="1600200"/>
            <a:ext cx="8200664" cy="3944073"/>
          </a:xfrm>
        </p:spPr>
        <p:txBody>
          <a:bodyPr>
            <a:normAutofit fontScale="92500"/>
          </a:bodyPr>
          <a:lstStyle/>
          <a:p>
            <a:r>
              <a:rPr lang="en-US" dirty="0" smtClean="0"/>
              <a:t>Licensed HPV vaccine available since 2006</a:t>
            </a:r>
          </a:p>
          <a:p>
            <a:r>
              <a:rPr lang="en-US" dirty="0" smtClean="0"/>
              <a:t>Recommended by the Advisory Committee on Immunization Practices (ACIP) for routine vaccination of girls at age 11 or 12</a:t>
            </a:r>
            <a:r>
              <a:rPr lang="en-US" baseline="30000" dirty="0" smtClean="0"/>
              <a:t>14,15</a:t>
            </a:r>
            <a:r>
              <a:rPr lang="en-US" dirty="0" smtClean="0"/>
              <a:t> </a:t>
            </a:r>
          </a:p>
          <a:p>
            <a:r>
              <a:rPr lang="en-US" dirty="0" err="1" smtClean="0"/>
              <a:t>Quadrivalent</a:t>
            </a:r>
            <a:r>
              <a:rPr lang="en-US" dirty="0" smtClean="0"/>
              <a:t> HPV recommended by ACIP in 2011 for routine vaccination of boys at age 11 or 12</a:t>
            </a:r>
            <a:r>
              <a:rPr lang="en-US" baseline="30000" dirty="0" smtClean="0"/>
              <a:t>16</a:t>
            </a:r>
            <a:r>
              <a:rPr lang="en-US" dirty="0" smtClean="0"/>
              <a:t> </a:t>
            </a:r>
          </a:p>
          <a:p>
            <a:r>
              <a:rPr lang="en-US" dirty="0" smtClean="0"/>
              <a:t>Can be safely given with other routine vaccines; administration of all age-appropriate vaccines during a single visit recommended by ACIP</a:t>
            </a:r>
            <a:r>
              <a:rPr lang="en-US" baseline="30000" dirty="0" smtClean="0"/>
              <a:t>17</a:t>
            </a:r>
            <a:r>
              <a:rPr lang="en-US" dirty="0" smtClean="0"/>
              <a:t> </a:t>
            </a:r>
          </a:p>
          <a:p>
            <a:endParaRPr lang="en-US" dirty="0" smtClean="0">
              <a:hlinkClick r:id="rId3"/>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16335456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Adolescents ages 13-17 years who received 3 or more doses of human papillomavirus vaccine, by race/</a:t>
            </a:r>
            <a:br>
              <a:rPr lang="en-US" sz="2000" dirty="0" smtClean="0"/>
            </a:br>
            <a:r>
              <a:rPr lang="en-US" sz="2000" dirty="0" smtClean="0"/>
              <a:t>ethnicity, stratified by sex, 2013</a:t>
            </a:r>
            <a:endParaRPr lang="en-US" sz="2000" dirty="0"/>
          </a:p>
        </p:txBody>
      </p:sp>
      <p:graphicFrame>
        <p:nvGraphicFramePr>
          <p:cNvPr id="6" name="Chart 5"/>
          <p:cNvGraphicFramePr/>
          <p:nvPr>
            <p:extLst>
              <p:ext uri="{D42A27DB-BD31-4B8C-83A1-F6EECF244321}">
                <p14:modId xmlns:p14="http://schemas.microsoft.com/office/powerpoint/2010/main" val="33027613"/>
              </p:ext>
            </p:extLst>
          </p:nvPr>
        </p:nvGraphicFramePr>
        <p:xfrm>
          <a:off x="457200" y="1463040"/>
          <a:ext cx="82296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5394960"/>
            <a:ext cx="8229600" cy="553998"/>
          </a:xfrm>
          <a:prstGeom prst="rect">
            <a:avLst/>
          </a:prstGeom>
        </p:spPr>
        <p:txBody>
          <a:bodyPr wrap="square">
            <a:spAutoFit/>
          </a:bodyPr>
          <a:lstStyle/>
          <a:p>
            <a:r>
              <a:rPr lang="en-US" sz="1000" b="1" dirty="0"/>
              <a:t>Source: </a:t>
            </a:r>
            <a:r>
              <a:rPr lang="en-US" sz="1000" dirty="0"/>
              <a:t>National Immunization Survey-Teen, United States, </a:t>
            </a:r>
            <a:r>
              <a:rPr lang="en-US" sz="1000" dirty="0" smtClean="0"/>
              <a:t>2013. </a:t>
            </a:r>
            <a:r>
              <a:rPr lang="en-US" sz="1000" dirty="0" smtClean="0">
                <a:hlinkClick r:id="rId4"/>
              </a:rPr>
              <a:t>http</a:t>
            </a:r>
            <a:r>
              <a:rPr lang="en-US" sz="1000" dirty="0">
                <a:hlinkClick r:id="rId4"/>
              </a:rPr>
              <a:t>://</a:t>
            </a:r>
            <a:r>
              <a:rPr lang="en-US" sz="1000" dirty="0" smtClean="0">
                <a:hlinkClick r:id="rId4"/>
              </a:rPr>
              <a:t>www.cdc.gov/vaccines/imz-managers/coverage/nis/teen/data/tables-2013.html#pov</a:t>
            </a:r>
            <a:endParaRPr lang="en-US" sz="1000" dirty="0" smtClean="0"/>
          </a:p>
          <a:p>
            <a:r>
              <a:rPr lang="en-US" sz="1000" b="1" dirty="0" smtClean="0"/>
              <a:t>Note: </a:t>
            </a:r>
            <a:r>
              <a:rPr lang="en-US" sz="1000" dirty="0" smtClean="0"/>
              <a:t>White and Black are non-Hispanic. Hispanic includes all races.</a:t>
            </a:r>
            <a:endParaRPr lang="en-US" sz="1000" b="1" dirty="0"/>
          </a:p>
        </p:txBody>
      </p:sp>
    </p:spTree>
    <p:extLst>
      <p:ext uri="{BB962C8B-B14F-4D97-AF65-F5344CB8AC3E}">
        <p14:creationId xmlns:p14="http://schemas.microsoft.com/office/powerpoint/2010/main" val="3450086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00200" y="274638"/>
            <a:ext cx="7086600" cy="1020762"/>
          </a:xfrm>
        </p:spPr>
        <p:txBody>
          <a:bodyPr>
            <a:noAutofit/>
          </a:bodyPr>
          <a:lstStyle/>
          <a:p>
            <a:r>
              <a:rPr lang="en-US" dirty="0" smtClean="0"/>
              <a:t>Person-Centered Care</a:t>
            </a:r>
            <a:endParaRPr lang="en-US" dirty="0"/>
          </a:p>
        </p:txBody>
      </p:sp>
      <p:sp>
        <p:nvSpPr>
          <p:cNvPr id="8" name="Content Placeholder 7"/>
          <p:cNvSpPr>
            <a:spLocks noGrp="1"/>
          </p:cNvSpPr>
          <p:nvPr>
            <p:ph idx="1"/>
          </p:nvPr>
        </p:nvSpPr>
        <p:spPr/>
        <p:txBody>
          <a:bodyPr>
            <a:normAutofit/>
          </a:bodyPr>
          <a:lstStyle/>
          <a:p>
            <a:pPr lvl="0"/>
            <a:r>
              <a:rPr lang="en-US" dirty="0"/>
              <a:t>Person-centered care has taken </a:t>
            </a:r>
            <a:r>
              <a:rPr lang="en-US" dirty="0" smtClean="0"/>
              <a:t>an important place in </a:t>
            </a:r>
            <a:r>
              <a:rPr lang="en-US" dirty="0"/>
              <a:t>quality measurement and improvement in the United States and </a:t>
            </a:r>
            <a:r>
              <a:rPr lang="en-US" dirty="0" smtClean="0"/>
              <a:t>elsewhere.</a:t>
            </a:r>
            <a:r>
              <a:rPr lang="en-US" baseline="30000" dirty="0" smtClean="0"/>
              <a:t>18-21</a:t>
            </a:r>
          </a:p>
          <a:p>
            <a:pPr lvl="0"/>
            <a:r>
              <a:rPr lang="en-US" dirty="0" smtClean="0"/>
              <a:t>Good </a:t>
            </a:r>
            <a:r>
              <a:rPr lang="en-US" dirty="0"/>
              <a:t>communication and demonstrations of respect are two critical aspects of person-centered </a:t>
            </a:r>
            <a:r>
              <a:rPr lang="en-US" dirty="0" smtClean="0"/>
              <a:t>care.</a:t>
            </a:r>
            <a:r>
              <a:rPr lang="en-US" baseline="30000" dirty="0" smtClean="0"/>
              <a:t>22,23</a:t>
            </a:r>
            <a:endParaRPr lang="en-US" dirty="0" smtClean="0"/>
          </a:p>
          <a:p>
            <a:endParaRPr lang="en-US" dirty="0"/>
          </a:p>
        </p:txBody>
      </p:sp>
    </p:spTree>
    <p:extLst>
      <p:ext uri="{BB962C8B-B14F-4D97-AF65-F5344CB8AC3E}">
        <p14:creationId xmlns:p14="http://schemas.microsoft.com/office/powerpoint/2010/main" val="195254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National Healthcare Quality and Disparities Report</a:t>
            </a:r>
            <a:endParaRPr lang="en-US" dirty="0"/>
          </a:p>
        </p:txBody>
      </p:sp>
      <p:sp>
        <p:nvSpPr>
          <p:cNvPr id="3" name="Content Placeholder 2"/>
          <p:cNvSpPr>
            <a:spLocks noGrp="1"/>
          </p:cNvSpPr>
          <p:nvPr>
            <p:ph idx="1"/>
          </p:nvPr>
        </p:nvSpPr>
        <p:spPr/>
        <p:txBody>
          <a:bodyPr/>
          <a:lstStyle/>
          <a:p>
            <a:r>
              <a:rPr lang="en-US" dirty="0" smtClean="0"/>
              <a:t>Based on more than 250 measures of quality and disparities covering a broad array of health care services and settings</a:t>
            </a:r>
          </a:p>
          <a:p>
            <a:r>
              <a:rPr lang="en-US" dirty="0" smtClean="0"/>
              <a:t>Includes data from 2015 QDR, which generally cover 2001-2013 </a:t>
            </a:r>
          </a:p>
          <a:p>
            <a:r>
              <a:rPr lang="en-US" dirty="0" smtClean="0"/>
              <a:t>Produced with the help of an Interagency Work Group led by the Agency for Healthcare Research and Quality and submitted on behalf of the Secretary of Health and Human Services </a:t>
            </a:r>
          </a:p>
          <a:p>
            <a:endParaRPr lang="en-US" dirty="0"/>
          </a:p>
        </p:txBody>
      </p:sp>
    </p:spTree>
    <p:extLst>
      <p:ext uri="{BB962C8B-B14F-4D97-AF65-F5344CB8AC3E}">
        <p14:creationId xmlns:p14="http://schemas.microsoft.com/office/powerpoint/2010/main" val="5941409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sz="half" idx="1"/>
            <p:extLst>
              <p:ext uri="{D42A27DB-BD31-4B8C-83A1-F6EECF244321}">
                <p14:modId xmlns:p14="http://schemas.microsoft.com/office/powerpoint/2010/main" val="1702217060"/>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3729210973"/>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1600200" y="274638"/>
            <a:ext cx="6858000" cy="868362"/>
          </a:xfrm>
        </p:spPr>
        <p:txBody>
          <a:bodyPr>
            <a:noAutofit/>
          </a:bodyPr>
          <a:lstStyle/>
          <a:p>
            <a:r>
              <a:rPr lang="en-US" sz="1800" dirty="0" smtClean="0"/>
              <a:t>Children who had a doctor’s office or clinic visit in the last 12 months whose parents reported poor communication with health providers, by race/ethnicity and insurance, 2002-2013</a:t>
            </a:r>
            <a:endParaRPr lang="en-US" sz="1800" dirty="0"/>
          </a:p>
        </p:txBody>
      </p:sp>
      <p:sp>
        <p:nvSpPr>
          <p:cNvPr id="9" name="Rectangle 8"/>
          <p:cNvSpPr/>
          <p:nvPr/>
        </p:nvSpPr>
        <p:spPr>
          <a:xfrm>
            <a:off x="457200" y="5760720"/>
            <a:ext cx="8229600" cy="707886"/>
          </a:xfrm>
          <a:prstGeom prst="rect">
            <a:avLst/>
          </a:prstGeom>
        </p:spPr>
        <p:txBody>
          <a:bodyPr wrap="square">
            <a:spAutoFit/>
          </a:bodyPr>
          <a:lstStyle/>
          <a:p>
            <a:r>
              <a:rPr lang="en-US" sz="1000" b="1" dirty="0"/>
              <a:t>Source: </a:t>
            </a:r>
            <a:r>
              <a:rPr lang="en-US" sz="1000" dirty="0"/>
              <a:t>Agency for Healthcare Research and Quality</a:t>
            </a:r>
            <a:r>
              <a:rPr lang="en-US" sz="1000" dirty="0" smtClean="0"/>
              <a:t>, </a:t>
            </a:r>
            <a:r>
              <a:rPr lang="en-US" sz="1000" dirty="0"/>
              <a:t>Medical Expenditure Panel </a:t>
            </a:r>
            <a:r>
              <a:rPr lang="en-US" sz="1000" dirty="0" smtClean="0"/>
              <a:t>Survey, 2002-2013.</a:t>
            </a:r>
          </a:p>
          <a:p>
            <a:r>
              <a:rPr lang="en-US" sz="1000" b="1" dirty="0" smtClean="0"/>
              <a:t>Note:</a:t>
            </a:r>
            <a:r>
              <a:rPr lang="en-US" sz="1000" dirty="0" smtClean="0"/>
              <a:t> White and Black are non-Hispanic. Hispanic includes all races. Poor </a:t>
            </a:r>
            <a:r>
              <a:rPr lang="en-US" sz="1000" dirty="0"/>
              <a:t>communication is defined as reporting that their health provider sometimes or </a:t>
            </a:r>
            <a:r>
              <a:rPr lang="en-US" sz="1000" dirty="0" smtClean="0"/>
              <a:t>never listened </a:t>
            </a:r>
            <a:r>
              <a:rPr lang="en-US" sz="1000" dirty="0"/>
              <a:t>carefully, explained things clearly, respected what they or their parents had to say, and spent enough time with them. Parents refers to parents or guardians</a:t>
            </a:r>
            <a:r>
              <a:rPr lang="en-US" sz="1000" dirty="0" smtClean="0"/>
              <a:t>.</a:t>
            </a:r>
            <a:endParaRPr lang="en-US" sz="1000" dirty="0"/>
          </a:p>
        </p:txBody>
      </p:sp>
    </p:spTree>
    <p:extLst>
      <p:ext uri="{BB962C8B-B14F-4D97-AF65-F5344CB8AC3E}">
        <p14:creationId xmlns:p14="http://schemas.microsoft.com/office/powerpoint/2010/main" val="30020927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Safety: Birth Trauma</a:t>
            </a:r>
            <a:endParaRPr lang="en-US" dirty="0"/>
          </a:p>
        </p:txBody>
      </p:sp>
      <p:sp>
        <p:nvSpPr>
          <p:cNvPr id="3" name="Content Placeholder 2"/>
          <p:cNvSpPr>
            <a:spLocks noGrp="1"/>
          </p:cNvSpPr>
          <p:nvPr>
            <p:ph idx="1"/>
          </p:nvPr>
        </p:nvSpPr>
        <p:spPr/>
        <p:txBody>
          <a:bodyPr>
            <a:normAutofit lnSpcReduction="10000"/>
          </a:bodyPr>
          <a:lstStyle/>
          <a:p>
            <a:r>
              <a:rPr lang="en-US" dirty="0" smtClean="0"/>
              <a:t>Cases included in birth trauma measure:</a:t>
            </a:r>
          </a:p>
          <a:p>
            <a:pPr lvl="1"/>
            <a:r>
              <a:rPr lang="en-US" dirty="0" smtClean="0"/>
              <a:t>Hemorrhage below the scalp, </a:t>
            </a:r>
          </a:p>
          <a:p>
            <a:pPr lvl="1"/>
            <a:r>
              <a:rPr lang="en-US" dirty="0" smtClean="0"/>
              <a:t>Cerebral hemorrhage at birth,</a:t>
            </a:r>
          </a:p>
          <a:p>
            <a:pPr lvl="1"/>
            <a:r>
              <a:rPr lang="en-US" dirty="0" smtClean="0"/>
              <a:t>Spinal cord injury at birth, </a:t>
            </a:r>
          </a:p>
          <a:p>
            <a:pPr lvl="1"/>
            <a:r>
              <a:rPr lang="en-US" dirty="0" smtClean="0"/>
              <a:t>Facial nerve injury at birth, </a:t>
            </a:r>
          </a:p>
          <a:p>
            <a:pPr lvl="1"/>
            <a:r>
              <a:rPr lang="en-US" dirty="0"/>
              <a:t>Bone injury not elsewhere classified at birth, </a:t>
            </a:r>
          </a:p>
          <a:p>
            <a:pPr lvl="1"/>
            <a:r>
              <a:rPr lang="en-US" dirty="0" smtClean="0"/>
              <a:t>Nerve injury not elsewhere classified at birth, and </a:t>
            </a:r>
          </a:p>
          <a:p>
            <a:pPr lvl="1"/>
            <a:r>
              <a:rPr lang="en-US" dirty="0" smtClean="0"/>
              <a:t>Birth trauma not elsewhere classified.</a:t>
            </a:r>
            <a:r>
              <a:rPr lang="en-US" baseline="30000" dirty="0" smtClean="0"/>
              <a:t>24</a:t>
            </a:r>
            <a:endParaRPr lang="en-US" dirty="0" smtClean="0"/>
          </a:p>
          <a:p>
            <a:r>
              <a:rPr lang="en-US" dirty="0" smtClean="0"/>
              <a:t>Many of these injuries to neonates may be preventable.</a:t>
            </a:r>
            <a:r>
              <a:rPr lang="en-US" baseline="30000" dirty="0" smtClean="0"/>
              <a:t>25</a:t>
            </a:r>
            <a:endParaRPr lang="en-US" dirty="0" smtClean="0"/>
          </a:p>
          <a:p>
            <a:endParaRPr lang="en-US" dirty="0" smtClean="0"/>
          </a:p>
          <a:p>
            <a:endParaRPr lang="en-US" dirty="0"/>
          </a:p>
        </p:txBody>
      </p:sp>
    </p:spTree>
    <p:extLst>
      <p:ext uri="{BB962C8B-B14F-4D97-AF65-F5344CB8AC3E}">
        <p14:creationId xmlns:p14="http://schemas.microsoft.com/office/powerpoint/2010/main" val="37795604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Birth trauma—injury to neonate per 1,000 live births, 2004-2013</a:t>
            </a:r>
            <a:endParaRPr lang="en-US" sz="2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47894091"/>
              </p:ext>
            </p:extLst>
          </p:nvPr>
        </p:nvGraphicFramePr>
        <p:xfrm>
          <a:off x="457200" y="1463040"/>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57200" y="5394960"/>
            <a:ext cx="8229600" cy="707886"/>
          </a:xfrm>
          <a:prstGeom prst="rect">
            <a:avLst/>
          </a:prstGeom>
        </p:spPr>
        <p:txBody>
          <a:bodyPr wrap="square">
            <a:spAutoFit/>
          </a:bodyPr>
          <a:lstStyle/>
          <a:p>
            <a:r>
              <a:rPr lang="en-US" sz="1000" b="1" dirty="0" smtClean="0"/>
              <a:t>Key: </a:t>
            </a:r>
            <a:r>
              <a:rPr lang="en-US" sz="1000" dirty="0" smtClean="0"/>
              <a:t>API = Asian or Pacific Islander.</a:t>
            </a:r>
            <a:endParaRPr lang="en-US" sz="1000" b="1" dirty="0" smtClean="0"/>
          </a:p>
          <a:p>
            <a:r>
              <a:rPr lang="en-US" sz="1000" b="1" dirty="0" smtClean="0"/>
              <a:t>Source</a:t>
            </a:r>
            <a:r>
              <a:rPr lang="en-US" sz="1000" b="1" dirty="0"/>
              <a:t>: </a:t>
            </a:r>
            <a:r>
              <a:rPr lang="en-US" sz="1000" dirty="0"/>
              <a:t>Agency for Healthcare Research and Quality (AHRQ), </a:t>
            </a:r>
            <a:r>
              <a:rPr lang="en-US" sz="1000" dirty="0" smtClean="0"/>
              <a:t>Healthcare </a:t>
            </a:r>
            <a:r>
              <a:rPr lang="en-US" sz="1000" dirty="0"/>
              <a:t>Cost and Utilization Project, State Inpatient Databases, disparities analysis file and AHRQ Quality Indicators, modified version </a:t>
            </a:r>
            <a:r>
              <a:rPr lang="en-US" sz="1000" dirty="0" smtClean="0"/>
              <a:t>4.4.</a:t>
            </a:r>
          </a:p>
          <a:p>
            <a:r>
              <a:rPr lang="en-US" sz="1000" b="1" dirty="0" smtClean="0"/>
              <a:t>Note: </a:t>
            </a:r>
            <a:r>
              <a:rPr lang="en-US" sz="1000" dirty="0" smtClean="0"/>
              <a:t>White, Black, and API are non-Hispanic. Hispanic includes all races.</a:t>
            </a:r>
            <a:endParaRPr lang="en-US" sz="1000" b="1" dirty="0"/>
          </a:p>
        </p:txBody>
      </p:sp>
    </p:spTree>
    <p:extLst>
      <p:ext uri="{BB962C8B-B14F-4D97-AF65-F5344CB8AC3E}">
        <p14:creationId xmlns:p14="http://schemas.microsoft.com/office/powerpoint/2010/main" val="4682454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Coordination Measures</a:t>
            </a:r>
            <a:endParaRPr lang="en-US" dirty="0"/>
          </a:p>
        </p:txBody>
      </p:sp>
      <p:sp>
        <p:nvSpPr>
          <p:cNvPr id="3" name="Content Placeholder 2"/>
          <p:cNvSpPr>
            <a:spLocks noGrp="1"/>
          </p:cNvSpPr>
          <p:nvPr>
            <p:ph idx="1"/>
          </p:nvPr>
        </p:nvSpPr>
        <p:spPr/>
        <p:txBody>
          <a:bodyPr/>
          <a:lstStyle/>
          <a:p>
            <a:r>
              <a:rPr lang="en-US" dirty="0" smtClean="0"/>
              <a:t>Children and adolescents whose health provider usually asks about prescription medications and treatments from other doctors</a:t>
            </a:r>
          </a:p>
          <a:p>
            <a:r>
              <a:rPr lang="en-US" dirty="0" smtClean="0"/>
              <a:t>Emergency department (ED) visits with a principal diagnosis related to mental health, alcohol, or substance abuse </a:t>
            </a:r>
          </a:p>
          <a:p>
            <a:r>
              <a:rPr lang="en-US" dirty="0" smtClean="0"/>
              <a:t>ED visits for asthma </a:t>
            </a:r>
          </a:p>
          <a:p>
            <a:endParaRPr lang="en-US" dirty="0"/>
          </a:p>
        </p:txBody>
      </p:sp>
    </p:spTree>
    <p:extLst>
      <p:ext uri="{BB962C8B-B14F-4D97-AF65-F5344CB8AC3E}">
        <p14:creationId xmlns:p14="http://schemas.microsoft.com/office/powerpoint/2010/main" val="9824284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00200" y="274638"/>
            <a:ext cx="6675699" cy="868362"/>
          </a:xfrm>
        </p:spPr>
        <p:txBody>
          <a:bodyPr>
            <a:noAutofit/>
          </a:bodyPr>
          <a:lstStyle/>
          <a:p>
            <a:r>
              <a:rPr lang="en-US" sz="2700" dirty="0" smtClean="0"/>
              <a:t>Communication About Prescription Medications and Treatments From Other Doctors</a:t>
            </a:r>
            <a:endParaRPr lang="en-US" sz="2700" dirty="0"/>
          </a:p>
        </p:txBody>
      </p:sp>
      <p:sp>
        <p:nvSpPr>
          <p:cNvPr id="8" name="Content Placeholder 7"/>
          <p:cNvSpPr>
            <a:spLocks noGrp="1"/>
          </p:cNvSpPr>
          <p:nvPr>
            <p:ph idx="1"/>
          </p:nvPr>
        </p:nvSpPr>
        <p:spPr>
          <a:xfrm>
            <a:off x="457200" y="1600200"/>
            <a:ext cx="8229600" cy="4001947"/>
          </a:xfrm>
        </p:spPr>
        <p:txBody>
          <a:bodyPr>
            <a:normAutofit fontScale="92500"/>
          </a:bodyPr>
          <a:lstStyle/>
          <a:p>
            <a:r>
              <a:rPr lang="en-US" dirty="0" smtClean="0"/>
              <a:t>Children are at risk for medication errors for various reasons.</a:t>
            </a:r>
            <a:r>
              <a:rPr lang="en-US" baseline="30000" dirty="0" smtClean="0"/>
              <a:t>26</a:t>
            </a:r>
          </a:p>
          <a:p>
            <a:r>
              <a:rPr lang="en-US" dirty="0" smtClean="0"/>
              <a:t>Good medical practice includes asking patients about all their medications.</a:t>
            </a:r>
            <a:r>
              <a:rPr lang="en-US" baseline="30000" dirty="0" smtClean="0"/>
              <a:t>27</a:t>
            </a:r>
            <a:r>
              <a:rPr lang="en-US" dirty="0" smtClean="0"/>
              <a:t> </a:t>
            </a:r>
          </a:p>
          <a:p>
            <a:r>
              <a:rPr lang="en-US" dirty="0" smtClean="0"/>
              <a:t>Patients are urged tell health care providers about all their medications.</a:t>
            </a:r>
            <a:r>
              <a:rPr lang="en-US" baseline="30000" dirty="0" smtClean="0"/>
              <a:t>28</a:t>
            </a:r>
          </a:p>
          <a:p>
            <a:r>
              <a:rPr lang="en-US" dirty="0" smtClean="0"/>
              <a:t>Health care systems are trying strategies to better communicate with patients about medications other health care professionals give them.</a:t>
            </a:r>
            <a:r>
              <a:rPr lang="en-US" baseline="30000" dirty="0" smtClean="0"/>
              <a:t>29</a:t>
            </a:r>
            <a:endParaRPr lang="en-US" baseline="30000" dirty="0"/>
          </a:p>
        </p:txBody>
      </p:sp>
    </p:spTree>
    <p:extLst>
      <p:ext uri="{BB962C8B-B14F-4D97-AF65-F5344CB8AC3E}">
        <p14:creationId xmlns:p14="http://schemas.microsoft.com/office/powerpoint/2010/main" val="14208617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1143000"/>
          </a:xfrm>
        </p:spPr>
        <p:txBody>
          <a:bodyPr>
            <a:noAutofit/>
          </a:bodyPr>
          <a:lstStyle/>
          <a:p>
            <a:r>
              <a:rPr lang="en-US" sz="1800" dirty="0" smtClean="0"/>
              <a:t>Children and adolescents ages 0-17 years with a usual source of care whose health provider usually asks about prescription medications and treatments from other doctors, by race/ethnicity and income, 2013</a:t>
            </a:r>
            <a:endParaRPr lang="en-US" sz="1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0292073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val="916394884"/>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457200" y="5760720"/>
            <a:ext cx="8229600" cy="400110"/>
          </a:xfrm>
          <a:prstGeom prst="rect">
            <a:avLst/>
          </a:prstGeom>
        </p:spPr>
        <p:txBody>
          <a:bodyPr wrap="square">
            <a:spAutoFit/>
          </a:bodyPr>
          <a:lstStyle/>
          <a:p>
            <a:r>
              <a:rPr lang="en-US" sz="1000" b="1" dirty="0"/>
              <a:t>Source: </a:t>
            </a:r>
            <a:r>
              <a:rPr lang="en-US" sz="1000" dirty="0"/>
              <a:t>Agency for Healthcare Research and Quality, </a:t>
            </a:r>
            <a:r>
              <a:rPr lang="en-US" sz="1000" dirty="0" smtClean="0"/>
              <a:t>Medical </a:t>
            </a:r>
            <a:r>
              <a:rPr lang="en-US" sz="1000" dirty="0"/>
              <a:t>Expenditure Panel </a:t>
            </a:r>
            <a:r>
              <a:rPr lang="en-US" sz="1000" dirty="0" smtClean="0"/>
              <a:t>Survey, 2013.</a:t>
            </a:r>
          </a:p>
          <a:p>
            <a:r>
              <a:rPr lang="en-US" sz="1000" b="1" dirty="0" smtClean="0"/>
              <a:t>Note: </a:t>
            </a:r>
            <a:r>
              <a:rPr lang="en-US" sz="1000" dirty="0" smtClean="0"/>
              <a:t>White and Black are non-Hispanic. Hispanic includes all races.</a:t>
            </a:r>
            <a:endParaRPr lang="en-US" sz="1000" b="1" dirty="0"/>
          </a:p>
        </p:txBody>
      </p:sp>
    </p:spTree>
    <p:extLst>
      <p:ext uri="{BB962C8B-B14F-4D97-AF65-F5344CB8AC3E}">
        <p14:creationId xmlns:p14="http://schemas.microsoft.com/office/powerpoint/2010/main" val="23390119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Emergency Department Visits Related to Mental Health and Substance Abuse</a:t>
            </a:r>
            <a:endParaRPr lang="en-US" sz="2800" dirty="0"/>
          </a:p>
        </p:txBody>
      </p:sp>
      <p:sp>
        <p:nvSpPr>
          <p:cNvPr id="3" name="Content Placeholder 2"/>
          <p:cNvSpPr>
            <a:spLocks noGrp="1"/>
          </p:cNvSpPr>
          <p:nvPr>
            <p:ph idx="1"/>
          </p:nvPr>
        </p:nvSpPr>
        <p:spPr/>
        <p:txBody>
          <a:bodyPr>
            <a:normAutofit/>
          </a:bodyPr>
          <a:lstStyle/>
          <a:p>
            <a:pPr lvl="0">
              <a:spcBef>
                <a:spcPts val="600"/>
              </a:spcBef>
            </a:pPr>
            <a:r>
              <a:rPr lang="en-US" sz="2600" dirty="0" smtClean="0"/>
              <a:t>EDs are a common source of care for mental illness when high-quality mental health care is not available in the community.</a:t>
            </a:r>
            <a:r>
              <a:rPr lang="en-US" sz="2600" baseline="30000" dirty="0" smtClean="0"/>
              <a:t>30</a:t>
            </a:r>
          </a:p>
          <a:p>
            <a:pPr lvl="0">
              <a:spcBef>
                <a:spcPts val="600"/>
              </a:spcBef>
            </a:pPr>
            <a:r>
              <a:rPr lang="en-US" sz="2600" dirty="0" smtClean="0"/>
              <a:t>Some ED use for mental health and substance abuse problems among young people is seen as preventable with appropriate ambulatory care.</a:t>
            </a:r>
          </a:p>
          <a:p>
            <a:pPr>
              <a:spcBef>
                <a:spcPts val="600"/>
              </a:spcBef>
            </a:pPr>
            <a:r>
              <a:rPr lang="en-US" sz="2600" dirty="0" smtClean="0"/>
              <a:t>Mental, emotional, and behavioral health services are lacking for as many as 50% of children and adolescents with high needs.</a:t>
            </a:r>
            <a:r>
              <a:rPr lang="en-US" sz="2600" baseline="30000" dirty="0" smtClean="0"/>
              <a:t>31</a:t>
            </a:r>
          </a:p>
        </p:txBody>
      </p:sp>
    </p:spTree>
    <p:extLst>
      <p:ext uri="{BB962C8B-B14F-4D97-AF65-F5344CB8AC3E}">
        <p14:creationId xmlns:p14="http://schemas.microsoft.com/office/powerpoint/2010/main" val="24181288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Emergency Department Visits Related to Mental Health and Substance Abuse</a:t>
            </a:r>
            <a:endParaRPr lang="en-US" sz="2800" dirty="0"/>
          </a:p>
        </p:txBody>
      </p:sp>
      <p:sp>
        <p:nvSpPr>
          <p:cNvPr id="3" name="Content Placeholder 2"/>
          <p:cNvSpPr>
            <a:spLocks noGrp="1"/>
          </p:cNvSpPr>
          <p:nvPr>
            <p:ph idx="1"/>
          </p:nvPr>
        </p:nvSpPr>
        <p:spPr/>
        <p:txBody>
          <a:bodyPr>
            <a:normAutofit/>
          </a:bodyPr>
          <a:lstStyle/>
          <a:p>
            <a:pPr>
              <a:spcBef>
                <a:spcPts val="600"/>
              </a:spcBef>
            </a:pPr>
            <a:r>
              <a:rPr lang="en-US" sz="2600" dirty="0" smtClean="0"/>
              <a:t>EDs are often not staffed or equipped to provide optimal psychiatric care, leading to long wait times for appropriate care.</a:t>
            </a:r>
            <a:r>
              <a:rPr lang="en-US" sz="2600" baseline="30000" dirty="0" smtClean="0"/>
              <a:t>32</a:t>
            </a:r>
          </a:p>
          <a:p>
            <a:pPr>
              <a:spcBef>
                <a:spcPts val="600"/>
              </a:spcBef>
            </a:pPr>
            <a:r>
              <a:rPr lang="en-US" sz="2600" dirty="0" smtClean="0"/>
              <a:t>ED staff observing patients waiting for psychiatric care find it difficult to efficiently care for patients with other medical emergencies.</a:t>
            </a:r>
            <a:r>
              <a:rPr lang="en-US" sz="2600" baseline="30000" dirty="0" smtClean="0"/>
              <a:t>33</a:t>
            </a:r>
            <a:r>
              <a:rPr lang="en-US" sz="2600" dirty="0" smtClean="0"/>
              <a:t> </a:t>
            </a:r>
          </a:p>
          <a:p>
            <a:pPr lvl="0">
              <a:spcBef>
                <a:spcPts val="600"/>
              </a:spcBef>
            </a:pPr>
            <a:r>
              <a:rPr lang="en-US" sz="2600" dirty="0" smtClean="0"/>
              <a:t>Efforts are underway to prevent avoidable ED use through strategies such as case management.</a:t>
            </a:r>
            <a:r>
              <a:rPr lang="en-US" sz="2600" baseline="30000" dirty="0" smtClean="0"/>
              <a:t>34,35</a:t>
            </a:r>
            <a:endParaRPr lang="en-US" sz="2600" baseline="30000" dirty="0"/>
          </a:p>
        </p:txBody>
      </p:sp>
    </p:spTree>
    <p:extLst>
      <p:ext uri="{BB962C8B-B14F-4D97-AF65-F5344CB8AC3E}">
        <p14:creationId xmlns:p14="http://schemas.microsoft.com/office/powerpoint/2010/main" val="757050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Emergency department visits with a principal diagnosis related to mental health, alcohol, or substance abuse among children ages 0-17 years, per 100,000 population, 2007-2013</a:t>
            </a:r>
            <a:endParaRPr lang="en-US" sz="18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91365613"/>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457200" y="5486400"/>
            <a:ext cx="8229600" cy="400110"/>
          </a:xfrm>
          <a:prstGeom prst="rect">
            <a:avLst/>
          </a:prstGeom>
        </p:spPr>
        <p:txBody>
          <a:bodyPr wrap="square">
            <a:spAutoFit/>
          </a:bodyPr>
          <a:lstStyle/>
          <a:p>
            <a:r>
              <a:rPr lang="en-US" sz="1000" b="1" dirty="0"/>
              <a:t>Source: </a:t>
            </a:r>
            <a:r>
              <a:rPr lang="en-US" sz="1000" dirty="0"/>
              <a:t>Agency for Healthcare Research and Quality (AHRQ), </a:t>
            </a:r>
            <a:r>
              <a:rPr lang="en-US" sz="1000" dirty="0" smtClean="0"/>
              <a:t>Healthcare </a:t>
            </a:r>
            <a:r>
              <a:rPr lang="en-US" sz="1000" dirty="0"/>
              <a:t>Cost and Utilization Project, State Inpatient Databases and AHRQ Quality Indicators, modified version </a:t>
            </a:r>
            <a:r>
              <a:rPr lang="en-US" sz="1000" dirty="0" smtClean="0"/>
              <a:t>4.4.</a:t>
            </a:r>
            <a:endParaRPr lang="en-US" sz="1000" dirty="0"/>
          </a:p>
        </p:txBody>
      </p:sp>
    </p:spTree>
    <p:extLst>
      <p:ext uri="{BB962C8B-B14F-4D97-AF65-F5344CB8AC3E}">
        <p14:creationId xmlns:p14="http://schemas.microsoft.com/office/powerpoint/2010/main" val="30167928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Emergency Department Visits for Asthma</a:t>
            </a:r>
            <a:endParaRPr lang="en-US" dirty="0"/>
          </a:p>
        </p:txBody>
      </p:sp>
      <p:sp>
        <p:nvSpPr>
          <p:cNvPr id="3" name="Content Placeholder 2"/>
          <p:cNvSpPr>
            <a:spLocks noGrp="1"/>
          </p:cNvSpPr>
          <p:nvPr>
            <p:ph idx="1"/>
          </p:nvPr>
        </p:nvSpPr>
        <p:spPr>
          <a:xfrm>
            <a:off x="457199" y="1600201"/>
            <a:ext cx="8415867" cy="3570110"/>
          </a:xfrm>
        </p:spPr>
        <p:txBody>
          <a:bodyPr>
            <a:normAutofit fontScale="92500" lnSpcReduction="10000"/>
          </a:bodyPr>
          <a:lstStyle/>
          <a:p>
            <a:r>
              <a:rPr lang="en-US" dirty="0" smtClean="0"/>
              <a:t>Asthma is a common chronic disease among children.</a:t>
            </a:r>
            <a:r>
              <a:rPr lang="en-US" baseline="30000" dirty="0" smtClean="0"/>
              <a:t>36</a:t>
            </a:r>
          </a:p>
          <a:p>
            <a:r>
              <a:rPr lang="en-US" dirty="0" smtClean="0"/>
              <a:t>ED visits for asthma are often preventable if a child receives high-quality ambulatory care. </a:t>
            </a:r>
          </a:p>
          <a:p>
            <a:r>
              <a:rPr lang="en-US" dirty="0" smtClean="0"/>
              <a:t>Three strategies are most likely to improve provider adherence to guidelines for asthma care:</a:t>
            </a:r>
          </a:p>
          <a:p>
            <a:pPr lvl="1"/>
            <a:r>
              <a:rPr lang="en-US" dirty="0" smtClean="0"/>
              <a:t>Decision support tools,</a:t>
            </a:r>
          </a:p>
          <a:p>
            <a:pPr lvl="1"/>
            <a:r>
              <a:rPr lang="en-US" dirty="0" smtClean="0"/>
              <a:t>Feedback and audit, and </a:t>
            </a:r>
          </a:p>
          <a:p>
            <a:pPr lvl="1"/>
            <a:r>
              <a:rPr lang="en-US" dirty="0" smtClean="0"/>
              <a:t>Clinical pharmacy support.</a:t>
            </a:r>
            <a:r>
              <a:rPr lang="en-US" baseline="30000" dirty="0" smtClean="0"/>
              <a:t>37</a:t>
            </a:r>
            <a:r>
              <a:rPr lang="en-US" dirty="0" smtClean="0"/>
              <a:t> </a:t>
            </a:r>
          </a:p>
          <a:p>
            <a:endParaRPr lang="en-US" dirty="0" smtClean="0"/>
          </a:p>
        </p:txBody>
      </p:sp>
    </p:spTree>
    <p:extLst>
      <p:ext uri="{BB962C8B-B14F-4D97-AF65-F5344CB8AC3E}">
        <p14:creationId xmlns:p14="http://schemas.microsoft.com/office/powerpoint/2010/main" val="3311742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smtClean="0"/>
              <a:t>Chartbooks</a:t>
            </a:r>
            <a:r>
              <a:rPr lang="en-US" sz="2800" dirty="0" smtClean="0"/>
              <a:t> Organized Around Priorities of the National Quality Strategy</a:t>
            </a:r>
            <a:endParaRPr lang="en-US" sz="2800" dirty="0"/>
          </a:p>
        </p:txBody>
      </p:sp>
      <p:sp>
        <p:nvSpPr>
          <p:cNvPr id="3" name="Content Placeholder 2"/>
          <p:cNvSpPr>
            <a:spLocks noGrp="1"/>
          </p:cNvSpPr>
          <p:nvPr>
            <p:ph idx="1"/>
          </p:nvPr>
        </p:nvSpPr>
        <p:spPr/>
        <p:txBody>
          <a:bodyPr>
            <a:normAutofit fontScale="77500" lnSpcReduction="20000"/>
          </a:bodyPr>
          <a:lstStyle/>
          <a:p>
            <a:pPr marL="514350" indent="-514350">
              <a:lnSpc>
                <a:spcPct val="120000"/>
              </a:lnSpc>
              <a:spcBef>
                <a:spcPts val="0"/>
              </a:spcBef>
              <a:buSzPct val="100000"/>
              <a:buFont typeface="+mj-lt"/>
              <a:buAutoNum type="arabicPeriod"/>
            </a:pPr>
            <a:r>
              <a:rPr lang="en-US" dirty="0" smtClean="0"/>
              <a:t>Making care safer by reducing harm caused in the delivery of care</a:t>
            </a:r>
          </a:p>
          <a:p>
            <a:pPr marL="514350" indent="-514350">
              <a:lnSpc>
                <a:spcPct val="120000"/>
              </a:lnSpc>
              <a:spcBef>
                <a:spcPts val="0"/>
              </a:spcBef>
              <a:buSzPct val="100000"/>
              <a:buFont typeface="+mj-lt"/>
              <a:buAutoNum type="arabicPeriod"/>
            </a:pPr>
            <a:r>
              <a:rPr lang="en-US" dirty="0" smtClean="0"/>
              <a:t>Ensuring that each person and family is engaged as partners in their care</a:t>
            </a:r>
          </a:p>
          <a:p>
            <a:pPr marL="514350" indent="-514350">
              <a:lnSpc>
                <a:spcPct val="120000"/>
              </a:lnSpc>
              <a:spcBef>
                <a:spcPts val="0"/>
              </a:spcBef>
              <a:buSzPct val="100000"/>
              <a:buFont typeface="+mj-lt"/>
              <a:buAutoNum type="arabicPeriod"/>
            </a:pPr>
            <a:r>
              <a:rPr lang="en-US" dirty="0" smtClean="0"/>
              <a:t>Promoting effective communication and coordination of care</a:t>
            </a:r>
          </a:p>
          <a:p>
            <a:pPr marL="514350" indent="-514350">
              <a:lnSpc>
                <a:spcPct val="120000"/>
              </a:lnSpc>
              <a:spcBef>
                <a:spcPts val="0"/>
              </a:spcBef>
              <a:buSzPct val="100000"/>
              <a:buFont typeface="+mj-lt"/>
              <a:buAutoNum type="arabicPeriod"/>
            </a:pPr>
            <a:r>
              <a:rPr lang="en-US" dirty="0" smtClean="0"/>
              <a:t>Promoting the most effective prevention and treatment practices for the leading causes of mortality, starting with cardiovascular disease</a:t>
            </a:r>
          </a:p>
          <a:p>
            <a:pPr marL="514350" indent="-514350">
              <a:lnSpc>
                <a:spcPct val="120000"/>
              </a:lnSpc>
              <a:spcBef>
                <a:spcPts val="0"/>
              </a:spcBef>
              <a:buSzPct val="100000"/>
              <a:buFont typeface="+mj-lt"/>
              <a:buAutoNum type="arabicPeriod"/>
            </a:pPr>
            <a:r>
              <a:rPr lang="en-US" b="1" dirty="0" smtClean="0"/>
              <a:t>Working with communities to promote wide use of best practices to enable healthy living</a:t>
            </a:r>
          </a:p>
          <a:p>
            <a:pPr marL="514350" indent="-514350">
              <a:lnSpc>
                <a:spcPct val="120000"/>
              </a:lnSpc>
              <a:spcBef>
                <a:spcPts val="0"/>
              </a:spcBef>
              <a:buSzPct val="100000"/>
              <a:buFont typeface="+mj-lt"/>
              <a:buAutoNum type="arabicPeriod"/>
            </a:pPr>
            <a:r>
              <a:rPr lang="en-US" dirty="0" smtClean="0"/>
              <a:t>Making quality care more affordable for individuals, families, employers, and governments by developing and spreading new health care delivery models</a:t>
            </a:r>
          </a:p>
          <a:p>
            <a:endParaRPr lang="en-US" dirty="0"/>
          </a:p>
        </p:txBody>
      </p:sp>
    </p:spTree>
    <p:extLst>
      <p:ext uri="{BB962C8B-B14F-4D97-AF65-F5344CB8AC3E}">
        <p14:creationId xmlns:p14="http://schemas.microsoft.com/office/powerpoint/2010/main" val="42340874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Emergency department visits for asthma per 100,000 population, children ages 2-17 years, by age, 2008-2013, and by sex and income quartile of ZIP code of residence, 2013</a:t>
            </a:r>
            <a:endParaRPr lang="en-US" sz="18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91770475"/>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sz="half" idx="4294967295"/>
            <p:extLst>
              <p:ext uri="{D42A27DB-BD31-4B8C-83A1-F6EECF244321}">
                <p14:modId xmlns:p14="http://schemas.microsoft.com/office/powerpoint/2010/main" val="2181985671"/>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457200" y="5669280"/>
            <a:ext cx="8229600" cy="553998"/>
          </a:xfrm>
          <a:prstGeom prst="rect">
            <a:avLst/>
          </a:prstGeom>
        </p:spPr>
        <p:txBody>
          <a:bodyPr wrap="square">
            <a:spAutoFit/>
          </a:bodyPr>
          <a:lstStyle/>
          <a:p>
            <a:r>
              <a:rPr lang="en-US" sz="1000" b="1" dirty="0" smtClean="0"/>
              <a:t>Key: </a:t>
            </a:r>
            <a:r>
              <a:rPr lang="en-US" sz="1000" dirty="0" smtClean="0"/>
              <a:t>Q = quartile.</a:t>
            </a:r>
            <a:endParaRPr lang="en-US" sz="1000" b="1" dirty="0" smtClean="0"/>
          </a:p>
          <a:p>
            <a:r>
              <a:rPr lang="en-US" sz="1000" b="1" dirty="0" smtClean="0"/>
              <a:t>Source</a:t>
            </a:r>
            <a:r>
              <a:rPr lang="en-US" sz="1000" b="1" dirty="0"/>
              <a:t>: </a:t>
            </a:r>
            <a:r>
              <a:rPr lang="en-US" sz="1000" dirty="0"/>
              <a:t>Agency for Healthcare Research and Quality (AHRQ), </a:t>
            </a:r>
            <a:r>
              <a:rPr lang="en-US" sz="1000" dirty="0" smtClean="0"/>
              <a:t>Healthcare Cost and Utilization Project</a:t>
            </a:r>
            <a:r>
              <a:rPr lang="en-US" sz="1000" dirty="0"/>
              <a:t>, State Inpatient Databases and AHRQ Quality Indicators, modified version </a:t>
            </a:r>
            <a:r>
              <a:rPr lang="en-US" sz="1000" dirty="0" smtClean="0"/>
              <a:t>4.4.</a:t>
            </a:r>
            <a:endParaRPr lang="en-US" sz="1000" dirty="0"/>
          </a:p>
        </p:txBody>
      </p:sp>
    </p:spTree>
    <p:extLst>
      <p:ext uri="{BB962C8B-B14F-4D97-AF65-F5344CB8AC3E}">
        <p14:creationId xmlns:p14="http://schemas.microsoft.com/office/powerpoint/2010/main" val="13793971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a:xfrm>
            <a:off x="457200" y="1371600"/>
            <a:ext cx="8153400" cy="5105400"/>
          </a:xfrm>
        </p:spPr>
        <p:txBody>
          <a:bodyPr>
            <a:normAutofit fontScale="25000" lnSpcReduction="20000"/>
          </a:bodyPr>
          <a:lstStyle/>
          <a:p>
            <a:pPr marL="344488" indent="-344488">
              <a:lnSpc>
                <a:spcPct val="120000"/>
              </a:lnSpc>
              <a:spcBef>
                <a:spcPts val="0"/>
              </a:spcBef>
              <a:buSzPct val="100000"/>
              <a:buFont typeface="+mj-lt"/>
              <a:buAutoNum type="arabicPeriod"/>
            </a:pPr>
            <a:r>
              <a:rPr lang="en-US" sz="4800" dirty="0" err="1" smtClean="0"/>
              <a:t>Cassedy</a:t>
            </a:r>
            <a:r>
              <a:rPr lang="en-US" sz="4800" dirty="0" smtClean="0"/>
              <a:t> A, </a:t>
            </a:r>
            <a:r>
              <a:rPr lang="en-US" sz="4800" dirty="0" err="1" smtClean="0"/>
              <a:t>Fairbrother</a:t>
            </a:r>
            <a:r>
              <a:rPr lang="en-US" sz="4800" dirty="0" smtClean="0"/>
              <a:t> G, </a:t>
            </a:r>
            <a:r>
              <a:rPr lang="en-US" sz="4800" dirty="0" err="1" smtClean="0"/>
              <a:t>Newacheck</a:t>
            </a:r>
            <a:r>
              <a:rPr lang="en-US" sz="4800" dirty="0" smtClean="0"/>
              <a:t> P. The impact of insurance instability on children's access, utilization, and satisfaction with health care. </a:t>
            </a:r>
            <a:r>
              <a:rPr lang="en-US" sz="4800" dirty="0" err="1" smtClean="0"/>
              <a:t>Ambul</a:t>
            </a:r>
            <a:r>
              <a:rPr lang="en-US" sz="4800" dirty="0" smtClean="0"/>
              <a:t> </a:t>
            </a:r>
            <a:r>
              <a:rPr lang="en-US" sz="4800" dirty="0" err="1" smtClean="0"/>
              <a:t>Pediatr</a:t>
            </a:r>
            <a:r>
              <a:rPr lang="en-US" sz="4800" dirty="0" smtClean="0"/>
              <a:t> 2008 Sep-Oct;8(5):321-8. </a:t>
            </a:r>
            <a:r>
              <a:rPr lang="en-US" sz="4800" dirty="0"/>
              <a:t>PMID: </a:t>
            </a:r>
            <a:r>
              <a:rPr lang="en-US" sz="4800" dirty="0" smtClean="0"/>
              <a:t>18922506. </a:t>
            </a:r>
            <a:r>
              <a:rPr lang="en-US" sz="4800" dirty="0">
                <a:hlinkClick r:id="rId3"/>
              </a:rPr>
              <a:t>http://</a:t>
            </a:r>
            <a:r>
              <a:rPr lang="en-US" sz="4800" dirty="0" smtClean="0">
                <a:hlinkClick r:id="rId3"/>
              </a:rPr>
              <a:t>www.sciencedirect.com/science/article/pii/S1530156708001172</a:t>
            </a:r>
            <a:r>
              <a:rPr lang="en-US" sz="4800" dirty="0" smtClean="0"/>
              <a:t>. Accessed March 22, 2016. </a:t>
            </a:r>
          </a:p>
          <a:p>
            <a:pPr marL="344488" indent="-344488">
              <a:lnSpc>
                <a:spcPct val="120000"/>
              </a:lnSpc>
              <a:spcBef>
                <a:spcPts val="0"/>
              </a:spcBef>
              <a:buSzPct val="100000"/>
              <a:buFont typeface="+mj-lt"/>
              <a:buAutoNum type="arabicPeriod"/>
            </a:pPr>
            <a:r>
              <a:rPr lang="en-US" sz="4800" dirty="0" smtClean="0"/>
              <a:t>Guevara J, Moon J, Hines E, et al. Continuity of public insurance coverage: a systematic review of the literature. Med Care Res Rev 2014;71(2):115-37. </a:t>
            </a:r>
            <a:r>
              <a:rPr lang="en-US" sz="4800" dirty="0"/>
              <a:t>PMID: </a:t>
            </a:r>
            <a:r>
              <a:rPr lang="en-US" sz="4800" dirty="0" smtClean="0"/>
              <a:t>24227811. </a:t>
            </a:r>
            <a:r>
              <a:rPr lang="en-US" sz="4800" dirty="0"/>
              <a:t>http://</a:t>
            </a:r>
            <a:r>
              <a:rPr lang="en-US" sz="4800" dirty="0" smtClean="0"/>
              <a:t>mcr.sagepub.com/content/71/2/115.long. Accessed March 22, 2016.</a:t>
            </a:r>
          </a:p>
          <a:p>
            <a:pPr marL="344488" indent="-344488">
              <a:lnSpc>
                <a:spcPct val="120000"/>
              </a:lnSpc>
              <a:spcBef>
                <a:spcPts val="0"/>
              </a:spcBef>
              <a:buSzPct val="100000"/>
              <a:buFont typeface="+mj-lt"/>
              <a:buAutoNum type="arabicPeriod"/>
            </a:pPr>
            <a:r>
              <a:rPr lang="en-US" sz="4800" dirty="0" smtClean="0"/>
              <a:t>Kenney G, Pelletier J. Monitoring duration of coverage in Medicaid and CHIP to assess program performance and quality. </a:t>
            </a:r>
            <a:r>
              <a:rPr lang="en-US" sz="4800" dirty="0" err="1" smtClean="0"/>
              <a:t>Acad</a:t>
            </a:r>
            <a:r>
              <a:rPr lang="en-US" sz="4800" dirty="0" smtClean="0"/>
              <a:t> </a:t>
            </a:r>
            <a:r>
              <a:rPr lang="en-US" sz="4800" dirty="0" err="1" smtClean="0"/>
              <a:t>Pediatr</a:t>
            </a:r>
            <a:r>
              <a:rPr lang="en-US" sz="4800" dirty="0" smtClean="0"/>
              <a:t> 2011;May-Jun;11(3 </a:t>
            </a:r>
            <a:r>
              <a:rPr lang="en-US" sz="4800" dirty="0" err="1" smtClean="0"/>
              <a:t>Suppl</a:t>
            </a:r>
            <a:r>
              <a:rPr lang="en-US" sz="4800" dirty="0" smtClean="0"/>
              <a:t>):</a:t>
            </a:r>
            <a:r>
              <a:rPr lang="en-US" sz="4800" dirty="0"/>
              <a:t>S34-41. </a:t>
            </a:r>
            <a:r>
              <a:rPr lang="en-US" sz="4800" dirty="0">
                <a:hlinkClick r:id="rId4"/>
              </a:rPr>
              <a:t>http://</a:t>
            </a:r>
            <a:r>
              <a:rPr lang="en-US" sz="4800" dirty="0" smtClean="0">
                <a:hlinkClick r:id="rId4"/>
              </a:rPr>
              <a:t>www.sciencedirect.com/science/article/pii/S1876285910001257</a:t>
            </a:r>
            <a:r>
              <a:rPr lang="en-US" sz="4800" dirty="0" smtClean="0"/>
              <a:t>. Accessed March 22, 2016.</a:t>
            </a:r>
          </a:p>
          <a:p>
            <a:pPr marL="344488" indent="-344488">
              <a:lnSpc>
                <a:spcPct val="120000"/>
              </a:lnSpc>
              <a:spcBef>
                <a:spcPts val="0"/>
              </a:spcBef>
              <a:buSzPct val="100000"/>
              <a:buFont typeface="+mj-lt"/>
              <a:buAutoNum type="arabicPeriod" startAt="4"/>
            </a:pPr>
            <a:r>
              <a:rPr lang="en-US" sz="4800" dirty="0" smtClean="0"/>
              <a:t>Children’s Health Insurance Program Reauthorization Act of 2009. Public Law 111-3. </a:t>
            </a:r>
            <a:r>
              <a:rPr lang="en-US" sz="4800" dirty="0" smtClean="0">
                <a:hlinkClick r:id="rId5"/>
              </a:rPr>
              <a:t>http://www.gpo.gov/fdsys/pkg/PLAW-111publ3/html/PLAW-111publ3.htm</a:t>
            </a:r>
            <a:r>
              <a:rPr lang="en-US" sz="4800" dirty="0" smtClean="0"/>
              <a:t>. Accessed May 15, 2015.</a:t>
            </a:r>
            <a:endParaRPr lang="en-US" sz="4800" dirty="0"/>
          </a:p>
          <a:p>
            <a:pPr marL="344488" indent="-344488">
              <a:lnSpc>
                <a:spcPct val="120000"/>
              </a:lnSpc>
              <a:spcBef>
                <a:spcPts val="0"/>
              </a:spcBef>
              <a:buSzPct val="100000"/>
              <a:buFont typeface="+mj-lt"/>
              <a:buAutoNum type="arabicPeriod" startAt="4"/>
            </a:pPr>
            <a:r>
              <a:rPr lang="en-US" sz="4800" dirty="0" smtClean="0"/>
              <a:t>Harrington M, Kenney GM, </a:t>
            </a:r>
            <a:r>
              <a:rPr lang="en-US" sz="4800" dirty="0"/>
              <a:t>et al. </a:t>
            </a:r>
            <a:r>
              <a:rPr lang="en-US" sz="4800" dirty="0" smtClean="0"/>
              <a:t>2014. CHIPRA mandated evaluation </a:t>
            </a:r>
            <a:r>
              <a:rPr lang="en-US" sz="4800" dirty="0"/>
              <a:t>of the </a:t>
            </a:r>
            <a:r>
              <a:rPr lang="en-US" sz="4800" dirty="0" smtClean="0"/>
              <a:t>Children’s </a:t>
            </a:r>
            <a:r>
              <a:rPr lang="en-US" sz="4800" dirty="0"/>
              <a:t>Health Insurance Program: </a:t>
            </a:r>
            <a:r>
              <a:rPr lang="en-US" sz="4800" dirty="0" smtClean="0"/>
              <a:t>final findings. </a:t>
            </a:r>
            <a:r>
              <a:rPr lang="en-US" sz="4800" dirty="0"/>
              <a:t>Report submitted to the Office of the Assistant Secretary for Planning and </a:t>
            </a:r>
            <a:r>
              <a:rPr lang="en-US" sz="4800" dirty="0" smtClean="0"/>
              <a:t>Evaluation, U.S. Department of Health and Human Services. </a:t>
            </a:r>
            <a:r>
              <a:rPr lang="en-US" sz="4800" dirty="0"/>
              <a:t>Ann Arbor, MI: Mathematica Policy </a:t>
            </a:r>
            <a:r>
              <a:rPr lang="en-US" sz="4800" dirty="0" smtClean="0"/>
              <a:t>Research; </a:t>
            </a:r>
            <a:r>
              <a:rPr lang="en-US" sz="4800" dirty="0"/>
              <a:t>August </a:t>
            </a:r>
            <a:r>
              <a:rPr lang="en-US" sz="4800" dirty="0" smtClean="0"/>
              <a:t>2014. </a:t>
            </a:r>
            <a:r>
              <a:rPr lang="en-US" sz="4800" dirty="0" smtClean="0">
                <a:hlinkClick r:id="rId6"/>
              </a:rPr>
              <a:t>http</a:t>
            </a:r>
            <a:r>
              <a:rPr lang="en-US" sz="4800" dirty="0">
                <a:hlinkClick r:id="rId6"/>
              </a:rPr>
              <a:t>://</a:t>
            </a:r>
            <a:r>
              <a:rPr lang="en-US" sz="4800" dirty="0" smtClean="0">
                <a:hlinkClick r:id="rId6"/>
              </a:rPr>
              <a:t>www.medicaid.gov/chip/downloads/chip_report_congress-2014.pdf</a:t>
            </a:r>
            <a:r>
              <a:rPr lang="en-US" sz="4800" dirty="0" smtClean="0"/>
              <a:t>. Accessed March 22, 2016.</a:t>
            </a:r>
          </a:p>
          <a:p>
            <a:pPr marL="344488" indent="-344488">
              <a:lnSpc>
                <a:spcPct val="120000"/>
              </a:lnSpc>
              <a:spcBef>
                <a:spcPts val="0"/>
              </a:spcBef>
              <a:buSzPct val="100000"/>
              <a:buFont typeface="+mj-lt"/>
              <a:buAutoNum type="arabicPeriod" startAt="6"/>
            </a:pPr>
            <a:r>
              <a:rPr lang="en-US" sz="4800" dirty="0" smtClean="0"/>
              <a:t>U.S. Preventive Services Task Force. Visual Impairment in Children Ages 1-5: Screening. January 2011. </a:t>
            </a:r>
            <a:r>
              <a:rPr lang="en-US" sz="4800" dirty="0" smtClean="0">
                <a:hlinkClick r:id="rId7"/>
              </a:rPr>
              <a:t>http://www.uspreventiveservicestaskforce.org/Page/Topic/recommendation-summary/visual-impairment-in-children-ages-1-5-screening</a:t>
            </a:r>
            <a:r>
              <a:rPr lang="en-US" sz="4800" dirty="0" smtClean="0"/>
              <a:t>. Accessed March 22, 2016.</a:t>
            </a:r>
          </a:p>
          <a:p>
            <a:pPr marL="344488" indent="-344488">
              <a:lnSpc>
                <a:spcPct val="120000"/>
              </a:lnSpc>
              <a:spcBef>
                <a:spcPts val="0"/>
              </a:spcBef>
              <a:buSzPct val="100000"/>
              <a:buFont typeface="+mj-lt"/>
              <a:buAutoNum type="arabicPeriod" startAt="6"/>
            </a:pPr>
            <a:r>
              <a:rPr lang="en-US" sz="4800" dirty="0" smtClean="0"/>
              <a:t>American Academy of Pediatrics. Recommendations </a:t>
            </a:r>
            <a:r>
              <a:rPr lang="en-US" sz="4800" dirty="0"/>
              <a:t>for Preventive Pediatric Health </a:t>
            </a:r>
            <a:r>
              <a:rPr lang="en-US" sz="4800" dirty="0" smtClean="0"/>
              <a:t>Care. </a:t>
            </a:r>
            <a:r>
              <a:rPr lang="en-US" sz="4800" dirty="0" smtClean="0">
                <a:hlinkClick r:id="rId8"/>
              </a:rPr>
              <a:t>http://pediatriccare.solutions.aap.org/DocumentLibrary/Periodicity%20Schedule_FINAL.pdf</a:t>
            </a:r>
            <a:r>
              <a:rPr lang="en-US" sz="4800" dirty="0" smtClean="0"/>
              <a:t>. Last updated 2014. Accessed March 22, 2016.</a:t>
            </a:r>
          </a:p>
          <a:p>
            <a:pPr marL="344488" indent="-344488">
              <a:lnSpc>
                <a:spcPct val="120000"/>
              </a:lnSpc>
              <a:spcBef>
                <a:spcPts val="0"/>
              </a:spcBef>
              <a:buSzPct val="100000"/>
              <a:buFont typeface="+mj-lt"/>
              <a:buAutoNum type="arabicPeriod" startAt="6"/>
            </a:pPr>
            <a:r>
              <a:rPr lang="en-US" sz="4800" dirty="0" smtClean="0"/>
              <a:t>U.S. Department of Health and Human Services. Preventive Care for Children. 26 Covered Preventive Services for Children. </a:t>
            </a:r>
            <a:r>
              <a:rPr lang="en-US" sz="4800" dirty="0" smtClean="0">
                <a:hlinkClick r:id="rId9"/>
              </a:rPr>
              <a:t>http://www.hhs.gov/healthcare/prevention/children/</a:t>
            </a:r>
            <a:r>
              <a:rPr lang="en-US" sz="4800" dirty="0" smtClean="0"/>
              <a:t>. Last reviewed June 7, 2013. Accessed March 22, 2016.</a:t>
            </a:r>
          </a:p>
          <a:p>
            <a:pPr marL="344488" indent="-344488">
              <a:lnSpc>
                <a:spcPct val="120000"/>
              </a:lnSpc>
              <a:spcBef>
                <a:spcPts val="0"/>
              </a:spcBef>
              <a:buSzPct val="100000"/>
              <a:buFont typeface="+mj-lt"/>
              <a:buAutoNum type="arabicPeriod" startAt="6"/>
            </a:pPr>
            <a:r>
              <a:rPr lang="en-US" sz="4800" dirty="0"/>
              <a:t>Adolescent </a:t>
            </a:r>
            <a:r>
              <a:rPr lang="en-US" sz="4800" dirty="0" smtClean="0"/>
              <a:t>Health. AH-1. Increase </a:t>
            </a:r>
            <a:r>
              <a:rPr lang="en-US" sz="4800" dirty="0"/>
              <a:t>the proportion of adolescents who have had a wellness checkup in the past 12 months. </a:t>
            </a:r>
            <a:r>
              <a:rPr lang="en-US" sz="4800" dirty="0">
                <a:hlinkClick r:id="rId10"/>
              </a:rPr>
              <a:t>http://</a:t>
            </a:r>
            <a:r>
              <a:rPr lang="en-US" sz="4800" dirty="0" smtClean="0">
                <a:hlinkClick r:id="rId10"/>
              </a:rPr>
              <a:t>www.healthypeople.gov/2020/topics-objectives/topic/Adolescent-Health/objectives</a:t>
            </a:r>
            <a:r>
              <a:rPr lang="en-US" sz="4800" dirty="0" smtClean="0"/>
              <a:t>. Accessed March 22, 2016.</a:t>
            </a:r>
            <a:endParaRPr lang="en-US" sz="4800" dirty="0"/>
          </a:p>
          <a:p>
            <a:pPr marL="344488" indent="-344488">
              <a:lnSpc>
                <a:spcPct val="120000"/>
              </a:lnSpc>
              <a:spcBef>
                <a:spcPts val="0"/>
              </a:spcBef>
              <a:buSzPct val="100000"/>
              <a:buFont typeface="+mj-lt"/>
              <a:buAutoNum type="arabicPeriod" startAt="6"/>
            </a:pPr>
            <a:endParaRPr lang="en-US" sz="5600" dirty="0" smtClean="0">
              <a:hlinkClick r:id="rId11"/>
            </a:endParaRPr>
          </a:p>
          <a:p>
            <a:pPr marL="225425" indent="-225425"/>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1048613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371600"/>
            <a:ext cx="8305800" cy="5181599"/>
          </a:xfrm>
        </p:spPr>
        <p:txBody>
          <a:bodyPr>
            <a:noAutofit/>
          </a:bodyPr>
          <a:lstStyle/>
          <a:p>
            <a:pPr marL="344488" indent="-344488">
              <a:spcBef>
                <a:spcPts val="0"/>
              </a:spcBef>
              <a:buSzPct val="100000"/>
              <a:buFont typeface="+mj-lt"/>
              <a:buAutoNum type="arabicPeriod" startAt="10"/>
            </a:pPr>
            <a:r>
              <a:rPr lang="en-US" sz="1200" dirty="0"/>
              <a:t>U.S. Census Bureau. Community facts: 2010 profile of general population and housing characteristics: 2010 demographic profile data. </a:t>
            </a:r>
            <a:r>
              <a:rPr lang="en-US" sz="1200" dirty="0">
                <a:hlinkClick r:id="rId3"/>
              </a:rPr>
              <a:t>http://factfinder2.census.gov/faces/tableservices/jsf/pages/</a:t>
            </a:r>
          </a:p>
          <a:p>
            <a:pPr marL="0" indent="344488">
              <a:spcBef>
                <a:spcPts val="0"/>
              </a:spcBef>
              <a:buSzPct val="100000"/>
              <a:buNone/>
            </a:pPr>
            <a:r>
              <a:rPr lang="en-US" sz="1200" dirty="0" err="1">
                <a:hlinkClick r:id="rId3"/>
              </a:rPr>
              <a:t>productview.xhtml?pid</a:t>
            </a:r>
            <a:r>
              <a:rPr lang="en-US" sz="1200" dirty="0">
                <a:hlinkClick r:id="rId3"/>
              </a:rPr>
              <a:t>=DEC_10_DP_DPDP1</a:t>
            </a:r>
            <a:r>
              <a:rPr lang="en-US" sz="1200" dirty="0"/>
              <a:t>. Accessed </a:t>
            </a:r>
            <a:r>
              <a:rPr lang="en-US" sz="1200" dirty="0" smtClean="0"/>
              <a:t>March 22, 2016.</a:t>
            </a:r>
            <a:endParaRPr lang="en-US" sz="1200" dirty="0"/>
          </a:p>
          <a:p>
            <a:pPr marL="344488" indent="-344488">
              <a:spcBef>
                <a:spcPts val="0"/>
              </a:spcBef>
              <a:buSzPct val="100000"/>
              <a:buFont typeface="+mj-lt"/>
              <a:buAutoNum type="arabicPeriod" startAt="11"/>
            </a:pPr>
            <a:r>
              <a:rPr lang="en-US" sz="1200" dirty="0" smtClean="0"/>
              <a:t>Centers for Disease Control and Prevention. Meningitis. </a:t>
            </a:r>
            <a:r>
              <a:rPr lang="en-US" sz="1200" dirty="0" smtClean="0">
                <a:hlinkClick r:id="rId4"/>
              </a:rPr>
              <a:t>http://www.cdc.gov/meningitis/index.html</a:t>
            </a:r>
            <a:r>
              <a:rPr lang="en-US" sz="1200" dirty="0" smtClean="0"/>
              <a:t>. Accessed March 22, 2016. </a:t>
            </a:r>
          </a:p>
          <a:p>
            <a:pPr marL="344488" indent="-344488">
              <a:spcBef>
                <a:spcPts val="0"/>
              </a:spcBef>
              <a:buSzPct val="100000"/>
              <a:buFont typeface="+mj-lt"/>
              <a:buAutoNum type="arabicPeriod" startAt="11"/>
            </a:pPr>
            <a:r>
              <a:rPr lang="en-US" sz="1200" dirty="0" smtClean="0"/>
              <a:t>Centers for Disease Control and Prevention. Meningococcal Disease. </a:t>
            </a:r>
            <a:r>
              <a:rPr lang="en-US" sz="1200" dirty="0" smtClean="0">
                <a:hlinkClick r:id="rId5"/>
              </a:rPr>
              <a:t>http://www.cdc.gov/meningococcal/index.html</a:t>
            </a:r>
            <a:r>
              <a:rPr lang="en-US" sz="1200" dirty="0" smtClean="0"/>
              <a:t>. Accessed March 22, 2016. </a:t>
            </a:r>
          </a:p>
          <a:p>
            <a:pPr marL="344488" indent="-344488">
              <a:spcBef>
                <a:spcPts val="0"/>
              </a:spcBef>
              <a:buSzPct val="100000"/>
              <a:buFont typeface="+mj-lt"/>
              <a:buAutoNum type="arabicPeriod" startAt="13"/>
            </a:pPr>
            <a:r>
              <a:rPr lang="en-US" sz="1200" dirty="0" smtClean="0"/>
              <a:t>Centers for Disease Control and Prevention. Meningococcal VIS. </a:t>
            </a:r>
            <a:r>
              <a:rPr lang="en-US" sz="1200" dirty="0" smtClean="0">
                <a:hlinkClick r:id="rId6"/>
              </a:rPr>
              <a:t>http://www.cdc.gov/vaccines/hcp/vis/vis-statements/mening.html</a:t>
            </a:r>
            <a:r>
              <a:rPr lang="en-US" sz="1200" dirty="0" smtClean="0"/>
              <a:t>. Accessed 05/18/2015. </a:t>
            </a:r>
          </a:p>
          <a:p>
            <a:pPr marL="344488" indent="-344488">
              <a:spcBef>
                <a:spcPts val="0"/>
              </a:spcBef>
              <a:buSzPct val="100000"/>
              <a:buFont typeface="+mj-lt"/>
              <a:buAutoNum type="arabicPeriod" startAt="13"/>
            </a:pPr>
            <a:r>
              <a:rPr lang="fi-FI" sz="1200" dirty="0" smtClean="0"/>
              <a:t>Markowitz LE, Dunne EF, Saraiya M, et al. </a:t>
            </a:r>
            <a:r>
              <a:rPr lang="en-US" sz="1200" dirty="0" err="1" smtClean="0"/>
              <a:t>Quadrivalent</a:t>
            </a:r>
            <a:r>
              <a:rPr lang="en-US" sz="1200" dirty="0" smtClean="0"/>
              <a:t> </a:t>
            </a:r>
            <a:r>
              <a:rPr lang="en-US" sz="1200" dirty="0"/>
              <a:t>human papillomavirus vaccine: recommendations of the Advisory Committee on Immunization Practices (ACIP). MMWR </a:t>
            </a:r>
            <a:r>
              <a:rPr lang="en-US" sz="1200" dirty="0" smtClean="0"/>
              <a:t>2007;56(RR02</a:t>
            </a:r>
            <a:r>
              <a:rPr lang="en-US" sz="1200" dirty="0"/>
              <a:t>). </a:t>
            </a:r>
            <a:r>
              <a:rPr lang="en-US" sz="1200" dirty="0">
                <a:hlinkClick r:id="rId7"/>
              </a:rPr>
              <a:t>http://</a:t>
            </a:r>
            <a:r>
              <a:rPr lang="en-US" sz="1200" dirty="0" smtClean="0">
                <a:hlinkClick r:id="rId7"/>
              </a:rPr>
              <a:t>www.cdc.gov/mmwr/preview/mmwrhtml/rr5602a1.htm</a:t>
            </a:r>
            <a:r>
              <a:rPr lang="en-US" sz="1200" dirty="0" smtClean="0"/>
              <a:t>. Accessed March 22, 2016.</a:t>
            </a:r>
          </a:p>
          <a:p>
            <a:pPr marL="344488" indent="-344488">
              <a:spcBef>
                <a:spcPts val="0"/>
              </a:spcBef>
              <a:buSzPct val="100000"/>
              <a:buFont typeface="+mj-lt"/>
              <a:buAutoNum type="arabicPeriod" startAt="15"/>
            </a:pPr>
            <a:r>
              <a:rPr lang="en-US" sz="1200" dirty="0" smtClean="0"/>
              <a:t>FDA licensure of bivalent human papillomavirus vaccine (HPV2, </a:t>
            </a:r>
            <a:r>
              <a:rPr lang="en-US" sz="1200" dirty="0" err="1" smtClean="0"/>
              <a:t>Cervarix</a:t>
            </a:r>
            <a:r>
              <a:rPr lang="en-US" sz="1200" dirty="0" smtClean="0"/>
              <a:t>) for use in females and updated HPV vaccination recommendations from the Advisory Committee on Immunization Practices (ACIP). </a:t>
            </a:r>
            <a:r>
              <a:rPr lang="en-US" sz="1200" dirty="0"/>
              <a:t>MMWR 2010 May 28;59(20):626-9. </a:t>
            </a:r>
            <a:r>
              <a:rPr lang="en-US" sz="1200" dirty="0">
                <a:hlinkClick r:id="rId8"/>
              </a:rPr>
              <a:t>http://</a:t>
            </a:r>
            <a:r>
              <a:rPr lang="en-US" sz="1200" dirty="0" smtClean="0">
                <a:hlinkClick r:id="rId8"/>
              </a:rPr>
              <a:t>www.cdc.gov/mmwr/preview/mmwrhtml/mm5920a4.htm</a:t>
            </a:r>
            <a:r>
              <a:rPr lang="en-US" sz="1200" dirty="0" smtClean="0"/>
              <a:t>. Accessed March 22, 2016.</a:t>
            </a:r>
          </a:p>
          <a:p>
            <a:pPr marL="344488" indent="-344488">
              <a:spcBef>
                <a:spcPts val="0"/>
              </a:spcBef>
              <a:buSzPct val="100000"/>
              <a:buFont typeface="+mj-lt"/>
              <a:buAutoNum type="arabicPeriod" startAt="15"/>
            </a:pPr>
            <a:r>
              <a:rPr lang="en-US" sz="1200" dirty="0" smtClean="0"/>
              <a:t>Recommendations on the use of </a:t>
            </a:r>
            <a:r>
              <a:rPr lang="en-US" sz="1200" dirty="0" err="1" smtClean="0"/>
              <a:t>quadrivalent</a:t>
            </a:r>
            <a:r>
              <a:rPr lang="en-US" sz="1200" dirty="0" smtClean="0"/>
              <a:t> human papillomavirus vaccine in males—Advisory Committee on Immunization Practices (ACIP), 2011. </a:t>
            </a:r>
            <a:r>
              <a:rPr lang="en-US" sz="1200" dirty="0"/>
              <a:t>MMWR 2011 Dec 23;60(50):1705-8. </a:t>
            </a:r>
            <a:r>
              <a:rPr lang="en-US" sz="1200" dirty="0">
                <a:hlinkClick r:id="rId9"/>
              </a:rPr>
              <a:t>http://</a:t>
            </a:r>
            <a:r>
              <a:rPr lang="en-US" sz="1200" dirty="0" smtClean="0">
                <a:hlinkClick r:id="rId9"/>
              </a:rPr>
              <a:t>www.cdc.gov/mmwr/preview/mmwrhtml/mm6050a3.htm?s_cid=mm6050a3_w</a:t>
            </a:r>
            <a:r>
              <a:rPr lang="en-US" sz="1200" dirty="0" smtClean="0"/>
              <a:t>. Accessed March 22, 2016. </a:t>
            </a:r>
            <a:endParaRPr lang="en-US" sz="1200" dirty="0" smtClean="0">
              <a:hlinkClick r:id="rId10"/>
            </a:endParaRPr>
          </a:p>
          <a:p>
            <a:pPr marL="344488" indent="-344488">
              <a:spcBef>
                <a:spcPts val="0"/>
              </a:spcBef>
              <a:buSzPct val="100000"/>
              <a:buFont typeface="+mj-lt"/>
              <a:buAutoNum type="arabicPeriod" startAt="17"/>
            </a:pPr>
            <a:r>
              <a:rPr lang="en-US" sz="1200" dirty="0" smtClean="0"/>
              <a:t>Kroger AT, </a:t>
            </a:r>
            <a:r>
              <a:rPr lang="en-US" sz="1200" dirty="0" err="1" smtClean="0"/>
              <a:t>Sumaya</a:t>
            </a:r>
            <a:r>
              <a:rPr lang="en-US" sz="1200" dirty="0" smtClean="0"/>
              <a:t> CV, Pickering LK, et al. General recommendations on immunization: recommendations of the Advisory Committee on Immunization Practices. MMWR </a:t>
            </a:r>
            <a:r>
              <a:rPr lang="en-US" sz="1200" dirty="0"/>
              <a:t>2011;60(RR02). </a:t>
            </a:r>
            <a:r>
              <a:rPr lang="en-US" sz="1200" dirty="0">
                <a:hlinkClick r:id="rId11"/>
              </a:rPr>
              <a:t>http://</a:t>
            </a:r>
            <a:r>
              <a:rPr lang="en-US" sz="1200" dirty="0" smtClean="0">
                <a:hlinkClick r:id="rId11"/>
              </a:rPr>
              <a:t>www.cdc.gov/mmwr/preview/mmwrhtml/rr6002a1.htm?s_cid=rr6002a1_w</a:t>
            </a:r>
            <a:r>
              <a:rPr lang="en-US" sz="1200" dirty="0" smtClean="0"/>
              <a:t>. Accessed March 22, 2016. </a:t>
            </a:r>
          </a:p>
          <a:p>
            <a:pPr marL="344488" indent="-344488">
              <a:spcBef>
                <a:spcPts val="0"/>
              </a:spcBef>
              <a:buSzPct val="100000"/>
              <a:buFont typeface="+mj-lt"/>
              <a:buAutoNum type="arabicPeriod" startAt="18"/>
            </a:pPr>
            <a:r>
              <a:rPr lang="en-US" sz="1200" dirty="0" err="1"/>
              <a:t>Iedema</a:t>
            </a:r>
            <a:r>
              <a:rPr lang="en-US" sz="1200" dirty="0"/>
              <a:t> R, Angell B. What are patients’ care experience priorities? BMJ </a:t>
            </a:r>
            <a:r>
              <a:rPr lang="en-US" sz="1200" dirty="0" err="1"/>
              <a:t>Qual</a:t>
            </a:r>
            <a:r>
              <a:rPr lang="en-US" sz="1200" dirty="0"/>
              <a:t> </a:t>
            </a:r>
            <a:r>
              <a:rPr lang="en-US" sz="1200" dirty="0" err="1"/>
              <a:t>Saf</a:t>
            </a:r>
            <a:r>
              <a:rPr lang="en-US" sz="1200" dirty="0"/>
              <a:t> 2015 Jun;24 (6):356-9. PMID: 25972222. http://</a:t>
            </a:r>
            <a:r>
              <a:rPr lang="en-US" sz="1200" dirty="0" smtClean="0"/>
              <a:t>qualitysafety.bmj.com/content/24/6/356.long. Accessed March 22, 2016. </a:t>
            </a:r>
            <a:endParaRPr lang="en-US" sz="1200" dirty="0"/>
          </a:p>
          <a:p>
            <a:pPr marL="344488" indent="-344488">
              <a:spcBef>
                <a:spcPts val="0"/>
              </a:spcBef>
              <a:buSzPct val="100000"/>
              <a:buFont typeface="+mj-lt"/>
              <a:buAutoNum type="arabicPeriod" startAt="18"/>
            </a:pPr>
            <a:r>
              <a:rPr lang="en-US" sz="1200" dirty="0" err="1"/>
              <a:t>Basch</a:t>
            </a:r>
            <a:r>
              <a:rPr lang="en-US" sz="1200" dirty="0"/>
              <a:t> E. New frontiers in patient-reported outcomes: adverse event reporting, comparative effectiveness, and quality assessment. </a:t>
            </a:r>
            <a:r>
              <a:rPr lang="en-US" sz="1200" dirty="0" err="1"/>
              <a:t>Annu</a:t>
            </a:r>
            <a:r>
              <a:rPr lang="en-US" sz="1200" dirty="0"/>
              <a:t> Rev Med 2014;65:307-17. </a:t>
            </a:r>
            <a:r>
              <a:rPr lang="en-US" sz="1200" dirty="0" smtClean="0"/>
              <a:t>PMID</a:t>
            </a:r>
            <a:r>
              <a:rPr lang="en-US" sz="1200" dirty="0"/>
              <a:t>: 24274179</a:t>
            </a:r>
            <a:r>
              <a:rPr lang="en-US" sz="1200" dirty="0" smtClean="0"/>
              <a:t>. </a:t>
            </a:r>
            <a:r>
              <a:rPr lang="en-US" sz="1200" dirty="0" smtClean="0">
                <a:hlinkClick r:id="rId12"/>
              </a:rPr>
              <a:t>http</a:t>
            </a:r>
            <a:r>
              <a:rPr lang="en-US" sz="1200" dirty="0">
                <a:hlinkClick r:id="rId12"/>
              </a:rPr>
              <a:t>://</a:t>
            </a:r>
            <a:r>
              <a:rPr lang="en-US" sz="1200" dirty="0" smtClean="0">
                <a:hlinkClick r:id="rId12"/>
              </a:rPr>
              <a:t>www.annualreviews.org/doi/abs/10.1146/annurev-med-010713-141500?url_ver=Z39.88-2003&amp;rfr_dat=cr_pub%3Dpubmed&amp;rfr_id=ori%3Arid%3Acrossref.org&amp;journalCode=med</a:t>
            </a:r>
            <a:r>
              <a:rPr lang="en-US" sz="1200" dirty="0" smtClean="0"/>
              <a:t>. </a:t>
            </a:r>
            <a:r>
              <a:rPr lang="en-US" sz="1200" spc="-10" dirty="0" smtClean="0"/>
              <a:t>Accessed March 22, 2016. </a:t>
            </a:r>
          </a:p>
          <a:p>
            <a:pPr marL="228600" indent="-228600">
              <a:spcBef>
                <a:spcPts val="0"/>
              </a:spcBef>
              <a:buSzPct val="100000"/>
              <a:buFont typeface="+mj-lt"/>
              <a:buAutoNum type="arabicPeriod" startAt="18"/>
            </a:pPr>
            <a:endParaRPr lang="en-US" sz="1200" dirty="0" smtClean="0">
              <a:hlinkClick r:id="rId13"/>
            </a:endParaRPr>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a:p>
        </p:txBody>
      </p:sp>
    </p:spTree>
    <p:extLst>
      <p:ext uri="{BB962C8B-B14F-4D97-AF65-F5344CB8AC3E}">
        <p14:creationId xmlns:p14="http://schemas.microsoft.com/office/powerpoint/2010/main" val="23554486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371600"/>
            <a:ext cx="8229600" cy="5105400"/>
          </a:xfrm>
        </p:spPr>
        <p:txBody>
          <a:bodyPr>
            <a:noAutofit/>
          </a:bodyPr>
          <a:lstStyle/>
          <a:p>
            <a:pPr marL="344488" indent="-344488">
              <a:spcBef>
                <a:spcPts val="0"/>
              </a:spcBef>
              <a:buSzPct val="100000"/>
              <a:buFont typeface="+mj-lt"/>
              <a:buAutoNum type="arabicPeriod" startAt="20"/>
            </a:pPr>
            <a:r>
              <a:rPr lang="en-US" sz="1200" dirty="0"/>
              <a:t>American Academy of Pediatrics Committee on Hospital Care and Institute for Patient- and Family-Centered Care. Patient- and family-centered care and the pediatrician's role. Pediatrics 2012 Feb;129(2):394-404. </a:t>
            </a:r>
            <a:r>
              <a:rPr lang="en-US" sz="1200" dirty="0" err="1"/>
              <a:t>Epub</a:t>
            </a:r>
            <a:r>
              <a:rPr lang="en-US" sz="1200" dirty="0"/>
              <a:t> 2012 Jan 30. PMID: 22291118. </a:t>
            </a:r>
            <a:r>
              <a:rPr lang="en-US" sz="1200" dirty="0">
                <a:hlinkClick r:id="rId3"/>
              </a:rPr>
              <a:t>http://pediatrics.aappublications.org/content/129/2/394.long</a:t>
            </a:r>
            <a:r>
              <a:rPr lang="en-US" sz="1200" dirty="0"/>
              <a:t>. Accessed </a:t>
            </a:r>
            <a:r>
              <a:rPr lang="en-US" sz="1200" dirty="0" smtClean="0"/>
              <a:t>March 22, 2016.</a:t>
            </a:r>
            <a:endParaRPr lang="en-US" sz="1200" dirty="0"/>
          </a:p>
          <a:p>
            <a:pPr marL="344488" indent="-344488">
              <a:spcBef>
                <a:spcPts val="0"/>
              </a:spcBef>
              <a:buSzPct val="100000"/>
              <a:buFont typeface="+mj-lt"/>
              <a:buAutoNum type="arabicPeriod" startAt="20"/>
            </a:pPr>
            <a:r>
              <a:rPr lang="en-US" sz="1200" dirty="0" err="1" smtClean="0"/>
              <a:t>Bethell</a:t>
            </a:r>
            <a:r>
              <a:rPr lang="en-US" sz="1200" dirty="0" smtClean="0"/>
              <a:t> </a:t>
            </a:r>
            <a:r>
              <a:rPr lang="en-US" sz="1200" dirty="0"/>
              <a:t>C</a:t>
            </a:r>
            <a:r>
              <a:rPr lang="en-US" sz="1200" dirty="0" smtClean="0"/>
              <a:t>. </a:t>
            </a:r>
            <a:r>
              <a:rPr lang="en-US" sz="1200" dirty="0"/>
              <a:t>Engaging families (and ourselves) in quality improvement: an optimistic and developmental perspective. </a:t>
            </a:r>
            <a:r>
              <a:rPr lang="en-US" sz="1200" dirty="0" err="1"/>
              <a:t>Acad</a:t>
            </a:r>
            <a:r>
              <a:rPr lang="en-US" sz="1200" dirty="0"/>
              <a:t> </a:t>
            </a:r>
            <a:r>
              <a:rPr lang="en-US" sz="1200" dirty="0" err="1" smtClean="0"/>
              <a:t>Pediatr</a:t>
            </a:r>
            <a:r>
              <a:rPr lang="en-US" sz="1200" dirty="0" smtClean="0"/>
              <a:t> </a:t>
            </a:r>
            <a:r>
              <a:rPr lang="en-US" sz="1200" dirty="0"/>
              <a:t>2013 Nov-Dec;13(6 </a:t>
            </a:r>
            <a:r>
              <a:rPr lang="en-US" sz="1200" dirty="0" err="1"/>
              <a:t>Suppl</a:t>
            </a:r>
            <a:r>
              <a:rPr lang="en-US" sz="1200" dirty="0"/>
              <a:t>):S9-11</a:t>
            </a:r>
            <a:r>
              <a:rPr lang="en-US" sz="1200" dirty="0" smtClean="0"/>
              <a:t>.</a:t>
            </a:r>
            <a:r>
              <a:rPr lang="en-US" sz="1200" dirty="0"/>
              <a:t> </a:t>
            </a:r>
            <a:r>
              <a:rPr lang="en-US" sz="1200" dirty="0" smtClean="0"/>
              <a:t>PMID: 24268092. </a:t>
            </a:r>
            <a:r>
              <a:rPr lang="en-US" sz="1200" dirty="0" smtClean="0">
                <a:hlinkClick r:id="rId4"/>
              </a:rPr>
              <a:t>http</a:t>
            </a:r>
            <a:r>
              <a:rPr lang="en-US" sz="1200" dirty="0">
                <a:hlinkClick r:id="rId4"/>
              </a:rPr>
              <a:t>://</a:t>
            </a:r>
            <a:r>
              <a:rPr lang="en-US" sz="1200" dirty="0" smtClean="0">
                <a:hlinkClick r:id="rId4"/>
              </a:rPr>
              <a:t>www.sciencedirect.com/science/article/pii/S187628591300212X</a:t>
            </a:r>
            <a:r>
              <a:rPr lang="en-US" sz="1200" dirty="0" smtClean="0"/>
              <a:t>. Accessed March 22, 2016.</a:t>
            </a:r>
          </a:p>
          <a:p>
            <a:pPr>
              <a:spcBef>
                <a:spcPts val="0"/>
              </a:spcBef>
              <a:buSzPct val="100000"/>
              <a:buFont typeface="+mj-lt"/>
              <a:buAutoNum type="arabicPeriod" startAt="22"/>
            </a:pPr>
            <a:r>
              <a:rPr lang="en-US" sz="1200" dirty="0" smtClean="0"/>
              <a:t>Dudley </a:t>
            </a:r>
            <a:r>
              <a:rPr lang="en-US" sz="1200" dirty="0"/>
              <a:t>N</a:t>
            </a:r>
            <a:r>
              <a:rPr lang="en-US" sz="1200" dirty="0" smtClean="0"/>
              <a:t>. </a:t>
            </a:r>
            <a:r>
              <a:rPr lang="en-US" sz="1200" dirty="0"/>
              <a:t>Ackerman A, Brown KM</a:t>
            </a:r>
            <a:r>
              <a:rPr lang="en-US" sz="1200" dirty="0" smtClean="0"/>
              <a:t>, et </a:t>
            </a:r>
            <a:r>
              <a:rPr lang="en-US" sz="1200" dirty="0"/>
              <a:t>al</a:t>
            </a:r>
            <a:r>
              <a:rPr lang="en-US" sz="1200" dirty="0" smtClean="0"/>
              <a:t>. </a:t>
            </a:r>
            <a:r>
              <a:rPr lang="en-US" sz="1200" dirty="0"/>
              <a:t>American Academy of Pediatrics Committee on Pediatric Emergency Medicine; American College of Emergency Physicians Pediatric Emergency Medicine Committee; Emergency Nurses Association Pediatric </a:t>
            </a:r>
            <a:r>
              <a:rPr lang="en-US" sz="1200" dirty="0" smtClean="0"/>
              <a:t>Committee. Patient- </a:t>
            </a:r>
            <a:r>
              <a:rPr lang="en-US" sz="1200" dirty="0"/>
              <a:t>and family-centered care of children in the emergency department. </a:t>
            </a:r>
            <a:r>
              <a:rPr lang="en-US" sz="1200" dirty="0" smtClean="0"/>
              <a:t>Pediatrics </a:t>
            </a:r>
            <a:r>
              <a:rPr lang="en-US" sz="1200" dirty="0"/>
              <a:t>2015 Jan;135(1):e255-72. </a:t>
            </a:r>
            <a:r>
              <a:rPr lang="en-US" sz="1200" dirty="0" smtClean="0"/>
              <a:t>PMID</a:t>
            </a:r>
            <a:r>
              <a:rPr lang="en-US" sz="1200" dirty="0"/>
              <a:t>: </a:t>
            </a:r>
            <a:r>
              <a:rPr lang="en-US" sz="1200" dirty="0" smtClean="0"/>
              <a:t>25548335</a:t>
            </a:r>
            <a:r>
              <a:rPr lang="en-US" sz="1200" dirty="0"/>
              <a:t>. </a:t>
            </a:r>
            <a:r>
              <a:rPr lang="en-US" sz="1200" dirty="0">
                <a:hlinkClick r:id="rId5"/>
              </a:rPr>
              <a:t>http://</a:t>
            </a:r>
            <a:r>
              <a:rPr lang="en-US" sz="1200" dirty="0" smtClean="0">
                <a:hlinkClick r:id="rId5"/>
              </a:rPr>
              <a:t>pediatrics.aappublications.org/content/135/1/e255.long</a:t>
            </a:r>
            <a:r>
              <a:rPr lang="en-US" sz="1200" dirty="0" smtClean="0"/>
              <a:t>. Accessed March 22, 2016.</a:t>
            </a:r>
            <a:endParaRPr lang="en-US" sz="1200" dirty="0"/>
          </a:p>
          <a:p>
            <a:pPr marL="344488" indent="-344488">
              <a:spcBef>
                <a:spcPts val="0"/>
              </a:spcBef>
              <a:buSzPct val="100000"/>
              <a:buFont typeface="+mj-lt"/>
              <a:buAutoNum type="arabicPeriod" startAt="23"/>
            </a:pPr>
            <a:r>
              <a:rPr lang="en-US" sz="1200" dirty="0" smtClean="0"/>
              <a:t>Phillips-</a:t>
            </a:r>
            <a:r>
              <a:rPr lang="en-US" sz="1200" dirty="0" err="1" smtClean="0"/>
              <a:t>Salimi</a:t>
            </a:r>
            <a:r>
              <a:rPr lang="en-US" sz="1200" dirty="0" smtClean="0"/>
              <a:t> C, </a:t>
            </a:r>
            <a:r>
              <a:rPr lang="en-US" sz="1200" dirty="0" err="1" smtClean="0"/>
              <a:t>Haase</a:t>
            </a:r>
            <a:r>
              <a:rPr lang="en-US" sz="1200" dirty="0" smtClean="0"/>
              <a:t> J, </a:t>
            </a:r>
            <a:r>
              <a:rPr lang="en-US" sz="1200" dirty="0" err="1" smtClean="0"/>
              <a:t>Kooken</a:t>
            </a:r>
            <a:r>
              <a:rPr lang="en-US" sz="1200" dirty="0" smtClean="0"/>
              <a:t> W. </a:t>
            </a:r>
            <a:r>
              <a:rPr lang="en-US" sz="1200" dirty="0"/>
              <a:t>Connectedness in the context of patient-provider relationships: a concept analysis. J </a:t>
            </a:r>
            <a:r>
              <a:rPr lang="en-US" sz="1200" dirty="0" err="1"/>
              <a:t>Adv</a:t>
            </a:r>
            <a:r>
              <a:rPr lang="en-US" sz="1200" dirty="0"/>
              <a:t> </a:t>
            </a:r>
            <a:r>
              <a:rPr lang="en-US" sz="1200" dirty="0" err="1" smtClean="0"/>
              <a:t>Nurs</a:t>
            </a:r>
            <a:r>
              <a:rPr lang="en-US" sz="1200" dirty="0" smtClean="0"/>
              <a:t> </a:t>
            </a:r>
            <a:r>
              <a:rPr lang="en-US" sz="1200" dirty="0"/>
              <a:t>2012 Jan;68(1):230-45. </a:t>
            </a:r>
            <a:r>
              <a:rPr lang="en-US" sz="1200" dirty="0" err="1" smtClean="0"/>
              <a:t>Epub</a:t>
            </a:r>
            <a:r>
              <a:rPr lang="en-US" sz="1200" dirty="0" smtClean="0"/>
              <a:t> </a:t>
            </a:r>
            <a:r>
              <a:rPr lang="en-US" sz="1200" dirty="0"/>
              <a:t>2011 Jul 20</a:t>
            </a:r>
            <a:r>
              <a:rPr lang="en-US" sz="1200" dirty="0" smtClean="0"/>
              <a:t>.</a:t>
            </a:r>
            <a:r>
              <a:rPr lang="en-US" sz="1200" dirty="0"/>
              <a:t> PMID: 21771040. </a:t>
            </a:r>
            <a:r>
              <a:rPr lang="en-US" sz="1200" dirty="0">
                <a:hlinkClick r:id="rId6"/>
              </a:rPr>
              <a:t>http://www.ncbi.nlm.nih.gov/pmc/articles/PMC3601779</a:t>
            </a:r>
            <a:r>
              <a:rPr lang="en-US" sz="1200" dirty="0" smtClean="0">
                <a:hlinkClick r:id="rId6"/>
              </a:rPr>
              <a:t>/</a:t>
            </a:r>
            <a:r>
              <a:rPr lang="en-US" sz="1200" dirty="0" smtClean="0"/>
              <a:t>. Accessed March 22, 2016. </a:t>
            </a:r>
          </a:p>
          <a:p>
            <a:pPr>
              <a:spcBef>
                <a:spcPts val="0"/>
              </a:spcBef>
              <a:buSzPct val="100000"/>
              <a:buFont typeface="+mj-lt"/>
              <a:buAutoNum type="arabicPeriod" startAt="24"/>
            </a:pPr>
            <a:r>
              <a:rPr lang="en-US" sz="1200" dirty="0" smtClean="0"/>
              <a:t>Agency for Healthcare Research and Quality. Birth Trauma Rate—Injury to Neonate: Technical Specifications. AHRQ Quality Indicators™, Version 5.0. Patient Safety Indicators 17. </a:t>
            </a:r>
            <a:r>
              <a:rPr lang="en-US" sz="1200" dirty="0" smtClean="0">
                <a:hlinkClick r:id="rId7"/>
              </a:rPr>
              <a:t>http://www.qualityindicators.ahrq.gov/Downloads/Modules/PSI/V50/TechSpecs/PSI_17_Birth%20Trauma%20RateInjury%20to%20Neonate.pdf</a:t>
            </a:r>
            <a:r>
              <a:rPr lang="en-US" sz="1200" dirty="0" smtClean="0"/>
              <a:t>. Last update November 2014. Accessed March 22, 2016.</a:t>
            </a:r>
          </a:p>
          <a:p>
            <a:pPr marL="344488" indent="-344488">
              <a:spcBef>
                <a:spcPts val="0"/>
              </a:spcBef>
              <a:buSzPct val="100000"/>
              <a:buFont typeface="+mj-lt"/>
              <a:buAutoNum type="arabicPeriod" startAt="25"/>
            </a:pPr>
            <a:r>
              <a:rPr lang="en-US" sz="1200" dirty="0" err="1"/>
              <a:t>Ramphul</a:t>
            </a:r>
            <a:r>
              <a:rPr lang="en-US" sz="1200" dirty="0"/>
              <a:t> M, Kennelly MM, Burke G, et al. Risk factors and morbidity associated with suboptimal instrument placement at instrumental delivery: observational study nested within the Instrumental Delivery &amp; Ultrasound </a:t>
            </a:r>
            <a:r>
              <a:rPr lang="en-US" sz="1200" dirty="0" err="1"/>
              <a:t>randomised</a:t>
            </a:r>
            <a:r>
              <a:rPr lang="en-US" sz="1200" dirty="0"/>
              <a:t> controlled trial ISRCTN 72230496. BJOG 2015 Mar;122(4):558-63</a:t>
            </a:r>
            <a:r>
              <a:rPr lang="en-US" sz="1200" dirty="0" smtClean="0"/>
              <a:t>. </a:t>
            </a:r>
            <a:r>
              <a:rPr lang="en-US" sz="1200" dirty="0" err="1" smtClean="0"/>
              <a:t>Epub</a:t>
            </a:r>
            <a:r>
              <a:rPr lang="en-US" sz="1200" dirty="0" smtClean="0"/>
              <a:t> </a:t>
            </a:r>
            <a:r>
              <a:rPr lang="en-US" sz="1200" dirty="0"/>
              <a:t>2014 Nov 21. PMID: 25414081. http://</a:t>
            </a:r>
            <a:r>
              <a:rPr lang="en-US" sz="1200" dirty="0" smtClean="0"/>
              <a:t>onlinelibrary.wiley.com/doi/10.1111/1471-0528.13186/full. Accessed March 22, 2016.</a:t>
            </a:r>
            <a:endParaRPr lang="en-US" sz="1200" dirty="0"/>
          </a:p>
          <a:p>
            <a:pPr marL="344488" indent="-344488">
              <a:spcBef>
                <a:spcPts val="0"/>
              </a:spcBef>
              <a:buSzPct val="100000"/>
              <a:buFont typeface="+mj-lt"/>
              <a:buAutoNum type="arabicPeriod" startAt="25"/>
            </a:pPr>
            <a:r>
              <a:rPr lang="en-US" sz="1200" dirty="0" err="1"/>
              <a:t>Neuspiel</a:t>
            </a:r>
            <a:r>
              <a:rPr lang="en-US" sz="1200" dirty="0"/>
              <a:t> D, Taylor M. Reducing the risk of harm from medication errors in children. Health </a:t>
            </a:r>
            <a:r>
              <a:rPr lang="en-US" sz="1200" dirty="0" err="1"/>
              <a:t>Serv</a:t>
            </a:r>
            <a:r>
              <a:rPr lang="en-US" sz="1200" dirty="0"/>
              <a:t> Insights 2013 Jun 30;6:47-59. PMID: 25114560. </a:t>
            </a:r>
            <a:r>
              <a:rPr lang="en-US" sz="1200" dirty="0">
                <a:hlinkClick r:id="rId8"/>
              </a:rPr>
              <a:t>http://www.ncbi.nlm.nih.gov/pmc/articles/PMC4089677</a:t>
            </a:r>
            <a:r>
              <a:rPr lang="en-US" sz="1200" dirty="0" smtClean="0">
                <a:hlinkClick r:id="rId8"/>
              </a:rPr>
              <a:t>/</a:t>
            </a:r>
            <a:r>
              <a:rPr lang="en-US" sz="1200" dirty="0" smtClean="0"/>
              <a:t>. Accessed March 22, 2016.</a:t>
            </a:r>
          </a:p>
          <a:p>
            <a:pPr marL="344488" indent="-344488">
              <a:spcBef>
                <a:spcPts val="0"/>
              </a:spcBef>
              <a:buSzPct val="100000"/>
              <a:buFont typeface="+mj-lt"/>
              <a:buAutoNum type="arabicPeriod" startAt="25"/>
            </a:pPr>
            <a:r>
              <a:rPr lang="en-US" sz="1200" dirty="0"/>
              <a:t>Food and Drug Administration. Strategies to Reduce Medication Errors: Working to Improve Medication Safety. 2013. </a:t>
            </a:r>
            <a:r>
              <a:rPr lang="en-US" sz="1200" dirty="0">
                <a:hlinkClick r:id="rId9"/>
              </a:rPr>
              <a:t>http://www.fda.gov/Drugs/ResourcesForYou/Consumers/ucm143553.htm</a:t>
            </a:r>
            <a:r>
              <a:rPr lang="en-US" sz="1200" dirty="0" smtClean="0"/>
              <a:t>. Accessed March 22, 2016.</a:t>
            </a:r>
          </a:p>
          <a:p>
            <a:pPr marL="344488" indent="-344488">
              <a:spcBef>
                <a:spcPts val="0"/>
              </a:spcBef>
              <a:buSzPct val="100000"/>
              <a:buFont typeface="+mj-lt"/>
              <a:buAutoNum type="arabicPeriod" startAt="25"/>
            </a:pPr>
            <a:endParaRPr lang="en-US" sz="1200" dirty="0"/>
          </a:p>
          <a:p>
            <a:pPr marL="344488" indent="-344488">
              <a:spcBef>
                <a:spcPts val="0"/>
              </a:spcBef>
              <a:buSzPct val="100000"/>
              <a:buFont typeface="+mj-lt"/>
              <a:buAutoNum type="arabicPeriod" startAt="25"/>
            </a:pPr>
            <a:endParaRPr lang="en-US" sz="1200" dirty="0"/>
          </a:p>
          <a:p>
            <a:pPr>
              <a:buSzPct val="100000"/>
              <a:buFont typeface="+mj-lt"/>
              <a:buAutoNum type="arabicPeriod" startAt="24"/>
            </a:pPr>
            <a:endParaRPr lang="en-US" sz="1200" dirty="0" smtClean="0"/>
          </a:p>
          <a:p>
            <a:pPr marL="344488" indent="-344488">
              <a:spcBef>
                <a:spcPts val="0"/>
              </a:spcBef>
              <a:buSzPct val="100000"/>
              <a:buFont typeface="+mj-lt"/>
              <a:buAutoNum type="arabicPeriod" startAt="18"/>
            </a:pPr>
            <a:endParaRPr lang="en-US" sz="1200" dirty="0"/>
          </a:p>
        </p:txBody>
      </p:sp>
    </p:spTree>
    <p:extLst>
      <p:ext uri="{BB962C8B-B14F-4D97-AF65-F5344CB8AC3E}">
        <p14:creationId xmlns:p14="http://schemas.microsoft.com/office/powerpoint/2010/main" val="26244769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371600"/>
            <a:ext cx="8229600" cy="5029200"/>
          </a:xfrm>
        </p:spPr>
        <p:txBody>
          <a:bodyPr>
            <a:noAutofit/>
          </a:bodyPr>
          <a:lstStyle/>
          <a:p>
            <a:pPr marL="344488" indent="-344488">
              <a:spcBef>
                <a:spcPts val="0"/>
              </a:spcBef>
              <a:buSzPct val="100000"/>
              <a:buFont typeface="+mj-lt"/>
              <a:buAutoNum type="arabicPeriod" startAt="28"/>
            </a:pPr>
            <a:r>
              <a:rPr lang="en-US" sz="1200" dirty="0"/>
              <a:t>General Medical Council. Prescribing guidance: sharing information with colleagues. 2015. </a:t>
            </a:r>
            <a:r>
              <a:rPr lang="en-US" sz="1200" dirty="0">
                <a:hlinkClick r:id="rId3"/>
              </a:rPr>
              <a:t>http://www.gmc-uk.org/guidance/ethical_guidance/14320.asp</a:t>
            </a:r>
            <a:r>
              <a:rPr lang="en-US" sz="1200" dirty="0"/>
              <a:t>. Accessed March 22, 2016.</a:t>
            </a:r>
          </a:p>
          <a:p>
            <a:pPr marL="344488" indent="-344488">
              <a:spcBef>
                <a:spcPts val="0"/>
              </a:spcBef>
              <a:buSzPct val="100000"/>
              <a:buFont typeface="+mj-lt"/>
              <a:buAutoNum type="arabicPeriod" startAt="28"/>
            </a:pPr>
            <a:r>
              <a:rPr lang="en-US" sz="1200" dirty="0" err="1" smtClean="0"/>
              <a:t>Sarzynski</a:t>
            </a:r>
            <a:r>
              <a:rPr lang="en-US" sz="1200" dirty="0" smtClean="0"/>
              <a:t> </a:t>
            </a:r>
            <a:r>
              <a:rPr lang="pt-BR" sz="1200" dirty="0"/>
              <a:t>EM, Luz CC, Rios-Bedoya CF</a:t>
            </a:r>
            <a:r>
              <a:rPr lang="en-US" sz="1200" dirty="0"/>
              <a:t>, et al. Considerations for using the “brown bag” strategy to reconcile medications during routine outpatient office visits. </a:t>
            </a:r>
            <a:r>
              <a:rPr lang="en-US" sz="1200" dirty="0" err="1"/>
              <a:t>Qual</a:t>
            </a:r>
            <a:r>
              <a:rPr lang="en-US" sz="1200" dirty="0"/>
              <a:t> Prim Care 2014;22(4):177-87.</a:t>
            </a:r>
            <a:r>
              <a:rPr lang="pt-BR" sz="1200" dirty="0"/>
              <a:t> PMID: 25695529. </a:t>
            </a:r>
            <a:endParaRPr lang="pt-BR" sz="1200" dirty="0" smtClean="0"/>
          </a:p>
          <a:p>
            <a:pPr marL="344488" indent="-344488">
              <a:spcBef>
                <a:spcPts val="0"/>
              </a:spcBef>
              <a:buSzPct val="100000"/>
              <a:buFont typeface="+mj-lt"/>
              <a:buAutoNum type="arabicPeriod" startAt="28"/>
            </a:pPr>
            <a:r>
              <a:rPr lang="en-US" sz="1200" dirty="0" err="1" smtClean="0"/>
              <a:t>Alakeson</a:t>
            </a:r>
            <a:r>
              <a:rPr lang="en-US" sz="1200" dirty="0" smtClean="0"/>
              <a:t> V, Frank T. </a:t>
            </a:r>
            <a:r>
              <a:rPr lang="en-US" sz="1200" dirty="0"/>
              <a:t>Health care reform and mental health care </a:t>
            </a:r>
            <a:r>
              <a:rPr lang="en-US" sz="1200" dirty="0" smtClean="0"/>
              <a:t>delivery</a:t>
            </a:r>
            <a:r>
              <a:rPr lang="en-US" sz="1200" i="1" dirty="0" smtClean="0"/>
              <a:t>. </a:t>
            </a:r>
            <a:r>
              <a:rPr lang="en-US" sz="1200" dirty="0" err="1" smtClean="0"/>
              <a:t>Psychiatr</a:t>
            </a:r>
            <a:r>
              <a:rPr lang="en-US" sz="1200" dirty="0" smtClean="0"/>
              <a:t> </a:t>
            </a:r>
            <a:r>
              <a:rPr lang="en-US" sz="1200" dirty="0" err="1" smtClean="0"/>
              <a:t>Serv</a:t>
            </a:r>
            <a:r>
              <a:rPr lang="en-US" sz="1200" dirty="0" smtClean="0"/>
              <a:t> </a:t>
            </a:r>
            <a:r>
              <a:rPr lang="en-US" sz="1200" dirty="0"/>
              <a:t>2010 Nov;61(11):</a:t>
            </a:r>
            <a:r>
              <a:rPr lang="en-US" sz="1200" dirty="0" smtClean="0"/>
              <a:t>1063.</a:t>
            </a:r>
            <a:r>
              <a:rPr lang="en-US" sz="1200" dirty="0"/>
              <a:t> PMID: </a:t>
            </a:r>
            <a:r>
              <a:rPr lang="en-US" sz="1200" dirty="0" smtClean="0"/>
              <a:t>21041340. </a:t>
            </a:r>
            <a:r>
              <a:rPr lang="en-US" sz="1200" dirty="0">
                <a:hlinkClick r:id="rId4"/>
              </a:rPr>
              <a:t>http://</a:t>
            </a:r>
            <a:r>
              <a:rPr lang="en-US" sz="1200" dirty="0" smtClean="0">
                <a:hlinkClick r:id="rId4"/>
              </a:rPr>
              <a:t>ps.psychiatryonline.org/doi/full/10.1176/ps.2010.61.11.1063</a:t>
            </a:r>
            <a:r>
              <a:rPr lang="en-US" sz="1200" dirty="0" smtClean="0"/>
              <a:t>. Accessed March 22, 2016.</a:t>
            </a:r>
            <a:endParaRPr lang="en-US" sz="1200" dirty="0"/>
          </a:p>
          <a:p>
            <a:pPr marL="344488" indent="-344488">
              <a:spcBef>
                <a:spcPts val="0"/>
              </a:spcBef>
              <a:buSzPct val="100000"/>
              <a:buFont typeface="+mj-lt"/>
              <a:buAutoNum type="arabicPeriod" startAt="30"/>
            </a:pPr>
            <a:r>
              <a:rPr lang="en-US" sz="1200" dirty="0"/>
              <a:t>Simon AE, Pastor PN, Reuben CA, et al</a:t>
            </a:r>
            <a:r>
              <a:rPr lang="en-US" sz="1200" dirty="0" smtClean="0"/>
              <a:t>. Use </a:t>
            </a:r>
            <a:r>
              <a:rPr lang="en-US" sz="1200" dirty="0"/>
              <a:t>of mental health services by children ages six to 11 with emotional or behavioral difficulties. </a:t>
            </a:r>
            <a:r>
              <a:rPr lang="en-US" sz="1200" dirty="0" err="1"/>
              <a:t>Psychiatr</a:t>
            </a:r>
            <a:r>
              <a:rPr lang="en-US" sz="1200" dirty="0"/>
              <a:t> </a:t>
            </a:r>
            <a:r>
              <a:rPr lang="en-US" sz="1200" dirty="0" err="1"/>
              <a:t>Serv</a:t>
            </a:r>
            <a:r>
              <a:rPr lang="en-US" sz="1200" dirty="0"/>
              <a:t> 2015 May 15:appips201400342. [</a:t>
            </a:r>
            <a:r>
              <a:rPr lang="en-US" sz="1200" dirty="0" err="1"/>
              <a:t>Epub</a:t>
            </a:r>
            <a:r>
              <a:rPr lang="en-US" sz="1200" dirty="0"/>
              <a:t> ahead of print]. PMID: 25975889.</a:t>
            </a:r>
          </a:p>
          <a:p>
            <a:pPr marL="344488" indent="-344488">
              <a:spcBef>
                <a:spcPts val="0"/>
              </a:spcBef>
              <a:buSzPct val="100000"/>
              <a:buFont typeface="+mj-lt"/>
              <a:buAutoNum type="arabicPeriod" startAt="30"/>
            </a:pPr>
            <a:r>
              <a:rPr lang="en-US" sz="1200" dirty="0"/>
              <a:t>Institute of Medicine. Committee on the Future of Emergency Care in the United States Health System</a:t>
            </a:r>
            <a:r>
              <a:rPr lang="en-US" sz="1200" dirty="0" smtClean="0"/>
              <a:t>. Hospital-based </a:t>
            </a:r>
            <a:r>
              <a:rPr lang="en-US" sz="1200" dirty="0"/>
              <a:t>emergency care: at the breaking point</a:t>
            </a:r>
            <a:r>
              <a:rPr lang="en-US" sz="1200" dirty="0" smtClean="0"/>
              <a:t>. Washington</a:t>
            </a:r>
            <a:r>
              <a:rPr lang="en-US" sz="1200" dirty="0"/>
              <a:t>, DC: National Academies Press; 2007. </a:t>
            </a:r>
          </a:p>
          <a:p>
            <a:pPr marL="344488" indent="-344488">
              <a:spcBef>
                <a:spcPts val="0"/>
              </a:spcBef>
              <a:buSzPct val="100000"/>
              <a:buFont typeface="+mj-lt"/>
              <a:buAutoNum type="arabicPeriod" startAt="30"/>
            </a:pPr>
            <a:r>
              <a:rPr lang="en-US" sz="1200" dirty="0" err="1" smtClean="0"/>
              <a:t>Alakeson</a:t>
            </a:r>
            <a:r>
              <a:rPr lang="en-US" sz="1200" dirty="0" smtClean="0"/>
              <a:t> </a:t>
            </a:r>
            <a:r>
              <a:rPr lang="en-US" sz="1200" dirty="0"/>
              <a:t>V, Pande N, Ludwig M</a:t>
            </a:r>
            <a:r>
              <a:rPr lang="en-US" sz="1200" dirty="0" smtClean="0"/>
              <a:t>. A </a:t>
            </a:r>
            <a:r>
              <a:rPr lang="en-US" sz="1200" dirty="0"/>
              <a:t>plan to reduce emergency room </a:t>
            </a:r>
            <a:r>
              <a:rPr lang="en-US" sz="1200" dirty="0" smtClean="0"/>
              <a:t>“boarding” </a:t>
            </a:r>
            <a:r>
              <a:rPr lang="en-US" sz="1200" dirty="0"/>
              <a:t>of psychiatric patients</a:t>
            </a:r>
            <a:r>
              <a:rPr lang="en-US" sz="1200" dirty="0" smtClean="0"/>
              <a:t>. Health </a:t>
            </a:r>
            <a:r>
              <a:rPr lang="en-US" sz="1200" dirty="0" err="1"/>
              <a:t>Aff</a:t>
            </a:r>
            <a:r>
              <a:rPr lang="en-US" sz="1200" dirty="0"/>
              <a:t> (Millwood</a:t>
            </a:r>
            <a:r>
              <a:rPr lang="en-US" sz="1200" dirty="0" smtClean="0"/>
              <a:t>) </a:t>
            </a:r>
            <a:r>
              <a:rPr lang="en-US" sz="1200" dirty="0"/>
              <a:t>2010 Sep;29(9):1637-42. PMID: 20820019. </a:t>
            </a:r>
            <a:r>
              <a:rPr lang="en-US" sz="1200" dirty="0">
                <a:hlinkClick r:id="rId5"/>
              </a:rPr>
              <a:t>http://</a:t>
            </a:r>
            <a:r>
              <a:rPr lang="en-US" sz="1200" dirty="0" smtClean="0">
                <a:hlinkClick r:id="rId5"/>
              </a:rPr>
              <a:t>content.healthaffairs.org/content/29/9/1637.long</a:t>
            </a:r>
            <a:r>
              <a:rPr lang="en-US" sz="1200" dirty="0" smtClean="0"/>
              <a:t>. Accessed March 22, 2016. </a:t>
            </a:r>
          </a:p>
          <a:p>
            <a:pPr marL="344488" indent="-344488">
              <a:spcBef>
                <a:spcPts val="0"/>
              </a:spcBef>
              <a:buSzPct val="100000"/>
              <a:buFont typeface="+mj-lt"/>
              <a:buAutoNum type="arabicPeriod" startAt="30"/>
            </a:pPr>
            <a:r>
              <a:rPr lang="en-US" sz="1200" dirty="0" smtClean="0"/>
              <a:t>Kirk T, </a:t>
            </a:r>
            <a:r>
              <a:rPr lang="it-IT" sz="1200" dirty="0"/>
              <a:t>Di Leo P, Rehmer P</a:t>
            </a:r>
            <a:r>
              <a:rPr lang="it-IT" sz="1200" dirty="0" smtClean="0"/>
              <a:t>, </a:t>
            </a:r>
            <a:r>
              <a:rPr lang="en-US" sz="1200" dirty="0" smtClean="0"/>
              <a:t>et </a:t>
            </a:r>
            <a:r>
              <a:rPr lang="en-US" sz="1200" dirty="0"/>
              <a:t>al</a:t>
            </a:r>
            <a:r>
              <a:rPr lang="en-US" sz="1200" dirty="0" smtClean="0"/>
              <a:t>. </a:t>
            </a:r>
            <a:r>
              <a:rPr lang="en-US" sz="1200" dirty="0"/>
              <a:t>A </a:t>
            </a:r>
            <a:r>
              <a:rPr lang="en-US" sz="1200" dirty="0" smtClean="0"/>
              <a:t>case </a:t>
            </a:r>
            <a:r>
              <a:rPr lang="en-US" sz="1200" dirty="0"/>
              <a:t>and </a:t>
            </a:r>
            <a:r>
              <a:rPr lang="en-US" sz="1200" dirty="0" smtClean="0"/>
              <a:t>care management program </a:t>
            </a:r>
            <a:r>
              <a:rPr lang="en-US" sz="1200" dirty="0"/>
              <a:t>to </a:t>
            </a:r>
            <a:r>
              <a:rPr lang="en-US" sz="1200" dirty="0" smtClean="0"/>
              <a:t>reduce use </a:t>
            </a:r>
            <a:r>
              <a:rPr lang="en-US" sz="1200" dirty="0"/>
              <a:t>of </a:t>
            </a:r>
            <a:r>
              <a:rPr lang="en-US" sz="1200" dirty="0" smtClean="0"/>
              <a:t>acute care </a:t>
            </a:r>
            <a:r>
              <a:rPr lang="en-US" sz="1200" dirty="0"/>
              <a:t>by </a:t>
            </a:r>
            <a:r>
              <a:rPr lang="en-US" sz="1200" dirty="0" smtClean="0"/>
              <a:t>clients with substance use disorders. </a:t>
            </a:r>
            <a:r>
              <a:rPr lang="en-US" sz="1200" dirty="0" err="1" smtClean="0"/>
              <a:t>Psychiatr</a:t>
            </a:r>
            <a:r>
              <a:rPr lang="en-US" sz="1200" dirty="0" smtClean="0"/>
              <a:t> </a:t>
            </a:r>
            <a:r>
              <a:rPr lang="en-US" sz="1200" dirty="0" err="1" smtClean="0"/>
              <a:t>Serv</a:t>
            </a:r>
            <a:r>
              <a:rPr lang="en-US" sz="1200" dirty="0" smtClean="0"/>
              <a:t> 2013 May;64(5):491-3</a:t>
            </a:r>
            <a:r>
              <a:rPr lang="en-US" sz="1200" dirty="0"/>
              <a:t>. PMID: 23632578. </a:t>
            </a:r>
            <a:r>
              <a:rPr lang="en-US" sz="1200" dirty="0">
                <a:hlinkClick r:id="rId6"/>
              </a:rPr>
              <a:t>http://</a:t>
            </a:r>
            <a:r>
              <a:rPr lang="en-US" sz="1200" dirty="0" smtClean="0">
                <a:hlinkClick r:id="rId6"/>
              </a:rPr>
              <a:t>ps.psychiatryonline.org/doi/full/10.1176/appi.ps.201200258</a:t>
            </a:r>
            <a:r>
              <a:rPr lang="en-US" sz="1200" dirty="0" smtClean="0"/>
              <a:t>. Accessed March 22, 2016. </a:t>
            </a:r>
            <a:endParaRPr lang="en-US" sz="1200" dirty="0"/>
          </a:p>
          <a:p>
            <a:pPr marL="344488" indent="-344488">
              <a:spcBef>
                <a:spcPts val="0"/>
              </a:spcBef>
              <a:buSzPct val="100000"/>
              <a:buFont typeface="+mj-lt"/>
              <a:buAutoNum type="arabicPeriod" startAt="35"/>
            </a:pPr>
            <a:r>
              <a:rPr lang="en-US" sz="1200" dirty="0" smtClean="0"/>
              <a:t>Olmstead T, Cohen J, </a:t>
            </a:r>
            <a:r>
              <a:rPr lang="en-US" sz="1200" dirty="0" err="1" smtClean="0"/>
              <a:t>Petry</a:t>
            </a:r>
            <a:r>
              <a:rPr lang="en-US" sz="1200" dirty="0" smtClean="0"/>
              <a:t> N. </a:t>
            </a:r>
            <a:r>
              <a:rPr lang="en-US" sz="1200" dirty="0"/>
              <a:t>Health-care service utilization in substance abusers receiving contingency management and standard care treatments. </a:t>
            </a:r>
            <a:r>
              <a:rPr lang="en-US" sz="1200" dirty="0" smtClean="0"/>
              <a:t>Addiction 2012;107(8):1462-70. </a:t>
            </a:r>
            <a:r>
              <a:rPr lang="en-US" sz="1200" dirty="0" err="1" smtClean="0"/>
              <a:t>Epub</a:t>
            </a:r>
            <a:r>
              <a:rPr lang="en-US" sz="1200" dirty="0" smtClean="0"/>
              <a:t> </a:t>
            </a:r>
            <a:r>
              <a:rPr lang="en-US" sz="1200" dirty="0"/>
              <a:t>2012 Apr 17. PMID: 22296262. </a:t>
            </a:r>
            <a:r>
              <a:rPr lang="en-US" sz="1200" dirty="0">
                <a:hlinkClick r:id="rId7"/>
              </a:rPr>
              <a:t>http://www.ncbi.nlm.nih.gov/pmc/articles/PMC3634865</a:t>
            </a:r>
            <a:r>
              <a:rPr lang="en-US" sz="1200" dirty="0" smtClean="0">
                <a:hlinkClick r:id="rId7"/>
              </a:rPr>
              <a:t>/</a:t>
            </a:r>
            <a:r>
              <a:rPr lang="en-US" sz="1200" dirty="0" smtClean="0"/>
              <a:t>. Accessed March 22, 2016.</a:t>
            </a:r>
            <a:endParaRPr lang="en-US" sz="1200" dirty="0"/>
          </a:p>
          <a:p>
            <a:pPr marL="344488" indent="-344488">
              <a:spcBef>
                <a:spcPts val="0"/>
              </a:spcBef>
              <a:buSzPct val="100000"/>
              <a:buFont typeface="+mj-lt"/>
              <a:buAutoNum type="arabicPeriod" startAt="35"/>
            </a:pPr>
            <a:r>
              <a:rPr lang="en-US" sz="1200" dirty="0" err="1"/>
              <a:t>Akinbami</a:t>
            </a:r>
            <a:r>
              <a:rPr lang="en-US" sz="1200" dirty="0"/>
              <a:t> LJ, Moorman JE, Simon AE, </a:t>
            </a:r>
            <a:r>
              <a:rPr lang="en-US" sz="1200" dirty="0" smtClean="0"/>
              <a:t>et al. Trends </a:t>
            </a:r>
            <a:r>
              <a:rPr lang="en-US" sz="1200" dirty="0"/>
              <a:t>in racial disparities for asthma outcomes among children 0-17 years, 2001-2010</a:t>
            </a:r>
            <a:r>
              <a:rPr lang="en-US" sz="1200" dirty="0" smtClean="0"/>
              <a:t>. J </a:t>
            </a:r>
            <a:r>
              <a:rPr lang="en-US" sz="1200" dirty="0"/>
              <a:t>Allergy </a:t>
            </a:r>
            <a:r>
              <a:rPr lang="en-US" sz="1200" dirty="0" err="1" smtClean="0"/>
              <a:t>Clin</a:t>
            </a:r>
            <a:r>
              <a:rPr lang="en-US" sz="1200" dirty="0" smtClean="0"/>
              <a:t> </a:t>
            </a:r>
            <a:r>
              <a:rPr lang="en-US" sz="1200" dirty="0" err="1" smtClean="0"/>
              <a:t>Immunol</a:t>
            </a:r>
            <a:r>
              <a:rPr lang="en-US" sz="1200" dirty="0"/>
              <a:t> 2014 Sep;134(3):547-53. </a:t>
            </a:r>
            <a:r>
              <a:rPr lang="en-US" sz="1200" dirty="0" err="1"/>
              <a:t>Epub</a:t>
            </a:r>
            <a:r>
              <a:rPr lang="en-US" sz="1200" dirty="0"/>
              <a:t> 2014 Aug 1</a:t>
            </a:r>
            <a:r>
              <a:rPr lang="en-US" sz="1200" dirty="0" smtClean="0"/>
              <a:t>. PMID</a:t>
            </a:r>
            <a:r>
              <a:rPr lang="en-US" sz="1200" dirty="0"/>
              <a:t>: </a:t>
            </a:r>
            <a:r>
              <a:rPr lang="en-US" sz="1200" dirty="0" smtClean="0"/>
              <a:t>25091437</a:t>
            </a:r>
            <a:r>
              <a:rPr lang="en-US" sz="1200" dirty="0"/>
              <a:t>. </a:t>
            </a:r>
            <a:r>
              <a:rPr lang="en-US" sz="1200" dirty="0">
                <a:hlinkClick r:id="rId8"/>
              </a:rPr>
              <a:t>http://www.sciencedirect.com/science/article/pii/S0091674914007982</a:t>
            </a:r>
            <a:r>
              <a:rPr lang="en-US" sz="1200" dirty="0" smtClean="0">
                <a:hlinkClick r:id="rId8"/>
              </a:rPr>
              <a:t>#</a:t>
            </a:r>
            <a:r>
              <a:rPr lang="en-US" sz="1200" dirty="0" smtClean="0"/>
              <a:t>. Accessed March 22, 2016. </a:t>
            </a:r>
            <a:endParaRPr lang="en-US" sz="1200" dirty="0"/>
          </a:p>
          <a:p>
            <a:pPr marL="344488" indent="-344488">
              <a:spcBef>
                <a:spcPts val="0"/>
              </a:spcBef>
              <a:buSzPct val="100000"/>
              <a:buFont typeface="+mj-lt"/>
              <a:buAutoNum type="arabicPeriod" startAt="35"/>
            </a:pPr>
            <a:r>
              <a:rPr lang="en-US" sz="1200" dirty="0" err="1" smtClean="0"/>
              <a:t>Okelo</a:t>
            </a:r>
            <a:r>
              <a:rPr lang="en-US" sz="1200" dirty="0" smtClean="0"/>
              <a:t> S</a:t>
            </a:r>
            <a:r>
              <a:rPr lang="en-US" sz="1200" dirty="0"/>
              <a:t>, </a:t>
            </a:r>
            <a:r>
              <a:rPr lang="en-US" sz="1200" dirty="0" err="1"/>
              <a:t>Butz</a:t>
            </a:r>
            <a:r>
              <a:rPr lang="en-US" sz="1200" dirty="0"/>
              <a:t> AM, Sharma R</a:t>
            </a:r>
            <a:r>
              <a:rPr lang="en-US" sz="1200" dirty="0" smtClean="0"/>
              <a:t>, et </a:t>
            </a:r>
            <a:r>
              <a:rPr lang="en-US" sz="1200" dirty="0"/>
              <a:t>al</a:t>
            </a:r>
            <a:r>
              <a:rPr lang="en-US" sz="1200" dirty="0" smtClean="0"/>
              <a:t>. </a:t>
            </a:r>
            <a:r>
              <a:rPr lang="en-US" sz="1200" dirty="0"/>
              <a:t>Interventions to modify health care provider adherence to asthma guidelines: a systematic review. </a:t>
            </a:r>
            <a:r>
              <a:rPr lang="en-US" sz="1200" dirty="0" smtClean="0"/>
              <a:t>Pediatrics </a:t>
            </a:r>
            <a:r>
              <a:rPr lang="en-US" sz="1200" dirty="0"/>
              <a:t>2013 Sep;132(3):517-34. </a:t>
            </a:r>
            <a:r>
              <a:rPr lang="en-US" sz="1200" dirty="0" err="1" smtClean="0"/>
              <a:t>Epub</a:t>
            </a:r>
            <a:r>
              <a:rPr lang="en-US" sz="1200" dirty="0" smtClean="0"/>
              <a:t> </a:t>
            </a:r>
            <a:r>
              <a:rPr lang="en-US" sz="1200" dirty="0"/>
              <a:t>2013 Aug 26. PMID: </a:t>
            </a:r>
            <a:r>
              <a:rPr lang="en-US" sz="1200" dirty="0" smtClean="0"/>
              <a:t>23979092. </a:t>
            </a:r>
            <a:r>
              <a:rPr lang="en-US" sz="1200" dirty="0">
                <a:hlinkClick r:id="rId9"/>
              </a:rPr>
              <a:t>http://www.ncbi.nlm.nih.gov/pmc/articles/PMC4079294</a:t>
            </a:r>
            <a:r>
              <a:rPr lang="en-US" sz="1200" dirty="0" smtClean="0">
                <a:hlinkClick r:id="rId9"/>
              </a:rPr>
              <a:t>/</a:t>
            </a:r>
            <a:r>
              <a:rPr lang="en-US" sz="1200" dirty="0" smtClean="0"/>
              <a:t>. Accessed March 22, 2016.</a:t>
            </a:r>
            <a:endParaRPr lang="en-US" sz="1200" dirty="0"/>
          </a:p>
        </p:txBody>
      </p:sp>
    </p:spTree>
    <p:extLst>
      <p:ext uri="{BB962C8B-B14F-4D97-AF65-F5344CB8AC3E}">
        <p14:creationId xmlns:p14="http://schemas.microsoft.com/office/powerpoint/2010/main" val="8187357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p:txBody>
          <a:bodyPr/>
          <a:lstStyle/>
          <a:p>
            <a:r>
              <a:rPr lang="en-US" dirty="0" smtClean="0"/>
              <a:t>Lifestyle modification</a:t>
            </a:r>
            <a:endParaRPr lang="en-US" dirty="0"/>
          </a:p>
        </p:txBody>
      </p:sp>
      <p:sp>
        <p:nvSpPr>
          <p:cNvPr id="10" name="Content Placeholder 4"/>
          <p:cNvSpPr>
            <a:spLocks noGrp="1"/>
          </p:cNvSpPr>
          <p:nvPr>
            <p:ph type="body" idx="1"/>
          </p:nvPr>
        </p:nvSpPr>
        <p:spPr/>
        <p:txBody>
          <a:bodyPr/>
          <a:lstStyle/>
          <a:p>
            <a:r>
              <a:rPr lang="en-US" dirty="0" smtClean="0"/>
              <a:t>Chartbook on Healthy Living</a:t>
            </a:r>
            <a:endParaRPr lang="en-US" dirty="0"/>
          </a:p>
        </p:txBody>
      </p:sp>
    </p:spTree>
    <p:extLst>
      <p:ext uri="{BB962C8B-B14F-4D97-AF65-F5344CB8AC3E}">
        <p14:creationId xmlns:p14="http://schemas.microsoft.com/office/powerpoint/2010/main" val="29128518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Lifestyle Modification and Health</a:t>
            </a:r>
            <a:endParaRPr lang="en-US" dirty="0"/>
          </a:p>
        </p:txBody>
      </p:sp>
      <p:sp>
        <p:nvSpPr>
          <p:cNvPr id="3" name="Content Placeholder 2"/>
          <p:cNvSpPr>
            <a:spLocks noGrp="1"/>
          </p:cNvSpPr>
          <p:nvPr>
            <p:ph idx="1"/>
          </p:nvPr>
        </p:nvSpPr>
        <p:spPr/>
        <p:txBody>
          <a:bodyPr>
            <a:normAutofit/>
          </a:bodyPr>
          <a:lstStyle/>
          <a:p>
            <a:r>
              <a:rPr lang="en-US" dirty="0" smtClean="0"/>
              <a:t>Unhealthy behaviors place many Americans at risk for a variety of diseases. </a:t>
            </a:r>
          </a:p>
          <a:p>
            <a:r>
              <a:rPr lang="en-US" dirty="0" smtClean="0"/>
              <a:t>Lifestyle practices account for more than 40% of the differences in health among individuals.</a:t>
            </a:r>
            <a:r>
              <a:rPr lang="en-US" baseline="30000" dirty="0" smtClean="0"/>
              <a:t>1</a:t>
            </a:r>
            <a:r>
              <a:rPr lang="en-US" dirty="0" smtClean="0"/>
              <a:t> </a:t>
            </a:r>
          </a:p>
          <a:p>
            <a:endParaRPr lang="en-US" dirty="0" smtClean="0"/>
          </a:p>
          <a:p>
            <a:endParaRPr lang="en-US" dirty="0"/>
          </a:p>
        </p:txBody>
      </p:sp>
    </p:spTree>
    <p:extLst>
      <p:ext uri="{BB962C8B-B14F-4D97-AF65-F5344CB8AC3E}">
        <p14:creationId xmlns:p14="http://schemas.microsoft.com/office/powerpoint/2010/main" val="7615906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Behaviors on Health</a:t>
            </a:r>
            <a:endParaRPr lang="en-US" dirty="0"/>
          </a:p>
        </p:txBody>
      </p:sp>
      <p:sp>
        <p:nvSpPr>
          <p:cNvPr id="3" name="Content Placeholder 2"/>
          <p:cNvSpPr>
            <a:spLocks noGrp="1"/>
          </p:cNvSpPr>
          <p:nvPr>
            <p:ph idx="1"/>
          </p:nvPr>
        </p:nvSpPr>
        <p:spPr>
          <a:xfrm>
            <a:off x="304800" y="1371600"/>
            <a:ext cx="8534400" cy="4876800"/>
          </a:xfrm>
        </p:spPr>
        <p:txBody>
          <a:bodyPr>
            <a:normAutofit/>
          </a:bodyPr>
          <a:lstStyle/>
          <a:p>
            <a:r>
              <a:rPr lang="en-US" dirty="0"/>
              <a:t>A recent </a:t>
            </a:r>
            <a:r>
              <a:rPr lang="en-US" dirty="0" smtClean="0"/>
              <a:t>study</a:t>
            </a:r>
            <a:r>
              <a:rPr lang="en-US" baseline="30000" dirty="0" smtClean="0"/>
              <a:t>2</a:t>
            </a:r>
            <a:r>
              <a:rPr lang="en-US" dirty="0" smtClean="0"/>
              <a:t> examined </a:t>
            </a:r>
            <a:r>
              <a:rPr lang="en-US" dirty="0"/>
              <a:t>the effects </a:t>
            </a:r>
            <a:r>
              <a:rPr lang="en-US" dirty="0" smtClean="0"/>
              <a:t>of </a:t>
            </a:r>
            <a:r>
              <a:rPr lang="en-US" dirty="0"/>
              <a:t>three healthy lifestyles on the risks of all-cause mortality and developing chronic conditions among adults in the United </a:t>
            </a:r>
            <a:r>
              <a:rPr lang="en-US" dirty="0" smtClean="0"/>
              <a:t>States:</a:t>
            </a:r>
            <a:endParaRPr lang="en-US" dirty="0"/>
          </a:p>
          <a:p>
            <a:pPr lvl="1"/>
            <a:r>
              <a:rPr lang="en-US" dirty="0"/>
              <a:t>Not smoking,</a:t>
            </a:r>
          </a:p>
          <a:p>
            <a:pPr lvl="1"/>
            <a:r>
              <a:rPr lang="en-US" dirty="0"/>
              <a:t>Engaging in at least 150 </a:t>
            </a:r>
            <a:r>
              <a:rPr lang="en-US" dirty="0" smtClean="0"/>
              <a:t>minutes </a:t>
            </a:r>
            <a:r>
              <a:rPr lang="en-US" dirty="0"/>
              <a:t>of moderate or vigorous physical activity per week, and</a:t>
            </a:r>
          </a:p>
          <a:p>
            <a:pPr lvl="1"/>
            <a:r>
              <a:rPr lang="en-US" dirty="0"/>
              <a:t>Eating a healthy diet </a:t>
            </a:r>
            <a:r>
              <a:rPr lang="en-US" dirty="0" smtClean="0"/>
              <a:t>(e.g., grains</a:t>
            </a:r>
            <a:r>
              <a:rPr lang="en-US" dirty="0"/>
              <a:t>, fruits, </a:t>
            </a:r>
            <a:r>
              <a:rPr lang="en-US" dirty="0" smtClean="0"/>
              <a:t>vegetables).</a:t>
            </a:r>
            <a:endParaRPr lang="en-US" dirty="0"/>
          </a:p>
          <a:p>
            <a:endParaRPr lang="en-US" sz="1600" dirty="0"/>
          </a:p>
        </p:txBody>
      </p:sp>
    </p:spTree>
    <p:extLst>
      <p:ext uri="{BB962C8B-B14F-4D97-AF65-F5344CB8AC3E}">
        <p14:creationId xmlns:p14="http://schemas.microsoft.com/office/powerpoint/2010/main" val="11550899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Behaviors on Health</a:t>
            </a:r>
            <a:endParaRPr lang="en-US" dirty="0"/>
          </a:p>
        </p:txBody>
      </p:sp>
      <p:sp>
        <p:nvSpPr>
          <p:cNvPr id="3" name="Content Placeholder 2"/>
          <p:cNvSpPr>
            <a:spLocks noGrp="1"/>
          </p:cNvSpPr>
          <p:nvPr>
            <p:ph idx="1"/>
          </p:nvPr>
        </p:nvSpPr>
        <p:spPr/>
        <p:txBody>
          <a:bodyPr/>
          <a:lstStyle/>
          <a:p>
            <a:r>
              <a:rPr lang="en-US" dirty="0" smtClean="0"/>
              <a:t>Compared with adults who did not engage in healthy behaviors, the risk for all-cause mortality was reduced.</a:t>
            </a:r>
          </a:p>
          <a:p>
            <a:r>
              <a:rPr lang="en-US" dirty="0" smtClean="0"/>
              <a:t>The risk of death decreased as the number of healthy behaviors increased.</a:t>
            </a:r>
          </a:p>
          <a:p>
            <a:endParaRPr lang="en-US" dirty="0" smtClean="0"/>
          </a:p>
          <a:p>
            <a:endParaRPr lang="en-US" dirty="0"/>
          </a:p>
        </p:txBody>
      </p:sp>
    </p:spTree>
    <p:extLst>
      <p:ext uri="{BB962C8B-B14F-4D97-AF65-F5344CB8AC3E}">
        <p14:creationId xmlns:p14="http://schemas.microsoft.com/office/powerpoint/2010/main" val="37616548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Lifestyle Modification Measures</a:t>
            </a:r>
            <a:endParaRPr lang="en-US" dirty="0"/>
          </a:p>
        </p:txBody>
      </p:sp>
      <p:sp>
        <p:nvSpPr>
          <p:cNvPr id="3" name="Content Placeholder 2"/>
          <p:cNvSpPr>
            <a:spLocks noGrp="1"/>
          </p:cNvSpPr>
          <p:nvPr>
            <p:ph idx="1"/>
          </p:nvPr>
        </p:nvSpPr>
        <p:spPr/>
        <p:txBody>
          <a:bodyPr/>
          <a:lstStyle/>
          <a:p>
            <a:r>
              <a:rPr lang="en-US" dirty="0" smtClean="0"/>
              <a:t>Adult current smokers with a checkup in the last 12 months who received advice to quit smoking</a:t>
            </a:r>
          </a:p>
          <a:p>
            <a:r>
              <a:rPr lang="en-US" dirty="0" smtClean="0"/>
              <a:t>Adults with obesity who ever received advice from a health professional to exercise more</a:t>
            </a:r>
          </a:p>
          <a:p>
            <a:r>
              <a:rPr lang="en-US" dirty="0" smtClean="0"/>
              <a:t>Adults with obesity who did not spend half an hour or more in moderate or vigorous physical activity at least five times a week</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612849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ot;&quot;"/>
          <p:cNvPicPr>
            <a:picLocks noChangeAspect="1"/>
          </p:cNvPicPr>
          <p:nvPr/>
        </p:nvPicPr>
        <p:blipFill>
          <a:blip r:embed="rId3"/>
          <a:stretch>
            <a:fillRect/>
          </a:stretch>
        </p:blipFill>
        <p:spPr>
          <a:xfrm>
            <a:off x="384048" y="448056"/>
            <a:ext cx="1315684" cy="1298448"/>
          </a:xfrm>
          <a:prstGeom prst="rect">
            <a:avLst/>
          </a:prstGeom>
        </p:spPr>
      </p:pic>
      <p:sp>
        <p:nvSpPr>
          <p:cNvPr id="2" name="Title 1"/>
          <p:cNvSpPr>
            <a:spLocks noGrp="1"/>
          </p:cNvSpPr>
          <p:nvPr>
            <p:ph type="title"/>
          </p:nvPr>
        </p:nvSpPr>
        <p:spPr>
          <a:xfrm>
            <a:off x="1737834" y="228600"/>
            <a:ext cx="6948966" cy="1314450"/>
          </a:xfrm>
        </p:spPr>
        <p:txBody>
          <a:bodyPr/>
          <a:lstStyle/>
          <a:p>
            <a:r>
              <a:rPr lang="en-US" dirty="0" smtClean="0"/>
              <a:t>Priority 5: Working with communities to promote wide use of best practices to enable healthy living </a:t>
            </a:r>
            <a:endParaRPr lang="en-US" dirty="0"/>
          </a:p>
        </p:txBody>
      </p:sp>
      <p:sp>
        <p:nvSpPr>
          <p:cNvPr id="4" name="Content Placeholder 3"/>
          <p:cNvSpPr>
            <a:spLocks noGrp="1"/>
          </p:cNvSpPr>
          <p:nvPr>
            <p:ph sz="quarter" idx="10"/>
          </p:nvPr>
        </p:nvSpPr>
        <p:spPr/>
        <p:txBody>
          <a:bodyPr/>
          <a:lstStyle/>
          <a:p>
            <a:r>
              <a:rPr lang="en-US" sz="2200" dirty="0" smtClean="0"/>
              <a:t>LONG-TERM GOALS</a:t>
            </a:r>
            <a:endParaRPr lang="en-US" sz="2200" dirty="0"/>
          </a:p>
        </p:txBody>
      </p:sp>
      <p:sp>
        <p:nvSpPr>
          <p:cNvPr id="5" name="Text Placeholder 4"/>
          <p:cNvSpPr>
            <a:spLocks noGrp="1"/>
          </p:cNvSpPr>
          <p:nvPr>
            <p:ph type="body" sz="quarter" idx="11"/>
          </p:nvPr>
        </p:nvSpPr>
        <p:spPr>
          <a:xfrm>
            <a:off x="609600" y="2396770"/>
            <a:ext cx="8077200" cy="3623030"/>
          </a:xfrm>
        </p:spPr>
        <p:txBody>
          <a:bodyPr>
            <a:normAutofit/>
          </a:bodyPr>
          <a:lstStyle/>
          <a:p>
            <a:pPr marL="341313" indent="-341313">
              <a:buSzPct val="100000"/>
              <a:tabLst>
                <a:tab pos="341313" algn="l"/>
              </a:tabLst>
            </a:pPr>
            <a:r>
              <a:rPr lang="en-US" sz="2200" dirty="0" smtClean="0"/>
              <a:t>Promote healthy living and well-being through community interventions that result in improvement of social, economic, and environmental factors.</a:t>
            </a:r>
          </a:p>
          <a:p>
            <a:pPr marL="341313" indent="-341313">
              <a:buSzPct val="100000"/>
              <a:tabLst>
                <a:tab pos="341313" algn="l"/>
              </a:tabLst>
            </a:pPr>
            <a:r>
              <a:rPr lang="en-US" sz="2200" dirty="0" smtClean="0"/>
              <a:t>Promote healthy living and well-being through interventions that result in adoption of the most important healthy lifestyle behaviors across the lifespan.</a:t>
            </a:r>
          </a:p>
          <a:p>
            <a:pPr marL="341313" indent="-341313">
              <a:buSzPct val="100000"/>
              <a:tabLst>
                <a:tab pos="341313" algn="l"/>
              </a:tabLst>
            </a:pPr>
            <a:r>
              <a:rPr lang="en-US" sz="2200" dirty="0" smtClean="0"/>
              <a:t>Promote healthy living and well-being through receipt of effective clinical preventive services across the lifespan in clinical and community settings.</a:t>
            </a:r>
            <a:endParaRPr lang="en-US" sz="2200" dirty="0"/>
          </a:p>
        </p:txBody>
      </p:sp>
    </p:spTree>
    <p:extLst>
      <p:ext uri="{BB962C8B-B14F-4D97-AF65-F5344CB8AC3E}">
        <p14:creationId xmlns:p14="http://schemas.microsoft.com/office/powerpoint/2010/main" val="18229867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Lifestyle Modification Measures</a:t>
            </a:r>
            <a:endParaRPr lang="en-US" dirty="0"/>
          </a:p>
        </p:txBody>
      </p:sp>
      <p:sp>
        <p:nvSpPr>
          <p:cNvPr id="3" name="Content Placeholder 2"/>
          <p:cNvSpPr>
            <a:spLocks noGrp="1"/>
          </p:cNvSpPr>
          <p:nvPr>
            <p:ph idx="1"/>
          </p:nvPr>
        </p:nvSpPr>
        <p:spPr/>
        <p:txBody>
          <a:bodyPr>
            <a:normAutofit/>
          </a:bodyPr>
          <a:lstStyle/>
          <a:p>
            <a:r>
              <a:rPr lang="en-US" dirty="0" smtClean="0"/>
              <a:t>Children ages 2-17 for whom a health provider gave advice about exercise</a:t>
            </a:r>
            <a:endParaRPr lang="en-US" strike="sngStrike" dirty="0" smtClean="0">
              <a:solidFill>
                <a:srgbClr val="FF0000"/>
              </a:solidFill>
            </a:endParaRPr>
          </a:p>
          <a:p>
            <a:r>
              <a:rPr lang="en-US" dirty="0" smtClean="0"/>
              <a:t>Adults with obesity who ever received advice from a health professional about eating fewer high-fat or high-cholesterol foods</a:t>
            </a:r>
          </a:p>
          <a:p>
            <a:r>
              <a:rPr lang="en-US" dirty="0" smtClean="0"/>
              <a:t>Children ages 2-17 for whom a health provider gave advice within the past 2 years about healthy eating</a:t>
            </a:r>
          </a:p>
          <a:p>
            <a:endParaRPr lang="en-US" dirty="0"/>
          </a:p>
        </p:txBody>
      </p:sp>
    </p:spTree>
    <p:extLst>
      <p:ext uri="{BB962C8B-B14F-4D97-AF65-F5344CB8AC3E}">
        <p14:creationId xmlns:p14="http://schemas.microsoft.com/office/powerpoint/2010/main" val="31053501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Prevention: Counseling To Quit Smoking</a:t>
            </a:r>
            <a:endParaRPr lang="en-US" dirty="0"/>
          </a:p>
        </p:txBody>
      </p:sp>
      <p:sp>
        <p:nvSpPr>
          <p:cNvPr id="3" name="Content Placeholder 2"/>
          <p:cNvSpPr>
            <a:spLocks noGrp="1"/>
          </p:cNvSpPr>
          <p:nvPr>
            <p:ph idx="1"/>
          </p:nvPr>
        </p:nvSpPr>
        <p:spPr/>
        <p:txBody>
          <a:bodyPr>
            <a:normAutofit/>
          </a:bodyPr>
          <a:lstStyle/>
          <a:p>
            <a:r>
              <a:rPr lang="en-US" dirty="0" smtClean="0"/>
              <a:t>Smoking harms nearly every bodily organ and causes or worsens many diseases. </a:t>
            </a:r>
          </a:p>
          <a:p>
            <a:r>
              <a:rPr lang="en-US" dirty="0" smtClean="0"/>
              <a:t>In the past 50 years, more than 20 million premature deaths have been attributable to smoking and exposure to secondhand smoke.</a:t>
            </a:r>
            <a:r>
              <a:rPr lang="en-US" baseline="30000" dirty="0" smtClean="0"/>
              <a:t>3</a:t>
            </a:r>
            <a:r>
              <a:rPr lang="en-US" dirty="0" smtClean="0"/>
              <a:t> </a:t>
            </a:r>
          </a:p>
          <a:p>
            <a:r>
              <a:rPr lang="en-US" dirty="0" smtClean="0"/>
              <a:t>Smoking causes more than 87% of deaths from lung cancer and more than 79% of deaths from chronic obstructive pulmonary disease.</a:t>
            </a:r>
            <a:r>
              <a:rPr lang="en-US" baseline="30000" dirty="0" smtClean="0"/>
              <a:t>3</a:t>
            </a:r>
            <a:r>
              <a:rPr lang="en-US" dirty="0" smtClean="0"/>
              <a:t> </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7320258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Adult current smokers with a checkup in the last 12 months who received advice from a doctor to quit smoking, by race/ethnicity and health insurance (ages 18-64), 2002-2013</a:t>
            </a:r>
            <a:endParaRPr lang="en-US" sz="18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145201852"/>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4"/>
          <p:cNvGraphicFramePr>
            <a:graphicFrameLocks noGrp="1"/>
          </p:cNvGraphicFramePr>
          <p:nvPr>
            <p:ph sz="half" idx="2"/>
            <p:extLst>
              <p:ext uri="{D42A27DB-BD31-4B8C-83A1-F6EECF244321}">
                <p14:modId xmlns:p14="http://schemas.microsoft.com/office/powerpoint/2010/main" val="3873573746"/>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669280"/>
            <a:ext cx="8229600" cy="707886"/>
          </a:xfrm>
          <a:prstGeom prst="rect">
            <a:avLst/>
          </a:prstGeom>
          <a:noFill/>
        </p:spPr>
        <p:txBody>
          <a:bodyPr wrap="square" rtlCol="0">
            <a:spAutoFit/>
          </a:bodyPr>
          <a:lstStyle/>
          <a:p>
            <a:r>
              <a:rPr lang="en-US" sz="1000" b="1" dirty="0" smtClean="0"/>
              <a:t>Source:</a:t>
            </a:r>
            <a:r>
              <a:rPr lang="en-US" sz="1000" dirty="0" smtClean="0"/>
              <a:t> Agency for Healthcare Research and Quality, Medical Expenditure Panel Survey, 2002-2013.</a:t>
            </a:r>
          </a:p>
          <a:p>
            <a:r>
              <a:rPr lang="en-US" sz="1000" b="1" dirty="0" smtClean="0"/>
              <a:t>Denominator:</a:t>
            </a:r>
            <a:r>
              <a:rPr lang="en-US" sz="1000" dirty="0" smtClean="0"/>
              <a:t> Civilian noninstitutionalized adult current smokers who had a checkup in the last 12 months.</a:t>
            </a:r>
          </a:p>
          <a:p>
            <a:r>
              <a:rPr lang="en-US" sz="1000" b="1" dirty="0" smtClean="0"/>
              <a:t>Note: </a:t>
            </a:r>
            <a:r>
              <a:rPr lang="en-US" sz="1000" dirty="0" smtClean="0"/>
              <a:t>Estimates are age adjusted to the 2000 U.S. standard population using three age groups: 18-44, 45-64, and 65 and over. White and Black are non-Hispanic. Hispanic includes all races.</a:t>
            </a:r>
            <a:endParaRPr lang="en-US" sz="1000" dirty="0"/>
          </a:p>
        </p:txBody>
      </p:sp>
    </p:spTree>
    <p:extLst>
      <p:ext uri="{BB962C8B-B14F-4D97-AF65-F5344CB8AC3E}">
        <p14:creationId xmlns:p14="http://schemas.microsoft.com/office/powerpoint/2010/main" val="31228102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Prevention: Counseling for Adults About </a:t>
            </a:r>
            <a:r>
              <a:rPr lang="en-US" dirty="0"/>
              <a:t>Exercise</a:t>
            </a:r>
          </a:p>
        </p:txBody>
      </p:sp>
      <p:sp>
        <p:nvSpPr>
          <p:cNvPr id="3" name="Content Placeholder 2"/>
          <p:cNvSpPr>
            <a:spLocks noGrp="1"/>
          </p:cNvSpPr>
          <p:nvPr>
            <p:ph idx="1"/>
          </p:nvPr>
        </p:nvSpPr>
        <p:spPr/>
        <p:txBody>
          <a:bodyPr>
            <a:normAutofit/>
          </a:bodyPr>
          <a:lstStyle/>
          <a:p>
            <a:r>
              <a:rPr lang="en-US" dirty="0" smtClean="0"/>
              <a:t>About one-third of adults (34.9%) are obese:</a:t>
            </a:r>
          </a:p>
          <a:p>
            <a:pPr lvl="1"/>
            <a:r>
              <a:rPr lang="en-US" dirty="0" smtClean="0"/>
              <a:t>Obesity-related conditions are among the leading causes of preventable death, such as heart disease, stroke, type 2 diabetes, and some cancers.</a:t>
            </a:r>
            <a:r>
              <a:rPr lang="en-US" baseline="30000" dirty="0" smtClean="0"/>
              <a:t>4</a:t>
            </a:r>
            <a:endParaRPr lang="en-US" dirty="0" smtClean="0"/>
          </a:p>
          <a:p>
            <a:r>
              <a:rPr lang="en-US" dirty="0" smtClean="0"/>
              <a:t>Physicians encounter many high-risk individuals, whom they can educate about personal risks and lifestyle changes that can help reduce weight and increase activity.</a:t>
            </a:r>
            <a:r>
              <a:rPr lang="en-US" baseline="30000" dirty="0" smtClean="0"/>
              <a:t>5</a:t>
            </a:r>
            <a:r>
              <a:rPr lang="en-US" dirty="0" smtClean="0"/>
              <a:t> </a:t>
            </a:r>
          </a:p>
          <a:p>
            <a:endParaRPr lang="en-US" dirty="0"/>
          </a:p>
        </p:txBody>
      </p:sp>
    </p:spTree>
    <p:extLst>
      <p:ext uri="{BB962C8B-B14F-4D97-AF65-F5344CB8AC3E}">
        <p14:creationId xmlns:p14="http://schemas.microsoft.com/office/powerpoint/2010/main" val="36223231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Adults with obesity who ever received advice from a health provider to exercise more, by race/ethnicity and age, 2002-2013</a:t>
            </a:r>
            <a:endParaRPr lang="en-US" sz="18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23515933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p:cNvGraphicFramePr>
            <a:graphicFrameLocks noGrp="1"/>
          </p:cNvGraphicFramePr>
          <p:nvPr>
            <p:ph sz="half" idx="2"/>
            <p:extLst>
              <p:ext uri="{D42A27DB-BD31-4B8C-83A1-F6EECF244321}">
                <p14:modId xmlns:p14="http://schemas.microsoft.com/office/powerpoint/2010/main" val="3278756984"/>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669280"/>
            <a:ext cx="8229600" cy="707886"/>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a:t>
            </a:r>
            <a:r>
              <a:rPr lang="en-US" sz="1000" dirty="0" smtClean="0"/>
              <a:t>2002-2013.</a:t>
            </a:r>
            <a:endParaRPr lang="en-US" sz="1000" dirty="0"/>
          </a:p>
          <a:p>
            <a:r>
              <a:rPr lang="en-US" sz="1000" b="1" dirty="0"/>
              <a:t>Denominator: </a:t>
            </a:r>
            <a:r>
              <a:rPr lang="en-US" sz="1000" dirty="0"/>
              <a:t>Civilian noninstitutionalized adults age 18 and over with obesity.</a:t>
            </a:r>
          </a:p>
          <a:p>
            <a:r>
              <a:rPr lang="en-US" sz="1000" b="1" dirty="0"/>
              <a:t>Note: </a:t>
            </a:r>
            <a:r>
              <a:rPr lang="en-US" sz="1000" dirty="0"/>
              <a:t>Estimates are age adjusted to the 2000 U.S. standard population using three age groups: 18-44, 45-64, and 65 and over. Obesity is defined as a body mass index of 30 or higher.</a:t>
            </a:r>
            <a:r>
              <a:rPr lang="en-US" sz="1000" b="1" dirty="0"/>
              <a:t> </a:t>
            </a:r>
            <a:r>
              <a:rPr lang="en-US" sz="1000" dirty="0"/>
              <a:t>White and Black are non-Hispanic; Hispanic includes all races.</a:t>
            </a:r>
          </a:p>
        </p:txBody>
      </p:sp>
    </p:spTree>
    <p:extLst>
      <p:ext uri="{BB962C8B-B14F-4D97-AF65-F5344CB8AC3E}">
        <p14:creationId xmlns:p14="http://schemas.microsoft.com/office/powerpoint/2010/main" val="7196174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391400" cy="868362"/>
          </a:xfrm>
        </p:spPr>
        <p:txBody>
          <a:bodyPr>
            <a:noAutofit/>
          </a:bodyPr>
          <a:lstStyle/>
          <a:p>
            <a:r>
              <a:rPr lang="en-US" sz="1800" dirty="0" smtClean="0"/>
              <a:t>Adults with obesity who did not spend half an hour or more in moderate or vigorous physical activity at least five times a week, by race/ethnicity, income, education, and residence location, 2011-2013</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1036696"/>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669280"/>
            <a:ext cx="8321040" cy="707886"/>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a:t>
            </a:r>
            <a:r>
              <a:rPr lang="en-US" sz="1000" dirty="0" smtClean="0"/>
              <a:t>2011-2013.</a:t>
            </a:r>
            <a:endParaRPr lang="en-US" sz="1000" dirty="0"/>
          </a:p>
          <a:p>
            <a:r>
              <a:rPr lang="en-US" sz="1000" b="1" dirty="0"/>
              <a:t>Denominator: </a:t>
            </a:r>
            <a:r>
              <a:rPr lang="en-US" sz="1000" dirty="0"/>
              <a:t>Civilian noninstitutionalized population age 18 and over with obesity.</a:t>
            </a:r>
          </a:p>
          <a:p>
            <a:r>
              <a:rPr lang="en-US" sz="1000" b="1" dirty="0"/>
              <a:t>Note: </a:t>
            </a:r>
            <a:r>
              <a:rPr lang="en-US" sz="1000" dirty="0"/>
              <a:t>For this measure, lower rates are better. Estimates are age adjusted to the 2000 U.S. standard population using three age groups: 18-44, 45-64, and 65 and over. Obesity is defined as a body mass index of 30 or higher. White and Black are non-Hispanic; Hispanic includes all races</a:t>
            </a:r>
            <a:r>
              <a:rPr lang="en-US" sz="1000" dirty="0" smtClean="0"/>
              <a:t>.</a:t>
            </a:r>
            <a:r>
              <a:rPr lang="en-US" sz="1000" dirty="0"/>
              <a:t> </a:t>
            </a:r>
            <a:endParaRPr lang="en-US" sz="1000" dirty="0">
              <a:effectLst/>
            </a:endParaRPr>
          </a:p>
        </p:txBody>
      </p:sp>
    </p:spTree>
    <p:extLst>
      <p:ext uri="{BB962C8B-B14F-4D97-AF65-F5344CB8AC3E}">
        <p14:creationId xmlns:p14="http://schemas.microsoft.com/office/powerpoint/2010/main" val="14002645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sz="1700" dirty="0" smtClean="0"/>
              <a:t>Adults with obesity who did not spend half an hour or more in moderate or vigorous physical activity at least five times a week, by health insurance (ages 18-64), sex, age, chronic conditions, perceived health status, and activity limitations, 2011-2013</a:t>
            </a:r>
            <a:endParaRPr lang="en-US" sz="17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67720179"/>
              </p:ext>
            </p:extLst>
          </p:nvPr>
        </p:nvGraphicFramePr>
        <p:xfrm>
          <a:off x="457200" y="137160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577840"/>
            <a:ext cx="8229600" cy="1015663"/>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a:t>
            </a:r>
            <a:r>
              <a:rPr lang="en-US" sz="1000" dirty="0" smtClean="0"/>
              <a:t>2011-2013.</a:t>
            </a:r>
            <a:endParaRPr lang="en-US" sz="1000" dirty="0"/>
          </a:p>
          <a:p>
            <a:r>
              <a:rPr lang="en-US" sz="1000" b="1" dirty="0"/>
              <a:t>Denominator: </a:t>
            </a:r>
            <a:r>
              <a:rPr lang="en-US" sz="1000" dirty="0"/>
              <a:t>Civilian noninstitutionalized population age 18 and over with obesity.</a:t>
            </a:r>
          </a:p>
          <a:p>
            <a:r>
              <a:rPr lang="en-US" sz="1000" b="1" dirty="0"/>
              <a:t>Note: </a:t>
            </a:r>
            <a:r>
              <a:rPr lang="en-US" sz="1000" dirty="0"/>
              <a:t>For this measure, lower rates are better. Estimates are age </a:t>
            </a:r>
            <a:r>
              <a:rPr lang="en-US" sz="1000" dirty="0" smtClean="0"/>
              <a:t>adjusted to </a:t>
            </a:r>
            <a:r>
              <a:rPr lang="en-US" sz="1000" dirty="0"/>
              <a:t>the 2000 U.S. standard population using three age groups: 18-44, 45-64, and 65 and over. Obesity is defined as a body mass index of 30 or higher. </a:t>
            </a:r>
            <a:r>
              <a:rPr lang="en-US" sz="1000" dirty="0" smtClean="0"/>
              <a:t>Basic </a:t>
            </a:r>
            <a:r>
              <a:rPr lang="en-US" sz="1000" dirty="0"/>
              <a:t>activity limitations include problems with mobility, self-care, domestic life, or activities that depend on sensory functioning. Complex activity limitations include limitations experienced in work or in community, social, and civic </a:t>
            </a:r>
            <a:r>
              <a:rPr lang="en-US" sz="1000" dirty="0" smtClean="0"/>
              <a:t>life.</a:t>
            </a:r>
            <a:endParaRPr lang="en-US" sz="1000" dirty="0">
              <a:effectLst/>
            </a:endParaRPr>
          </a:p>
        </p:txBody>
      </p:sp>
    </p:spTree>
    <p:extLst>
      <p:ext uri="{BB962C8B-B14F-4D97-AF65-F5344CB8AC3E}">
        <p14:creationId xmlns:p14="http://schemas.microsoft.com/office/powerpoint/2010/main" val="7277052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Prevention: Counseling About Exercise for Children and Adolescents</a:t>
            </a:r>
            <a:endParaRPr lang="en-US" sz="2800" dirty="0"/>
          </a:p>
        </p:txBody>
      </p:sp>
      <p:sp>
        <p:nvSpPr>
          <p:cNvPr id="3" name="Content Placeholder 2"/>
          <p:cNvSpPr>
            <a:spLocks noGrp="1"/>
          </p:cNvSpPr>
          <p:nvPr>
            <p:ph idx="1"/>
          </p:nvPr>
        </p:nvSpPr>
        <p:spPr/>
        <p:txBody>
          <a:bodyPr>
            <a:normAutofit/>
          </a:bodyPr>
          <a:lstStyle/>
          <a:p>
            <a:pPr>
              <a:spcBef>
                <a:spcPts val="600"/>
              </a:spcBef>
            </a:pPr>
            <a:r>
              <a:rPr lang="en-US" sz="2600" dirty="0" smtClean="0"/>
              <a:t>About 17% of children and adolescents ages 2-19 are overweight or obese.</a:t>
            </a:r>
            <a:r>
              <a:rPr lang="en-US" sz="2600" baseline="30000" dirty="0" smtClean="0"/>
              <a:t>6</a:t>
            </a:r>
            <a:endParaRPr lang="en-US" sz="2600" dirty="0" smtClean="0"/>
          </a:p>
          <a:p>
            <a:pPr>
              <a:spcBef>
                <a:spcPts val="600"/>
              </a:spcBef>
            </a:pPr>
            <a:r>
              <a:rPr lang="en-US" sz="2600" dirty="0" smtClean="0"/>
              <a:t>Childhood is when people can establish healthy lifelong habits, and physicians can play an important role in encouraging healthy behaviors. </a:t>
            </a:r>
          </a:p>
          <a:p>
            <a:pPr>
              <a:spcBef>
                <a:spcPts val="600"/>
              </a:spcBef>
            </a:pPr>
            <a:r>
              <a:rPr lang="en-US" sz="2600" dirty="0" smtClean="0"/>
              <a:t>The 2008 Physical Activity Guidelines for Americans recommend that children and adolescents engage in 1 hour or more of physical activity everyday. </a:t>
            </a:r>
          </a:p>
        </p:txBody>
      </p:sp>
    </p:spTree>
    <p:extLst>
      <p:ext uri="{BB962C8B-B14F-4D97-AF65-F5344CB8AC3E}">
        <p14:creationId xmlns:p14="http://schemas.microsoft.com/office/powerpoint/2010/main" val="24721239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Children ages 2-17 for whom a health provider gave advice within the past 2 years about the amount and kind of exercise, sports, or physically active hobbies they should have, by race/ethnicity and income, 2002-2013</a:t>
            </a:r>
            <a:endParaRPr lang="en-US" sz="18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970211759"/>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211232890"/>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669280"/>
            <a:ext cx="8229600" cy="553998"/>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a:t>
            </a:r>
            <a:r>
              <a:rPr lang="en-US" sz="1000" dirty="0" smtClean="0"/>
              <a:t>2002-2013</a:t>
            </a:r>
            <a:endParaRPr lang="en-US" sz="1000" dirty="0"/>
          </a:p>
          <a:p>
            <a:r>
              <a:rPr lang="en-US" sz="1000" b="1" dirty="0"/>
              <a:t>Denominator: </a:t>
            </a:r>
            <a:r>
              <a:rPr lang="en-US" sz="1000" dirty="0"/>
              <a:t>U.S. civilian noninstitutionalized population ages 2-17.</a:t>
            </a:r>
          </a:p>
          <a:p>
            <a:r>
              <a:rPr lang="en-US" sz="1000" b="1" dirty="0"/>
              <a:t>Note: </a:t>
            </a:r>
            <a:r>
              <a:rPr lang="en-US" sz="1000" dirty="0" smtClean="0"/>
              <a:t>White </a:t>
            </a:r>
            <a:r>
              <a:rPr lang="en-US" sz="1000" dirty="0"/>
              <a:t>and Black are non-Hispanic. Hispanic includes all races.</a:t>
            </a:r>
            <a:endParaRPr lang="en-US" sz="1000" dirty="0">
              <a:effectLst/>
            </a:endParaRPr>
          </a:p>
        </p:txBody>
      </p:sp>
    </p:spTree>
    <p:extLst>
      <p:ext uri="{BB962C8B-B14F-4D97-AF65-F5344CB8AC3E}">
        <p14:creationId xmlns:p14="http://schemas.microsoft.com/office/powerpoint/2010/main" val="23903219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Prevention: Counseling for Adults About Healthy Eating</a:t>
            </a:r>
            <a:endParaRPr lang="en-US" dirty="0"/>
          </a:p>
        </p:txBody>
      </p:sp>
      <p:sp>
        <p:nvSpPr>
          <p:cNvPr id="3" name="Content Placeholder 2"/>
          <p:cNvSpPr>
            <a:spLocks noGrp="1"/>
          </p:cNvSpPr>
          <p:nvPr>
            <p:ph idx="1"/>
          </p:nvPr>
        </p:nvSpPr>
        <p:spPr/>
        <p:txBody>
          <a:bodyPr/>
          <a:lstStyle/>
          <a:p>
            <a:r>
              <a:rPr lang="en-US" smtClean="0"/>
              <a:t>An important factor in maintaining a healthy body weight is changing eating habits to incorporate nutritious food and beverages.</a:t>
            </a:r>
          </a:p>
          <a:p>
            <a:r>
              <a:rPr lang="en-US" smtClean="0"/>
              <a:t>The U.S. Department of Agriculture created the Dietary Guidelines for Americans to help people understand the complexity of healthy eating for both children and adults. </a:t>
            </a:r>
          </a:p>
          <a:p>
            <a:endParaRPr lang="en-US" smtClean="0"/>
          </a:p>
          <a:p>
            <a:endParaRPr lang="en-US" dirty="0"/>
          </a:p>
        </p:txBody>
      </p:sp>
    </p:spTree>
    <p:extLst>
      <p:ext uri="{BB962C8B-B14F-4D97-AF65-F5344CB8AC3E}">
        <p14:creationId xmlns:p14="http://schemas.microsoft.com/office/powerpoint/2010/main" val="2459871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Chartbook</a:t>
            </a:r>
            <a:r>
              <a:rPr lang="en-US" dirty="0" smtClean="0"/>
              <a:t> Contents</a:t>
            </a:r>
            <a:endParaRPr lang="en-US" dirty="0"/>
          </a:p>
        </p:txBody>
      </p:sp>
      <p:sp>
        <p:nvSpPr>
          <p:cNvPr id="5" name="Content Placeholder 4"/>
          <p:cNvSpPr>
            <a:spLocks noGrp="1"/>
          </p:cNvSpPr>
          <p:nvPr>
            <p:ph idx="1"/>
          </p:nvPr>
        </p:nvSpPr>
        <p:spPr/>
        <p:txBody>
          <a:bodyPr/>
          <a:lstStyle/>
          <a:p>
            <a:r>
              <a:rPr lang="en-US" smtClean="0"/>
              <a:t>This chartbook includes: </a:t>
            </a:r>
          </a:p>
          <a:p>
            <a:pPr lvl="1"/>
            <a:r>
              <a:rPr lang="en-US" smtClean="0"/>
              <a:t>Summary of trends across measures of Healthy Living from the QDR.</a:t>
            </a:r>
          </a:p>
          <a:p>
            <a:pPr lvl="1"/>
            <a:r>
              <a:rPr lang="en-US" smtClean="0"/>
              <a:t>Figures illustrating select measures of Healthy Living. </a:t>
            </a:r>
          </a:p>
          <a:p>
            <a:r>
              <a:rPr lang="en-US" smtClean="0">
                <a:hlinkClick r:id="rId3"/>
              </a:rPr>
              <a:t>Introduction and Methods</a:t>
            </a:r>
            <a:r>
              <a:rPr lang="en-US" smtClean="0"/>
              <a:t> contains information about methods used in the chartbook. </a:t>
            </a:r>
          </a:p>
          <a:p>
            <a:r>
              <a:rPr lang="en-US" smtClean="0"/>
              <a:t>A Data Query tool (</a:t>
            </a:r>
            <a:r>
              <a:rPr lang="en-US" smtClean="0">
                <a:hlinkClick r:id="rId4"/>
              </a:rPr>
              <a:t>http://nhqrnet.ahrq.gov/</a:t>
            </a:r>
          </a:p>
          <a:p>
            <a:r>
              <a:rPr lang="en-US" smtClean="0">
                <a:hlinkClick r:id="rId4"/>
              </a:rPr>
              <a:t>inhqrdr/data/query</a:t>
            </a:r>
            <a:r>
              <a:rPr lang="en-US" smtClean="0"/>
              <a:t>) provides access to all data tables. </a:t>
            </a:r>
            <a:endParaRPr lang="en-US" dirty="0"/>
          </a:p>
        </p:txBody>
      </p:sp>
    </p:spTree>
    <p:extLst>
      <p:ext uri="{BB962C8B-B14F-4D97-AF65-F5344CB8AC3E}">
        <p14:creationId xmlns:p14="http://schemas.microsoft.com/office/powerpoint/2010/main" val="13704973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solidFill>
                  <a:srgbClr val="4F81BD"/>
                </a:solidFill>
              </a:rPr>
              <a:t>Adults with obesity who ever received advice from a health provider about eating fewer high-fat or high-cholesterol foods, by race/ethnicity and chronic conditions, 2002-2013</a:t>
            </a:r>
            <a:endParaRPr lang="en-US" sz="1800" dirty="0">
              <a:solidFill>
                <a:srgbClr val="4F81BD"/>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38344801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137492196"/>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669280"/>
            <a:ext cx="8229600" cy="707886"/>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a:t>
            </a:r>
            <a:r>
              <a:rPr lang="en-US" sz="1000" dirty="0" smtClean="0"/>
              <a:t>2002-2013.</a:t>
            </a:r>
            <a:endParaRPr lang="en-US" sz="1000" dirty="0"/>
          </a:p>
          <a:p>
            <a:r>
              <a:rPr lang="en-US" sz="1000" b="1" dirty="0"/>
              <a:t>Denominator: </a:t>
            </a:r>
            <a:r>
              <a:rPr lang="en-US" sz="1000" dirty="0"/>
              <a:t>Civilian noninstitutionalized population age 18 and over with obesity.</a:t>
            </a:r>
          </a:p>
          <a:p>
            <a:r>
              <a:rPr lang="en-US" sz="1000" b="1" dirty="0"/>
              <a:t>Note: </a:t>
            </a:r>
            <a:r>
              <a:rPr lang="en-US" sz="1000" dirty="0"/>
              <a:t>Estimates are age adjusted to the 2000 U.S. standard population using three age groups: 18-44, 45-64, and 65 and over. Obesity is defined as a body mass index of 30 or higher. White and Black are non-Hispanic; Hispanic includes all races. </a:t>
            </a:r>
            <a:endParaRPr lang="en-US" sz="1000" dirty="0">
              <a:effectLst/>
            </a:endParaRPr>
          </a:p>
        </p:txBody>
      </p:sp>
    </p:spTree>
    <p:extLst>
      <p:ext uri="{BB962C8B-B14F-4D97-AF65-F5344CB8AC3E}">
        <p14:creationId xmlns:p14="http://schemas.microsoft.com/office/powerpoint/2010/main" val="23267824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Prevention: Counseling for Children About Healthy Eating</a:t>
            </a:r>
            <a:endParaRPr lang="en-US" dirty="0"/>
          </a:p>
        </p:txBody>
      </p:sp>
      <p:sp>
        <p:nvSpPr>
          <p:cNvPr id="3" name="Content Placeholder 2"/>
          <p:cNvSpPr>
            <a:spLocks noGrp="1"/>
          </p:cNvSpPr>
          <p:nvPr>
            <p:ph idx="1"/>
          </p:nvPr>
        </p:nvSpPr>
        <p:spPr>
          <a:xfrm>
            <a:off x="457200" y="1600201"/>
            <a:ext cx="8229600" cy="4267200"/>
          </a:xfrm>
        </p:spPr>
        <p:txBody>
          <a:bodyPr>
            <a:normAutofit fontScale="92500"/>
          </a:bodyPr>
          <a:lstStyle/>
          <a:p>
            <a:r>
              <a:rPr lang="en-US" dirty="0" smtClean="0"/>
              <a:t>Children and adolescents have become overweight from eating more calories than they burn.</a:t>
            </a:r>
          </a:p>
          <a:p>
            <a:r>
              <a:rPr lang="en-US" dirty="0" smtClean="0"/>
              <a:t>Children and adolescents consume 35% to 40% of their daily energy in school, so schools need to provide diverse, nutrient-based foods and drinks.</a:t>
            </a:r>
            <a:r>
              <a:rPr lang="en-US" baseline="30000" dirty="0" smtClean="0"/>
              <a:t>7</a:t>
            </a:r>
            <a:r>
              <a:rPr lang="en-US" dirty="0" smtClean="0"/>
              <a:t> </a:t>
            </a:r>
          </a:p>
          <a:p>
            <a:r>
              <a:rPr lang="en-US" dirty="0" smtClean="0"/>
              <a:t>The Dietary Guidelines for Americans encourage children and adolescents to maintain a calorie-balanced diet to support normal growth and development without gaining excess weight.</a:t>
            </a:r>
          </a:p>
          <a:p>
            <a:endParaRPr lang="en-US" dirty="0"/>
          </a:p>
        </p:txBody>
      </p:sp>
    </p:spTree>
    <p:extLst>
      <p:ext uri="{BB962C8B-B14F-4D97-AF65-F5344CB8AC3E}">
        <p14:creationId xmlns:p14="http://schemas.microsoft.com/office/powerpoint/2010/main" val="948738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629400" cy="868362"/>
          </a:xfrm>
        </p:spPr>
        <p:txBody>
          <a:bodyPr>
            <a:noAutofit/>
          </a:bodyPr>
          <a:lstStyle/>
          <a:p>
            <a:r>
              <a:rPr lang="en-US" sz="1800" dirty="0" smtClean="0"/>
              <a:t>Children ages 2-17 for whom a health provider ever gave advice within the past 2 years about healthy eating, by race/ethnicity and age, 2002-2013</a:t>
            </a:r>
            <a:endParaRPr lang="en-US" sz="18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792465414"/>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p:cNvGraphicFramePr>
            <a:graphicFrameLocks noGrp="1"/>
          </p:cNvGraphicFramePr>
          <p:nvPr>
            <p:ph sz="half" idx="2"/>
            <p:extLst>
              <p:ext uri="{D42A27DB-BD31-4B8C-83A1-F6EECF244321}">
                <p14:modId xmlns:p14="http://schemas.microsoft.com/office/powerpoint/2010/main" val="326329671"/>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669280"/>
            <a:ext cx="8229600" cy="553998"/>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a:t>
            </a:r>
            <a:r>
              <a:rPr lang="en-US" sz="1000" dirty="0" smtClean="0"/>
              <a:t>2002-2013.</a:t>
            </a:r>
            <a:endParaRPr lang="en-US" sz="1000" dirty="0"/>
          </a:p>
          <a:p>
            <a:r>
              <a:rPr lang="en-US" sz="1000" b="1" dirty="0"/>
              <a:t>Denominator: </a:t>
            </a:r>
            <a:r>
              <a:rPr lang="en-US" sz="1000" dirty="0"/>
              <a:t>U.S. civilian noninstitutionalized population ages 2-17.</a:t>
            </a:r>
          </a:p>
          <a:p>
            <a:r>
              <a:rPr lang="en-US" sz="1000" b="1" dirty="0"/>
              <a:t>Note: </a:t>
            </a:r>
            <a:r>
              <a:rPr lang="en-US" sz="1000" dirty="0"/>
              <a:t>White and Black are </a:t>
            </a:r>
            <a:r>
              <a:rPr lang="en-US" sz="1000" dirty="0" smtClean="0"/>
              <a:t>non-Hispanic. </a:t>
            </a:r>
            <a:r>
              <a:rPr lang="en-US" sz="1000" dirty="0"/>
              <a:t>Hispanic includes all races. </a:t>
            </a:r>
            <a:endParaRPr lang="en-US" sz="1000" dirty="0">
              <a:effectLst/>
            </a:endParaRPr>
          </a:p>
        </p:txBody>
      </p:sp>
    </p:spTree>
    <p:extLst>
      <p:ext uri="{BB962C8B-B14F-4D97-AF65-F5344CB8AC3E}">
        <p14:creationId xmlns:p14="http://schemas.microsoft.com/office/powerpoint/2010/main" val="31968211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371600"/>
            <a:ext cx="8229600" cy="5105400"/>
          </a:xfrm>
        </p:spPr>
        <p:txBody>
          <a:bodyPr>
            <a:normAutofit fontScale="32500" lnSpcReduction="20000"/>
          </a:bodyPr>
          <a:lstStyle/>
          <a:p>
            <a:pPr marL="338138" indent="-338138">
              <a:lnSpc>
                <a:spcPct val="120000"/>
              </a:lnSpc>
              <a:spcBef>
                <a:spcPts val="0"/>
              </a:spcBef>
              <a:buSzPct val="100000"/>
              <a:buFont typeface="+mj-lt"/>
              <a:buAutoNum type="arabicPeriod"/>
            </a:pPr>
            <a:r>
              <a:rPr lang="en-US" sz="4300" dirty="0" err="1" smtClean="0"/>
              <a:t>Satcher</a:t>
            </a:r>
            <a:r>
              <a:rPr lang="en-US" sz="4300" dirty="0" smtClean="0"/>
              <a:t> </a:t>
            </a:r>
            <a:r>
              <a:rPr lang="en-US" sz="4300" dirty="0"/>
              <a:t>D, Higginbotham EJ. The public health approach to eliminating disparities in health. Am J Public Health 2008;98(9 </a:t>
            </a:r>
            <a:r>
              <a:rPr lang="en-US" sz="4300" dirty="0" err="1"/>
              <a:t>Suppl</a:t>
            </a:r>
            <a:r>
              <a:rPr lang="en-US" sz="4300" dirty="0"/>
              <a:t>):S8-11. PMID: 18687626. </a:t>
            </a:r>
            <a:r>
              <a:rPr lang="en-US" sz="4300" dirty="0">
                <a:hlinkClick r:id="rId3"/>
              </a:rPr>
              <a:t>http://</a:t>
            </a:r>
            <a:r>
              <a:rPr lang="en-US" sz="4300" dirty="0" smtClean="0">
                <a:hlinkClick r:id="rId3"/>
              </a:rPr>
              <a:t>www.ncbi.nlm.nih.gov/pmc/articles/PMC2518593/</a:t>
            </a:r>
            <a:r>
              <a:rPr lang="en-US" sz="4300" dirty="0" smtClean="0"/>
              <a:t>. </a:t>
            </a:r>
            <a:r>
              <a:rPr lang="en-US" sz="4300" dirty="0"/>
              <a:t>Accessed </a:t>
            </a:r>
            <a:r>
              <a:rPr lang="en-US" sz="4300" dirty="0" smtClean="0"/>
              <a:t>March 23, 2016.</a:t>
            </a:r>
            <a:endParaRPr lang="en-US" sz="4300" dirty="0"/>
          </a:p>
          <a:p>
            <a:pPr marL="338138" indent="-338138">
              <a:lnSpc>
                <a:spcPct val="120000"/>
              </a:lnSpc>
              <a:spcBef>
                <a:spcPts val="0"/>
              </a:spcBef>
              <a:buSzPct val="100000"/>
              <a:buFont typeface="+mj-lt"/>
              <a:buAutoNum type="arabicPeriod"/>
            </a:pPr>
            <a:r>
              <a:rPr lang="en-US" sz="4300" dirty="0" smtClean="0"/>
              <a:t>Ford </a:t>
            </a:r>
            <a:r>
              <a:rPr lang="en-US" sz="4300" dirty="0"/>
              <a:t>E, Bergmann M, Boeing H, et al. Healthy lifestyle behaviors and all-cause mortality among adults in the United States. </a:t>
            </a:r>
            <a:r>
              <a:rPr lang="en-US" sz="4300" dirty="0" err="1"/>
              <a:t>Prev</a:t>
            </a:r>
            <a:r>
              <a:rPr lang="en-US" sz="4300" dirty="0"/>
              <a:t> Med 2012 Jul;55(1):23-7. </a:t>
            </a:r>
            <a:r>
              <a:rPr lang="en-US" sz="4300" dirty="0" err="1"/>
              <a:t>Epub</a:t>
            </a:r>
            <a:r>
              <a:rPr lang="en-US" sz="4300" dirty="0"/>
              <a:t> 2012 Apr 29. PMID: 22564893. </a:t>
            </a:r>
            <a:r>
              <a:rPr lang="en-US" sz="4300" dirty="0">
                <a:hlinkClick r:id="rId4"/>
              </a:rPr>
              <a:t>http://www.sciencedirect.com/science/article/pii/S0091743512001582</a:t>
            </a:r>
            <a:r>
              <a:rPr lang="en-US" sz="4300" dirty="0"/>
              <a:t>. Accessed </a:t>
            </a:r>
            <a:r>
              <a:rPr lang="en-US" sz="4300" dirty="0" smtClean="0"/>
              <a:t>March 23, 2016.</a:t>
            </a:r>
            <a:endParaRPr lang="en-US" sz="4300" dirty="0"/>
          </a:p>
          <a:p>
            <a:pPr marL="338138" indent="-338138">
              <a:lnSpc>
                <a:spcPct val="120000"/>
              </a:lnSpc>
              <a:spcBef>
                <a:spcPts val="0"/>
              </a:spcBef>
              <a:buSzPct val="100000"/>
              <a:buFont typeface="+mj-lt"/>
              <a:buAutoNum type="arabicPeriod"/>
            </a:pPr>
            <a:r>
              <a:rPr lang="en-US" sz="4300" dirty="0" smtClean="0"/>
              <a:t>Office </a:t>
            </a:r>
            <a:r>
              <a:rPr lang="en-US" sz="4300" dirty="0"/>
              <a:t>on Smoking and Health. The health consequences of smoking—50 years of progress: a report of the Surgeon General. Atlanta, GA: U.S. Department of Health and Human Services, Centers for Disease Control and Prevention, National Center for Chronic Disease Prevention and Health Promotion; 2014. </a:t>
            </a:r>
            <a:r>
              <a:rPr lang="en-US" sz="4300" dirty="0">
                <a:hlinkClick r:id="rId5"/>
              </a:rPr>
              <a:t>http://www.surgeongeneral.gov/library/reports/50-years-of-progress/index.html</a:t>
            </a:r>
            <a:r>
              <a:rPr lang="en-US" sz="4300" dirty="0"/>
              <a:t>. Accessed </a:t>
            </a:r>
            <a:r>
              <a:rPr lang="en-US" sz="4300" dirty="0" smtClean="0"/>
              <a:t>March 23, 2016.</a:t>
            </a:r>
            <a:endParaRPr lang="en-US" sz="4300" dirty="0"/>
          </a:p>
          <a:p>
            <a:pPr marL="338138" indent="-338138">
              <a:lnSpc>
                <a:spcPct val="120000"/>
              </a:lnSpc>
              <a:spcBef>
                <a:spcPts val="0"/>
              </a:spcBef>
              <a:buSzPct val="100000"/>
              <a:buFont typeface="+mj-lt"/>
              <a:buAutoNum type="arabicPeriod"/>
            </a:pPr>
            <a:r>
              <a:rPr lang="en-US" sz="4300" dirty="0" smtClean="0"/>
              <a:t>Adult Obesity Facts. Atlanta, GA: Centers for Disease Control and Prevention; 2014. </a:t>
            </a:r>
            <a:r>
              <a:rPr lang="en-US" sz="4300" dirty="0" smtClean="0">
                <a:hlinkClick r:id="rId6"/>
              </a:rPr>
              <a:t>http://www.cdc.gov/obesity/data/adult.html</a:t>
            </a:r>
            <a:r>
              <a:rPr lang="en-US" sz="4300" dirty="0" smtClean="0"/>
              <a:t>. Accessed March 23, 2016.</a:t>
            </a:r>
          </a:p>
          <a:p>
            <a:pPr marL="338138" indent="-338138">
              <a:lnSpc>
                <a:spcPct val="120000"/>
              </a:lnSpc>
              <a:spcBef>
                <a:spcPts val="0"/>
              </a:spcBef>
              <a:buSzPct val="100000"/>
              <a:buFont typeface="+mj-lt"/>
              <a:buAutoNum type="arabicPeriod"/>
            </a:pPr>
            <a:r>
              <a:rPr lang="en-US" sz="4300" dirty="0" smtClean="0"/>
              <a:t>Lin </a:t>
            </a:r>
            <a:r>
              <a:rPr lang="en-US" sz="4300" dirty="0"/>
              <a:t>JS, O’Connor E, Whitlock EP, et al. Behavioral counseling to promote physical activity and a healthful diet to prevent cardiovascular disease in adults: a systematic review for the U.S. Preventive Services Task Force. Ann Intern Med 2010 Dec 7;153(11):736-50. PMID: 21135297. </a:t>
            </a:r>
            <a:r>
              <a:rPr lang="en-US" sz="4300" dirty="0">
                <a:hlinkClick r:id="rId7"/>
              </a:rPr>
              <a:t>http://annals.org/article.aspx?articleid=746527</a:t>
            </a:r>
            <a:r>
              <a:rPr lang="en-US" sz="4300" dirty="0"/>
              <a:t>. Accessed June 26, 2015.</a:t>
            </a:r>
          </a:p>
          <a:p>
            <a:pPr marL="338138" indent="-338138">
              <a:lnSpc>
                <a:spcPct val="120000"/>
              </a:lnSpc>
              <a:spcBef>
                <a:spcPts val="0"/>
              </a:spcBef>
              <a:buSzPct val="100000"/>
              <a:buFont typeface="+mj-lt"/>
              <a:buAutoNum type="arabicPeriod"/>
            </a:pPr>
            <a:r>
              <a:rPr lang="en-US" sz="4300" dirty="0" smtClean="0"/>
              <a:t>Child </a:t>
            </a:r>
            <a:r>
              <a:rPr lang="en-US" sz="4300" dirty="0"/>
              <a:t>Obesity Facts. Atlanta, GA: Centers for Disease Control &amp; Prevention; </a:t>
            </a:r>
            <a:r>
              <a:rPr lang="en-US" sz="4300" dirty="0" smtClean="0"/>
              <a:t>2014. </a:t>
            </a:r>
            <a:r>
              <a:rPr lang="en-US" sz="4300" dirty="0">
                <a:hlinkClick r:id="rId8"/>
              </a:rPr>
              <a:t>http://www.cdc.gov/obesity/data/childhood.html</a:t>
            </a:r>
            <a:r>
              <a:rPr lang="en-US" sz="4300" dirty="0"/>
              <a:t>. Accessed </a:t>
            </a:r>
            <a:r>
              <a:rPr lang="en-US" sz="4300" dirty="0" smtClean="0"/>
              <a:t>March 23, 2016.  </a:t>
            </a:r>
            <a:endParaRPr lang="en-US" sz="4300" dirty="0"/>
          </a:p>
          <a:p>
            <a:pPr marL="338138" indent="-338138">
              <a:buSzPct val="100000"/>
              <a:buFont typeface="+mj-lt"/>
              <a:buAutoNum type="arabicPeriod"/>
            </a:pPr>
            <a:endParaRPr lang="en-US" sz="800" dirty="0"/>
          </a:p>
          <a:p>
            <a:pPr marL="338138" indent="-338138">
              <a:lnSpc>
                <a:spcPct val="120000"/>
              </a:lnSpc>
              <a:spcBef>
                <a:spcPts val="0"/>
              </a:spcBef>
              <a:buSzPct val="100000"/>
              <a:buFont typeface="+mj-lt"/>
              <a:buAutoNum type="arabicPeriod"/>
            </a:pPr>
            <a:r>
              <a:rPr lang="en-US" sz="4300" dirty="0" smtClean="0"/>
              <a:t>American Academy of Pediatrics, Council on School Health; Committee on Nutrition. Policy Statement. Snacks, sweetened beverages, added sugars, and schools. Pediatrics 2015;135(3):575-83. </a:t>
            </a:r>
            <a:r>
              <a:rPr lang="en-US" sz="4300" dirty="0" smtClean="0">
                <a:hlinkClick r:id="rId9"/>
              </a:rPr>
              <a:t>http://pediatrics.aappublications.org/content/135/3/575.long</a:t>
            </a:r>
            <a:r>
              <a:rPr lang="en-US" sz="4300" dirty="0" smtClean="0"/>
              <a:t>. Accessed March 23, 2016.</a:t>
            </a:r>
          </a:p>
        </p:txBody>
      </p:sp>
    </p:spTree>
    <p:extLst>
      <p:ext uri="{BB962C8B-B14F-4D97-AF65-F5344CB8AC3E}">
        <p14:creationId xmlns:p14="http://schemas.microsoft.com/office/powerpoint/2010/main" val="28139206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Clinical preventive services</a:t>
            </a:r>
            <a:endParaRPr lang="en-US" dirty="0"/>
          </a:p>
        </p:txBody>
      </p:sp>
      <p:sp>
        <p:nvSpPr>
          <p:cNvPr id="5" name="Text Placeholder 4"/>
          <p:cNvSpPr>
            <a:spLocks noGrp="1"/>
          </p:cNvSpPr>
          <p:nvPr>
            <p:ph type="body" idx="1"/>
          </p:nvPr>
        </p:nvSpPr>
        <p:spPr/>
        <p:txBody>
          <a:bodyPr/>
          <a:lstStyle/>
          <a:p>
            <a:r>
              <a:rPr lang="en-US" dirty="0" err="1" smtClean="0"/>
              <a:t>Chartbook</a:t>
            </a:r>
            <a:r>
              <a:rPr lang="en-US" dirty="0" smtClean="0"/>
              <a:t> on Healthy Living</a:t>
            </a:r>
            <a:endParaRPr lang="en-US" dirty="0"/>
          </a:p>
        </p:txBody>
      </p:sp>
    </p:spTree>
    <p:extLst>
      <p:ext uri="{BB962C8B-B14F-4D97-AF65-F5344CB8AC3E}">
        <p14:creationId xmlns:p14="http://schemas.microsoft.com/office/powerpoint/2010/main" val="14395659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Measures of Clinical Preventive Services: Screening</a:t>
            </a:r>
            <a:endParaRPr lang="en-US" sz="3200" dirty="0"/>
          </a:p>
        </p:txBody>
      </p:sp>
      <p:sp>
        <p:nvSpPr>
          <p:cNvPr id="3" name="Content Placeholder 2"/>
          <p:cNvSpPr>
            <a:spLocks noGrp="1"/>
          </p:cNvSpPr>
          <p:nvPr>
            <p:ph idx="1"/>
          </p:nvPr>
        </p:nvSpPr>
        <p:spPr/>
        <p:txBody>
          <a:bodyPr>
            <a:normAutofit/>
          </a:bodyPr>
          <a:lstStyle/>
          <a:p>
            <a:r>
              <a:rPr lang="en-US" dirty="0"/>
              <a:t>Women ages 21-65 </a:t>
            </a:r>
            <a:r>
              <a:rPr lang="en-US" dirty="0" smtClean="0"/>
              <a:t>years who </a:t>
            </a:r>
            <a:r>
              <a:rPr lang="en-US" dirty="0"/>
              <a:t>received a Pap smear in the last 3 years</a:t>
            </a:r>
          </a:p>
          <a:p>
            <a:r>
              <a:rPr lang="en-US" dirty="0"/>
              <a:t>Invasive cervical cancer incidence per 100,000 women age 20 and over</a:t>
            </a:r>
          </a:p>
          <a:p>
            <a:r>
              <a:rPr lang="en-US" dirty="0" smtClean="0"/>
              <a:t>Adults </a:t>
            </a:r>
            <a:r>
              <a:rPr lang="en-US" dirty="0"/>
              <a:t>who received a blood pressure measurement in the last 2 years and can state whether their blood pressure was normal or </a:t>
            </a:r>
            <a:r>
              <a:rPr lang="en-US" dirty="0" smtClean="0"/>
              <a:t>high</a:t>
            </a:r>
          </a:p>
        </p:txBody>
      </p:sp>
    </p:spTree>
    <p:extLst>
      <p:ext uri="{BB962C8B-B14F-4D97-AF65-F5344CB8AC3E}">
        <p14:creationId xmlns:p14="http://schemas.microsoft.com/office/powerpoint/2010/main" val="41156675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Women ages 21-65 </a:t>
            </a:r>
            <a:r>
              <a:rPr lang="en-US" sz="2000" dirty="0" smtClean="0"/>
              <a:t>years who </a:t>
            </a:r>
            <a:r>
              <a:rPr lang="en-US" sz="2000" dirty="0"/>
              <a:t>received a Pap smear in the last 3 </a:t>
            </a:r>
            <a:r>
              <a:rPr lang="en-US" sz="2000" dirty="0" smtClean="0"/>
              <a:t>years, by education and race, 2000-2013</a:t>
            </a:r>
            <a:endParaRPr lang="en-US" sz="2000" dirty="0"/>
          </a:p>
        </p:txBody>
      </p:sp>
      <p:graphicFrame>
        <p:nvGraphicFramePr>
          <p:cNvPr id="12" name="Object 10"/>
          <p:cNvGraphicFramePr>
            <a:graphicFrameLocks noGrp="1"/>
          </p:cNvGraphicFramePr>
          <p:nvPr>
            <p:ph sz="half" idx="1"/>
            <p:extLst>
              <p:ext uri="{D42A27DB-BD31-4B8C-83A1-F6EECF244321}">
                <p14:modId xmlns:p14="http://schemas.microsoft.com/office/powerpoint/2010/main" val="3714694542"/>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57200" y="5577840"/>
            <a:ext cx="8229600" cy="707886"/>
          </a:xfrm>
          <a:prstGeom prst="rect">
            <a:avLst/>
          </a:prstGeom>
          <a:noFill/>
        </p:spPr>
        <p:txBody>
          <a:bodyPr wrap="square" rtlCol="0">
            <a:spAutoFit/>
          </a:bodyPr>
          <a:lstStyle/>
          <a:p>
            <a:r>
              <a:rPr lang="en-US" sz="1000" b="1" dirty="0" smtClean="0"/>
              <a:t>Key: </a:t>
            </a:r>
            <a:r>
              <a:rPr lang="en-US" sz="1000" dirty="0" smtClean="0"/>
              <a:t>AI/AN = American Indian or Alaska Native.</a:t>
            </a:r>
            <a:endParaRPr lang="en-US" sz="1000" b="1" dirty="0" smtClean="0"/>
          </a:p>
          <a:p>
            <a:r>
              <a:rPr lang="en-US" sz="1000" b="1" dirty="0" smtClean="0"/>
              <a:t>Source</a:t>
            </a:r>
            <a:r>
              <a:rPr lang="en-US" sz="1000" b="1" dirty="0"/>
              <a:t>: </a:t>
            </a:r>
            <a:r>
              <a:rPr lang="en-US" sz="1000" dirty="0"/>
              <a:t>Centers for Disease Control and Prevention, National Center for Health Statistics, National Health Interview </a:t>
            </a:r>
            <a:r>
              <a:rPr lang="en-US" sz="1000" dirty="0" smtClean="0"/>
              <a:t>Survey, 2000-2013.</a:t>
            </a:r>
            <a:endParaRPr lang="en-US" sz="1000" dirty="0"/>
          </a:p>
          <a:p>
            <a:r>
              <a:rPr lang="en-US" sz="1000" b="1" dirty="0"/>
              <a:t>Denominator:</a:t>
            </a:r>
            <a:r>
              <a:rPr lang="en-US" sz="1000" dirty="0"/>
              <a:t> </a:t>
            </a:r>
            <a:r>
              <a:rPr lang="en-US" sz="1000" dirty="0" smtClean="0"/>
              <a:t>Women ages 21-65.</a:t>
            </a:r>
          </a:p>
          <a:p>
            <a:r>
              <a:rPr lang="en-US" sz="1000" b="1" dirty="0" smtClean="0"/>
              <a:t>Note:</a:t>
            </a:r>
            <a:r>
              <a:rPr lang="en-US" sz="1000" dirty="0" smtClean="0"/>
              <a:t> Measure is age adjusted. Data for this measure are not collected every year.</a:t>
            </a:r>
            <a:endParaRPr lang="en-US" sz="1000" dirty="0"/>
          </a:p>
        </p:txBody>
      </p:sp>
      <p:graphicFrame>
        <p:nvGraphicFramePr>
          <p:cNvPr id="6" name="Object 10"/>
          <p:cNvGraphicFramePr>
            <a:graphicFrameLocks/>
          </p:cNvGraphicFramePr>
          <p:nvPr>
            <p:extLst>
              <p:ext uri="{D42A27DB-BD31-4B8C-83A1-F6EECF244321}">
                <p14:modId xmlns:p14="http://schemas.microsoft.com/office/powerpoint/2010/main" val="457139527"/>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55537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Invasive cervical cancer incidence per 100,000 women age </a:t>
            </a:r>
            <a:r>
              <a:rPr lang="en-US" sz="2000" dirty="0" smtClean="0"/>
              <a:t>20 years </a:t>
            </a:r>
            <a:r>
              <a:rPr lang="en-US" sz="2000" dirty="0"/>
              <a:t>and </a:t>
            </a:r>
            <a:r>
              <a:rPr lang="en-US" sz="2000" dirty="0" smtClean="0"/>
              <a:t>over, by age and race, 2004-2012</a:t>
            </a:r>
            <a:endParaRPr lang="en-US" sz="2000" dirty="0"/>
          </a:p>
        </p:txBody>
      </p:sp>
      <p:graphicFrame>
        <p:nvGraphicFramePr>
          <p:cNvPr id="12" name="Object 10"/>
          <p:cNvGraphicFramePr>
            <a:graphicFrameLocks noGrp="1"/>
          </p:cNvGraphicFramePr>
          <p:nvPr>
            <p:ph sz="half" idx="1"/>
            <p:extLst>
              <p:ext uri="{D42A27DB-BD31-4B8C-83A1-F6EECF244321}">
                <p14:modId xmlns:p14="http://schemas.microsoft.com/office/powerpoint/2010/main" val="2043165057"/>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57200" y="5486400"/>
            <a:ext cx="8229600" cy="861774"/>
          </a:xfrm>
          <a:prstGeom prst="rect">
            <a:avLst/>
          </a:prstGeom>
          <a:noFill/>
        </p:spPr>
        <p:txBody>
          <a:bodyPr wrap="square" rtlCol="0">
            <a:spAutoFit/>
          </a:bodyPr>
          <a:lstStyle/>
          <a:p>
            <a:r>
              <a:rPr lang="en-US" sz="1000" b="1" dirty="0" smtClean="0"/>
              <a:t>Key: </a:t>
            </a:r>
            <a:r>
              <a:rPr lang="en-US" sz="1000" dirty="0" smtClean="0"/>
              <a:t>API = Asian or Pacific Islander; AI/AN = American Indian or Alaska Native.</a:t>
            </a:r>
            <a:endParaRPr lang="en-US" sz="1000" b="1" dirty="0" smtClean="0"/>
          </a:p>
          <a:p>
            <a:r>
              <a:rPr lang="en-US" sz="1000" b="1" dirty="0" smtClean="0"/>
              <a:t>Source</a:t>
            </a:r>
            <a:r>
              <a:rPr lang="en-US" sz="1000" b="1" dirty="0"/>
              <a:t>:</a:t>
            </a:r>
            <a:r>
              <a:rPr lang="en-US" sz="1000" dirty="0"/>
              <a:t> Centers for Disease Control and Prevention and the National Cancer Institute, National Program of Cancer Registries, </a:t>
            </a:r>
            <a:r>
              <a:rPr lang="en-US" sz="1000" i="1" dirty="0" smtClean="0"/>
              <a:t>United States </a:t>
            </a:r>
            <a:r>
              <a:rPr lang="en-US" sz="1000" i="1" dirty="0"/>
              <a:t>Cancer </a:t>
            </a:r>
            <a:r>
              <a:rPr lang="en-US" sz="1000" i="1" dirty="0" smtClean="0"/>
              <a:t>Statistics</a:t>
            </a:r>
            <a:r>
              <a:rPr lang="en-US" sz="1000" dirty="0" smtClean="0"/>
              <a:t>, 2004-2012.</a:t>
            </a:r>
          </a:p>
          <a:p>
            <a:r>
              <a:rPr lang="en-US" sz="1000" b="1" dirty="0" smtClean="0"/>
              <a:t>Denominator</a:t>
            </a:r>
            <a:r>
              <a:rPr lang="en-US" sz="1000" b="1" dirty="0"/>
              <a:t>:</a:t>
            </a:r>
            <a:r>
              <a:rPr lang="en-US" sz="1000" dirty="0"/>
              <a:t> </a:t>
            </a:r>
            <a:r>
              <a:rPr lang="en-US" sz="1000" dirty="0" smtClean="0"/>
              <a:t>Women age 20 and over</a:t>
            </a:r>
            <a:endParaRPr lang="en-US" sz="1000" dirty="0"/>
          </a:p>
          <a:p>
            <a:r>
              <a:rPr lang="en-US" sz="1000" b="1" dirty="0" smtClean="0"/>
              <a:t>Note: </a:t>
            </a:r>
            <a:r>
              <a:rPr lang="en-US" sz="1000" dirty="0" smtClean="0"/>
              <a:t>Measure is age adjusted. Lower rates are better.</a:t>
            </a:r>
            <a:endParaRPr lang="en-US" sz="1000" b="1" dirty="0"/>
          </a:p>
        </p:txBody>
      </p:sp>
      <p:graphicFrame>
        <p:nvGraphicFramePr>
          <p:cNvPr id="6" name="Object 10"/>
          <p:cNvGraphicFramePr>
            <a:graphicFrameLocks/>
          </p:cNvGraphicFramePr>
          <p:nvPr>
            <p:extLst>
              <p:ext uri="{D42A27DB-BD31-4B8C-83A1-F6EECF244321}">
                <p14:modId xmlns:p14="http://schemas.microsoft.com/office/powerpoint/2010/main" val="3638432918"/>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a:off x="1289304" y="3703320"/>
            <a:ext cx="320040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8" name="TextBox 1"/>
          <p:cNvSpPr txBox="1"/>
          <p:nvPr/>
        </p:nvSpPr>
        <p:spPr>
          <a:xfrm>
            <a:off x="1563511" y="3891280"/>
            <a:ext cx="2253701" cy="219456"/>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t>2008 Achievable Benchmark: 7.4</a:t>
            </a:r>
            <a:endParaRPr lang="en-US" sz="1000" dirty="0"/>
          </a:p>
        </p:txBody>
      </p:sp>
    </p:spTree>
    <p:extLst>
      <p:ext uri="{BB962C8B-B14F-4D97-AF65-F5344CB8AC3E}">
        <p14:creationId xmlns:p14="http://schemas.microsoft.com/office/powerpoint/2010/main" val="37107473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843889" cy="868362"/>
          </a:xfrm>
        </p:spPr>
        <p:txBody>
          <a:bodyPr>
            <a:noAutofit/>
          </a:bodyPr>
          <a:lstStyle/>
          <a:p>
            <a:r>
              <a:rPr lang="en-US" sz="1800" dirty="0" smtClean="0"/>
              <a:t>Adults who received a blood pressure measurement in the last 2 years and can state whether their blood pressure was normal or high, by insurance and gender, stratified by race/ethnicity, 2012</a:t>
            </a:r>
            <a:endParaRPr lang="en-US" sz="18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171183634"/>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4142962299"/>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457200" y="5669280"/>
            <a:ext cx="8229600" cy="553998"/>
          </a:xfrm>
          <a:prstGeom prst="rect">
            <a:avLst/>
          </a:prstGeom>
          <a:noFill/>
        </p:spPr>
        <p:txBody>
          <a:bodyPr wrap="square" rtlCol="0">
            <a:spAutoFit/>
          </a:bodyPr>
          <a:lstStyle/>
          <a:p>
            <a:r>
              <a:rPr lang="en-US" sz="1000" b="1" dirty="0" smtClean="0"/>
              <a:t>Source</a:t>
            </a:r>
            <a:r>
              <a:rPr lang="en-US" sz="1000" b="1" dirty="0"/>
              <a:t>:</a:t>
            </a:r>
            <a:r>
              <a:rPr lang="en-US" sz="1000" dirty="0"/>
              <a:t> Centers for Disease Control and Prevention, National Center for Health Statistics, National Health Interview Survey, 2</a:t>
            </a:r>
            <a:r>
              <a:rPr lang="en-US" sz="1000" dirty="0" smtClean="0"/>
              <a:t>012.</a:t>
            </a:r>
            <a:endParaRPr lang="en-US" sz="1000" dirty="0"/>
          </a:p>
          <a:p>
            <a:r>
              <a:rPr lang="en-US" sz="1000" b="1" dirty="0"/>
              <a:t>Denominator:</a:t>
            </a:r>
            <a:r>
              <a:rPr lang="en-US" sz="1000" dirty="0"/>
              <a:t> </a:t>
            </a:r>
            <a:r>
              <a:rPr lang="en-US" sz="1000" dirty="0" smtClean="0"/>
              <a:t>Adult civilian </a:t>
            </a:r>
            <a:r>
              <a:rPr lang="en-US" sz="1000" dirty="0"/>
              <a:t>noninstitutionalized </a:t>
            </a:r>
            <a:r>
              <a:rPr lang="en-US" sz="1000" dirty="0" smtClean="0"/>
              <a:t>population.</a:t>
            </a:r>
          </a:p>
          <a:p>
            <a:r>
              <a:rPr lang="en-US" sz="1000" b="1" dirty="0"/>
              <a:t>Note:</a:t>
            </a:r>
            <a:r>
              <a:rPr lang="en-US" sz="1000" dirty="0"/>
              <a:t> </a:t>
            </a:r>
            <a:r>
              <a:rPr lang="en-US" sz="1000" dirty="0" smtClean="0"/>
              <a:t>White and Black are non-Hispanic. Hispanic includes all races. Measure </a:t>
            </a:r>
            <a:r>
              <a:rPr lang="en-US" sz="1000" dirty="0"/>
              <a:t>is </a:t>
            </a:r>
            <a:r>
              <a:rPr lang="en-US" sz="1000" dirty="0" smtClean="0"/>
              <a:t>age adjusted</a:t>
            </a:r>
            <a:r>
              <a:rPr lang="en-US" sz="1000" dirty="0"/>
              <a:t>. </a:t>
            </a:r>
            <a:endParaRPr lang="en-US" sz="1000" strike="sngStrike" dirty="0">
              <a:solidFill>
                <a:srgbClr val="FF0000"/>
              </a:solidFill>
            </a:endParaRPr>
          </a:p>
        </p:txBody>
      </p:sp>
    </p:spTree>
    <p:extLst>
      <p:ext uri="{BB962C8B-B14F-4D97-AF65-F5344CB8AC3E}">
        <p14:creationId xmlns:p14="http://schemas.microsoft.com/office/powerpoint/2010/main" val="36031950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Measures of Clinical Preventive Services: Immunization</a:t>
            </a:r>
            <a:endParaRPr lang="en-US" sz="3200" dirty="0"/>
          </a:p>
        </p:txBody>
      </p:sp>
      <p:sp>
        <p:nvSpPr>
          <p:cNvPr id="3" name="Content Placeholder 2"/>
          <p:cNvSpPr>
            <a:spLocks noGrp="1"/>
          </p:cNvSpPr>
          <p:nvPr>
            <p:ph idx="1"/>
          </p:nvPr>
        </p:nvSpPr>
        <p:spPr/>
        <p:txBody>
          <a:bodyPr>
            <a:normAutofit/>
          </a:bodyPr>
          <a:lstStyle/>
          <a:p>
            <a:r>
              <a:rPr lang="en-US" dirty="0"/>
              <a:t>Adults age 65 </a:t>
            </a:r>
            <a:r>
              <a:rPr lang="en-US" dirty="0" smtClean="0"/>
              <a:t>years and </a:t>
            </a:r>
            <a:r>
              <a:rPr lang="en-US" dirty="0"/>
              <a:t>over who ever received pneumococcal </a:t>
            </a:r>
            <a:r>
              <a:rPr lang="en-US" dirty="0" smtClean="0"/>
              <a:t>immunization</a:t>
            </a:r>
          </a:p>
          <a:p>
            <a:r>
              <a:rPr lang="en-US" dirty="0" smtClean="0"/>
              <a:t>Hospital </a:t>
            </a:r>
            <a:r>
              <a:rPr lang="en-US" dirty="0"/>
              <a:t>patients who </a:t>
            </a:r>
            <a:r>
              <a:rPr lang="en-US" dirty="0" smtClean="0"/>
              <a:t>received: </a:t>
            </a:r>
          </a:p>
          <a:p>
            <a:pPr lvl="1"/>
            <a:r>
              <a:rPr lang="en-US" dirty="0" smtClean="0"/>
              <a:t>Pneumococcal </a:t>
            </a:r>
            <a:r>
              <a:rPr lang="en-US" dirty="0"/>
              <a:t>immunization </a:t>
            </a:r>
            <a:endParaRPr lang="en-US" dirty="0" smtClean="0"/>
          </a:p>
          <a:p>
            <a:pPr lvl="1"/>
            <a:r>
              <a:rPr lang="en-US" dirty="0" smtClean="0"/>
              <a:t>Influenza </a:t>
            </a:r>
            <a:r>
              <a:rPr lang="en-US" dirty="0"/>
              <a:t>immunization </a:t>
            </a:r>
            <a:endParaRPr lang="en-US" dirty="0" smtClean="0"/>
          </a:p>
          <a:p>
            <a:r>
              <a:rPr lang="en-US" dirty="0"/>
              <a:t>Long-stay nursing home residents who were assessed and appropriately </a:t>
            </a:r>
            <a:r>
              <a:rPr lang="en-US" dirty="0" smtClean="0"/>
              <a:t>given: </a:t>
            </a:r>
          </a:p>
          <a:p>
            <a:pPr lvl="1"/>
            <a:r>
              <a:rPr lang="en-US" dirty="0" smtClean="0"/>
              <a:t>Pneumococcal immunization</a:t>
            </a:r>
            <a:r>
              <a:rPr lang="en-US" dirty="0"/>
              <a:t> </a:t>
            </a:r>
            <a:endParaRPr lang="en-US" dirty="0" smtClean="0"/>
          </a:p>
          <a:p>
            <a:pPr lvl="1"/>
            <a:r>
              <a:rPr lang="en-US" dirty="0" smtClean="0"/>
              <a:t>Influenza </a:t>
            </a:r>
            <a:r>
              <a:rPr lang="en-US" dirty="0"/>
              <a:t>immunization</a:t>
            </a:r>
            <a:endParaRPr lang="en-US" dirty="0" smtClean="0"/>
          </a:p>
        </p:txBody>
      </p:sp>
    </p:spTree>
    <p:extLst>
      <p:ext uri="{BB962C8B-B14F-4D97-AF65-F5344CB8AC3E}">
        <p14:creationId xmlns:p14="http://schemas.microsoft.com/office/powerpoint/2010/main" val="150951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752600"/>
          </a:xfrm>
        </p:spPr>
        <p:txBody>
          <a:bodyPr>
            <a:normAutofit fontScale="90000"/>
          </a:bodyPr>
          <a:lstStyle/>
          <a:p>
            <a:r>
              <a:rPr lang="en-US" sz="2400" b="1" dirty="0" smtClean="0"/>
              <a:t>Number and percentage of all quality </a:t>
            </a:r>
            <a:r>
              <a:rPr lang="en-US" sz="2400" dirty="0"/>
              <a:t>m</a:t>
            </a:r>
            <a:r>
              <a:rPr lang="en-US" sz="2400" b="1" dirty="0" smtClean="0"/>
              <a:t>easures </a:t>
            </a:r>
            <a:r>
              <a:rPr lang="en-US" sz="2400" dirty="0"/>
              <a:t>t</a:t>
            </a:r>
            <a:r>
              <a:rPr lang="en-US" sz="2400" b="1" dirty="0" smtClean="0"/>
              <a:t>hat </a:t>
            </a:r>
            <a:r>
              <a:rPr lang="en-US" sz="2400" dirty="0"/>
              <a:t>a</a:t>
            </a:r>
            <a:r>
              <a:rPr lang="en-US" sz="2400" b="1" dirty="0" smtClean="0"/>
              <a:t>re </a:t>
            </a:r>
            <a:r>
              <a:rPr lang="en-US" sz="2400" dirty="0"/>
              <a:t>i</a:t>
            </a:r>
            <a:r>
              <a:rPr lang="en-US" sz="2400" b="1" dirty="0" smtClean="0"/>
              <a:t>mproving, not changing, or worsening through 2013, overall and </a:t>
            </a:r>
            <a:r>
              <a:rPr lang="en-US" sz="2400" dirty="0"/>
              <a:t>b</a:t>
            </a:r>
            <a:r>
              <a:rPr lang="en-US" sz="2400" b="1" dirty="0" smtClean="0"/>
              <a:t>y </a:t>
            </a:r>
            <a:r>
              <a:rPr lang="en-US" sz="2400" dirty="0"/>
              <a:t>National Quality Strategy </a:t>
            </a:r>
            <a:r>
              <a:rPr lang="en-US" sz="2400" b="1" dirty="0" smtClean="0"/>
              <a:t>priority</a:t>
            </a:r>
            <a:r>
              <a:rPr lang="en-US" sz="2400" b="1" dirty="0"/>
              <a:t/>
            </a:r>
            <a:br>
              <a:rPr lang="en-US" sz="2400" b="1" dirty="0"/>
            </a:br>
            <a:endParaRPr lang="en-US" sz="2400" dirty="0"/>
          </a:p>
        </p:txBody>
      </p:sp>
      <p:graphicFrame>
        <p:nvGraphicFramePr>
          <p:cNvPr id="6" name="Object 3"/>
          <p:cNvGraphicFramePr>
            <a:graphicFrameLocks noGrp="1"/>
          </p:cNvGraphicFramePr>
          <p:nvPr>
            <p:ph idx="1"/>
            <p:extLst>
              <p:ext uri="{D42A27DB-BD31-4B8C-83A1-F6EECF244321}">
                <p14:modId xmlns:p14="http://schemas.microsoft.com/office/powerpoint/2010/main" val="3499669370"/>
              </p:ext>
            </p:extLst>
          </p:nvPr>
        </p:nvGraphicFramePr>
        <p:xfrm>
          <a:off x="457200" y="1463040"/>
          <a:ext cx="8229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6126480"/>
            <a:ext cx="1911101" cy="246221"/>
          </a:xfrm>
          <a:prstGeom prst="rect">
            <a:avLst/>
          </a:prstGeom>
        </p:spPr>
        <p:txBody>
          <a:bodyPr wrap="none">
            <a:spAutoFit/>
          </a:bodyPr>
          <a:lstStyle/>
          <a:p>
            <a:r>
              <a:rPr lang="en-US" sz="1000" b="1" dirty="0"/>
              <a:t>Key:</a:t>
            </a:r>
            <a:r>
              <a:rPr lang="en-US" sz="1000" dirty="0"/>
              <a:t> n = number of measures.</a:t>
            </a:r>
          </a:p>
        </p:txBody>
      </p:sp>
    </p:spTree>
    <p:extLst>
      <p:ext uri="{BB962C8B-B14F-4D97-AF65-F5344CB8AC3E}">
        <p14:creationId xmlns:p14="http://schemas.microsoft.com/office/powerpoint/2010/main" val="8463820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Adults </a:t>
            </a:r>
            <a:r>
              <a:rPr lang="en-US" sz="2000" dirty="0" smtClean="0"/>
              <a:t>age 65 and over who reported ever receiving pneumococcal immunization, by insurance and education, stratified by race/ethnicity, 2011</a:t>
            </a:r>
            <a:endParaRPr lang="en-US" sz="2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51064992"/>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580880211"/>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457200" y="5669280"/>
            <a:ext cx="8229600" cy="553998"/>
          </a:xfrm>
          <a:prstGeom prst="rect">
            <a:avLst/>
          </a:prstGeom>
          <a:noFill/>
        </p:spPr>
        <p:txBody>
          <a:bodyPr wrap="none" rtlCol="0">
            <a:spAutoFit/>
          </a:bodyPr>
          <a:lstStyle/>
          <a:p>
            <a:r>
              <a:rPr lang="en-US" sz="1000" b="1" dirty="0" smtClean="0"/>
              <a:t>Source</a:t>
            </a:r>
            <a:r>
              <a:rPr lang="en-US" sz="1000" b="1" dirty="0"/>
              <a:t>:</a:t>
            </a:r>
            <a:r>
              <a:rPr lang="en-US" sz="1000" dirty="0"/>
              <a:t> Centers for Disease Control and Prevention, National Center for Health Statistics, National Health Interview Survey, </a:t>
            </a:r>
            <a:r>
              <a:rPr lang="en-US" sz="1000" dirty="0" smtClean="0"/>
              <a:t>2011.</a:t>
            </a:r>
            <a:endParaRPr lang="en-US" sz="1000" dirty="0"/>
          </a:p>
          <a:p>
            <a:r>
              <a:rPr lang="en-US" sz="1000" b="1" dirty="0"/>
              <a:t>Denominator:</a:t>
            </a:r>
            <a:r>
              <a:rPr lang="en-US" sz="1000" dirty="0"/>
              <a:t> </a:t>
            </a:r>
            <a:r>
              <a:rPr lang="en-US" sz="1000" dirty="0" smtClean="0"/>
              <a:t>Adult civilian </a:t>
            </a:r>
            <a:r>
              <a:rPr lang="en-US" sz="1000" dirty="0"/>
              <a:t>noninstitutionalized </a:t>
            </a:r>
            <a:r>
              <a:rPr lang="en-US" sz="1000" dirty="0" smtClean="0"/>
              <a:t>population age 65 and over.</a:t>
            </a:r>
          </a:p>
          <a:p>
            <a:r>
              <a:rPr lang="en-US" sz="1000" b="1" dirty="0"/>
              <a:t>Note:</a:t>
            </a:r>
            <a:r>
              <a:rPr lang="en-US" sz="1000" dirty="0"/>
              <a:t> </a:t>
            </a:r>
            <a:r>
              <a:rPr lang="en-US" sz="1000" dirty="0" smtClean="0"/>
              <a:t>Measure </a:t>
            </a:r>
            <a:r>
              <a:rPr lang="en-US" sz="1000" dirty="0"/>
              <a:t>is </a:t>
            </a:r>
            <a:r>
              <a:rPr lang="en-US" sz="1000" dirty="0" smtClean="0"/>
              <a:t>age adjusted.</a:t>
            </a:r>
            <a:endParaRPr lang="en-US" sz="1000" dirty="0"/>
          </a:p>
        </p:txBody>
      </p:sp>
    </p:spTree>
    <p:extLst>
      <p:ext uri="{BB962C8B-B14F-4D97-AF65-F5344CB8AC3E}">
        <p14:creationId xmlns:p14="http://schemas.microsoft.com/office/powerpoint/2010/main" val="4107917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15658942"/>
              </p:ext>
            </p:extLst>
          </p:nvPr>
        </p:nvGraphicFramePr>
        <p:xfrm>
          <a:off x="457200" y="1473926"/>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noAutofit/>
          </a:bodyPr>
          <a:lstStyle/>
          <a:p>
            <a:r>
              <a:rPr lang="en-US" sz="2000" dirty="0"/>
              <a:t>Hospital patients who received pneumococcal immunization, </a:t>
            </a:r>
            <a:r>
              <a:rPr lang="en-US" sz="2000" dirty="0" smtClean="0"/>
              <a:t>by age, sex, and race/ethnicity, 2012-2013</a:t>
            </a:r>
            <a:endParaRPr lang="en-US" sz="2000" dirty="0"/>
          </a:p>
        </p:txBody>
      </p:sp>
      <p:sp>
        <p:nvSpPr>
          <p:cNvPr id="8" name="TextBox 1"/>
          <p:cNvSpPr txBox="1"/>
          <p:nvPr/>
        </p:nvSpPr>
        <p:spPr>
          <a:xfrm>
            <a:off x="5486400" y="2000431"/>
            <a:ext cx="2377440" cy="228600"/>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t>2012 Achievable Benchmark: 93%</a:t>
            </a:r>
            <a:endParaRPr lang="en-US" sz="1000" dirty="0"/>
          </a:p>
        </p:txBody>
      </p:sp>
      <p:sp>
        <p:nvSpPr>
          <p:cNvPr id="6" name="Rectangle 5"/>
          <p:cNvSpPr/>
          <p:nvPr/>
        </p:nvSpPr>
        <p:spPr>
          <a:xfrm>
            <a:off x="457200" y="5486400"/>
            <a:ext cx="8229600" cy="553998"/>
          </a:xfrm>
          <a:prstGeom prst="rect">
            <a:avLst/>
          </a:prstGeom>
        </p:spPr>
        <p:txBody>
          <a:bodyPr wrap="square">
            <a:spAutoFit/>
          </a:bodyPr>
          <a:lstStyle/>
          <a:p>
            <a:r>
              <a:rPr lang="en-US" sz="1000" b="1" dirty="0" smtClean="0">
                <a:solidFill>
                  <a:prstClr val="black"/>
                </a:solidFill>
              </a:rPr>
              <a:t>Key:</a:t>
            </a:r>
            <a:r>
              <a:rPr lang="en-US" sz="1000" dirty="0" smtClean="0">
                <a:solidFill>
                  <a:prstClr val="black"/>
                </a:solidFill>
              </a:rPr>
              <a:t> </a:t>
            </a:r>
            <a:r>
              <a:rPr lang="en-US" sz="1000" dirty="0" smtClean="0"/>
              <a:t>AI/AN </a:t>
            </a:r>
            <a:r>
              <a:rPr lang="en-US" sz="1000" dirty="0"/>
              <a:t>= American Indian or Alaska Native</a:t>
            </a:r>
            <a:r>
              <a:rPr lang="en-US" sz="1000" dirty="0" smtClean="0"/>
              <a:t>.</a:t>
            </a:r>
            <a:endParaRPr lang="en-US" sz="1000" b="1" dirty="0" smtClean="0">
              <a:solidFill>
                <a:prstClr val="black"/>
              </a:solidFill>
            </a:endParaRPr>
          </a:p>
          <a:p>
            <a:pPr lvl="0"/>
            <a:r>
              <a:rPr lang="en-US" sz="1000" b="1" dirty="0" smtClean="0">
                <a:solidFill>
                  <a:prstClr val="black"/>
                </a:solidFill>
              </a:rPr>
              <a:t>Source</a:t>
            </a:r>
            <a:r>
              <a:rPr lang="en-US" sz="1000" b="1" dirty="0">
                <a:solidFill>
                  <a:prstClr val="black"/>
                </a:solidFill>
              </a:rPr>
              <a:t>:</a:t>
            </a:r>
            <a:r>
              <a:rPr lang="en-US" sz="1000" dirty="0">
                <a:solidFill>
                  <a:prstClr val="black"/>
                </a:solidFill>
              </a:rPr>
              <a:t> Centers for </a:t>
            </a:r>
            <a:r>
              <a:rPr lang="en-US" sz="1000" dirty="0" smtClean="0">
                <a:solidFill>
                  <a:prstClr val="black"/>
                </a:solidFill>
              </a:rPr>
              <a:t>Medicare &amp; Medicaid Services, Medicare Quality Improvement Organization Program, 2012-2013.</a:t>
            </a:r>
            <a:endParaRPr lang="en-US" sz="1000" dirty="0">
              <a:solidFill>
                <a:prstClr val="black"/>
              </a:solidFill>
            </a:endParaRPr>
          </a:p>
          <a:p>
            <a:pPr lvl="0"/>
            <a:r>
              <a:rPr lang="en-US" sz="1000" b="1" dirty="0">
                <a:solidFill>
                  <a:prstClr val="black"/>
                </a:solidFill>
              </a:rPr>
              <a:t>Denominator:</a:t>
            </a:r>
            <a:r>
              <a:rPr lang="en-US" sz="1000" dirty="0">
                <a:solidFill>
                  <a:prstClr val="black"/>
                </a:solidFill>
              </a:rPr>
              <a:t> </a:t>
            </a:r>
            <a:r>
              <a:rPr lang="en-US" sz="1000" dirty="0" smtClean="0">
                <a:solidFill>
                  <a:prstClr val="black"/>
                </a:solidFill>
              </a:rPr>
              <a:t>Discharged hospital patients age 65 and over or ages 6-64 with a high-risk condition.</a:t>
            </a:r>
            <a:endParaRPr lang="en-US" sz="1000" dirty="0">
              <a:solidFill>
                <a:prstClr val="black"/>
              </a:solidFill>
            </a:endParaRPr>
          </a:p>
        </p:txBody>
      </p:sp>
    </p:spTree>
    <p:extLst>
      <p:ext uri="{BB962C8B-B14F-4D97-AF65-F5344CB8AC3E}">
        <p14:creationId xmlns:p14="http://schemas.microsoft.com/office/powerpoint/2010/main" val="21484947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000" dirty="0"/>
              <a:t>Hospital patients who received </a:t>
            </a:r>
            <a:r>
              <a:rPr lang="en-US" sz="2000" dirty="0" smtClean="0"/>
              <a:t>influenza </a:t>
            </a:r>
            <a:r>
              <a:rPr lang="en-US" sz="2000" dirty="0"/>
              <a:t>immunization, </a:t>
            </a:r>
            <a:r>
              <a:rPr lang="en-US" sz="2000" dirty="0" smtClean="0"/>
              <a:t>by age, sex, and race/ethnicity, 2012-2013</a:t>
            </a:r>
            <a:endParaRPr lang="en-US" sz="2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65326237"/>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5363069" y="1965960"/>
            <a:ext cx="2377440" cy="274320"/>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t>2012 Achievable Benchmark: 93%</a:t>
            </a:r>
            <a:endParaRPr lang="en-US" sz="1000" dirty="0"/>
          </a:p>
        </p:txBody>
      </p:sp>
      <p:sp>
        <p:nvSpPr>
          <p:cNvPr id="2" name="Rectangle 1"/>
          <p:cNvSpPr/>
          <p:nvPr/>
        </p:nvSpPr>
        <p:spPr>
          <a:xfrm>
            <a:off x="457200" y="5486400"/>
            <a:ext cx="8229600" cy="553998"/>
          </a:xfrm>
          <a:prstGeom prst="rect">
            <a:avLst/>
          </a:prstGeom>
        </p:spPr>
        <p:txBody>
          <a:bodyPr wrap="square">
            <a:spAutoFit/>
          </a:bodyPr>
          <a:lstStyle/>
          <a:p>
            <a:r>
              <a:rPr lang="en-US" sz="1000" b="1" dirty="0" smtClean="0">
                <a:solidFill>
                  <a:prstClr val="black"/>
                </a:solidFill>
              </a:rPr>
              <a:t>Key:</a:t>
            </a:r>
            <a:r>
              <a:rPr lang="en-US" sz="1000" b="1" dirty="0" smtClean="0"/>
              <a:t> </a:t>
            </a:r>
            <a:r>
              <a:rPr lang="en-US" sz="1000" dirty="0"/>
              <a:t>AI/AN = American Indian or Alaska Native</a:t>
            </a:r>
            <a:r>
              <a:rPr lang="en-US" sz="1000" dirty="0" smtClean="0"/>
              <a:t>.</a:t>
            </a:r>
            <a:endParaRPr lang="en-US" sz="1000" b="1" dirty="0" smtClean="0">
              <a:solidFill>
                <a:prstClr val="black"/>
              </a:solidFill>
            </a:endParaRPr>
          </a:p>
          <a:p>
            <a:pPr lvl="0"/>
            <a:r>
              <a:rPr lang="en-US" sz="1000" b="1" dirty="0" smtClean="0">
                <a:solidFill>
                  <a:prstClr val="black"/>
                </a:solidFill>
              </a:rPr>
              <a:t>Source</a:t>
            </a:r>
            <a:r>
              <a:rPr lang="en-US" sz="1000" b="1" dirty="0">
                <a:solidFill>
                  <a:prstClr val="black"/>
                </a:solidFill>
              </a:rPr>
              <a:t>:</a:t>
            </a:r>
            <a:r>
              <a:rPr lang="en-US" sz="1000" dirty="0">
                <a:solidFill>
                  <a:prstClr val="black"/>
                </a:solidFill>
              </a:rPr>
              <a:t> Centers for </a:t>
            </a:r>
            <a:r>
              <a:rPr lang="en-US" sz="1000" dirty="0" smtClean="0">
                <a:solidFill>
                  <a:prstClr val="black"/>
                </a:solidFill>
              </a:rPr>
              <a:t>Medicare &amp; Medicaid Services, Medicare Quality Improvement Organization Program.</a:t>
            </a:r>
            <a:endParaRPr lang="en-US" sz="1000" dirty="0">
              <a:solidFill>
                <a:prstClr val="black"/>
              </a:solidFill>
            </a:endParaRPr>
          </a:p>
          <a:p>
            <a:pPr lvl="0"/>
            <a:r>
              <a:rPr lang="en-US" sz="1000" b="1" dirty="0">
                <a:solidFill>
                  <a:prstClr val="black"/>
                </a:solidFill>
              </a:rPr>
              <a:t>Denominator:</a:t>
            </a:r>
            <a:r>
              <a:rPr lang="en-US" sz="1000" dirty="0">
                <a:solidFill>
                  <a:prstClr val="black"/>
                </a:solidFill>
              </a:rPr>
              <a:t> </a:t>
            </a:r>
            <a:r>
              <a:rPr lang="en-US" sz="1000" dirty="0" smtClean="0">
                <a:solidFill>
                  <a:prstClr val="black"/>
                </a:solidFill>
              </a:rPr>
              <a:t>Hospital patients discharged in October-March.</a:t>
            </a:r>
            <a:endParaRPr lang="en-US" sz="1000" dirty="0">
              <a:solidFill>
                <a:prstClr val="black"/>
              </a:solidFill>
            </a:endParaRPr>
          </a:p>
        </p:txBody>
      </p:sp>
    </p:spTree>
    <p:extLst>
      <p:ext uri="{BB962C8B-B14F-4D97-AF65-F5344CB8AC3E}">
        <p14:creationId xmlns:p14="http://schemas.microsoft.com/office/powerpoint/2010/main" val="5956459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000" dirty="0" smtClean="0"/>
              <a:t>Long-stay nursing home residents who were </a:t>
            </a:r>
            <a:r>
              <a:rPr lang="en-US" sz="2000" dirty="0"/>
              <a:t>assessed and </a:t>
            </a:r>
            <a:r>
              <a:rPr lang="en-US" sz="2000" dirty="0" smtClean="0"/>
              <a:t>appropriately given </a:t>
            </a:r>
            <a:r>
              <a:rPr lang="en-US" sz="2000" dirty="0"/>
              <a:t>pneumococcal </a:t>
            </a:r>
            <a:r>
              <a:rPr lang="en-US" sz="2000" dirty="0" smtClean="0"/>
              <a:t>immunization</a:t>
            </a:r>
            <a:r>
              <a:rPr lang="en-US" sz="2000" dirty="0"/>
              <a:t>, </a:t>
            </a:r>
            <a:r>
              <a:rPr lang="en-US" sz="2000" dirty="0" smtClean="0"/>
              <a:t>by age, sex,  and race, 2011-2013</a:t>
            </a:r>
            <a:endParaRPr lang="en-US" sz="2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31372002"/>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3474720" y="1828800"/>
            <a:ext cx="2377440" cy="274320"/>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t>2012 Achievable Benchmark: 98%</a:t>
            </a:r>
            <a:endParaRPr lang="en-US" sz="1000" dirty="0"/>
          </a:p>
        </p:txBody>
      </p:sp>
      <p:sp>
        <p:nvSpPr>
          <p:cNvPr id="6" name="Rectangle 5"/>
          <p:cNvSpPr/>
          <p:nvPr/>
        </p:nvSpPr>
        <p:spPr>
          <a:xfrm>
            <a:off x="457200" y="5486400"/>
            <a:ext cx="8229600" cy="707886"/>
          </a:xfrm>
          <a:prstGeom prst="rect">
            <a:avLst/>
          </a:prstGeom>
        </p:spPr>
        <p:txBody>
          <a:bodyPr wrap="square">
            <a:spAutoFit/>
          </a:bodyPr>
          <a:lstStyle/>
          <a:p>
            <a:r>
              <a:rPr lang="en-US" sz="1000" b="1" dirty="0" smtClean="0">
                <a:solidFill>
                  <a:prstClr val="black"/>
                </a:solidFill>
              </a:rPr>
              <a:t>Key:</a:t>
            </a:r>
            <a:r>
              <a:rPr lang="en-US" sz="1000" b="1" dirty="0" smtClean="0"/>
              <a:t> </a:t>
            </a:r>
            <a:r>
              <a:rPr lang="en-US" sz="1000" dirty="0" smtClean="0"/>
              <a:t>NHOPI = Native Hawaiian or Other Pacific Islander; AI/AN </a:t>
            </a:r>
            <a:r>
              <a:rPr lang="en-US" sz="1000" dirty="0"/>
              <a:t>= American Indian or Alaska </a:t>
            </a:r>
            <a:r>
              <a:rPr lang="en-US" sz="1000" dirty="0" smtClean="0"/>
              <a:t>Native.</a:t>
            </a:r>
            <a:endParaRPr lang="en-US" sz="1000" b="1" dirty="0" smtClean="0">
              <a:solidFill>
                <a:prstClr val="black"/>
              </a:solidFill>
            </a:endParaRPr>
          </a:p>
          <a:p>
            <a:pPr lvl="0"/>
            <a:r>
              <a:rPr lang="en-US" sz="1000" b="1" dirty="0" smtClean="0">
                <a:solidFill>
                  <a:prstClr val="black"/>
                </a:solidFill>
              </a:rPr>
              <a:t>Source</a:t>
            </a:r>
            <a:r>
              <a:rPr lang="en-US" sz="1000" b="1" dirty="0">
                <a:solidFill>
                  <a:prstClr val="black"/>
                </a:solidFill>
              </a:rPr>
              <a:t>:</a:t>
            </a:r>
            <a:r>
              <a:rPr lang="en-US" sz="1000" dirty="0">
                <a:solidFill>
                  <a:prstClr val="black"/>
                </a:solidFill>
              </a:rPr>
              <a:t> Centers for </a:t>
            </a:r>
            <a:r>
              <a:rPr lang="en-US" sz="1000" dirty="0" smtClean="0">
                <a:solidFill>
                  <a:prstClr val="black"/>
                </a:solidFill>
              </a:rPr>
              <a:t>Medicare &amp; Medicaid Services, Minimum Data Set, 2011-2013.</a:t>
            </a:r>
            <a:endParaRPr lang="en-US" sz="1000" dirty="0">
              <a:solidFill>
                <a:prstClr val="black"/>
              </a:solidFill>
            </a:endParaRPr>
          </a:p>
          <a:p>
            <a:pPr lvl="0"/>
            <a:r>
              <a:rPr lang="en-US" sz="1000" b="1" dirty="0">
                <a:solidFill>
                  <a:prstClr val="black"/>
                </a:solidFill>
              </a:rPr>
              <a:t>Denominator:</a:t>
            </a:r>
            <a:r>
              <a:rPr lang="en-US" sz="1000" dirty="0">
                <a:solidFill>
                  <a:prstClr val="black"/>
                </a:solidFill>
              </a:rPr>
              <a:t> </a:t>
            </a:r>
            <a:r>
              <a:rPr lang="en-US" sz="1000" dirty="0" smtClean="0">
                <a:solidFill>
                  <a:prstClr val="black"/>
                </a:solidFill>
              </a:rPr>
              <a:t>Long-stay residents in Medicare- or Medicaid-certified nursing home facilities. Long-stay residents typically enter a nursing facility because they can no longer care for themselves at home. They tend to stay in the facility for several months or years.</a:t>
            </a:r>
            <a:endParaRPr lang="en-US" sz="1000" dirty="0">
              <a:solidFill>
                <a:prstClr val="black"/>
              </a:solidFill>
            </a:endParaRPr>
          </a:p>
        </p:txBody>
      </p:sp>
    </p:spTree>
    <p:extLst>
      <p:ext uri="{BB962C8B-B14F-4D97-AF65-F5344CB8AC3E}">
        <p14:creationId xmlns:p14="http://schemas.microsoft.com/office/powerpoint/2010/main" val="35293985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000" dirty="0" smtClean="0"/>
              <a:t>Long-stay nursing home residents who were </a:t>
            </a:r>
            <a:r>
              <a:rPr lang="en-US" sz="2000" dirty="0"/>
              <a:t>assessed and </a:t>
            </a:r>
            <a:r>
              <a:rPr lang="en-US" sz="2000" dirty="0" smtClean="0"/>
              <a:t>appropriately given influenza immunization</a:t>
            </a:r>
            <a:r>
              <a:rPr lang="en-US" sz="2000" dirty="0"/>
              <a:t>, </a:t>
            </a:r>
            <a:r>
              <a:rPr lang="en-US" sz="2000" dirty="0" smtClean="0"/>
              <a:t>by age, sex, and race, 2011-2013</a:t>
            </a:r>
            <a:endParaRPr lang="en-US" sz="2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39595297"/>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3466975" y="2091714"/>
            <a:ext cx="2377440" cy="219456"/>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t>2012 Achievable Benchmark: 95%</a:t>
            </a:r>
            <a:endParaRPr lang="en-US" sz="1000" dirty="0"/>
          </a:p>
        </p:txBody>
      </p:sp>
      <p:sp>
        <p:nvSpPr>
          <p:cNvPr id="6" name="Rectangle 5"/>
          <p:cNvSpPr/>
          <p:nvPr/>
        </p:nvSpPr>
        <p:spPr>
          <a:xfrm>
            <a:off x="457200" y="5486400"/>
            <a:ext cx="8229600" cy="707886"/>
          </a:xfrm>
          <a:prstGeom prst="rect">
            <a:avLst/>
          </a:prstGeom>
        </p:spPr>
        <p:txBody>
          <a:bodyPr wrap="square">
            <a:spAutoFit/>
          </a:bodyPr>
          <a:lstStyle/>
          <a:p>
            <a:r>
              <a:rPr lang="en-US" sz="1000" b="1" dirty="0" smtClean="0">
                <a:solidFill>
                  <a:prstClr val="black"/>
                </a:solidFill>
              </a:rPr>
              <a:t>Key:</a:t>
            </a:r>
            <a:r>
              <a:rPr lang="en-US" sz="1000" dirty="0" smtClean="0">
                <a:solidFill>
                  <a:prstClr val="black"/>
                </a:solidFill>
              </a:rPr>
              <a:t> </a:t>
            </a:r>
            <a:r>
              <a:rPr lang="en-US" sz="1000" dirty="0" smtClean="0"/>
              <a:t>NHOPI = Native Hawaiian or Other Pacific Islander; AI/AN </a:t>
            </a:r>
            <a:r>
              <a:rPr lang="en-US" sz="1000" dirty="0"/>
              <a:t>= American Indian or Alaska </a:t>
            </a:r>
            <a:r>
              <a:rPr lang="en-US" sz="1000" dirty="0" smtClean="0"/>
              <a:t>Native.</a:t>
            </a:r>
            <a:endParaRPr lang="en-US" sz="1000" b="1" dirty="0" smtClean="0">
              <a:solidFill>
                <a:prstClr val="black"/>
              </a:solidFill>
            </a:endParaRPr>
          </a:p>
          <a:p>
            <a:pPr lvl="0"/>
            <a:r>
              <a:rPr lang="en-US" sz="1000" b="1" dirty="0" smtClean="0">
                <a:solidFill>
                  <a:prstClr val="black"/>
                </a:solidFill>
              </a:rPr>
              <a:t>Source</a:t>
            </a:r>
            <a:r>
              <a:rPr lang="en-US" sz="1000" b="1" dirty="0">
                <a:solidFill>
                  <a:prstClr val="black"/>
                </a:solidFill>
              </a:rPr>
              <a:t>:</a:t>
            </a:r>
            <a:r>
              <a:rPr lang="en-US" sz="1000" dirty="0">
                <a:solidFill>
                  <a:prstClr val="black"/>
                </a:solidFill>
              </a:rPr>
              <a:t> Centers for </a:t>
            </a:r>
            <a:r>
              <a:rPr lang="en-US" sz="1000" dirty="0" smtClean="0">
                <a:solidFill>
                  <a:prstClr val="black"/>
                </a:solidFill>
              </a:rPr>
              <a:t>Medicare &amp; Medicaid Services, Minimum Data Set, 2011-2013.</a:t>
            </a:r>
            <a:endParaRPr lang="en-US" sz="1000" dirty="0">
              <a:solidFill>
                <a:prstClr val="black"/>
              </a:solidFill>
            </a:endParaRPr>
          </a:p>
          <a:p>
            <a:pPr lvl="0"/>
            <a:r>
              <a:rPr lang="en-US" sz="1000" b="1" dirty="0">
                <a:solidFill>
                  <a:prstClr val="black"/>
                </a:solidFill>
              </a:rPr>
              <a:t>Denominator:</a:t>
            </a:r>
            <a:r>
              <a:rPr lang="en-US" sz="1000" dirty="0">
                <a:solidFill>
                  <a:prstClr val="black"/>
                </a:solidFill>
              </a:rPr>
              <a:t> </a:t>
            </a:r>
            <a:r>
              <a:rPr lang="en-US" sz="1000" dirty="0" smtClean="0">
                <a:solidFill>
                  <a:prstClr val="black"/>
                </a:solidFill>
              </a:rPr>
              <a:t>Long-stay residents in Medicare- or Medicaid-certified nursing home facilities. Long-stay residents typically enter a nursing facility because they can no longer care for themselves at home. They tend to stay in the facility for several months or years.</a:t>
            </a:r>
            <a:endParaRPr lang="en-US" sz="1000" dirty="0">
              <a:solidFill>
                <a:prstClr val="black"/>
              </a:solidFill>
            </a:endParaRPr>
          </a:p>
        </p:txBody>
      </p:sp>
    </p:spTree>
    <p:extLst>
      <p:ext uri="{BB962C8B-B14F-4D97-AF65-F5344CB8AC3E}">
        <p14:creationId xmlns:p14="http://schemas.microsoft.com/office/powerpoint/2010/main" val="35884662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Functional Status Preservation and Rehabilitation</a:t>
            </a:r>
          </a:p>
        </p:txBody>
      </p:sp>
      <p:sp>
        <p:nvSpPr>
          <p:cNvPr id="5" name="Content Placeholder 4"/>
          <p:cNvSpPr>
            <a:spLocks noGrp="1"/>
          </p:cNvSpPr>
          <p:nvPr>
            <p:ph type="body" idx="1"/>
          </p:nvPr>
        </p:nvSpPr>
        <p:spPr/>
        <p:txBody>
          <a:bodyPr>
            <a:normAutofit/>
          </a:bodyPr>
          <a:lstStyle/>
          <a:p>
            <a:endParaRPr lang="en-US" dirty="0" smtClean="0"/>
          </a:p>
          <a:p>
            <a:r>
              <a:rPr lang="en-US" dirty="0" err="1" smtClean="0"/>
              <a:t>Chartbook</a:t>
            </a:r>
            <a:r>
              <a:rPr lang="en-US" dirty="0" smtClean="0"/>
              <a:t> on Healthy Living</a:t>
            </a:r>
          </a:p>
        </p:txBody>
      </p:sp>
    </p:spTree>
    <p:extLst>
      <p:ext uri="{BB962C8B-B14F-4D97-AF65-F5344CB8AC3E}">
        <p14:creationId xmlns:p14="http://schemas.microsoft.com/office/powerpoint/2010/main" val="39047821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Interventions To Maintain and Improve Functional Status</a:t>
            </a:r>
            <a:endParaRPr lang="en-US" dirty="0"/>
          </a:p>
        </p:txBody>
      </p:sp>
      <p:sp>
        <p:nvSpPr>
          <p:cNvPr id="3" name="Content Placeholder 2"/>
          <p:cNvSpPr>
            <a:spLocks noGrp="1"/>
          </p:cNvSpPr>
          <p:nvPr>
            <p:ph idx="1"/>
          </p:nvPr>
        </p:nvSpPr>
        <p:spPr>
          <a:xfrm>
            <a:off x="457200" y="1600201"/>
            <a:ext cx="8229600" cy="4394200"/>
          </a:xfrm>
        </p:spPr>
        <p:txBody>
          <a:bodyPr>
            <a:normAutofit fontScale="92500"/>
          </a:bodyPr>
          <a:lstStyle/>
          <a:p>
            <a:r>
              <a:rPr lang="en-US" dirty="0" smtClean="0"/>
              <a:t>Some interventions can help prevent diseases that commonly cause declines in functional status:</a:t>
            </a:r>
          </a:p>
          <a:p>
            <a:pPr lvl="1"/>
            <a:r>
              <a:rPr lang="en-US" dirty="0" smtClean="0"/>
              <a:t>Promoting physical activity</a:t>
            </a:r>
          </a:p>
          <a:p>
            <a:pPr lvl="1"/>
            <a:r>
              <a:rPr lang="en-US" dirty="0" smtClean="0"/>
              <a:t>Promoting social interaction </a:t>
            </a:r>
          </a:p>
          <a:p>
            <a:r>
              <a:rPr lang="en-US" dirty="0" smtClean="0"/>
              <a:t>Other interventions can help patients regain lost function or minimize the rate of decline in function:</a:t>
            </a:r>
          </a:p>
          <a:p>
            <a:pPr lvl="1"/>
            <a:r>
              <a:rPr lang="en-US" dirty="0" smtClean="0"/>
              <a:t>Physical therapy </a:t>
            </a:r>
          </a:p>
          <a:p>
            <a:pPr lvl="1"/>
            <a:r>
              <a:rPr lang="en-US" dirty="0" smtClean="0"/>
              <a:t>Occupational therapy</a:t>
            </a:r>
          </a:p>
          <a:p>
            <a:pPr lvl="1"/>
            <a:r>
              <a:rPr lang="en-US" dirty="0" smtClean="0"/>
              <a:t>Speech-language therapy </a:t>
            </a:r>
          </a:p>
          <a:p>
            <a:endParaRPr lang="en-US" dirty="0"/>
          </a:p>
        </p:txBody>
      </p:sp>
    </p:spTree>
    <p:extLst>
      <p:ext uri="{BB962C8B-B14F-4D97-AF65-F5344CB8AC3E}">
        <p14:creationId xmlns:p14="http://schemas.microsoft.com/office/powerpoint/2010/main" val="38369034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Settings for Services</a:t>
            </a:r>
            <a:endParaRPr lang="en-US" dirty="0"/>
          </a:p>
        </p:txBody>
      </p:sp>
      <p:sp>
        <p:nvSpPr>
          <p:cNvPr id="3" name="Content Placeholder 2"/>
          <p:cNvSpPr>
            <a:spLocks noGrp="1"/>
          </p:cNvSpPr>
          <p:nvPr>
            <p:ph idx="1"/>
          </p:nvPr>
        </p:nvSpPr>
        <p:spPr/>
        <p:txBody>
          <a:bodyPr/>
          <a:lstStyle/>
          <a:p>
            <a:r>
              <a:rPr lang="en-US" smtClean="0"/>
              <a:t>Services are delivered in a variety of settings:</a:t>
            </a:r>
          </a:p>
          <a:p>
            <a:pPr lvl="1"/>
            <a:r>
              <a:rPr lang="en-US" smtClean="0"/>
              <a:t>Hospitals</a:t>
            </a:r>
          </a:p>
          <a:p>
            <a:pPr lvl="1"/>
            <a:r>
              <a:rPr lang="en-US" smtClean="0"/>
              <a:t>Providers’ offices </a:t>
            </a:r>
          </a:p>
          <a:p>
            <a:pPr lvl="1"/>
            <a:r>
              <a:rPr lang="en-US" smtClean="0"/>
              <a:t>Patients’ homes </a:t>
            </a:r>
          </a:p>
          <a:p>
            <a:pPr lvl="1"/>
            <a:r>
              <a:rPr lang="en-US" smtClean="0"/>
              <a:t>Long-term care facilities </a:t>
            </a:r>
          </a:p>
          <a:p>
            <a:pPr lvl="1"/>
            <a:r>
              <a:rPr lang="en-US" smtClean="0"/>
              <a:t>Other post-acute care or rehabilitation facilities </a:t>
            </a:r>
          </a:p>
          <a:p>
            <a:endParaRPr lang="en-US" dirty="0"/>
          </a:p>
        </p:txBody>
      </p:sp>
    </p:spTree>
    <p:extLst>
      <p:ext uri="{BB962C8B-B14F-4D97-AF65-F5344CB8AC3E}">
        <p14:creationId xmlns:p14="http://schemas.microsoft.com/office/powerpoint/2010/main" val="127709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Functional Status Preservation and Rehabilitation Measures</a:t>
            </a:r>
            <a:endParaRPr lang="en-US" dirty="0"/>
          </a:p>
        </p:txBody>
      </p:sp>
      <p:sp>
        <p:nvSpPr>
          <p:cNvPr id="3" name="Content Placeholder 2"/>
          <p:cNvSpPr>
            <a:spLocks noGrp="1"/>
          </p:cNvSpPr>
          <p:nvPr>
            <p:ph idx="1"/>
          </p:nvPr>
        </p:nvSpPr>
        <p:spPr>
          <a:xfrm>
            <a:off x="457200" y="1600201"/>
            <a:ext cx="8229600" cy="3505200"/>
          </a:xfrm>
        </p:spPr>
        <p:txBody>
          <a:bodyPr>
            <a:normAutofit/>
          </a:bodyPr>
          <a:lstStyle/>
          <a:p>
            <a:r>
              <a:rPr lang="en-US" dirty="0" smtClean="0"/>
              <a:t>Improvement in mobility among home health care patients </a:t>
            </a:r>
          </a:p>
          <a:p>
            <a:r>
              <a:rPr lang="en-US" dirty="0" smtClean="0"/>
              <a:t>Nursing home residents needing more help with daily activities</a:t>
            </a:r>
          </a:p>
          <a:p>
            <a:endParaRPr lang="en-US" dirty="0"/>
          </a:p>
        </p:txBody>
      </p:sp>
    </p:spTree>
    <p:extLst>
      <p:ext uri="{BB962C8B-B14F-4D97-AF65-F5344CB8AC3E}">
        <p14:creationId xmlns:p14="http://schemas.microsoft.com/office/powerpoint/2010/main" val="28428894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Improvement in Mobility Among Home </a:t>
            </a:r>
            <a:r>
              <a:rPr lang="en-US" dirty="0"/>
              <a:t>H</a:t>
            </a:r>
            <a:r>
              <a:rPr lang="en-US" dirty="0" smtClean="0"/>
              <a:t>ealth Care Patients</a:t>
            </a:r>
            <a:endParaRPr lang="en-US" dirty="0"/>
          </a:p>
        </p:txBody>
      </p:sp>
      <p:sp>
        <p:nvSpPr>
          <p:cNvPr id="3" name="Content Placeholder 2"/>
          <p:cNvSpPr>
            <a:spLocks noGrp="1"/>
          </p:cNvSpPr>
          <p:nvPr>
            <p:ph idx="1"/>
          </p:nvPr>
        </p:nvSpPr>
        <p:spPr/>
        <p:txBody>
          <a:bodyPr/>
          <a:lstStyle/>
          <a:p>
            <a:r>
              <a:rPr lang="en-US" dirty="0" smtClean="0"/>
              <a:t>Home </a:t>
            </a:r>
            <a:r>
              <a:rPr lang="en-US" dirty="0"/>
              <a:t>care services play an integral role in helping older adults preserve independence, remain in the </a:t>
            </a:r>
            <a:r>
              <a:rPr lang="en-US" dirty="0" smtClean="0"/>
              <a:t>community, </a:t>
            </a:r>
            <a:r>
              <a:rPr lang="en-US" dirty="0"/>
              <a:t>and delay or avoid </a:t>
            </a:r>
            <a:r>
              <a:rPr lang="en-US" dirty="0" smtClean="0"/>
              <a:t>institutionalization.</a:t>
            </a:r>
            <a:r>
              <a:rPr lang="en-US" baseline="30000" dirty="0" smtClean="0"/>
              <a:t>1</a:t>
            </a:r>
            <a:endParaRPr lang="en-US" dirty="0"/>
          </a:p>
          <a:p>
            <a:r>
              <a:rPr lang="en-US" dirty="0"/>
              <a:t>Home-based physical therapy assists people in restoring strength, balance, and mobility after an illness or </a:t>
            </a:r>
            <a:r>
              <a:rPr lang="en-US" dirty="0" smtClean="0"/>
              <a:t>injury.</a:t>
            </a:r>
            <a:r>
              <a:rPr lang="en-US" baseline="30000" dirty="0" smtClean="0"/>
              <a:t>2</a:t>
            </a:r>
            <a:endParaRPr lang="en-US" dirty="0"/>
          </a:p>
        </p:txBody>
      </p:sp>
    </p:spTree>
    <p:extLst>
      <p:ext uri="{BB962C8B-B14F-4D97-AF65-F5344CB8AC3E}">
        <p14:creationId xmlns:p14="http://schemas.microsoft.com/office/powerpoint/2010/main" val="1460417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1800" dirty="0" smtClean="0"/>
              <a:t>Number and percentage of healthy living measures for which members of selected groups experienced better, same, or worse quality of care compared with reference group</a:t>
            </a:r>
            <a:endParaRPr lang="en-US" sz="1800" dirty="0">
              <a:solidFill>
                <a:srgbClr val="00B050"/>
              </a:solidFill>
            </a:endParaRPr>
          </a:p>
        </p:txBody>
      </p:sp>
      <p:graphicFrame>
        <p:nvGraphicFramePr>
          <p:cNvPr id="4" name="Object 1"/>
          <p:cNvGraphicFramePr>
            <a:graphicFrameLocks noGrp="1"/>
          </p:cNvGraphicFramePr>
          <p:nvPr>
            <p:ph idx="1"/>
            <p:extLst>
              <p:ext uri="{D42A27DB-BD31-4B8C-83A1-F6EECF244321}">
                <p14:modId xmlns:p14="http://schemas.microsoft.com/office/powerpoint/2010/main" val="503873498"/>
              </p:ext>
            </p:extLst>
          </p:nvPr>
        </p:nvGraphicFramePr>
        <p:xfrm>
          <a:off x="457200" y="146304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6126480"/>
            <a:ext cx="4445448" cy="246221"/>
          </a:xfrm>
          <a:prstGeom prst="rect">
            <a:avLst/>
          </a:prstGeom>
        </p:spPr>
        <p:txBody>
          <a:bodyPr wrap="none">
            <a:spAutoFit/>
          </a:bodyPr>
          <a:lstStyle/>
          <a:p>
            <a:r>
              <a:rPr lang="en-US" sz="1000" b="1" dirty="0"/>
              <a:t>Key:</a:t>
            </a:r>
            <a:r>
              <a:rPr lang="en-US" sz="1000" dirty="0"/>
              <a:t> </a:t>
            </a:r>
            <a:r>
              <a:rPr lang="en-US" sz="1000" dirty="0" smtClean="0"/>
              <a:t>AI/AN = American Indian and Alaska Native; n </a:t>
            </a:r>
            <a:r>
              <a:rPr lang="en-US" sz="1000" dirty="0"/>
              <a:t>= number of measures.</a:t>
            </a:r>
          </a:p>
        </p:txBody>
      </p:sp>
    </p:spTree>
    <p:extLst>
      <p:ext uri="{BB962C8B-B14F-4D97-AF65-F5344CB8AC3E}">
        <p14:creationId xmlns:p14="http://schemas.microsoft.com/office/powerpoint/2010/main" val="246709847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Adult home health patients whose ability to move or walk around improved, by age and race/ethnicity, 2010-2013</a:t>
            </a:r>
            <a:endParaRPr lang="en-US" sz="20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710819903"/>
              </p:ext>
            </p:extLst>
          </p:nvPr>
        </p:nvGraphicFramePr>
        <p:xfrm>
          <a:off x="457200" y="1463040"/>
          <a:ext cx="4114800" cy="4023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985338433"/>
              </p:ext>
            </p:extLst>
          </p:nvPr>
        </p:nvGraphicFramePr>
        <p:xfrm>
          <a:off x="4572000" y="1463040"/>
          <a:ext cx="4114800" cy="402336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a:off x="1244600" y="3200001"/>
            <a:ext cx="310896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44600" y="2674624"/>
            <a:ext cx="2103120" cy="209288"/>
          </a:xfrm>
          <a:prstGeom prst="rect">
            <a:avLst/>
          </a:prstGeom>
          <a:noFill/>
          <a:ln>
            <a:solidFill>
              <a:schemeClr val="tx1"/>
            </a:solidFill>
          </a:ln>
        </p:spPr>
        <p:txBody>
          <a:bodyPr wrap="square" lIns="27432" tIns="27432" rIns="27432" bIns="27432" rtlCol="0">
            <a:spAutoFit/>
          </a:bodyPr>
          <a:lstStyle/>
          <a:p>
            <a:pPr algn="ctr"/>
            <a:r>
              <a:rPr lang="en-US" sz="1000" dirty="0" smtClean="0"/>
              <a:t>2010 Achievable Benchmark: 62.5%</a:t>
            </a:r>
            <a:endParaRPr lang="en-US" sz="1000" dirty="0"/>
          </a:p>
        </p:txBody>
      </p:sp>
      <p:cxnSp>
        <p:nvCxnSpPr>
          <p:cNvPr id="9" name="Straight Connector 8"/>
          <p:cNvCxnSpPr/>
          <p:nvPr/>
        </p:nvCxnSpPr>
        <p:spPr>
          <a:xfrm>
            <a:off x="5394960" y="3200001"/>
            <a:ext cx="310896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37578" y="2679192"/>
            <a:ext cx="2103120" cy="209288"/>
          </a:xfrm>
          <a:prstGeom prst="rect">
            <a:avLst/>
          </a:prstGeom>
          <a:noFill/>
          <a:ln>
            <a:solidFill>
              <a:schemeClr val="tx1"/>
            </a:solidFill>
          </a:ln>
        </p:spPr>
        <p:txBody>
          <a:bodyPr wrap="square" lIns="27432" tIns="27432" rIns="27432" bIns="27432" rtlCol="0">
            <a:spAutoFit/>
          </a:bodyPr>
          <a:lstStyle/>
          <a:p>
            <a:pPr algn="ctr"/>
            <a:r>
              <a:rPr lang="en-US" sz="1000" dirty="0" smtClean="0"/>
              <a:t>2010 Achievable Benchmark: 62.5%</a:t>
            </a:r>
            <a:endParaRPr lang="en-US" sz="1000" dirty="0"/>
          </a:p>
        </p:txBody>
      </p:sp>
      <p:sp>
        <p:nvSpPr>
          <p:cNvPr id="3" name="TextBox 2"/>
          <p:cNvSpPr txBox="1"/>
          <p:nvPr/>
        </p:nvSpPr>
        <p:spPr>
          <a:xfrm>
            <a:off x="457200" y="5669280"/>
            <a:ext cx="8229600" cy="400110"/>
          </a:xfrm>
          <a:prstGeom prst="rect">
            <a:avLst/>
          </a:prstGeom>
          <a:noFill/>
        </p:spPr>
        <p:txBody>
          <a:bodyPr wrap="square" rtlCol="0">
            <a:spAutoFit/>
          </a:bodyPr>
          <a:lstStyle/>
          <a:p>
            <a:r>
              <a:rPr lang="en-US" sz="1000" b="1" dirty="0" smtClean="0"/>
              <a:t>Source</a:t>
            </a:r>
            <a:r>
              <a:rPr lang="en-US" sz="1000" b="1" dirty="0"/>
              <a:t>:</a:t>
            </a:r>
            <a:r>
              <a:rPr lang="en-US" sz="1000" dirty="0"/>
              <a:t> Centers for Medicare &amp; Medicaid Services, Outcome and Assessment Information </a:t>
            </a:r>
            <a:r>
              <a:rPr lang="en-US" sz="1000" dirty="0" smtClean="0"/>
              <a:t>Set, 2010-2013.</a:t>
            </a:r>
          </a:p>
          <a:p>
            <a:r>
              <a:rPr lang="en-US" sz="1000" b="1" dirty="0"/>
              <a:t>Note: </a:t>
            </a:r>
            <a:r>
              <a:rPr lang="en-US" sz="1000" dirty="0"/>
              <a:t>White and Black are </a:t>
            </a:r>
            <a:r>
              <a:rPr lang="en-US" sz="1000" dirty="0" smtClean="0"/>
              <a:t>non-Hispanic. Hispanic </a:t>
            </a:r>
            <a:r>
              <a:rPr lang="en-US" sz="1000" dirty="0"/>
              <a:t>includes all races.</a:t>
            </a:r>
          </a:p>
        </p:txBody>
      </p:sp>
    </p:spTree>
    <p:extLst>
      <p:ext uri="{BB962C8B-B14F-4D97-AF65-F5344CB8AC3E}">
        <p14:creationId xmlns:p14="http://schemas.microsoft.com/office/powerpoint/2010/main" val="32345591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Nursing Home Residents Needing More Help With Daily Activities</a:t>
            </a:r>
            <a:endParaRPr lang="en-US" dirty="0"/>
          </a:p>
        </p:txBody>
      </p:sp>
      <p:sp>
        <p:nvSpPr>
          <p:cNvPr id="3" name="Content Placeholder 2"/>
          <p:cNvSpPr>
            <a:spLocks noGrp="1"/>
          </p:cNvSpPr>
          <p:nvPr>
            <p:ph idx="1"/>
          </p:nvPr>
        </p:nvSpPr>
        <p:spPr>
          <a:xfrm>
            <a:off x="457200" y="1600200"/>
            <a:ext cx="8305800" cy="4525963"/>
          </a:xfrm>
        </p:spPr>
        <p:txBody>
          <a:bodyPr>
            <a:normAutofit/>
          </a:bodyPr>
          <a:lstStyle/>
          <a:p>
            <a:r>
              <a:rPr lang="en-US" dirty="0" smtClean="0"/>
              <a:t>Independence in activities of daily living (ADLs) is positively associated with quality of life.</a:t>
            </a:r>
          </a:p>
          <a:p>
            <a:r>
              <a:rPr lang="en-US" dirty="0" smtClean="0"/>
              <a:t>ADL impairments are strongly associated with poorer physical health, hospital admission, increased cost, and death. </a:t>
            </a:r>
          </a:p>
          <a:p>
            <a:r>
              <a:rPr lang="en-US" dirty="0" smtClean="0"/>
              <a:t>A resident’s ADL status and likely pattern of change over time are important considerations in determining care priorities.</a:t>
            </a:r>
            <a:r>
              <a:rPr lang="en-US" baseline="30000" dirty="0" smtClean="0"/>
              <a:t>3</a:t>
            </a:r>
            <a:endParaRPr lang="en-US" dirty="0"/>
          </a:p>
        </p:txBody>
      </p:sp>
    </p:spTree>
    <p:extLst>
      <p:ext uri="{BB962C8B-B14F-4D97-AF65-F5344CB8AC3E}">
        <p14:creationId xmlns:p14="http://schemas.microsoft.com/office/powerpoint/2010/main" val="81638288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Long-stay nursing home residents whose need for help with daily activities increased, by age, 2011-2013, and by age, stratified by race, 2013</a:t>
            </a:r>
            <a:endParaRPr lang="en-US" sz="18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138503777"/>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p:cNvGraphicFramePr>
            <a:graphicFrameLocks noGrp="1"/>
          </p:cNvGraphicFramePr>
          <p:nvPr>
            <p:ph sz="half" idx="2"/>
            <p:extLst>
              <p:ext uri="{D42A27DB-BD31-4B8C-83A1-F6EECF244321}">
                <p14:modId xmlns:p14="http://schemas.microsoft.com/office/powerpoint/2010/main" val="2233021911"/>
              </p:ext>
            </p:extLst>
          </p:nvPr>
        </p:nvGraphicFramePr>
        <p:xfrm>
          <a:off x="4572000" y="1451751"/>
          <a:ext cx="4114800" cy="402336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244796" y="2243345"/>
            <a:ext cx="1280160" cy="400110"/>
          </a:xfrm>
          <a:prstGeom prst="rect">
            <a:avLst/>
          </a:prstGeom>
          <a:noFill/>
          <a:ln>
            <a:solidFill>
              <a:schemeClr val="tx1"/>
            </a:solidFill>
          </a:ln>
        </p:spPr>
        <p:txBody>
          <a:bodyPr wrap="square" rtlCol="0">
            <a:spAutoFit/>
          </a:bodyPr>
          <a:lstStyle/>
          <a:p>
            <a:pPr algn="ctr"/>
            <a:r>
              <a:rPr lang="en-US" sz="1000" dirty="0" smtClean="0"/>
              <a:t>2011 </a:t>
            </a:r>
            <a:r>
              <a:rPr lang="en-US" sz="1000" dirty="0"/>
              <a:t>Achievable Benchmark: </a:t>
            </a:r>
            <a:r>
              <a:rPr lang="en-US" sz="1000" dirty="0" smtClean="0"/>
              <a:t>14.6%</a:t>
            </a:r>
            <a:endParaRPr lang="en-US" sz="1000" dirty="0"/>
          </a:p>
        </p:txBody>
      </p:sp>
      <p:sp>
        <p:nvSpPr>
          <p:cNvPr id="5" name="TextBox 4"/>
          <p:cNvSpPr txBox="1"/>
          <p:nvPr/>
        </p:nvSpPr>
        <p:spPr>
          <a:xfrm>
            <a:off x="457200" y="5577840"/>
            <a:ext cx="8229600" cy="400110"/>
          </a:xfrm>
          <a:prstGeom prst="rect">
            <a:avLst/>
          </a:prstGeom>
          <a:noFill/>
        </p:spPr>
        <p:txBody>
          <a:bodyPr wrap="square" rtlCol="0">
            <a:spAutoFit/>
          </a:bodyPr>
          <a:lstStyle/>
          <a:p>
            <a:r>
              <a:rPr lang="en-US" sz="1000" b="1" dirty="0"/>
              <a:t>Source:</a:t>
            </a:r>
            <a:r>
              <a:rPr lang="en-US" sz="1000" dirty="0"/>
              <a:t> Centers for Medicare &amp; Medicaid, Minimum Data </a:t>
            </a:r>
            <a:r>
              <a:rPr lang="en-US" sz="1000" dirty="0" smtClean="0"/>
              <a:t>Set, 2011-2013.</a:t>
            </a:r>
          </a:p>
          <a:p>
            <a:r>
              <a:rPr lang="en-US" sz="1000" b="1" dirty="0" smtClean="0"/>
              <a:t>Note:</a:t>
            </a:r>
            <a:r>
              <a:rPr lang="en-US" sz="1000" dirty="0" smtClean="0"/>
              <a:t> For this measure, lower rates are better.</a:t>
            </a:r>
            <a:endParaRPr lang="en-US" sz="1000" dirty="0"/>
          </a:p>
        </p:txBody>
      </p:sp>
      <p:sp>
        <p:nvSpPr>
          <p:cNvPr id="9" name="TextBox 8"/>
          <p:cNvSpPr txBox="1"/>
          <p:nvPr/>
        </p:nvSpPr>
        <p:spPr>
          <a:xfrm>
            <a:off x="6333067" y="2240280"/>
            <a:ext cx="1280160" cy="400110"/>
          </a:xfrm>
          <a:prstGeom prst="rect">
            <a:avLst/>
          </a:prstGeom>
          <a:noFill/>
          <a:ln>
            <a:solidFill>
              <a:schemeClr val="tx1"/>
            </a:solidFill>
          </a:ln>
        </p:spPr>
        <p:txBody>
          <a:bodyPr wrap="square" rtlCol="0">
            <a:spAutoFit/>
          </a:bodyPr>
          <a:lstStyle/>
          <a:p>
            <a:pPr algn="ctr"/>
            <a:r>
              <a:rPr lang="en-US" sz="1000" dirty="0" smtClean="0"/>
              <a:t>2011 Achievable Benchmark: 14.6%</a:t>
            </a:r>
            <a:endParaRPr lang="en-US" sz="1000" dirty="0"/>
          </a:p>
        </p:txBody>
      </p:sp>
    </p:spTree>
    <p:extLst>
      <p:ext uri="{BB962C8B-B14F-4D97-AF65-F5344CB8AC3E}">
        <p14:creationId xmlns:p14="http://schemas.microsoft.com/office/powerpoint/2010/main" val="91734922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a:xfrm>
            <a:off x="457200" y="1600201"/>
            <a:ext cx="8229600" cy="3886200"/>
          </a:xfrm>
        </p:spPr>
        <p:txBody>
          <a:bodyPr>
            <a:normAutofit/>
          </a:bodyPr>
          <a:lstStyle/>
          <a:p>
            <a:pPr>
              <a:spcBef>
                <a:spcPts val="0"/>
              </a:spcBef>
              <a:buSzPct val="100000"/>
              <a:buFont typeface="+mj-lt"/>
              <a:buAutoNum type="arabicPeriod"/>
            </a:pPr>
            <a:r>
              <a:rPr lang="en-US" sz="1600" dirty="0" smtClean="0"/>
              <a:t>Lo AT, </a:t>
            </a:r>
            <a:r>
              <a:rPr lang="en-US" sz="1600" dirty="0" err="1" smtClean="0"/>
              <a:t>Gruneir</a:t>
            </a:r>
            <a:r>
              <a:rPr lang="en-US" sz="1600" dirty="0" smtClean="0"/>
              <a:t> A, </a:t>
            </a:r>
            <a:r>
              <a:rPr lang="en-US" sz="1600" dirty="0" err="1" smtClean="0"/>
              <a:t>Bronskill</a:t>
            </a:r>
            <a:r>
              <a:rPr lang="en-US" sz="1600" dirty="0" smtClean="0"/>
              <a:t> SE, et al. Sex differences in home care performance: a population-based study. </a:t>
            </a:r>
            <a:r>
              <a:rPr lang="en-US" sz="1600" dirty="0" err="1" smtClean="0"/>
              <a:t>Womens</a:t>
            </a:r>
            <a:r>
              <a:rPr lang="en-US" sz="1600" dirty="0" smtClean="0"/>
              <a:t> Health Issues 2015 May-Jun;25(3):232-8. </a:t>
            </a:r>
            <a:r>
              <a:rPr lang="en-US" sz="1600" dirty="0" err="1" smtClean="0"/>
              <a:t>Epub</a:t>
            </a:r>
            <a:r>
              <a:rPr lang="en-US" sz="1600" dirty="0" smtClean="0"/>
              <a:t> 2015 Apr 15. PMID: 25890502. </a:t>
            </a:r>
            <a:r>
              <a:rPr lang="en-US" sz="1600" dirty="0" smtClean="0">
                <a:hlinkClick r:id="rId3"/>
              </a:rPr>
              <a:t>http://www.sciencedirect.com/science/article/pii/S1049386715000055</a:t>
            </a:r>
            <a:r>
              <a:rPr lang="en-US" sz="1600" dirty="0" smtClean="0"/>
              <a:t>. Accessed March 24, 2016.</a:t>
            </a:r>
          </a:p>
          <a:p>
            <a:pPr>
              <a:spcBef>
                <a:spcPts val="0"/>
              </a:spcBef>
              <a:buSzPct val="100000"/>
              <a:buFont typeface="+mj-lt"/>
              <a:buAutoNum type="arabicPeriod"/>
            </a:pPr>
            <a:r>
              <a:rPr lang="en-US" sz="1600" dirty="0" smtClean="0"/>
              <a:t>Russell D, </a:t>
            </a:r>
            <a:r>
              <a:rPr lang="en-US" sz="1600" dirty="0" err="1" smtClean="0"/>
              <a:t>Rosati</a:t>
            </a:r>
            <a:r>
              <a:rPr lang="en-US" sz="1600" dirty="0" smtClean="0"/>
              <a:t> RJ, </a:t>
            </a:r>
            <a:r>
              <a:rPr lang="en-US" sz="1600" dirty="0" err="1" smtClean="0"/>
              <a:t>Andreopoulos</a:t>
            </a:r>
            <a:r>
              <a:rPr lang="en-US" sz="1600" dirty="0" smtClean="0"/>
              <a:t> E. Continuity in the provider of home-based physical therapy services and its implications for outcomes of patients. </a:t>
            </a:r>
            <a:r>
              <a:rPr lang="en-US" sz="1600" dirty="0" err="1" smtClean="0"/>
              <a:t>Phys</a:t>
            </a:r>
            <a:r>
              <a:rPr lang="en-US" sz="1600" dirty="0" smtClean="0"/>
              <a:t> </a:t>
            </a:r>
            <a:r>
              <a:rPr lang="en-US" sz="1600" dirty="0" err="1" smtClean="0"/>
              <a:t>Ther</a:t>
            </a:r>
            <a:r>
              <a:rPr lang="en-US" sz="1600" dirty="0" smtClean="0"/>
              <a:t> 2012 Feb;92(2):227-35. </a:t>
            </a:r>
            <a:r>
              <a:rPr lang="en-US" sz="1600" dirty="0" err="1" smtClean="0"/>
              <a:t>Epub</a:t>
            </a:r>
            <a:r>
              <a:rPr lang="en-US" sz="1600" dirty="0" smtClean="0"/>
              <a:t> 2011 Nov 10. PMID: 22074941. </a:t>
            </a:r>
            <a:r>
              <a:rPr lang="en-US" sz="1600" dirty="0" smtClean="0">
                <a:hlinkClick r:id="rId4"/>
              </a:rPr>
              <a:t>http://ptjournal.apta.org/content/92/2/227.long</a:t>
            </a:r>
            <a:r>
              <a:rPr lang="en-US" sz="1600" dirty="0" smtClean="0"/>
              <a:t>. Accessed March 24, 2016.</a:t>
            </a:r>
            <a:r>
              <a:rPr lang="de-DE" sz="1600" dirty="0" smtClean="0"/>
              <a:t> </a:t>
            </a:r>
          </a:p>
          <a:p>
            <a:pPr>
              <a:spcBef>
                <a:spcPts val="0"/>
              </a:spcBef>
              <a:buSzPct val="100000"/>
              <a:buFont typeface="+mj-lt"/>
              <a:buAutoNum type="arabicPeriod"/>
            </a:pPr>
            <a:r>
              <a:rPr lang="de-DE" sz="1600" dirty="0" smtClean="0"/>
              <a:t>Kruse </a:t>
            </a:r>
            <a:r>
              <a:rPr lang="de-DE" sz="1600" dirty="0"/>
              <a:t>RL, Petroski GF, Mehr DR, et al. Activity of daily living trajectories surrounding acute hospitalization of long-stay nursing home residents. J Am Geriatr Soc </a:t>
            </a:r>
            <a:r>
              <a:rPr lang="en-US" sz="1600" dirty="0"/>
              <a:t>Nov;61(11):1909-18. </a:t>
            </a:r>
            <a:r>
              <a:rPr lang="en-US" sz="1600" dirty="0" err="1"/>
              <a:t>Epub</a:t>
            </a:r>
            <a:r>
              <a:rPr lang="en-US" sz="1600" dirty="0"/>
              <a:t> 2013 Oct 28. PMID: 24219192. </a:t>
            </a:r>
            <a:r>
              <a:rPr lang="en-US" sz="1600" dirty="0">
                <a:hlinkClick r:id="rId5"/>
              </a:rPr>
              <a:t>http://www.ncbi.nlm.nih.gov/pmc/articles/PMC3831170/</a:t>
            </a:r>
            <a:r>
              <a:rPr lang="en-US" sz="1600" dirty="0"/>
              <a:t>. Accessed </a:t>
            </a:r>
            <a:r>
              <a:rPr lang="en-US" sz="1600" dirty="0" smtClean="0"/>
              <a:t>March 24, 2016.</a:t>
            </a:r>
            <a:endParaRPr lang="en-US" sz="1600" dirty="0"/>
          </a:p>
          <a:p>
            <a:pPr>
              <a:spcBef>
                <a:spcPts val="0"/>
              </a:spcBef>
              <a:buSzPct val="100000"/>
              <a:buFont typeface="+mj-lt"/>
              <a:buAutoNum type="arabicPeriod"/>
            </a:pPr>
            <a:endParaRPr lang="en-US" sz="1600" dirty="0" smtClean="0"/>
          </a:p>
        </p:txBody>
      </p:sp>
    </p:spTree>
    <p:extLst>
      <p:ext uri="{BB962C8B-B14F-4D97-AF65-F5344CB8AC3E}">
        <p14:creationId xmlns:p14="http://schemas.microsoft.com/office/powerpoint/2010/main" val="363154748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Supportive and Palliative Care</a:t>
            </a:r>
          </a:p>
        </p:txBody>
      </p:sp>
      <p:sp>
        <p:nvSpPr>
          <p:cNvPr id="5" name="Content Placeholder 4"/>
          <p:cNvSpPr>
            <a:spLocks noGrp="1"/>
          </p:cNvSpPr>
          <p:nvPr>
            <p:ph type="body" idx="1"/>
          </p:nvPr>
        </p:nvSpPr>
        <p:spPr/>
        <p:txBody>
          <a:bodyPr/>
          <a:lstStyle/>
          <a:p>
            <a:r>
              <a:rPr lang="en-US" dirty="0" err="1" smtClean="0"/>
              <a:t>Chartbook</a:t>
            </a:r>
            <a:r>
              <a:rPr lang="en-US" dirty="0" smtClean="0"/>
              <a:t> on Healthy Living</a:t>
            </a:r>
            <a:endParaRPr lang="en-US" dirty="0"/>
          </a:p>
        </p:txBody>
      </p:sp>
    </p:spTree>
    <p:extLst>
      <p:ext uri="{BB962C8B-B14F-4D97-AF65-F5344CB8AC3E}">
        <p14:creationId xmlns:p14="http://schemas.microsoft.com/office/powerpoint/2010/main" val="18742584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of Supportive and Palliative Care</a:t>
            </a:r>
            <a:endParaRPr lang="en-US" dirty="0"/>
          </a:p>
        </p:txBody>
      </p:sp>
      <p:sp>
        <p:nvSpPr>
          <p:cNvPr id="3" name="Content Placeholder 2"/>
          <p:cNvSpPr>
            <a:spLocks noGrp="1"/>
          </p:cNvSpPr>
          <p:nvPr>
            <p:ph idx="1"/>
          </p:nvPr>
        </p:nvSpPr>
        <p:spPr/>
        <p:txBody>
          <a:bodyPr>
            <a:normAutofit lnSpcReduction="10000"/>
          </a:bodyPr>
          <a:lstStyle/>
          <a:p>
            <a:r>
              <a:rPr lang="en-US" dirty="0"/>
              <a:t>Disease cannot always be cured, and functional impairment cannot always be reversed. </a:t>
            </a:r>
            <a:endParaRPr lang="en-US" dirty="0" smtClean="0"/>
          </a:p>
          <a:p>
            <a:r>
              <a:rPr lang="en-US" dirty="0" smtClean="0"/>
              <a:t>For </a:t>
            </a:r>
            <a:r>
              <a:rPr lang="en-US" dirty="0"/>
              <a:t>patients with long-term health conditions, managing symptoms and preventing complications are important goals. </a:t>
            </a:r>
            <a:endParaRPr lang="en-US" dirty="0" smtClean="0"/>
          </a:p>
          <a:p>
            <a:r>
              <a:rPr lang="en-US" dirty="0" smtClean="0"/>
              <a:t>Supportive </a:t>
            </a:r>
            <a:r>
              <a:rPr lang="en-US" dirty="0"/>
              <a:t>and palliative </a:t>
            </a:r>
            <a:r>
              <a:rPr lang="en-US" dirty="0" smtClean="0"/>
              <a:t>care:</a:t>
            </a:r>
          </a:p>
          <a:p>
            <a:pPr lvl="1"/>
            <a:r>
              <a:rPr lang="en-US" dirty="0" smtClean="0"/>
              <a:t>Cuts </a:t>
            </a:r>
            <a:r>
              <a:rPr lang="en-US" dirty="0"/>
              <a:t>across many medical </a:t>
            </a:r>
            <a:r>
              <a:rPr lang="en-US" dirty="0" smtClean="0"/>
              <a:t>conditions.</a:t>
            </a:r>
          </a:p>
          <a:p>
            <a:pPr lvl="1"/>
            <a:r>
              <a:rPr lang="en-US" dirty="0" smtClean="0"/>
              <a:t>Is </a:t>
            </a:r>
            <a:r>
              <a:rPr lang="en-US" dirty="0"/>
              <a:t>delivered by many health care </a:t>
            </a:r>
            <a:r>
              <a:rPr lang="en-US" dirty="0" smtClean="0"/>
              <a:t>providers.</a:t>
            </a:r>
          </a:p>
          <a:p>
            <a:pPr lvl="1"/>
            <a:r>
              <a:rPr lang="en-US" dirty="0" smtClean="0"/>
              <a:t>Focuses </a:t>
            </a:r>
            <a:r>
              <a:rPr lang="en-US" dirty="0"/>
              <a:t>on enhancing patient comfort and quality of life and preventing and relieving symptoms and complications. </a:t>
            </a:r>
          </a:p>
        </p:txBody>
      </p:sp>
    </p:spTree>
    <p:extLst>
      <p:ext uri="{BB962C8B-B14F-4D97-AF65-F5344CB8AC3E}">
        <p14:creationId xmlns:p14="http://schemas.microsoft.com/office/powerpoint/2010/main" val="73911442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Measures of Supportive and Palliative Care</a:t>
            </a:r>
            <a:endParaRPr lang="en-US" dirty="0"/>
          </a:p>
        </p:txBody>
      </p:sp>
      <p:sp>
        <p:nvSpPr>
          <p:cNvPr id="3" name="Content Placeholder 2"/>
          <p:cNvSpPr>
            <a:spLocks noGrp="1"/>
          </p:cNvSpPr>
          <p:nvPr>
            <p:ph idx="1"/>
          </p:nvPr>
        </p:nvSpPr>
        <p:spPr>
          <a:xfrm>
            <a:off x="457200" y="1600200"/>
            <a:ext cx="7969170" cy="4525963"/>
          </a:xfrm>
        </p:spPr>
        <p:txBody>
          <a:bodyPr/>
          <a:lstStyle/>
          <a:p>
            <a:r>
              <a:rPr lang="en-US" dirty="0" smtClean="0"/>
              <a:t>Improvement in shortness of breath among home health care patients</a:t>
            </a:r>
          </a:p>
          <a:p>
            <a:r>
              <a:rPr lang="en-US" dirty="0" smtClean="0"/>
              <a:t>Nursing home residents with moderate to severe pain </a:t>
            </a:r>
          </a:p>
          <a:p>
            <a:r>
              <a:rPr lang="en-US" dirty="0" smtClean="0"/>
              <a:t>Nursing home residents who lost too much weight</a:t>
            </a:r>
            <a:endParaRPr lang="en-US" dirty="0"/>
          </a:p>
        </p:txBody>
      </p:sp>
    </p:spTree>
    <p:extLst>
      <p:ext uri="{BB962C8B-B14F-4D97-AF65-F5344CB8AC3E}">
        <p14:creationId xmlns:p14="http://schemas.microsoft.com/office/powerpoint/2010/main" val="384752624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Shortness </a:t>
            </a:r>
            <a:r>
              <a:rPr lang="en-US" dirty="0"/>
              <a:t>of Breath Among Home Health Care Patients </a:t>
            </a:r>
          </a:p>
        </p:txBody>
      </p:sp>
      <p:sp>
        <p:nvSpPr>
          <p:cNvPr id="3" name="Content Placeholder 2"/>
          <p:cNvSpPr>
            <a:spLocks noGrp="1"/>
          </p:cNvSpPr>
          <p:nvPr>
            <p:ph idx="1"/>
          </p:nvPr>
        </p:nvSpPr>
        <p:spPr/>
        <p:txBody>
          <a:bodyPr>
            <a:normAutofit/>
          </a:bodyPr>
          <a:lstStyle/>
          <a:p>
            <a:r>
              <a:rPr lang="en-US" dirty="0"/>
              <a:t>Shortness of breath is uncomfortable. </a:t>
            </a:r>
            <a:endParaRPr lang="en-US" dirty="0" smtClean="0"/>
          </a:p>
          <a:p>
            <a:r>
              <a:rPr lang="en-US" dirty="0" smtClean="0"/>
              <a:t>Many </a:t>
            </a:r>
            <a:r>
              <a:rPr lang="en-US" dirty="0"/>
              <a:t>patients with heart or lung problems experience difficulty breathing and may tire easily or be unable to perform daily </a:t>
            </a:r>
            <a:r>
              <a:rPr lang="en-US" dirty="0" smtClean="0"/>
              <a:t>activities.</a:t>
            </a:r>
          </a:p>
          <a:p>
            <a:r>
              <a:rPr lang="en-US" dirty="0" smtClean="0"/>
              <a:t>Doctors </a:t>
            </a:r>
            <a:r>
              <a:rPr lang="en-US" dirty="0"/>
              <a:t>and home health staff should monitor shortness of breath and may give advice, therapy, medication, or oxygen to help lessen this symptom. </a:t>
            </a:r>
            <a:endParaRPr lang="en-US" dirty="0" smtClean="0"/>
          </a:p>
          <a:p>
            <a:endParaRPr lang="en-US" dirty="0"/>
          </a:p>
        </p:txBody>
      </p:sp>
    </p:spTree>
    <p:extLst>
      <p:ext uri="{BB962C8B-B14F-4D97-AF65-F5344CB8AC3E}">
        <p14:creationId xmlns:p14="http://schemas.microsoft.com/office/powerpoint/2010/main" val="182324627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Adult home health care patients whose episodes of shortness of breath decreased, by age and race/ethnicity, 2010-2013</a:t>
            </a:r>
            <a:endParaRPr lang="en-US" sz="18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368271453"/>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293455106"/>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a:off x="1234440" y="2240280"/>
            <a:ext cx="32004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5669280"/>
            <a:ext cx="8229600" cy="707886"/>
          </a:xfrm>
          <a:prstGeom prst="rect">
            <a:avLst/>
          </a:prstGeom>
          <a:noFill/>
        </p:spPr>
        <p:txBody>
          <a:bodyPr wrap="square" rtlCol="0">
            <a:spAutoFit/>
          </a:bodyPr>
          <a:lstStyle/>
          <a:p>
            <a:r>
              <a:rPr lang="en-US" sz="1000" b="1" dirty="0"/>
              <a:t>Source: </a:t>
            </a:r>
            <a:r>
              <a:rPr lang="en-US" sz="1000" dirty="0"/>
              <a:t>Centers for Medicare &amp; Medicaid Services, Outcome and Assessment Information Set (OASIS), </a:t>
            </a:r>
            <a:r>
              <a:rPr lang="en-US" sz="1000" dirty="0" smtClean="0"/>
              <a:t>2010-2013. </a:t>
            </a:r>
            <a:endParaRPr lang="en-US" sz="1000" dirty="0"/>
          </a:p>
          <a:p>
            <a:r>
              <a:rPr lang="en-US" sz="1000" b="1" dirty="0"/>
              <a:t>Denominator: </a:t>
            </a:r>
            <a:r>
              <a:rPr lang="en-US" sz="1000" dirty="0"/>
              <a:t>Adult </a:t>
            </a:r>
            <a:r>
              <a:rPr lang="en-US" sz="1000" dirty="0" err="1"/>
              <a:t>nonmaternity</a:t>
            </a:r>
            <a:r>
              <a:rPr lang="en-US" sz="1000" dirty="0"/>
              <a:t> patients completing an episode of skilled home health care. </a:t>
            </a:r>
          </a:p>
          <a:p>
            <a:r>
              <a:rPr lang="en-US" sz="1000" b="1" dirty="0"/>
              <a:t>Note: </a:t>
            </a:r>
            <a:r>
              <a:rPr lang="en-US" sz="1000" dirty="0" smtClean="0"/>
              <a:t>White and Black are non-Hispanic. Hispanic includes all races. Starting </a:t>
            </a:r>
            <a:r>
              <a:rPr lang="en-US" sz="1000" dirty="0"/>
              <a:t>January 1, 2010, the patient assessment instrument for home health agencies was changed to OASIS-C. </a:t>
            </a:r>
          </a:p>
        </p:txBody>
      </p:sp>
      <p:sp>
        <p:nvSpPr>
          <p:cNvPr id="3" name="TextBox 2"/>
          <p:cNvSpPr txBox="1"/>
          <p:nvPr/>
        </p:nvSpPr>
        <p:spPr>
          <a:xfrm>
            <a:off x="1816382" y="1928352"/>
            <a:ext cx="2286000" cy="253916"/>
          </a:xfrm>
          <a:prstGeom prst="rect">
            <a:avLst/>
          </a:prstGeom>
          <a:noFill/>
          <a:ln>
            <a:solidFill>
              <a:schemeClr val="tx1"/>
            </a:solidFill>
          </a:ln>
        </p:spPr>
        <p:txBody>
          <a:bodyPr wrap="square" rtlCol="0">
            <a:spAutoFit/>
          </a:bodyPr>
          <a:lstStyle/>
          <a:p>
            <a:pPr algn="ctr"/>
            <a:r>
              <a:rPr lang="en-US" sz="1000" dirty="0" smtClean="0"/>
              <a:t>2010 Achievable Benchmark: 70.7% </a:t>
            </a:r>
            <a:endParaRPr lang="en-US" sz="1000" dirty="0"/>
          </a:p>
        </p:txBody>
      </p:sp>
    </p:spTree>
    <p:extLst>
      <p:ext uri="{BB962C8B-B14F-4D97-AF65-F5344CB8AC3E}">
        <p14:creationId xmlns:p14="http://schemas.microsoft.com/office/powerpoint/2010/main" val="127345609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Moderate </a:t>
            </a:r>
            <a:r>
              <a:rPr lang="en-US" dirty="0"/>
              <a:t>to Severe Pain Among Nursing Home Residents </a:t>
            </a:r>
          </a:p>
        </p:txBody>
      </p:sp>
      <p:sp>
        <p:nvSpPr>
          <p:cNvPr id="3" name="Content Placeholder 2"/>
          <p:cNvSpPr>
            <a:spLocks noGrp="1"/>
          </p:cNvSpPr>
          <p:nvPr>
            <p:ph idx="1"/>
          </p:nvPr>
        </p:nvSpPr>
        <p:spPr/>
        <p:txBody>
          <a:bodyPr/>
          <a:lstStyle/>
          <a:p>
            <a:r>
              <a:rPr lang="en-US" dirty="0"/>
              <a:t>Pain management is a </a:t>
            </a:r>
            <a:r>
              <a:rPr lang="en-US" dirty="0" smtClean="0"/>
              <a:t>particularly </a:t>
            </a:r>
            <a:r>
              <a:rPr lang="en-US" dirty="0"/>
              <a:t>important clinical concern for older adults residing in nursing homes</a:t>
            </a:r>
            <a:r>
              <a:rPr lang="en-US" dirty="0" smtClean="0"/>
              <a:t>. </a:t>
            </a:r>
          </a:p>
          <a:p>
            <a:r>
              <a:rPr lang="en-US" dirty="0" smtClean="0"/>
              <a:t>Poorly </a:t>
            </a:r>
            <a:r>
              <a:rPr lang="en-US" dirty="0"/>
              <a:t>managed pain can decrease resident quality of life, reduce mobility and functional status, and increase loneliness and </a:t>
            </a:r>
            <a:r>
              <a:rPr lang="en-US" dirty="0" smtClean="0"/>
              <a:t>depression.</a:t>
            </a:r>
            <a:r>
              <a:rPr lang="en-US" baseline="30000" dirty="0" smtClean="0"/>
              <a:t>1</a:t>
            </a:r>
            <a:endParaRPr lang="en-US" dirty="0"/>
          </a:p>
          <a:p>
            <a:endParaRPr lang="en-US" dirty="0"/>
          </a:p>
        </p:txBody>
      </p:sp>
    </p:spTree>
    <p:extLst>
      <p:ext uri="{BB962C8B-B14F-4D97-AF65-F5344CB8AC3E}">
        <p14:creationId xmlns:p14="http://schemas.microsoft.com/office/powerpoint/2010/main" val="1520644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44766</TotalTime>
  <Words>15970</Words>
  <Application>Microsoft Office PowerPoint</Application>
  <PresentationFormat>On-screen Show (4:3)</PresentationFormat>
  <Paragraphs>1212</Paragraphs>
  <Slides>103</Slides>
  <Notes>103</Notes>
  <HiddenSlides>0</HiddenSlides>
  <MMClips>1</MMClips>
  <ScaleCrop>false</ScaleCrop>
  <HeadingPairs>
    <vt:vector size="4" baseType="variant">
      <vt:variant>
        <vt:lpstr>Theme</vt:lpstr>
      </vt:variant>
      <vt:variant>
        <vt:i4>4</vt:i4>
      </vt:variant>
      <vt:variant>
        <vt:lpstr>Slide Titles</vt:lpstr>
      </vt:variant>
      <vt:variant>
        <vt:i4>103</vt:i4>
      </vt:variant>
    </vt:vector>
  </HeadingPairs>
  <TitlesOfParts>
    <vt:vector size="107" baseType="lpstr">
      <vt:lpstr>2_Office Theme</vt:lpstr>
      <vt:lpstr>Custom Design</vt:lpstr>
      <vt:lpstr>3_Office Theme</vt:lpstr>
      <vt:lpstr>1_Office Theme</vt:lpstr>
      <vt:lpstr>National Healthcare Quality and Disparities Report</vt:lpstr>
      <vt:lpstr>Organization of the Chartbook on Healthy Living</vt:lpstr>
      <vt:lpstr>National Healthcare Quality and Disparities Report</vt:lpstr>
      <vt:lpstr>National Healthcare Quality and Disparities Report</vt:lpstr>
      <vt:lpstr>Chartbooks Organized Around Priorities of the National Quality Strategy</vt:lpstr>
      <vt:lpstr>Priority 5: Working with communities to promote wide use of best practices to enable healthy living </vt:lpstr>
      <vt:lpstr>Chartbook Contents</vt:lpstr>
      <vt:lpstr>Number and percentage of all quality measures that are improving, not changing, or worsening through 2013, overall and by National Quality Strategy priority </vt:lpstr>
      <vt:lpstr>Number and percentage of healthy living measures for which members of selected groups experienced better, same, or worse quality of care compared with reference group</vt:lpstr>
      <vt:lpstr>Number and percentage of health living measures with disparity at baseline for which disparities related to race, ethnicity, and income were improving, not changing, or worsening through 2013</vt:lpstr>
      <vt:lpstr>Healthy Living Measures With Disparities That Were Eliminated</vt:lpstr>
      <vt:lpstr>Healthy Living Measures With Disparities That Were Eliminated</vt:lpstr>
      <vt:lpstr>Healthy Living Measures That Developed New Disparities</vt:lpstr>
      <vt:lpstr>Measures of Healthy Living</vt:lpstr>
      <vt:lpstr>Services That Promote Healthy Living</vt:lpstr>
      <vt:lpstr>Services Covered in This Chartbook</vt:lpstr>
      <vt:lpstr>Maternal and CHILD health care</vt:lpstr>
      <vt:lpstr>Maternal and Child Health Care Measures</vt:lpstr>
      <vt:lpstr>Maternal and Child Health Care Measures</vt:lpstr>
      <vt:lpstr>Access: Children and Adolescents With Periods of Uninsurance </vt:lpstr>
      <vt:lpstr>Children and adolescents ages 0-17 years with any period of uninsurance during the year, by insurance, 2002-2013, and by race/ethnicity and income, 2012-2013</vt:lpstr>
      <vt:lpstr>Effectiveness Measures</vt:lpstr>
      <vt:lpstr>Prevention: Early and Adequate Prenatal Care</vt:lpstr>
      <vt:lpstr>Infants born in 2013 whose mothers had obtained early and adequate prenatal care, by State quartiles</vt:lpstr>
      <vt:lpstr>Absolute differences in receipt of early and adequate prenatal care between White and Black infants born in 2013, by State quartiles</vt:lpstr>
      <vt:lpstr>Prevention: Receipt of Recommended Vaccinations by Young Children</vt:lpstr>
      <vt:lpstr>Prevention:  Receipt of Recommended Vaccinations by Young Children</vt:lpstr>
      <vt:lpstr>Children ages 19-35 months who received the 4:3:1:3:3:1:4 vaccine series, by household income and race/ethnicity, 2009-2013</vt:lpstr>
      <vt:lpstr>Prevention: Children’s Vision Screening</vt:lpstr>
      <vt:lpstr>Children ages 3-5 years who ever had their vision checked by a health provider, by race/ethnicity, United States, 2002-2013</vt:lpstr>
      <vt:lpstr>Prevention: Well-Child Visits in the Last Year</vt:lpstr>
      <vt:lpstr>Children ages 0-17 with a well-child visit in the last 12 months, by race/ethnicity and family income, 2000-2014</vt:lpstr>
      <vt:lpstr>Prevention: Adolescent Meningitis Vaccine</vt:lpstr>
      <vt:lpstr>Adolescents ages 13-15 who ever received at least 1 dose of the meningococcal vaccine, by race/ethnicity and family income, 2008-2013</vt:lpstr>
      <vt:lpstr>Adolescents ages 13-17 years who ever received at least 1 dose of the meningococcal vaccine, by State quartiles, 2014 </vt:lpstr>
      <vt:lpstr>Adolescents ages 13-17 years who ever received at least 1 dose of the meningococcal vaccine, by race/ethnicity, 2014</vt:lpstr>
      <vt:lpstr>Human Papillomavirus Vaccination Coverage for Adolescents</vt:lpstr>
      <vt:lpstr>Adolescents ages 13-17 years who received 3 or more doses of human papillomavirus vaccine, by race/ ethnicity, stratified by sex, 2013</vt:lpstr>
      <vt:lpstr>Person-Centered Care</vt:lpstr>
      <vt:lpstr>Children who had a doctor’s office or clinic visit in the last 12 months whose parents reported poor communication with health providers, by race/ethnicity and insurance, 2002-2013</vt:lpstr>
      <vt:lpstr>Patient Safety: Birth Trauma</vt:lpstr>
      <vt:lpstr>Birth trauma—injury to neonate per 1,000 live births, 2004-2013</vt:lpstr>
      <vt:lpstr>Care Coordination Measures</vt:lpstr>
      <vt:lpstr>Communication About Prescription Medications and Treatments From Other Doctors</vt:lpstr>
      <vt:lpstr>Children and adolescents ages 0-17 years with a usual source of care whose health provider usually asks about prescription medications and treatments from other doctors, by race/ethnicity and income, 2013</vt:lpstr>
      <vt:lpstr>Emergency Department Visits Related to Mental Health and Substance Abuse</vt:lpstr>
      <vt:lpstr>Emergency Department Visits Related to Mental Health and Substance Abuse</vt:lpstr>
      <vt:lpstr>Emergency department visits with a principal diagnosis related to mental health, alcohol, or substance abuse among children ages 0-17 years, per 100,000 population, 2007-2013</vt:lpstr>
      <vt:lpstr>Emergency Department Visits for Asthma</vt:lpstr>
      <vt:lpstr>Emergency department visits for asthma per 100,000 population, children ages 2-17 years, by age, 2008-2013, and by sex and income quartile of ZIP code of residence, 2013</vt:lpstr>
      <vt:lpstr>References</vt:lpstr>
      <vt:lpstr>References</vt:lpstr>
      <vt:lpstr>References</vt:lpstr>
      <vt:lpstr>References</vt:lpstr>
      <vt:lpstr>Lifestyle modification</vt:lpstr>
      <vt:lpstr>Lifestyle Modification and Health</vt:lpstr>
      <vt:lpstr>Impact of Behaviors on Health</vt:lpstr>
      <vt:lpstr>Impact of Behaviors on Health</vt:lpstr>
      <vt:lpstr>Lifestyle Modification Measures</vt:lpstr>
      <vt:lpstr>Lifestyle Modification Measures</vt:lpstr>
      <vt:lpstr>Prevention: Counseling To Quit Smoking</vt:lpstr>
      <vt:lpstr>Adult current smokers with a checkup in the last 12 months who received advice from a doctor to quit smoking, by race/ethnicity and health insurance (ages 18-64), 2002-2013</vt:lpstr>
      <vt:lpstr>Prevention: Counseling for Adults About Exercise</vt:lpstr>
      <vt:lpstr>Adults with obesity who ever received advice from a health provider to exercise more, by race/ethnicity and age, 2002-2013</vt:lpstr>
      <vt:lpstr>Adults with obesity who did not spend half an hour or more in moderate or vigorous physical activity at least five times a week, by race/ethnicity, income, education, and residence location, 2011-2013</vt:lpstr>
      <vt:lpstr>Adults with obesity who did not spend half an hour or more in moderate or vigorous physical activity at least five times a week, by health insurance (ages 18-64), sex, age, chronic conditions, perceived health status, and activity limitations, 2011-2013</vt:lpstr>
      <vt:lpstr>Prevention: Counseling About Exercise for Children and Adolescents</vt:lpstr>
      <vt:lpstr>Children ages 2-17 for whom a health provider gave advice within the past 2 years about the amount and kind of exercise, sports, or physically active hobbies they should have, by race/ethnicity and income, 2002-2013</vt:lpstr>
      <vt:lpstr>Prevention: Counseling for Adults About Healthy Eating</vt:lpstr>
      <vt:lpstr>Adults with obesity who ever received advice from a health provider about eating fewer high-fat or high-cholesterol foods, by race/ethnicity and chronic conditions, 2002-2013</vt:lpstr>
      <vt:lpstr>Prevention: Counseling for Children About Healthy Eating</vt:lpstr>
      <vt:lpstr>Children ages 2-17 for whom a health provider ever gave advice within the past 2 years about healthy eating, by race/ethnicity and age, 2002-2013</vt:lpstr>
      <vt:lpstr>References</vt:lpstr>
      <vt:lpstr>Clinical preventive services</vt:lpstr>
      <vt:lpstr>Measures of Clinical Preventive Services: Screening</vt:lpstr>
      <vt:lpstr>Women ages 21-65 years who received a Pap smear in the last 3 years, by education and race, 2000-2013</vt:lpstr>
      <vt:lpstr>Invasive cervical cancer incidence per 100,000 women age 20 years and over, by age and race, 2004-2012</vt:lpstr>
      <vt:lpstr>Adults who received a blood pressure measurement in the last 2 years and can state whether their blood pressure was normal or high, by insurance and gender, stratified by race/ethnicity, 2012</vt:lpstr>
      <vt:lpstr>Measures of Clinical Preventive Services: Immunization</vt:lpstr>
      <vt:lpstr>Adults age 65 and over who reported ever receiving pneumococcal immunization, by insurance and education, stratified by race/ethnicity, 2011</vt:lpstr>
      <vt:lpstr>Hospital patients who received pneumococcal immunization, by age, sex, and race/ethnicity, 2012-2013</vt:lpstr>
      <vt:lpstr>Hospital patients who received influenza immunization, by age, sex, and race/ethnicity, 2012-2013</vt:lpstr>
      <vt:lpstr>Long-stay nursing home residents who were assessed and appropriately given pneumococcal immunization, by age, sex,  and race, 2011-2013</vt:lpstr>
      <vt:lpstr>Long-stay nursing home residents who were assessed and appropriately given influenza immunization, by age, sex, and race, 2011-2013</vt:lpstr>
      <vt:lpstr>Functional Status Preservation and Rehabilitation</vt:lpstr>
      <vt:lpstr>Interventions To Maintain and Improve Functional Status</vt:lpstr>
      <vt:lpstr>Settings for Services</vt:lpstr>
      <vt:lpstr>Functional Status Preservation and Rehabilitation Measures</vt:lpstr>
      <vt:lpstr>Improvement in Mobility Among Home Health Care Patients</vt:lpstr>
      <vt:lpstr>Adult home health patients whose ability to move or walk around improved, by age and race/ethnicity, 2010-2013</vt:lpstr>
      <vt:lpstr>Nursing Home Residents Needing More Help With Daily Activities</vt:lpstr>
      <vt:lpstr>Long-stay nursing home residents whose need for help with daily activities increased, by age, 2011-2013, and by age, stratified by race, 2013</vt:lpstr>
      <vt:lpstr>References</vt:lpstr>
      <vt:lpstr>Supportive and Palliative Care</vt:lpstr>
      <vt:lpstr>Goals of Supportive and Palliative Care</vt:lpstr>
      <vt:lpstr>Measures of Supportive and Palliative Care</vt:lpstr>
      <vt:lpstr>Shortness of Breath Among Home Health Care Patients </vt:lpstr>
      <vt:lpstr>Adult home health care patients whose episodes of shortness of breath decreased, by age and race/ethnicity, 2010-2013</vt:lpstr>
      <vt:lpstr>Moderate to Severe Pain Among Nursing Home Residents </vt:lpstr>
      <vt:lpstr>Long-stay nursing home residents who have moderate to severe pain, by race and age, 2012-2013</vt:lpstr>
      <vt:lpstr>Weight Loss Among Nursing Home Residents</vt:lpstr>
      <vt:lpstr>Long-stay nursing home residents who lost too much weight, by age and race/ethnicity, 2011-2013</vt:lpstr>
      <vt:lpstr>References</vt:lpstr>
    </vt:vector>
  </TitlesOfParts>
  <Company>Thomson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Standardized infection ratios for central line-associated bloodstream infections and surgical site infections, 2009–2012</dc:title>
  <dc:creator>u0131519</dc:creator>
  <cp:lastModifiedBy>Doreen Bonnett</cp:lastModifiedBy>
  <cp:revision>3430</cp:revision>
  <cp:lastPrinted>2016-03-30T16:34:35Z</cp:lastPrinted>
  <dcterms:created xsi:type="dcterms:W3CDTF">2014-10-06T19:28:36Z</dcterms:created>
  <dcterms:modified xsi:type="dcterms:W3CDTF">2016-04-05T21:47:10Z</dcterms:modified>
</cp:coreProperties>
</file>