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4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4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49.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5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notesSlides/notesSlide5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5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5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54.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55.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56.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57.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58.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9.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60.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61.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62.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63.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64.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65.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66.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67.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68.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69.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70.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71.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72.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73.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74.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75.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2.xml" ContentType="application/vnd.openxmlformats-officedocument.drawingml.chartshapes+xml"/>
  <Override PartName="/ppt/notesSlides/notesSlide81.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3.xml" ContentType="application/vnd.openxmlformats-officedocument.drawingml.chartshapes+xml"/>
  <Override PartName="/ppt/notesSlides/notesSlide82.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4.xml" ContentType="application/vnd.openxmlformats-officedocument.drawingml.chartshapes+xml"/>
  <Override PartName="/ppt/notesSlides/notesSlide83.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5.xml" ContentType="application/vnd.openxmlformats-officedocument.drawingml.chartshapes+xml"/>
  <Override PartName="/ppt/notesSlides/notesSlide84.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6.xml" ContentType="application/vnd.openxmlformats-officedocument.drawingml.chartshapes+xml"/>
  <Override PartName="/ppt/notesSlides/notesSlide85.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7.xml" ContentType="application/vnd.openxmlformats-officedocument.drawingml.chartshapes+xml"/>
  <Override PartName="/ppt/notesSlides/notesSlide86.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8.xml" ContentType="application/vnd.openxmlformats-officedocument.drawingml.chartshapes+xml"/>
  <Override PartName="/ppt/notesSlides/notesSlide87.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drawings/drawing9.xml" ContentType="application/vnd.openxmlformats-officedocument.drawingml.chartshapes+xml"/>
  <Override PartName="/ppt/notesSlides/notesSlide88.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drawings/drawing10.xml" ContentType="application/vnd.openxmlformats-officedocument.drawingml.chartshapes+xml"/>
  <Override PartName="/ppt/notesSlides/notesSlide89.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drawings/drawing11.xml" ContentType="application/vnd.openxmlformats-officedocument.drawingml.chartshapes+xml"/>
  <Override PartName="/ppt/notesSlides/notesSlide90.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drawings/drawing12.xml" ContentType="application/vnd.openxmlformats-officedocument.drawingml.chartshapes+xml"/>
  <Override PartName="/ppt/notesSlides/notesSlide91.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drawings/drawing13.xml" ContentType="application/vnd.openxmlformats-officedocument.drawingml.chartshape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9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9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9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100.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drawings/drawing14.xml" ContentType="application/vnd.openxmlformats-officedocument.drawingml.chartshapes+xml"/>
  <Override PartName="/ppt/notesSlides/notesSlide108.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drawings/drawing15.xml" ContentType="application/vnd.openxmlformats-officedocument.drawingml.chartshapes+xml"/>
  <Override PartName="/ppt/notesSlides/notesSlide109.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drawings/drawing16.xml" ContentType="application/vnd.openxmlformats-officedocument.drawingml.chartshapes+xml"/>
  <Override PartName="/ppt/notesSlides/notesSlide110.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111.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drawings/drawing17.xml" ContentType="application/vnd.openxmlformats-officedocument.drawingml.chartshapes+xml"/>
  <Override PartName="/ppt/notesSlides/notesSlide112.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notesSlides/notesSlide113.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drawings/drawing18.xml" ContentType="application/vnd.openxmlformats-officedocument.drawingml.chartshapes+xml"/>
  <Override PartName="/ppt/notesSlides/notesSlide114.xml" ContentType="application/vnd.openxmlformats-officedocument.presentationml.notesSlide+xml"/>
  <Override PartName="/ppt/charts/chart64.xml" ContentType="application/vnd.openxmlformats-officedocument.drawingml.chart+xml"/>
  <Override PartName="/ppt/theme/themeOverride64.xml" ContentType="application/vnd.openxmlformats-officedocument.themeOverr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drawings/drawing19.xml" ContentType="application/vnd.openxmlformats-officedocument.drawingml.chartshapes+xml"/>
  <Override PartName="/ppt/notesSlides/notesSlide121.xml" ContentType="application/vnd.openxmlformats-officedocument.presentationml.notesSlide+xml"/>
  <Override PartName="/ppt/charts/chart66.xml" ContentType="application/vnd.openxmlformats-officedocument.drawingml.chart+xml"/>
  <Override PartName="/ppt/theme/themeOverride66.xml" ContentType="application/vnd.openxmlformats-officedocument.themeOverride+xml"/>
  <Override PartName="/ppt/drawings/drawing20.xml" ContentType="application/vnd.openxmlformats-officedocument.drawingml.chartshapes+xml"/>
  <Override PartName="/ppt/notesSlides/notesSlide122.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drawings/drawing21.xml" ContentType="application/vnd.openxmlformats-officedocument.drawingml.chartshapes+xml"/>
  <Override PartName="/ppt/notesSlides/notesSlide123.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notesSlides/notesSlide124.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drawings/drawing22.xml" ContentType="application/vnd.openxmlformats-officedocument.drawingml.chartshapes+xml"/>
  <Override PartName="/ppt/notesSlides/notesSlide125.xml" ContentType="application/vnd.openxmlformats-officedocument.presentationml.notesSlide+xml"/>
  <Override PartName="/ppt/charts/chart70.xml" ContentType="application/vnd.openxmlformats-officedocument.drawingml.chart+xml"/>
  <Override PartName="/ppt/theme/themeOverride70.xml" ContentType="application/vnd.openxmlformats-officedocument.themeOverride+xml"/>
  <Override PartName="/ppt/notesSlides/notesSlide126.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drawings/drawing23.xml" ContentType="application/vnd.openxmlformats-officedocument.drawingml.chartshapes+xml"/>
  <Override PartName="/ppt/notesSlides/notesSlide127.xml" ContentType="application/vnd.openxmlformats-officedocument.presentationml.notesSlide+xml"/>
  <Override PartName="/ppt/charts/chart72.xml" ContentType="application/vnd.openxmlformats-officedocument.drawingml.chart+xml"/>
  <Override PartName="/ppt/theme/themeOverride72.xml" ContentType="application/vnd.openxmlformats-officedocument.themeOverride+xml"/>
  <Override PartName="/ppt/notesSlides/notesSlide128.xml" ContentType="application/vnd.openxmlformats-officedocument.presentationml.notesSlide+xml"/>
  <Override PartName="/ppt/charts/chart73.xml" ContentType="application/vnd.openxmlformats-officedocument.drawingml.chart+xml"/>
  <Override PartName="/ppt/theme/themeOverride73.xml" ContentType="application/vnd.openxmlformats-officedocument.themeOverride+xml"/>
  <Override PartName="/ppt/drawings/drawing24.xml" ContentType="application/vnd.openxmlformats-officedocument.drawingml.chartshapes+xml"/>
  <Override PartName="/ppt/notesSlides/notesSlide129.xml" ContentType="application/vnd.openxmlformats-officedocument.presentationml.notesSlide+xml"/>
  <Override PartName="/ppt/charts/chart74.xml" ContentType="application/vnd.openxmlformats-officedocument.drawingml.chart+xml"/>
  <Override PartName="/ppt/theme/themeOverride74.xml" ContentType="application/vnd.openxmlformats-officedocument.themeOverr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75.xml" ContentType="application/vnd.openxmlformats-officedocument.drawingml.chart+xml"/>
  <Override PartName="/ppt/theme/themeOverride75.xml" ContentType="application/vnd.openxmlformats-officedocument.themeOverride+xml"/>
  <Override PartName="/ppt/notesSlides/notesSlide137.xml" ContentType="application/vnd.openxmlformats-officedocument.presentationml.notesSlide+xml"/>
  <Override PartName="/ppt/charts/chart76.xml" ContentType="application/vnd.openxmlformats-officedocument.drawingml.chart+xml"/>
  <Override PartName="/ppt/theme/themeOverride76.xml" ContentType="application/vnd.openxmlformats-officedocument.themeOverride+xml"/>
  <Override PartName="/ppt/notesSlides/notesSlide138.xml" ContentType="application/vnd.openxmlformats-officedocument.presentationml.notesSlide+xml"/>
  <Override PartName="/ppt/charts/chart77.xml" ContentType="application/vnd.openxmlformats-officedocument.drawingml.chart+xml"/>
  <Override PartName="/ppt/theme/themeOverride77.xml" ContentType="application/vnd.openxmlformats-officedocument.themeOverride+xml"/>
  <Override PartName="/ppt/notesSlides/notesSlide139.xml" ContentType="application/vnd.openxmlformats-officedocument.presentationml.notesSlide+xml"/>
  <Override PartName="/ppt/charts/chart78.xml" ContentType="application/vnd.openxmlformats-officedocument.drawingml.chart+xml"/>
  <Override PartName="/ppt/theme/themeOverride78.xml" ContentType="application/vnd.openxmlformats-officedocument.themeOverride+xml"/>
  <Override PartName="/ppt/notesSlides/notesSlide140.xml" ContentType="application/vnd.openxmlformats-officedocument.presentationml.notesSlide+xml"/>
  <Override PartName="/ppt/charts/chart79.xml" ContentType="application/vnd.openxmlformats-officedocument.drawingml.chart+xml"/>
  <Override PartName="/ppt/theme/themeOverride79.xml" ContentType="application/vnd.openxmlformats-officedocument.themeOverride+xml"/>
  <Override PartName="/ppt/notesSlides/notesSlide141.xml" ContentType="application/vnd.openxmlformats-officedocument.presentationml.notesSlide+xml"/>
  <Override PartName="/ppt/charts/chart80.xml" ContentType="application/vnd.openxmlformats-officedocument.drawingml.chart+xml"/>
  <Override PartName="/ppt/theme/themeOverride80.xml" ContentType="application/vnd.openxmlformats-officedocument.themeOverride+xml"/>
  <Override PartName="/ppt/notesSlides/notesSlide142.xml" ContentType="application/vnd.openxmlformats-officedocument.presentationml.notesSlide+xml"/>
  <Override PartName="/ppt/charts/chart81.xml" ContentType="application/vnd.openxmlformats-officedocument.drawingml.chart+xml"/>
  <Override PartName="/ppt/theme/themeOverride81.xml" ContentType="application/vnd.openxmlformats-officedocument.themeOverride+xml"/>
  <Override PartName="/ppt/notesSlides/notesSlide143.xml" ContentType="application/vnd.openxmlformats-officedocument.presentationml.notesSlide+xml"/>
  <Override PartName="/ppt/charts/chart82.xml" ContentType="application/vnd.openxmlformats-officedocument.drawingml.chart+xml"/>
  <Override PartName="/ppt/theme/themeOverride82.xml" ContentType="application/vnd.openxmlformats-officedocument.themeOverride+xml"/>
  <Override PartName="/ppt/notesSlides/notesSlide144.xml" ContentType="application/vnd.openxmlformats-officedocument.presentationml.notesSlide+xml"/>
  <Override PartName="/ppt/charts/chart83.xml" ContentType="application/vnd.openxmlformats-officedocument.drawingml.chart+xml"/>
  <Override PartName="/ppt/theme/themeOverride83.xml" ContentType="application/vnd.openxmlformats-officedocument.themeOverride+xml"/>
  <Override PartName="/ppt/notesSlides/notesSlide145.xml" ContentType="application/vnd.openxmlformats-officedocument.presentationml.notesSlide+xml"/>
  <Override PartName="/ppt/charts/chart84.xml" ContentType="application/vnd.openxmlformats-officedocument.drawingml.chart+xml"/>
  <Override PartName="/ppt/theme/themeOverride84.xml" ContentType="application/vnd.openxmlformats-officedocument.themeOverride+xml"/>
  <Override PartName="/ppt/notesSlides/notesSlide146.xml" ContentType="application/vnd.openxmlformats-officedocument.presentationml.notesSlide+xml"/>
  <Override PartName="/ppt/charts/chart85.xml" ContentType="application/vnd.openxmlformats-officedocument.drawingml.chart+xml"/>
  <Override PartName="/ppt/theme/themeOverride85.xml" ContentType="application/vnd.openxmlformats-officedocument.themeOverride+xml"/>
  <Override PartName="/ppt/notesSlides/notesSlide147.xml" ContentType="application/vnd.openxmlformats-officedocument.presentationml.notesSlide+xml"/>
  <Override PartName="/ppt/charts/chart86.xml" ContentType="application/vnd.openxmlformats-officedocument.drawingml.chart+xml"/>
  <Override PartName="/ppt/theme/themeOverride86.xml" ContentType="application/vnd.openxmlformats-officedocument.themeOverride+xml"/>
  <Override PartName="/ppt/notesSlides/notesSlide148.xml" ContentType="application/vnd.openxmlformats-officedocument.presentationml.notesSlide+xml"/>
  <Override PartName="/ppt/charts/chart87.xml" ContentType="application/vnd.openxmlformats-officedocument.drawingml.chart+xml"/>
  <Override PartName="/ppt/theme/themeOverride87.xml" ContentType="application/vnd.openxmlformats-officedocument.themeOverride+xml"/>
  <Override PartName="/ppt/notesSlides/notesSlide149.xml" ContentType="application/vnd.openxmlformats-officedocument.presentationml.notesSlide+xml"/>
  <Override PartName="/ppt/charts/chart88.xml" ContentType="application/vnd.openxmlformats-officedocument.drawingml.chart+xml"/>
  <Override PartName="/ppt/theme/themeOverride88.xml" ContentType="application/vnd.openxmlformats-officedocument.themeOverr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89.xml" ContentType="application/vnd.openxmlformats-officedocument.drawingml.chart+xml"/>
  <Override PartName="/ppt/notesSlides/notesSlide156.xml" ContentType="application/vnd.openxmlformats-officedocument.presentationml.notesSlide+xml"/>
  <Override PartName="/ppt/charts/chart90.xml" ContentType="application/vnd.openxmlformats-officedocument.drawingml.chart+xml"/>
  <Override PartName="/ppt/theme/themeOverride89.xml" ContentType="application/vnd.openxmlformats-officedocument.themeOverride+xml"/>
  <Override PartName="/ppt/drawings/drawing25.xml" ContentType="application/vnd.openxmlformats-officedocument.drawingml.chartshapes+xml"/>
  <Override PartName="/ppt/notesSlides/notesSlide157.xml" ContentType="application/vnd.openxmlformats-officedocument.presentationml.notesSlide+xml"/>
  <Override PartName="/ppt/charts/chart91.xml" ContentType="application/vnd.openxmlformats-officedocument.drawingml.chart+xml"/>
  <Override PartName="/ppt/theme/themeOverride90.xml" ContentType="application/vnd.openxmlformats-officedocument.themeOverride+xml"/>
  <Override PartName="/ppt/drawings/drawing26.xml" ContentType="application/vnd.openxmlformats-officedocument.drawingml.chartshapes+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rts/chart92.xml" ContentType="application/vnd.openxmlformats-officedocument.drawingml.chart+xml"/>
  <Override PartName="/ppt/theme/themeOverride91.xml" ContentType="application/vnd.openxmlformats-officedocument.themeOverr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93.xml" ContentType="application/vnd.openxmlformats-officedocument.drawingml.chart+xml"/>
  <Override PartName="/ppt/notesSlides/notesSlide163.xml" ContentType="application/vnd.openxmlformats-officedocument.presentationml.notesSlide+xml"/>
  <Override PartName="/ppt/charts/chart94.xml" ContentType="application/vnd.openxmlformats-officedocument.drawingml.chart+xml"/>
  <Override PartName="/ppt/theme/themeOverride92.xml" ContentType="application/vnd.openxmlformats-officedocument.themeOverride+xml"/>
  <Override PartName="/ppt/notesSlides/notesSlide164.xml" ContentType="application/vnd.openxmlformats-officedocument.presentationml.notesSlide+xml"/>
  <Override PartName="/ppt/charts/chart95.xml" ContentType="application/vnd.openxmlformats-officedocument.drawingml.chart+xml"/>
  <Override PartName="/ppt/theme/themeOverride93.xml" ContentType="application/vnd.openxmlformats-officedocument.themeOverride+xml"/>
  <Override PartName="/ppt/notesSlides/notesSlide165.xml" ContentType="application/vnd.openxmlformats-officedocument.presentationml.notesSlide+xml"/>
  <Override PartName="/ppt/charts/chart96.xml" ContentType="application/vnd.openxmlformats-officedocument.drawingml.chart+xml"/>
  <Override PartName="/ppt/theme/themeOverride94.xml" ContentType="application/vnd.openxmlformats-officedocument.themeOverr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charts/chart97.xml" ContentType="application/vnd.openxmlformats-officedocument.drawingml.chart+xml"/>
  <Override PartName="/ppt/notesSlides/notesSlide169.xml" ContentType="application/vnd.openxmlformats-officedocument.presentationml.notesSlide+xml"/>
  <Override PartName="/ppt/charts/chart98.xml" ContentType="application/vnd.openxmlformats-officedocument.drawingml.chart+xml"/>
  <Override PartName="/ppt/theme/themeOverride95.xml" ContentType="application/vnd.openxmlformats-officedocument.themeOverride+xml"/>
  <Override PartName="/ppt/notesSlides/notesSlide170.xml" ContentType="application/vnd.openxmlformats-officedocument.presentationml.notesSlide+xml"/>
  <Override PartName="/ppt/charts/chart99.xml" ContentType="application/vnd.openxmlformats-officedocument.drawingml.chart+xml"/>
  <Override PartName="/ppt/theme/themeOverride96.xml" ContentType="application/vnd.openxmlformats-officedocument.themeOverride+xml"/>
  <Override PartName="/ppt/notesSlides/notesSlide171.xml" ContentType="application/vnd.openxmlformats-officedocument.presentationml.notesSlide+xml"/>
  <Override PartName="/ppt/charts/chart100.xml" ContentType="application/vnd.openxmlformats-officedocument.drawingml.chart+xml"/>
  <Override PartName="/ppt/theme/themeOverride97.xml" ContentType="application/vnd.openxmlformats-officedocument.themeOverride+xml"/>
  <Override PartName="/ppt/notesSlides/notesSlide172.xml" ContentType="application/vnd.openxmlformats-officedocument.presentationml.notesSlide+xml"/>
  <Override PartName="/ppt/charts/chart101.xml" ContentType="application/vnd.openxmlformats-officedocument.drawingml.chart+xml"/>
  <Override PartName="/ppt/theme/themeOverride98.xml" ContentType="application/vnd.openxmlformats-officedocument.themeOverr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charts/chart102.xml" ContentType="application/vnd.openxmlformats-officedocument.drawingml.chart+xml"/>
  <Override PartName="/ppt/theme/themeOverride99.xml" ContentType="application/vnd.openxmlformats-officedocument.themeOverr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charts/chart103.xml" ContentType="application/vnd.openxmlformats-officedocument.drawingml.chart+xml"/>
  <Override PartName="/ppt/drawings/drawing27.xml" ContentType="application/vnd.openxmlformats-officedocument.drawingml.chartshapes+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03"/>
  </p:notesMasterIdLst>
  <p:handoutMasterIdLst>
    <p:handoutMasterId r:id="rId204"/>
  </p:handoutMasterIdLst>
  <p:sldIdLst>
    <p:sldId id="264" r:id="rId6"/>
    <p:sldId id="704" r:id="rId7"/>
    <p:sldId id="885" r:id="rId8"/>
    <p:sldId id="886" r:id="rId9"/>
    <p:sldId id="265" r:id="rId10"/>
    <p:sldId id="266" r:id="rId11"/>
    <p:sldId id="267" r:id="rId12"/>
    <p:sldId id="776" r:id="rId13"/>
    <p:sldId id="790" r:id="rId14"/>
    <p:sldId id="791" r:id="rId15"/>
    <p:sldId id="268" r:id="rId16"/>
    <p:sldId id="780" r:id="rId17"/>
    <p:sldId id="887" r:id="rId18"/>
    <p:sldId id="501" r:id="rId19"/>
    <p:sldId id="566" r:id="rId20"/>
    <p:sldId id="614" r:id="rId21"/>
    <p:sldId id="615" r:id="rId22"/>
    <p:sldId id="555" r:id="rId23"/>
    <p:sldId id="562" r:id="rId24"/>
    <p:sldId id="561" r:id="rId25"/>
    <p:sldId id="563" r:id="rId26"/>
    <p:sldId id="724" r:id="rId27"/>
    <p:sldId id="654" r:id="rId28"/>
    <p:sldId id="888" r:id="rId29"/>
    <p:sldId id="655" r:id="rId30"/>
    <p:sldId id="889" r:id="rId31"/>
    <p:sldId id="567" r:id="rId32"/>
    <p:sldId id="542" r:id="rId33"/>
    <p:sldId id="543" r:id="rId34"/>
    <p:sldId id="756" r:id="rId35"/>
    <p:sldId id="945" r:id="rId36"/>
    <p:sldId id="742" r:id="rId37"/>
    <p:sldId id="848" r:id="rId38"/>
    <p:sldId id="849" r:id="rId39"/>
    <p:sldId id="747" r:id="rId40"/>
    <p:sldId id="850" r:id="rId41"/>
    <p:sldId id="851" r:id="rId42"/>
    <p:sldId id="752" r:id="rId43"/>
    <p:sldId id="852" r:id="rId44"/>
    <p:sldId id="898" r:id="rId45"/>
    <p:sldId id="899" r:id="rId46"/>
    <p:sldId id="589" r:id="rId47"/>
    <p:sldId id="590" r:id="rId48"/>
    <p:sldId id="946" r:id="rId49"/>
    <p:sldId id="774" r:id="rId50"/>
    <p:sldId id="699" r:id="rId51"/>
    <p:sldId id="739" r:id="rId52"/>
    <p:sldId id="856" r:id="rId53"/>
    <p:sldId id="900" r:id="rId54"/>
    <p:sldId id="901" r:id="rId55"/>
    <p:sldId id="763" r:id="rId56"/>
    <p:sldId id="902" r:id="rId57"/>
    <p:sldId id="857" r:id="rId58"/>
    <p:sldId id="616" r:id="rId59"/>
    <p:sldId id="858" r:id="rId60"/>
    <p:sldId id="764" r:id="rId61"/>
    <p:sldId id="903" r:id="rId62"/>
    <p:sldId id="904" r:id="rId63"/>
    <p:sldId id="905" r:id="rId64"/>
    <p:sldId id="859" r:id="rId65"/>
    <p:sldId id="613" r:id="rId66"/>
    <p:sldId id="906" r:id="rId67"/>
    <p:sldId id="860" r:id="rId68"/>
    <p:sldId id="617" r:id="rId69"/>
    <p:sldId id="861" r:id="rId70"/>
    <p:sldId id="738" r:id="rId71"/>
    <p:sldId id="862" r:id="rId72"/>
    <p:sldId id="912" r:id="rId73"/>
    <p:sldId id="913" r:id="rId74"/>
    <p:sldId id="914" r:id="rId75"/>
    <p:sldId id="736" r:id="rId76"/>
    <p:sldId id="737" r:id="rId77"/>
    <p:sldId id="925" r:id="rId78"/>
    <p:sldId id="926" r:id="rId79"/>
    <p:sldId id="927" r:id="rId80"/>
    <p:sldId id="830" r:id="rId81"/>
    <p:sldId id="890" r:id="rId82"/>
    <p:sldId id="565" r:id="rId83"/>
    <p:sldId id="572" r:id="rId84"/>
    <p:sldId id="569" r:id="rId85"/>
    <p:sldId id="863" r:id="rId86"/>
    <p:sldId id="907" r:id="rId87"/>
    <p:sldId id="908" r:id="rId88"/>
    <p:sldId id="924" r:id="rId89"/>
    <p:sldId id="923" r:id="rId90"/>
    <p:sldId id="922" r:id="rId91"/>
    <p:sldId id="635" r:id="rId92"/>
    <p:sldId id="636" r:id="rId93"/>
    <p:sldId id="909" r:id="rId94"/>
    <p:sldId id="910" r:id="rId95"/>
    <p:sldId id="911" r:id="rId96"/>
    <p:sldId id="834" r:id="rId97"/>
    <p:sldId id="891" r:id="rId98"/>
    <p:sldId id="570" r:id="rId99"/>
    <p:sldId id="579" r:id="rId100"/>
    <p:sldId id="928" r:id="rId101"/>
    <p:sldId id="733" r:id="rId102"/>
    <p:sldId id="734" r:id="rId103"/>
    <p:sldId id="930" r:id="rId104"/>
    <p:sldId id="929" r:id="rId105"/>
    <p:sldId id="656" r:id="rId106"/>
    <p:sldId id="833" r:id="rId107"/>
    <p:sldId id="892" r:id="rId108"/>
    <p:sldId id="758" r:id="rId109"/>
    <p:sldId id="726" r:id="rId110"/>
    <p:sldId id="931" r:id="rId111"/>
    <p:sldId id="727" r:id="rId112"/>
    <p:sldId id="705" r:id="rId113"/>
    <p:sldId id="728" r:id="rId114"/>
    <p:sldId id="729" r:id="rId115"/>
    <p:sldId id="730" r:id="rId116"/>
    <p:sldId id="731" r:id="rId117"/>
    <p:sldId id="932" r:id="rId118"/>
    <p:sldId id="715" r:id="rId119"/>
    <p:sldId id="832" r:id="rId120"/>
    <p:sldId id="893" r:id="rId121"/>
    <p:sldId id="313" r:id="rId122"/>
    <p:sldId id="701" r:id="rId123"/>
    <p:sldId id="944" r:id="rId124"/>
    <p:sldId id="740" r:id="rId125"/>
    <p:sldId id="915" r:id="rId126"/>
    <p:sldId id="741" r:id="rId127"/>
    <p:sldId id="865" r:id="rId128"/>
    <p:sldId id="916" r:id="rId129"/>
    <p:sldId id="917" r:id="rId130"/>
    <p:sldId id="918" r:id="rId131"/>
    <p:sldId id="919" r:id="rId132"/>
    <p:sldId id="920" r:id="rId133"/>
    <p:sldId id="921" r:id="rId134"/>
    <p:sldId id="835" r:id="rId135"/>
    <p:sldId id="894" r:id="rId136"/>
    <p:sldId id="782" r:id="rId137"/>
    <p:sldId id="794" r:id="rId138"/>
    <p:sldId id="783" r:id="rId139"/>
    <p:sldId id="947" r:id="rId140"/>
    <p:sldId id="786" r:id="rId141"/>
    <p:sldId id="935" r:id="rId142"/>
    <p:sldId id="936" r:id="rId143"/>
    <p:sldId id="937" r:id="rId144"/>
    <p:sldId id="938" r:id="rId145"/>
    <p:sldId id="826" r:id="rId146"/>
    <p:sldId id="827" r:id="rId147"/>
    <p:sldId id="866" r:id="rId148"/>
    <p:sldId id="939" r:id="rId149"/>
    <p:sldId id="940" r:id="rId150"/>
    <p:sldId id="941" r:id="rId151"/>
    <p:sldId id="942" r:id="rId152"/>
    <p:sldId id="797" r:id="rId153"/>
    <p:sldId id="943" r:id="rId154"/>
    <p:sldId id="795" r:id="rId155"/>
    <p:sldId id="895" r:id="rId156"/>
    <p:sldId id="775" r:id="rId157"/>
    <p:sldId id="651" r:id="rId158"/>
    <p:sldId id="868" r:id="rId159"/>
    <p:sldId id="948" r:id="rId160"/>
    <p:sldId id="658" r:id="rId161"/>
    <p:sldId id="659" r:id="rId162"/>
    <p:sldId id="949" r:id="rId163"/>
    <p:sldId id="647" r:id="rId164"/>
    <p:sldId id="875" r:id="rId165"/>
    <p:sldId id="648" r:id="rId166"/>
    <p:sldId id="950" r:id="rId167"/>
    <p:sldId id="951" r:id="rId168"/>
    <p:sldId id="952" r:id="rId169"/>
    <p:sldId id="662" r:id="rId170"/>
    <p:sldId id="661" r:id="rId171"/>
    <p:sldId id="657" r:id="rId172"/>
    <p:sldId id="953" r:id="rId173"/>
    <p:sldId id="954" r:id="rId174"/>
    <p:sldId id="660" r:id="rId175"/>
    <p:sldId id="663" r:id="rId176"/>
    <p:sldId id="955" r:id="rId177"/>
    <p:sldId id="956" r:id="rId178"/>
    <p:sldId id="957" r:id="rId179"/>
    <p:sldId id="593" r:id="rId180"/>
    <p:sldId id="836" r:id="rId181"/>
    <p:sldId id="707" r:id="rId182"/>
    <p:sldId id="708" r:id="rId183"/>
    <p:sldId id="709" r:id="rId184"/>
    <p:sldId id="710" r:id="rId185"/>
    <p:sldId id="897" r:id="rId186"/>
    <p:sldId id="477" r:id="rId187"/>
    <p:sldId id="621" r:id="rId188"/>
    <p:sldId id="837" r:id="rId189"/>
    <p:sldId id="840" r:id="rId190"/>
    <p:sldId id="882" r:id="rId191"/>
    <p:sldId id="841" r:id="rId192"/>
    <p:sldId id="842" r:id="rId193"/>
    <p:sldId id="845" r:id="rId194"/>
    <p:sldId id="896" r:id="rId195"/>
    <p:sldId id="778" r:id="rId196"/>
    <p:sldId id="781" r:id="rId197"/>
    <p:sldId id="820" r:id="rId198"/>
    <p:sldId id="821" r:id="rId199"/>
    <p:sldId id="822" r:id="rId200"/>
    <p:sldId id="823" r:id="rId201"/>
    <p:sldId id="824" r:id="rId2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0298C4-E259-47CE-8981-C28A797031F2}">
          <p14:sldIdLst>
            <p14:sldId id="264"/>
            <p14:sldId id="704"/>
          </p14:sldIdLst>
        </p14:section>
        <p14:section name="Introduction" id="{C9FD99AE-4952-4C2F-9116-8170495C2565}">
          <p14:sldIdLst>
            <p14:sldId id="885"/>
            <p14:sldId id="886"/>
            <p14:sldId id="265"/>
            <p14:sldId id="266"/>
            <p14:sldId id="267"/>
            <p14:sldId id="776"/>
            <p14:sldId id="790"/>
            <p14:sldId id="791"/>
            <p14:sldId id="268"/>
            <p14:sldId id="780"/>
          </p14:sldIdLst>
        </p14:section>
        <p14:section name="Summary of Trends and Disparities" id="{C38562E7-9216-469F-9B6E-19436ED9C974}">
          <p14:sldIdLst>
            <p14:sldId id="887"/>
            <p14:sldId id="501"/>
            <p14:sldId id="566"/>
            <p14:sldId id="614"/>
            <p14:sldId id="615"/>
            <p14:sldId id="555"/>
            <p14:sldId id="562"/>
            <p14:sldId id="561"/>
            <p14:sldId id="563"/>
            <p14:sldId id="724"/>
            <p14:sldId id="654"/>
          </p14:sldIdLst>
        </p14:section>
        <p14:section name="Patient Safety in the Hospital Setting" id="{FB44F20E-F052-4405-B43A-2D4F7742C88A}">
          <p14:sldIdLst>
            <p14:sldId id="888"/>
            <p14:sldId id="655"/>
          </p14:sldIdLst>
        </p14:section>
        <p14:section name="Healthcare-Associated Infections" id="{7E7AAD99-C843-46E2-9424-C74B34AD9461}">
          <p14:sldIdLst>
            <p14:sldId id="889"/>
            <p14:sldId id="567"/>
            <p14:sldId id="542"/>
            <p14:sldId id="543"/>
            <p14:sldId id="756"/>
            <p14:sldId id="945"/>
            <p14:sldId id="742"/>
            <p14:sldId id="848"/>
            <p14:sldId id="849"/>
            <p14:sldId id="747"/>
            <p14:sldId id="850"/>
            <p14:sldId id="851"/>
            <p14:sldId id="752"/>
            <p14:sldId id="852"/>
            <p14:sldId id="898"/>
            <p14:sldId id="899"/>
            <p14:sldId id="589"/>
            <p14:sldId id="590"/>
          </p14:sldIdLst>
        </p14:section>
        <p14:section name="Maternal Morbidity and Mortality" id="{79461BAC-4A5B-4A77-89D2-4A38F541F1EA}">
          <p14:sldIdLst>
            <p14:sldId id="946"/>
            <p14:sldId id="774"/>
            <p14:sldId id="699"/>
            <p14:sldId id="739"/>
            <p14:sldId id="856"/>
            <p14:sldId id="900"/>
            <p14:sldId id="901"/>
            <p14:sldId id="763"/>
            <p14:sldId id="902"/>
            <p14:sldId id="857"/>
            <p14:sldId id="616"/>
            <p14:sldId id="858"/>
            <p14:sldId id="764"/>
            <p14:sldId id="903"/>
            <p14:sldId id="904"/>
            <p14:sldId id="905"/>
            <p14:sldId id="859"/>
            <p14:sldId id="613"/>
            <p14:sldId id="906"/>
            <p14:sldId id="860"/>
            <p14:sldId id="617"/>
            <p14:sldId id="861"/>
            <p14:sldId id="738"/>
            <p14:sldId id="862"/>
            <p14:sldId id="912"/>
            <p14:sldId id="913"/>
            <p14:sldId id="914"/>
            <p14:sldId id="736"/>
            <p14:sldId id="737"/>
            <p14:sldId id="925"/>
            <p14:sldId id="926"/>
            <p14:sldId id="927"/>
            <p14:sldId id="830"/>
          </p14:sldIdLst>
        </p14:section>
        <p14:section name="Adverse Drug Events" id="{3701EDCD-4AFB-42AF-B275-A6B28E0C6409}">
          <p14:sldIdLst>
            <p14:sldId id="890"/>
            <p14:sldId id="565"/>
            <p14:sldId id="572"/>
            <p14:sldId id="569"/>
            <p14:sldId id="863"/>
            <p14:sldId id="907"/>
            <p14:sldId id="908"/>
            <p14:sldId id="924"/>
            <p14:sldId id="923"/>
            <p14:sldId id="922"/>
            <p14:sldId id="635"/>
            <p14:sldId id="636"/>
            <p14:sldId id="909"/>
            <p14:sldId id="910"/>
            <p14:sldId id="911"/>
            <p14:sldId id="834"/>
          </p14:sldIdLst>
        </p14:section>
        <p14:section name="Patient Safety in the Ambulatory Setting" id="{768CCE4E-2E7D-4B51-A1BA-F89CCE98B28F}">
          <p14:sldIdLst>
            <p14:sldId id="891"/>
            <p14:sldId id="570"/>
            <p14:sldId id="579"/>
            <p14:sldId id="928"/>
            <p14:sldId id="733"/>
            <p14:sldId id="734"/>
            <p14:sldId id="930"/>
            <p14:sldId id="929"/>
            <p14:sldId id="656"/>
            <p14:sldId id="833"/>
          </p14:sldIdLst>
        </p14:section>
        <p14:section name="Patient Safety in the Nursing Home Setting" id="{143AD829-D6AA-4A79-8A26-C5ABC667B4F4}">
          <p14:sldIdLst>
            <p14:sldId id="892"/>
            <p14:sldId id="758"/>
            <p14:sldId id="726"/>
            <p14:sldId id="931"/>
            <p14:sldId id="727"/>
            <p14:sldId id="705"/>
            <p14:sldId id="728"/>
            <p14:sldId id="729"/>
            <p14:sldId id="730"/>
            <p14:sldId id="731"/>
            <p14:sldId id="932"/>
            <p14:sldId id="715"/>
            <p14:sldId id="832"/>
          </p14:sldIdLst>
        </p14:section>
        <p14:section name="Patient Safety in the Home Health Setting" id="{53723CC3-3E2C-4029-A6A7-117E65F0DE0B}">
          <p14:sldIdLst>
            <p14:sldId id="893"/>
            <p14:sldId id="313"/>
            <p14:sldId id="701"/>
            <p14:sldId id="944"/>
            <p14:sldId id="740"/>
            <p14:sldId id="915"/>
            <p14:sldId id="741"/>
            <p14:sldId id="865"/>
            <p14:sldId id="916"/>
            <p14:sldId id="917"/>
            <p14:sldId id="918"/>
            <p14:sldId id="919"/>
            <p14:sldId id="920"/>
            <p14:sldId id="921"/>
            <p14:sldId id="835"/>
          </p14:sldIdLst>
        </p14:section>
        <p14:section name="Patient Safety, Health Literacy, and Communication" id="{D9814B77-2CCF-471E-942F-3E0F821504CE}">
          <p14:sldIdLst>
            <p14:sldId id="894"/>
            <p14:sldId id="782"/>
            <p14:sldId id="794"/>
            <p14:sldId id="783"/>
            <p14:sldId id="947"/>
            <p14:sldId id="786"/>
            <p14:sldId id="935"/>
            <p14:sldId id="936"/>
            <p14:sldId id="937"/>
            <p14:sldId id="938"/>
            <p14:sldId id="826"/>
            <p14:sldId id="827"/>
            <p14:sldId id="866"/>
            <p14:sldId id="939"/>
            <p14:sldId id="940"/>
            <p14:sldId id="941"/>
            <p14:sldId id="942"/>
            <p14:sldId id="797"/>
            <p14:sldId id="943"/>
            <p14:sldId id="795"/>
          </p14:sldIdLst>
        </p14:section>
        <p14:section name="Patient Safety Tools, Resources, and Programs Across Multiple Settings" id="{31BF0770-1AF4-44E9-A725-5902D89DF782}">
          <p14:sldIdLst>
            <p14:sldId id="895"/>
            <p14:sldId id="775"/>
            <p14:sldId id="651"/>
            <p14:sldId id="868"/>
            <p14:sldId id="948"/>
            <p14:sldId id="658"/>
            <p14:sldId id="659"/>
            <p14:sldId id="949"/>
            <p14:sldId id="647"/>
            <p14:sldId id="875"/>
            <p14:sldId id="648"/>
            <p14:sldId id="950"/>
            <p14:sldId id="951"/>
            <p14:sldId id="952"/>
            <p14:sldId id="662"/>
            <p14:sldId id="661"/>
            <p14:sldId id="657"/>
            <p14:sldId id="953"/>
            <p14:sldId id="954"/>
            <p14:sldId id="660"/>
            <p14:sldId id="663"/>
            <p14:sldId id="955"/>
            <p14:sldId id="956"/>
            <p14:sldId id="957"/>
            <p14:sldId id="593"/>
            <p14:sldId id="836"/>
            <p14:sldId id="707"/>
            <p14:sldId id="708"/>
            <p14:sldId id="709"/>
            <p14:sldId id="710"/>
          </p14:sldIdLst>
        </p14:section>
        <p14:section name="References" id="{E621033C-A799-49C2-9B84-594AAA245604}">
          <p14:sldIdLst>
            <p14:sldId id="897"/>
            <p14:sldId id="477"/>
            <p14:sldId id="621"/>
            <p14:sldId id="837"/>
            <p14:sldId id="840"/>
            <p14:sldId id="882"/>
            <p14:sldId id="841"/>
            <p14:sldId id="842"/>
            <p14:sldId id="845"/>
          </p14:sldIdLst>
        </p14:section>
        <p14:section name="Appendix A: Data Analysis Methods" id="{80ED80FD-004C-4ADC-8B4F-410D1F878C39}">
          <p14:sldIdLst>
            <p14:sldId id="896"/>
            <p14:sldId id="778"/>
            <p14:sldId id="781"/>
            <p14:sldId id="820"/>
            <p14:sldId id="821"/>
            <p14:sldId id="822"/>
            <p14:sldId id="823"/>
            <p14:sldId id="8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3D96AE"/>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81612" autoAdjust="0"/>
  </p:normalViewPr>
  <p:slideViewPr>
    <p:cSldViewPr>
      <p:cViewPr varScale="1">
        <p:scale>
          <a:sx n="66" d="100"/>
          <a:sy n="66" d="100"/>
        </p:scale>
        <p:origin x="1858" y="62"/>
      </p:cViewPr>
      <p:guideLst>
        <p:guide orient="horz" pos="2160"/>
        <p:guide pos="2880"/>
      </p:guideLst>
    </p:cSldViewPr>
  </p:slideViewPr>
  <p:outlineViewPr>
    <p:cViewPr>
      <p:scale>
        <a:sx n="33" d="100"/>
        <a:sy n="33" d="100"/>
      </p:scale>
      <p:origin x="0" y="-79531"/>
    </p:cViewPr>
  </p:outlineViewPr>
  <p:notesTextViewPr>
    <p:cViewPr>
      <p:scale>
        <a:sx n="100" d="100"/>
        <a:sy n="100" d="100"/>
      </p:scale>
      <p:origin x="0" y="0"/>
    </p:cViewPr>
  </p:notesTextViewPr>
  <p:notesViewPr>
    <p:cSldViewPr>
      <p:cViewPr varScale="1">
        <p:scale>
          <a:sx n="61" d="100"/>
          <a:sy n="61" d="100"/>
        </p:scale>
        <p:origin x="83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viewProps" Target="viewProps.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handoutMaster" Target="handoutMasters/handout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97.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98.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99.xml"/></Relationships>
</file>

<file path=ppt/charts/_rels/chart103.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https://cormaccorp-my.sharepoint.com/personal/pam_phojanakong_cormac-corp_com/Documents/PSO_AM%20Landscape_Charts_March.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57.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58.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0.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2.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4.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5.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66.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8.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70.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72.xlsx"/><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8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8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8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84.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85.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6.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7.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88.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89.xlsx"/><Relationship Id="rId1" Type="http://schemas.openxmlformats.org/officeDocument/2006/relationships/themeOverride" Target="../theme/themeOverride89.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90.xlsx"/><Relationship Id="rId1" Type="http://schemas.openxmlformats.org/officeDocument/2006/relationships/themeOverride" Target="../theme/themeOverride90.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91.xml"/></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92.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93.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94.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95.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9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20078740157475E-2"/>
          <c:y val="0.10560659084281132"/>
          <c:w val="0.92549759405074361"/>
          <c:h val="0.66936671877054332"/>
        </c:manualLayout>
      </c:layout>
      <c:barChart>
        <c:barDir val="col"/>
        <c:grouping val="percentStacked"/>
        <c:varyColors val="0"/>
        <c:ser>
          <c:idx val="2"/>
          <c:order val="0"/>
          <c:tx>
            <c:strRef>
              <c:f>Sheet1!$B$1</c:f>
              <c:strCache>
                <c:ptCount val="1"/>
                <c:pt idx="0">
                  <c:v>Improving</c:v>
                </c:pt>
              </c:strCache>
            </c:strRef>
          </c:tx>
          <c:spPr>
            <a:solidFill>
              <a:srgbClr val="ADD8E6"/>
            </a:solidFill>
            <a:ln>
              <a:solidFill>
                <a:srgbClr val="5A5A5A"/>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Total (n=184)</c:v>
                </c:pt>
                <c:pt idx="1">
                  <c:v>Person-Centered Care (n=27)</c:v>
                </c:pt>
                <c:pt idx="2">
                  <c:v>Patient Safety (n=28)</c:v>
                </c:pt>
                <c:pt idx="3">
                  <c:v>Healthy Living (n=55)</c:v>
                </c:pt>
                <c:pt idx="4">
                  <c:v>Effectiveness of Care (n=38)</c:v>
                </c:pt>
                <c:pt idx="5">
                  <c:v>Care Coordination (n=28)</c:v>
                </c:pt>
                <c:pt idx="6">
                  <c:v>Affordable Care (n=2)</c:v>
                </c:pt>
                <c:pt idx="7">
                  <c:v>Access (n=6)</c:v>
                </c:pt>
              </c:strCache>
            </c:strRef>
          </c:cat>
          <c:val>
            <c:numRef>
              <c:f>Sheet1!$B$2:$B$9</c:f>
              <c:numCache>
                <c:formatCode>General</c:formatCode>
                <c:ptCount val="8"/>
                <c:pt idx="0">
                  <c:v>82</c:v>
                </c:pt>
                <c:pt idx="1">
                  <c:v>11</c:v>
                </c:pt>
                <c:pt idx="2">
                  <c:v>16</c:v>
                </c:pt>
                <c:pt idx="3">
                  <c:v>26</c:v>
                </c:pt>
                <c:pt idx="4">
                  <c:v>15</c:v>
                </c:pt>
                <c:pt idx="5">
                  <c:v>11</c:v>
                </c:pt>
                <c:pt idx="7">
                  <c:v>3</c:v>
                </c:pt>
              </c:numCache>
            </c:numRef>
          </c:val>
          <c:extLst>
            <c:ext xmlns:c16="http://schemas.microsoft.com/office/drawing/2014/chart" uri="{C3380CC4-5D6E-409C-BE32-E72D297353CC}">
              <c16:uniqueId val="{00000000-6E31-4E62-B9C2-259B88E1CE42}"/>
            </c:ext>
          </c:extLst>
        </c:ser>
        <c:ser>
          <c:idx val="1"/>
          <c:order val="1"/>
          <c:tx>
            <c:strRef>
              <c:f>Sheet1!$C$1</c:f>
              <c:strCache>
                <c:ptCount val="1"/>
                <c:pt idx="0">
                  <c:v>Not Changing</c:v>
                </c:pt>
              </c:strCache>
            </c:strRef>
          </c:tx>
          <c:spPr>
            <a:solidFill>
              <a:srgbClr val="FFFFE0"/>
            </a:solidFill>
            <a:ln>
              <a:solidFill>
                <a:srgbClr val="5A5A5A"/>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Total (n=184)</c:v>
                </c:pt>
                <c:pt idx="1">
                  <c:v>Person-Centered Care (n=27)</c:v>
                </c:pt>
                <c:pt idx="2">
                  <c:v>Patient Safety (n=28)</c:v>
                </c:pt>
                <c:pt idx="3">
                  <c:v>Healthy Living (n=55)</c:v>
                </c:pt>
                <c:pt idx="4">
                  <c:v>Effectiveness of Care (n=38)</c:v>
                </c:pt>
                <c:pt idx="5">
                  <c:v>Care Coordination (n=28)</c:v>
                </c:pt>
                <c:pt idx="6">
                  <c:v>Affordable Care (n=2)</c:v>
                </c:pt>
                <c:pt idx="7">
                  <c:v>Access (n=6)</c:v>
                </c:pt>
              </c:strCache>
            </c:strRef>
          </c:cat>
          <c:val>
            <c:numRef>
              <c:f>Sheet1!$C$2:$C$9</c:f>
              <c:numCache>
                <c:formatCode>General</c:formatCode>
                <c:ptCount val="8"/>
                <c:pt idx="0">
                  <c:v>90</c:v>
                </c:pt>
                <c:pt idx="1">
                  <c:v>16</c:v>
                </c:pt>
                <c:pt idx="2">
                  <c:v>11</c:v>
                </c:pt>
                <c:pt idx="3">
                  <c:v>25</c:v>
                </c:pt>
                <c:pt idx="4">
                  <c:v>19</c:v>
                </c:pt>
                <c:pt idx="5">
                  <c:v>14</c:v>
                </c:pt>
                <c:pt idx="6">
                  <c:v>2</c:v>
                </c:pt>
                <c:pt idx="7">
                  <c:v>3</c:v>
                </c:pt>
              </c:numCache>
            </c:numRef>
          </c:val>
          <c:extLst>
            <c:ext xmlns:c16="http://schemas.microsoft.com/office/drawing/2014/chart" uri="{C3380CC4-5D6E-409C-BE32-E72D297353CC}">
              <c16:uniqueId val="{00000001-6E31-4E62-B9C2-259B88E1CE42}"/>
            </c:ext>
          </c:extLst>
        </c:ser>
        <c:ser>
          <c:idx val="0"/>
          <c:order val="2"/>
          <c:tx>
            <c:strRef>
              <c:f>Sheet1!$D$1</c:f>
              <c:strCache>
                <c:ptCount val="1"/>
                <c:pt idx="0">
                  <c:v>Worsening</c:v>
                </c:pt>
              </c:strCache>
            </c:strRef>
          </c:tx>
          <c:spPr>
            <a:solidFill>
              <a:srgbClr val="FFA500"/>
            </a:solidFill>
            <a:ln>
              <a:solidFill>
                <a:srgbClr val="5A5A5A"/>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Total (n=184)</c:v>
                </c:pt>
                <c:pt idx="1">
                  <c:v>Person-Centered Care (n=27)</c:v>
                </c:pt>
                <c:pt idx="2">
                  <c:v>Patient Safety (n=28)</c:v>
                </c:pt>
                <c:pt idx="3">
                  <c:v>Healthy Living (n=55)</c:v>
                </c:pt>
                <c:pt idx="4">
                  <c:v>Effectiveness of Care (n=38)</c:v>
                </c:pt>
                <c:pt idx="5">
                  <c:v>Care Coordination (n=28)</c:v>
                </c:pt>
                <c:pt idx="6">
                  <c:v>Affordable Care (n=2)</c:v>
                </c:pt>
                <c:pt idx="7">
                  <c:v>Access (n=6)</c:v>
                </c:pt>
              </c:strCache>
            </c:strRef>
          </c:cat>
          <c:val>
            <c:numRef>
              <c:f>Sheet1!$D$2:$D$9</c:f>
              <c:numCache>
                <c:formatCode>General</c:formatCode>
                <c:ptCount val="8"/>
                <c:pt idx="0">
                  <c:v>12</c:v>
                </c:pt>
                <c:pt idx="2">
                  <c:v>1</c:v>
                </c:pt>
                <c:pt idx="3">
                  <c:v>4</c:v>
                </c:pt>
                <c:pt idx="4">
                  <c:v>4</c:v>
                </c:pt>
                <c:pt idx="5">
                  <c:v>3</c:v>
                </c:pt>
              </c:numCache>
            </c:numRef>
          </c:val>
          <c:extLst>
            <c:ext xmlns:c16="http://schemas.microsoft.com/office/drawing/2014/chart" uri="{C3380CC4-5D6E-409C-BE32-E72D297353CC}">
              <c16:uniqueId val="{00000002-6E31-4E62-B9C2-259B88E1CE42}"/>
            </c:ext>
          </c:extLst>
        </c:ser>
        <c:dLbls>
          <c:dLblPos val="ctr"/>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180000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2264957264957265"/>
          <c:y val="1.0717410323709536E-4"/>
          <c:w val="0.5477491755838213"/>
          <c:h val="7.8535997332581195E-2"/>
        </c:manualLayout>
      </c:layout>
      <c:overlay val="0"/>
    </c:legend>
    <c:plotVisOnly val="1"/>
    <c:dispBlanksAs val="gap"/>
    <c:showDLblsOverMax val="0"/>
  </c:chart>
  <c:spPr>
    <a:ln>
      <a:noFill/>
    </a:ln>
  </c:spPr>
  <c:txPr>
    <a:bodyPr/>
    <a:lstStyle/>
    <a:p>
      <a:pPr>
        <a:defRPr sz="14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9047827354913"/>
          <c:y val="0.10706161729783777"/>
          <c:w val="0.8810437931369689"/>
          <c:h val="0.80885608048993873"/>
        </c:manualLayout>
      </c:layout>
      <c:lineChart>
        <c:grouping val="standard"/>
        <c:varyColors val="0"/>
        <c:ser>
          <c:idx val="3"/>
          <c:order val="0"/>
          <c:tx>
            <c:strRef>
              <c:f>Sheet1!$A$1</c:f>
              <c:strCache>
                <c:ptCount val="1"/>
                <c:pt idx="0">
                  <c:v>Year</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extLst/>
            </c:numRef>
          </c:cat>
          <c:val>
            <c:numRef>
              <c:f>Sheet1!$A$2:$A$6</c:f>
              <c:numCache>
                <c:formatCode>General</c:formatCode>
                <c:ptCount val="5"/>
                <c:pt idx="0">
                  <c:v>2016</c:v>
                </c:pt>
                <c:pt idx="1">
                  <c:v>2017</c:v>
                </c:pt>
                <c:pt idx="2">
                  <c:v>2018</c:v>
                </c:pt>
                <c:pt idx="3">
                  <c:v>2019</c:v>
                </c:pt>
                <c:pt idx="4">
                  <c:v>2020</c:v>
                </c:pt>
              </c:numCache>
              <c:extLst/>
            </c:numRef>
          </c:val>
          <c:smooth val="0"/>
          <c:extLst>
            <c:ext xmlns:c16="http://schemas.microsoft.com/office/drawing/2014/chart" uri="{C3380CC4-5D6E-409C-BE32-E72D297353CC}">
              <c16:uniqueId val="{00000000-CF31-4B86-94B1-EC9776988BB9}"/>
            </c:ext>
          </c:extLst>
        </c:ser>
        <c:ser>
          <c:idx val="0"/>
          <c:order val="1"/>
          <c:tx>
            <c:strRef>
              <c:f>Sheet1!$B$1</c:f>
              <c:strCache>
                <c:ptCount val="1"/>
                <c:pt idx="0">
                  <c:v>Total</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extLst/>
            </c:numRef>
          </c:cat>
          <c:val>
            <c:numRef>
              <c:f>Sheet1!$B$2:$B$6</c:f>
              <c:numCache>
                <c:formatCode>0.00</c:formatCode>
                <c:ptCount val="5"/>
                <c:pt idx="0">
                  <c:v>5.05</c:v>
                </c:pt>
                <c:pt idx="1">
                  <c:v>4.38</c:v>
                </c:pt>
                <c:pt idx="2">
                  <c:v>4.2699999999999996</c:v>
                </c:pt>
                <c:pt idx="3">
                  <c:v>3.95</c:v>
                </c:pt>
                <c:pt idx="4">
                  <c:v>3.83</c:v>
                </c:pt>
              </c:numCache>
              <c:extLst/>
            </c:numRef>
          </c:val>
          <c:smooth val="0"/>
          <c:extLst>
            <c:ext xmlns:c16="http://schemas.microsoft.com/office/drawing/2014/chart" uri="{C3380CC4-5D6E-409C-BE32-E72D297353CC}">
              <c16:uniqueId val="{00000001-CF31-4B86-94B1-EC9776988BB9}"/>
            </c:ext>
          </c:extLst>
        </c:ser>
        <c:ser>
          <c:idx val="1"/>
          <c:order val="2"/>
          <c:tx>
            <c:strRef>
              <c:f>Sheet1!$C$1</c:f>
              <c:strCache>
                <c:ptCount val="1"/>
                <c:pt idx="0">
                  <c:v>White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extLst/>
            </c:numRef>
          </c:cat>
          <c:val>
            <c:numRef>
              <c:f>Sheet1!$C$2:$C$6</c:f>
              <c:numCache>
                <c:formatCode>0.00</c:formatCode>
                <c:ptCount val="5"/>
                <c:pt idx="0">
                  <c:v>4.92</c:v>
                </c:pt>
                <c:pt idx="1">
                  <c:v>4.1900000000000004</c:v>
                </c:pt>
                <c:pt idx="2">
                  <c:v>4.08</c:v>
                </c:pt>
                <c:pt idx="3">
                  <c:v>3.77</c:v>
                </c:pt>
                <c:pt idx="4">
                  <c:v>3.65</c:v>
                </c:pt>
              </c:numCache>
              <c:extLst/>
            </c:numRef>
          </c:val>
          <c:smooth val="0"/>
          <c:extLst>
            <c:ext xmlns:c16="http://schemas.microsoft.com/office/drawing/2014/chart" uri="{C3380CC4-5D6E-409C-BE32-E72D297353CC}">
              <c16:uniqueId val="{00000002-CF31-4B86-94B1-EC9776988BB9}"/>
            </c:ext>
          </c:extLst>
        </c:ser>
        <c:ser>
          <c:idx val="2"/>
          <c:order val="3"/>
          <c:tx>
            <c:strRef>
              <c:f>Sheet1!$D$1</c:f>
              <c:strCache>
                <c:ptCount val="1"/>
                <c:pt idx="0">
                  <c:v>Black</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extLst/>
            </c:numRef>
          </c:cat>
          <c:val>
            <c:numRef>
              <c:f>Sheet1!$D$2:$D$6</c:f>
              <c:numCache>
                <c:formatCode>0.00</c:formatCode>
                <c:ptCount val="5"/>
                <c:pt idx="0">
                  <c:v>5.46</c:v>
                </c:pt>
                <c:pt idx="1">
                  <c:v>4.8</c:v>
                </c:pt>
                <c:pt idx="2">
                  <c:v>4.68</c:v>
                </c:pt>
                <c:pt idx="3">
                  <c:v>4.2699999999999996</c:v>
                </c:pt>
                <c:pt idx="4">
                  <c:v>4.3</c:v>
                </c:pt>
              </c:numCache>
              <c:extLst/>
            </c:numRef>
          </c:val>
          <c:smooth val="0"/>
          <c:extLst>
            <c:ext xmlns:c16="http://schemas.microsoft.com/office/drawing/2014/chart" uri="{C3380CC4-5D6E-409C-BE32-E72D297353CC}">
              <c16:uniqueId val="{00000003-CF31-4B86-94B1-EC9776988BB9}"/>
            </c:ext>
          </c:extLst>
        </c:ser>
        <c:ser>
          <c:idx val="4"/>
          <c:order val="4"/>
          <c:tx>
            <c:strRef>
              <c:f>Sheet1!$E$1</c:f>
              <c:strCache>
                <c:ptCount val="1"/>
                <c:pt idx="0">
                  <c:v>API</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extLst/>
            </c:numRef>
          </c:cat>
          <c:val>
            <c:numRef>
              <c:f>Sheet1!$E$2:$E$6</c:f>
              <c:numCache>
                <c:formatCode>0.00</c:formatCode>
                <c:ptCount val="5"/>
                <c:pt idx="0">
                  <c:v>5.52</c:v>
                </c:pt>
                <c:pt idx="1">
                  <c:v>5.48</c:v>
                </c:pt>
                <c:pt idx="2">
                  <c:v>5.0599999999999996</c:v>
                </c:pt>
                <c:pt idx="3">
                  <c:v>5.03</c:v>
                </c:pt>
                <c:pt idx="4">
                  <c:v>4.6500000000000004</c:v>
                </c:pt>
              </c:numCache>
              <c:extLst/>
            </c:numRef>
          </c:val>
          <c:smooth val="0"/>
          <c:extLst>
            <c:ext xmlns:c16="http://schemas.microsoft.com/office/drawing/2014/chart" uri="{C3380CC4-5D6E-409C-BE32-E72D297353CC}">
              <c16:uniqueId val="{00000004-CF31-4B86-94B1-EC9776988BB9}"/>
            </c:ext>
          </c:extLst>
        </c:ser>
        <c:ser>
          <c:idx val="5"/>
          <c:order val="5"/>
          <c:tx>
            <c:strRef>
              <c:f>Sheet1!$F$1</c:f>
              <c:strCache>
                <c:ptCount val="1"/>
                <c:pt idx="0">
                  <c:v>Hispanic</c:v>
                </c:pt>
              </c:strCache>
            </c:strRef>
          </c:tx>
          <c:marker>
            <c:symbol val="x"/>
            <c:size val="7"/>
          </c:marker>
          <c:cat>
            <c:numRef>
              <c:f>Sheet1!$A$2:$A$6</c:f>
              <c:numCache>
                <c:formatCode>General</c:formatCode>
                <c:ptCount val="5"/>
                <c:pt idx="0">
                  <c:v>2016</c:v>
                </c:pt>
                <c:pt idx="1">
                  <c:v>2017</c:v>
                </c:pt>
                <c:pt idx="2">
                  <c:v>2018</c:v>
                </c:pt>
                <c:pt idx="3">
                  <c:v>2019</c:v>
                </c:pt>
                <c:pt idx="4">
                  <c:v>2020</c:v>
                </c:pt>
              </c:numCache>
              <c:extLst/>
            </c:numRef>
          </c:cat>
          <c:val>
            <c:numRef>
              <c:f>Sheet1!$F$2:$F$6</c:f>
              <c:numCache>
                <c:formatCode>0.00</c:formatCode>
                <c:ptCount val="5"/>
                <c:pt idx="0">
                  <c:v>5.45</c:v>
                </c:pt>
                <c:pt idx="1">
                  <c:v>5.12</c:v>
                </c:pt>
                <c:pt idx="2">
                  <c:v>5.04</c:v>
                </c:pt>
                <c:pt idx="3">
                  <c:v>4.57</c:v>
                </c:pt>
                <c:pt idx="4">
                  <c:v>4.54</c:v>
                </c:pt>
              </c:numCache>
              <c:extLst/>
            </c:numRef>
          </c:val>
          <c:smooth val="0"/>
          <c:extLst>
            <c:ext xmlns:c16="http://schemas.microsoft.com/office/drawing/2014/chart" uri="{C3380CC4-5D6E-409C-BE32-E72D297353CC}">
              <c16:uniqueId val="{00000005-CF31-4B86-94B1-EC9776988BB9}"/>
            </c:ext>
          </c:extLst>
        </c:ser>
        <c:dLbls>
          <c:showLegendKey val="0"/>
          <c:showVal val="0"/>
          <c:showCatName val="0"/>
          <c:showSerName val="0"/>
          <c:showPercent val="0"/>
          <c:showBubbleSize val="0"/>
        </c:dLbls>
        <c:marker val="1"/>
        <c:smooth val="0"/>
        <c:axId val="123682176"/>
        <c:axId val="158010752"/>
      </c:lineChart>
      <c:date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0"/>
        <c:lblOffset val="100"/>
        <c:baseTimeUnit val="days"/>
      </c:dateAx>
      <c:valAx>
        <c:axId val="158010752"/>
        <c:scaling>
          <c:orientation val="minMax"/>
          <c:max val="10"/>
          <c:min val="0"/>
        </c:scaling>
        <c:delete val="0"/>
        <c:axPos val="l"/>
        <c:majorGridlines/>
        <c:title>
          <c:tx>
            <c:rich>
              <a:bodyPr rot="-5400000" vert="horz"/>
              <a:lstStyle/>
              <a:p>
                <a:pPr>
                  <a:defRPr/>
                </a:pPr>
                <a:r>
                  <a:rPr lang="en-US"/>
                  <a:t>Rate per 1,000 Elective-surgery Admissions</a:t>
                </a:r>
              </a:p>
            </c:rich>
          </c:tx>
          <c:layout>
            <c:manualLayout>
              <c:xMode val="edge"/>
              <c:yMode val="edge"/>
              <c:x val="3.9896228249246624E-3"/>
              <c:y val="0.10862280511037353"/>
            </c:manualLayout>
          </c:layout>
          <c:overlay val="0"/>
        </c:title>
        <c:numFmt formatCode="#,##0" sourceLinked="0"/>
        <c:majorTickMark val="out"/>
        <c:minorTickMark val="none"/>
        <c:tickLblPos val="nextTo"/>
        <c:crossAx val="123682176"/>
        <c:crosses val="autoZero"/>
        <c:crossBetween val="between"/>
        <c:majorUnit val="2"/>
      </c:valAx>
    </c:plotArea>
    <c:legend>
      <c:legendPos val="t"/>
      <c:legendEntry>
        <c:idx val="0"/>
        <c:delete val="1"/>
      </c:legendEntry>
      <c:layout>
        <c:manualLayout>
          <c:xMode val="edge"/>
          <c:yMode val="edge"/>
          <c:x val="0.15634519015678305"/>
          <c:y val="0"/>
          <c:w val="0.71015517528482708"/>
          <c:h val="7.653817982054568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77380712026369E-2"/>
          <c:y val="0.1149982228783902"/>
          <c:w val="0.91475704959956927"/>
          <c:h val="0.80091966043307083"/>
        </c:manualLayout>
      </c:layout>
      <c:lineChart>
        <c:grouping val="standard"/>
        <c:varyColors val="0"/>
        <c:ser>
          <c:idx val="3"/>
          <c:order val="0"/>
          <c:tx>
            <c:strRef>
              <c:f>Sheet1!$A$2</c:f>
              <c:strCache>
                <c:ptCount val="1"/>
                <c:pt idx="0">
                  <c:v>Handoffs</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2011</c:v>
                </c:pt>
                <c:pt idx="1">
                  <c:v>2014</c:v>
                </c:pt>
                <c:pt idx="2">
                  <c:v>2016</c:v>
                </c:pt>
                <c:pt idx="3">
                  <c:v>2019</c:v>
                </c:pt>
                <c:pt idx="4">
                  <c:v>2023</c:v>
                </c:pt>
              </c:strCache>
            </c:strRef>
          </c:cat>
          <c:val>
            <c:numRef>
              <c:f>Sheet1!$B$2:$F$2</c:f>
              <c:numCache>
                <c:formatCode>0%</c:formatCode>
                <c:ptCount val="5"/>
                <c:pt idx="0">
                  <c:v>0.61</c:v>
                </c:pt>
                <c:pt idx="1">
                  <c:v>0.63</c:v>
                </c:pt>
                <c:pt idx="2">
                  <c:v>0.64</c:v>
                </c:pt>
                <c:pt idx="3">
                  <c:v>0.63</c:v>
                </c:pt>
                <c:pt idx="4">
                  <c:v>0.62</c:v>
                </c:pt>
              </c:numCache>
            </c:numRef>
          </c:val>
          <c:smooth val="0"/>
          <c:extLst>
            <c:ext xmlns:c16="http://schemas.microsoft.com/office/drawing/2014/chart" uri="{C3380CC4-5D6E-409C-BE32-E72D297353CC}">
              <c16:uniqueId val="{00000000-C3DD-4435-A8FF-3F118F1ED644}"/>
            </c:ext>
          </c:extLst>
        </c:ser>
        <c:ser>
          <c:idx val="0"/>
          <c:order val="1"/>
          <c:tx>
            <c:strRef>
              <c:f>Sheet1!$A$3</c:f>
              <c:strCache>
                <c:ptCount val="1"/>
                <c:pt idx="0">
                  <c:v>Teamwork</c:v>
                </c:pt>
              </c:strCache>
            </c:strRef>
          </c:tx>
          <c:spPr>
            <a:ln>
              <a:solidFill>
                <a:srgbClr val="005EB8"/>
              </a:solidFill>
            </a:ln>
          </c:spPr>
          <c:marker>
            <c:symbol val="square"/>
            <c:size val="7"/>
            <c:spPr>
              <a:solidFill>
                <a:srgbClr val="005EB8"/>
              </a:solidFill>
              <a:ln>
                <a:noFill/>
              </a:ln>
            </c:spPr>
          </c:marker>
          <c:cat>
            <c:strRef>
              <c:f>Sheet1!$B$1:$F$1</c:f>
              <c:strCache>
                <c:ptCount val="5"/>
                <c:pt idx="0">
                  <c:v>2011</c:v>
                </c:pt>
                <c:pt idx="1">
                  <c:v>2014</c:v>
                </c:pt>
                <c:pt idx="2">
                  <c:v>2016</c:v>
                </c:pt>
                <c:pt idx="3">
                  <c:v>2019</c:v>
                </c:pt>
                <c:pt idx="4">
                  <c:v>2023</c:v>
                </c:pt>
              </c:strCache>
            </c:strRef>
          </c:cat>
          <c:val>
            <c:numRef>
              <c:f>Sheet1!$B$3:$F$3</c:f>
              <c:numCache>
                <c:formatCode>0%</c:formatCode>
                <c:ptCount val="5"/>
                <c:pt idx="0">
                  <c:v>0.64</c:v>
                </c:pt>
                <c:pt idx="1">
                  <c:v>0.65</c:v>
                </c:pt>
                <c:pt idx="2">
                  <c:v>0.66</c:v>
                </c:pt>
                <c:pt idx="3">
                  <c:v>0.66</c:v>
                </c:pt>
                <c:pt idx="4">
                  <c:v>0.61</c:v>
                </c:pt>
              </c:numCache>
            </c:numRef>
          </c:val>
          <c:smooth val="0"/>
          <c:extLst>
            <c:ext xmlns:c16="http://schemas.microsoft.com/office/drawing/2014/chart" uri="{C3380CC4-5D6E-409C-BE32-E72D297353CC}">
              <c16:uniqueId val="{00000001-C3DD-4435-A8FF-3F118F1ED644}"/>
            </c:ext>
          </c:extLst>
        </c:ser>
        <c:ser>
          <c:idx val="1"/>
          <c:order val="2"/>
          <c:tx>
            <c:strRef>
              <c:f>Sheet1!$A$4</c:f>
              <c:strCache>
                <c:ptCount val="1"/>
                <c:pt idx="0">
                  <c:v>Compliance With Procedures</c:v>
                </c:pt>
              </c:strCache>
            </c:strRef>
          </c:tx>
          <c:spPr>
            <a:ln>
              <a:solidFill>
                <a:srgbClr val="671E75"/>
              </a:solidFill>
            </a:ln>
          </c:spPr>
          <c:marker>
            <c:symbol val="triangle"/>
            <c:size val="8"/>
            <c:spPr>
              <a:solidFill>
                <a:srgbClr val="671E75"/>
              </a:solidFill>
              <a:ln>
                <a:noFill/>
              </a:ln>
            </c:spPr>
          </c:marker>
          <c:cat>
            <c:strRef>
              <c:f>Sheet1!$B$1:$F$1</c:f>
              <c:strCache>
                <c:ptCount val="5"/>
                <c:pt idx="0">
                  <c:v>2011</c:v>
                </c:pt>
                <c:pt idx="1">
                  <c:v>2014</c:v>
                </c:pt>
                <c:pt idx="2">
                  <c:v>2016</c:v>
                </c:pt>
                <c:pt idx="3">
                  <c:v>2019</c:v>
                </c:pt>
                <c:pt idx="4">
                  <c:v>2023</c:v>
                </c:pt>
              </c:strCache>
            </c:strRef>
          </c:cat>
          <c:val>
            <c:numRef>
              <c:f>Sheet1!$B$4:$F$4</c:f>
              <c:numCache>
                <c:formatCode>0%</c:formatCode>
                <c:ptCount val="5"/>
                <c:pt idx="0">
                  <c:v>0.64</c:v>
                </c:pt>
                <c:pt idx="1">
                  <c:v>0.64</c:v>
                </c:pt>
                <c:pt idx="2">
                  <c:v>0.64</c:v>
                </c:pt>
                <c:pt idx="3">
                  <c:v>0.65</c:v>
                </c:pt>
                <c:pt idx="4">
                  <c:v>0.57999999999999996</c:v>
                </c:pt>
              </c:numCache>
            </c:numRef>
          </c:val>
          <c:smooth val="0"/>
          <c:extLst>
            <c:ext xmlns:c16="http://schemas.microsoft.com/office/drawing/2014/chart" uri="{C3380CC4-5D6E-409C-BE32-E72D297353CC}">
              <c16:uniqueId val="{00000002-C3DD-4435-A8FF-3F118F1ED64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75000000000000011"/>
          <c:min val="0.5"/>
        </c:scaling>
        <c:delete val="0"/>
        <c:axPos val="l"/>
        <c:majorGridlines/>
        <c:numFmt formatCode="0%" sourceLinked="0"/>
        <c:majorTickMark val="out"/>
        <c:minorTickMark val="none"/>
        <c:tickLblPos val="nextTo"/>
        <c:crossAx val="123682176"/>
        <c:crosses val="autoZero"/>
        <c:crossBetween val="between"/>
        <c:majorUnit val="5.000000000000001E-2"/>
      </c:valAx>
    </c:plotArea>
    <c:legend>
      <c:legendPos val="t"/>
      <c:layout>
        <c:manualLayout>
          <c:xMode val="edge"/>
          <c:yMode val="edge"/>
          <c:x val="4.314772753959654E-3"/>
          <c:y val="0"/>
          <c:w val="0.99530755770913271"/>
          <c:h val="7.8399428587051623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52267424905216E-2"/>
          <c:y val="0.11499812523434573"/>
          <c:w val="0.92348206474190708"/>
          <c:h val="0.80091957255343083"/>
        </c:manualLayout>
      </c:layout>
      <c:lineChart>
        <c:grouping val="standard"/>
        <c:varyColors val="0"/>
        <c:ser>
          <c:idx val="3"/>
          <c:order val="0"/>
          <c:tx>
            <c:strRef>
              <c:f>Sheet1!$A$2</c:f>
              <c:strCache>
                <c:ptCount val="1"/>
                <c:pt idx="0">
                  <c:v>Communication Openness</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2011</c:v>
                </c:pt>
                <c:pt idx="1">
                  <c:v>2014</c:v>
                </c:pt>
                <c:pt idx="2">
                  <c:v>2016</c:v>
                </c:pt>
                <c:pt idx="3">
                  <c:v>2019</c:v>
                </c:pt>
                <c:pt idx="4">
                  <c:v>2023</c:v>
                </c:pt>
              </c:strCache>
            </c:strRef>
          </c:cat>
          <c:val>
            <c:numRef>
              <c:f>Sheet1!$B$2:$F$2</c:f>
              <c:numCache>
                <c:formatCode>0%</c:formatCode>
                <c:ptCount val="5"/>
                <c:pt idx="0">
                  <c:v>0.56000000000000005</c:v>
                </c:pt>
                <c:pt idx="1">
                  <c:v>0.56000000000000005</c:v>
                </c:pt>
                <c:pt idx="2">
                  <c:v>0.55000000000000004</c:v>
                </c:pt>
                <c:pt idx="3">
                  <c:v>0.55000000000000004</c:v>
                </c:pt>
                <c:pt idx="4">
                  <c:v>0.54</c:v>
                </c:pt>
              </c:numCache>
            </c:numRef>
          </c:val>
          <c:smooth val="0"/>
          <c:extLst>
            <c:ext xmlns:c16="http://schemas.microsoft.com/office/drawing/2014/chart" uri="{C3380CC4-5D6E-409C-BE32-E72D297353CC}">
              <c16:uniqueId val="{00000000-CFEB-4953-9D9E-9A2AECBE498E}"/>
            </c:ext>
          </c:extLst>
        </c:ser>
        <c:ser>
          <c:idx val="0"/>
          <c:order val="1"/>
          <c:tx>
            <c:strRef>
              <c:f>Sheet1!$A$3</c:f>
              <c:strCache>
                <c:ptCount val="1"/>
                <c:pt idx="0">
                  <c:v>Nonpunitive Response to Mistakes</c:v>
                </c:pt>
              </c:strCache>
            </c:strRef>
          </c:tx>
          <c:spPr>
            <a:ln>
              <a:solidFill>
                <a:srgbClr val="005EB8"/>
              </a:solidFill>
            </a:ln>
          </c:spPr>
          <c:marker>
            <c:symbol val="square"/>
            <c:size val="7"/>
            <c:spPr>
              <a:solidFill>
                <a:srgbClr val="005EB8"/>
              </a:solidFill>
              <a:ln>
                <a:noFill/>
              </a:ln>
            </c:spPr>
          </c:marker>
          <c:cat>
            <c:strRef>
              <c:f>Sheet1!$B$1:$F$1</c:f>
              <c:strCache>
                <c:ptCount val="5"/>
                <c:pt idx="0">
                  <c:v>2011</c:v>
                </c:pt>
                <c:pt idx="1">
                  <c:v>2014</c:v>
                </c:pt>
                <c:pt idx="2">
                  <c:v>2016</c:v>
                </c:pt>
                <c:pt idx="3">
                  <c:v>2019</c:v>
                </c:pt>
                <c:pt idx="4">
                  <c:v>2023</c:v>
                </c:pt>
              </c:strCache>
            </c:strRef>
          </c:cat>
          <c:val>
            <c:numRef>
              <c:f>Sheet1!$B$3:$F$3</c:f>
              <c:numCache>
                <c:formatCode>0%</c:formatCode>
                <c:ptCount val="5"/>
                <c:pt idx="0">
                  <c:v>0.51</c:v>
                </c:pt>
                <c:pt idx="1">
                  <c:v>0.51</c:v>
                </c:pt>
                <c:pt idx="2">
                  <c:v>0.54</c:v>
                </c:pt>
                <c:pt idx="3">
                  <c:v>0.56000000000000005</c:v>
                </c:pt>
                <c:pt idx="4">
                  <c:v>0.53</c:v>
                </c:pt>
              </c:numCache>
            </c:numRef>
          </c:val>
          <c:smooth val="0"/>
          <c:extLst>
            <c:ext xmlns:c16="http://schemas.microsoft.com/office/drawing/2014/chart" uri="{C3380CC4-5D6E-409C-BE32-E72D297353CC}">
              <c16:uniqueId val="{00000001-CFEB-4953-9D9E-9A2AECBE498E}"/>
            </c:ext>
          </c:extLst>
        </c:ser>
        <c:ser>
          <c:idx val="1"/>
          <c:order val="2"/>
          <c:tx>
            <c:strRef>
              <c:f>Sheet1!$A$4</c:f>
              <c:strCache>
                <c:ptCount val="1"/>
                <c:pt idx="0">
                  <c:v>Staffing</c:v>
                </c:pt>
              </c:strCache>
            </c:strRef>
          </c:tx>
          <c:spPr>
            <a:ln>
              <a:solidFill>
                <a:srgbClr val="671E75"/>
              </a:solidFill>
            </a:ln>
          </c:spPr>
          <c:marker>
            <c:symbol val="triangle"/>
            <c:size val="8"/>
            <c:spPr>
              <a:solidFill>
                <a:srgbClr val="671E75"/>
              </a:solidFill>
              <a:ln>
                <a:noFill/>
              </a:ln>
            </c:spPr>
          </c:marker>
          <c:cat>
            <c:strRef>
              <c:f>Sheet1!$B$1:$F$1</c:f>
              <c:strCache>
                <c:ptCount val="5"/>
                <c:pt idx="0">
                  <c:v>2011</c:v>
                </c:pt>
                <c:pt idx="1">
                  <c:v>2014</c:v>
                </c:pt>
                <c:pt idx="2">
                  <c:v>2016</c:v>
                </c:pt>
                <c:pt idx="3">
                  <c:v>2019</c:v>
                </c:pt>
                <c:pt idx="4">
                  <c:v>2023</c:v>
                </c:pt>
              </c:strCache>
            </c:strRef>
          </c:cat>
          <c:val>
            <c:numRef>
              <c:f>Sheet1!$B$4:$F$4</c:f>
              <c:numCache>
                <c:formatCode>0%</c:formatCode>
                <c:ptCount val="5"/>
                <c:pt idx="0">
                  <c:v>0.52</c:v>
                </c:pt>
                <c:pt idx="1">
                  <c:v>0.53</c:v>
                </c:pt>
                <c:pt idx="2">
                  <c:v>0.48</c:v>
                </c:pt>
                <c:pt idx="3">
                  <c:v>0.46</c:v>
                </c:pt>
                <c:pt idx="4">
                  <c:v>0.39</c:v>
                </c:pt>
              </c:numCache>
            </c:numRef>
          </c:val>
          <c:smooth val="0"/>
          <c:extLst>
            <c:ext xmlns:c16="http://schemas.microsoft.com/office/drawing/2014/chart" uri="{C3380CC4-5D6E-409C-BE32-E72D297353CC}">
              <c16:uniqueId val="{00000002-CFEB-4953-9D9E-9A2AECBE498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75000000000000011"/>
          <c:min val="0.2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4.314772753959654E-3"/>
          <c:y val="1.0039370078740166E-3"/>
          <c:w val="0.99407407407407411"/>
          <c:h val="5.7542514216972887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5989635910898"/>
          <c:y val="3.1187395919940127E-2"/>
          <c:w val="0.88949912510936135"/>
          <c:h val="0.70879336414469929"/>
        </c:manualLayout>
      </c:layout>
      <c:barChart>
        <c:barDir val="col"/>
        <c:grouping val="stacked"/>
        <c:varyColors val="0"/>
        <c:ser>
          <c:idx val="2"/>
          <c:order val="0"/>
          <c:tx>
            <c:strRef>
              <c:f>'Slide 5'!$C$2</c:f>
              <c:strCache>
                <c:ptCount val="1"/>
                <c:pt idx="0">
                  <c:v>Total Number of PSOs at the End of the Year (12/31)</c:v>
                </c:pt>
              </c:strCache>
            </c:strRef>
          </c:tx>
          <c:spPr>
            <a:solidFill>
              <a:srgbClr val="005EB8"/>
            </a:solidFill>
            <a:ln>
              <a:solidFill>
                <a:srgbClr val="0072C6"/>
              </a:solidFill>
            </a:ln>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5'!$A$3:$A$17</c:f>
              <c:strCache>
                <c:ptCount val="15"/>
                <c:pt idx="0">
                  <c:v>2008 (Nov/Dec)</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'Slide 5'!$C$3:$C$17</c:f>
              <c:numCache>
                <c:formatCode>0</c:formatCode>
                <c:ptCount val="15"/>
                <c:pt idx="0">
                  <c:v>30</c:v>
                </c:pt>
                <c:pt idx="1">
                  <c:v>75</c:v>
                </c:pt>
                <c:pt idx="2">
                  <c:v>80</c:v>
                </c:pt>
                <c:pt idx="3">
                  <c:v>76</c:v>
                </c:pt>
                <c:pt idx="4">
                  <c:v>77</c:v>
                </c:pt>
                <c:pt idx="5">
                  <c:v>77</c:v>
                </c:pt>
                <c:pt idx="6">
                  <c:v>84</c:v>
                </c:pt>
                <c:pt idx="7">
                  <c:v>81</c:v>
                </c:pt>
                <c:pt idx="8">
                  <c:v>89</c:v>
                </c:pt>
                <c:pt idx="9">
                  <c:v>84</c:v>
                </c:pt>
                <c:pt idx="10">
                  <c:v>84</c:v>
                </c:pt>
                <c:pt idx="11">
                  <c:v>93</c:v>
                </c:pt>
                <c:pt idx="12">
                  <c:v>97</c:v>
                </c:pt>
                <c:pt idx="13">
                  <c:v>100</c:v>
                </c:pt>
                <c:pt idx="14">
                  <c:v>103</c:v>
                </c:pt>
              </c:numCache>
            </c:numRef>
          </c:val>
          <c:extLst>
            <c:ext xmlns:c16="http://schemas.microsoft.com/office/drawing/2014/chart" uri="{C3380CC4-5D6E-409C-BE32-E72D297353CC}">
              <c16:uniqueId val="{00000000-1A0C-4A0F-B92A-0E147738AD1A}"/>
            </c:ext>
          </c:extLst>
        </c:ser>
        <c:dLbls>
          <c:dLblPos val="ctr"/>
          <c:showLegendKey val="0"/>
          <c:showVal val="1"/>
          <c:showCatName val="0"/>
          <c:showSerName val="0"/>
          <c:showPercent val="0"/>
          <c:showBubbleSize val="0"/>
        </c:dLbls>
        <c:gapWidth val="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1740000" vert="horz"/>
          <a:lstStyle/>
          <a:p>
            <a:pPr>
              <a:defRPr/>
            </a:pPr>
            <a:endParaRPr lang="en-US"/>
          </a:p>
        </c:txPr>
        <c:crossAx val="153302912"/>
        <c:crosses val="autoZero"/>
        <c:auto val="1"/>
        <c:lblAlgn val="ctr"/>
        <c:lblOffset val="100"/>
        <c:noMultiLvlLbl val="0"/>
      </c:catAx>
      <c:valAx>
        <c:axId val="153302912"/>
        <c:scaling>
          <c:orientation val="minMax"/>
          <c:max val="100"/>
        </c:scaling>
        <c:delete val="0"/>
        <c:axPos val="l"/>
        <c:majorGridlines/>
        <c:title>
          <c:tx>
            <c:rich>
              <a:bodyPr/>
              <a:lstStyle/>
              <a:p>
                <a:pPr>
                  <a:defRPr/>
                </a:pPr>
                <a:r>
                  <a:rPr lang="en-US"/>
                  <a:t>Number of PSOs</a:t>
                </a:r>
              </a:p>
            </c:rich>
          </c:tx>
          <c:layout>
            <c:manualLayout>
              <c:xMode val="edge"/>
              <c:yMode val="edge"/>
              <c:x val="7.716049382716049E-3"/>
              <c:y val="0.25499700284779175"/>
            </c:manualLayout>
          </c:layout>
          <c:overlay val="0"/>
        </c:title>
        <c:numFmt formatCode="0" sourceLinked="1"/>
        <c:majorTickMark val="out"/>
        <c:minorTickMark val="none"/>
        <c:tickLblPos val="nextTo"/>
        <c:txPr>
          <a:bodyPr rot="0" vert="horz"/>
          <a:lstStyle/>
          <a:p>
            <a:pPr>
              <a:defRPr/>
            </a:pPr>
            <a:endParaRPr lang="en-US"/>
          </a:p>
        </c:txPr>
        <c:crossAx val="153301376"/>
        <c:crosses val="autoZero"/>
        <c:crossBetween val="between"/>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90143781206211E-2"/>
          <c:y val="4.4582031571809705E-2"/>
          <c:w val="0.89994105309550076"/>
          <c:h val="0.69124423963133663"/>
        </c:manualLayout>
      </c:layout>
      <c:bubbleChart>
        <c:varyColors val="1"/>
        <c:dLbls>
          <c:showLegendKey val="0"/>
          <c:showVal val="0"/>
          <c:showCatName val="0"/>
          <c:showSerName val="0"/>
          <c:showPercent val="0"/>
          <c:showBubbleSize val="0"/>
        </c:dLbls>
        <c:bubbleScale val="195"/>
        <c:showNegBubbles val="0"/>
        <c:sizeRepresents val="w"/>
        <c:axId val="99660544"/>
        <c:axId val="99662080"/>
      </c:bubbleChart>
      <c:valAx>
        <c:axId val="99660544"/>
        <c:scaling>
          <c:orientation val="minMax"/>
          <c:max val="1"/>
          <c:min val="-1"/>
        </c:scaling>
        <c:delete val="1"/>
        <c:axPos val="b"/>
        <c:numFmt formatCode="General" sourceLinked="1"/>
        <c:majorTickMark val="none"/>
        <c:minorTickMark val="none"/>
        <c:tickLblPos val="none"/>
        <c:crossAx val="99662080"/>
        <c:crosses val="autoZero"/>
        <c:crossBetween val="midCat"/>
      </c:valAx>
      <c:valAx>
        <c:axId val="99662080"/>
        <c:scaling>
          <c:orientation val="minMax"/>
          <c:max val="1"/>
          <c:min val="-1"/>
        </c:scaling>
        <c:delete val="1"/>
        <c:axPos val="l"/>
        <c:numFmt formatCode="General" sourceLinked="1"/>
        <c:majorTickMark val="none"/>
        <c:minorTickMark val="none"/>
        <c:tickLblPos val="none"/>
        <c:crossAx val="99660544"/>
        <c:crosses val="autoZero"/>
        <c:crossBetween val="midCat"/>
      </c:valAx>
      <c:spPr>
        <a:noFill/>
        <a:ln>
          <a:noFill/>
        </a:ln>
      </c:spPr>
    </c:plotArea>
    <c:plotVisOnly val="1"/>
    <c:dispBlanksAs val="gap"/>
    <c:showDLblsOverMax val="0"/>
  </c:chart>
  <c:spPr>
    <a:noFill/>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8088560804899387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c:v>
                </c:pt>
                <c:pt idx="1">
                  <c:v>6.11</c:v>
                </c:pt>
                <c:pt idx="2">
                  <c:v>5.87</c:v>
                </c:pt>
                <c:pt idx="3">
                  <c:v>5.33</c:v>
                </c:pt>
                <c:pt idx="4">
                  <c:v>7.52</c:v>
                </c:pt>
              </c:numCache>
            </c:numRef>
          </c:val>
          <c:smooth val="0"/>
          <c:extLst>
            <c:ext xmlns:c16="http://schemas.microsoft.com/office/drawing/2014/chart" uri="{C3380CC4-5D6E-409C-BE32-E72D297353CC}">
              <c16:uniqueId val="{00000000-F1CE-46EB-B009-6A88C45E3AB1}"/>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3.69</c:v>
                </c:pt>
                <c:pt idx="1">
                  <c:v>4.4000000000000004</c:v>
                </c:pt>
                <c:pt idx="2">
                  <c:v>4.84</c:v>
                </c:pt>
                <c:pt idx="3">
                  <c:v>3.46</c:v>
                </c:pt>
                <c:pt idx="4">
                  <c:v>5.64</c:v>
                </c:pt>
              </c:numCache>
            </c:numRef>
          </c:val>
          <c:smooth val="0"/>
          <c:extLst>
            <c:ext xmlns:c16="http://schemas.microsoft.com/office/drawing/2014/chart" uri="{C3380CC4-5D6E-409C-BE32-E72D297353CC}">
              <c16:uniqueId val="{00000001-F1CE-46EB-B009-6A88C45E3AB1}"/>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9.52</c:v>
                </c:pt>
                <c:pt idx="1">
                  <c:v>11.99</c:v>
                </c:pt>
                <c:pt idx="2">
                  <c:v>8.7200000000000006</c:v>
                </c:pt>
                <c:pt idx="3">
                  <c:v>9.3699999999999992</c:v>
                </c:pt>
                <c:pt idx="4">
                  <c:v>12.15</c:v>
                </c:pt>
              </c:numCache>
            </c:numRef>
          </c:val>
          <c:smooth val="0"/>
          <c:extLst>
            <c:ext xmlns:c16="http://schemas.microsoft.com/office/drawing/2014/chart" uri="{C3380CC4-5D6E-409C-BE32-E72D297353CC}">
              <c16:uniqueId val="{00000002-F1CE-46EB-B009-6A88C45E3AB1}"/>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8.98</c:v>
                </c:pt>
                <c:pt idx="1">
                  <c:v>5.9</c:v>
                </c:pt>
                <c:pt idx="2">
                  <c:v>8.86</c:v>
                </c:pt>
                <c:pt idx="3">
                  <c:v>9.3000000000000007</c:v>
                </c:pt>
                <c:pt idx="4">
                  <c:v>7.01</c:v>
                </c:pt>
              </c:numCache>
            </c:numRef>
          </c:val>
          <c:smooth val="0"/>
          <c:extLst>
            <c:ext xmlns:c16="http://schemas.microsoft.com/office/drawing/2014/chart" uri="{C3380CC4-5D6E-409C-BE32-E72D297353CC}">
              <c16:uniqueId val="{00000003-F1CE-46EB-B009-6A88C45E3AB1}"/>
            </c:ext>
          </c:extLst>
        </c:ser>
        <c:ser>
          <c:idx val="4"/>
          <c:order val="4"/>
          <c:tx>
            <c:strRef>
              <c:f>Sheet1!$F$1</c:f>
              <c:strCache>
                <c:ptCount val="1"/>
                <c:pt idx="0">
                  <c:v>Hispanic</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7.47</c:v>
                </c:pt>
                <c:pt idx="1">
                  <c:v>6.01</c:v>
                </c:pt>
                <c:pt idx="2">
                  <c:v>5.15</c:v>
                </c:pt>
                <c:pt idx="3">
                  <c:v>4.92</c:v>
                </c:pt>
                <c:pt idx="4">
                  <c:v>8.5399999999999991</c:v>
                </c:pt>
              </c:numCache>
            </c:numRef>
          </c:val>
          <c:smooth val="0"/>
          <c:extLst>
            <c:ext xmlns:c16="http://schemas.microsoft.com/office/drawing/2014/chart" uri="{C3380CC4-5D6E-409C-BE32-E72D297353CC}">
              <c16:uniqueId val="{00000005-F1CE-46EB-B009-6A88C45E3AB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Rate per 100,000 Delivery Hospitalizations</a:t>
                </a:r>
              </a:p>
            </c:rich>
          </c:tx>
          <c:layout>
            <c:manualLayout>
              <c:xMode val="edge"/>
              <c:yMode val="edge"/>
              <c:x val="1.5432098765432098E-3"/>
              <c:y val="0.2020832061689963"/>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0.24351232137649462"/>
          <c:y val="1.7421514171193715E-3"/>
          <c:w val="0.59768591426071738"/>
          <c:h val="7.653817982054568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8088560804899387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c:v>
                </c:pt>
                <c:pt idx="1">
                  <c:v>6.11</c:v>
                </c:pt>
                <c:pt idx="2">
                  <c:v>5.87</c:v>
                </c:pt>
                <c:pt idx="3">
                  <c:v>5.33</c:v>
                </c:pt>
                <c:pt idx="4">
                  <c:v>7.52</c:v>
                </c:pt>
              </c:numCache>
            </c:numRef>
          </c:val>
          <c:smooth val="0"/>
          <c:extLst>
            <c:ext xmlns:c16="http://schemas.microsoft.com/office/drawing/2014/chart" uri="{C3380CC4-5D6E-409C-BE32-E72D297353CC}">
              <c16:uniqueId val="{00000000-5A68-43CD-AC82-77156B2676FA}"/>
            </c:ext>
          </c:extLst>
        </c:ser>
        <c:ser>
          <c:idx val="0"/>
          <c:order val="1"/>
          <c:tx>
            <c:strRef>
              <c:f>Sheet1!$C$1</c:f>
              <c:strCache>
                <c:ptCount val="1"/>
                <c:pt idx="0">
                  <c:v>18-24</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4.5599999999999996</c:v>
                </c:pt>
                <c:pt idx="1">
                  <c:v>3.91</c:v>
                </c:pt>
                <c:pt idx="2">
                  <c:v>3.36</c:v>
                </c:pt>
                <c:pt idx="3">
                  <c:v>2.63</c:v>
                </c:pt>
                <c:pt idx="4">
                  <c:v>4.33</c:v>
                </c:pt>
              </c:numCache>
            </c:numRef>
          </c:val>
          <c:smooth val="0"/>
          <c:extLst>
            <c:ext xmlns:c16="http://schemas.microsoft.com/office/drawing/2014/chart" uri="{C3380CC4-5D6E-409C-BE32-E72D297353CC}">
              <c16:uniqueId val="{00000001-5A68-43CD-AC82-77156B2676FA}"/>
            </c:ext>
          </c:extLst>
        </c:ser>
        <c:ser>
          <c:idx val="1"/>
          <c:order val="2"/>
          <c:tx>
            <c:strRef>
              <c:f>Sheet1!$D$1</c:f>
              <c:strCache>
                <c:ptCount val="1"/>
                <c:pt idx="0">
                  <c:v>25-34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4.9400000000000004</c:v>
                </c:pt>
                <c:pt idx="1">
                  <c:v>5.62</c:v>
                </c:pt>
                <c:pt idx="2">
                  <c:v>4.9800000000000004</c:v>
                </c:pt>
                <c:pt idx="3">
                  <c:v>5.17</c:v>
                </c:pt>
                <c:pt idx="4">
                  <c:v>6.93</c:v>
                </c:pt>
              </c:numCache>
            </c:numRef>
          </c:val>
          <c:smooth val="0"/>
          <c:extLst>
            <c:ext xmlns:c16="http://schemas.microsoft.com/office/drawing/2014/chart" uri="{C3380CC4-5D6E-409C-BE32-E72D297353CC}">
              <c16:uniqueId val="{00000002-5A68-43CD-AC82-77156B2676FA}"/>
            </c:ext>
          </c:extLst>
        </c:ser>
        <c:ser>
          <c:idx val="2"/>
          <c:order val="3"/>
          <c:tx>
            <c:strRef>
              <c:f>Sheet1!$E$1</c:f>
              <c:strCache>
                <c:ptCount val="1"/>
                <c:pt idx="0">
                  <c:v>35-55</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11.66</c:v>
                </c:pt>
                <c:pt idx="1">
                  <c:v>10.81</c:v>
                </c:pt>
                <c:pt idx="2">
                  <c:v>12.31</c:v>
                </c:pt>
                <c:pt idx="3">
                  <c:v>9.49</c:v>
                </c:pt>
                <c:pt idx="4">
                  <c:v>13.3</c:v>
                </c:pt>
              </c:numCache>
            </c:numRef>
          </c:val>
          <c:smooth val="0"/>
          <c:extLst>
            <c:ext xmlns:c16="http://schemas.microsoft.com/office/drawing/2014/chart" uri="{C3380CC4-5D6E-409C-BE32-E72D297353CC}">
              <c16:uniqueId val="{00000003-5A68-43CD-AC82-77156B2676F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Rate per 100,000 Delivery Hospitalizations</a:t>
                </a:r>
              </a:p>
            </c:rich>
          </c:tx>
          <c:layout>
            <c:manualLayout>
              <c:xMode val="edge"/>
              <c:yMode val="edge"/>
              <c:x val="2.4464129483814522E-3"/>
              <c:y val="0.17947338704754928"/>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0.24351232137649462"/>
          <c:y val="1.7421514171193715E-3"/>
          <c:w val="0.59768591426071738"/>
          <c:h val="7.653817982054568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9029017640457727"/>
          <c:w val="0.87641416350733925"/>
          <c:h val="0.7159381030780520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c:v>
                </c:pt>
                <c:pt idx="1">
                  <c:v>6.11</c:v>
                </c:pt>
                <c:pt idx="2">
                  <c:v>5.87</c:v>
                </c:pt>
                <c:pt idx="3">
                  <c:v>5.33</c:v>
                </c:pt>
                <c:pt idx="4">
                  <c:v>7.52</c:v>
                </c:pt>
              </c:numCache>
            </c:numRef>
          </c:val>
          <c:smooth val="0"/>
          <c:extLst>
            <c:ext xmlns:c16="http://schemas.microsoft.com/office/drawing/2014/chart" uri="{C3380CC4-5D6E-409C-BE32-E72D297353CC}">
              <c16:uniqueId val="{00000000-5A68-43CD-AC82-77156B2676FA}"/>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7.39</c:v>
                </c:pt>
                <c:pt idx="1">
                  <c:v>8.5500000000000007</c:v>
                </c:pt>
                <c:pt idx="2">
                  <c:v>7.39</c:v>
                </c:pt>
                <c:pt idx="3">
                  <c:v>6.83</c:v>
                </c:pt>
                <c:pt idx="4">
                  <c:v>11.01</c:v>
                </c:pt>
              </c:numCache>
            </c:numRef>
          </c:val>
          <c:smooth val="0"/>
          <c:extLst>
            <c:ext xmlns:c16="http://schemas.microsoft.com/office/drawing/2014/chart" uri="{C3380CC4-5D6E-409C-BE32-E72D297353CC}">
              <c16:uniqueId val="{00000001-5A68-43CD-AC82-77156B2676FA}"/>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5.9</c:v>
                </c:pt>
                <c:pt idx="1">
                  <c:v>5.18</c:v>
                </c:pt>
                <c:pt idx="2">
                  <c:v>6.15</c:v>
                </c:pt>
                <c:pt idx="3">
                  <c:v>5.38</c:v>
                </c:pt>
                <c:pt idx="4">
                  <c:v>8.02</c:v>
                </c:pt>
              </c:numCache>
            </c:numRef>
          </c:val>
          <c:smooth val="0"/>
          <c:extLst>
            <c:ext xmlns:c16="http://schemas.microsoft.com/office/drawing/2014/chart" uri="{C3380CC4-5D6E-409C-BE32-E72D297353CC}">
              <c16:uniqueId val="{00000002-5A68-43CD-AC82-77156B2676FA}"/>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5.98</c:v>
                </c:pt>
                <c:pt idx="1">
                  <c:v>5.37</c:v>
                </c:pt>
                <c:pt idx="2">
                  <c:v>4.72</c:v>
                </c:pt>
                <c:pt idx="3">
                  <c:v>4.38</c:v>
                </c:pt>
                <c:pt idx="4">
                  <c:v>4.9800000000000004</c:v>
                </c:pt>
              </c:numCache>
            </c:numRef>
          </c:val>
          <c:smooth val="0"/>
          <c:extLst>
            <c:ext xmlns:c16="http://schemas.microsoft.com/office/drawing/2014/chart" uri="{C3380CC4-5D6E-409C-BE32-E72D297353CC}">
              <c16:uniqueId val="{00000003-5A68-43CD-AC82-77156B2676FA}"/>
            </c:ext>
          </c:extLst>
        </c:ser>
        <c:ser>
          <c:idx val="4"/>
          <c:order val="4"/>
          <c:tx>
            <c:strRef>
              <c:f>Sheet1!$F$1</c:f>
              <c:strCache>
                <c:ptCount val="1"/>
                <c:pt idx="0">
                  <c:v>Fourth Quartile (highest income)</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4.1900000000000004</c:v>
                </c:pt>
                <c:pt idx="1">
                  <c:v>4.7699999999999996</c:v>
                </c:pt>
                <c:pt idx="2">
                  <c:v>4.8899999999999997</c:v>
                </c:pt>
                <c:pt idx="3">
                  <c:v>4.38</c:v>
                </c:pt>
                <c:pt idx="4">
                  <c:v>5.08</c:v>
                </c:pt>
              </c:numCache>
            </c:numRef>
          </c:val>
          <c:smooth val="0"/>
          <c:extLst>
            <c:ext xmlns:c16="http://schemas.microsoft.com/office/drawing/2014/chart" uri="{C3380CC4-5D6E-409C-BE32-E72D297353CC}">
              <c16:uniqueId val="{00000004-5A68-43CD-AC82-77156B2676F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Rate per 100,000 Delivery Hospitalizations</a:t>
                </a:r>
              </a:p>
            </c:rich>
          </c:tx>
          <c:layout>
            <c:manualLayout>
              <c:xMode val="edge"/>
              <c:yMode val="edge"/>
              <c:x val="1.5432098765432098E-3"/>
              <c:y val="0.23788657195088628"/>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0.125"/>
          <c:y val="1.5786811787227271E-2"/>
          <c:w val="0.87333479148439785"/>
          <c:h val="0.15139370488442258"/>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70642558569068"/>
          <c:y val="2.7401019407361484E-2"/>
          <c:w val="0.87029357441430932"/>
          <c:h val="0.79420511525253679"/>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064C-4603-A9C1-33A6568DCB7F}"/>
              </c:ext>
            </c:extLst>
          </c:dPt>
          <c:dPt>
            <c:idx val="1"/>
            <c:invertIfNegative val="0"/>
            <c:bubble3D val="0"/>
            <c:extLst>
              <c:ext xmlns:c16="http://schemas.microsoft.com/office/drawing/2014/chart" uri="{C3380CC4-5D6E-409C-BE32-E72D297353CC}">
                <c16:uniqueId val="{00000002-064C-4603-A9C1-33A6568DCB7F}"/>
              </c:ext>
            </c:extLst>
          </c:dPt>
          <c:dPt>
            <c:idx val="2"/>
            <c:invertIfNegative val="0"/>
            <c:bubble3D val="0"/>
            <c:extLst>
              <c:ext xmlns:c16="http://schemas.microsoft.com/office/drawing/2014/chart" uri="{C3380CC4-5D6E-409C-BE32-E72D297353CC}">
                <c16:uniqueId val="{00000003-064C-4603-A9C1-33A6568DCB7F}"/>
              </c:ext>
            </c:extLst>
          </c:dPt>
          <c:dPt>
            <c:idx val="3"/>
            <c:invertIfNegative val="0"/>
            <c:bubble3D val="0"/>
            <c:extLst>
              <c:ext xmlns:c16="http://schemas.microsoft.com/office/drawing/2014/chart" uri="{C3380CC4-5D6E-409C-BE32-E72D297353CC}">
                <c16:uniqueId val="{00000004-064C-4603-A9C1-33A6568DCB7F}"/>
              </c:ext>
            </c:extLst>
          </c:dPt>
          <c:cat>
            <c:strRef>
              <c:f>Sheet1!$A$2:$A$8</c:f>
              <c:strCache>
                <c:ptCount val="7"/>
                <c:pt idx="0">
                  <c:v>Total</c:v>
                </c:pt>
                <c:pt idx="1">
                  <c:v>Large Central Metro</c:v>
                </c:pt>
                <c:pt idx="2">
                  <c:v>Large Fringe Metro</c:v>
                </c:pt>
                <c:pt idx="3">
                  <c:v>Medium Metro</c:v>
                </c:pt>
                <c:pt idx="4">
                  <c:v>Small Metro</c:v>
                </c:pt>
                <c:pt idx="5">
                  <c:v>Micropolitan</c:v>
                </c:pt>
                <c:pt idx="6">
                  <c:v>Noncore</c:v>
                </c:pt>
              </c:strCache>
            </c:strRef>
          </c:cat>
          <c:val>
            <c:numRef>
              <c:f>Sheet1!$B$2:$B$8</c:f>
              <c:numCache>
                <c:formatCode>General</c:formatCode>
                <c:ptCount val="7"/>
                <c:pt idx="0" formatCode="0.0">
                  <c:v>7.52</c:v>
                </c:pt>
                <c:pt idx="1">
                  <c:v>9.39</c:v>
                </c:pt>
                <c:pt idx="2">
                  <c:v>5.76</c:v>
                </c:pt>
                <c:pt idx="3">
                  <c:v>6.49</c:v>
                </c:pt>
                <c:pt idx="4">
                  <c:v>7.5</c:v>
                </c:pt>
                <c:pt idx="5">
                  <c:v>7.79</c:v>
                </c:pt>
                <c:pt idx="6">
                  <c:v>7.59</c:v>
                </c:pt>
              </c:numCache>
            </c:numRef>
          </c:val>
          <c:extLst>
            <c:ext xmlns:c16="http://schemas.microsoft.com/office/drawing/2014/chart" uri="{C3380CC4-5D6E-409C-BE32-E72D297353CC}">
              <c16:uniqueId val="{00000005-064C-4603-A9C1-33A6568DCB7F}"/>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dirty="0"/>
                  <a:t>Rate per 1,000 Delivery Hospitalizations</a:t>
                </a:r>
              </a:p>
            </c:rich>
          </c:tx>
          <c:layout>
            <c:manualLayout>
              <c:xMode val="edge"/>
              <c:yMode val="edge"/>
              <c:x val="1.7805239622824926E-3"/>
              <c:y val="0.17737579885513161"/>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6.99</c:v>
                </c:pt>
                <c:pt idx="1">
                  <c:v>7.07</c:v>
                </c:pt>
                <c:pt idx="2">
                  <c:v>7.37</c:v>
                </c:pt>
                <c:pt idx="3">
                  <c:v>7.69</c:v>
                </c:pt>
                <c:pt idx="4">
                  <c:v>7.85</c:v>
                </c:pt>
              </c:numCache>
            </c:numRef>
          </c:val>
          <c:smooth val="0"/>
          <c:extLst>
            <c:ext xmlns:c16="http://schemas.microsoft.com/office/drawing/2014/chart" uri="{C3380CC4-5D6E-409C-BE32-E72D297353CC}">
              <c16:uniqueId val="{00000000-682A-4331-84CA-4B0548AE391E}"/>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5.88</c:v>
                </c:pt>
                <c:pt idx="1">
                  <c:v>5.77</c:v>
                </c:pt>
                <c:pt idx="2">
                  <c:v>6.04</c:v>
                </c:pt>
                <c:pt idx="3">
                  <c:v>6.25</c:v>
                </c:pt>
                <c:pt idx="4">
                  <c:v>6.1</c:v>
                </c:pt>
              </c:numCache>
            </c:numRef>
          </c:val>
          <c:smooth val="0"/>
          <c:extLst>
            <c:ext xmlns:c16="http://schemas.microsoft.com/office/drawing/2014/chart" uri="{C3380CC4-5D6E-409C-BE32-E72D297353CC}">
              <c16:uniqueId val="{00000001-682A-4331-84CA-4B0548AE391E}"/>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10.91</c:v>
                </c:pt>
                <c:pt idx="1">
                  <c:v>11.07</c:v>
                </c:pt>
                <c:pt idx="2">
                  <c:v>11.32</c:v>
                </c:pt>
                <c:pt idx="3">
                  <c:v>11.7</c:v>
                </c:pt>
                <c:pt idx="4">
                  <c:v>12.45</c:v>
                </c:pt>
              </c:numCache>
            </c:numRef>
          </c:val>
          <c:smooth val="0"/>
          <c:extLst>
            <c:ext xmlns:c16="http://schemas.microsoft.com/office/drawing/2014/chart" uri="{C3380CC4-5D6E-409C-BE32-E72D297353CC}">
              <c16:uniqueId val="{00000002-682A-4331-84CA-4B0548AE391E}"/>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7.3</c:v>
                </c:pt>
                <c:pt idx="1">
                  <c:v>7.56</c:v>
                </c:pt>
                <c:pt idx="2">
                  <c:v>8.61</c:v>
                </c:pt>
                <c:pt idx="3">
                  <c:v>8.3699999999999992</c:v>
                </c:pt>
                <c:pt idx="4">
                  <c:v>8.91</c:v>
                </c:pt>
              </c:numCache>
            </c:numRef>
          </c:val>
          <c:smooth val="0"/>
          <c:extLst>
            <c:ext xmlns:c16="http://schemas.microsoft.com/office/drawing/2014/chart" uri="{C3380CC4-5D6E-409C-BE32-E72D297353CC}">
              <c16:uniqueId val="{00000003-682A-4331-84CA-4B0548AE391E}"/>
            </c:ext>
          </c:extLst>
        </c:ser>
        <c:ser>
          <c:idx val="4"/>
          <c:order val="4"/>
          <c:tx>
            <c:strRef>
              <c:f>Sheet1!$F$1</c:f>
              <c:strCache>
                <c:ptCount val="1"/>
                <c:pt idx="0">
                  <c:v>Hispanic</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6.89</c:v>
                </c:pt>
                <c:pt idx="1">
                  <c:v>7.22</c:v>
                </c:pt>
                <c:pt idx="2">
                  <c:v>7.4</c:v>
                </c:pt>
                <c:pt idx="3">
                  <c:v>7.88</c:v>
                </c:pt>
                <c:pt idx="4">
                  <c:v>8.33</c:v>
                </c:pt>
              </c:numCache>
            </c:numRef>
          </c:val>
          <c:smooth val="0"/>
          <c:extLst>
            <c:ext xmlns:c16="http://schemas.microsoft.com/office/drawing/2014/chart" uri="{C3380CC4-5D6E-409C-BE32-E72D297353CC}">
              <c16:uniqueId val="{00000004-682A-4331-84CA-4B0548AE391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Rate per 1,000 Delivery Hospitalizations</a:t>
                </a:r>
              </a:p>
            </c:rich>
          </c:tx>
          <c:layout>
            <c:manualLayout>
              <c:xMode val="edge"/>
              <c:yMode val="edge"/>
              <c:x val="0"/>
              <c:y val="0.2057789876574547"/>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0.24351232137649462"/>
          <c:y val="1.7421514171193715E-3"/>
          <c:w val="0.59768591426071738"/>
          <c:h val="7.653817982054568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6.99</c:v>
                </c:pt>
                <c:pt idx="1">
                  <c:v>7.07</c:v>
                </c:pt>
                <c:pt idx="2">
                  <c:v>7.37</c:v>
                </c:pt>
                <c:pt idx="3">
                  <c:v>7.69</c:v>
                </c:pt>
                <c:pt idx="4">
                  <c:v>7.85</c:v>
                </c:pt>
              </c:numCache>
            </c:numRef>
          </c:val>
          <c:smooth val="0"/>
          <c:extLst>
            <c:ext xmlns:c16="http://schemas.microsoft.com/office/drawing/2014/chart" uri="{C3380CC4-5D6E-409C-BE32-E72D297353CC}">
              <c16:uniqueId val="{00000000-682A-4331-84CA-4B0548AE391E}"/>
            </c:ext>
          </c:extLst>
        </c:ser>
        <c:ser>
          <c:idx val="0"/>
          <c:order val="1"/>
          <c:tx>
            <c:strRef>
              <c:f>Sheet1!$C$1</c:f>
              <c:strCache>
                <c:ptCount val="1"/>
                <c:pt idx="0">
                  <c:v>12-17</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7.3</c:v>
                </c:pt>
                <c:pt idx="1">
                  <c:v>8</c:v>
                </c:pt>
                <c:pt idx="2">
                  <c:v>8.2899999999999991</c:v>
                </c:pt>
                <c:pt idx="3">
                  <c:v>8.14</c:v>
                </c:pt>
                <c:pt idx="4">
                  <c:v>9.4700000000000006</c:v>
                </c:pt>
              </c:numCache>
            </c:numRef>
          </c:val>
          <c:smooth val="0"/>
          <c:extLst>
            <c:ext xmlns:c16="http://schemas.microsoft.com/office/drawing/2014/chart" uri="{C3380CC4-5D6E-409C-BE32-E72D297353CC}">
              <c16:uniqueId val="{00000001-682A-4331-84CA-4B0548AE391E}"/>
            </c:ext>
          </c:extLst>
        </c:ser>
        <c:ser>
          <c:idx val="1"/>
          <c:order val="2"/>
          <c:tx>
            <c:strRef>
              <c:f>Sheet1!$D$1</c:f>
              <c:strCache>
                <c:ptCount val="1"/>
                <c:pt idx="0">
                  <c:v>18-24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5.95</c:v>
                </c:pt>
                <c:pt idx="1">
                  <c:v>5.88</c:v>
                </c:pt>
                <c:pt idx="2">
                  <c:v>6.1</c:v>
                </c:pt>
                <c:pt idx="3">
                  <c:v>6.32</c:v>
                </c:pt>
                <c:pt idx="4">
                  <c:v>7.08</c:v>
                </c:pt>
              </c:numCache>
            </c:numRef>
          </c:val>
          <c:smooth val="0"/>
          <c:extLst>
            <c:ext xmlns:c16="http://schemas.microsoft.com/office/drawing/2014/chart" uri="{C3380CC4-5D6E-409C-BE32-E72D297353CC}">
              <c16:uniqueId val="{00000002-682A-4331-84CA-4B0548AE391E}"/>
            </c:ext>
          </c:extLst>
        </c:ser>
        <c:ser>
          <c:idx val="2"/>
          <c:order val="3"/>
          <c:tx>
            <c:strRef>
              <c:f>Sheet1!$E$1</c:f>
              <c:strCache>
                <c:ptCount val="1"/>
                <c:pt idx="0">
                  <c:v>25-34</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6.46</c:v>
                </c:pt>
                <c:pt idx="1">
                  <c:v>6.44</c:v>
                </c:pt>
                <c:pt idx="2">
                  <c:v>6.72</c:v>
                </c:pt>
                <c:pt idx="3">
                  <c:v>7.01</c:v>
                </c:pt>
                <c:pt idx="4">
                  <c:v>7.18</c:v>
                </c:pt>
              </c:numCache>
            </c:numRef>
          </c:val>
          <c:smooth val="0"/>
          <c:extLst>
            <c:ext xmlns:c16="http://schemas.microsoft.com/office/drawing/2014/chart" uri="{C3380CC4-5D6E-409C-BE32-E72D297353CC}">
              <c16:uniqueId val="{00000003-682A-4331-84CA-4B0548AE391E}"/>
            </c:ext>
          </c:extLst>
        </c:ser>
        <c:ser>
          <c:idx val="4"/>
          <c:order val="4"/>
          <c:tx>
            <c:strRef>
              <c:f>Sheet1!$F$1</c:f>
              <c:strCache>
                <c:ptCount val="1"/>
                <c:pt idx="0">
                  <c:v>35-55</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10.33</c:v>
                </c:pt>
                <c:pt idx="1">
                  <c:v>10.69</c:v>
                </c:pt>
                <c:pt idx="2">
                  <c:v>10.98</c:v>
                </c:pt>
                <c:pt idx="3">
                  <c:v>11.43</c:v>
                </c:pt>
                <c:pt idx="4">
                  <c:v>10.66</c:v>
                </c:pt>
              </c:numCache>
            </c:numRef>
          </c:val>
          <c:smooth val="0"/>
          <c:extLst>
            <c:ext xmlns:c16="http://schemas.microsoft.com/office/drawing/2014/chart" uri="{C3380CC4-5D6E-409C-BE32-E72D297353CC}">
              <c16:uniqueId val="{00000004-682A-4331-84CA-4B0548AE391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Rate per 1,000 Delivery Hospitalizations</a:t>
                </a:r>
              </a:p>
            </c:rich>
          </c:tx>
          <c:layout>
            <c:manualLayout>
              <c:xMode val="edge"/>
              <c:yMode val="edge"/>
              <c:x val="7.076042578011082E-3"/>
              <c:y val="0.20731056177338908"/>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0.24351232137649462"/>
          <c:y val="1.7421514171193715E-3"/>
          <c:w val="0.59768591426071738"/>
          <c:h val="7.653817982054568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2046507946379606"/>
          <c:w val="0.87641416350733925"/>
          <c:h val="0.6902458261012138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6.99</c:v>
                </c:pt>
                <c:pt idx="1">
                  <c:v>7.07</c:v>
                </c:pt>
                <c:pt idx="2">
                  <c:v>7.37</c:v>
                </c:pt>
                <c:pt idx="3">
                  <c:v>7.69</c:v>
                </c:pt>
                <c:pt idx="4">
                  <c:v>7.85</c:v>
                </c:pt>
              </c:numCache>
            </c:numRef>
          </c:val>
          <c:smooth val="0"/>
          <c:extLst>
            <c:ext xmlns:c16="http://schemas.microsoft.com/office/drawing/2014/chart" uri="{C3380CC4-5D6E-409C-BE32-E72D297353CC}">
              <c16:uniqueId val="{00000000-0707-482F-9F08-49A8FF12AC63}"/>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7.91</c:v>
                </c:pt>
                <c:pt idx="1">
                  <c:v>8.01</c:v>
                </c:pt>
                <c:pt idx="2">
                  <c:v>8.39</c:v>
                </c:pt>
                <c:pt idx="3">
                  <c:v>8.49</c:v>
                </c:pt>
                <c:pt idx="4">
                  <c:v>8.9700000000000006</c:v>
                </c:pt>
              </c:numCache>
            </c:numRef>
          </c:val>
          <c:smooth val="0"/>
          <c:extLst>
            <c:ext xmlns:c16="http://schemas.microsoft.com/office/drawing/2014/chart" uri="{C3380CC4-5D6E-409C-BE32-E72D297353CC}">
              <c16:uniqueId val="{00000001-0707-482F-9F08-49A8FF12AC63}"/>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7.08</c:v>
                </c:pt>
                <c:pt idx="1">
                  <c:v>6.91</c:v>
                </c:pt>
                <c:pt idx="2">
                  <c:v>7.06</c:v>
                </c:pt>
                <c:pt idx="3">
                  <c:v>7.55</c:v>
                </c:pt>
                <c:pt idx="4">
                  <c:v>7.53</c:v>
                </c:pt>
              </c:numCache>
            </c:numRef>
          </c:val>
          <c:smooth val="0"/>
          <c:extLst>
            <c:ext xmlns:c16="http://schemas.microsoft.com/office/drawing/2014/chart" uri="{C3380CC4-5D6E-409C-BE32-E72D297353CC}">
              <c16:uniqueId val="{00000002-0707-482F-9F08-49A8FF12AC63}"/>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6.54</c:v>
                </c:pt>
                <c:pt idx="1">
                  <c:v>6.65</c:v>
                </c:pt>
                <c:pt idx="2">
                  <c:v>7.09</c:v>
                </c:pt>
                <c:pt idx="3">
                  <c:v>7.34</c:v>
                </c:pt>
                <c:pt idx="4">
                  <c:v>7.54</c:v>
                </c:pt>
              </c:numCache>
            </c:numRef>
          </c:val>
          <c:smooth val="0"/>
          <c:extLst>
            <c:ext xmlns:c16="http://schemas.microsoft.com/office/drawing/2014/chart" uri="{C3380CC4-5D6E-409C-BE32-E72D297353CC}">
              <c16:uniqueId val="{00000003-0707-482F-9F08-49A8FF12AC63}"/>
            </c:ext>
          </c:extLst>
        </c:ser>
        <c:ser>
          <c:idx val="4"/>
          <c:order val="4"/>
          <c:tx>
            <c:strRef>
              <c:f>Sheet1!$F$1</c:f>
              <c:strCache>
                <c:ptCount val="1"/>
                <c:pt idx="0">
                  <c:v>Fourth Quartile (highest income)</c:v>
                </c:pt>
              </c:strCache>
            </c:strRef>
          </c:tx>
          <c:spPr>
            <a:ln>
              <a:solidFill>
                <a:srgbClr val="3D96AE"/>
              </a:solidFill>
            </a:ln>
          </c:spPr>
          <c:marker>
            <c:spPr>
              <a:noFill/>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6.11</c:v>
                </c:pt>
                <c:pt idx="1">
                  <c:v>6.48</c:v>
                </c:pt>
                <c:pt idx="2">
                  <c:v>6.76</c:v>
                </c:pt>
                <c:pt idx="3">
                  <c:v>7.15</c:v>
                </c:pt>
                <c:pt idx="4">
                  <c:v>7.09</c:v>
                </c:pt>
              </c:numCache>
            </c:numRef>
          </c:val>
          <c:smooth val="0"/>
          <c:extLst>
            <c:ext xmlns:c16="http://schemas.microsoft.com/office/drawing/2014/chart" uri="{C3380CC4-5D6E-409C-BE32-E72D297353CC}">
              <c16:uniqueId val="{00000004-0707-482F-9F08-49A8FF12AC6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5"/>
        </c:scaling>
        <c:delete val="0"/>
        <c:axPos val="l"/>
        <c:majorGridlines/>
        <c:title>
          <c:tx>
            <c:rich>
              <a:bodyPr rot="-5400000" vert="horz"/>
              <a:lstStyle/>
              <a:p>
                <a:pPr>
                  <a:defRPr/>
                </a:pPr>
                <a:r>
                  <a:rPr lang="en-US" dirty="0"/>
                  <a:t>Rate per 1,000 Delivery Hospitalizations</a:t>
                </a:r>
              </a:p>
            </c:rich>
          </c:tx>
          <c:layout>
            <c:manualLayout>
              <c:xMode val="edge"/>
              <c:yMode val="edge"/>
              <c:x val="2.4464129483814522E-3"/>
              <c:y val="0.25450464457548638"/>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6296296296296294E-2"/>
          <c:y val="1.5786811787227271E-2"/>
          <c:w val="0.95203849518810157"/>
          <c:h val="0.1621640951417118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7056012606013909"/>
          <c:w val="0.87641416350733925"/>
          <c:h val="0.7308469253843269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6.99</c:v>
                </c:pt>
                <c:pt idx="1">
                  <c:v>7.07</c:v>
                </c:pt>
                <c:pt idx="2">
                  <c:v>7.37</c:v>
                </c:pt>
                <c:pt idx="3">
                  <c:v>7.69</c:v>
                </c:pt>
                <c:pt idx="4">
                  <c:v>7.85</c:v>
                </c:pt>
              </c:numCache>
            </c:numRef>
          </c:val>
          <c:smooth val="0"/>
          <c:extLst>
            <c:ext xmlns:c16="http://schemas.microsoft.com/office/drawing/2014/chart" uri="{C3380CC4-5D6E-409C-BE32-E72D297353CC}">
              <c16:uniqueId val="{00000000-927D-4201-9EAF-E14A34A9E786}"/>
            </c:ext>
          </c:extLst>
        </c:ser>
        <c:ser>
          <c:idx val="0"/>
          <c:order val="1"/>
          <c:tx>
            <c:strRef>
              <c:f>Sheet1!$C$1</c:f>
              <c:strCache>
                <c:ptCount val="1"/>
                <c:pt idx="0">
                  <c:v>Private Insurance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6.16</c:v>
                </c:pt>
                <c:pt idx="1">
                  <c:v>6.29</c:v>
                </c:pt>
                <c:pt idx="2">
                  <c:v>6.59</c:v>
                </c:pt>
                <c:pt idx="3">
                  <c:v>6.85</c:v>
                </c:pt>
                <c:pt idx="4">
                  <c:v>6.76</c:v>
                </c:pt>
              </c:numCache>
            </c:numRef>
          </c:val>
          <c:smooth val="0"/>
          <c:extLst>
            <c:ext xmlns:c16="http://schemas.microsoft.com/office/drawing/2014/chart" uri="{C3380CC4-5D6E-409C-BE32-E72D297353CC}">
              <c16:uniqueId val="{00000001-927D-4201-9EAF-E14A34A9E786}"/>
            </c:ext>
          </c:extLst>
        </c:ser>
        <c:ser>
          <c:idx val="1"/>
          <c:order val="2"/>
          <c:tx>
            <c:strRef>
              <c:f>Sheet1!$D$1</c:f>
              <c:strCache>
                <c:ptCount val="1"/>
                <c:pt idx="0">
                  <c:v>Medicare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19.25</c:v>
                </c:pt>
                <c:pt idx="1">
                  <c:v>20.440000000000001</c:v>
                </c:pt>
                <c:pt idx="2">
                  <c:v>19.170000000000002</c:v>
                </c:pt>
                <c:pt idx="3">
                  <c:v>21.35</c:v>
                </c:pt>
                <c:pt idx="4">
                  <c:v>22.34</c:v>
                </c:pt>
              </c:numCache>
            </c:numRef>
          </c:val>
          <c:smooth val="0"/>
          <c:extLst>
            <c:ext xmlns:c16="http://schemas.microsoft.com/office/drawing/2014/chart" uri="{C3380CC4-5D6E-409C-BE32-E72D297353CC}">
              <c16:uniqueId val="{00000002-927D-4201-9EAF-E14A34A9E786}"/>
            </c:ext>
          </c:extLst>
        </c:ser>
        <c:ser>
          <c:idx val="2"/>
          <c:order val="3"/>
          <c:tx>
            <c:strRef>
              <c:f>Sheet1!$E$1</c:f>
              <c:strCache>
                <c:ptCount val="1"/>
                <c:pt idx="0">
                  <c:v>Medicaid</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7.82</c:v>
                </c:pt>
                <c:pt idx="1">
                  <c:v>7.79</c:v>
                </c:pt>
                <c:pt idx="2">
                  <c:v>8.16</c:v>
                </c:pt>
                <c:pt idx="3">
                  <c:v>8.5399999999999991</c:v>
                </c:pt>
                <c:pt idx="4">
                  <c:v>9</c:v>
                </c:pt>
              </c:numCache>
            </c:numRef>
          </c:val>
          <c:smooth val="0"/>
          <c:extLst>
            <c:ext xmlns:c16="http://schemas.microsoft.com/office/drawing/2014/chart" uri="{C3380CC4-5D6E-409C-BE32-E72D297353CC}">
              <c16:uniqueId val="{00000003-927D-4201-9EAF-E14A34A9E786}"/>
            </c:ext>
          </c:extLst>
        </c:ser>
        <c:ser>
          <c:idx val="4"/>
          <c:order val="4"/>
          <c:tx>
            <c:strRef>
              <c:f>Sheet1!$F$1</c:f>
              <c:strCache>
                <c:ptCount val="1"/>
                <c:pt idx="0">
                  <c:v>Other Insurance</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6.2</c:v>
                </c:pt>
                <c:pt idx="1">
                  <c:v>6.83</c:v>
                </c:pt>
                <c:pt idx="2">
                  <c:v>7.05</c:v>
                </c:pt>
                <c:pt idx="3">
                  <c:v>7.45</c:v>
                </c:pt>
                <c:pt idx="4">
                  <c:v>7</c:v>
                </c:pt>
              </c:numCache>
            </c:numRef>
          </c:val>
          <c:smooth val="0"/>
          <c:extLst>
            <c:ext xmlns:c16="http://schemas.microsoft.com/office/drawing/2014/chart" uri="{C3380CC4-5D6E-409C-BE32-E72D297353CC}">
              <c16:uniqueId val="{00000004-927D-4201-9EAF-E14A34A9E786}"/>
            </c:ext>
          </c:extLst>
        </c:ser>
        <c:ser>
          <c:idx val="5"/>
          <c:order val="5"/>
          <c:tx>
            <c:strRef>
              <c:f>Sheet1!$G$1</c:f>
              <c:strCache>
                <c:ptCount val="1"/>
                <c:pt idx="0">
                  <c:v>Self-Pay/No Charge</c:v>
                </c:pt>
              </c:strCache>
            </c:strRef>
          </c:tx>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6.24</c:v>
                </c:pt>
                <c:pt idx="1">
                  <c:v>6.57</c:v>
                </c:pt>
                <c:pt idx="2">
                  <c:v>6.81</c:v>
                </c:pt>
                <c:pt idx="3">
                  <c:v>7.04</c:v>
                </c:pt>
                <c:pt idx="4">
                  <c:v>8.14</c:v>
                </c:pt>
              </c:numCache>
            </c:numRef>
          </c:val>
          <c:smooth val="0"/>
          <c:extLst>
            <c:ext xmlns:c16="http://schemas.microsoft.com/office/drawing/2014/chart" uri="{C3380CC4-5D6E-409C-BE32-E72D297353CC}">
              <c16:uniqueId val="{00000005-927D-4201-9EAF-E14A34A9E78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4"/>
          <c:min val="0"/>
        </c:scaling>
        <c:delete val="0"/>
        <c:axPos val="l"/>
        <c:majorGridlines/>
        <c:title>
          <c:tx>
            <c:rich>
              <a:bodyPr rot="-5400000" vert="horz"/>
              <a:lstStyle/>
              <a:p>
                <a:pPr>
                  <a:defRPr/>
                </a:pPr>
                <a:r>
                  <a:rPr lang="en-US" dirty="0"/>
                  <a:t>Rate per 1,000 Delivery Hospitalizations</a:t>
                </a:r>
              </a:p>
            </c:rich>
          </c:tx>
          <c:layout>
            <c:manualLayout>
              <c:xMode val="edge"/>
              <c:yMode val="edge"/>
              <c:x val="2.4464129483814522E-3"/>
              <c:y val="0.27714165937591134"/>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9.3820963351803247E-2"/>
          <c:y val="1.7421514171193715E-3"/>
          <c:w val="0.90478467969281617"/>
          <c:h val="0.15337369552465979"/>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9786366715818232"/>
          <c:w val="0.87641416350733925"/>
          <c:h val="0.7002364596039443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6.99</c:v>
                </c:pt>
                <c:pt idx="1">
                  <c:v>7.07</c:v>
                </c:pt>
                <c:pt idx="2">
                  <c:v>7.37</c:v>
                </c:pt>
                <c:pt idx="3">
                  <c:v>7.69</c:v>
                </c:pt>
                <c:pt idx="4">
                  <c:v>7.85</c:v>
                </c:pt>
              </c:numCache>
            </c:numRef>
          </c:val>
          <c:smooth val="0"/>
          <c:extLst>
            <c:ext xmlns:c16="http://schemas.microsoft.com/office/drawing/2014/chart" uri="{C3380CC4-5D6E-409C-BE32-E72D297353CC}">
              <c16:uniqueId val="{00000000-08FE-4727-9286-ACF45255158E}"/>
            </c:ext>
          </c:extLst>
        </c:ser>
        <c:ser>
          <c:idx val="0"/>
          <c:order val="1"/>
          <c:tx>
            <c:strRef>
              <c:f>Sheet1!$C$1</c:f>
              <c:strCache>
                <c:ptCount val="1"/>
                <c:pt idx="0">
                  <c:v>Large Central Metro</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7.7</c:v>
                </c:pt>
                <c:pt idx="1">
                  <c:v>7.92</c:v>
                </c:pt>
                <c:pt idx="2">
                  <c:v>8.32</c:v>
                </c:pt>
                <c:pt idx="3">
                  <c:v>8.81</c:v>
                </c:pt>
                <c:pt idx="4">
                  <c:v>9.3699999999999992</c:v>
                </c:pt>
              </c:numCache>
            </c:numRef>
          </c:val>
          <c:smooth val="0"/>
          <c:extLst>
            <c:ext xmlns:c16="http://schemas.microsoft.com/office/drawing/2014/chart" uri="{C3380CC4-5D6E-409C-BE32-E72D297353CC}">
              <c16:uniqueId val="{00000001-08FE-4727-9286-ACF45255158E}"/>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6.77</c:v>
                </c:pt>
                <c:pt idx="1">
                  <c:v>6.79</c:v>
                </c:pt>
                <c:pt idx="2">
                  <c:v>7.13</c:v>
                </c:pt>
                <c:pt idx="3">
                  <c:v>7.58</c:v>
                </c:pt>
                <c:pt idx="4">
                  <c:v>7.57</c:v>
                </c:pt>
              </c:numCache>
            </c:numRef>
          </c:val>
          <c:smooth val="0"/>
          <c:extLst>
            <c:ext xmlns:c16="http://schemas.microsoft.com/office/drawing/2014/chart" uri="{C3380CC4-5D6E-409C-BE32-E72D297353CC}">
              <c16:uniqueId val="{00000002-08FE-4727-9286-ACF45255158E}"/>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6.76</c:v>
                </c:pt>
                <c:pt idx="1">
                  <c:v>6.98</c:v>
                </c:pt>
                <c:pt idx="2">
                  <c:v>7.17</c:v>
                </c:pt>
                <c:pt idx="3">
                  <c:v>7.35</c:v>
                </c:pt>
                <c:pt idx="4">
                  <c:v>7.36</c:v>
                </c:pt>
              </c:numCache>
            </c:numRef>
          </c:val>
          <c:smooth val="0"/>
          <c:extLst>
            <c:ext xmlns:c16="http://schemas.microsoft.com/office/drawing/2014/chart" uri="{C3380CC4-5D6E-409C-BE32-E72D297353CC}">
              <c16:uniqueId val="{00000003-08FE-4727-9286-ACF45255158E}"/>
            </c:ext>
          </c:extLst>
        </c:ser>
        <c:ser>
          <c:idx val="4"/>
          <c:order val="4"/>
          <c:tx>
            <c:strRef>
              <c:f>Sheet1!$F$1</c:f>
              <c:strCache>
                <c:ptCount val="1"/>
                <c:pt idx="0">
                  <c:v>Small Metro</c:v>
                </c:pt>
              </c:strCache>
            </c:strRef>
          </c:tx>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6.26</c:v>
                </c:pt>
                <c:pt idx="1">
                  <c:v>5.77</c:v>
                </c:pt>
                <c:pt idx="2">
                  <c:v>6.2</c:v>
                </c:pt>
                <c:pt idx="3">
                  <c:v>6.21</c:v>
                </c:pt>
                <c:pt idx="4">
                  <c:v>6.21</c:v>
                </c:pt>
              </c:numCache>
            </c:numRef>
          </c:val>
          <c:smooth val="0"/>
          <c:extLst>
            <c:ext xmlns:c16="http://schemas.microsoft.com/office/drawing/2014/chart" uri="{C3380CC4-5D6E-409C-BE32-E72D297353CC}">
              <c16:uniqueId val="{00000004-08FE-4727-9286-ACF45255158E}"/>
            </c:ext>
          </c:extLst>
        </c:ser>
        <c:ser>
          <c:idx val="5"/>
          <c:order val="5"/>
          <c:tx>
            <c:strRef>
              <c:f>Sheet1!$G$1</c:f>
              <c:strCache>
                <c:ptCount val="1"/>
                <c:pt idx="0">
                  <c:v>Micropolitan</c:v>
                </c:pt>
              </c:strCache>
            </c:strRef>
          </c:tx>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6.41</c:v>
                </c:pt>
                <c:pt idx="1">
                  <c:v>6.51</c:v>
                </c:pt>
                <c:pt idx="2">
                  <c:v>6.59</c:v>
                </c:pt>
                <c:pt idx="3">
                  <c:v>6.53</c:v>
                </c:pt>
                <c:pt idx="4">
                  <c:v>6.4</c:v>
                </c:pt>
              </c:numCache>
            </c:numRef>
          </c:val>
          <c:smooth val="0"/>
          <c:extLst>
            <c:ext xmlns:c16="http://schemas.microsoft.com/office/drawing/2014/chart" uri="{C3380CC4-5D6E-409C-BE32-E72D297353CC}">
              <c16:uniqueId val="{00000005-08FE-4727-9286-ACF45255158E}"/>
            </c:ext>
          </c:extLst>
        </c:ser>
        <c:ser>
          <c:idx val="6"/>
          <c:order val="6"/>
          <c:tx>
            <c:strRef>
              <c:f>Sheet1!$H$1</c:f>
              <c:strCache>
                <c:ptCount val="1"/>
                <c:pt idx="0">
                  <c:v>Noncore</c:v>
                </c:pt>
              </c:strCache>
            </c:strRef>
          </c:tx>
          <c:cat>
            <c:numRef>
              <c:f>Sheet1!$A$2:$A$6</c:f>
              <c:numCache>
                <c:formatCode>General</c:formatCode>
                <c:ptCount val="5"/>
                <c:pt idx="0">
                  <c:v>2016</c:v>
                </c:pt>
                <c:pt idx="1">
                  <c:v>2017</c:v>
                </c:pt>
                <c:pt idx="2">
                  <c:v>2018</c:v>
                </c:pt>
                <c:pt idx="3">
                  <c:v>2019</c:v>
                </c:pt>
                <c:pt idx="4">
                  <c:v>2020</c:v>
                </c:pt>
              </c:numCache>
            </c:numRef>
          </c:cat>
          <c:val>
            <c:numRef>
              <c:f>Sheet1!$H$2:$H$6</c:f>
              <c:numCache>
                <c:formatCode>0.00</c:formatCode>
                <c:ptCount val="5"/>
                <c:pt idx="0">
                  <c:v>6.49</c:v>
                </c:pt>
                <c:pt idx="1">
                  <c:v>6.39</c:v>
                </c:pt>
                <c:pt idx="2">
                  <c:v>6.39</c:v>
                </c:pt>
                <c:pt idx="3">
                  <c:v>6.72</c:v>
                </c:pt>
                <c:pt idx="4">
                  <c:v>6.72</c:v>
                </c:pt>
              </c:numCache>
            </c:numRef>
          </c:val>
          <c:smooth val="0"/>
          <c:extLst>
            <c:ext xmlns:c16="http://schemas.microsoft.com/office/drawing/2014/chart" uri="{C3380CC4-5D6E-409C-BE32-E72D297353CC}">
              <c16:uniqueId val="{00000006-08FE-4727-9286-ACF45255158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5"/>
        </c:scaling>
        <c:delete val="0"/>
        <c:axPos val="l"/>
        <c:majorGridlines/>
        <c:title>
          <c:tx>
            <c:rich>
              <a:bodyPr rot="-5400000" vert="horz"/>
              <a:lstStyle/>
              <a:p>
                <a:pPr>
                  <a:defRPr/>
                </a:pPr>
                <a:r>
                  <a:rPr lang="en-US" dirty="0"/>
                  <a:t>Rate per 1,000 Delivery Hospitalizations</a:t>
                </a:r>
              </a:p>
            </c:rich>
          </c:tx>
          <c:layout>
            <c:manualLayout>
              <c:xMode val="edge"/>
              <c:yMode val="edge"/>
              <c:x val="2.4464129483814522E-3"/>
              <c:y val="0.26455043517542859"/>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9.2277753475260044E-2"/>
          <c:y val="0"/>
          <c:w val="0.88929875085058796"/>
          <c:h val="0.18114353573619718"/>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30399084729797E-2"/>
          <c:y val="0.1094924189459803"/>
          <c:w val="0.92454421562689282"/>
          <c:h val="0.81434365099155692"/>
        </c:manualLayout>
      </c:layout>
      <c:barChart>
        <c:barDir val="col"/>
        <c:grouping val="percentStacked"/>
        <c:varyColors val="0"/>
        <c:ser>
          <c:idx val="2"/>
          <c:order val="0"/>
          <c:tx>
            <c:strRef>
              <c:f>Sheet1!$B$1</c:f>
              <c:strCache>
                <c:ptCount val="1"/>
                <c:pt idx="0">
                  <c:v>Improving</c:v>
                </c:pt>
              </c:strCache>
            </c:strRef>
          </c:tx>
          <c:spPr>
            <a:solidFill>
              <a:srgbClr val="ADD8E6"/>
            </a:solidFill>
            <a:ln>
              <a:solidFill>
                <a:srgbClr val="5A5A5A"/>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EA-4BB9-84C9-C8B23792248C}"/>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A-4BB9-84C9-C8B23792248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EA-4BB9-84C9-C8B23792248C}"/>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EA-4BB9-84C9-C8B23792248C}"/>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Ambulatory (n=2)</c:v>
                </c:pt>
                <c:pt idx="1">
                  <c:v>Home Health (n=8)</c:v>
                </c:pt>
                <c:pt idx="2">
                  <c:v>Hospital (n=14)</c:v>
                </c:pt>
                <c:pt idx="3">
                  <c:v>Nursing Home (n=4)</c:v>
                </c:pt>
              </c:strCache>
            </c:strRef>
          </c:cat>
          <c:val>
            <c:numRef>
              <c:f>Sheet1!$B$2:$B$5</c:f>
              <c:numCache>
                <c:formatCode>General</c:formatCode>
                <c:ptCount val="4"/>
                <c:pt idx="0">
                  <c:v>2</c:v>
                </c:pt>
                <c:pt idx="1">
                  <c:v>2</c:v>
                </c:pt>
                <c:pt idx="2">
                  <c:v>8</c:v>
                </c:pt>
                <c:pt idx="3">
                  <c:v>4</c:v>
                </c:pt>
              </c:numCache>
            </c:numRef>
          </c:val>
          <c:extLst>
            <c:ext xmlns:c16="http://schemas.microsoft.com/office/drawing/2014/chart" uri="{C3380CC4-5D6E-409C-BE32-E72D297353CC}">
              <c16:uniqueId val="{00000004-06EA-4BB9-84C9-C8B23792248C}"/>
            </c:ext>
          </c:extLst>
        </c:ser>
        <c:ser>
          <c:idx val="1"/>
          <c:order val="1"/>
          <c:tx>
            <c:strRef>
              <c:f>Sheet1!$C$1</c:f>
              <c:strCache>
                <c:ptCount val="1"/>
                <c:pt idx="0">
                  <c:v>Not Changing</c:v>
                </c:pt>
              </c:strCache>
            </c:strRef>
          </c:tx>
          <c:spPr>
            <a:solidFill>
              <a:srgbClr val="FFFFE0"/>
            </a:solidFill>
            <a:ln>
              <a:solidFill>
                <a:srgbClr val="5A5A5A"/>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EA-4BB9-84C9-C8B2379224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Ambulatory (n=2)</c:v>
                </c:pt>
                <c:pt idx="1">
                  <c:v>Home Health (n=8)</c:v>
                </c:pt>
                <c:pt idx="2">
                  <c:v>Hospital (n=14)</c:v>
                </c:pt>
                <c:pt idx="3">
                  <c:v>Nursing Home (n=4)</c:v>
                </c:pt>
              </c:strCache>
            </c:strRef>
          </c:cat>
          <c:val>
            <c:numRef>
              <c:f>Sheet1!$C$2:$C$5</c:f>
              <c:numCache>
                <c:formatCode>General</c:formatCode>
                <c:ptCount val="4"/>
                <c:pt idx="1">
                  <c:v>5</c:v>
                </c:pt>
                <c:pt idx="2">
                  <c:v>6</c:v>
                </c:pt>
              </c:numCache>
            </c:numRef>
          </c:val>
          <c:extLst>
            <c:ext xmlns:c16="http://schemas.microsoft.com/office/drawing/2014/chart" uri="{C3380CC4-5D6E-409C-BE32-E72D297353CC}">
              <c16:uniqueId val="{00000006-06EA-4BB9-84C9-C8B23792248C}"/>
            </c:ext>
          </c:extLst>
        </c:ser>
        <c:ser>
          <c:idx val="0"/>
          <c:order val="2"/>
          <c:tx>
            <c:strRef>
              <c:f>Sheet1!$D$1</c:f>
              <c:strCache>
                <c:ptCount val="1"/>
                <c:pt idx="0">
                  <c:v>Worsening</c:v>
                </c:pt>
              </c:strCache>
            </c:strRef>
          </c:tx>
          <c:spPr>
            <a:solidFill>
              <a:srgbClr val="FFA500"/>
            </a:solidFill>
            <a:ln>
              <a:solidFill>
                <a:srgbClr val="5A5A5A"/>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Ambulatory (n=2)</c:v>
                </c:pt>
                <c:pt idx="1">
                  <c:v>Home Health (n=8)</c:v>
                </c:pt>
                <c:pt idx="2">
                  <c:v>Hospital (n=14)</c:v>
                </c:pt>
                <c:pt idx="3">
                  <c:v>Nursing Home (n=4)</c:v>
                </c:pt>
              </c:strCache>
            </c:strRef>
          </c:cat>
          <c:val>
            <c:numRef>
              <c:f>Sheet1!$D$2:$D$5</c:f>
              <c:numCache>
                <c:formatCode>General</c:formatCode>
                <c:ptCount val="4"/>
                <c:pt idx="1">
                  <c:v>1</c:v>
                </c:pt>
              </c:numCache>
            </c:numRef>
          </c:val>
          <c:extLst>
            <c:ext xmlns:c16="http://schemas.microsoft.com/office/drawing/2014/chart" uri="{C3380CC4-5D6E-409C-BE32-E72D297353CC}">
              <c16:uniqueId val="{00000007-06EA-4BB9-84C9-C8B23792248C}"/>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2264957264957265"/>
          <c:y val="1.0717410323709536E-4"/>
          <c:w val="0.5477491755838213"/>
          <c:h val="7.8535997332581195E-2"/>
        </c:manualLayout>
      </c:layout>
      <c:overlay val="0"/>
    </c:legend>
    <c:plotVisOnly val="1"/>
    <c:dispBlanksAs val="gap"/>
    <c:showDLblsOverMax val="0"/>
  </c:chart>
  <c:spPr>
    <a:ln>
      <a:noFill/>
    </a:ln>
  </c:spPr>
  <c:txPr>
    <a:bodyPr/>
    <a:lstStyle/>
    <a:p>
      <a:pPr>
        <a:defRPr sz="16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34.08</c:v>
                </c:pt>
                <c:pt idx="1">
                  <c:v>37.28</c:v>
                </c:pt>
                <c:pt idx="2">
                  <c:v>40.340000000000003</c:v>
                </c:pt>
                <c:pt idx="3">
                  <c:v>43.45</c:v>
                </c:pt>
                <c:pt idx="4">
                  <c:v>46.4</c:v>
                </c:pt>
              </c:numCache>
            </c:numRef>
          </c:val>
          <c:smooth val="0"/>
          <c:extLst>
            <c:ext xmlns:c16="http://schemas.microsoft.com/office/drawing/2014/chart" uri="{C3380CC4-5D6E-409C-BE32-E72D297353CC}">
              <c16:uniqueId val="{00000000-24FC-4C97-A969-454AB5DDC80B}"/>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30.86</c:v>
                </c:pt>
                <c:pt idx="1">
                  <c:v>33.229999999999997</c:v>
                </c:pt>
                <c:pt idx="2">
                  <c:v>36.369999999999997</c:v>
                </c:pt>
                <c:pt idx="3">
                  <c:v>39.6</c:v>
                </c:pt>
                <c:pt idx="4">
                  <c:v>42.43</c:v>
                </c:pt>
              </c:numCache>
            </c:numRef>
          </c:val>
          <c:smooth val="0"/>
          <c:extLst>
            <c:ext xmlns:c16="http://schemas.microsoft.com/office/drawing/2014/chart" uri="{C3380CC4-5D6E-409C-BE32-E72D297353CC}">
              <c16:uniqueId val="{00000001-24FC-4C97-A969-454AB5DDC80B}"/>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33.83</c:v>
                </c:pt>
                <c:pt idx="1">
                  <c:v>38.229999999999997</c:v>
                </c:pt>
                <c:pt idx="2">
                  <c:v>40.549999999999997</c:v>
                </c:pt>
                <c:pt idx="3">
                  <c:v>43.48</c:v>
                </c:pt>
                <c:pt idx="4">
                  <c:v>45.82</c:v>
                </c:pt>
              </c:numCache>
            </c:numRef>
          </c:val>
          <c:smooth val="0"/>
          <c:extLst>
            <c:ext xmlns:c16="http://schemas.microsoft.com/office/drawing/2014/chart" uri="{C3380CC4-5D6E-409C-BE32-E72D297353CC}">
              <c16:uniqueId val="{00000002-24FC-4C97-A969-454AB5DDC80B}"/>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43.79</c:v>
                </c:pt>
                <c:pt idx="1">
                  <c:v>49.07</c:v>
                </c:pt>
                <c:pt idx="2">
                  <c:v>53.78</c:v>
                </c:pt>
                <c:pt idx="3">
                  <c:v>57.27</c:v>
                </c:pt>
                <c:pt idx="4">
                  <c:v>61.14</c:v>
                </c:pt>
              </c:numCache>
            </c:numRef>
          </c:val>
          <c:smooth val="0"/>
          <c:extLst>
            <c:ext xmlns:c16="http://schemas.microsoft.com/office/drawing/2014/chart" uri="{C3380CC4-5D6E-409C-BE32-E72D297353CC}">
              <c16:uniqueId val="{00000003-24FC-4C97-A969-454AB5DDC80B}"/>
            </c:ext>
          </c:extLst>
        </c:ser>
        <c:ser>
          <c:idx val="4"/>
          <c:order val="4"/>
          <c:tx>
            <c:strRef>
              <c:f>Sheet1!$F$1</c:f>
              <c:strCache>
                <c:ptCount val="1"/>
                <c:pt idx="0">
                  <c:v>Hispanic</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38.64</c:v>
                </c:pt>
                <c:pt idx="1">
                  <c:v>42.27</c:v>
                </c:pt>
                <c:pt idx="2">
                  <c:v>45.58</c:v>
                </c:pt>
                <c:pt idx="3">
                  <c:v>48.03</c:v>
                </c:pt>
                <c:pt idx="4">
                  <c:v>51.51</c:v>
                </c:pt>
              </c:numCache>
            </c:numRef>
          </c:val>
          <c:smooth val="0"/>
          <c:extLst>
            <c:ext xmlns:c16="http://schemas.microsoft.com/office/drawing/2014/chart" uri="{C3380CC4-5D6E-409C-BE32-E72D297353CC}">
              <c16:uniqueId val="{00000004-24FC-4C97-A969-454AB5DDC80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5"/>
          <c:min val="25"/>
        </c:scaling>
        <c:delete val="0"/>
        <c:axPos val="l"/>
        <c:majorGridlines/>
        <c:title>
          <c:tx>
            <c:rich>
              <a:bodyPr rot="-5400000" vert="horz"/>
              <a:lstStyle/>
              <a:p>
                <a:pPr>
                  <a:defRPr/>
                </a:pPr>
                <a:r>
                  <a:rPr lang="en-US"/>
                  <a:t>Rate per 1,000 Delivery Hospitalizations</a:t>
                </a:r>
              </a:p>
            </c:rich>
          </c:tx>
          <c:layout>
            <c:manualLayout>
              <c:xMode val="edge"/>
              <c:yMode val="edge"/>
              <c:x val="5.5448503149907223E-3"/>
              <c:y val="0.2124187804094446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8.4949975861896759E-2"/>
          <c:y val="1.7421514171193715E-3"/>
          <c:w val="0.83870070416673603"/>
          <c:h val="7.8406023993740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9541654515408"/>
          <c:y val="0.10706161729783777"/>
          <c:w val="0.85943885486536409"/>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34.08</c:v>
                </c:pt>
                <c:pt idx="1">
                  <c:v>37.28</c:v>
                </c:pt>
                <c:pt idx="2">
                  <c:v>40.340000000000003</c:v>
                </c:pt>
                <c:pt idx="3">
                  <c:v>43.45</c:v>
                </c:pt>
                <c:pt idx="4">
                  <c:v>46.4</c:v>
                </c:pt>
              </c:numCache>
            </c:numRef>
          </c:val>
          <c:smooth val="0"/>
          <c:extLst>
            <c:ext xmlns:c16="http://schemas.microsoft.com/office/drawing/2014/chart" uri="{C3380CC4-5D6E-409C-BE32-E72D297353CC}">
              <c16:uniqueId val="{00000000-1AC4-45EB-B7A3-7D50BEF82379}"/>
            </c:ext>
          </c:extLst>
        </c:ser>
        <c:ser>
          <c:idx val="0"/>
          <c:order val="1"/>
          <c:tx>
            <c:strRef>
              <c:f>Sheet1!$C$1</c:f>
              <c:strCache>
                <c:ptCount val="1"/>
                <c:pt idx="0">
                  <c:v>12-17</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42.94</c:v>
                </c:pt>
                <c:pt idx="1">
                  <c:v>44.22</c:v>
                </c:pt>
                <c:pt idx="2">
                  <c:v>47.29</c:v>
                </c:pt>
                <c:pt idx="3">
                  <c:v>48.82</c:v>
                </c:pt>
                <c:pt idx="4">
                  <c:v>50.6</c:v>
                </c:pt>
              </c:numCache>
            </c:numRef>
          </c:val>
          <c:smooth val="0"/>
          <c:extLst>
            <c:ext xmlns:c16="http://schemas.microsoft.com/office/drawing/2014/chart" uri="{C3380CC4-5D6E-409C-BE32-E72D297353CC}">
              <c16:uniqueId val="{00000001-1AC4-45EB-B7A3-7D50BEF82379}"/>
            </c:ext>
          </c:extLst>
        </c:ser>
        <c:ser>
          <c:idx val="1"/>
          <c:order val="2"/>
          <c:tx>
            <c:strRef>
              <c:f>Sheet1!$D$1</c:f>
              <c:strCache>
                <c:ptCount val="1"/>
                <c:pt idx="0">
                  <c:v>18-24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33.700000000000003</c:v>
                </c:pt>
                <c:pt idx="1">
                  <c:v>36.549999999999997</c:v>
                </c:pt>
                <c:pt idx="2">
                  <c:v>39.24</c:v>
                </c:pt>
                <c:pt idx="3">
                  <c:v>41.63</c:v>
                </c:pt>
                <c:pt idx="4">
                  <c:v>43.96</c:v>
                </c:pt>
              </c:numCache>
            </c:numRef>
          </c:val>
          <c:smooth val="0"/>
          <c:extLst>
            <c:ext xmlns:c16="http://schemas.microsoft.com/office/drawing/2014/chart" uri="{C3380CC4-5D6E-409C-BE32-E72D297353CC}">
              <c16:uniqueId val="{00000002-1AC4-45EB-B7A3-7D50BEF82379}"/>
            </c:ext>
          </c:extLst>
        </c:ser>
        <c:ser>
          <c:idx val="2"/>
          <c:order val="3"/>
          <c:tx>
            <c:strRef>
              <c:f>Sheet1!$E$1</c:f>
              <c:strCache>
                <c:ptCount val="1"/>
                <c:pt idx="0">
                  <c:v>25-34</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32.909999999999997</c:v>
                </c:pt>
                <c:pt idx="1">
                  <c:v>35.97</c:v>
                </c:pt>
                <c:pt idx="2">
                  <c:v>38.950000000000003</c:v>
                </c:pt>
                <c:pt idx="3">
                  <c:v>42.12</c:v>
                </c:pt>
                <c:pt idx="4">
                  <c:v>44.93</c:v>
                </c:pt>
              </c:numCache>
            </c:numRef>
          </c:val>
          <c:smooth val="0"/>
          <c:extLst>
            <c:ext xmlns:c16="http://schemas.microsoft.com/office/drawing/2014/chart" uri="{C3380CC4-5D6E-409C-BE32-E72D297353CC}">
              <c16:uniqueId val="{00000003-1AC4-45EB-B7A3-7D50BEF82379}"/>
            </c:ext>
          </c:extLst>
        </c:ser>
        <c:ser>
          <c:idx val="4"/>
          <c:order val="4"/>
          <c:tx>
            <c:strRef>
              <c:f>Sheet1!$F$1</c:f>
              <c:strCache>
                <c:ptCount val="1"/>
                <c:pt idx="0">
                  <c:v>35-55</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37.83</c:v>
                </c:pt>
                <c:pt idx="1">
                  <c:v>42.04</c:v>
                </c:pt>
                <c:pt idx="2">
                  <c:v>45.64</c:v>
                </c:pt>
                <c:pt idx="3">
                  <c:v>49.47</c:v>
                </c:pt>
                <c:pt idx="4">
                  <c:v>53.44</c:v>
                </c:pt>
              </c:numCache>
            </c:numRef>
          </c:val>
          <c:smooth val="0"/>
          <c:extLst>
            <c:ext xmlns:c16="http://schemas.microsoft.com/office/drawing/2014/chart" uri="{C3380CC4-5D6E-409C-BE32-E72D297353CC}">
              <c16:uniqueId val="{00000004-1AC4-45EB-B7A3-7D50BEF8237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65"/>
          <c:min val="25"/>
        </c:scaling>
        <c:delete val="0"/>
        <c:axPos val="l"/>
        <c:majorGridlines/>
        <c:title>
          <c:tx>
            <c:rich>
              <a:bodyPr rot="-5400000" vert="horz"/>
              <a:lstStyle/>
              <a:p>
                <a:pPr>
                  <a:defRPr/>
                </a:pPr>
                <a:r>
                  <a:rPr lang="en-US"/>
                  <a:t>Rate per 1,000 Delivery Hospitalizations</a:t>
                </a:r>
              </a:p>
            </c:rich>
          </c:tx>
          <c:layout>
            <c:manualLayout>
              <c:xMode val="edge"/>
              <c:yMode val="edge"/>
              <c:x val="0"/>
              <c:y val="0.2323276851813276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7.9301782014090355E-2"/>
          <c:y val="1.7421514171193715E-3"/>
          <c:w val="0.83128719436386245"/>
          <c:h val="7.616139406768079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9224081364829396"/>
          <c:w val="0.87641416350733925"/>
          <c:h val="0.7058593749999999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34.08</c:v>
                </c:pt>
                <c:pt idx="1">
                  <c:v>37.28</c:v>
                </c:pt>
                <c:pt idx="2">
                  <c:v>40.340000000000003</c:v>
                </c:pt>
                <c:pt idx="3">
                  <c:v>43.45</c:v>
                </c:pt>
                <c:pt idx="4">
                  <c:v>46.4</c:v>
                </c:pt>
              </c:numCache>
            </c:numRef>
          </c:val>
          <c:smooth val="0"/>
          <c:extLst>
            <c:ext xmlns:c16="http://schemas.microsoft.com/office/drawing/2014/chart" uri="{C3380CC4-5D6E-409C-BE32-E72D297353CC}">
              <c16:uniqueId val="{00000000-1B40-4459-BA52-F4DD239BC231}"/>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34.51</c:v>
                </c:pt>
                <c:pt idx="1">
                  <c:v>36.869999999999997</c:v>
                </c:pt>
                <c:pt idx="2">
                  <c:v>38.83</c:v>
                </c:pt>
                <c:pt idx="3">
                  <c:v>40.909999999999997</c:v>
                </c:pt>
                <c:pt idx="4">
                  <c:v>43.21</c:v>
                </c:pt>
              </c:numCache>
            </c:numRef>
          </c:val>
          <c:smooth val="0"/>
          <c:extLst>
            <c:ext xmlns:c16="http://schemas.microsoft.com/office/drawing/2014/chart" uri="{C3380CC4-5D6E-409C-BE32-E72D297353CC}">
              <c16:uniqueId val="{00000001-1B40-4459-BA52-F4DD239BC231}"/>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33.119999999999997</c:v>
                </c:pt>
                <c:pt idx="1">
                  <c:v>36.08</c:v>
                </c:pt>
                <c:pt idx="2">
                  <c:v>38.99</c:v>
                </c:pt>
                <c:pt idx="3">
                  <c:v>42</c:v>
                </c:pt>
                <c:pt idx="4">
                  <c:v>44.89</c:v>
                </c:pt>
              </c:numCache>
            </c:numRef>
          </c:val>
          <c:smooth val="0"/>
          <c:extLst>
            <c:ext xmlns:c16="http://schemas.microsoft.com/office/drawing/2014/chart" uri="{C3380CC4-5D6E-409C-BE32-E72D297353CC}">
              <c16:uniqueId val="{00000002-1B40-4459-BA52-F4DD239BC231}"/>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33.96</c:v>
                </c:pt>
                <c:pt idx="1">
                  <c:v>37.85</c:v>
                </c:pt>
                <c:pt idx="2">
                  <c:v>40.83</c:v>
                </c:pt>
                <c:pt idx="3">
                  <c:v>44.17</c:v>
                </c:pt>
                <c:pt idx="4">
                  <c:v>48.11</c:v>
                </c:pt>
              </c:numCache>
            </c:numRef>
          </c:val>
          <c:smooth val="0"/>
          <c:extLst>
            <c:ext xmlns:c16="http://schemas.microsoft.com/office/drawing/2014/chart" uri="{C3380CC4-5D6E-409C-BE32-E72D297353CC}">
              <c16:uniqueId val="{00000003-1B40-4459-BA52-F4DD239BC231}"/>
            </c:ext>
          </c:extLst>
        </c:ser>
        <c:ser>
          <c:idx val="4"/>
          <c:order val="4"/>
          <c:tx>
            <c:strRef>
              <c:f>Sheet1!$F$1</c:f>
              <c:strCache>
                <c:ptCount val="1"/>
                <c:pt idx="0">
                  <c:v>Fourth Quartile (highest income)</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34.74</c:v>
                </c:pt>
                <c:pt idx="1">
                  <c:v>38.67</c:v>
                </c:pt>
                <c:pt idx="2">
                  <c:v>43.34</c:v>
                </c:pt>
                <c:pt idx="3">
                  <c:v>47.76</c:v>
                </c:pt>
                <c:pt idx="4">
                  <c:v>50.59</c:v>
                </c:pt>
              </c:numCache>
            </c:numRef>
          </c:val>
          <c:smooth val="0"/>
          <c:extLst>
            <c:ext xmlns:c16="http://schemas.microsoft.com/office/drawing/2014/chart" uri="{C3380CC4-5D6E-409C-BE32-E72D297353CC}">
              <c16:uniqueId val="{00000004-1B40-4459-BA52-F4DD239BC23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5"/>
          <c:min val="25"/>
        </c:scaling>
        <c:delete val="0"/>
        <c:axPos val="l"/>
        <c:majorGridlines/>
        <c:title>
          <c:tx>
            <c:rich>
              <a:bodyPr rot="-5400000" vert="horz"/>
              <a:lstStyle/>
              <a:p>
                <a:pPr>
                  <a:defRPr/>
                </a:pPr>
                <a:r>
                  <a:rPr lang="en-US" dirty="0"/>
                  <a:t>Rate per 1,000 Delivery Hospitalizations</a:t>
                </a:r>
              </a:p>
            </c:rich>
          </c:tx>
          <c:layout>
            <c:manualLayout>
              <c:xMode val="edge"/>
              <c:yMode val="edge"/>
              <c:x val="2.6593201584708898E-3"/>
              <c:y val="0.2189144229088076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21527175183908"/>
          <c:y val="1.7421514171193715E-3"/>
          <c:w val="0.87847282481609201"/>
          <c:h val="0.1523812770156977"/>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9543333763892"/>
          <c:y val="0.1469433311952997"/>
          <c:w val="0.85943883778541341"/>
          <c:h val="0.7673065576105312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34.08</c:v>
                </c:pt>
                <c:pt idx="1">
                  <c:v>37.28</c:v>
                </c:pt>
                <c:pt idx="2">
                  <c:v>40.340000000000003</c:v>
                </c:pt>
                <c:pt idx="3">
                  <c:v>43.45</c:v>
                </c:pt>
                <c:pt idx="4">
                  <c:v>46.4</c:v>
                </c:pt>
              </c:numCache>
            </c:numRef>
          </c:val>
          <c:smooth val="0"/>
          <c:extLst>
            <c:ext xmlns:c16="http://schemas.microsoft.com/office/drawing/2014/chart" uri="{C3380CC4-5D6E-409C-BE32-E72D297353CC}">
              <c16:uniqueId val="{00000000-890C-4F59-A523-ABEAD0F1F8F6}"/>
            </c:ext>
          </c:extLst>
        </c:ser>
        <c:ser>
          <c:idx val="0"/>
          <c:order val="1"/>
          <c:tx>
            <c:strRef>
              <c:f>Sheet1!$C$1</c:f>
              <c:strCache>
                <c:ptCount val="1"/>
                <c:pt idx="0">
                  <c:v>Private Insurance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33.049999999999997</c:v>
                </c:pt>
                <c:pt idx="1">
                  <c:v>36.57</c:v>
                </c:pt>
                <c:pt idx="2">
                  <c:v>40.33</c:v>
                </c:pt>
                <c:pt idx="3">
                  <c:v>44.03</c:v>
                </c:pt>
                <c:pt idx="4">
                  <c:v>46.98</c:v>
                </c:pt>
              </c:numCache>
            </c:numRef>
          </c:val>
          <c:smooth val="0"/>
          <c:extLst>
            <c:ext xmlns:c16="http://schemas.microsoft.com/office/drawing/2014/chart" uri="{C3380CC4-5D6E-409C-BE32-E72D297353CC}">
              <c16:uniqueId val="{00000001-890C-4F59-A523-ABEAD0F1F8F6}"/>
            </c:ext>
          </c:extLst>
        </c:ser>
        <c:ser>
          <c:idx val="1"/>
          <c:order val="2"/>
          <c:tx>
            <c:strRef>
              <c:f>Sheet1!$D$1</c:f>
              <c:strCache>
                <c:ptCount val="1"/>
                <c:pt idx="0">
                  <c:v>Medicare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35.270000000000003</c:v>
                </c:pt>
                <c:pt idx="1">
                  <c:v>37.42</c:v>
                </c:pt>
                <c:pt idx="2">
                  <c:v>41.32</c:v>
                </c:pt>
                <c:pt idx="3">
                  <c:v>45.36</c:v>
                </c:pt>
                <c:pt idx="4">
                  <c:v>49.69</c:v>
                </c:pt>
              </c:numCache>
            </c:numRef>
          </c:val>
          <c:smooth val="0"/>
          <c:extLst>
            <c:ext xmlns:c16="http://schemas.microsoft.com/office/drawing/2014/chart" uri="{C3380CC4-5D6E-409C-BE32-E72D297353CC}">
              <c16:uniqueId val="{00000002-890C-4F59-A523-ABEAD0F1F8F6}"/>
            </c:ext>
          </c:extLst>
        </c:ser>
        <c:ser>
          <c:idx val="2"/>
          <c:order val="3"/>
          <c:tx>
            <c:strRef>
              <c:f>Sheet1!$E$1</c:f>
              <c:strCache>
                <c:ptCount val="1"/>
                <c:pt idx="0">
                  <c:v>Medicaid</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35.36</c:v>
                </c:pt>
                <c:pt idx="1">
                  <c:v>38.22</c:v>
                </c:pt>
                <c:pt idx="2">
                  <c:v>40.65</c:v>
                </c:pt>
                <c:pt idx="3">
                  <c:v>42.99</c:v>
                </c:pt>
                <c:pt idx="4">
                  <c:v>45.84</c:v>
                </c:pt>
              </c:numCache>
            </c:numRef>
          </c:val>
          <c:smooth val="0"/>
          <c:extLst>
            <c:ext xmlns:c16="http://schemas.microsoft.com/office/drawing/2014/chart" uri="{C3380CC4-5D6E-409C-BE32-E72D297353CC}">
              <c16:uniqueId val="{00000003-890C-4F59-A523-ABEAD0F1F8F6}"/>
            </c:ext>
          </c:extLst>
        </c:ser>
        <c:ser>
          <c:idx val="4"/>
          <c:order val="4"/>
          <c:tx>
            <c:strRef>
              <c:f>Sheet1!$F$1</c:f>
              <c:strCache>
                <c:ptCount val="1"/>
                <c:pt idx="0">
                  <c:v>Other Insurance</c:v>
                </c:pt>
              </c:strCache>
            </c:strRef>
          </c:tx>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32.229999999999997</c:v>
                </c:pt>
                <c:pt idx="1">
                  <c:v>33.94</c:v>
                </c:pt>
                <c:pt idx="2">
                  <c:v>36.43</c:v>
                </c:pt>
                <c:pt idx="3">
                  <c:v>40.82</c:v>
                </c:pt>
                <c:pt idx="4">
                  <c:v>43.35</c:v>
                </c:pt>
              </c:numCache>
            </c:numRef>
          </c:val>
          <c:smooth val="0"/>
          <c:extLst>
            <c:ext xmlns:c16="http://schemas.microsoft.com/office/drawing/2014/chart" uri="{C3380CC4-5D6E-409C-BE32-E72D297353CC}">
              <c16:uniqueId val="{00000004-890C-4F59-A523-ABEAD0F1F8F6}"/>
            </c:ext>
          </c:extLst>
        </c:ser>
        <c:ser>
          <c:idx val="5"/>
          <c:order val="5"/>
          <c:tx>
            <c:strRef>
              <c:f>Sheet1!$G$1</c:f>
              <c:strCache>
                <c:ptCount val="1"/>
                <c:pt idx="0">
                  <c:v>Self-Pay/No Charge</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33.79</c:v>
                </c:pt>
                <c:pt idx="1">
                  <c:v>38.54</c:v>
                </c:pt>
                <c:pt idx="2">
                  <c:v>38.9</c:v>
                </c:pt>
                <c:pt idx="3">
                  <c:v>41.76</c:v>
                </c:pt>
                <c:pt idx="4">
                  <c:v>46.32</c:v>
                </c:pt>
              </c:numCache>
            </c:numRef>
          </c:val>
          <c:smooth val="0"/>
          <c:extLst>
            <c:ext xmlns:c16="http://schemas.microsoft.com/office/drawing/2014/chart" uri="{C3380CC4-5D6E-409C-BE32-E72D297353CC}">
              <c16:uniqueId val="{00000005-890C-4F59-A523-ABEAD0F1F8F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5"/>
          <c:min val="25"/>
        </c:scaling>
        <c:delete val="0"/>
        <c:axPos val="l"/>
        <c:majorGridlines/>
        <c:title>
          <c:tx>
            <c:rich>
              <a:bodyPr rot="-5400000" vert="horz"/>
              <a:lstStyle/>
              <a:p>
                <a:pPr>
                  <a:defRPr/>
                </a:pPr>
                <a:r>
                  <a:rPr lang="en-US"/>
                  <a:t>Rate per 1,000 Delivery Hospitalizations</a:t>
                </a:r>
              </a:p>
            </c:rich>
          </c:tx>
          <c:layout>
            <c:manualLayout>
              <c:xMode val="edge"/>
              <c:yMode val="edge"/>
              <c:x val="0"/>
              <c:y val="0.221829030092168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7.8189300411522639E-2"/>
          <c:y val="1.7421514171193715E-3"/>
          <c:w val="0.81069958847736623"/>
          <c:h val="0.11691134998221611"/>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3615728589483"/>
          <c:y val="0.14714862079603577"/>
          <c:w val="0.86869811412462317"/>
          <c:h val="0.7509512600038653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34.08</c:v>
                </c:pt>
                <c:pt idx="1">
                  <c:v>37.28</c:v>
                </c:pt>
                <c:pt idx="2">
                  <c:v>40.340000000000003</c:v>
                </c:pt>
                <c:pt idx="3">
                  <c:v>43.45</c:v>
                </c:pt>
                <c:pt idx="4">
                  <c:v>46.4</c:v>
                </c:pt>
              </c:numCache>
            </c:numRef>
          </c:val>
          <c:smooth val="0"/>
          <c:extLst>
            <c:ext xmlns:c16="http://schemas.microsoft.com/office/drawing/2014/chart" uri="{C3380CC4-5D6E-409C-BE32-E72D297353CC}">
              <c16:uniqueId val="{00000000-9AFE-48DB-8E3B-C2DEDE22BE50}"/>
            </c:ext>
          </c:extLst>
        </c:ser>
        <c:ser>
          <c:idx val="0"/>
          <c:order val="1"/>
          <c:tx>
            <c:strRef>
              <c:f>Sheet1!$C$1</c:f>
              <c:strCache>
                <c:ptCount val="1"/>
                <c:pt idx="0">
                  <c:v>Large Central Metro</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38.11</c:v>
                </c:pt>
                <c:pt idx="1">
                  <c:v>43.12</c:v>
                </c:pt>
                <c:pt idx="2">
                  <c:v>46.42</c:v>
                </c:pt>
                <c:pt idx="3">
                  <c:v>48.96</c:v>
                </c:pt>
                <c:pt idx="4">
                  <c:v>52.36</c:v>
                </c:pt>
              </c:numCache>
            </c:numRef>
          </c:val>
          <c:smooth val="0"/>
          <c:extLst>
            <c:ext xmlns:c16="http://schemas.microsoft.com/office/drawing/2014/chart" uri="{C3380CC4-5D6E-409C-BE32-E72D297353CC}">
              <c16:uniqueId val="{00000001-9AFE-48DB-8E3B-C2DEDE22BE50}"/>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31.66</c:v>
                </c:pt>
                <c:pt idx="1">
                  <c:v>35.090000000000003</c:v>
                </c:pt>
                <c:pt idx="2">
                  <c:v>38.53</c:v>
                </c:pt>
                <c:pt idx="3">
                  <c:v>42.79</c:v>
                </c:pt>
                <c:pt idx="4">
                  <c:v>45.66</c:v>
                </c:pt>
              </c:numCache>
            </c:numRef>
          </c:val>
          <c:smooth val="0"/>
          <c:extLst>
            <c:ext xmlns:c16="http://schemas.microsoft.com/office/drawing/2014/chart" uri="{C3380CC4-5D6E-409C-BE32-E72D297353CC}">
              <c16:uniqueId val="{00000002-9AFE-48DB-8E3B-C2DEDE22BE50}"/>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33.19</c:v>
                </c:pt>
                <c:pt idx="1">
                  <c:v>35.729999999999997</c:v>
                </c:pt>
                <c:pt idx="2">
                  <c:v>39.04</c:v>
                </c:pt>
                <c:pt idx="3">
                  <c:v>41.69</c:v>
                </c:pt>
                <c:pt idx="4">
                  <c:v>44.89</c:v>
                </c:pt>
              </c:numCache>
            </c:numRef>
          </c:val>
          <c:smooth val="0"/>
          <c:extLst>
            <c:ext xmlns:c16="http://schemas.microsoft.com/office/drawing/2014/chart" uri="{C3380CC4-5D6E-409C-BE32-E72D297353CC}">
              <c16:uniqueId val="{00000003-9AFE-48DB-8E3B-C2DEDE22BE50}"/>
            </c:ext>
          </c:extLst>
        </c:ser>
        <c:ser>
          <c:idx val="4"/>
          <c:order val="4"/>
          <c:tx>
            <c:strRef>
              <c:f>Sheet1!$F$1</c:f>
              <c:strCache>
                <c:ptCount val="1"/>
                <c:pt idx="0">
                  <c:v>Small Metro</c:v>
                </c:pt>
              </c:strCache>
            </c:strRef>
          </c:tx>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29.85</c:v>
                </c:pt>
                <c:pt idx="1">
                  <c:v>30.13</c:v>
                </c:pt>
                <c:pt idx="2">
                  <c:v>33.369999999999997</c:v>
                </c:pt>
                <c:pt idx="3">
                  <c:v>37.56</c:v>
                </c:pt>
                <c:pt idx="4">
                  <c:v>40.58</c:v>
                </c:pt>
              </c:numCache>
            </c:numRef>
          </c:val>
          <c:smooth val="0"/>
          <c:extLst>
            <c:ext xmlns:c16="http://schemas.microsoft.com/office/drawing/2014/chart" uri="{C3380CC4-5D6E-409C-BE32-E72D297353CC}">
              <c16:uniqueId val="{00000004-9AFE-48DB-8E3B-C2DEDE22BE50}"/>
            </c:ext>
          </c:extLst>
        </c:ser>
        <c:ser>
          <c:idx val="5"/>
          <c:order val="5"/>
          <c:tx>
            <c:strRef>
              <c:f>Sheet1!$G$1</c:f>
              <c:strCache>
                <c:ptCount val="1"/>
                <c:pt idx="0">
                  <c:v>Micropolitan</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32.32</c:v>
                </c:pt>
                <c:pt idx="1">
                  <c:v>33.869999999999997</c:v>
                </c:pt>
                <c:pt idx="2">
                  <c:v>34.51</c:v>
                </c:pt>
                <c:pt idx="3">
                  <c:v>36.96</c:v>
                </c:pt>
                <c:pt idx="4">
                  <c:v>39.590000000000003</c:v>
                </c:pt>
              </c:numCache>
            </c:numRef>
          </c:val>
          <c:smooth val="0"/>
          <c:extLst>
            <c:ext xmlns:c16="http://schemas.microsoft.com/office/drawing/2014/chart" uri="{C3380CC4-5D6E-409C-BE32-E72D297353CC}">
              <c16:uniqueId val="{00000005-9AFE-48DB-8E3B-C2DEDE22BE50}"/>
            </c:ext>
          </c:extLst>
        </c:ser>
        <c:ser>
          <c:idx val="6"/>
          <c:order val="6"/>
          <c:tx>
            <c:strRef>
              <c:f>Sheet1!$H$1</c:f>
              <c:strCache>
                <c:ptCount val="1"/>
                <c:pt idx="0">
                  <c:v>Noncore</c:v>
                </c:pt>
              </c:strCache>
            </c:strRef>
          </c:tx>
          <c:spPr>
            <a:ln w="19050">
              <a:solidFill>
                <a:srgbClr val="BFBFBF"/>
              </a:solidFill>
            </a:ln>
          </c:spPr>
          <c:marker>
            <c:spPr>
              <a:ln>
                <a:solidFill>
                  <a:sysClr val="windowText" lastClr="000000"/>
                </a:solidFill>
              </a:ln>
            </c:spPr>
          </c:marker>
          <c:cat>
            <c:numRef>
              <c:f>Sheet1!$A$2:$A$6</c:f>
              <c:numCache>
                <c:formatCode>General</c:formatCode>
                <c:ptCount val="5"/>
                <c:pt idx="0">
                  <c:v>2016</c:v>
                </c:pt>
                <c:pt idx="1">
                  <c:v>2017</c:v>
                </c:pt>
                <c:pt idx="2">
                  <c:v>2018</c:v>
                </c:pt>
                <c:pt idx="3">
                  <c:v>2019</c:v>
                </c:pt>
                <c:pt idx="4">
                  <c:v>2020</c:v>
                </c:pt>
              </c:numCache>
            </c:numRef>
          </c:cat>
          <c:val>
            <c:numRef>
              <c:f>Sheet1!$H$2:$H$6</c:f>
              <c:numCache>
                <c:formatCode>0.00</c:formatCode>
                <c:ptCount val="5"/>
                <c:pt idx="0">
                  <c:v>32.6</c:v>
                </c:pt>
                <c:pt idx="1">
                  <c:v>33.700000000000003</c:v>
                </c:pt>
                <c:pt idx="2">
                  <c:v>35.22</c:v>
                </c:pt>
                <c:pt idx="3">
                  <c:v>38.729999999999997</c:v>
                </c:pt>
                <c:pt idx="4">
                  <c:v>39.75</c:v>
                </c:pt>
              </c:numCache>
            </c:numRef>
          </c:val>
          <c:smooth val="0"/>
          <c:extLst>
            <c:ext xmlns:c16="http://schemas.microsoft.com/office/drawing/2014/chart" uri="{C3380CC4-5D6E-409C-BE32-E72D297353CC}">
              <c16:uniqueId val="{00000006-9AFE-48DB-8E3B-C2DEDE22BE5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5"/>
          <c:min val="25"/>
        </c:scaling>
        <c:delete val="0"/>
        <c:axPos val="l"/>
        <c:majorGridlines/>
        <c:title>
          <c:tx>
            <c:rich>
              <a:bodyPr rot="-5400000" vert="horz"/>
              <a:lstStyle/>
              <a:p>
                <a:pPr>
                  <a:defRPr/>
                </a:pPr>
                <a:r>
                  <a:rPr lang="en-US"/>
                  <a:t>Rate per 1,000 Delivery Hospitalizations</a:t>
                </a:r>
              </a:p>
            </c:rich>
          </c:tx>
          <c:layout>
            <c:manualLayout>
              <c:xMode val="edge"/>
              <c:yMode val="edge"/>
              <c:x val="0"/>
              <c:y val="0.24901656917387011"/>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1161101390104015"/>
          <c:y val="0"/>
          <c:w val="0.88694067999183424"/>
          <c:h val="0.12320045115004057"/>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3615728589483"/>
          <c:y val="0.10706161729783777"/>
          <c:w val="0.86869811412462317"/>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53.2</c:v>
                </c:pt>
                <c:pt idx="1">
                  <c:v>58.3</c:v>
                </c:pt>
                <c:pt idx="2">
                  <c:v>63.8</c:v>
                </c:pt>
                <c:pt idx="3">
                  <c:v>69.3</c:v>
                </c:pt>
                <c:pt idx="4">
                  <c:v>73.599999999999994</c:v>
                </c:pt>
              </c:numCache>
            </c:numRef>
          </c:val>
          <c:smooth val="0"/>
          <c:extLst>
            <c:ext xmlns:c16="http://schemas.microsoft.com/office/drawing/2014/chart" uri="{C3380CC4-5D6E-409C-BE32-E72D297353CC}">
              <c16:uniqueId val="{00000000-AFA3-40A2-8B65-F855109F0366}"/>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48.5</c:v>
                </c:pt>
                <c:pt idx="1">
                  <c:v>52.8</c:v>
                </c:pt>
                <c:pt idx="2">
                  <c:v>57.7</c:v>
                </c:pt>
                <c:pt idx="3">
                  <c:v>62.8</c:v>
                </c:pt>
                <c:pt idx="4">
                  <c:v>65.900000000000006</c:v>
                </c:pt>
              </c:numCache>
            </c:numRef>
          </c:val>
          <c:smooth val="0"/>
          <c:extLst>
            <c:ext xmlns:c16="http://schemas.microsoft.com/office/drawing/2014/chart" uri="{C3380CC4-5D6E-409C-BE32-E72D297353CC}">
              <c16:uniqueId val="{00000001-AFA3-40A2-8B65-F855109F0366}"/>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77</c:v>
                </c:pt>
                <c:pt idx="1">
                  <c:v>83.9</c:v>
                </c:pt>
                <c:pt idx="2">
                  <c:v>91.1</c:v>
                </c:pt>
                <c:pt idx="3">
                  <c:v>99.2</c:v>
                </c:pt>
                <c:pt idx="4">
                  <c:v>106.1</c:v>
                </c:pt>
              </c:numCache>
            </c:numRef>
          </c:val>
          <c:smooth val="0"/>
          <c:extLst>
            <c:ext xmlns:c16="http://schemas.microsoft.com/office/drawing/2014/chart" uri="{C3380CC4-5D6E-409C-BE32-E72D297353CC}">
              <c16:uniqueId val="{00000002-AFA3-40A2-8B65-F855109F0366}"/>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34.799999999999997</c:v>
                </c:pt>
                <c:pt idx="1">
                  <c:v>41</c:v>
                </c:pt>
                <c:pt idx="2">
                  <c:v>45</c:v>
                </c:pt>
                <c:pt idx="3">
                  <c:v>49.3</c:v>
                </c:pt>
                <c:pt idx="4">
                  <c:v>55</c:v>
                </c:pt>
              </c:numCache>
            </c:numRef>
          </c:val>
          <c:smooth val="0"/>
          <c:extLst>
            <c:ext xmlns:c16="http://schemas.microsoft.com/office/drawing/2014/chart" uri="{C3380CC4-5D6E-409C-BE32-E72D297353CC}">
              <c16:uniqueId val="{00000003-AFA3-40A2-8B65-F855109F0366}"/>
            </c:ext>
          </c:extLst>
        </c:ser>
        <c:ser>
          <c:idx val="4"/>
          <c:order val="4"/>
          <c:tx>
            <c:strRef>
              <c:f>Sheet1!$F$1</c:f>
              <c:strCache>
                <c:ptCount val="1"/>
                <c:pt idx="0">
                  <c:v>Hispanic</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53.8</c:v>
                </c:pt>
                <c:pt idx="1">
                  <c:v>59.4</c:v>
                </c:pt>
                <c:pt idx="2">
                  <c:v>65.400000000000006</c:v>
                </c:pt>
                <c:pt idx="3">
                  <c:v>69.7</c:v>
                </c:pt>
                <c:pt idx="4">
                  <c:v>74.8</c:v>
                </c:pt>
              </c:numCache>
            </c:numRef>
          </c:val>
          <c:smooth val="0"/>
          <c:extLst>
            <c:ext xmlns:c16="http://schemas.microsoft.com/office/drawing/2014/chart" uri="{C3380CC4-5D6E-409C-BE32-E72D297353CC}">
              <c16:uniqueId val="{00000004-AFA3-40A2-8B65-F855109F036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0"/>
          <c:min val="0"/>
        </c:scaling>
        <c:delete val="0"/>
        <c:axPos val="l"/>
        <c:majorGridlines/>
        <c:title>
          <c:tx>
            <c:rich>
              <a:bodyPr rot="-5400000" vert="horz"/>
              <a:lstStyle/>
              <a:p>
                <a:pPr>
                  <a:defRPr/>
                </a:pPr>
                <a:r>
                  <a:rPr lang="en-US"/>
                  <a:t>Rate per 1,000 Delivery Discharges</a:t>
                </a:r>
              </a:p>
            </c:rich>
          </c:tx>
          <c:layout>
            <c:manualLayout>
              <c:xMode val="edge"/>
              <c:yMode val="edge"/>
              <c:x val="6.1728395061728392E-3"/>
              <c:y val="0.1959336796783134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4897455832726791"/>
          <c:y val="1.7421514171193715E-3"/>
          <c:w val="0.68592122675841993"/>
          <c:h val="7.8406023993740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3615728589483"/>
          <c:y val="0.10706161729783777"/>
          <c:w val="0.86869811412462317"/>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53.2</c:v>
                </c:pt>
                <c:pt idx="1">
                  <c:v>58.3</c:v>
                </c:pt>
                <c:pt idx="2">
                  <c:v>63.8</c:v>
                </c:pt>
                <c:pt idx="3">
                  <c:v>69.3</c:v>
                </c:pt>
                <c:pt idx="4">
                  <c:v>73.599999999999994</c:v>
                </c:pt>
              </c:numCache>
            </c:numRef>
          </c:val>
          <c:smooth val="0"/>
          <c:extLst>
            <c:ext xmlns:c16="http://schemas.microsoft.com/office/drawing/2014/chart" uri="{C3380CC4-5D6E-409C-BE32-E72D297353CC}">
              <c16:uniqueId val="{00000000-9896-4715-B047-EBB260477C9B}"/>
            </c:ext>
          </c:extLst>
        </c:ser>
        <c:ser>
          <c:idx val="0"/>
          <c:order val="1"/>
          <c:tx>
            <c:strRef>
              <c:f>Sheet1!$C$1</c:f>
              <c:strCache>
                <c:ptCount val="1"/>
                <c:pt idx="0">
                  <c:v>12-17</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68.900000000000006</c:v>
                </c:pt>
                <c:pt idx="1">
                  <c:v>76.900000000000006</c:v>
                </c:pt>
                <c:pt idx="2">
                  <c:v>84.8</c:v>
                </c:pt>
                <c:pt idx="3">
                  <c:v>89.5</c:v>
                </c:pt>
                <c:pt idx="4">
                  <c:v>97.2</c:v>
                </c:pt>
              </c:numCache>
            </c:numRef>
          </c:val>
          <c:smooth val="0"/>
          <c:extLst>
            <c:ext xmlns:c16="http://schemas.microsoft.com/office/drawing/2014/chart" uri="{C3380CC4-5D6E-409C-BE32-E72D297353CC}">
              <c16:uniqueId val="{00000001-9896-4715-B047-EBB260477C9B}"/>
            </c:ext>
          </c:extLst>
        </c:ser>
        <c:ser>
          <c:idx val="1"/>
          <c:order val="2"/>
          <c:tx>
            <c:strRef>
              <c:f>Sheet1!$D$1</c:f>
              <c:strCache>
                <c:ptCount val="1"/>
                <c:pt idx="0">
                  <c:v>18-24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55</c:v>
                </c:pt>
                <c:pt idx="1">
                  <c:v>60.9</c:v>
                </c:pt>
                <c:pt idx="2">
                  <c:v>66.5</c:v>
                </c:pt>
                <c:pt idx="3">
                  <c:v>71.599999999999994</c:v>
                </c:pt>
                <c:pt idx="4">
                  <c:v>76.8</c:v>
                </c:pt>
              </c:numCache>
            </c:numRef>
          </c:val>
          <c:smooth val="0"/>
          <c:extLst>
            <c:ext xmlns:c16="http://schemas.microsoft.com/office/drawing/2014/chart" uri="{C3380CC4-5D6E-409C-BE32-E72D297353CC}">
              <c16:uniqueId val="{00000002-9896-4715-B047-EBB260477C9B}"/>
            </c:ext>
          </c:extLst>
        </c:ser>
        <c:ser>
          <c:idx val="2"/>
          <c:order val="3"/>
          <c:tx>
            <c:strRef>
              <c:f>Sheet1!$E$1</c:f>
              <c:strCache>
                <c:ptCount val="1"/>
                <c:pt idx="0">
                  <c:v>25-34</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48.5</c:v>
                </c:pt>
                <c:pt idx="1">
                  <c:v>53.2</c:v>
                </c:pt>
                <c:pt idx="2">
                  <c:v>58</c:v>
                </c:pt>
                <c:pt idx="3">
                  <c:v>63.5</c:v>
                </c:pt>
                <c:pt idx="4">
                  <c:v>67.400000000000006</c:v>
                </c:pt>
              </c:numCache>
            </c:numRef>
          </c:val>
          <c:smooth val="0"/>
          <c:extLst>
            <c:ext xmlns:c16="http://schemas.microsoft.com/office/drawing/2014/chart" uri="{C3380CC4-5D6E-409C-BE32-E72D297353CC}">
              <c16:uniqueId val="{00000003-9896-4715-B047-EBB260477C9B}"/>
            </c:ext>
          </c:extLst>
        </c:ser>
        <c:ser>
          <c:idx val="4"/>
          <c:order val="4"/>
          <c:tx>
            <c:strRef>
              <c:f>Sheet1!$F$1</c:f>
              <c:strCache>
                <c:ptCount val="1"/>
                <c:pt idx="0">
                  <c:v>35-55</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65.2</c:v>
                </c:pt>
                <c:pt idx="1">
                  <c:v>70.2</c:v>
                </c:pt>
                <c:pt idx="2">
                  <c:v>77.400000000000006</c:v>
                </c:pt>
                <c:pt idx="3">
                  <c:v>83.1</c:v>
                </c:pt>
                <c:pt idx="4">
                  <c:v>87</c:v>
                </c:pt>
              </c:numCache>
            </c:numRef>
          </c:val>
          <c:smooth val="0"/>
          <c:extLst>
            <c:ext xmlns:c16="http://schemas.microsoft.com/office/drawing/2014/chart" uri="{C3380CC4-5D6E-409C-BE32-E72D297353CC}">
              <c16:uniqueId val="{00000004-9896-4715-B047-EBB260477C9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0"/>
          <c:min val="0"/>
        </c:scaling>
        <c:delete val="0"/>
        <c:axPos val="l"/>
        <c:majorGridlines/>
        <c:title>
          <c:tx>
            <c:rich>
              <a:bodyPr rot="-5400000" vert="horz"/>
              <a:lstStyle/>
              <a:p>
                <a:pPr>
                  <a:defRPr/>
                </a:pPr>
                <a:r>
                  <a:rPr lang="en-US"/>
                  <a:t>Rate per 1,000 Delivery Discharges</a:t>
                </a:r>
              </a:p>
            </c:rich>
          </c:tx>
          <c:layout>
            <c:manualLayout>
              <c:xMode val="edge"/>
              <c:yMode val="edge"/>
              <c:x val="0"/>
              <c:y val="0.2235148207681653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5530944795075918"/>
          <c:y val="1.7421514171193715E-3"/>
          <c:w val="0.71697627377614181"/>
          <c:h val="7.616139406768079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8194311325720128"/>
          <c:w val="0.87641416350733925"/>
          <c:h val="0.7334338416031329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53.2</c:v>
                </c:pt>
                <c:pt idx="1">
                  <c:v>58.3</c:v>
                </c:pt>
                <c:pt idx="2">
                  <c:v>63.8</c:v>
                </c:pt>
                <c:pt idx="3">
                  <c:v>69.3</c:v>
                </c:pt>
                <c:pt idx="4">
                  <c:v>73.599999999999994</c:v>
                </c:pt>
              </c:numCache>
            </c:numRef>
          </c:val>
          <c:smooth val="0"/>
          <c:extLst>
            <c:ext xmlns:c16="http://schemas.microsoft.com/office/drawing/2014/chart" uri="{C3380CC4-5D6E-409C-BE32-E72D297353CC}">
              <c16:uniqueId val="{00000000-325D-4104-B89D-602F73529C60}"/>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60.7</c:v>
                </c:pt>
                <c:pt idx="1">
                  <c:v>66.8</c:v>
                </c:pt>
                <c:pt idx="2">
                  <c:v>72.400000000000006</c:v>
                </c:pt>
                <c:pt idx="3">
                  <c:v>78</c:v>
                </c:pt>
                <c:pt idx="4">
                  <c:v>83.9</c:v>
                </c:pt>
              </c:numCache>
            </c:numRef>
          </c:val>
          <c:smooth val="0"/>
          <c:extLst>
            <c:ext xmlns:c16="http://schemas.microsoft.com/office/drawing/2014/chart" uri="{C3380CC4-5D6E-409C-BE32-E72D297353CC}">
              <c16:uniqueId val="{00000001-325D-4104-B89D-602F73529C60}"/>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53.6</c:v>
                </c:pt>
                <c:pt idx="1">
                  <c:v>58.3</c:v>
                </c:pt>
                <c:pt idx="2">
                  <c:v>64.5</c:v>
                </c:pt>
                <c:pt idx="3">
                  <c:v>69.7</c:v>
                </c:pt>
                <c:pt idx="4">
                  <c:v>73.099999999999994</c:v>
                </c:pt>
              </c:numCache>
            </c:numRef>
          </c:val>
          <c:smooth val="0"/>
          <c:extLst>
            <c:ext xmlns:c16="http://schemas.microsoft.com/office/drawing/2014/chart" uri="{C3380CC4-5D6E-409C-BE32-E72D297353CC}">
              <c16:uniqueId val="{00000002-325D-4104-B89D-602F73529C60}"/>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50.9</c:v>
                </c:pt>
                <c:pt idx="1">
                  <c:v>56.4</c:v>
                </c:pt>
                <c:pt idx="2">
                  <c:v>61.6</c:v>
                </c:pt>
                <c:pt idx="3">
                  <c:v>67.400000000000006</c:v>
                </c:pt>
                <c:pt idx="4">
                  <c:v>71.2</c:v>
                </c:pt>
              </c:numCache>
            </c:numRef>
          </c:val>
          <c:smooth val="0"/>
          <c:extLst>
            <c:ext xmlns:c16="http://schemas.microsoft.com/office/drawing/2014/chart" uri="{C3380CC4-5D6E-409C-BE32-E72D297353CC}">
              <c16:uniqueId val="{00000003-325D-4104-B89D-602F73529C60}"/>
            </c:ext>
          </c:extLst>
        </c:ser>
        <c:ser>
          <c:idx val="4"/>
          <c:order val="4"/>
          <c:tx>
            <c:strRef>
              <c:f>Sheet1!$F$1</c:f>
              <c:strCache>
                <c:ptCount val="1"/>
                <c:pt idx="0">
                  <c:v>Fourth Quartile (highest income)</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44.7</c:v>
                </c:pt>
                <c:pt idx="1">
                  <c:v>49.2</c:v>
                </c:pt>
                <c:pt idx="2">
                  <c:v>54.5</c:v>
                </c:pt>
                <c:pt idx="3">
                  <c:v>59.3</c:v>
                </c:pt>
                <c:pt idx="4">
                  <c:v>63.1</c:v>
                </c:pt>
              </c:numCache>
            </c:numRef>
          </c:val>
          <c:smooth val="0"/>
          <c:extLst>
            <c:ext xmlns:c16="http://schemas.microsoft.com/office/drawing/2014/chart" uri="{C3380CC4-5D6E-409C-BE32-E72D297353CC}">
              <c16:uniqueId val="{00000004-325D-4104-B89D-602F73529C6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0"/>
          <c:min val="0"/>
        </c:scaling>
        <c:delete val="0"/>
        <c:axPos val="l"/>
        <c:majorGridlines/>
        <c:title>
          <c:tx>
            <c:rich>
              <a:bodyPr rot="-5400000" vert="horz"/>
              <a:lstStyle/>
              <a:p>
                <a:pPr>
                  <a:defRPr/>
                </a:pPr>
                <a:r>
                  <a:rPr lang="en-US" dirty="0"/>
                  <a:t>Rate per 1,000 Delivery Discharges</a:t>
                </a:r>
              </a:p>
            </c:rich>
          </c:tx>
          <c:layout>
            <c:manualLayout>
              <c:xMode val="edge"/>
              <c:yMode val="edge"/>
              <c:x val="2.4464129483814522E-3"/>
              <c:y val="0.152336783184456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0462343248760572"/>
          <c:y val="1.7421514171193715E-3"/>
          <c:w val="0.89537656751239425"/>
          <c:h val="0.1585125987189617"/>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9962312403258"/>
          <c:y val="0.13725927513181202"/>
          <c:w val="0.88923463893936339"/>
          <c:h val="0.7823003615964314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53.2</c:v>
                </c:pt>
                <c:pt idx="1">
                  <c:v>58.3</c:v>
                </c:pt>
                <c:pt idx="2">
                  <c:v>63.8</c:v>
                </c:pt>
                <c:pt idx="3">
                  <c:v>69.3</c:v>
                </c:pt>
                <c:pt idx="4">
                  <c:v>73.599999999999994</c:v>
                </c:pt>
              </c:numCache>
            </c:numRef>
          </c:val>
          <c:smooth val="0"/>
          <c:extLst>
            <c:ext xmlns:c16="http://schemas.microsoft.com/office/drawing/2014/chart" uri="{C3380CC4-5D6E-409C-BE32-E72D297353CC}">
              <c16:uniqueId val="{00000000-5737-4B78-8FCA-BF5EF1727E07}"/>
            </c:ext>
          </c:extLst>
        </c:ser>
        <c:ser>
          <c:idx val="0"/>
          <c:order val="1"/>
          <c:tx>
            <c:strRef>
              <c:f>Sheet1!$C$1</c:f>
              <c:strCache>
                <c:ptCount val="1"/>
                <c:pt idx="0">
                  <c:v>Private Insurance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51.5</c:v>
                </c:pt>
                <c:pt idx="1">
                  <c:v>56.3</c:v>
                </c:pt>
                <c:pt idx="2">
                  <c:v>61.3</c:v>
                </c:pt>
                <c:pt idx="3">
                  <c:v>66.900000000000006</c:v>
                </c:pt>
                <c:pt idx="4">
                  <c:v>69.900000000000006</c:v>
                </c:pt>
              </c:numCache>
            </c:numRef>
          </c:val>
          <c:smooth val="0"/>
          <c:extLst>
            <c:ext xmlns:c16="http://schemas.microsoft.com/office/drawing/2014/chart" uri="{C3380CC4-5D6E-409C-BE32-E72D297353CC}">
              <c16:uniqueId val="{00000001-5737-4B78-8FCA-BF5EF1727E07}"/>
            </c:ext>
          </c:extLst>
        </c:ser>
        <c:ser>
          <c:idx val="1"/>
          <c:order val="2"/>
          <c:tx>
            <c:strRef>
              <c:f>Sheet1!$D$1</c:f>
              <c:strCache>
                <c:ptCount val="1"/>
                <c:pt idx="0">
                  <c:v>Medicare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78</c:v>
                </c:pt>
                <c:pt idx="1">
                  <c:v>86.1</c:v>
                </c:pt>
                <c:pt idx="2">
                  <c:v>91.4</c:v>
                </c:pt>
                <c:pt idx="3">
                  <c:v>102.7</c:v>
                </c:pt>
                <c:pt idx="4">
                  <c:v>112.3</c:v>
                </c:pt>
              </c:numCache>
            </c:numRef>
          </c:val>
          <c:smooth val="0"/>
          <c:extLst>
            <c:ext xmlns:c16="http://schemas.microsoft.com/office/drawing/2014/chart" uri="{C3380CC4-5D6E-409C-BE32-E72D297353CC}">
              <c16:uniqueId val="{00000002-5737-4B78-8FCA-BF5EF1727E07}"/>
            </c:ext>
          </c:extLst>
        </c:ser>
        <c:ser>
          <c:idx val="2"/>
          <c:order val="3"/>
          <c:tx>
            <c:strRef>
              <c:f>Sheet1!$E$1</c:f>
              <c:strCache>
                <c:ptCount val="1"/>
                <c:pt idx="0">
                  <c:v>Medicaid</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55.7</c:v>
                </c:pt>
                <c:pt idx="1">
                  <c:v>61.3</c:v>
                </c:pt>
                <c:pt idx="2">
                  <c:v>67.400000000000006</c:v>
                </c:pt>
                <c:pt idx="3">
                  <c:v>73.5</c:v>
                </c:pt>
                <c:pt idx="4">
                  <c:v>78.7</c:v>
                </c:pt>
              </c:numCache>
            </c:numRef>
          </c:val>
          <c:smooth val="0"/>
          <c:extLst>
            <c:ext xmlns:c16="http://schemas.microsoft.com/office/drawing/2014/chart" uri="{C3380CC4-5D6E-409C-BE32-E72D297353CC}">
              <c16:uniqueId val="{00000003-5737-4B78-8FCA-BF5EF1727E07}"/>
            </c:ext>
          </c:extLst>
        </c:ser>
        <c:ser>
          <c:idx val="4"/>
          <c:order val="4"/>
          <c:tx>
            <c:strRef>
              <c:f>Sheet1!$F$1</c:f>
              <c:strCache>
                <c:ptCount val="1"/>
                <c:pt idx="0">
                  <c:v>Other Insurance</c:v>
                </c:pt>
              </c:strCache>
            </c:strRef>
          </c:tx>
          <c:spPr>
            <a:ln>
              <a:solidFill>
                <a:srgbClr val="3D96AE"/>
              </a:solidFill>
            </a:ln>
          </c:spP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50</c:v>
                </c:pt>
                <c:pt idx="1">
                  <c:v>53.8</c:v>
                </c:pt>
                <c:pt idx="2">
                  <c:v>58.5</c:v>
                </c:pt>
                <c:pt idx="3">
                  <c:v>61</c:v>
                </c:pt>
                <c:pt idx="4">
                  <c:v>66.5</c:v>
                </c:pt>
              </c:numCache>
            </c:numRef>
          </c:val>
          <c:smooth val="0"/>
          <c:extLst>
            <c:ext xmlns:c16="http://schemas.microsoft.com/office/drawing/2014/chart" uri="{C3380CC4-5D6E-409C-BE32-E72D297353CC}">
              <c16:uniqueId val="{00000004-5737-4B78-8FCA-BF5EF1727E07}"/>
            </c:ext>
          </c:extLst>
        </c:ser>
        <c:ser>
          <c:idx val="5"/>
          <c:order val="5"/>
          <c:tx>
            <c:strRef>
              <c:f>Sheet1!$G$1</c:f>
              <c:strCache>
                <c:ptCount val="1"/>
                <c:pt idx="0">
                  <c:v>Self-Pay/No Charge</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c:formatCode>
                <c:ptCount val="5"/>
                <c:pt idx="0">
                  <c:v>40.6</c:v>
                </c:pt>
                <c:pt idx="1">
                  <c:v>43.8</c:v>
                </c:pt>
                <c:pt idx="2">
                  <c:v>51.4</c:v>
                </c:pt>
                <c:pt idx="3">
                  <c:v>52</c:v>
                </c:pt>
                <c:pt idx="4">
                  <c:v>59.9</c:v>
                </c:pt>
              </c:numCache>
            </c:numRef>
          </c:val>
          <c:smooth val="0"/>
          <c:extLst>
            <c:ext xmlns:c16="http://schemas.microsoft.com/office/drawing/2014/chart" uri="{C3380CC4-5D6E-409C-BE32-E72D297353CC}">
              <c16:uniqueId val="{00000005-5737-4B78-8FCA-BF5EF1727E0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0"/>
          <c:min val="0"/>
        </c:scaling>
        <c:delete val="0"/>
        <c:axPos val="l"/>
        <c:majorGridlines/>
        <c:title>
          <c:tx>
            <c:rich>
              <a:bodyPr rot="-5400000" vert="horz"/>
              <a:lstStyle/>
              <a:p>
                <a:pPr>
                  <a:defRPr/>
                </a:pPr>
                <a:r>
                  <a:rPr lang="en-US" dirty="0"/>
                  <a:t>Rate per 1,000 Delivery Discharges</a:t>
                </a:r>
              </a:p>
            </c:rich>
          </c:tx>
          <c:layout>
            <c:manualLayout>
              <c:xMode val="edge"/>
              <c:yMode val="edge"/>
              <c:x val="6.891446261525002E-3"/>
              <c:y val="0.15521140912073492"/>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8.4042480801010983E-2"/>
          <c:y val="4.8350943980704436E-3"/>
          <c:w val="0.82707156932486248"/>
          <c:h val="0.10652586594556095"/>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9445453933643"/>
          <c:y val="0.1788214949693788"/>
          <c:w val="0.89113399286627637"/>
          <c:h val="0.7281284175415574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53.2</c:v>
                </c:pt>
                <c:pt idx="1">
                  <c:v>58.3</c:v>
                </c:pt>
                <c:pt idx="2">
                  <c:v>63.8</c:v>
                </c:pt>
                <c:pt idx="3">
                  <c:v>69.3</c:v>
                </c:pt>
                <c:pt idx="4">
                  <c:v>73.599999999999994</c:v>
                </c:pt>
              </c:numCache>
            </c:numRef>
          </c:val>
          <c:smooth val="0"/>
          <c:extLst>
            <c:ext xmlns:c16="http://schemas.microsoft.com/office/drawing/2014/chart" uri="{C3380CC4-5D6E-409C-BE32-E72D297353CC}">
              <c16:uniqueId val="{00000000-8743-4721-B102-63D1B013EA90}"/>
            </c:ext>
          </c:extLst>
        </c:ser>
        <c:ser>
          <c:idx val="0"/>
          <c:order val="1"/>
          <c:tx>
            <c:strRef>
              <c:f>Sheet1!$C$1</c:f>
              <c:strCache>
                <c:ptCount val="1"/>
                <c:pt idx="0">
                  <c:v>Large Central Metro</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55.4</c:v>
                </c:pt>
                <c:pt idx="1">
                  <c:v>61.7</c:v>
                </c:pt>
                <c:pt idx="2">
                  <c:v>67.900000000000006</c:v>
                </c:pt>
                <c:pt idx="3">
                  <c:v>73.900000000000006</c:v>
                </c:pt>
                <c:pt idx="4">
                  <c:v>79.7</c:v>
                </c:pt>
              </c:numCache>
            </c:numRef>
          </c:val>
          <c:smooth val="0"/>
          <c:extLst>
            <c:ext xmlns:c16="http://schemas.microsoft.com/office/drawing/2014/chart" uri="{C3380CC4-5D6E-409C-BE32-E72D297353CC}">
              <c16:uniqueId val="{00000001-8743-4721-B102-63D1B013EA90}"/>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49.8</c:v>
                </c:pt>
                <c:pt idx="1">
                  <c:v>54.8</c:v>
                </c:pt>
                <c:pt idx="2">
                  <c:v>60.2</c:v>
                </c:pt>
                <c:pt idx="3">
                  <c:v>66.2</c:v>
                </c:pt>
                <c:pt idx="4">
                  <c:v>70.3</c:v>
                </c:pt>
              </c:numCache>
            </c:numRef>
          </c:val>
          <c:smooth val="0"/>
          <c:extLst>
            <c:ext xmlns:c16="http://schemas.microsoft.com/office/drawing/2014/chart" uri="{C3380CC4-5D6E-409C-BE32-E72D297353CC}">
              <c16:uniqueId val="{00000002-8743-4721-B102-63D1B013EA90}"/>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54.7</c:v>
                </c:pt>
                <c:pt idx="1">
                  <c:v>59.2</c:v>
                </c:pt>
                <c:pt idx="2">
                  <c:v>64.2</c:v>
                </c:pt>
                <c:pt idx="3">
                  <c:v>69.2</c:v>
                </c:pt>
                <c:pt idx="4">
                  <c:v>73.2</c:v>
                </c:pt>
              </c:numCache>
            </c:numRef>
          </c:val>
          <c:smooth val="0"/>
          <c:extLst>
            <c:ext xmlns:c16="http://schemas.microsoft.com/office/drawing/2014/chart" uri="{C3380CC4-5D6E-409C-BE32-E72D297353CC}">
              <c16:uniqueId val="{00000003-8743-4721-B102-63D1B013EA90}"/>
            </c:ext>
          </c:extLst>
        </c:ser>
        <c:ser>
          <c:idx val="4"/>
          <c:order val="4"/>
          <c:tx>
            <c:strRef>
              <c:f>Sheet1!$F$1</c:f>
              <c:strCache>
                <c:ptCount val="1"/>
                <c:pt idx="0">
                  <c:v>Small Metro</c:v>
                </c:pt>
              </c:strCache>
            </c:strRef>
          </c:tx>
          <c:marker>
            <c:spPr>
              <a:noFill/>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50.6</c:v>
                </c:pt>
                <c:pt idx="1">
                  <c:v>54.5</c:v>
                </c:pt>
                <c:pt idx="2">
                  <c:v>59.3</c:v>
                </c:pt>
                <c:pt idx="3">
                  <c:v>64.7</c:v>
                </c:pt>
                <c:pt idx="4">
                  <c:v>67.3</c:v>
                </c:pt>
              </c:numCache>
            </c:numRef>
          </c:val>
          <c:smooth val="0"/>
          <c:extLst>
            <c:ext xmlns:c16="http://schemas.microsoft.com/office/drawing/2014/chart" uri="{C3380CC4-5D6E-409C-BE32-E72D297353CC}">
              <c16:uniqueId val="{00000004-8743-4721-B102-63D1B013EA90}"/>
            </c:ext>
          </c:extLst>
        </c:ser>
        <c:ser>
          <c:idx val="5"/>
          <c:order val="5"/>
          <c:tx>
            <c:strRef>
              <c:f>Sheet1!$G$1</c:f>
              <c:strCache>
                <c:ptCount val="1"/>
                <c:pt idx="0">
                  <c:v>Micropolitan</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c:formatCode>
                <c:ptCount val="5"/>
                <c:pt idx="0">
                  <c:v>52.5</c:v>
                </c:pt>
                <c:pt idx="1">
                  <c:v>57.2</c:v>
                </c:pt>
                <c:pt idx="2">
                  <c:v>60.9</c:v>
                </c:pt>
                <c:pt idx="3">
                  <c:v>65.7</c:v>
                </c:pt>
                <c:pt idx="4">
                  <c:v>68.400000000000006</c:v>
                </c:pt>
              </c:numCache>
            </c:numRef>
          </c:val>
          <c:smooth val="0"/>
          <c:extLst>
            <c:ext xmlns:c16="http://schemas.microsoft.com/office/drawing/2014/chart" uri="{C3380CC4-5D6E-409C-BE32-E72D297353CC}">
              <c16:uniqueId val="{00000005-8743-4721-B102-63D1B013EA90}"/>
            </c:ext>
          </c:extLst>
        </c:ser>
        <c:ser>
          <c:idx val="6"/>
          <c:order val="6"/>
          <c:tx>
            <c:strRef>
              <c:f>Sheet1!$H$1</c:f>
              <c:strCache>
                <c:ptCount val="1"/>
                <c:pt idx="0">
                  <c:v>Noncore</c:v>
                </c:pt>
              </c:strCache>
            </c:strRef>
          </c:tx>
          <c:spPr>
            <a:ln w="19050">
              <a:solidFill>
                <a:srgbClr val="BFBFBF"/>
              </a:solidFill>
            </a:ln>
          </c:spPr>
          <c:marker>
            <c:spPr>
              <a:ln>
                <a:solidFill>
                  <a:sysClr val="windowText" lastClr="000000"/>
                </a:solidFill>
              </a:ln>
            </c:spPr>
          </c:marker>
          <c:cat>
            <c:numRef>
              <c:f>Sheet1!$A$2:$A$6</c:f>
              <c:numCache>
                <c:formatCode>General</c:formatCode>
                <c:ptCount val="5"/>
                <c:pt idx="0">
                  <c:v>2016</c:v>
                </c:pt>
                <c:pt idx="1">
                  <c:v>2017</c:v>
                </c:pt>
                <c:pt idx="2">
                  <c:v>2018</c:v>
                </c:pt>
                <c:pt idx="3">
                  <c:v>2019</c:v>
                </c:pt>
                <c:pt idx="4">
                  <c:v>2020</c:v>
                </c:pt>
              </c:numCache>
            </c:numRef>
          </c:cat>
          <c:val>
            <c:numRef>
              <c:f>Sheet1!$H$2:$H$6</c:f>
              <c:numCache>
                <c:formatCode>0.0</c:formatCode>
                <c:ptCount val="5"/>
                <c:pt idx="0">
                  <c:v>54.2</c:v>
                </c:pt>
                <c:pt idx="1">
                  <c:v>58.2</c:v>
                </c:pt>
                <c:pt idx="2">
                  <c:v>64</c:v>
                </c:pt>
                <c:pt idx="3">
                  <c:v>68.2</c:v>
                </c:pt>
                <c:pt idx="4">
                  <c:v>70.8</c:v>
                </c:pt>
              </c:numCache>
            </c:numRef>
          </c:val>
          <c:smooth val="0"/>
          <c:extLst>
            <c:ext xmlns:c16="http://schemas.microsoft.com/office/drawing/2014/chart" uri="{C3380CC4-5D6E-409C-BE32-E72D297353CC}">
              <c16:uniqueId val="{00000006-8743-4721-B102-63D1B013EA9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90"/>
          <c:min val="40"/>
        </c:scaling>
        <c:delete val="0"/>
        <c:axPos val="l"/>
        <c:majorGridlines/>
        <c:title>
          <c:tx>
            <c:rich>
              <a:bodyPr rot="-5400000" vert="horz"/>
              <a:lstStyle/>
              <a:p>
                <a:pPr>
                  <a:defRPr/>
                </a:pPr>
                <a:r>
                  <a:rPr lang="en-US" dirty="0"/>
                  <a:t>Rate per 1,000 Delivery Discharges</a:t>
                </a:r>
              </a:p>
            </c:rich>
          </c:tx>
          <c:layout>
            <c:manualLayout>
              <c:xMode val="edge"/>
              <c:yMode val="edge"/>
              <c:x val="3.7134566731442625E-3"/>
              <c:y val="0.1590774713667489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7.4786324786324784E-2"/>
          <c:y val="1.7421514171193715E-3"/>
          <c:w val="0.85356753482737746"/>
          <c:h val="0.1502727198162729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8104578922971718"/>
        </c:manualLayout>
      </c:layout>
      <c:barChart>
        <c:barDir val="col"/>
        <c:grouping val="percentStacked"/>
        <c:varyColors val="0"/>
        <c:ser>
          <c:idx val="2"/>
          <c:order val="0"/>
          <c:tx>
            <c:strRef>
              <c:f>Sheet1!$B$1</c:f>
              <c:strCache>
                <c:ptCount val="1"/>
                <c:pt idx="0">
                  <c:v>Improving</c:v>
                </c:pt>
              </c:strCache>
            </c:strRef>
          </c:tx>
          <c:spPr>
            <a:solidFill>
              <a:srgbClr val="ADD8E6"/>
            </a:solidFill>
            <a:ln>
              <a:solidFill>
                <a:srgbClr val="5A5A5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7D3-4D44-8F1D-56FD0F096863}"/>
                </c:ext>
              </c:extLst>
            </c:dLbl>
            <c:dLbl>
              <c:idx val="3"/>
              <c:delete val="1"/>
              <c:extLst>
                <c:ext xmlns:c15="http://schemas.microsoft.com/office/drawing/2012/chart" uri="{CE6537A1-D6FC-4f65-9D91-7224C49458BB}"/>
                <c:ext xmlns:c16="http://schemas.microsoft.com/office/drawing/2014/chart" uri="{C3380CC4-5D6E-409C-BE32-E72D297353CC}">
                  <c16:uniqueId val="{00000001-F7D3-4D44-8F1D-56FD0F096863}"/>
                </c:ext>
              </c:extLst>
            </c:dLbl>
            <c:dLbl>
              <c:idx val="6"/>
              <c:delete val="1"/>
              <c:extLst>
                <c:ext xmlns:c15="http://schemas.microsoft.com/office/drawing/2012/chart" uri="{CE6537A1-D6FC-4f65-9D91-7224C49458BB}"/>
                <c:ext xmlns:c16="http://schemas.microsoft.com/office/drawing/2014/chart" uri="{C3380CC4-5D6E-409C-BE32-E72D297353CC}">
                  <c16:uniqueId val="{00000002-F7D3-4D44-8F1D-56FD0F09686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Outcome (n=19)</c:v>
                </c:pt>
                <c:pt idx="1">
                  <c:v>Process (n=9)</c:v>
                </c:pt>
              </c:strCache>
            </c:strRef>
          </c:cat>
          <c:val>
            <c:numRef>
              <c:f>Sheet1!$B$2:$B$3</c:f>
              <c:numCache>
                <c:formatCode>General</c:formatCode>
                <c:ptCount val="2"/>
                <c:pt idx="0">
                  <c:v>13</c:v>
                </c:pt>
                <c:pt idx="1">
                  <c:v>3</c:v>
                </c:pt>
              </c:numCache>
            </c:numRef>
          </c:val>
          <c:extLst>
            <c:ext xmlns:c16="http://schemas.microsoft.com/office/drawing/2014/chart" uri="{C3380CC4-5D6E-409C-BE32-E72D297353CC}">
              <c16:uniqueId val="{00000003-F7D3-4D44-8F1D-56FD0F096863}"/>
            </c:ext>
          </c:extLst>
        </c:ser>
        <c:ser>
          <c:idx val="1"/>
          <c:order val="1"/>
          <c:tx>
            <c:strRef>
              <c:f>Sheet1!$C$1</c:f>
              <c:strCache>
                <c:ptCount val="1"/>
                <c:pt idx="0">
                  <c:v>Not Changing</c:v>
                </c:pt>
              </c:strCache>
            </c:strRef>
          </c:tx>
          <c:spPr>
            <a:solidFill>
              <a:srgbClr val="FFFFE0"/>
            </a:solidFill>
            <a:ln>
              <a:solidFill>
                <a:srgbClr val="5A5A5A"/>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D3-4D44-8F1D-56FD0F0968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Outcome (n=19)</c:v>
                </c:pt>
                <c:pt idx="1">
                  <c:v>Process (n=9)</c:v>
                </c:pt>
              </c:strCache>
            </c:strRef>
          </c:cat>
          <c:val>
            <c:numRef>
              <c:f>Sheet1!$C$2:$C$3</c:f>
              <c:numCache>
                <c:formatCode>General</c:formatCode>
                <c:ptCount val="2"/>
                <c:pt idx="0">
                  <c:v>6</c:v>
                </c:pt>
                <c:pt idx="1">
                  <c:v>5</c:v>
                </c:pt>
              </c:numCache>
            </c:numRef>
          </c:val>
          <c:extLst>
            <c:ext xmlns:c16="http://schemas.microsoft.com/office/drawing/2014/chart" uri="{C3380CC4-5D6E-409C-BE32-E72D297353CC}">
              <c16:uniqueId val="{00000005-F7D3-4D44-8F1D-56FD0F096863}"/>
            </c:ext>
          </c:extLst>
        </c:ser>
        <c:ser>
          <c:idx val="0"/>
          <c:order val="2"/>
          <c:tx>
            <c:strRef>
              <c:f>Sheet1!$D$1</c:f>
              <c:strCache>
                <c:ptCount val="1"/>
                <c:pt idx="0">
                  <c:v>Worsening</c:v>
                </c:pt>
              </c:strCache>
            </c:strRef>
          </c:tx>
          <c:spPr>
            <a:solidFill>
              <a:srgbClr val="FFA500"/>
            </a:solidFill>
            <a:ln>
              <a:solidFill>
                <a:srgbClr val="5A5A5A"/>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Outcome (n=19)</c:v>
                </c:pt>
                <c:pt idx="1">
                  <c:v>Process (n=9)</c:v>
                </c:pt>
              </c:strCache>
            </c:strRef>
          </c:cat>
          <c:val>
            <c:numRef>
              <c:f>Sheet1!$D$2:$D$3</c:f>
              <c:numCache>
                <c:formatCode>General</c:formatCode>
                <c:ptCount val="2"/>
                <c:pt idx="1">
                  <c:v>1</c:v>
                </c:pt>
              </c:numCache>
            </c:numRef>
          </c:val>
          <c:extLst>
            <c:ext xmlns:c16="http://schemas.microsoft.com/office/drawing/2014/chart" uri="{C3380CC4-5D6E-409C-BE32-E72D297353CC}">
              <c16:uniqueId val="{00000006-F7D3-4D44-8F1D-56FD0F096863}"/>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2264957264957265"/>
          <c:y val="1.0717410323709536E-4"/>
          <c:w val="0.5477491755838213"/>
          <c:h val="7.8535997332581195E-2"/>
        </c:manualLayout>
      </c:layout>
      <c:overlay val="0"/>
    </c:legend>
    <c:plotVisOnly val="1"/>
    <c:dispBlanksAs val="gap"/>
    <c:showDLblsOverMax val="0"/>
  </c:chart>
  <c:spPr>
    <a:ln>
      <a:noFill/>
    </a:ln>
  </c:spPr>
  <c:txPr>
    <a:bodyPr/>
    <a:lstStyle/>
    <a:p>
      <a:pPr>
        <a:defRPr sz="16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9541654515408"/>
          <c:y val="0.10706161729783777"/>
          <c:w val="0.85943885486536409"/>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0.26</c:v>
                </c:pt>
                <c:pt idx="1">
                  <c:v>0.26</c:v>
                </c:pt>
                <c:pt idx="2">
                  <c:v>0.27</c:v>
                </c:pt>
                <c:pt idx="3">
                  <c:v>0.28000000000000003</c:v>
                </c:pt>
                <c:pt idx="4">
                  <c:v>0.31</c:v>
                </c:pt>
              </c:numCache>
            </c:numRef>
          </c:val>
          <c:smooth val="0"/>
          <c:extLst>
            <c:ext xmlns:c16="http://schemas.microsoft.com/office/drawing/2014/chart" uri="{C3380CC4-5D6E-409C-BE32-E72D297353CC}">
              <c16:uniqueId val="{00000000-9537-4CAB-BF97-1E9F9FEF401B}"/>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0.28000000000000003</c:v>
                </c:pt>
                <c:pt idx="1">
                  <c:v>0.27</c:v>
                </c:pt>
                <c:pt idx="2">
                  <c:v>0.28000000000000003</c:v>
                </c:pt>
                <c:pt idx="3">
                  <c:v>0.31</c:v>
                </c:pt>
                <c:pt idx="4">
                  <c:v>0.3</c:v>
                </c:pt>
              </c:numCache>
            </c:numRef>
          </c:val>
          <c:smooth val="0"/>
          <c:extLst>
            <c:ext xmlns:c16="http://schemas.microsoft.com/office/drawing/2014/chart" uri="{C3380CC4-5D6E-409C-BE32-E72D297353CC}">
              <c16:uniqueId val="{00000001-9537-4CAB-BF97-1E9F9FEF401B}"/>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0.38</c:v>
                </c:pt>
                <c:pt idx="1">
                  <c:v>0.4</c:v>
                </c:pt>
                <c:pt idx="2">
                  <c:v>0.39</c:v>
                </c:pt>
                <c:pt idx="3">
                  <c:v>0.35</c:v>
                </c:pt>
                <c:pt idx="4">
                  <c:v>0.42</c:v>
                </c:pt>
              </c:numCache>
            </c:numRef>
          </c:val>
          <c:smooth val="0"/>
          <c:extLst>
            <c:ext xmlns:c16="http://schemas.microsoft.com/office/drawing/2014/chart" uri="{C3380CC4-5D6E-409C-BE32-E72D297353CC}">
              <c16:uniqueId val="{00000002-9537-4CAB-BF97-1E9F9FEF401B}"/>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0.15</c:v>
                </c:pt>
                <c:pt idx="1">
                  <c:v>0.13</c:v>
                </c:pt>
                <c:pt idx="2">
                  <c:v>0.18</c:v>
                </c:pt>
                <c:pt idx="3">
                  <c:v>0.12</c:v>
                </c:pt>
                <c:pt idx="4">
                  <c:v>0.17</c:v>
                </c:pt>
              </c:numCache>
            </c:numRef>
          </c:val>
          <c:smooth val="0"/>
          <c:extLst>
            <c:ext xmlns:c16="http://schemas.microsoft.com/office/drawing/2014/chart" uri="{C3380CC4-5D6E-409C-BE32-E72D297353CC}">
              <c16:uniqueId val="{00000003-9537-4CAB-BF97-1E9F9FEF401B}"/>
            </c:ext>
          </c:extLst>
        </c:ser>
        <c:ser>
          <c:idx val="4"/>
          <c:order val="4"/>
          <c:tx>
            <c:strRef>
              <c:f>Sheet1!$F$1</c:f>
              <c:strCache>
                <c:ptCount val="1"/>
                <c:pt idx="0">
                  <c:v>Hispanic</c:v>
                </c:pt>
              </c:strCache>
            </c:strRef>
          </c:tx>
          <c:spPr>
            <a:ln>
              <a:solidFill>
                <a:srgbClr val="3D96AE"/>
              </a:solidFill>
            </a:ln>
          </c:spPr>
          <c:marker>
            <c:spPr>
              <a:noFill/>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0.19</c:v>
                </c:pt>
                <c:pt idx="1">
                  <c:v>0.19</c:v>
                </c:pt>
                <c:pt idx="2">
                  <c:v>0.23</c:v>
                </c:pt>
                <c:pt idx="3">
                  <c:v>0.23</c:v>
                </c:pt>
                <c:pt idx="4">
                  <c:v>0.28000000000000003</c:v>
                </c:pt>
              </c:numCache>
            </c:numRef>
          </c:val>
          <c:smooth val="0"/>
          <c:extLst>
            <c:ext xmlns:c16="http://schemas.microsoft.com/office/drawing/2014/chart" uri="{C3380CC4-5D6E-409C-BE32-E72D297353CC}">
              <c16:uniqueId val="{00000004-9537-4CAB-BF97-1E9F9FEF401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a:t>Rate per 1,000 Delivery Discharges</a:t>
                </a:r>
              </a:p>
            </c:rich>
          </c:tx>
          <c:layout>
            <c:manualLayout>
              <c:xMode val="edge"/>
              <c:yMode val="edge"/>
              <c:x val="7.3202828813065026E-3"/>
              <c:y val="0.24089310797707847"/>
            </c:manualLayout>
          </c:layout>
          <c:overlay val="0"/>
        </c:title>
        <c:numFmt formatCode="General" sourceLinked="0"/>
        <c:majorTickMark val="out"/>
        <c:minorTickMark val="none"/>
        <c:tickLblPos val="nextTo"/>
        <c:crossAx val="123682176"/>
        <c:crosses val="autoZero"/>
        <c:crossBetween val="between"/>
        <c:minorUnit val="0.1"/>
      </c:valAx>
    </c:plotArea>
    <c:legend>
      <c:legendPos val="t"/>
      <c:layout>
        <c:manualLayout>
          <c:xMode val="edge"/>
          <c:yMode val="edge"/>
          <c:x val="0.15795090319592403"/>
          <c:y val="1.7421514171193715E-3"/>
          <c:w val="0.69608168765000633"/>
          <c:h val="7.726654779189469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02257703898124"/>
          <c:y val="0.10706161729783777"/>
          <c:w val="0.86561169437153673"/>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0.26</c:v>
                </c:pt>
                <c:pt idx="1">
                  <c:v>0.26</c:v>
                </c:pt>
                <c:pt idx="2">
                  <c:v>0.27</c:v>
                </c:pt>
                <c:pt idx="3">
                  <c:v>0.28000000000000003</c:v>
                </c:pt>
                <c:pt idx="4">
                  <c:v>0.31</c:v>
                </c:pt>
              </c:numCache>
            </c:numRef>
          </c:val>
          <c:smooth val="0"/>
          <c:extLst>
            <c:ext xmlns:c16="http://schemas.microsoft.com/office/drawing/2014/chart" uri="{C3380CC4-5D6E-409C-BE32-E72D297353CC}">
              <c16:uniqueId val="{00000000-7C63-497B-AA61-E0CE8A602698}"/>
            </c:ext>
          </c:extLst>
        </c:ser>
        <c:ser>
          <c:idx val="0"/>
          <c:order val="1"/>
          <c:tx>
            <c:strRef>
              <c:f>Sheet1!$C$1</c:f>
              <c:strCache>
                <c:ptCount val="1"/>
                <c:pt idx="0">
                  <c:v>18-24</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0.21</c:v>
                </c:pt>
                <c:pt idx="1">
                  <c:v>0.2</c:v>
                </c:pt>
                <c:pt idx="2">
                  <c:v>0.24</c:v>
                </c:pt>
                <c:pt idx="3">
                  <c:v>0.2</c:v>
                </c:pt>
                <c:pt idx="4">
                  <c:v>0.25</c:v>
                </c:pt>
              </c:numCache>
            </c:numRef>
          </c:val>
          <c:smooth val="0"/>
          <c:extLst>
            <c:ext xmlns:c16="http://schemas.microsoft.com/office/drawing/2014/chart" uri="{C3380CC4-5D6E-409C-BE32-E72D297353CC}">
              <c16:uniqueId val="{00000001-7C63-497B-AA61-E0CE8A602698}"/>
            </c:ext>
          </c:extLst>
        </c:ser>
        <c:ser>
          <c:idx val="1"/>
          <c:order val="2"/>
          <c:tx>
            <c:strRef>
              <c:f>Sheet1!$D$1</c:f>
              <c:strCache>
                <c:ptCount val="1"/>
                <c:pt idx="0">
                  <c:v>25-34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0.25</c:v>
                </c:pt>
                <c:pt idx="1">
                  <c:v>0.24</c:v>
                </c:pt>
                <c:pt idx="2">
                  <c:v>0.25</c:v>
                </c:pt>
                <c:pt idx="3">
                  <c:v>0.27</c:v>
                </c:pt>
                <c:pt idx="4">
                  <c:v>0.28999999999999998</c:v>
                </c:pt>
              </c:numCache>
            </c:numRef>
          </c:val>
          <c:smooth val="0"/>
          <c:extLst>
            <c:ext xmlns:c16="http://schemas.microsoft.com/office/drawing/2014/chart" uri="{C3380CC4-5D6E-409C-BE32-E72D297353CC}">
              <c16:uniqueId val="{00000002-7C63-497B-AA61-E0CE8A602698}"/>
            </c:ext>
          </c:extLst>
        </c:ser>
        <c:ser>
          <c:idx val="2"/>
          <c:order val="3"/>
          <c:tx>
            <c:strRef>
              <c:f>Sheet1!$E$1</c:f>
              <c:strCache>
                <c:ptCount val="1"/>
                <c:pt idx="0">
                  <c:v>35-55</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0.42</c:v>
                </c:pt>
                <c:pt idx="1">
                  <c:v>0.4</c:v>
                </c:pt>
                <c:pt idx="2">
                  <c:v>0.38</c:v>
                </c:pt>
                <c:pt idx="3">
                  <c:v>0.42</c:v>
                </c:pt>
                <c:pt idx="4">
                  <c:v>0.43</c:v>
                </c:pt>
              </c:numCache>
            </c:numRef>
          </c:val>
          <c:smooth val="0"/>
          <c:extLst>
            <c:ext xmlns:c16="http://schemas.microsoft.com/office/drawing/2014/chart" uri="{C3380CC4-5D6E-409C-BE32-E72D297353CC}">
              <c16:uniqueId val="{00000003-7C63-497B-AA61-E0CE8A60269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5"/>
          <c:min val="0"/>
        </c:scaling>
        <c:delete val="0"/>
        <c:axPos val="l"/>
        <c:majorGridlines/>
        <c:title>
          <c:tx>
            <c:rich>
              <a:bodyPr rot="-5400000" vert="horz"/>
              <a:lstStyle/>
              <a:p>
                <a:pPr>
                  <a:defRPr/>
                </a:pPr>
                <a:r>
                  <a:rPr lang="en-US"/>
                  <a:t>Rate per 1,000 Delivery Discharges</a:t>
                </a:r>
              </a:p>
            </c:rich>
          </c:tx>
          <c:layout>
            <c:manualLayout>
              <c:xMode val="edge"/>
              <c:yMode val="edge"/>
              <c:x val="7.076042578011082E-3"/>
              <c:y val="0.2350685580291286"/>
            </c:manualLayout>
          </c:layout>
          <c:overlay val="0"/>
        </c:title>
        <c:numFmt formatCode="General" sourceLinked="0"/>
        <c:majorTickMark val="out"/>
        <c:minorTickMark val="none"/>
        <c:tickLblPos val="nextTo"/>
        <c:crossAx val="123682176"/>
        <c:crosses val="autoZero"/>
        <c:crossBetween val="between"/>
        <c:majorUnit val="0.1"/>
      </c:valAx>
    </c:plotArea>
    <c:legend>
      <c:legendPos val="t"/>
      <c:layout>
        <c:manualLayout>
          <c:xMode val="edge"/>
          <c:yMode val="edge"/>
          <c:x val="0.26203083989501313"/>
          <c:y val="1.7422516830501032E-3"/>
          <c:w val="0.47104646641392056"/>
          <c:h val="7.112272192084430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9559715451505741"/>
          <c:w val="0.87641416350733925"/>
          <c:h val="0.7025026157737441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0.26</c:v>
                </c:pt>
                <c:pt idx="1">
                  <c:v>0.26</c:v>
                </c:pt>
                <c:pt idx="2">
                  <c:v>0.27</c:v>
                </c:pt>
                <c:pt idx="3">
                  <c:v>0.28000000000000003</c:v>
                </c:pt>
                <c:pt idx="4">
                  <c:v>0.31</c:v>
                </c:pt>
              </c:numCache>
            </c:numRef>
          </c:val>
          <c:smooth val="0"/>
          <c:extLst>
            <c:ext xmlns:c16="http://schemas.microsoft.com/office/drawing/2014/chart" uri="{C3380CC4-5D6E-409C-BE32-E72D297353CC}">
              <c16:uniqueId val="{00000000-7C63-497B-AA61-E0CE8A602698}"/>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0.28999999999999998</c:v>
                </c:pt>
                <c:pt idx="1">
                  <c:v>0.26</c:v>
                </c:pt>
                <c:pt idx="2">
                  <c:v>0.28000000000000003</c:v>
                </c:pt>
                <c:pt idx="3">
                  <c:v>0.3</c:v>
                </c:pt>
                <c:pt idx="4">
                  <c:v>0.34</c:v>
                </c:pt>
              </c:numCache>
            </c:numRef>
          </c:val>
          <c:smooth val="0"/>
          <c:extLst>
            <c:ext xmlns:c16="http://schemas.microsoft.com/office/drawing/2014/chart" uri="{C3380CC4-5D6E-409C-BE32-E72D297353CC}">
              <c16:uniqueId val="{00000001-7C63-497B-AA61-E0CE8A602698}"/>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0.25</c:v>
                </c:pt>
                <c:pt idx="1">
                  <c:v>0.27</c:v>
                </c:pt>
                <c:pt idx="2">
                  <c:v>0.3</c:v>
                </c:pt>
                <c:pt idx="3">
                  <c:v>0.3</c:v>
                </c:pt>
                <c:pt idx="4">
                  <c:v>0.3</c:v>
                </c:pt>
              </c:numCache>
            </c:numRef>
          </c:val>
          <c:smooth val="0"/>
          <c:extLst>
            <c:ext xmlns:c16="http://schemas.microsoft.com/office/drawing/2014/chart" uri="{C3380CC4-5D6E-409C-BE32-E72D297353CC}">
              <c16:uniqueId val="{00000002-7C63-497B-AA61-E0CE8A602698}"/>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0.28000000000000003</c:v>
                </c:pt>
                <c:pt idx="1">
                  <c:v>0.26</c:v>
                </c:pt>
                <c:pt idx="2">
                  <c:v>0.26</c:v>
                </c:pt>
                <c:pt idx="3">
                  <c:v>0.3</c:v>
                </c:pt>
                <c:pt idx="4">
                  <c:v>0.3</c:v>
                </c:pt>
              </c:numCache>
            </c:numRef>
          </c:val>
          <c:smooth val="0"/>
          <c:extLst>
            <c:ext xmlns:c16="http://schemas.microsoft.com/office/drawing/2014/chart" uri="{C3380CC4-5D6E-409C-BE32-E72D297353CC}">
              <c16:uniqueId val="{00000003-7C63-497B-AA61-E0CE8A602698}"/>
            </c:ext>
          </c:extLst>
        </c:ser>
        <c:ser>
          <c:idx val="4"/>
          <c:order val="4"/>
          <c:tx>
            <c:strRef>
              <c:f>Sheet1!$F$1</c:f>
              <c:strCache>
                <c:ptCount val="1"/>
                <c:pt idx="0">
                  <c:v>Fourth Quartile (Highest Income)</c:v>
                </c:pt>
              </c:strCache>
            </c:strRef>
          </c:tx>
          <c:spPr>
            <a:ln>
              <a:solidFill>
                <a:srgbClr val="3D96AE"/>
              </a:solidFill>
            </a:ln>
          </c:spPr>
          <c:marker>
            <c:spPr>
              <a:noFill/>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0.24</c:v>
                </c:pt>
                <c:pt idx="1">
                  <c:v>0.23</c:v>
                </c:pt>
                <c:pt idx="2">
                  <c:v>0.24</c:v>
                </c:pt>
                <c:pt idx="3">
                  <c:v>0.23</c:v>
                </c:pt>
                <c:pt idx="4">
                  <c:v>0.27</c:v>
                </c:pt>
              </c:numCache>
            </c:numRef>
          </c:val>
          <c:smooth val="0"/>
          <c:extLst>
            <c:ext xmlns:c16="http://schemas.microsoft.com/office/drawing/2014/chart" uri="{C3380CC4-5D6E-409C-BE32-E72D297353CC}">
              <c16:uniqueId val="{00000000-4734-4EF4-A18E-94C1D4D65C2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5"/>
          <c:min val="0"/>
        </c:scaling>
        <c:delete val="0"/>
        <c:axPos val="l"/>
        <c:majorGridlines/>
        <c:title>
          <c:tx>
            <c:rich>
              <a:bodyPr rot="-5400000" vert="horz"/>
              <a:lstStyle/>
              <a:p>
                <a:pPr>
                  <a:defRPr/>
                </a:pPr>
                <a:r>
                  <a:rPr lang="en-US"/>
                  <a:t>Rate per 1,000 Delivery Discharges</a:t>
                </a:r>
              </a:p>
            </c:rich>
          </c:tx>
          <c:layout>
            <c:manualLayout>
              <c:xMode val="edge"/>
              <c:yMode val="edge"/>
              <c:x val="0"/>
              <c:y val="0.25718790261986879"/>
            </c:manualLayout>
          </c:layout>
          <c:overlay val="0"/>
        </c:title>
        <c:numFmt formatCode="General" sourceLinked="0"/>
        <c:majorTickMark val="out"/>
        <c:minorTickMark val="none"/>
        <c:tickLblPos val="nextTo"/>
        <c:crossAx val="123682176"/>
        <c:crosses val="autoZero"/>
        <c:crossBetween val="between"/>
        <c:majorUnit val="0.1"/>
      </c:valAx>
    </c:plotArea>
    <c:legend>
      <c:legendPos val="t"/>
      <c:layout>
        <c:manualLayout>
          <c:xMode val="edge"/>
          <c:yMode val="edge"/>
          <c:x val="5.5240716438223002E-2"/>
          <c:y val="1.7421514171193715E-3"/>
          <c:w val="0.88766051812967817"/>
          <c:h val="0.18100428605899507"/>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3308609508806279"/>
          <c:w val="0.87641416350733925"/>
          <c:h val="0.7650140519794231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0.26</c:v>
                </c:pt>
                <c:pt idx="1">
                  <c:v>0.26</c:v>
                </c:pt>
                <c:pt idx="2">
                  <c:v>0.27</c:v>
                </c:pt>
                <c:pt idx="3">
                  <c:v>0.28000000000000003</c:v>
                </c:pt>
                <c:pt idx="4">
                  <c:v>0.31</c:v>
                </c:pt>
              </c:numCache>
            </c:numRef>
          </c:val>
          <c:smooth val="0"/>
          <c:extLst>
            <c:ext xmlns:c16="http://schemas.microsoft.com/office/drawing/2014/chart" uri="{C3380CC4-5D6E-409C-BE32-E72D297353CC}">
              <c16:uniqueId val="{00000000-7C63-497B-AA61-E0CE8A602698}"/>
            </c:ext>
          </c:extLst>
        </c:ser>
        <c:ser>
          <c:idx val="0"/>
          <c:order val="1"/>
          <c:tx>
            <c:strRef>
              <c:f>Sheet1!$C$1</c:f>
              <c:strCache>
                <c:ptCount val="1"/>
                <c:pt idx="0">
                  <c:v>Private Insurance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0.25</c:v>
                </c:pt>
                <c:pt idx="1">
                  <c:v>0.25</c:v>
                </c:pt>
                <c:pt idx="2">
                  <c:v>0.25</c:v>
                </c:pt>
                <c:pt idx="3">
                  <c:v>0.24</c:v>
                </c:pt>
                <c:pt idx="4">
                  <c:v>0.28000000000000003</c:v>
                </c:pt>
              </c:numCache>
            </c:numRef>
          </c:val>
          <c:smooth val="0"/>
          <c:extLst>
            <c:ext xmlns:c16="http://schemas.microsoft.com/office/drawing/2014/chart" uri="{C3380CC4-5D6E-409C-BE32-E72D297353CC}">
              <c16:uniqueId val="{00000001-7C63-497B-AA61-E0CE8A602698}"/>
            </c:ext>
          </c:extLst>
        </c:ser>
        <c:ser>
          <c:idx val="1"/>
          <c:order val="2"/>
          <c:tx>
            <c:strRef>
              <c:f>Sheet1!$D$1</c:f>
              <c:strCache>
                <c:ptCount val="1"/>
                <c:pt idx="0">
                  <c:v>Medicare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0.75</c:v>
                </c:pt>
                <c:pt idx="1">
                  <c:v>0.88</c:v>
                </c:pt>
                <c:pt idx="2">
                  <c:v>0.55000000000000004</c:v>
                </c:pt>
                <c:pt idx="3">
                  <c:v>0.91</c:v>
                </c:pt>
              </c:numCache>
            </c:numRef>
          </c:val>
          <c:smooth val="0"/>
          <c:extLst>
            <c:ext xmlns:c16="http://schemas.microsoft.com/office/drawing/2014/chart" uri="{C3380CC4-5D6E-409C-BE32-E72D297353CC}">
              <c16:uniqueId val="{00000002-7C63-497B-AA61-E0CE8A602698}"/>
            </c:ext>
          </c:extLst>
        </c:ser>
        <c:ser>
          <c:idx val="2"/>
          <c:order val="3"/>
          <c:tx>
            <c:strRef>
              <c:f>Sheet1!$E$1</c:f>
              <c:strCache>
                <c:ptCount val="1"/>
                <c:pt idx="0">
                  <c:v>Medicaid</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0.28000000000000003</c:v>
                </c:pt>
                <c:pt idx="1">
                  <c:v>0.26</c:v>
                </c:pt>
                <c:pt idx="2">
                  <c:v>0.3</c:v>
                </c:pt>
                <c:pt idx="3">
                  <c:v>0.32</c:v>
                </c:pt>
                <c:pt idx="4">
                  <c:v>0.33</c:v>
                </c:pt>
              </c:numCache>
            </c:numRef>
          </c:val>
          <c:smooth val="0"/>
          <c:extLst>
            <c:ext xmlns:c16="http://schemas.microsoft.com/office/drawing/2014/chart" uri="{C3380CC4-5D6E-409C-BE32-E72D297353CC}">
              <c16:uniqueId val="{00000003-7C63-497B-AA61-E0CE8A602698}"/>
            </c:ext>
          </c:extLst>
        </c:ser>
        <c:ser>
          <c:idx val="4"/>
          <c:order val="4"/>
          <c:tx>
            <c:strRef>
              <c:f>Sheet1!$F$1</c:f>
              <c:strCache>
                <c:ptCount val="1"/>
                <c:pt idx="0">
                  <c:v>Other Insurance</c:v>
                </c:pt>
              </c:strCache>
            </c:strRef>
          </c:tx>
          <c:marker>
            <c:spPr>
              <a:noFill/>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0.25</c:v>
                </c:pt>
                <c:pt idx="1">
                  <c:v>0.28999999999999998</c:v>
                </c:pt>
                <c:pt idx="2">
                  <c:v>0.39</c:v>
                </c:pt>
                <c:pt idx="3">
                  <c:v>0.3</c:v>
                </c:pt>
                <c:pt idx="4">
                  <c:v>0.33</c:v>
                </c:pt>
              </c:numCache>
            </c:numRef>
          </c:val>
          <c:smooth val="0"/>
          <c:extLst>
            <c:ext xmlns:c16="http://schemas.microsoft.com/office/drawing/2014/chart" uri="{C3380CC4-5D6E-409C-BE32-E72D297353CC}">
              <c16:uniqueId val="{00000000-E264-44C7-809F-77D3FA1D43B2}"/>
            </c:ext>
          </c:extLst>
        </c:ser>
        <c:ser>
          <c:idx val="5"/>
          <c:order val="5"/>
          <c:tx>
            <c:strRef>
              <c:f>Sheet1!$G$1</c:f>
              <c:strCache>
                <c:ptCount val="1"/>
                <c:pt idx="0">
                  <c:v>Self-Pay/No Charge</c:v>
                </c:pt>
              </c:strCache>
            </c:strRef>
          </c:tx>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0.23</c:v>
                </c:pt>
                <c:pt idx="1">
                  <c:v>0.23</c:v>
                </c:pt>
                <c:pt idx="3">
                  <c:v>0.27</c:v>
                </c:pt>
                <c:pt idx="4">
                  <c:v>0.38</c:v>
                </c:pt>
              </c:numCache>
            </c:numRef>
          </c:val>
          <c:smooth val="0"/>
          <c:extLst>
            <c:ext xmlns:c16="http://schemas.microsoft.com/office/drawing/2014/chart" uri="{C3380CC4-5D6E-409C-BE32-E72D297353CC}">
              <c16:uniqueId val="{00000001-E264-44C7-809F-77D3FA1D43B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dirty="0"/>
                  <a:t>Rate per 1,000 Delivery Discharges</a:t>
                </a:r>
              </a:p>
            </c:rich>
          </c:tx>
          <c:layout>
            <c:manualLayout>
              <c:xMode val="edge"/>
              <c:yMode val="edge"/>
              <c:x val="9.0320307183824238E-4"/>
              <c:y val="0.15442548507686113"/>
            </c:manualLayout>
          </c:layout>
          <c:overlay val="0"/>
        </c:title>
        <c:numFmt formatCode="#,##0.0" sourceLinked="0"/>
        <c:majorTickMark val="out"/>
        <c:minorTickMark val="none"/>
        <c:tickLblPos val="nextTo"/>
        <c:crossAx val="123682176"/>
        <c:crosses val="autoZero"/>
        <c:crossBetween val="between"/>
      </c:valAx>
    </c:plotArea>
    <c:legend>
      <c:legendPos val="t"/>
      <c:layout>
        <c:manualLayout>
          <c:xMode val="edge"/>
          <c:yMode val="edge"/>
          <c:x val="0.12005553125303781"/>
          <c:y val="1.7421514171193715E-3"/>
          <c:w val="0.85232344220861278"/>
          <c:h val="0.10064775900989163"/>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261188505283"/>
          <c:y val="0.16406907967633655"/>
          <c:w val="0.89350814321286764"/>
          <c:h val="0.7340308058783142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0.26</c:v>
                </c:pt>
                <c:pt idx="1">
                  <c:v>0.26</c:v>
                </c:pt>
                <c:pt idx="2">
                  <c:v>0.27</c:v>
                </c:pt>
                <c:pt idx="3">
                  <c:v>0.28000000000000003</c:v>
                </c:pt>
                <c:pt idx="4">
                  <c:v>0.31</c:v>
                </c:pt>
              </c:numCache>
            </c:numRef>
          </c:val>
          <c:smooth val="0"/>
          <c:extLst>
            <c:ext xmlns:c16="http://schemas.microsoft.com/office/drawing/2014/chart" uri="{C3380CC4-5D6E-409C-BE32-E72D297353CC}">
              <c16:uniqueId val="{00000000-F0CB-40E2-BDFA-3726498D6940}"/>
            </c:ext>
          </c:extLst>
        </c:ser>
        <c:ser>
          <c:idx val="0"/>
          <c:order val="1"/>
          <c:tx>
            <c:strRef>
              <c:f>Sheet1!$C$1</c:f>
              <c:strCache>
                <c:ptCount val="1"/>
                <c:pt idx="0">
                  <c:v>Large Central Metro</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0.27</c:v>
                </c:pt>
                <c:pt idx="1">
                  <c:v>0.27</c:v>
                </c:pt>
                <c:pt idx="2">
                  <c:v>0.28000000000000003</c:v>
                </c:pt>
                <c:pt idx="3">
                  <c:v>0.28000000000000003</c:v>
                </c:pt>
                <c:pt idx="4">
                  <c:v>0.33</c:v>
                </c:pt>
              </c:numCache>
            </c:numRef>
          </c:val>
          <c:smooth val="0"/>
          <c:extLst>
            <c:ext xmlns:c16="http://schemas.microsoft.com/office/drawing/2014/chart" uri="{C3380CC4-5D6E-409C-BE32-E72D297353CC}">
              <c16:uniqueId val="{00000001-F0CB-40E2-BDFA-3726498D6940}"/>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0.28000000000000003</c:v>
                </c:pt>
                <c:pt idx="1">
                  <c:v>0.24</c:v>
                </c:pt>
                <c:pt idx="2">
                  <c:v>0.25</c:v>
                </c:pt>
                <c:pt idx="3">
                  <c:v>0.28000000000000003</c:v>
                </c:pt>
                <c:pt idx="4">
                  <c:v>0.28000000000000003</c:v>
                </c:pt>
              </c:numCache>
            </c:numRef>
          </c:val>
          <c:smooth val="0"/>
          <c:extLst>
            <c:ext xmlns:c16="http://schemas.microsoft.com/office/drawing/2014/chart" uri="{C3380CC4-5D6E-409C-BE32-E72D297353CC}">
              <c16:uniqueId val="{00000002-F0CB-40E2-BDFA-3726498D6940}"/>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0.26</c:v>
                </c:pt>
                <c:pt idx="1">
                  <c:v>0.26</c:v>
                </c:pt>
                <c:pt idx="2">
                  <c:v>0.27</c:v>
                </c:pt>
                <c:pt idx="3">
                  <c:v>0.28000000000000003</c:v>
                </c:pt>
                <c:pt idx="4">
                  <c:v>0.34</c:v>
                </c:pt>
              </c:numCache>
            </c:numRef>
          </c:val>
          <c:smooth val="0"/>
          <c:extLst>
            <c:ext xmlns:c16="http://schemas.microsoft.com/office/drawing/2014/chart" uri="{C3380CC4-5D6E-409C-BE32-E72D297353CC}">
              <c16:uniqueId val="{00000003-F0CB-40E2-BDFA-3726498D6940}"/>
            </c:ext>
          </c:extLst>
        </c:ser>
        <c:ser>
          <c:idx val="4"/>
          <c:order val="4"/>
          <c:tx>
            <c:strRef>
              <c:f>Sheet1!$F$1</c:f>
              <c:strCache>
                <c:ptCount val="1"/>
                <c:pt idx="0">
                  <c:v>Small Metro</c:v>
                </c:pt>
              </c:strCache>
            </c:strRef>
          </c:tx>
          <c:cat>
            <c:numRef>
              <c:f>Sheet1!$A$2:$A$6</c:f>
              <c:numCache>
                <c:formatCode>General</c:formatCode>
                <c:ptCount val="5"/>
                <c:pt idx="0">
                  <c:v>2016</c:v>
                </c:pt>
                <c:pt idx="1">
                  <c:v>2017</c:v>
                </c:pt>
                <c:pt idx="2">
                  <c:v>2018</c:v>
                </c:pt>
                <c:pt idx="3">
                  <c:v>2019</c:v>
                </c:pt>
                <c:pt idx="4">
                  <c:v>2020</c:v>
                </c:pt>
              </c:numCache>
            </c:numRef>
          </c:cat>
          <c:val>
            <c:numRef>
              <c:f>Sheet1!$F$2:$F$6</c:f>
              <c:numCache>
                <c:formatCode>0.00</c:formatCode>
                <c:ptCount val="5"/>
                <c:pt idx="0">
                  <c:v>0.26</c:v>
                </c:pt>
                <c:pt idx="1">
                  <c:v>0.26</c:v>
                </c:pt>
                <c:pt idx="2">
                  <c:v>0.3</c:v>
                </c:pt>
                <c:pt idx="3">
                  <c:v>0.31</c:v>
                </c:pt>
                <c:pt idx="4">
                  <c:v>0.3</c:v>
                </c:pt>
              </c:numCache>
            </c:numRef>
          </c:val>
          <c:smooth val="0"/>
          <c:extLst>
            <c:ext xmlns:c16="http://schemas.microsoft.com/office/drawing/2014/chart" uri="{C3380CC4-5D6E-409C-BE32-E72D297353CC}">
              <c16:uniqueId val="{00000004-F0CB-40E2-BDFA-3726498D6940}"/>
            </c:ext>
          </c:extLst>
        </c:ser>
        <c:ser>
          <c:idx val="5"/>
          <c:order val="5"/>
          <c:tx>
            <c:strRef>
              <c:f>Sheet1!$G$1</c:f>
              <c:strCache>
                <c:ptCount val="1"/>
                <c:pt idx="0">
                  <c:v>Micropolitan</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0.00</c:formatCode>
                <c:ptCount val="5"/>
                <c:pt idx="0">
                  <c:v>0.24</c:v>
                </c:pt>
                <c:pt idx="1">
                  <c:v>0.24</c:v>
                </c:pt>
                <c:pt idx="2">
                  <c:v>0.31</c:v>
                </c:pt>
                <c:pt idx="3">
                  <c:v>0.26</c:v>
                </c:pt>
                <c:pt idx="4">
                  <c:v>0.31</c:v>
                </c:pt>
              </c:numCache>
            </c:numRef>
          </c:val>
          <c:smooth val="0"/>
          <c:extLst>
            <c:ext xmlns:c16="http://schemas.microsoft.com/office/drawing/2014/chart" uri="{C3380CC4-5D6E-409C-BE32-E72D297353CC}">
              <c16:uniqueId val="{00000005-F0CB-40E2-BDFA-3726498D6940}"/>
            </c:ext>
          </c:extLst>
        </c:ser>
        <c:ser>
          <c:idx val="6"/>
          <c:order val="6"/>
          <c:tx>
            <c:strRef>
              <c:f>Sheet1!$H$1</c:f>
              <c:strCache>
                <c:ptCount val="1"/>
                <c:pt idx="0">
                  <c:v>Noncore</c:v>
                </c:pt>
              </c:strCache>
            </c:strRef>
          </c:tx>
          <c:spPr>
            <a:ln w="19050">
              <a:solidFill>
                <a:srgbClr val="BFBFBF"/>
              </a:solidFill>
            </a:ln>
          </c:spPr>
          <c:marker>
            <c:spPr>
              <a:ln>
                <a:solidFill>
                  <a:sysClr val="windowText" lastClr="000000"/>
                </a:solidFill>
              </a:ln>
            </c:spPr>
          </c:marker>
          <c:cat>
            <c:numRef>
              <c:f>Sheet1!$A$2:$A$6</c:f>
              <c:numCache>
                <c:formatCode>General</c:formatCode>
                <c:ptCount val="5"/>
                <c:pt idx="0">
                  <c:v>2016</c:v>
                </c:pt>
                <c:pt idx="1">
                  <c:v>2017</c:v>
                </c:pt>
                <c:pt idx="2">
                  <c:v>2018</c:v>
                </c:pt>
                <c:pt idx="3">
                  <c:v>2019</c:v>
                </c:pt>
                <c:pt idx="4">
                  <c:v>2020</c:v>
                </c:pt>
              </c:numCache>
            </c:numRef>
          </c:cat>
          <c:val>
            <c:numRef>
              <c:f>Sheet1!$H$2:$H$6</c:f>
              <c:numCache>
                <c:formatCode>0.00</c:formatCode>
                <c:ptCount val="5"/>
                <c:pt idx="0">
                  <c:v>0.27</c:v>
                </c:pt>
                <c:pt idx="1">
                  <c:v>0.25</c:v>
                </c:pt>
                <c:pt idx="2">
                  <c:v>0.21</c:v>
                </c:pt>
                <c:pt idx="3">
                  <c:v>0.33</c:v>
                </c:pt>
                <c:pt idx="4">
                  <c:v>0.21</c:v>
                </c:pt>
              </c:numCache>
            </c:numRef>
          </c:val>
          <c:smooth val="0"/>
          <c:extLst>
            <c:ext xmlns:c16="http://schemas.microsoft.com/office/drawing/2014/chart" uri="{C3380CC4-5D6E-409C-BE32-E72D297353CC}">
              <c16:uniqueId val="{00000006-F0CB-40E2-BDFA-3726498D694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5"/>
          <c:min val="0"/>
        </c:scaling>
        <c:delete val="0"/>
        <c:axPos val="l"/>
        <c:majorGridlines/>
        <c:title>
          <c:tx>
            <c:rich>
              <a:bodyPr rot="-5400000" vert="horz"/>
              <a:lstStyle/>
              <a:p>
                <a:pPr>
                  <a:defRPr/>
                </a:pPr>
                <a:r>
                  <a:rPr lang="en-US" dirty="0"/>
                  <a:t>Rate per 1,000 Delivery Discharges</a:t>
                </a:r>
              </a:p>
            </c:rich>
          </c:tx>
          <c:layout>
            <c:manualLayout>
              <c:xMode val="edge"/>
              <c:yMode val="edge"/>
              <c:x val="2.5444175247324855E-3"/>
              <c:y val="0.17412408409886265"/>
            </c:manualLayout>
          </c:layout>
          <c:overlay val="0"/>
        </c:title>
        <c:numFmt formatCode="General" sourceLinked="0"/>
        <c:majorTickMark val="out"/>
        <c:minorTickMark val="none"/>
        <c:tickLblPos val="nextTo"/>
        <c:crossAx val="123682176"/>
        <c:crosses val="autoZero"/>
        <c:crossBetween val="between"/>
        <c:majorUnit val="0.1"/>
      </c:valAx>
    </c:plotArea>
    <c:legend>
      <c:legendPos val="t"/>
      <c:layout>
        <c:manualLayout>
          <c:xMode val="edge"/>
          <c:yMode val="edge"/>
          <c:x val="8.4378712891738469E-2"/>
          <c:y val="1.7421514171193715E-3"/>
          <c:w val="0.87386981141246234"/>
          <c:h val="0.13696878047234545"/>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286.5</c:v>
                </c:pt>
                <c:pt idx="1">
                  <c:v>286.3</c:v>
                </c:pt>
                <c:pt idx="2">
                  <c:v>282.8</c:v>
                </c:pt>
                <c:pt idx="3">
                  <c:v>279.3</c:v>
                </c:pt>
                <c:pt idx="4">
                  <c:v>281.89999999999998</c:v>
                </c:pt>
              </c:numCache>
            </c:numRef>
          </c:val>
          <c:smooth val="0"/>
          <c:extLst>
            <c:ext xmlns:c16="http://schemas.microsoft.com/office/drawing/2014/chart" uri="{C3380CC4-5D6E-409C-BE32-E72D297353CC}">
              <c16:uniqueId val="{00000000-7CF8-4812-A526-BED7B55CB42E}"/>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274.3</c:v>
                </c:pt>
                <c:pt idx="1">
                  <c:v>274.39999999999998</c:v>
                </c:pt>
                <c:pt idx="2">
                  <c:v>270.60000000000002</c:v>
                </c:pt>
                <c:pt idx="3">
                  <c:v>267.5</c:v>
                </c:pt>
                <c:pt idx="4">
                  <c:v>269.89999999999998</c:v>
                </c:pt>
              </c:numCache>
            </c:numRef>
          </c:val>
          <c:smooth val="0"/>
          <c:extLst>
            <c:ext xmlns:c16="http://schemas.microsoft.com/office/drawing/2014/chart" uri="{C3380CC4-5D6E-409C-BE32-E72D297353CC}">
              <c16:uniqueId val="{00000001-7CF8-4812-A526-BED7B55CB42E}"/>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330.3</c:v>
                </c:pt>
                <c:pt idx="1">
                  <c:v>327.8</c:v>
                </c:pt>
                <c:pt idx="2">
                  <c:v>325.5</c:v>
                </c:pt>
                <c:pt idx="3">
                  <c:v>323.10000000000002</c:v>
                </c:pt>
                <c:pt idx="4">
                  <c:v>328.1</c:v>
                </c:pt>
              </c:numCache>
            </c:numRef>
          </c:val>
          <c:smooth val="0"/>
          <c:extLst>
            <c:ext xmlns:c16="http://schemas.microsoft.com/office/drawing/2014/chart" uri="{C3380CC4-5D6E-409C-BE32-E72D297353CC}">
              <c16:uniqueId val="{00000002-7CF8-4812-A526-BED7B55CB42E}"/>
            </c:ext>
          </c:extLst>
        </c:ser>
        <c:ser>
          <c:idx val="2"/>
          <c:order val="3"/>
          <c:tx>
            <c:strRef>
              <c:f>Sheet1!$E$1</c:f>
              <c:strCache>
                <c:ptCount val="1"/>
                <c:pt idx="0">
                  <c:v>API</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280.7</c:v>
                </c:pt>
                <c:pt idx="1">
                  <c:v>280.89999999999998</c:v>
                </c:pt>
                <c:pt idx="2">
                  <c:v>275.89999999999998</c:v>
                </c:pt>
                <c:pt idx="3">
                  <c:v>274.10000000000002</c:v>
                </c:pt>
                <c:pt idx="4">
                  <c:v>275.7</c:v>
                </c:pt>
              </c:numCache>
            </c:numRef>
          </c:val>
          <c:smooth val="0"/>
          <c:extLst>
            <c:ext xmlns:c16="http://schemas.microsoft.com/office/drawing/2014/chart" uri="{C3380CC4-5D6E-409C-BE32-E72D297353CC}">
              <c16:uniqueId val="{00000003-7CF8-4812-A526-BED7B55CB42E}"/>
            </c:ext>
          </c:extLst>
        </c:ser>
        <c:ser>
          <c:idx val="4"/>
          <c:order val="4"/>
          <c:tx>
            <c:strRef>
              <c:f>Sheet1!$F$1</c:f>
              <c:strCache>
                <c:ptCount val="1"/>
                <c:pt idx="0">
                  <c:v>Hispanic</c:v>
                </c:pt>
              </c:strCache>
            </c:strRef>
          </c:tx>
          <c:spPr>
            <a:ln>
              <a:solidFill>
                <a:srgbClr val="3D96AE"/>
              </a:solidFill>
            </a:ln>
          </c:spPr>
          <c:marker>
            <c:spPr>
              <a:noFill/>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289</c:v>
                </c:pt>
                <c:pt idx="1">
                  <c:v>287.8</c:v>
                </c:pt>
                <c:pt idx="2">
                  <c:v>285.39999999999998</c:v>
                </c:pt>
                <c:pt idx="3">
                  <c:v>279.10000000000002</c:v>
                </c:pt>
                <c:pt idx="4">
                  <c:v>279.8</c:v>
                </c:pt>
              </c:numCache>
            </c:numRef>
          </c:val>
          <c:smooth val="0"/>
          <c:extLst>
            <c:ext xmlns:c16="http://schemas.microsoft.com/office/drawing/2014/chart" uri="{C3380CC4-5D6E-409C-BE32-E72D297353CC}">
              <c16:uniqueId val="{00000004-7CF8-4812-A526-BED7B55CB4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50"/>
          <c:min val="250"/>
        </c:scaling>
        <c:delete val="0"/>
        <c:axPos val="l"/>
        <c:majorGridlines/>
        <c:title>
          <c:tx>
            <c:rich>
              <a:bodyPr rot="-5400000" vert="horz"/>
              <a:lstStyle/>
              <a:p>
                <a:pPr>
                  <a:defRPr/>
                </a:pPr>
                <a:r>
                  <a:rPr lang="en-US" sz="1600" b="1" i="0" u="none" strike="noStrike" kern="1200" baseline="0" dirty="0">
                    <a:solidFill>
                      <a:prstClr val="black"/>
                    </a:solidFill>
                    <a:latin typeface="Arial" panose="020B0604020202020204" pitchFamily="34" charset="0"/>
                    <a:cs typeface="Arial" panose="020B0604020202020204" pitchFamily="34" charset="0"/>
                  </a:rPr>
                  <a:t>Rate per 1,000 Deliveries</a:t>
                </a:r>
              </a:p>
            </c:rich>
          </c:tx>
          <c:layout>
            <c:manualLayout>
              <c:xMode val="edge"/>
              <c:yMode val="edge"/>
              <c:x val="9.0320307183824238E-4"/>
              <c:y val="0.244072870251683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24351232137649462"/>
          <c:y val="1.7421514171193715E-3"/>
          <c:w val="0.59768591426071738"/>
          <c:h val="7.8406023993740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286.5</c:v>
                </c:pt>
                <c:pt idx="1">
                  <c:v>286.3</c:v>
                </c:pt>
                <c:pt idx="2">
                  <c:v>282.8</c:v>
                </c:pt>
                <c:pt idx="3">
                  <c:v>279.3</c:v>
                </c:pt>
                <c:pt idx="4">
                  <c:v>281.89999999999998</c:v>
                </c:pt>
              </c:numCache>
            </c:numRef>
          </c:val>
          <c:smooth val="0"/>
          <c:extLst>
            <c:ext xmlns:c16="http://schemas.microsoft.com/office/drawing/2014/chart" uri="{C3380CC4-5D6E-409C-BE32-E72D297353CC}">
              <c16:uniqueId val="{00000000-F4AE-428C-9A5E-5FEE6D69A560}"/>
            </c:ext>
          </c:extLst>
        </c:ser>
        <c:ser>
          <c:idx val="0"/>
          <c:order val="1"/>
          <c:tx>
            <c:strRef>
              <c:f>Sheet1!$C$1</c:f>
              <c:strCache>
                <c:ptCount val="1"/>
                <c:pt idx="0">
                  <c:v>10-14</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161.4</c:v>
                </c:pt>
                <c:pt idx="1">
                  <c:v>158.6</c:v>
                </c:pt>
                <c:pt idx="2">
                  <c:v>152.19999999999999</c:v>
                </c:pt>
                <c:pt idx="3">
                  <c:v>149.9</c:v>
                </c:pt>
                <c:pt idx="4">
                  <c:v>146</c:v>
                </c:pt>
              </c:numCache>
            </c:numRef>
          </c:val>
          <c:smooth val="0"/>
          <c:extLst>
            <c:ext xmlns:c16="http://schemas.microsoft.com/office/drawing/2014/chart" uri="{C3380CC4-5D6E-409C-BE32-E72D297353CC}">
              <c16:uniqueId val="{00000001-F4AE-428C-9A5E-5FEE6D69A560}"/>
            </c:ext>
          </c:extLst>
        </c:ser>
        <c:ser>
          <c:idx val="1"/>
          <c:order val="2"/>
          <c:tx>
            <c:strRef>
              <c:f>Sheet1!$D$1</c:f>
              <c:strCache>
                <c:ptCount val="1"/>
                <c:pt idx="0">
                  <c:v>15-17</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149</c:v>
                </c:pt>
                <c:pt idx="1">
                  <c:v>148.1</c:v>
                </c:pt>
                <c:pt idx="2">
                  <c:v>145.80000000000001</c:v>
                </c:pt>
                <c:pt idx="3">
                  <c:v>139.30000000000001</c:v>
                </c:pt>
                <c:pt idx="4">
                  <c:v>140.4</c:v>
                </c:pt>
              </c:numCache>
            </c:numRef>
          </c:val>
          <c:smooth val="0"/>
          <c:extLst>
            <c:ext xmlns:c16="http://schemas.microsoft.com/office/drawing/2014/chart" uri="{C3380CC4-5D6E-409C-BE32-E72D297353CC}">
              <c16:uniqueId val="{00000002-F4AE-428C-9A5E-5FEE6D69A560}"/>
            </c:ext>
          </c:extLst>
        </c:ser>
        <c:ser>
          <c:idx val="2"/>
          <c:order val="3"/>
          <c:tx>
            <c:strRef>
              <c:f>Sheet1!$E$1</c:f>
              <c:strCache>
                <c:ptCount val="1"/>
                <c:pt idx="0">
                  <c:v>18-24</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228.1</c:v>
                </c:pt>
                <c:pt idx="1">
                  <c:v>225.6</c:v>
                </c:pt>
                <c:pt idx="2">
                  <c:v>219.7</c:v>
                </c:pt>
                <c:pt idx="3">
                  <c:v>214.3</c:v>
                </c:pt>
                <c:pt idx="4">
                  <c:v>217.1</c:v>
                </c:pt>
              </c:numCache>
            </c:numRef>
          </c:val>
          <c:smooth val="0"/>
          <c:extLst>
            <c:ext xmlns:c16="http://schemas.microsoft.com/office/drawing/2014/chart" uri="{C3380CC4-5D6E-409C-BE32-E72D297353CC}">
              <c16:uniqueId val="{00000003-F4AE-428C-9A5E-5FEE6D69A560}"/>
            </c:ext>
          </c:extLst>
        </c:ser>
        <c:ser>
          <c:idx val="4"/>
          <c:order val="4"/>
          <c:tx>
            <c:strRef>
              <c:f>Sheet1!$F$1</c:f>
              <c:strCache>
                <c:ptCount val="1"/>
                <c:pt idx="0">
                  <c:v>25-34</c:v>
                </c:pt>
              </c:strCache>
            </c:strRef>
          </c:tx>
          <c:marker>
            <c:spPr>
              <a:noFill/>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290.10000000000002</c:v>
                </c:pt>
                <c:pt idx="1">
                  <c:v>288.60000000000002</c:v>
                </c:pt>
                <c:pt idx="2">
                  <c:v>284</c:v>
                </c:pt>
                <c:pt idx="3">
                  <c:v>279.8</c:v>
                </c:pt>
                <c:pt idx="4">
                  <c:v>281.39999999999998</c:v>
                </c:pt>
              </c:numCache>
            </c:numRef>
          </c:val>
          <c:smooth val="0"/>
          <c:extLst>
            <c:ext xmlns:c16="http://schemas.microsoft.com/office/drawing/2014/chart" uri="{C3380CC4-5D6E-409C-BE32-E72D297353CC}">
              <c16:uniqueId val="{00000004-F4AE-428C-9A5E-5FEE6D69A560}"/>
            </c:ext>
          </c:extLst>
        </c:ser>
        <c:ser>
          <c:idx val="5"/>
          <c:order val="5"/>
          <c:tx>
            <c:strRef>
              <c:f>Sheet1!$G$1</c:f>
              <c:strCache>
                <c:ptCount val="1"/>
                <c:pt idx="0">
                  <c:v>35-54</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c:formatCode>
                <c:ptCount val="5"/>
                <c:pt idx="0">
                  <c:v>378.2</c:v>
                </c:pt>
                <c:pt idx="1">
                  <c:v>375.9</c:v>
                </c:pt>
                <c:pt idx="2">
                  <c:v>372.5</c:v>
                </c:pt>
                <c:pt idx="3">
                  <c:v>370.2</c:v>
                </c:pt>
                <c:pt idx="4">
                  <c:v>371</c:v>
                </c:pt>
              </c:numCache>
            </c:numRef>
          </c:val>
          <c:smooth val="0"/>
          <c:extLst>
            <c:ext xmlns:c16="http://schemas.microsoft.com/office/drawing/2014/chart" uri="{C3380CC4-5D6E-409C-BE32-E72D297353CC}">
              <c16:uniqueId val="{00000005-F4AE-428C-9A5E-5FEE6D69A56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0"/>
          <c:min val="0"/>
        </c:scaling>
        <c:delete val="0"/>
        <c:axPos val="l"/>
        <c:majorGridlines/>
        <c:title>
          <c:tx>
            <c:rich>
              <a:bodyPr rot="-5400000" vert="horz"/>
              <a:lstStyle/>
              <a:p>
                <a:pPr>
                  <a:defRPr/>
                </a:pPr>
                <a:r>
                  <a:rPr lang="en-US"/>
                  <a:t>Rate per 1,000 Deliveries</a:t>
                </a:r>
              </a:p>
            </c:rich>
          </c:tx>
          <c:layout>
            <c:manualLayout>
              <c:xMode val="edge"/>
              <c:yMode val="edge"/>
              <c:x val="5.5328327014678722E-3"/>
              <c:y val="0.23659977831288456"/>
            </c:manualLayout>
          </c:layout>
          <c:overlay val="0"/>
        </c:title>
        <c:numFmt formatCode="General" sourceLinked="0"/>
        <c:majorTickMark val="out"/>
        <c:minorTickMark val="none"/>
        <c:tickLblPos val="nextTo"/>
        <c:crossAx val="123682176"/>
        <c:crosses val="autoZero"/>
        <c:crossBetween val="between"/>
        <c:majorUnit val="100"/>
        <c:minorUnit val="10"/>
      </c:valAx>
    </c:plotArea>
    <c:legend>
      <c:legendPos val="t"/>
      <c:layout>
        <c:manualLayout>
          <c:xMode val="edge"/>
          <c:yMode val="edge"/>
          <c:x val="8.1746450103778859E-2"/>
          <c:y val="1.7422516830501032E-3"/>
          <c:w val="0.82603531776101213"/>
          <c:h val="7.112272192084430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20027919484531892"/>
          <c:w val="0.87641416350733925"/>
          <c:h val="0.6978207751261357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286.5</c:v>
                </c:pt>
                <c:pt idx="1">
                  <c:v>286.3</c:v>
                </c:pt>
                <c:pt idx="2">
                  <c:v>282.8</c:v>
                </c:pt>
                <c:pt idx="3">
                  <c:v>279.3</c:v>
                </c:pt>
                <c:pt idx="4">
                  <c:v>281.89999999999998</c:v>
                </c:pt>
              </c:numCache>
            </c:numRef>
          </c:val>
          <c:smooth val="0"/>
          <c:extLst>
            <c:ext xmlns:c16="http://schemas.microsoft.com/office/drawing/2014/chart" uri="{C3380CC4-5D6E-409C-BE32-E72D297353CC}">
              <c16:uniqueId val="{00000000-7C63-497B-AA61-E0CE8A602698}"/>
            </c:ext>
          </c:extLst>
        </c:ser>
        <c:ser>
          <c:idx val="0"/>
          <c:order val="1"/>
          <c:tx>
            <c:strRef>
              <c:f>Sheet1!$C$1</c:f>
              <c:strCache>
                <c:ptCount val="1"/>
                <c:pt idx="0">
                  <c:v>First Quartile (lowest income)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292.7</c:v>
                </c:pt>
                <c:pt idx="1">
                  <c:v>294.5</c:v>
                </c:pt>
                <c:pt idx="2">
                  <c:v>292.8</c:v>
                </c:pt>
                <c:pt idx="3">
                  <c:v>287.39999999999998</c:v>
                </c:pt>
                <c:pt idx="4">
                  <c:v>292.8</c:v>
                </c:pt>
              </c:numCache>
            </c:numRef>
          </c:val>
          <c:smooth val="0"/>
          <c:extLst>
            <c:ext xmlns:c16="http://schemas.microsoft.com/office/drawing/2014/chart" uri="{C3380CC4-5D6E-409C-BE32-E72D297353CC}">
              <c16:uniqueId val="{00000001-7C63-497B-AA61-E0CE8A602698}"/>
            </c:ext>
          </c:extLst>
        </c:ser>
        <c:ser>
          <c:idx val="1"/>
          <c:order val="2"/>
          <c:tx>
            <c:strRef>
              <c:f>Sheet1!$D$1</c:f>
              <c:strCache>
                <c:ptCount val="1"/>
                <c:pt idx="0">
                  <c:v>Second Quartile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285.60000000000002</c:v>
                </c:pt>
                <c:pt idx="1">
                  <c:v>283.5</c:v>
                </c:pt>
                <c:pt idx="2">
                  <c:v>281.2</c:v>
                </c:pt>
                <c:pt idx="3">
                  <c:v>278</c:v>
                </c:pt>
                <c:pt idx="4">
                  <c:v>278.7</c:v>
                </c:pt>
              </c:numCache>
            </c:numRef>
          </c:val>
          <c:smooth val="0"/>
          <c:extLst>
            <c:ext xmlns:c16="http://schemas.microsoft.com/office/drawing/2014/chart" uri="{C3380CC4-5D6E-409C-BE32-E72D297353CC}">
              <c16:uniqueId val="{00000002-7C63-497B-AA61-E0CE8A602698}"/>
            </c:ext>
          </c:extLst>
        </c:ser>
        <c:ser>
          <c:idx val="2"/>
          <c:order val="3"/>
          <c:tx>
            <c:strRef>
              <c:f>Sheet1!$E$1</c:f>
              <c:strCache>
                <c:ptCount val="1"/>
                <c:pt idx="0">
                  <c:v>Third Quartile</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281</c:v>
                </c:pt>
                <c:pt idx="1">
                  <c:v>281.10000000000002</c:v>
                </c:pt>
                <c:pt idx="2">
                  <c:v>276.5</c:v>
                </c:pt>
                <c:pt idx="3">
                  <c:v>273.7</c:v>
                </c:pt>
                <c:pt idx="4">
                  <c:v>275.3</c:v>
                </c:pt>
              </c:numCache>
            </c:numRef>
          </c:val>
          <c:smooth val="0"/>
          <c:extLst>
            <c:ext xmlns:c16="http://schemas.microsoft.com/office/drawing/2014/chart" uri="{C3380CC4-5D6E-409C-BE32-E72D297353CC}">
              <c16:uniqueId val="{00000003-7C63-497B-AA61-E0CE8A602698}"/>
            </c:ext>
          </c:extLst>
        </c:ser>
        <c:ser>
          <c:idx val="4"/>
          <c:order val="4"/>
          <c:tx>
            <c:strRef>
              <c:f>Sheet1!$F$1</c:f>
              <c:strCache>
                <c:ptCount val="1"/>
                <c:pt idx="0">
                  <c:v>Fourth Quartile (highest income)</c:v>
                </c:pt>
              </c:strCache>
            </c:strRef>
          </c:tx>
          <c:spPr>
            <a:ln>
              <a:solidFill>
                <a:srgbClr val="3D96AE"/>
              </a:solidFill>
            </a:ln>
          </c:spPr>
          <c:marker>
            <c:spPr>
              <a:noFill/>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285.5</c:v>
                </c:pt>
                <c:pt idx="1">
                  <c:v>284.3</c:v>
                </c:pt>
                <c:pt idx="2">
                  <c:v>279.3</c:v>
                </c:pt>
                <c:pt idx="3">
                  <c:v>276.7</c:v>
                </c:pt>
                <c:pt idx="4">
                  <c:v>279.10000000000002</c:v>
                </c:pt>
              </c:numCache>
            </c:numRef>
          </c:val>
          <c:smooth val="0"/>
          <c:extLst>
            <c:ext xmlns:c16="http://schemas.microsoft.com/office/drawing/2014/chart" uri="{C3380CC4-5D6E-409C-BE32-E72D297353CC}">
              <c16:uniqueId val="{00000000-4734-4EF4-A18E-94C1D4D65C2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00"/>
          <c:min val="250"/>
        </c:scaling>
        <c:delete val="0"/>
        <c:axPos val="l"/>
        <c:majorGridlines/>
        <c:title>
          <c:tx>
            <c:rich>
              <a:bodyPr rot="-5400000" vert="horz"/>
              <a:lstStyle/>
              <a:p>
                <a:pPr>
                  <a:defRPr/>
                </a:pPr>
                <a:r>
                  <a:rPr lang="en-US"/>
                  <a:t>Rate per 1,000 Deliveries</a:t>
                </a:r>
              </a:p>
            </c:rich>
          </c:tx>
          <c:layout>
            <c:manualLayout>
              <c:xMode val="edge"/>
              <c:yMode val="edge"/>
              <c:x val="9.0320307183824238E-4"/>
              <c:y val="0.2440728702516837"/>
            </c:manualLayout>
          </c:layout>
          <c:overlay val="0"/>
        </c:title>
        <c:numFmt formatCode="General" sourceLinked="0"/>
        <c:majorTickMark val="out"/>
        <c:minorTickMark val="none"/>
        <c:tickLblPos val="nextTo"/>
        <c:crossAx val="123682176"/>
        <c:crosses val="autoZero"/>
        <c:crossBetween val="between"/>
        <c:majorUnit val="10"/>
      </c:valAx>
    </c:plotArea>
    <c:legend>
      <c:legendPos val="t"/>
      <c:layout>
        <c:manualLayout>
          <c:xMode val="edge"/>
          <c:yMode val="edge"/>
          <c:x val="0"/>
          <c:y val="1.7421514171193715E-3"/>
          <c:w val="1"/>
          <c:h val="0.1789043745477757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3372705233527749"/>
          <c:w val="0.87641416350733925"/>
          <c:h val="0.7730535961650627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286.5</c:v>
                </c:pt>
                <c:pt idx="1">
                  <c:v>286.3</c:v>
                </c:pt>
                <c:pt idx="2">
                  <c:v>282.8</c:v>
                </c:pt>
                <c:pt idx="3">
                  <c:v>279.3</c:v>
                </c:pt>
                <c:pt idx="4">
                  <c:v>281.89999999999998</c:v>
                </c:pt>
              </c:numCache>
            </c:numRef>
          </c:val>
          <c:smooth val="0"/>
          <c:extLst>
            <c:ext xmlns:c16="http://schemas.microsoft.com/office/drawing/2014/chart" uri="{C3380CC4-5D6E-409C-BE32-E72D297353CC}">
              <c16:uniqueId val="{00000000-4BBE-480C-85AA-16986CA4B045}"/>
            </c:ext>
          </c:extLst>
        </c:ser>
        <c:ser>
          <c:idx val="0"/>
          <c:order val="1"/>
          <c:tx>
            <c:strRef>
              <c:f>Sheet1!$C$1</c:f>
              <c:strCache>
                <c:ptCount val="1"/>
                <c:pt idx="0">
                  <c:v>Private Insurance</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290</c:v>
                </c:pt>
                <c:pt idx="1">
                  <c:v>289.7</c:v>
                </c:pt>
                <c:pt idx="2">
                  <c:v>285.3</c:v>
                </c:pt>
                <c:pt idx="3">
                  <c:v>282.8</c:v>
                </c:pt>
                <c:pt idx="4">
                  <c:v>285</c:v>
                </c:pt>
              </c:numCache>
            </c:numRef>
          </c:val>
          <c:smooth val="0"/>
          <c:extLst>
            <c:ext xmlns:c16="http://schemas.microsoft.com/office/drawing/2014/chart" uri="{C3380CC4-5D6E-409C-BE32-E72D297353CC}">
              <c16:uniqueId val="{00000001-4BBE-480C-85AA-16986CA4B045}"/>
            </c:ext>
          </c:extLst>
        </c:ser>
        <c:ser>
          <c:idx val="1"/>
          <c:order val="2"/>
          <c:tx>
            <c:strRef>
              <c:f>Sheet1!$D$1</c:f>
              <c:strCache>
                <c:ptCount val="1"/>
                <c:pt idx="0">
                  <c:v>Medicare</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357.9</c:v>
                </c:pt>
                <c:pt idx="1">
                  <c:v>369.1</c:v>
                </c:pt>
                <c:pt idx="2">
                  <c:v>357.5</c:v>
                </c:pt>
                <c:pt idx="3">
                  <c:v>367.1</c:v>
                </c:pt>
                <c:pt idx="4">
                  <c:v>361.9</c:v>
                </c:pt>
              </c:numCache>
            </c:numRef>
          </c:val>
          <c:smooth val="0"/>
          <c:extLst>
            <c:ext xmlns:c16="http://schemas.microsoft.com/office/drawing/2014/chart" uri="{C3380CC4-5D6E-409C-BE32-E72D297353CC}">
              <c16:uniqueId val="{00000002-4BBE-480C-85AA-16986CA4B045}"/>
            </c:ext>
          </c:extLst>
        </c:ser>
        <c:ser>
          <c:idx val="2"/>
          <c:order val="3"/>
          <c:tx>
            <c:strRef>
              <c:f>Sheet1!$E$1</c:f>
              <c:strCache>
                <c:ptCount val="1"/>
                <c:pt idx="0">
                  <c:v>Medicaid</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283.3</c:v>
                </c:pt>
                <c:pt idx="1">
                  <c:v>283.10000000000002</c:v>
                </c:pt>
                <c:pt idx="2">
                  <c:v>280.7</c:v>
                </c:pt>
                <c:pt idx="3">
                  <c:v>276.7</c:v>
                </c:pt>
                <c:pt idx="4">
                  <c:v>280.3</c:v>
                </c:pt>
              </c:numCache>
            </c:numRef>
          </c:val>
          <c:smooth val="0"/>
          <c:extLst>
            <c:ext xmlns:c16="http://schemas.microsoft.com/office/drawing/2014/chart" uri="{C3380CC4-5D6E-409C-BE32-E72D297353CC}">
              <c16:uniqueId val="{00000003-4BBE-480C-85AA-16986CA4B045}"/>
            </c:ext>
          </c:extLst>
        </c:ser>
        <c:ser>
          <c:idx val="4"/>
          <c:order val="4"/>
          <c:tx>
            <c:strRef>
              <c:f>Sheet1!$F$1</c:f>
              <c:strCache>
                <c:ptCount val="1"/>
                <c:pt idx="0">
                  <c:v>Other Insurance</c:v>
                </c:pt>
              </c:strCache>
            </c:strRef>
          </c:tx>
          <c:spPr>
            <a:ln>
              <a:solidFill>
                <a:srgbClr val="3D96AE"/>
              </a:solidFill>
            </a:ln>
          </c:spPr>
          <c:marker>
            <c:spPr>
              <a:ln>
                <a:solidFill>
                  <a:srgbClr val="3D96AE"/>
                </a:solidFill>
              </a:ln>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265.10000000000002</c:v>
                </c:pt>
                <c:pt idx="1">
                  <c:v>260</c:v>
                </c:pt>
                <c:pt idx="2">
                  <c:v>260.8</c:v>
                </c:pt>
                <c:pt idx="3">
                  <c:v>256.2</c:v>
                </c:pt>
                <c:pt idx="4">
                  <c:v>256.3</c:v>
                </c:pt>
              </c:numCache>
            </c:numRef>
          </c:val>
          <c:smooth val="0"/>
          <c:extLst>
            <c:ext xmlns:c16="http://schemas.microsoft.com/office/drawing/2014/chart" uri="{C3380CC4-5D6E-409C-BE32-E72D297353CC}">
              <c16:uniqueId val="{00000004-4BBE-480C-85AA-16986CA4B045}"/>
            </c:ext>
          </c:extLst>
        </c:ser>
        <c:ser>
          <c:idx val="5"/>
          <c:order val="5"/>
          <c:tx>
            <c:strRef>
              <c:f>Sheet1!$G$1</c:f>
              <c:strCache>
                <c:ptCount val="1"/>
                <c:pt idx="0">
                  <c:v>Self-Pay/No Charge</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c:formatCode>
                <c:ptCount val="5"/>
                <c:pt idx="0">
                  <c:v>276.60000000000002</c:v>
                </c:pt>
                <c:pt idx="1">
                  <c:v>275.5</c:v>
                </c:pt>
                <c:pt idx="2">
                  <c:v>268.7</c:v>
                </c:pt>
                <c:pt idx="3">
                  <c:v>258.3</c:v>
                </c:pt>
                <c:pt idx="4">
                  <c:v>253</c:v>
                </c:pt>
              </c:numCache>
            </c:numRef>
          </c:val>
          <c:smooth val="0"/>
          <c:extLst>
            <c:ext xmlns:c16="http://schemas.microsoft.com/office/drawing/2014/chart" uri="{C3380CC4-5D6E-409C-BE32-E72D297353CC}">
              <c16:uniqueId val="{00000005-4BBE-480C-85AA-16986CA4B04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0"/>
          <c:min val="200"/>
        </c:scaling>
        <c:delete val="0"/>
        <c:axPos val="l"/>
        <c:majorGridlines/>
        <c:title>
          <c:tx>
            <c:rich>
              <a:bodyPr rot="-5400000" vert="horz"/>
              <a:lstStyle/>
              <a:p>
                <a:pPr>
                  <a:defRPr/>
                </a:pPr>
                <a:r>
                  <a:rPr lang="en-US"/>
                  <a:t>Rate per 1,000 Deliveries</a:t>
                </a:r>
              </a:p>
            </c:rich>
          </c:tx>
          <c:layout>
            <c:manualLayout>
              <c:xMode val="edge"/>
              <c:yMode val="edge"/>
              <c:x val="3.0398804316127152E-3"/>
              <c:y val="0.23973279381743948"/>
            </c:manualLayout>
          </c:layout>
          <c:overlay val="0"/>
        </c:title>
        <c:numFmt formatCode="General" sourceLinked="0"/>
        <c:majorTickMark val="out"/>
        <c:minorTickMark val="none"/>
        <c:tickLblPos val="nextTo"/>
        <c:crossAx val="123682176"/>
        <c:crosses val="autoZero"/>
        <c:crossBetween val="between"/>
        <c:majorUnit val="50"/>
      </c:valAx>
    </c:plotArea>
    <c:legend>
      <c:legendPos val="t"/>
      <c:layout>
        <c:manualLayout>
          <c:xMode val="edge"/>
          <c:yMode val="edge"/>
          <c:x val="5.5555555555555552E-2"/>
          <c:y val="1.7421595159607469E-3"/>
          <c:w val="0.88878864100320787"/>
          <c:h val="0.10994059844646134"/>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7367067179842047"/>
          <c:w val="0.87641416350733925"/>
          <c:h val="0.7244293974001909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c:formatCode>
                <c:ptCount val="5"/>
                <c:pt idx="0">
                  <c:v>286.5</c:v>
                </c:pt>
                <c:pt idx="1">
                  <c:v>286.3</c:v>
                </c:pt>
                <c:pt idx="2">
                  <c:v>282.8</c:v>
                </c:pt>
                <c:pt idx="3">
                  <c:v>279.3</c:v>
                </c:pt>
                <c:pt idx="4">
                  <c:v>281.89999999999998</c:v>
                </c:pt>
              </c:numCache>
            </c:numRef>
          </c:val>
          <c:smooth val="0"/>
          <c:extLst>
            <c:ext xmlns:c16="http://schemas.microsoft.com/office/drawing/2014/chart" uri="{C3380CC4-5D6E-409C-BE32-E72D297353CC}">
              <c16:uniqueId val="{00000000-B9B4-41CB-8CD5-00B10993BEF5}"/>
            </c:ext>
          </c:extLst>
        </c:ser>
        <c:ser>
          <c:idx val="0"/>
          <c:order val="1"/>
          <c:tx>
            <c:strRef>
              <c:f>Sheet1!$C$1</c:f>
              <c:strCache>
                <c:ptCount val="1"/>
                <c:pt idx="0">
                  <c:v>Large Central Metro</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c:formatCode>
                <c:ptCount val="5"/>
                <c:pt idx="0">
                  <c:v>288.5</c:v>
                </c:pt>
                <c:pt idx="1">
                  <c:v>287.10000000000002</c:v>
                </c:pt>
                <c:pt idx="2">
                  <c:v>281.39999999999998</c:v>
                </c:pt>
                <c:pt idx="3">
                  <c:v>278.3</c:v>
                </c:pt>
                <c:pt idx="4">
                  <c:v>279.7</c:v>
                </c:pt>
              </c:numCache>
            </c:numRef>
          </c:val>
          <c:smooth val="0"/>
          <c:extLst>
            <c:ext xmlns:c16="http://schemas.microsoft.com/office/drawing/2014/chart" uri="{C3380CC4-5D6E-409C-BE32-E72D297353CC}">
              <c16:uniqueId val="{00000001-B9B4-41CB-8CD5-00B10993BEF5}"/>
            </c:ext>
          </c:extLst>
        </c:ser>
        <c:ser>
          <c:idx val="1"/>
          <c:order val="2"/>
          <c:tx>
            <c:strRef>
              <c:f>Sheet1!$D$1</c:f>
              <c:strCache>
                <c:ptCount val="1"/>
                <c:pt idx="0">
                  <c:v>Large Fringe Metro</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c:formatCode>
                <c:ptCount val="5"/>
                <c:pt idx="0">
                  <c:v>291.10000000000002</c:v>
                </c:pt>
                <c:pt idx="1">
                  <c:v>291.10000000000002</c:v>
                </c:pt>
                <c:pt idx="2">
                  <c:v>288.7</c:v>
                </c:pt>
                <c:pt idx="3">
                  <c:v>286.10000000000002</c:v>
                </c:pt>
                <c:pt idx="4">
                  <c:v>287.5</c:v>
                </c:pt>
              </c:numCache>
            </c:numRef>
          </c:val>
          <c:smooth val="0"/>
          <c:extLst>
            <c:ext xmlns:c16="http://schemas.microsoft.com/office/drawing/2014/chart" uri="{C3380CC4-5D6E-409C-BE32-E72D297353CC}">
              <c16:uniqueId val="{00000002-B9B4-41CB-8CD5-00B10993BEF5}"/>
            </c:ext>
          </c:extLst>
        </c:ser>
        <c:ser>
          <c:idx val="2"/>
          <c:order val="3"/>
          <c:tx>
            <c:strRef>
              <c:f>Sheet1!$E$1</c:f>
              <c:strCache>
                <c:ptCount val="1"/>
                <c:pt idx="0">
                  <c:v>Medium Metro</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c:formatCode>
                <c:ptCount val="5"/>
                <c:pt idx="0">
                  <c:v>283.89999999999998</c:v>
                </c:pt>
                <c:pt idx="1">
                  <c:v>283.8</c:v>
                </c:pt>
                <c:pt idx="2">
                  <c:v>281.10000000000002</c:v>
                </c:pt>
                <c:pt idx="3">
                  <c:v>277.7</c:v>
                </c:pt>
                <c:pt idx="4">
                  <c:v>281.89999999999998</c:v>
                </c:pt>
              </c:numCache>
            </c:numRef>
          </c:val>
          <c:smooth val="0"/>
          <c:extLst>
            <c:ext xmlns:c16="http://schemas.microsoft.com/office/drawing/2014/chart" uri="{C3380CC4-5D6E-409C-BE32-E72D297353CC}">
              <c16:uniqueId val="{00000003-B9B4-41CB-8CD5-00B10993BEF5}"/>
            </c:ext>
          </c:extLst>
        </c:ser>
        <c:ser>
          <c:idx val="4"/>
          <c:order val="4"/>
          <c:tx>
            <c:strRef>
              <c:f>Sheet1!$F$1</c:f>
              <c:strCache>
                <c:ptCount val="1"/>
                <c:pt idx="0">
                  <c:v>Small Metro</c:v>
                </c:pt>
              </c:strCache>
            </c:strRef>
          </c:tx>
          <c:marker>
            <c:spPr>
              <a:noFill/>
            </c:spPr>
          </c:marker>
          <c:cat>
            <c:numRef>
              <c:f>Sheet1!$A$2:$A$6</c:f>
              <c:numCache>
                <c:formatCode>General</c:formatCode>
                <c:ptCount val="5"/>
                <c:pt idx="0">
                  <c:v>2016</c:v>
                </c:pt>
                <c:pt idx="1">
                  <c:v>2017</c:v>
                </c:pt>
                <c:pt idx="2">
                  <c:v>2018</c:v>
                </c:pt>
                <c:pt idx="3">
                  <c:v>2019</c:v>
                </c:pt>
                <c:pt idx="4">
                  <c:v>2020</c:v>
                </c:pt>
              </c:numCache>
            </c:numRef>
          </c:cat>
          <c:val>
            <c:numRef>
              <c:f>Sheet1!$F$2:$F$6</c:f>
              <c:numCache>
                <c:formatCode>0.0</c:formatCode>
                <c:ptCount val="5"/>
                <c:pt idx="0">
                  <c:v>269.89999999999998</c:v>
                </c:pt>
                <c:pt idx="1">
                  <c:v>272</c:v>
                </c:pt>
                <c:pt idx="2">
                  <c:v>268.39999999999998</c:v>
                </c:pt>
                <c:pt idx="3">
                  <c:v>266.7</c:v>
                </c:pt>
                <c:pt idx="4">
                  <c:v>270.8</c:v>
                </c:pt>
              </c:numCache>
            </c:numRef>
          </c:val>
          <c:smooth val="0"/>
          <c:extLst>
            <c:ext xmlns:c16="http://schemas.microsoft.com/office/drawing/2014/chart" uri="{C3380CC4-5D6E-409C-BE32-E72D297353CC}">
              <c16:uniqueId val="{00000004-B9B4-41CB-8CD5-00B10993BEF5}"/>
            </c:ext>
          </c:extLst>
        </c:ser>
        <c:ser>
          <c:idx val="5"/>
          <c:order val="5"/>
          <c:tx>
            <c:strRef>
              <c:f>Sheet1!$G$1</c:f>
              <c:strCache>
                <c:ptCount val="1"/>
                <c:pt idx="0">
                  <c:v>Micropolitan</c:v>
                </c:pt>
              </c:strCache>
            </c:strRef>
          </c:tx>
          <c:marker>
            <c:symbol val="x"/>
            <c:size val="7"/>
          </c:marker>
          <c:cat>
            <c:numRef>
              <c:f>Sheet1!$A$2:$A$6</c:f>
              <c:numCache>
                <c:formatCode>General</c:formatCode>
                <c:ptCount val="5"/>
                <c:pt idx="0">
                  <c:v>2016</c:v>
                </c:pt>
                <c:pt idx="1">
                  <c:v>2017</c:v>
                </c:pt>
                <c:pt idx="2">
                  <c:v>2018</c:v>
                </c:pt>
                <c:pt idx="3">
                  <c:v>2019</c:v>
                </c:pt>
                <c:pt idx="4">
                  <c:v>2020</c:v>
                </c:pt>
              </c:numCache>
            </c:numRef>
          </c:cat>
          <c:val>
            <c:numRef>
              <c:f>Sheet1!$G$2:$G$6</c:f>
              <c:numCache>
                <c:formatCode>0.0</c:formatCode>
                <c:ptCount val="5"/>
                <c:pt idx="0">
                  <c:v>285</c:v>
                </c:pt>
                <c:pt idx="1">
                  <c:v>286.39999999999998</c:v>
                </c:pt>
                <c:pt idx="2">
                  <c:v>285.89999999999998</c:v>
                </c:pt>
                <c:pt idx="3">
                  <c:v>279.5</c:v>
                </c:pt>
                <c:pt idx="4">
                  <c:v>282.8</c:v>
                </c:pt>
              </c:numCache>
            </c:numRef>
          </c:val>
          <c:smooth val="0"/>
          <c:extLst>
            <c:ext xmlns:c16="http://schemas.microsoft.com/office/drawing/2014/chart" uri="{C3380CC4-5D6E-409C-BE32-E72D297353CC}">
              <c16:uniqueId val="{00000005-B9B4-41CB-8CD5-00B10993BEF5}"/>
            </c:ext>
          </c:extLst>
        </c:ser>
        <c:ser>
          <c:idx val="6"/>
          <c:order val="6"/>
          <c:tx>
            <c:strRef>
              <c:f>Sheet1!$H$1</c:f>
              <c:strCache>
                <c:ptCount val="1"/>
                <c:pt idx="0">
                  <c:v>Noncore</c:v>
                </c:pt>
              </c:strCache>
            </c:strRef>
          </c:tx>
          <c:spPr>
            <a:ln w="19050">
              <a:solidFill>
                <a:srgbClr val="BFBFBF"/>
              </a:solidFill>
            </a:ln>
          </c:spPr>
          <c:marker>
            <c:spPr>
              <a:ln>
                <a:solidFill>
                  <a:sysClr val="windowText" lastClr="000000"/>
                </a:solidFill>
              </a:ln>
            </c:spPr>
          </c:marker>
          <c:cat>
            <c:numRef>
              <c:f>Sheet1!$A$2:$A$6</c:f>
              <c:numCache>
                <c:formatCode>General</c:formatCode>
                <c:ptCount val="5"/>
                <c:pt idx="0">
                  <c:v>2016</c:v>
                </c:pt>
                <c:pt idx="1">
                  <c:v>2017</c:v>
                </c:pt>
                <c:pt idx="2">
                  <c:v>2018</c:v>
                </c:pt>
                <c:pt idx="3">
                  <c:v>2019</c:v>
                </c:pt>
                <c:pt idx="4">
                  <c:v>2020</c:v>
                </c:pt>
              </c:numCache>
            </c:numRef>
          </c:cat>
          <c:val>
            <c:numRef>
              <c:f>Sheet1!$H$2:$H$6</c:f>
              <c:numCache>
                <c:formatCode>0.0</c:formatCode>
                <c:ptCount val="5"/>
                <c:pt idx="0">
                  <c:v>292.7</c:v>
                </c:pt>
                <c:pt idx="1">
                  <c:v>291.89999999999998</c:v>
                </c:pt>
                <c:pt idx="2">
                  <c:v>290.3</c:v>
                </c:pt>
                <c:pt idx="3">
                  <c:v>282.5</c:v>
                </c:pt>
                <c:pt idx="4">
                  <c:v>287.5</c:v>
                </c:pt>
              </c:numCache>
            </c:numRef>
          </c:val>
          <c:smooth val="0"/>
          <c:extLst>
            <c:ext xmlns:c16="http://schemas.microsoft.com/office/drawing/2014/chart" uri="{C3380CC4-5D6E-409C-BE32-E72D297353CC}">
              <c16:uniqueId val="{00000006-B9B4-41CB-8CD5-00B10993BEF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00"/>
          <c:min val="250"/>
        </c:scaling>
        <c:delete val="0"/>
        <c:axPos val="l"/>
        <c:majorGridlines/>
        <c:title>
          <c:tx>
            <c:rich>
              <a:bodyPr rot="-5400000" vert="horz"/>
              <a:lstStyle/>
              <a:p>
                <a:pPr>
                  <a:defRPr/>
                </a:pPr>
                <a:r>
                  <a:rPr lang="en-US"/>
                  <a:t>Rate per 1,000 Deliveries</a:t>
                </a:r>
              </a:p>
            </c:rich>
          </c:tx>
          <c:layout>
            <c:manualLayout>
              <c:xMode val="edge"/>
              <c:yMode val="edge"/>
              <c:x val="9.0315633622720234E-4"/>
              <c:y val="0.27011462434383199"/>
            </c:manualLayout>
          </c:layout>
          <c:overlay val="0"/>
        </c:title>
        <c:numFmt formatCode="General" sourceLinked="0"/>
        <c:majorTickMark val="out"/>
        <c:minorTickMark val="none"/>
        <c:tickLblPos val="nextTo"/>
        <c:crossAx val="123682176"/>
        <c:crosses val="autoZero"/>
        <c:crossBetween val="between"/>
        <c:majorUnit val="10"/>
      </c:valAx>
    </c:plotArea>
    <c:legend>
      <c:legendPos val="t"/>
      <c:layout>
        <c:manualLayout>
          <c:xMode val="edge"/>
          <c:yMode val="edge"/>
          <c:x val="7.9457231307625012E-2"/>
          <c:y val="1.7421514171193715E-3"/>
          <c:w val="0.84703849518810148"/>
          <c:h val="0.15013225885826773"/>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67300792262078346"/>
        </c:manualLayout>
      </c:layout>
      <c:barChart>
        <c:barDir val="col"/>
        <c:grouping val="percentStacked"/>
        <c:varyColors val="0"/>
        <c:ser>
          <c:idx val="2"/>
          <c:order val="0"/>
          <c:tx>
            <c:strRef>
              <c:f>Sheet1!$B$1</c:f>
              <c:strCache>
                <c:ptCount val="1"/>
                <c:pt idx="0">
                  <c:v>Improving</c:v>
                </c:pt>
              </c:strCache>
            </c:strRef>
          </c:tx>
          <c:spPr>
            <a:solidFill>
              <a:srgbClr val="ADD8E6"/>
            </a:solidFill>
            <a:ln>
              <a:solidFill>
                <a:srgbClr val="5A5A5A"/>
              </a:solidFill>
            </a:ln>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EA-44EB-892E-121E62AA45FD}"/>
                </c:ext>
              </c:extLst>
            </c:dLbl>
            <c:dLbl>
              <c:idx val="2"/>
              <c:delete val="1"/>
              <c:extLst>
                <c:ext xmlns:c15="http://schemas.microsoft.com/office/drawing/2012/chart" uri="{CE6537A1-D6FC-4f65-9D91-7224C49458BB}"/>
                <c:ext xmlns:c16="http://schemas.microsoft.com/office/drawing/2014/chart" uri="{C3380CC4-5D6E-409C-BE32-E72D297353CC}">
                  <c16:uniqueId val="{00000001-E3EA-44EB-892E-121E62AA45FD}"/>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EA-44EB-892E-121E62AA45FD}"/>
                </c:ext>
              </c:extLst>
            </c:dLbl>
            <c:dLbl>
              <c:idx val="6"/>
              <c:delete val="1"/>
              <c:extLst>
                <c:ext xmlns:c15="http://schemas.microsoft.com/office/drawing/2012/chart" uri="{CE6537A1-D6FC-4f65-9D91-7224C49458BB}"/>
                <c:ext xmlns:c16="http://schemas.microsoft.com/office/drawing/2014/chart" uri="{C3380CC4-5D6E-409C-BE32-E72D297353CC}">
                  <c16:uniqueId val="{00000003-E3EA-44EB-892E-121E62AA45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Complications of Medication (n=1)</c:v>
                </c:pt>
                <c:pt idx="1">
                  <c:v>Surgical Care (n=7)</c:v>
                </c:pt>
                <c:pt idx="2">
                  <c:v>Home Health Communication (n=6)</c:v>
                </c:pt>
                <c:pt idx="3">
                  <c:v>Supportive and Palliative Care (n=4)</c:v>
                </c:pt>
                <c:pt idx="4">
                  <c:v>Other Patient Safety (n=10)</c:v>
                </c:pt>
              </c:strCache>
            </c:strRef>
          </c:cat>
          <c:val>
            <c:numRef>
              <c:f>Sheet1!$B$2:$B$6</c:f>
              <c:numCache>
                <c:formatCode>General</c:formatCode>
                <c:ptCount val="5"/>
                <c:pt idx="0">
                  <c:v>1</c:v>
                </c:pt>
                <c:pt idx="1">
                  <c:v>4</c:v>
                </c:pt>
                <c:pt idx="3">
                  <c:v>4</c:v>
                </c:pt>
                <c:pt idx="4">
                  <c:v>7</c:v>
                </c:pt>
              </c:numCache>
            </c:numRef>
          </c:val>
          <c:extLst>
            <c:ext xmlns:c16="http://schemas.microsoft.com/office/drawing/2014/chart" uri="{C3380CC4-5D6E-409C-BE32-E72D297353CC}">
              <c16:uniqueId val="{00000004-E3EA-44EB-892E-121E62AA45FD}"/>
            </c:ext>
          </c:extLst>
        </c:ser>
        <c:ser>
          <c:idx val="1"/>
          <c:order val="1"/>
          <c:tx>
            <c:strRef>
              <c:f>Sheet1!$C$1</c:f>
              <c:strCache>
                <c:ptCount val="1"/>
                <c:pt idx="0">
                  <c:v>Not Changing</c:v>
                </c:pt>
              </c:strCache>
            </c:strRef>
          </c:tx>
          <c:spPr>
            <a:solidFill>
              <a:srgbClr val="FFFFE0"/>
            </a:solidFill>
            <a:ln>
              <a:solidFill>
                <a:srgbClr val="5A5A5A"/>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EA-44EB-892E-121E62AA45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Complications of Medication (n=1)</c:v>
                </c:pt>
                <c:pt idx="1">
                  <c:v>Surgical Care (n=7)</c:v>
                </c:pt>
                <c:pt idx="2">
                  <c:v>Home Health Communication (n=6)</c:v>
                </c:pt>
                <c:pt idx="3">
                  <c:v>Supportive and Palliative Care (n=4)</c:v>
                </c:pt>
                <c:pt idx="4">
                  <c:v>Other Patient Safety (n=10)</c:v>
                </c:pt>
              </c:strCache>
            </c:strRef>
          </c:cat>
          <c:val>
            <c:numRef>
              <c:f>Sheet1!$C$2:$C$6</c:f>
              <c:numCache>
                <c:formatCode>General</c:formatCode>
                <c:ptCount val="5"/>
                <c:pt idx="1">
                  <c:v>3</c:v>
                </c:pt>
                <c:pt idx="2">
                  <c:v>5</c:v>
                </c:pt>
                <c:pt idx="4">
                  <c:v>3</c:v>
                </c:pt>
              </c:numCache>
            </c:numRef>
          </c:val>
          <c:extLst>
            <c:ext xmlns:c16="http://schemas.microsoft.com/office/drawing/2014/chart" uri="{C3380CC4-5D6E-409C-BE32-E72D297353CC}">
              <c16:uniqueId val="{00000006-E3EA-44EB-892E-121E62AA45FD}"/>
            </c:ext>
          </c:extLst>
        </c:ser>
        <c:ser>
          <c:idx val="0"/>
          <c:order val="2"/>
          <c:tx>
            <c:strRef>
              <c:f>Sheet1!$D$1</c:f>
              <c:strCache>
                <c:ptCount val="1"/>
                <c:pt idx="0">
                  <c:v>Worsening</c:v>
                </c:pt>
              </c:strCache>
            </c:strRef>
          </c:tx>
          <c:spPr>
            <a:solidFill>
              <a:srgbClr val="FFA500"/>
            </a:solidFill>
            <a:ln>
              <a:solidFill>
                <a:srgbClr val="5A5A5A"/>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3EA-44EB-892E-121E62AA45FD}"/>
                </c:ext>
              </c:extLst>
            </c:dLbl>
            <c:dLbl>
              <c:idx val="1"/>
              <c:delete val="1"/>
              <c:extLst>
                <c:ext xmlns:c15="http://schemas.microsoft.com/office/drawing/2012/chart" uri="{CE6537A1-D6FC-4f65-9D91-7224C49458BB}"/>
                <c:ext xmlns:c16="http://schemas.microsoft.com/office/drawing/2014/chart" uri="{C3380CC4-5D6E-409C-BE32-E72D297353CC}">
                  <c16:uniqueId val="{00000008-E3EA-44EB-892E-121E62AA45FD}"/>
                </c:ext>
              </c:extLst>
            </c:dLbl>
            <c:dLbl>
              <c:idx val="3"/>
              <c:delete val="1"/>
              <c:extLst>
                <c:ext xmlns:c15="http://schemas.microsoft.com/office/drawing/2012/chart" uri="{CE6537A1-D6FC-4f65-9D91-7224C49458BB}"/>
                <c:ext xmlns:c16="http://schemas.microsoft.com/office/drawing/2014/chart" uri="{C3380CC4-5D6E-409C-BE32-E72D297353CC}">
                  <c16:uniqueId val="{00000009-E3EA-44EB-892E-121E62AA45FD}"/>
                </c:ext>
              </c:extLst>
            </c:dLbl>
            <c:dLbl>
              <c:idx val="4"/>
              <c:delete val="1"/>
              <c:extLst>
                <c:ext xmlns:c15="http://schemas.microsoft.com/office/drawing/2012/chart" uri="{CE6537A1-D6FC-4f65-9D91-7224C49458BB}"/>
                <c:ext xmlns:c16="http://schemas.microsoft.com/office/drawing/2014/chart" uri="{C3380CC4-5D6E-409C-BE32-E72D297353CC}">
                  <c16:uniqueId val="{0000000A-E3EA-44EB-892E-121E62AA45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Complications of Medication (n=1)</c:v>
                </c:pt>
                <c:pt idx="1">
                  <c:v>Surgical Care (n=7)</c:v>
                </c:pt>
                <c:pt idx="2">
                  <c:v>Home Health Communication (n=6)</c:v>
                </c:pt>
                <c:pt idx="3">
                  <c:v>Supportive and Palliative Care (n=4)</c:v>
                </c:pt>
                <c:pt idx="4">
                  <c:v>Other Patient Safety (n=10)</c:v>
                </c:pt>
              </c:strCache>
            </c:strRef>
          </c:cat>
          <c:val>
            <c:numRef>
              <c:f>Sheet1!$D$2:$D$6</c:f>
              <c:numCache>
                <c:formatCode>General</c:formatCode>
                <c:ptCount val="5"/>
                <c:pt idx="2">
                  <c:v>1</c:v>
                </c:pt>
              </c:numCache>
            </c:numRef>
          </c:val>
          <c:extLst>
            <c:ext xmlns:c16="http://schemas.microsoft.com/office/drawing/2014/chart" uri="{C3380CC4-5D6E-409C-BE32-E72D297353CC}">
              <c16:uniqueId val="{0000000B-E3EA-44EB-892E-121E62AA45FD}"/>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2264957264957265"/>
          <c:y val="1.0717410323709536E-4"/>
          <c:w val="0.5477491755838213"/>
          <c:h val="7.853599733258119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0277946025977"/>
          <c:y val="4.4739378280839896E-2"/>
          <c:w val="0.89356046840298808"/>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54F5-4F1A-BE27-A9A01A7F1018}"/>
              </c:ext>
            </c:extLst>
          </c:dPt>
          <c:dPt>
            <c:idx val="1"/>
            <c:invertIfNegative val="0"/>
            <c:bubble3D val="0"/>
            <c:extLst>
              <c:ext xmlns:c16="http://schemas.microsoft.com/office/drawing/2014/chart" uri="{C3380CC4-5D6E-409C-BE32-E72D297353CC}">
                <c16:uniqueId val="{00000002-54F5-4F1A-BE27-A9A01A7F1018}"/>
              </c:ext>
            </c:extLst>
          </c:dPt>
          <c:dPt>
            <c:idx val="2"/>
            <c:invertIfNegative val="0"/>
            <c:bubble3D val="0"/>
            <c:extLst>
              <c:ext xmlns:c16="http://schemas.microsoft.com/office/drawing/2014/chart" uri="{C3380CC4-5D6E-409C-BE32-E72D297353CC}">
                <c16:uniqueId val="{00000003-54F5-4F1A-BE27-A9A01A7F1018}"/>
              </c:ext>
            </c:extLst>
          </c:dPt>
          <c:dPt>
            <c:idx val="3"/>
            <c:invertIfNegative val="0"/>
            <c:bubble3D val="0"/>
            <c:extLst>
              <c:ext xmlns:c16="http://schemas.microsoft.com/office/drawing/2014/chart" uri="{C3380CC4-5D6E-409C-BE32-E72D297353CC}">
                <c16:uniqueId val="{00000004-54F5-4F1A-BE27-A9A01A7F1018}"/>
              </c:ext>
            </c:extLst>
          </c:dPt>
          <c:cat>
            <c:strRef>
              <c:f>Sheet1!$A$2:$A$6</c:f>
              <c:strCache>
                <c:ptCount val="5"/>
                <c:pt idx="0">
                  <c:v>Total</c:v>
                </c:pt>
                <c:pt idx="1">
                  <c:v>White</c:v>
                </c:pt>
                <c:pt idx="2">
                  <c:v>Black</c:v>
                </c:pt>
                <c:pt idx="3">
                  <c:v>Hispanic</c:v>
                </c:pt>
                <c:pt idx="4">
                  <c:v>Other/Unknown</c:v>
                </c:pt>
              </c:strCache>
            </c:strRef>
          </c:cat>
          <c:val>
            <c:numRef>
              <c:f>Sheet1!$B$2:$B$6</c:f>
              <c:numCache>
                <c:formatCode>0.00</c:formatCode>
                <c:ptCount val="5"/>
                <c:pt idx="0">
                  <c:v>4.67</c:v>
                </c:pt>
                <c:pt idx="1">
                  <c:v>3.96</c:v>
                </c:pt>
                <c:pt idx="2">
                  <c:v>6.57</c:v>
                </c:pt>
                <c:pt idx="3">
                  <c:v>7.5</c:v>
                </c:pt>
                <c:pt idx="4">
                  <c:v>6.17</c:v>
                </c:pt>
              </c:numCache>
            </c:numRef>
          </c:val>
          <c:extLst>
            <c:ext xmlns:c16="http://schemas.microsoft.com/office/drawing/2014/chart" uri="{C3380CC4-5D6E-409C-BE32-E72D297353CC}">
              <c16:uniqueId val="{00000005-54F5-4F1A-BE27-A9A01A7F1018}"/>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3.9173228346456694E-3"/>
              <c:y val="0.36865465059055119"/>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Male</c:v>
                </c:pt>
                <c:pt idx="2">
                  <c:v>Female</c:v>
                </c:pt>
              </c:strCache>
            </c:strRef>
          </c:cat>
          <c:val>
            <c:numRef>
              <c:f>Sheet1!$B$2:$B$4</c:f>
              <c:numCache>
                <c:formatCode>General</c:formatCode>
                <c:ptCount val="3"/>
                <c:pt idx="0">
                  <c:v>4.67</c:v>
                </c:pt>
                <c:pt idx="1">
                  <c:v>4.8099999999999996</c:v>
                </c:pt>
                <c:pt idx="2">
                  <c:v>4.53</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Yes</c:v>
                </c:pt>
                <c:pt idx="2">
                  <c:v>No</c:v>
                </c:pt>
              </c:strCache>
            </c:strRef>
          </c:cat>
          <c:val>
            <c:numRef>
              <c:f>Sheet1!$B$2:$B$4</c:f>
              <c:numCache>
                <c:formatCode>General</c:formatCode>
                <c:ptCount val="3"/>
                <c:pt idx="0">
                  <c:v>4.67</c:v>
                </c:pt>
                <c:pt idx="1">
                  <c:v>3.73</c:v>
                </c:pt>
                <c:pt idx="2">
                  <c:v>5.03</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Yes</c:v>
                </c:pt>
                <c:pt idx="2">
                  <c:v>No</c:v>
                </c:pt>
              </c:strCache>
            </c:strRef>
          </c:cat>
          <c:val>
            <c:numRef>
              <c:f>Sheet1!$B$2:$B$4</c:f>
              <c:numCache>
                <c:formatCode>General</c:formatCode>
                <c:ptCount val="3"/>
                <c:pt idx="0">
                  <c:v>4.67</c:v>
                </c:pt>
                <c:pt idx="1">
                  <c:v>4.99</c:v>
                </c:pt>
                <c:pt idx="2">
                  <c:v>4.4800000000000004</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Male</c:v>
                </c:pt>
                <c:pt idx="2">
                  <c:v>Female</c:v>
                </c:pt>
              </c:strCache>
            </c:strRef>
          </c:cat>
          <c:val>
            <c:numRef>
              <c:f>Sheet1!$B$2:$B$4</c:f>
              <c:numCache>
                <c:formatCode>General</c:formatCode>
                <c:ptCount val="3"/>
                <c:pt idx="0">
                  <c:v>4.1399999999999997</c:v>
                </c:pt>
                <c:pt idx="1">
                  <c:v>4.6900000000000004</c:v>
                </c:pt>
                <c:pt idx="2">
                  <c:v>3.58</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Yes</c:v>
                </c:pt>
                <c:pt idx="2">
                  <c:v>No</c:v>
                </c:pt>
              </c:strCache>
            </c:strRef>
          </c:cat>
          <c:val>
            <c:numRef>
              <c:f>Sheet1!$B$2:$B$4</c:f>
              <c:numCache>
                <c:formatCode>General</c:formatCode>
                <c:ptCount val="3"/>
                <c:pt idx="0">
                  <c:v>4.1399999999999997</c:v>
                </c:pt>
                <c:pt idx="1">
                  <c:v>4.16</c:v>
                </c:pt>
                <c:pt idx="2">
                  <c:v>4.1399999999999997</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F7B-48DB-A969-7C478F1E4206}"/>
              </c:ext>
            </c:extLst>
          </c:dPt>
          <c:dPt>
            <c:idx val="1"/>
            <c:invertIfNegative val="0"/>
            <c:bubble3D val="0"/>
            <c:extLst>
              <c:ext xmlns:c16="http://schemas.microsoft.com/office/drawing/2014/chart" uri="{C3380CC4-5D6E-409C-BE32-E72D297353CC}">
                <c16:uniqueId val="{00000002-BF7B-48DB-A969-7C478F1E4206}"/>
              </c:ext>
            </c:extLst>
          </c:dPt>
          <c:dPt>
            <c:idx val="2"/>
            <c:invertIfNegative val="0"/>
            <c:bubble3D val="0"/>
            <c:extLst>
              <c:ext xmlns:c16="http://schemas.microsoft.com/office/drawing/2014/chart" uri="{C3380CC4-5D6E-409C-BE32-E72D297353CC}">
                <c16:uniqueId val="{00000003-BF7B-48DB-A969-7C478F1E4206}"/>
              </c:ext>
            </c:extLst>
          </c:dPt>
          <c:dPt>
            <c:idx val="3"/>
            <c:invertIfNegative val="0"/>
            <c:bubble3D val="0"/>
            <c:extLst>
              <c:ext xmlns:c16="http://schemas.microsoft.com/office/drawing/2014/chart" uri="{C3380CC4-5D6E-409C-BE32-E72D297353CC}">
                <c16:uniqueId val="{00000004-BF7B-48DB-A969-7C478F1E4206}"/>
              </c:ext>
            </c:extLst>
          </c:dPt>
          <c:cat>
            <c:strRef>
              <c:f>Sheet1!$A$2:$A$4</c:f>
              <c:strCache>
                <c:ptCount val="3"/>
                <c:pt idx="0">
                  <c:v>Total</c:v>
                </c:pt>
                <c:pt idx="1">
                  <c:v>Yes</c:v>
                </c:pt>
                <c:pt idx="2">
                  <c:v>No</c:v>
                </c:pt>
              </c:strCache>
            </c:strRef>
          </c:cat>
          <c:val>
            <c:numRef>
              <c:f>Sheet1!$B$2:$B$4</c:f>
              <c:numCache>
                <c:formatCode>General</c:formatCode>
                <c:ptCount val="3"/>
                <c:pt idx="0">
                  <c:v>4.1399999999999997</c:v>
                </c:pt>
                <c:pt idx="1">
                  <c:v>4.12</c:v>
                </c:pt>
                <c:pt idx="2">
                  <c:v>4.16</c:v>
                </c:pt>
              </c:numCache>
            </c:numRef>
          </c:val>
          <c:extLst>
            <c:ext xmlns:c16="http://schemas.microsoft.com/office/drawing/2014/chart" uri="{C3380CC4-5D6E-409C-BE32-E72D297353CC}">
              <c16:uniqueId val="{00000005-BF7B-48DB-A969-7C478F1E4206}"/>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94386118401866"/>
          <c:y val="2.7401019407361484E-2"/>
          <c:w val="0.87005613881598143"/>
          <c:h val="0.8740463692038497"/>
        </c:manualLayout>
      </c:layout>
      <c:barChart>
        <c:barDir val="col"/>
        <c:grouping val="clustered"/>
        <c:varyColors val="0"/>
        <c:ser>
          <c:idx val="0"/>
          <c:order val="0"/>
          <c:tx>
            <c:strRef>
              <c:f>Sheet1!$B$1</c:f>
              <c:strCache>
                <c:ptCount val="1"/>
                <c:pt idx="0">
                  <c:v>Percent</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28C2-42B5-8F03-5A4809045DB7}"/>
              </c:ext>
            </c:extLst>
          </c:dPt>
          <c:dPt>
            <c:idx val="1"/>
            <c:invertIfNegative val="0"/>
            <c:bubble3D val="0"/>
            <c:extLst>
              <c:ext xmlns:c16="http://schemas.microsoft.com/office/drawing/2014/chart" uri="{C3380CC4-5D6E-409C-BE32-E72D297353CC}">
                <c16:uniqueId val="{00000002-28C2-42B5-8F03-5A4809045DB7}"/>
              </c:ext>
            </c:extLst>
          </c:dPt>
          <c:dPt>
            <c:idx val="2"/>
            <c:invertIfNegative val="0"/>
            <c:bubble3D val="0"/>
            <c:extLst>
              <c:ext xmlns:c16="http://schemas.microsoft.com/office/drawing/2014/chart" uri="{C3380CC4-5D6E-409C-BE32-E72D297353CC}">
                <c16:uniqueId val="{00000003-28C2-42B5-8F03-5A4809045DB7}"/>
              </c:ext>
            </c:extLst>
          </c:dPt>
          <c:dPt>
            <c:idx val="3"/>
            <c:invertIfNegative val="0"/>
            <c:bubble3D val="0"/>
            <c:extLst>
              <c:ext xmlns:c16="http://schemas.microsoft.com/office/drawing/2014/chart" uri="{C3380CC4-5D6E-409C-BE32-E72D297353CC}">
                <c16:uniqueId val="{00000004-28C2-42B5-8F03-5A4809045DB7}"/>
              </c:ext>
            </c:extLst>
          </c:dPt>
          <c:cat>
            <c:strRef>
              <c:f>Sheet1!$A$2:$A$4</c:f>
              <c:strCache>
                <c:ptCount val="3"/>
                <c:pt idx="0">
                  <c:v>Total</c:v>
                </c:pt>
                <c:pt idx="1">
                  <c:v>Male</c:v>
                </c:pt>
                <c:pt idx="2">
                  <c:v>Female</c:v>
                </c:pt>
              </c:strCache>
            </c:strRef>
          </c:cat>
          <c:val>
            <c:numRef>
              <c:f>Sheet1!$B$2:$B$4</c:f>
              <c:numCache>
                <c:formatCode>General</c:formatCode>
                <c:ptCount val="3"/>
                <c:pt idx="0">
                  <c:v>0.41</c:v>
                </c:pt>
                <c:pt idx="1">
                  <c:v>0.42</c:v>
                </c:pt>
                <c:pt idx="2">
                  <c:v>0.4</c:v>
                </c:pt>
              </c:numCache>
            </c:numRef>
          </c:val>
          <c:extLst>
            <c:ext xmlns:c16="http://schemas.microsoft.com/office/drawing/2014/chart" uri="{C3380CC4-5D6E-409C-BE32-E72D297353CC}">
              <c16:uniqueId val="{00000005-28C2-42B5-8F03-5A4809045DB7}"/>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a:t>Percent</a:t>
                </a:r>
              </a:p>
            </c:rich>
          </c:tx>
          <c:layout>
            <c:manualLayout>
              <c:xMode val="edge"/>
              <c:yMode val="edge"/>
              <c:x val="1.4244920773792166E-3"/>
              <c:y val="0.3544672701168764"/>
            </c:manualLayout>
          </c:layout>
          <c:overlay val="0"/>
        </c:title>
        <c:numFmt formatCode="0.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2329228077259"/>
          <c:y val="4.5919364246135901E-2"/>
          <c:w val="0.88287670771922744"/>
          <c:h val="0.82782193359144307"/>
        </c:manualLayout>
      </c:layout>
      <c:barChart>
        <c:barDir val="col"/>
        <c:grouping val="clustered"/>
        <c:varyColors val="0"/>
        <c:ser>
          <c:idx val="0"/>
          <c:order val="0"/>
          <c:tx>
            <c:strRef>
              <c:f>Sheet1!$B$1</c:f>
              <c:strCache>
                <c:ptCount val="1"/>
                <c:pt idx="0">
                  <c:v>Percent</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DD8-457B-A64C-4D44BDBEF1A4}"/>
              </c:ext>
            </c:extLst>
          </c:dPt>
          <c:dPt>
            <c:idx val="1"/>
            <c:invertIfNegative val="0"/>
            <c:bubble3D val="0"/>
            <c:extLst>
              <c:ext xmlns:c16="http://schemas.microsoft.com/office/drawing/2014/chart" uri="{C3380CC4-5D6E-409C-BE32-E72D297353CC}">
                <c16:uniqueId val="{00000002-BDD8-457B-A64C-4D44BDBEF1A4}"/>
              </c:ext>
            </c:extLst>
          </c:dPt>
          <c:dPt>
            <c:idx val="2"/>
            <c:invertIfNegative val="0"/>
            <c:bubble3D val="0"/>
            <c:extLst>
              <c:ext xmlns:c16="http://schemas.microsoft.com/office/drawing/2014/chart" uri="{C3380CC4-5D6E-409C-BE32-E72D297353CC}">
                <c16:uniqueId val="{00000003-BDD8-457B-A64C-4D44BDBEF1A4}"/>
              </c:ext>
            </c:extLst>
          </c:dPt>
          <c:dPt>
            <c:idx val="3"/>
            <c:invertIfNegative val="0"/>
            <c:bubble3D val="0"/>
            <c:extLst>
              <c:ext xmlns:c16="http://schemas.microsoft.com/office/drawing/2014/chart" uri="{C3380CC4-5D6E-409C-BE32-E72D297353CC}">
                <c16:uniqueId val="{00000004-BDD8-457B-A64C-4D44BDBEF1A4}"/>
              </c:ext>
            </c:extLst>
          </c:dPt>
          <c:cat>
            <c:strRef>
              <c:f>Sheet1!$A$2:$A$4</c:f>
              <c:strCache>
                <c:ptCount val="3"/>
                <c:pt idx="0">
                  <c:v>Total</c:v>
                </c:pt>
                <c:pt idx="1">
                  <c:v>Yes</c:v>
                </c:pt>
                <c:pt idx="2">
                  <c:v>No</c:v>
                </c:pt>
              </c:strCache>
            </c:strRef>
          </c:cat>
          <c:val>
            <c:numRef>
              <c:f>Sheet1!$B$2:$B$4</c:f>
              <c:numCache>
                <c:formatCode>0.00</c:formatCode>
                <c:ptCount val="3"/>
                <c:pt idx="0">
                  <c:v>0.41</c:v>
                </c:pt>
                <c:pt idx="1">
                  <c:v>0.42</c:v>
                </c:pt>
                <c:pt idx="2">
                  <c:v>0.4</c:v>
                </c:pt>
              </c:numCache>
            </c:numRef>
          </c:val>
          <c:extLst>
            <c:ext xmlns:c16="http://schemas.microsoft.com/office/drawing/2014/chart" uri="{C3380CC4-5D6E-409C-BE32-E72D297353CC}">
              <c16:uniqueId val="{00000005-BDD8-457B-A64C-4D44BDBEF1A4}"/>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a:t>Percent</a:t>
                </a:r>
              </a:p>
            </c:rich>
          </c:tx>
          <c:layout>
            <c:manualLayout>
              <c:xMode val="edge"/>
              <c:yMode val="edge"/>
              <c:x val="4.7474968406726936E-4"/>
              <c:y val="0.35822172773807176"/>
            </c:manualLayout>
          </c:layout>
          <c:overlay val="0"/>
        </c:title>
        <c:numFmt formatCode="0.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2329228077259"/>
          <c:y val="4.5919364246135901E-2"/>
          <c:w val="0.88287670771922744"/>
          <c:h val="0.82782193359144307"/>
        </c:manualLayout>
      </c:layout>
      <c:barChart>
        <c:barDir val="col"/>
        <c:grouping val="clustered"/>
        <c:varyColors val="0"/>
        <c:ser>
          <c:idx val="0"/>
          <c:order val="0"/>
          <c:tx>
            <c:strRef>
              <c:f>Sheet1!$B$1</c:f>
              <c:strCache>
                <c:ptCount val="1"/>
                <c:pt idx="0">
                  <c:v>Percent</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DD8-457B-A64C-4D44BDBEF1A4}"/>
              </c:ext>
            </c:extLst>
          </c:dPt>
          <c:dPt>
            <c:idx val="1"/>
            <c:invertIfNegative val="0"/>
            <c:bubble3D val="0"/>
            <c:extLst>
              <c:ext xmlns:c16="http://schemas.microsoft.com/office/drawing/2014/chart" uri="{C3380CC4-5D6E-409C-BE32-E72D297353CC}">
                <c16:uniqueId val="{00000002-BDD8-457B-A64C-4D44BDBEF1A4}"/>
              </c:ext>
            </c:extLst>
          </c:dPt>
          <c:dPt>
            <c:idx val="2"/>
            <c:invertIfNegative val="0"/>
            <c:bubble3D val="0"/>
            <c:extLst>
              <c:ext xmlns:c16="http://schemas.microsoft.com/office/drawing/2014/chart" uri="{C3380CC4-5D6E-409C-BE32-E72D297353CC}">
                <c16:uniqueId val="{00000003-BDD8-457B-A64C-4D44BDBEF1A4}"/>
              </c:ext>
            </c:extLst>
          </c:dPt>
          <c:dPt>
            <c:idx val="3"/>
            <c:invertIfNegative val="0"/>
            <c:bubble3D val="0"/>
            <c:extLst>
              <c:ext xmlns:c16="http://schemas.microsoft.com/office/drawing/2014/chart" uri="{C3380CC4-5D6E-409C-BE32-E72D297353CC}">
                <c16:uniqueId val="{00000004-BDD8-457B-A64C-4D44BDBEF1A4}"/>
              </c:ext>
            </c:extLst>
          </c:dPt>
          <c:cat>
            <c:strRef>
              <c:f>Sheet1!$A$2:$A$4</c:f>
              <c:strCache>
                <c:ptCount val="3"/>
                <c:pt idx="0">
                  <c:v>Total</c:v>
                </c:pt>
                <c:pt idx="1">
                  <c:v>Yes</c:v>
                </c:pt>
                <c:pt idx="2">
                  <c:v>No</c:v>
                </c:pt>
              </c:strCache>
            </c:strRef>
          </c:cat>
          <c:val>
            <c:numRef>
              <c:f>Sheet1!$B$2:$B$4</c:f>
              <c:numCache>
                <c:formatCode>0.00</c:formatCode>
                <c:ptCount val="3"/>
                <c:pt idx="0">
                  <c:v>0.41</c:v>
                </c:pt>
                <c:pt idx="1">
                  <c:v>0.63</c:v>
                </c:pt>
                <c:pt idx="2">
                  <c:v>0.35</c:v>
                </c:pt>
              </c:numCache>
            </c:numRef>
          </c:val>
          <c:extLst>
            <c:ext xmlns:c16="http://schemas.microsoft.com/office/drawing/2014/chart" uri="{C3380CC4-5D6E-409C-BE32-E72D297353CC}">
              <c16:uniqueId val="{00000005-BDD8-457B-A64C-4D44BDBEF1A4}"/>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a:t>Percent</a:t>
                </a:r>
              </a:p>
            </c:rich>
          </c:tx>
          <c:layout>
            <c:manualLayout>
              <c:xMode val="edge"/>
              <c:yMode val="edge"/>
              <c:x val="4.7474968406726936E-4"/>
              <c:y val="0.36126179734853725"/>
            </c:manualLayout>
          </c:layout>
          <c:overlay val="0"/>
        </c:title>
        <c:numFmt formatCode="0.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68844002138621563"/>
        </c:manualLayout>
      </c:layout>
      <c:barChart>
        <c:barDir val="col"/>
        <c:grouping val="percentStacked"/>
        <c:varyColors val="0"/>
        <c:ser>
          <c:idx val="2"/>
          <c:order val="0"/>
          <c:tx>
            <c:strRef>
              <c:f>Sheet1!$B$1</c:f>
              <c:strCache>
                <c:ptCount val="1"/>
                <c:pt idx="0">
                  <c:v>Better</c:v>
                </c:pt>
              </c:strCache>
            </c:strRef>
          </c:tx>
          <c:spPr>
            <a:solidFill>
              <a:srgbClr val="ADD8E6"/>
            </a:solidFill>
            <a:ln>
              <a:solidFill>
                <a:srgbClr val="5A5A5A"/>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Poor vs. High Income (n=15)</c:v>
                </c:pt>
                <c:pt idx="1">
                  <c:v>Black vs. White (n=21)</c:v>
                </c:pt>
                <c:pt idx="2">
                  <c:v>Asian vs. White (n=6)</c:v>
                </c:pt>
                <c:pt idx="3">
                  <c:v>AI/AN vs. White (n=6)</c:v>
                </c:pt>
                <c:pt idx="4">
                  <c:v>NHPI vs. White (n=5)</c:v>
                </c:pt>
                <c:pt idx="5">
                  <c:v>Hispanic vs. Non-Hispanic White (n=21)</c:v>
                </c:pt>
              </c:strCache>
            </c:strRef>
          </c:cat>
          <c:val>
            <c:numRef>
              <c:f>Sheet1!$B$2:$B$7</c:f>
              <c:numCache>
                <c:formatCode>General</c:formatCode>
                <c:ptCount val="6"/>
                <c:pt idx="1">
                  <c:v>4</c:v>
                </c:pt>
                <c:pt idx="2">
                  <c:v>4</c:v>
                </c:pt>
                <c:pt idx="4">
                  <c:v>1</c:v>
                </c:pt>
                <c:pt idx="5">
                  <c:v>5</c:v>
                </c:pt>
              </c:numCache>
            </c:numRef>
          </c:val>
          <c:extLst>
            <c:ext xmlns:c16="http://schemas.microsoft.com/office/drawing/2014/chart" uri="{C3380CC4-5D6E-409C-BE32-E72D297353CC}">
              <c16:uniqueId val="{00000000-660F-41EB-839D-10003F2AA676}"/>
            </c:ext>
          </c:extLst>
        </c:ser>
        <c:ser>
          <c:idx val="1"/>
          <c:order val="1"/>
          <c:tx>
            <c:strRef>
              <c:f>Sheet1!$C$1</c:f>
              <c:strCache>
                <c:ptCount val="1"/>
                <c:pt idx="0">
                  <c:v>Same</c:v>
                </c:pt>
              </c:strCache>
            </c:strRef>
          </c:tx>
          <c:spPr>
            <a:solidFill>
              <a:srgbClr val="FFFFE0"/>
            </a:solidFill>
            <a:ln>
              <a:solidFill>
                <a:srgbClr val="5A5A5A"/>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0F-41EB-839D-10003F2AA67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Poor vs. High Income (n=15)</c:v>
                </c:pt>
                <c:pt idx="1">
                  <c:v>Black vs. White (n=21)</c:v>
                </c:pt>
                <c:pt idx="2">
                  <c:v>Asian vs. White (n=6)</c:v>
                </c:pt>
                <c:pt idx="3">
                  <c:v>AI/AN vs. White (n=6)</c:v>
                </c:pt>
                <c:pt idx="4">
                  <c:v>NHPI vs. White (n=5)</c:v>
                </c:pt>
                <c:pt idx="5">
                  <c:v>Hispanic vs. Non-Hispanic White (n=21)</c:v>
                </c:pt>
              </c:strCache>
            </c:strRef>
          </c:cat>
          <c:val>
            <c:numRef>
              <c:f>Sheet1!$C$2:$C$7</c:f>
              <c:numCache>
                <c:formatCode>General</c:formatCode>
                <c:ptCount val="6"/>
                <c:pt idx="0">
                  <c:v>10</c:v>
                </c:pt>
                <c:pt idx="1">
                  <c:v>8</c:v>
                </c:pt>
                <c:pt idx="3">
                  <c:v>3</c:v>
                </c:pt>
                <c:pt idx="4">
                  <c:v>2</c:v>
                </c:pt>
                <c:pt idx="5">
                  <c:v>12</c:v>
                </c:pt>
              </c:numCache>
            </c:numRef>
          </c:val>
          <c:extLst>
            <c:ext xmlns:c16="http://schemas.microsoft.com/office/drawing/2014/chart" uri="{C3380CC4-5D6E-409C-BE32-E72D297353CC}">
              <c16:uniqueId val="{00000002-660F-41EB-839D-10003F2AA676}"/>
            </c:ext>
          </c:extLst>
        </c:ser>
        <c:ser>
          <c:idx val="0"/>
          <c:order val="2"/>
          <c:tx>
            <c:strRef>
              <c:f>Sheet1!$D$1</c:f>
              <c:strCache>
                <c:ptCount val="1"/>
                <c:pt idx="0">
                  <c:v>Worse</c:v>
                </c:pt>
              </c:strCache>
            </c:strRef>
          </c:tx>
          <c:spPr>
            <a:solidFill>
              <a:srgbClr val="FFA500"/>
            </a:solidFill>
            <a:ln>
              <a:solidFill>
                <a:srgbClr val="5A5A5A"/>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Poor vs. High Income (n=15)</c:v>
                </c:pt>
                <c:pt idx="1">
                  <c:v>Black vs. White (n=21)</c:v>
                </c:pt>
                <c:pt idx="2">
                  <c:v>Asian vs. White (n=6)</c:v>
                </c:pt>
                <c:pt idx="3">
                  <c:v>AI/AN vs. White (n=6)</c:v>
                </c:pt>
                <c:pt idx="4">
                  <c:v>NHPI vs. White (n=5)</c:v>
                </c:pt>
                <c:pt idx="5">
                  <c:v>Hispanic vs. Non-Hispanic White (n=21)</c:v>
                </c:pt>
              </c:strCache>
            </c:strRef>
          </c:cat>
          <c:val>
            <c:numRef>
              <c:f>Sheet1!$D$2:$D$7</c:f>
              <c:numCache>
                <c:formatCode>General</c:formatCode>
                <c:ptCount val="6"/>
                <c:pt idx="0">
                  <c:v>5</c:v>
                </c:pt>
                <c:pt idx="1">
                  <c:v>9</c:v>
                </c:pt>
                <c:pt idx="2">
                  <c:v>2</c:v>
                </c:pt>
                <c:pt idx="3">
                  <c:v>3</c:v>
                </c:pt>
                <c:pt idx="4">
                  <c:v>2</c:v>
                </c:pt>
                <c:pt idx="5">
                  <c:v>4</c:v>
                </c:pt>
              </c:numCache>
            </c:numRef>
          </c:val>
          <c:extLst>
            <c:ext xmlns:c16="http://schemas.microsoft.com/office/drawing/2014/chart" uri="{C3380CC4-5D6E-409C-BE32-E72D297353CC}">
              <c16:uniqueId val="{00000003-660F-41EB-839D-10003F2AA676}"/>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2264957264957265"/>
          <c:y val="1.0717410323709536E-4"/>
          <c:w val="0.5477491755838213"/>
          <c:h val="7.853599733258119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2329228077259"/>
          <c:y val="4.5919364246135901E-2"/>
          <c:w val="0.88287670771922744"/>
          <c:h val="0.8544177323579234"/>
        </c:manualLayout>
      </c:layout>
      <c:barChart>
        <c:barDir val="col"/>
        <c:grouping val="clustered"/>
        <c:varyColors val="0"/>
        <c:ser>
          <c:idx val="0"/>
          <c:order val="0"/>
          <c:tx>
            <c:strRef>
              <c:f>Sheet1!$B$1</c:f>
              <c:strCache>
                <c:ptCount val="1"/>
                <c:pt idx="0">
                  <c:v>Percent</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DD8-457B-A64C-4D44BDBEF1A4}"/>
              </c:ext>
            </c:extLst>
          </c:dPt>
          <c:dPt>
            <c:idx val="1"/>
            <c:invertIfNegative val="0"/>
            <c:bubble3D val="0"/>
            <c:extLst>
              <c:ext xmlns:c16="http://schemas.microsoft.com/office/drawing/2014/chart" uri="{C3380CC4-5D6E-409C-BE32-E72D297353CC}">
                <c16:uniqueId val="{00000002-BDD8-457B-A64C-4D44BDBEF1A4}"/>
              </c:ext>
            </c:extLst>
          </c:dPt>
          <c:dPt>
            <c:idx val="2"/>
            <c:invertIfNegative val="0"/>
            <c:bubble3D val="0"/>
            <c:extLst>
              <c:ext xmlns:c16="http://schemas.microsoft.com/office/drawing/2014/chart" uri="{C3380CC4-5D6E-409C-BE32-E72D297353CC}">
                <c16:uniqueId val="{00000003-BDD8-457B-A64C-4D44BDBEF1A4}"/>
              </c:ext>
            </c:extLst>
          </c:dPt>
          <c:dPt>
            <c:idx val="3"/>
            <c:invertIfNegative val="0"/>
            <c:bubble3D val="0"/>
            <c:extLst>
              <c:ext xmlns:c16="http://schemas.microsoft.com/office/drawing/2014/chart" uri="{C3380CC4-5D6E-409C-BE32-E72D297353CC}">
                <c16:uniqueId val="{00000004-BDD8-457B-A64C-4D44BDBEF1A4}"/>
              </c:ext>
            </c:extLst>
          </c:dPt>
          <c:cat>
            <c:strRef>
              <c:f>Sheet1!$A$2:$A$4</c:f>
              <c:strCache>
                <c:ptCount val="3"/>
                <c:pt idx="0">
                  <c:v>Total</c:v>
                </c:pt>
                <c:pt idx="1">
                  <c:v>Male</c:v>
                </c:pt>
                <c:pt idx="2">
                  <c:v>Female</c:v>
                </c:pt>
              </c:strCache>
            </c:strRef>
          </c:cat>
          <c:val>
            <c:numRef>
              <c:f>Sheet1!$B$2:$B$4</c:f>
              <c:numCache>
                <c:formatCode>0.00</c:formatCode>
                <c:ptCount val="3"/>
                <c:pt idx="0">
                  <c:v>0.34</c:v>
                </c:pt>
                <c:pt idx="1">
                  <c:v>0.42</c:v>
                </c:pt>
                <c:pt idx="2">
                  <c:v>0.27</c:v>
                </c:pt>
              </c:numCache>
            </c:numRef>
          </c:val>
          <c:extLst>
            <c:ext xmlns:c16="http://schemas.microsoft.com/office/drawing/2014/chart" uri="{C3380CC4-5D6E-409C-BE32-E72D297353CC}">
              <c16:uniqueId val="{00000005-BDD8-457B-A64C-4D44BDBEF1A4}"/>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a:t>Percent</a:t>
                </a:r>
              </a:p>
            </c:rich>
          </c:tx>
          <c:layout>
            <c:manualLayout>
              <c:xMode val="edge"/>
              <c:yMode val="edge"/>
              <c:x val="4.7474968406726936E-4"/>
              <c:y val="0.38795974124288896"/>
            </c:manualLayout>
          </c:layout>
          <c:overlay val="0"/>
        </c:title>
        <c:numFmt formatCode="0.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2329228077259"/>
          <c:y val="4.5919364246135901E-2"/>
          <c:w val="0.88287670771922744"/>
          <c:h val="0.82782193359144307"/>
        </c:manualLayout>
      </c:layout>
      <c:barChart>
        <c:barDir val="col"/>
        <c:grouping val="clustered"/>
        <c:varyColors val="0"/>
        <c:ser>
          <c:idx val="0"/>
          <c:order val="0"/>
          <c:tx>
            <c:strRef>
              <c:f>Sheet1!$B$1</c:f>
              <c:strCache>
                <c:ptCount val="1"/>
                <c:pt idx="0">
                  <c:v>Percent</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BDD8-457B-A64C-4D44BDBEF1A4}"/>
              </c:ext>
            </c:extLst>
          </c:dPt>
          <c:dPt>
            <c:idx val="1"/>
            <c:invertIfNegative val="0"/>
            <c:bubble3D val="0"/>
            <c:extLst>
              <c:ext xmlns:c16="http://schemas.microsoft.com/office/drawing/2014/chart" uri="{C3380CC4-5D6E-409C-BE32-E72D297353CC}">
                <c16:uniqueId val="{00000002-BDD8-457B-A64C-4D44BDBEF1A4}"/>
              </c:ext>
            </c:extLst>
          </c:dPt>
          <c:dPt>
            <c:idx val="2"/>
            <c:invertIfNegative val="0"/>
            <c:bubble3D val="0"/>
            <c:extLst>
              <c:ext xmlns:c16="http://schemas.microsoft.com/office/drawing/2014/chart" uri="{C3380CC4-5D6E-409C-BE32-E72D297353CC}">
                <c16:uniqueId val="{00000003-BDD8-457B-A64C-4D44BDBEF1A4}"/>
              </c:ext>
            </c:extLst>
          </c:dPt>
          <c:dPt>
            <c:idx val="3"/>
            <c:invertIfNegative val="0"/>
            <c:bubble3D val="0"/>
            <c:extLst>
              <c:ext xmlns:c16="http://schemas.microsoft.com/office/drawing/2014/chart" uri="{C3380CC4-5D6E-409C-BE32-E72D297353CC}">
                <c16:uniqueId val="{00000004-BDD8-457B-A64C-4D44BDBEF1A4}"/>
              </c:ext>
            </c:extLst>
          </c:dPt>
          <c:cat>
            <c:strRef>
              <c:f>Sheet1!$A$2:$A$4</c:f>
              <c:strCache>
                <c:ptCount val="3"/>
                <c:pt idx="0">
                  <c:v>Total</c:v>
                </c:pt>
                <c:pt idx="1">
                  <c:v>Yes</c:v>
                </c:pt>
                <c:pt idx="2">
                  <c:v>No</c:v>
                </c:pt>
              </c:strCache>
            </c:strRef>
          </c:cat>
          <c:val>
            <c:numRef>
              <c:f>Sheet1!$B$2:$B$4</c:f>
              <c:numCache>
                <c:formatCode>0.00</c:formatCode>
                <c:ptCount val="3"/>
                <c:pt idx="0">
                  <c:v>0.34</c:v>
                </c:pt>
                <c:pt idx="1">
                  <c:v>0.53</c:v>
                </c:pt>
                <c:pt idx="2">
                  <c:v>0.27</c:v>
                </c:pt>
              </c:numCache>
            </c:numRef>
          </c:val>
          <c:extLst>
            <c:ext xmlns:c16="http://schemas.microsoft.com/office/drawing/2014/chart" uri="{C3380CC4-5D6E-409C-BE32-E72D297353CC}">
              <c16:uniqueId val="{00000005-BDD8-457B-A64C-4D44BDBEF1A4}"/>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a:t>Percent</a:t>
                </a:r>
              </a:p>
            </c:rich>
          </c:tx>
          <c:layout>
            <c:manualLayout>
              <c:xMode val="edge"/>
              <c:yMode val="edge"/>
              <c:x val="5.1043793136968992E-3"/>
              <c:y val="0.37252884776292777"/>
            </c:manualLayout>
          </c:layout>
          <c:overlay val="0"/>
        </c:title>
        <c:numFmt formatCode="0.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2010790317878"/>
          <c:y val="0.10706161729783777"/>
          <c:w val="0.87641416350733925"/>
          <c:h val="0.791038544528091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0.0</c:formatCode>
                <c:ptCount val="19"/>
                <c:pt idx="0">
                  <c:v>19.7</c:v>
                </c:pt>
                <c:pt idx="1">
                  <c:v>18.7</c:v>
                </c:pt>
                <c:pt idx="2">
                  <c:v>17.100000000000001</c:v>
                </c:pt>
                <c:pt idx="3">
                  <c:v>18</c:v>
                </c:pt>
                <c:pt idx="4">
                  <c:v>16.100000000000001</c:v>
                </c:pt>
                <c:pt idx="5">
                  <c:v>15.8</c:v>
                </c:pt>
                <c:pt idx="6">
                  <c:v>14.3</c:v>
                </c:pt>
                <c:pt idx="7">
                  <c:v>13.7</c:v>
                </c:pt>
                <c:pt idx="8">
                  <c:v>14.2</c:v>
                </c:pt>
                <c:pt idx="9">
                  <c:v>13.7</c:v>
                </c:pt>
                <c:pt idx="10">
                  <c:v>13.3</c:v>
                </c:pt>
                <c:pt idx="11">
                  <c:v>12</c:v>
                </c:pt>
                <c:pt idx="12">
                  <c:v>12.6</c:v>
                </c:pt>
                <c:pt idx="13">
                  <c:v>12.5</c:v>
                </c:pt>
                <c:pt idx="14">
                  <c:v>10.9</c:v>
                </c:pt>
                <c:pt idx="15">
                  <c:v>10.4</c:v>
                </c:pt>
                <c:pt idx="16">
                  <c:v>10.7</c:v>
                </c:pt>
                <c:pt idx="17">
                  <c:v>10.7</c:v>
                </c:pt>
                <c:pt idx="18">
                  <c:v>10.199999999999999</c:v>
                </c:pt>
              </c:numCache>
            </c:numRef>
          </c:val>
          <c:smooth val="0"/>
          <c:extLst>
            <c:ext xmlns:c16="http://schemas.microsoft.com/office/drawing/2014/chart" uri="{C3380CC4-5D6E-409C-BE32-E72D297353CC}">
              <c16:uniqueId val="{00000000-819F-4C33-821E-703F8A5BA4E3}"/>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0.0</c:formatCode>
                <c:ptCount val="19"/>
                <c:pt idx="0">
                  <c:v>20.2</c:v>
                </c:pt>
                <c:pt idx="1">
                  <c:v>19.2</c:v>
                </c:pt>
                <c:pt idx="2">
                  <c:v>17.399999999999999</c:v>
                </c:pt>
                <c:pt idx="3">
                  <c:v>17.899999999999999</c:v>
                </c:pt>
                <c:pt idx="4">
                  <c:v>16.2</c:v>
                </c:pt>
                <c:pt idx="5">
                  <c:v>16.2</c:v>
                </c:pt>
                <c:pt idx="6">
                  <c:v>14.2</c:v>
                </c:pt>
                <c:pt idx="7">
                  <c:v>13.6</c:v>
                </c:pt>
                <c:pt idx="8">
                  <c:v>15.1</c:v>
                </c:pt>
                <c:pt idx="9">
                  <c:v>14.6</c:v>
                </c:pt>
                <c:pt idx="10">
                  <c:v>13.7</c:v>
                </c:pt>
                <c:pt idx="11">
                  <c:v>11.9</c:v>
                </c:pt>
                <c:pt idx="12">
                  <c:v>13.1</c:v>
                </c:pt>
                <c:pt idx="13">
                  <c:v>13.7</c:v>
                </c:pt>
                <c:pt idx="14">
                  <c:v>11.5</c:v>
                </c:pt>
                <c:pt idx="15">
                  <c:v>11.1</c:v>
                </c:pt>
                <c:pt idx="16">
                  <c:v>11.5</c:v>
                </c:pt>
                <c:pt idx="17">
                  <c:v>11.3</c:v>
                </c:pt>
                <c:pt idx="18">
                  <c:v>10.8</c:v>
                </c:pt>
              </c:numCache>
            </c:numRef>
          </c:val>
          <c:smooth val="0"/>
          <c:extLst>
            <c:ext xmlns:c16="http://schemas.microsoft.com/office/drawing/2014/chart" uri="{C3380CC4-5D6E-409C-BE32-E72D297353CC}">
              <c16:uniqueId val="{00000001-819F-4C33-821E-703F8A5BA4E3}"/>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0.0</c:formatCode>
                <c:ptCount val="19"/>
                <c:pt idx="0">
                  <c:v>19</c:v>
                </c:pt>
                <c:pt idx="1">
                  <c:v>17.899999999999999</c:v>
                </c:pt>
                <c:pt idx="2">
                  <c:v>16.8</c:v>
                </c:pt>
                <c:pt idx="3">
                  <c:v>19.5</c:v>
                </c:pt>
                <c:pt idx="4">
                  <c:v>18.7</c:v>
                </c:pt>
                <c:pt idx="5">
                  <c:v>14.9</c:v>
                </c:pt>
                <c:pt idx="6">
                  <c:v>15.7</c:v>
                </c:pt>
                <c:pt idx="7">
                  <c:v>15.8</c:v>
                </c:pt>
                <c:pt idx="8">
                  <c:v>10.9</c:v>
                </c:pt>
                <c:pt idx="9">
                  <c:v>11.5</c:v>
                </c:pt>
                <c:pt idx="10">
                  <c:v>13.5</c:v>
                </c:pt>
                <c:pt idx="11">
                  <c:v>13.9</c:v>
                </c:pt>
                <c:pt idx="12">
                  <c:v>12.7</c:v>
                </c:pt>
                <c:pt idx="13">
                  <c:v>9.5</c:v>
                </c:pt>
                <c:pt idx="14">
                  <c:v>10.8</c:v>
                </c:pt>
                <c:pt idx="15">
                  <c:v>8.8000000000000007</c:v>
                </c:pt>
                <c:pt idx="16">
                  <c:v>8.9</c:v>
                </c:pt>
                <c:pt idx="17">
                  <c:v>9.9</c:v>
                </c:pt>
                <c:pt idx="18">
                  <c:v>10.8</c:v>
                </c:pt>
              </c:numCache>
            </c:numRef>
          </c:val>
          <c:smooth val="0"/>
          <c:extLst>
            <c:ext xmlns:c16="http://schemas.microsoft.com/office/drawing/2014/chart" uri="{C3380CC4-5D6E-409C-BE32-E72D297353CC}">
              <c16:uniqueId val="{00000002-819F-4C33-821E-703F8A5BA4E3}"/>
            </c:ext>
          </c:extLst>
        </c:ser>
        <c:ser>
          <c:idx val="2"/>
          <c:order val="3"/>
          <c:tx>
            <c:strRef>
              <c:f>Sheet1!$E$1</c:f>
              <c:strCache>
                <c:ptCount val="1"/>
                <c:pt idx="0">
                  <c:v>Hispanic</c:v>
                </c:pt>
              </c:strCache>
            </c:strRef>
          </c:tx>
          <c:spPr>
            <a:ln>
              <a:solidFill>
                <a:srgbClr val="FFC72C"/>
              </a:solidFill>
            </a:ln>
          </c:spPr>
          <c:marker>
            <c:symbol val="diamond"/>
            <c:size val="9"/>
            <c:spPr>
              <a:solidFill>
                <a:srgbClr val="FFC72C"/>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Sheet1!$E$2:$E$20</c:f>
              <c:numCache>
                <c:formatCode>0.0</c:formatCode>
                <c:ptCount val="19"/>
                <c:pt idx="0">
                  <c:v>18.100000000000001</c:v>
                </c:pt>
                <c:pt idx="1">
                  <c:v>14.8</c:v>
                </c:pt>
                <c:pt idx="2">
                  <c:v>14.5</c:v>
                </c:pt>
                <c:pt idx="3">
                  <c:v>13.9</c:v>
                </c:pt>
                <c:pt idx="4">
                  <c:v>14.2</c:v>
                </c:pt>
                <c:pt idx="5">
                  <c:v>14.2</c:v>
                </c:pt>
                <c:pt idx="6">
                  <c:v>15.4</c:v>
                </c:pt>
                <c:pt idx="7">
                  <c:v>11.8</c:v>
                </c:pt>
                <c:pt idx="8">
                  <c:v>12</c:v>
                </c:pt>
                <c:pt idx="9">
                  <c:v>10.6</c:v>
                </c:pt>
                <c:pt idx="10">
                  <c:v>10.8</c:v>
                </c:pt>
                <c:pt idx="11">
                  <c:v>10.4</c:v>
                </c:pt>
                <c:pt idx="12">
                  <c:v>8.4</c:v>
                </c:pt>
                <c:pt idx="13">
                  <c:v>7.2</c:v>
                </c:pt>
                <c:pt idx="14">
                  <c:v>7.5</c:v>
                </c:pt>
                <c:pt idx="15">
                  <c:v>8.4</c:v>
                </c:pt>
                <c:pt idx="16">
                  <c:v>7.4</c:v>
                </c:pt>
                <c:pt idx="17">
                  <c:v>6.8</c:v>
                </c:pt>
                <c:pt idx="18">
                  <c:v>6.8</c:v>
                </c:pt>
              </c:numCache>
            </c:numRef>
          </c:val>
          <c:smooth val="0"/>
          <c:extLst>
            <c:ext xmlns:c16="http://schemas.microsoft.com/office/drawing/2014/chart" uri="{C3380CC4-5D6E-409C-BE32-E72D297353CC}">
              <c16:uniqueId val="{00000003-819F-4C33-821E-703F8A5BA4E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20000"/>
          <a:lstStyle/>
          <a:p>
            <a:pPr>
              <a:defRPr/>
            </a:pPr>
            <a:endParaRPr lang="en-US"/>
          </a:p>
        </c:txPr>
        <c:crossAx val="158010752"/>
        <c:crosses val="autoZero"/>
        <c:auto val="1"/>
        <c:lblAlgn val="ctr"/>
        <c:lblOffset val="100"/>
        <c:noMultiLvlLbl val="0"/>
      </c:catAx>
      <c:valAx>
        <c:axId val="158010752"/>
        <c:scaling>
          <c:orientation val="minMax"/>
          <c:max val="30"/>
          <c:min val="0"/>
        </c:scaling>
        <c:delete val="0"/>
        <c:axPos val="l"/>
        <c:majorGridlines/>
        <c:title>
          <c:tx>
            <c:rich>
              <a:bodyPr rot="-5400000" vert="horz"/>
              <a:lstStyle/>
              <a:p>
                <a:pPr>
                  <a:defRPr/>
                </a:pPr>
                <a:r>
                  <a:rPr lang="en-US"/>
                  <a:t>Percent</a:t>
                </a:r>
              </a:p>
            </c:rich>
          </c:tx>
          <c:layout>
            <c:manualLayout>
              <c:xMode val="edge"/>
              <c:yMode val="edge"/>
              <c:x val="5.5328327014678722E-3"/>
              <c:y val="0.37736352082333569"/>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24351232137649462"/>
          <c:y val="1.7421514171193715E-3"/>
          <c:w val="0.59768591426071738"/>
          <c:h val="7.84060239937409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47419072615923"/>
          <c:y val="0.10227632391539293"/>
          <c:w val="0.8844271148798708"/>
          <c:h val="0.7104669208015664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0.0</c:formatCode>
                <c:ptCount val="19"/>
                <c:pt idx="0">
                  <c:v>19.7</c:v>
                </c:pt>
                <c:pt idx="1">
                  <c:v>18.7</c:v>
                </c:pt>
                <c:pt idx="2">
                  <c:v>17.100000000000001</c:v>
                </c:pt>
                <c:pt idx="3">
                  <c:v>18</c:v>
                </c:pt>
                <c:pt idx="4">
                  <c:v>16.100000000000001</c:v>
                </c:pt>
                <c:pt idx="5">
                  <c:v>15.8</c:v>
                </c:pt>
                <c:pt idx="6">
                  <c:v>14.3</c:v>
                </c:pt>
                <c:pt idx="7">
                  <c:v>13.7</c:v>
                </c:pt>
                <c:pt idx="8">
                  <c:v>14.2</c:v>
                </c:pt>
                <c:pt idx="9">
                  <c:v>13.7</c:v>
                </c:pt>
                <c:pt idx="10">
                  <c:v>13.3</c:v>
                </c:pt>
                <c:pt idx="11">
                  <c:v>12</c:v>
                </c:pt>
                <c:pt idx="12">
                  <c:v>12.6</c:v>
                </c:pt>
                <c:pt idx="13">
                  <c:v>12.5</c:v>
                </c:pt>
                <c:pt idx="14">
                  <c:v>10.9</c:v>
                </c:pt>
                <c:pt idx="15">
                  <c:v>10.4</c:v>
                </c:pt>
                <c:pt idx="16">
                  <c:v>10.7</c:v>
                </c:pt>
                <c:pt idx="17">
                  <c:v>10.7</c:v>
                </c:pt>
                <c:pt idx="18">
                  <c:v>10.199999999999999</c:v>
                </c:pt>
              </c:numCache>
            </c:numRef>
          </c:val>
          <c:smooth val="0"/>
          <c:extLst>
            <c:ext xmlns:c16="http://schemas.microsoft.com/office/drawing/2014/chart" uri="{C3380CC4-5D6E-409C-BE32-E72D297353CC}">
              <c16:uniqueId val="{00000000-77E9-4415-98AA-238FAA52A3C0}"/>
            </c:ext>
          </c:extLst>
        </c:ser>
        <c:ser>
          <c:idx val="0"/>
          <c:order val="1"/>
          <c:tx>
            <c:strRef>
              <c:f>Sheet1!$C$1</c:f>
              <c:strCache>
                <c:ptCount val="1"/>
                <c:pt idx="0">
                  <c:v>Male</c:v>
                </c:pt>
              </c:strCache>
            </c:strRef>
          </c:tx>
          <c:spPr>
            <a:ln>
              <a:solidFill>
                <a:srgbClr val="005EB8"/>
              </a:solidFill>
            </a:ln>
          </c:spPr>
          <c:marker>
            <c:symbol val="square"/>
            <c:size val="7"/>
            <c:spPr>
              <a:solidFill>
                <a:srgbClr val="005EB8"/>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0.0</c:formatCode>
                <c:ptCount val="19"/>
                <c:pt idx="0">
                  <c:v>15.9</c:v>
                </c:pt>
                <c:pt idx="1">
                  <c:v>13.8</c:v>
                </c:pt>
                <c:pt idx="2">
                  <c:v>13.3</c:v>
                </c:pt>
                <c:pt idx="3">
                  <c:v>14.7</c:v>
                </c:pt>
                <c:pt idx="4">
                  <c:v>12.7</c:v>
                </c:pt>
                <c:pt idx="5">
                  <c:v>12.4</c:v>
                </c:pt>
                <c:pt idx="6">
                  <c:v>11.4</c:v>
                </c:pt>
                <c:pt idx="7">
                  <c:v>11.2</c:v>
                </c:pt>
                <c:pt idx="8">
                  <c:v>11.2</c:v>
                </c:pt>
                <c:pt idx="9">
                  <c:v>11.1</c:v>
                </c:pt>
                <c:pt idx="10">
                  <c:v>10.8</c:v>
                </c:pt>
                <c:pt idx="11">
                  <c:v>10.199999999999999</c:v>
                </c:pt>
                <c:pt idx="12">
                  <c:v>10.9</c:v>
                </c:pt>
                <c:pt idx="13">
                  <c:v>10.6</c:v>
                </c:pt>
                <c:pt idx="14">
                  <c:v>8.6</c:v>
                </c:pt>
                <c:pt idx="15">
                  <c:v>8.4</c:v>
                </c:pt>
                <c:pt idx="16">
                  <c:v>8.9</c:v>
                </c:pt>
                <c:pt idx="17">
                  <c:v>8.4</c:v>
                </c:pt>
                <c:pt idx="18">
                  <c:v>8.6</c:v>
                </c:pt>
              </c:numCache>
            </c:numRef>
          </c:val>
          <c:smooth val="0"/>
          <c:extLst>
            <c:ext xmlns:c16="http://schemas.microsoft.com/office/drawing/2014/chart" uri="{C3380CC4-5D6E-409C-BE32-E72D297353CC}">
              <c16:uniqueId val="{00000001-77E9-4415-98AA-238FAA52A3C0}"/>
            </c:ext>
          </c:extLst>
        </c:ser>
        <c:ser>
          <c:idx val="1"/>
          <c:order val="2"/>
          <c:tx>
            <c:strRef>
              <c:f>Sheet1!$D$1</c:f>
              <c:strCache>
                <c:ptCount val="1"/>
                <c:pt idx="0">
                  <c:v>Female</c:v>
                </c:pt>
              </c:strCache>
            </c:strRef>
          </c:tx>
          <c:spPr>
            <a:ln>
              <a:solidFill>
                <a:srgbClr val="671E75"/>
              </a:solidFill>
            </a:ln>
          </c:spPr>
          <c:marker>
            <c:symbol val="triangle"/>
            <c:size val="8"/>
            <c:spPr>
              <a:solidFill>
                <a:srgbClr val="671E75"/>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0.0</c:formatCode>
                <c:ptCount val="19"/>
                <c:pt idx="0">
                  <c:v>22.5</c:v>
                </c:pt>
                <c:pt idx="1">
                  <c:v>22.4</c:v>
                </c:pt>
                <c:pt idx="2">
                  <c:v>20</c:v>
                </c:pt>
                <c:pt idx="3">
                  <c:v>20.5</c:v>
                </c:pt>
                <c:pt idx="4">
                  <c:v>18.7</c:v>
                </c:pt>
                <c:pt idx="5">
                  <c:v>18.399999999999999</c:v>
                </c:pt>
                <c:pt idx="6">
                  <c:v>16.5</c:v>
                </c:pt>
                <c:pt idx="7">
                  <c:v>15.7</c:v>
                </c:pt>
                <c:pt idx="8">
                  <c:v>16.600000000000001</c:v>
                </c:pt>
                <c:pt idx="9">
                  <c:v>15.7</c:v>
                </c:pt>
                <c:pt idx="10">
                  <c:v>15.3</c:v>
                </c:pt>
                <c:pt idx="11">
                  <c:v>13.5</c:v>
                </c:pt>
                <c:pt idx="12">
                  <c:v>13.9</c:v>
                </c:pt>
                <c:pt idx="13">
                  <c:v>14</c:v>
                </c:pt>
                <c:pt idx="14">
                  <c:v>12.8</c:v>
                </c:pt>
                <c:pt idx="15">
                  <c:v>12</c:v>
                </c:pt>
                <c:pt idx="16">
                  <c:v>12.2</c:v>
                </c:pt>
                <c:pt idx="17">
                  <c:v>12.6</c:v>
                </c:pt>
                <c:pt idx="18">
                  <c:v>11.5</c:v>
                </c:pt>
              </c:numCache>
            </c:numRef>
          </c:val>
          <c:smooth val="0"/>
          <c:extLst>
            <c:ext xmlns:c16="http://schemas.microsoft.com/office/drawing/2014/chart" uri="{C3380CC4-5D6E-409C-BE32-E72D297353CC}">
              <c16:uniqueId val="{00000002-77E9-4415-98AA-238FAA52A3C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2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1.4966705550695052E-3"/>
              <c:y val="0.3409990765043258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2005553125303781"/>
          <c:y val="1.8858753766890254E-3"/>
          <c:w val="0.75886458637114806"/>
          <c:h val="7.313648293963254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6194730466384007E-2"/>
          <c:w val="0.89639057137088629"/>
          <c:h val="0.7774152029073289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General</c:formatCode>
                <c:ptCount val="19"/>
                <c:pt idx="0">
                  <c:v>19.7</c:v>
                </c:pt>
                <c:pt idx="1">
                  <c:v>18.7</c:v>
                </c:pt>
                <c:pt idx="2">
                  <c:v>17.100000000000001</c:v>
                </c:pt>
                <c:pt idx="3">
                  <c:v>18</c:v>
                </c:pt>
                <c:pt idx="4">
                  <c:v>16.100000000000001</c:v>
                </c:pt>
                <c:pt idx="5">
                  <c:v>15.8</c:v>
                </c:pt>
                <c:pt idx="6">
                  <c:v>14.3</c:v>
                </c:pt>
                <c:pt idx="7">
                  <c:v>13.7</c:v>
                </c:pt>
                <c:pt idx="8">
                  <c:v>14.2</c:v>
                </c:pt>
                <c:pt idx="9">
                  <c:v>13.7</c:v>
                </c:pt>
                <c:pt idx="10">
                  <c:v>13.3</c:v>
                </c:pt>
                <c:pt idx="11">
                  <c:v>12</c:v>
                </c:pt>
                <c:pt idx="12">
                  <c:v>12.6</c:v>
                </c:pt>
                <c:pt idx="13">
                  <c:v>12.5</c:v>
                </c:pt>
                <c:pt idx="14">
                  <c:v>10.9</c:v>
                </c:pt>
                <c:pt idx="15">
                  <c:v>10.4</c:v>
                </c:pt>
                <c:pt idx="16">
                  <c:v>10.7</c:v>
                </c:pt>
                <c:pt idx="17">
                  <c:v>10.7</c:v>
                </c:pt>
                <c:pt idx="18">
                  <c:v>10.199999999999999</c:v>
                </c:pt>
              </c:numCache>
            </c:numRef>
          </c:val>
          <c:smooth val="0"/>
          <c:extLst>
            <c:ext xmlns:c16="http://schemas.microsoft.com/office/drawing/2014/chart" uri="{C3380CC4-5D6E-409C-BE32-E72D297353CC}">
              <c16:uniqueId val="{00000000-F7A4-45BB-B67D-37F312A67E93}"/>
            </c:ext>
          </c:extLst>
        </c:ser>
        <c:ser>
          <c:idx val="0"/>
          <c:order val="1"/>
          <c:tx>
            <c:strRef>
              <c:f>Sheet1!$C$1</c:f>
              <c:strCache>
                <c:ptCount val="1"/>
                <c:pt idx="0">
                  <c:v>Excellent/Very Good/Good</c:v>
                </c:pt>
              </c:strCache>
            </c:strRef>
          </c:tx>
          <c:spPr>
            <a:ln>
              <a:solidFill>
                <a:srgbClr val="005EB8"/>
              </a:solidFill>
            </a:ln>
          </c:spPr>
          <c:marker>
            <c:symbol val="square"/>
            <c:size val="7"/>
            <c:spPr>
              <a:solidFill>
                <a:srgbClr val="005EB8"/>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0.0</c:formatCode>
                <c:ptCount val="19"/>
                <c:pt idx="0">
                  <c:v>17.2</c:v>
                </c:pt>
                <c:pt idx="1">
                  <c:v>16.899999999999999</c:v>
                </c:pt>
                <c:pt idx="2">
                  <c:v>14.6</c:v>
                </c:pt>
                <c:pt idx="3">
                  <c:v>16</c:v>
                </c:pt>
                <c:pt idx="4">
                  <c:v>13.8</c:v>
                </c:pt>
                <c:pt idx="5">
                  <c:v>14</c:v>
                </c:pt>
                <c:pt idx="6">
                  <c:v>12.5</c:v>
                </c:pt>
                <c:pt idx="7">
                  <c:v>11.9</c:v>
                </c:pt>
                <c:pt idx="8">
                  <c:v>12.6</c:v>
                </c:pt>
                <c:pt idx="9">
                  <c:v>12.3</c:v>
                </c:pt>
                <c:pt idx="10">
                  <c:v>11.8</c:v>
                </c:pt>
                <c:pt idx="11">
                  <c:v>11</c:v>
                </c:pt>
                <c:pt idx="12">
                  <c:v>10.5</c:v>
                </c:pt>
                <c:pt idx="13">
                  <c:v>10.8</c:v>
                </c:pt>
                <c:pt idx="14">
                  <c:v>9.1999999999999993</c:v>
                </c:pt>
                <c:pt idx="15">
                  <c:v>9.4</c:v>
                </c:pt>
                <c:pt idx="16">
                  <c:v>9.6999999999999993</c:v>
                </c:pt>
                <c:pt idx="17">
                  <c:v>9.5</c:v>
                </c:pt>
                <c:pt idx="18">
                  <c:v>9</c:v>
                </c:pt>
              </c:numCache>
            </c:numRef>
          </c:val>
          <c:smooth val="0"/>
          <c:extLst>
            <c:ext xmlns:c16="http://schemas.microsoft.com/office/drawing/2014/chart" uri="{C3380CC4-5D6E-409C-BE32-E72D297353CC}">
              <c16:uniqueId val="{00000001-F7A4-45BB-B67D-37F312A67E93}"/>
            </c:ext>
          </c:extLst>
        </c:ser>
        <c:ser>
          <c:idx val="1"/>
          <c:order val="2"/>
          <c:tx>
            <c:strRef>
              <c:f>Sheet1!$D$1</c:f>
              <c:strCache>
                <c:ptCount val="1"/>
                <c:pt idx="0">
                  <c:v>Fair/Poor</c:v>
                </c:pt>
              </c:strCache>
            </c:strRef>
          </c:tx>
          <c:spPr>
            <a:ln>
              <a:solidFill>
                <a:srgbClr val="671E75"/>
              </a:solidFill>
            </a:ln>
          </c:spPr>
          <c:marker>
            <c:symbol val="triangle"/>
            <c:size val="8"/>
            <c:spPr>
              <a:solidFill>
                <a:srgbClr val="671E75"/>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0.0</c:formatCode>
                <c:ptCount val="19"/>
                <c:pt idx="0">
                  <c:v>27.1</c:v>
                </c:pt>
                <c:pt idx="1">
                  <c:v>24.7</c:v>
                </c:pt>
                <c:pt idx="2">
                  <c:v>24.6</c:v>
                </c:pt>
                <c:pt idx="3">
                  <c:v>24.5</c:v>
                </c:pt>
                <c:pt idx="4">
                  <c:v>23.7</c:v>
                </c:pt>
                <c:pt idx="5">
                  <c:v>21.8</c:v>
                </c:pt>
                <c:pt idx="6">
                  <c:v>20.399999999999999</c:v>
                </c:pt>
                <c:pt idx="7">
                  <c:v>19.8</c:v>
                </c:pt>
                <c:pt idx="8">
                  <c:v>20.399999999999999</c:v>
                </c:pt>
                <c:pt idx="9">
                  <c:v>19.5</c:v>
                </c:pt>
                <c:pt idx="10">
                  <c:v>18.899999999999999</c:v>
                </c:pt>
                <c:pt idx="11">
                  <c:v>16.3</c:v>
                </c:pt>
                <c:pt idx="12">
                  <c:v>20.3</c:v>
                </c:pt>
                <c:pt idx="13">
                  <c:v>19</c:v>
                </c:pt>
                <c:pt idx="14">
                  <c:v>17.3</c:v>
                </c:pt>
                <c:pt idx="15">
                  <c:v>15.1</c:v>
                </c:pt>
                <c:pt idx="16">
                  <c:v>15</c:v>
                </c:pt>
                <c:pt idx="17">
                  <c:v>15.5</c:v>
                </c:pt>
                <c:pt idx="18">
                  <c:v>15.6</c:v>
                </c:pt>
              </c:numCache>
            </c:numRef>
          </c:val>
          <c:smooth val="0"/>
          <c:extLst>
            <c:ext xmlns:c16="http://schemas.microsoft.com/office/drawing/2014/chart" uri="{C3380CC4-5D6E-409C-BE32-E72D297353CC}">
              <c16:uniqueId val="{00000002-F7A4-45BB-B67D-37F312A67E9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60000"/>
          <a:lstStyle/>
          <a:p>
            <a:pPr>
              <a:defRPr/>
            </a:pPr>
            <a:endParaRPr lang="en-US"/>
          </a:p>
        </c:txPr>
        <c:crossAx val="158010752"/>
        <c:crosses val="autoZero"/>
        <c:auto val="1"/>
        <c:lblAlgn val="ctr"/>
        <c:lblOffset val="100"/>
        <c:noMultiLvlLbl val="0"/>
      </c:catAx>
      <c:valAx>
        <c:axId val="158010752"/>
        <c:scaling>
          <c:orientation val="minMax"/>
          <c:max val="30"/>
          <c:min val="0"/>
        </c:scaling>
        <c:delete val="0"/>
        <c:axPos val="l"/>
        <c:majorGridlines/>
        <c:title>
          <c:tx>
            <c:rich>
              <a:bodyPr rot="-5400000" vert="horz"/>
              <a:lstStyle/>
              <a:p>
                <a:pPr>
                  <a:defRPr/>
                </a:pPr>
                <a:r>
                  <a:rPr lang="en-US"/>
                  <a:t>Percent</a:t>
                </a:r>
              </a:p>
            </c:rich>
          </c:tx>
          <c:layout>
            <c:manualLayout>
              <c:xMode val="edge"/>
              <c:yMode val="edge"/>
              <c:x val="3.0399084729793384E-3"/>
              <c:y val="0.41140331091426074"/>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4924288310115088E-3"/>
          <c:w val="0.99568527491755854"/>
          <c:h val="6.032434887946699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47419072615923"/>
          <c:y val="0.10227632391539293"/>
          <c:w val="0.8844271148798708"/>
          <c:h val="0.7104669208015664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0.0</c:formatCode>
                <c:ptCount val="19"/>
                <c:pt idx="0">
                  <c:v>3.3</c:v>
                </c:pt>
                <c:pt idx="1">
                  <c:v>3.2</c:v>
                </c:pt>
                <c:pt idx="2">
                  <c:v>3</c:v>
                </c:pt>
                <c:pt idx="3">
                  <c:v>2.7</c:v>
                </c:pt>
                <c:pt idx="4">
                  <c:v>2.4</c:v>
                </c:pt>
                <c:pt idx="5">
                  <c:v>2.7</c:v>
                </c:pt>
                <c:pt idx="6">
                  <c:v>2.2999999999999998</c:v>
                </c:pt>
                <c:pt idx="7">
                  <c:v>2</c:v>
                </c:pt>
                <c:pt idx="8">
                  <c:v>2</c:v>
                </c:pt>
                <c:pt idx="9">
                  <c:v>2.1</c:v>
                </c:pt>
                <c:pt idx="10">
                  <c:v>1.6</c:v>
                </c:pt>
                <c:pt idx="11">
                  <c:v>1.5</c:v>
                </c:pt>
                <c:pt idx="12">
                  <c:v>1.6</c:v>
                </c:pt>
                <c:pt idx="13">
                  <c:v>1.3</c:v>
                </c:pt>
                <c:pt idx="14">
                  <c:v>1.4</c:v>
                </c:pt>
                <c:pt idx="15">
                  <c:v>1.3</c:v>
                </c:pt>
                <c:pt idx="16">
                  <c:v>1.3</c:v>
                </c:pt>
                <c:pt idx="17">
                  <c:v>1.4</c:v>
                </c:pt>
                <c:pt idx="18">
                  <c:v>1.4</c:v>
                </c:pt>
              </c:numCache>
            </c:numRef>
          </c:val>
          <c:smooth val="0"/>
          <c:extLst>
            <c:ext xmlns:c16="http://schemas.microsoft.com/office/drawing/2014/chart" uri="{C3380CC4-5D6E-409C-BE32-E72D297353CC}">
              <c16:uniqueId val="{00000000-77E9-4415-98AA-238FAA52A3C0}"/>
            </c:ext>
          </c:extLst>
        </c:ser>
        <c:ser>
          <c:idx val="0"/>
          <c:order val="1"/>
          <c:tx>
            <c:strRef>
              <c:f>Sheet1!$C$1</c:f>
              <c:strCache>
                <c:ptCount val="1"/>
                <c:pt idx="0">
                  <c:v>Male</c:v>
                </c:pt>
              </c:strCache>
            </c:strRef>
          </c:tx>
          <c:spPr>
            <a:ln>
              <a:solidFill>
                <a:srgbClr val="005EB8"/>
              </a:solidFill>
            </a:ln>
          </c:spPr>
          <c:marker>
            <c:symbol val="square"/>
            <c:size val="7"/>
            <c:spPr>
              <a:solidFill>
                <a:srgbClr val="005EB8"/>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0.0</c:formatCode>
                <c:ptCount val="19"/>
                <c:pt idx="0">
                  <c:v>2.2000000000000002</c:v>
                </c:pt>
                <c:pt idx="1">
                  <c:v>1.7</c:v>
                </c:pt>
                <c:pt idx="2">
                  <c:v>2.5</c:v>
                </c:pt>
                <c:pt idx="3">
                  <c:v>2</c:v>
                </c:pt>
                <c:pt idx="4">
                  <c:v>2</c:v>
                </c:pt>
                <c:pt idx="5">
                  <c:v>2.2000000000000002</c:v>
                </c:pt>
                <c:pt idx="6">
                  <c:v>1.7</c:v>
                </c:pt>
                <c:pt idx="7">
                  <c:v>1.3</c:v>
                </c:pt>
                <c:pt idx="8">
                  <c:v>1.2</c:v>
                </c:pt>
                <c:pt idx="9">
                  <c:v>1.1000000000000001</c:v>
                </c:pt>
                <c:pt idx="10">
                  <c:v>0.9</c:v>
                </c:pt>
                <c:pt idx="12">
                  <c:v>0.8</c:v>
                </c:pt>
                <c:pt idx="14">
                  <c:v>1.4</c:v>
                </c:pt>
                <c:pt idx="16">
                  <c:v>0.7</c:v>
                </c:pt>
                <c:pt idx="17">
                  <c:v>0.5</c:v>
                </c:pt>
                <c:pt idx="18">
                  <c:v>0.8</c:v>
                </c:pt>
              </c:numCache>
            </c:numRef>
          </c:val>
          <c:smooth val="0"/>
          <c:extLst>
            <c:ext xmlns:c16="http://schemas.microsoft.com/office/drawing/2014/chart" uri="{C3380CC4-5D6E-409C-BE32-E72D297353CC}">
              <c16:uniqueId val="{00000001-77E9-4415-98AA-238FAA52A3C0}"/>
            </c:ext>
          </c:extLst>
        </c:ser>
        <c:ser>
          <c:idx val="1"/>
          <c:order val="2"/>
          <c:tx>
            <c:strRef>
              <c:f>Sheet1!$D$1</c:f>
              <c:strCache>
                <c:ptCount val="1"/>
                <c:pt idx="0">
                  <c:v>Female</c:v>
                </c:pt>
              </c:strCache>
            </c:strRef>
          </c:tx>
          <c:spPr>
            <a:ln>
              <a:solidFill>
                <a:srgbClr val="671E75"/>
              </a:solidFill>
            </a:ln>
          </c:spPr>
          <c:marker>
            <c:symbol val="triangle"/>
            <c:size val="8"/>
            <c:spPr>
              <a:solidFill>
                <a:srgbClr val="671E75"/>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0.0</c:formatCode>
                <c:ptCount val="19"/>
                <c:pt idx="0">
                  <c:v>4.0999999999999996</c:v>
                </c:pt>
                <c:pt idx="1">
                  <c:v>4.3</c:v>
                </c:pt>
                <c:pt idx="2">
                  <c:v>3.4</c:v>
                </c:pt>
                <c:pt idx="3">
                  <c:v>3.2</c:v>
                </c:pt>
                <c:pt idx="4">
                  <c:v>2.7</c:v>
                </c:pt>
                <c:pt idx="5">
                  <c:v>3</c:v>
                </c:pt>
                <c:pt idx="6">
                  <c:v>2.8</c:v>
                </c:pt>
                <c:pt idx="7">
                  <c:v>2.6</c:v>
                </c:pt>
                <c:pt idx="8">
                  <c:v>2.7</c:v>
                </c:pt>
                <c:pt idx="9">
                  <c:v>2.9</c:v>
                </c:pt>
                <c:pt idx="10">
                  <c:v>2.1</c:v>
                </c:pt>
                <c:pt idx="11">
                  <c:v>1.9</c:v>
                </c:pt>
                <c:pt idx="12">
                  <c:v>2.2999999999999998</c:v>
                </c:pt>
                <c:pt idx="13">
                  <c:v>1.3</c:v>
                </c:pt>
                <c:pt idx="14">
                  <c:v>1.4</c:v>
                </c:pt>
                <c:pt idx="15">
                  <c:v>1.5</c:v>
                </c:pt>
                <c:pt idx="16">
                  <c:v>1.7</c:v>
                </c:pt>
                <c:pt idx="17">
                  <c:v>2.2000000000000002</c:v>
                </c:pt>
                <c:pt idx="18">
                  <c:v>1.8</c:v>
                </c:pt>
              </c:numCache>
            </c:numRef>
          </c:val>
          <c:smooth val="0"/>
          <c:extLst>
            <c:ext xmlns:c16="http://schemas.microsoft.com/office/drawing/2014/chart" uri="{C3380CC4-5D6E-409C-BE32-E72D297353CC}">
              <c16:uniqueId val="{00000002-77E9-4415-98AA-238FAA52A3C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5"/>
          <c:min val="0"/>
        </c:scaling>
        <c:delete val="0"/>
        <c:axPos val="l"/>
        <c:majorGridlines/>
        <c:title>
          <c:tx>
            <c:rich>
              <a:bodyPr rot="-5400000" vert="horz"/>
              <a:lstStyle/>
              <a:p>
                <a:pPr>
                  <a:defRPr/>
                </a:pPr>
                <a:r>
                  <a:rPr lang="en-US"/>
                  <a:t>Percent</a:t>
                </a:r>
              </a:p>
            </c:rich>
          </c:tx>
          <c:layout>
            <c:manualLayout>
              <c:xMode val="edge"/>
              <c:yMode val="edge"/>
              <c:x val="4.583090308155925E-3"/>
              <c:y val="0.37494969378827647"/>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0.12005553125303781"/>
          <c:y val="1.8858753766890254E-3"/>
          <c:w val="0.75886458637114806"/>
          <c:h val="7.313648293963254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6194730466384007E-2"/>
          <c:w val="0.89639057137088629"/>
          <c:h val="0.7774152029073289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General</c:formatCode>
                <c:ptCount val="19"/>
                <c:pt idx="0">
                  <c:v>3.3</c:v>
                </c:pt>
                <c:pt idx="1">
                  <c:v>3.2</c:v>
                </c:pt>
                <c:pt idx="2">
                  <c:v>3</c:v>
                </c:pt>
                <c:pt idx="3">
                  <c:v>2.7</c:v>
                </c:pt>
                <c:pt idx="4">
                  <c:v>2.4</c:v>
                </c:pt>
                <c:pt idx="5">
                  <c:v>2.7</c:v>
                </c:pt>
                <c:pt idx="6">
                  <c:v>2.2999999999999998</c:v>
                </c:pt>
                <c:pt idx="7">
                  <c:v>2</c:v>
                </c:pt>
                <c:pt idx="8">
                  <c:v>2</c:v>
                </c:pt>
                <c:pt idx="9">
                  <c:v>2.1</c:v>
                </c:pt>
                <c:pt idx="10">
                  <c:v>1.6</c:v>
                </c:pt>
                <c:pt idx="11">
                  <c:v>1.5</c:v>
                </c:pt>
                <c:pt idx="12">
                  <c:v>1.6</c:v>
                </c:pt>
                <c:pt idx="13">
                  <c:v>1.3</c:v>
                </c:pt>
                <c:pt idx="14">
                  <c:v>1.4</c:v>
                </c:pt>
                <c:pt idx="15">
                  <c:v>1.3</c:v>
                </c:pt>
                <c:pt idx="16">
                  <c:v>1.3</c:v>
                </c:pt>
                <c:pt idx="17">
                  <c:v>1.4</c:v>
                </c:pt>
                <c:pt idx="18">
                  <c:v>1.4</c:v>
                </c:pt>
              </c:numCache>
            </c:numRef>
          </c:val>
          <c:smooth val="0"/>
          <c:extLst>
            <c:ext xmlns:c16="http://schemas.microsoft.com/office/drawing/2014/chart" uri="{C3380CC4-5D6E-409C-BE32-E72D297353CC}">
              <c16:uniqueId val="{00000000-F7A4-45BB-B67D-37F312A67E93}"/>
            </c:ext>
          </c:extLst>
        </c:ser>
        <c:ser>
          <c:idx val="0"/>
          <c:order val="1"/>
          <c:tx>
            <c:strRef>
              <c:f>Sheet1!$C$1</c:f>
              <c:strCache>
                <c:ptCount val="1"/>
                <c:pt idx="0">
                  <c:v>Excellent/Very Good/Good</c:v>
                </c:pt>
              </c:strCache>
            </c:strRef>
          </c:tx>
          <c:spPr>
            <a:ln>
              <a:solidFill>
                <a:srgbClr val="005EB8"/>
              </a:solidFill>
            </a:ln>
          </c:spPr>
          <c:marker>
            <c:symbol val="square"/>
            <c:size val="7"/>
            <c:spPr>
              <a:solidFill>
                <a:srgbClr val="005EB8"/>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Sheet1!$C$2:$C$20</c:f>
              <c:numCache>
                <c:formatCode>0.0</c:formatCode>
                <c:ptCount val="19"/>
                <c:pt idx="0">
                  <c:v>2.8</c:v>
                </c:pt>
                <c:pt idx="1">
                  <c:v>3.1</c:v>
                </c:pt>
                <c:pt idx="2">
                  <c:v>2.5</c:v>
                </c:pt>
                <c:pt idx="3">
                  <c:v>2.6</c:v>
                </c:pt>
                <c:pt idx="4">
                  <c:v>1.9</c:v>
                </c:pt>
                <c:pt idx="5">
                  <c:v>2.1</c:v>
                </c:pt>
                <c:pt idx="6">
                  <c:v>2</c:v>
                </c:pt>
                <c:pt idx="7">
                  <c:v>1.8</c:v>
                </c:pt>
                <c:pt idx="8">
                  <c:v>1.6</c:v>
                </c:pt>
                <c:pt idx="9">
                  <c:v>2</c:v>
                </c:pt>
                <c:pt idx="10">
                  <c:v>1.4</c:v>
                </c:pt>
                <c:pt idx="11">
                  <c:v>1.3</c:v>
                </c:pt>
                <c:pt idx="12">
                  <c:v>1.2</c:v>
                </c:pt>
                <c:pt idx="13">
                  <c:v>1</c:v>
                </c:pt>
                <c:pt idx="14">
                  <c:v>1</c:v>
                </c:pt>
                <c:pt idx="15">
                  <c:v>1.2</c:v>
                </c:pt>
                <c:pt idx="16">
                  <c:v>1</c:v>
                </c:pt>
                <c:pt idx="17">
                  <c:v>1.3</c:v>
                </c:pt>
                <c:pt idx="18">
                  <c:v>1.1000000000000001</c:v>
                </c:pt>
              </c:numCache>
            </c:numRef>
          </c:val>
          <c:smooth val="0"/>
          <c:extLst>
            <c:ext xmlns:c16="http://schemas.microsoft.com/office/drawing/2014/chart" uri="{C3380CC4-5D6E-409C-BE32-E72D297353CC}">
              <c16:uniqueId val="{00000001-F7A4-45BB-B67D-37F312A67E93}"/>
            </c:ext>
          </c:extLst>
        </c:ser>
        <c:ser>
          <c:idx val="1"/>
          <c:order val="2"/>
          <c:tx>
            <c:strRef>
              <c:f>Sheet1!$D$1</c:f>
              <c:strCache>
                <c:ptCount val="1"/>
                <c:pt idx="0">
                  <c:v>Fair/Poor</c:v>
                </c:pt>
              </c:strCache>
            </c:strRef>
          </c:tx>
          <c:spPr>
            <a:ln>
              <a:solidFill>
                <a:srgbClr val="671E75"/>
              </a:solidFill>
            </a:ln>
          </c:spPr>
          <c:marker>
            <c:symbol val="triangle"/>
            <c:size val="8"/>
            <c:spPr>
              <a:solidFill>
                <a:srgbClr val="671E75"/>
              </a:solidFill>
              <a:ln>
                <a:noFill/>
              </a:ln>
            </c:spPr>
          </c:marker>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Sheet1!$D$2:$D$20</c:f>
              <c:numCache>
                <c:formatCode>0.0</c:formatCode>
                <c:ptCount val="19"/>
                <c:pt idx="0">
                  <c:v>4.5999999999999996</c:v>
                </c:pt>
                <c:pt idx="1">
                  <c:v>3.2</c:v>
                </c:pt>
                <c:pt idx="2">
                  <c:v>4.5</c:v>
                </c:pt>
                <c:pt idx="3">
                  <c:v>3</c:v>
                </c:pt>
                <c:pt idx="4">
                  <c:v>3.7</c:v>
                </c:pt>
                <c:pt idx="5">
                  <c:v>4.4000000000000004</c:v>
                </c:pt>
                <c:pt idx="6">
                  <c:v>3.4</c:v>
                </c:pt>
                <c:pt idx="7">
                  <c:v>2.7</c:v>
                </c:pt>
                <c:pt idx="8">
                  <c:v>3.6</c:v>
                </c:pt>
                <c:pt idx="9">
                  <c:v>2.6</c:v>
                </c:pt>
                <c:pt idx="10">
                  <c:v>2.1</c:v>
                </c:pt>
                <c:pt idx="11">
                  <c:v>2.2999999999999998</c:v>
                </c:pt>
                <c:pt idx="12">
                  <c:v>3.3</c:v>
                </c:pt>
                <c:pt idx="14">
                  <c:v>3.2</c:v>
                </c:pt>
                <c:pt idx="15">
                  <c:v>1.4</c:v>
                </c:pt>
                <c:pt idx="16">
                  <c:v>2.4</c:v>
                </c:pt>
                <c:pt idx="17">
                  <c:v>2.1</c:v>
                </c:pt>
                <c:pt idx="18">
                  <c:v>2.5</c:v>
                </c:pt>
              </c:numCache>
            </c:numRef>
          </c:val>
          <c:smooth val="0"/>
          <c:extLst>
            <c:ext xmlns:c16="http://schemas.microsoft.com/office/drawing/2014/chart" uri="{C3380CC4-5D6E-409C-BE32-E72D297353CC}">
              <c16:uniqueId val="{00000002-F7A4-45BB-B67D-37F312A67E9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60000"/>
          <a:lstStyle/>
          <a:p>
            <a:pPr>
              <a:defRPr/>
            </a:pPr>
            <a:endParaRPr lang="en-US"/>
          </a:p>
        </c:txPr>
        <c:crossAx val="158010752"/>
        <c:crosses val="autoZero"/>
        <c:auto val="1"/>
        <c:lblAlgn val="ctr"/>
        <c:lblOffset val="100"/>
        <c:noMultiLvlLbl val="0"/>
      </c:catAx>
      <c:valAx>
        <c:axId val="158010752"/>
        <c:scaling>
          <c:orientation val="minMax"/>
          <c:max val="5"/>
          <c:min val="0"/>
        </c:scaling>
        <c:delete val="0"/>
        <c:axPos val="l"/>
        <c:majorGridlines/>
        <c:title>
          <c:tx>
            <c:rich>
              <a:bodyPr rot="-5400000" vert="horz"/>
              <a:lstStyle/>
              <a:p>
                <a:pPr>
                  <a:defRPr/>
                </a:pPr>
                <a:r>
                  <a:rPr lang="en-US"/>
                  <a:t>Percent</a:t>
                </a:r>
              </a:p>
            </c:rich>
          </c:tx>
          <c:layout>
            <c:manualLayout>
              <c:xMode val="edge"/>
              <c:yMode val="edge"/>
              <c:x val="6.1263001846991348E-3"/>
              <c:y val="0.3714308126764983"/>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1.4924288310115088E-3"/>
          <c:w val="0.99568527491755854"/>
          <c:h val="6.032434887946699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0276076601534"/>
          <c:y val="3.1228093343677953E-2"/>
          <c:w val="0.89356046840298808"/>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3D5C-46F6-B724-0534F09A9482}"/>
              </c:ext>
            </c:extLst>
          </c:dPt>
          <c:dPt>
            <c:idx val="1"/>
            <c:invertIfNegative val="0"/>
            <c:bubble3D val="0"/>
            <c:extLst>
              <c:ext xmlns:c16="http://schemas.microsoft.com/office/drawing/2014/chart" uri="{C3380CC4-5D6E-409C-BE32-E72D297353CC}">
                <c16:uniqueId val="{00000002-3D5C-46F6-B724-0534F09A9482}"/>
              </c:ext>
            </c:extLst>
          </c:dPt>
          <c:dPt>
            <c:idx val="2"/>
            <c:invertIfNegative val="0"/>
            <c:bubble3D val="0"/>
            <c:extLst>
              <c:ext xmlns:c16="http://schemas.microsoft.com/office/drawing/2014/chart" uri="{C3380CC4-5D6E-409C-BE32-E72D297353CC}">
                <c16:uniqueId val="{00000003-3D5C-46F6-B724-0534F09A9482}"/>
              </c:ext>
            </c:extLst>
          </c:dPt>
          <c:dPt>
            <c:idx val="3"/>
            <c:invertIfNegative val="0"/>
            <c:bubble3D val="0"/>
            <c:extLst>
              <c:ext xmlns:c16="http://schemas.microsoft.com/office/drawing/2014/chart" uri="{C3380CC4-5D6E-409C-BE32-E72D297353CC}">
                <c16:uniqueId val="{00000004-3D5C-46F6-B724-0534F09A9482}"/>
              </c:ext>
            </c:extLst>
          </c:dPt>
          <c:cat>
            <c:strRef>
              <c:f>Sheet1!$A$2:$A$8</c:f>
              <c:strCache>
                <c:ptCount val="7"/>
                <c:pt idx="0">
                  <c:v>Total</c:v>
                </c:pt>
                <c:pt idx="1">
                  <c:v>White</c:v>
                </c:pt>
                <c:pt idx="2">
                  <c:v>Black</c:v>
                </c:pt>
                <c:pt idx="3">
                  <c:v>Asian</c:v>
                </c:pt>
                <c:pt idx="4">
                  <c:v>AI/AN</c:v>
                </c:pt>
                <c:pt idx="5">
                  <c:v>NHPI</c:v>
                </c:pt>
                <c:pt idx="6">
                  <c:v>Hispanic</c:v>
                </c:pt>
              </c:strCache>
            </c:strRef>
          </c:cat>
          <c:val>
            <c:numRef>
              <c:f>Sheet1!$B$2:$B$8</c:f>
              <c:numCache>
                <c:formatCode>0.00</c:formatCode>
                <c:ptCount val="7"/>
                <c:pt idx="0">
                  <c:v>6.93</c:v>
                </c:pt>
                <c:pt idx="1">
                  <c:v>6.34</c:v>
                </c:pt>
                <c:pt idx="2">
                  <c:v>9.4600000000000009</c:v>
                </c:pt>
                <c:pt idx="3">
                  <c:v>5.3</c:v>
                </c:pt>
                <c:pt idx="4">
                  <c:v>8.23</c:v>
                </c:pt>
                <c:pt idx="5">
                  <c:v>6.82</c:v>
                </c:pt>
                <c:pt idx="6">
                  <c:v>6.95</c:v>
                </c:pt>
              </c:numCache>
            </c:numRef>
          </c:val>
          <c:extLst>
            <c:ext xmlns:c16="http://schemas.microsoft.com/office/drawing/2014/chart" uri="{C3380CC4-5D6E-409C-BE32-E72D297353CC}">
              <c16:uniqueId val="{00000005-3D5C-46F6-B724-0534F09A9482}"/>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3.9173228346456694E-3"/>
              <c:y val="0.36865465059055119"/>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1303587051616"/>
          <c:y val="2.7401019407361484E-2"/>
          <c:w val="0.88928696412948383"/>
          <c:h val="0.8740463692038497"/>
        </c:manualLayout>
      </c:layout>
      <c:barChart>
        <c:barDir val="col"/>
        <c:grouping val="clustered"/>
        <c:varyColors val="0"/>
        <c:ser>
          <c:idx val="0"/>
          <c:order val="0"/>
          <c:tx>
            <c:strRef>
              <c:f>Sheet1!$B$1</c:f>
              <c:strCache>
                <c:ptCount val="1"/>
                <c:pt idx="0">
                  <c:v>Column1</c:v>
                </c:pt>
              </c:strCache>
            </c:strRef>
          </c:tx>
          <c:spPr>
            <a:solidFill>
              <a:srgbClr val="005EB8"/>
            </a:solidFill>
          </c:spPr>
          <c:invertIfNegative val="0"/>
          <c:dPt>
            <c:idx val="0"/>
            <c:invertIfNegative val="0"/>
            <c:bubble3D val="0"/>
            <c:spPr>
              <a:solidFill>
                <a:srgbClr val="FFFFFF"/>
              </a:solidFill>
              <a:ln>
                <a:solidFill>
                  <a:sysClr val="windowText" lastClr="000000"/>
                </a:solidFill>
              </a:ln>
            </c:spPr>
            <c:extLst>
              <c:ext xmlns:c16="http://schemas.microsoft.com/office/drawing/2014/chart" uri="{C3380CC4-5D6E-409C-BE32-E72D297353CC}">
                <c16:uniqueId val="{00000001-49CC-4E7F-80B1-181210A98054}"/>
              </c:ext>
            </c:extLst>
          </c:dPt>
          <c:dPt>
            <c:idx val="1"/>
            <c:invertIfNegative val="0"/>
            <c:bubble3D val="0"/>
            <c:extLst>
              <c:ext xmlns:c16="http://schemas.microsoft.com/office/drawing/2014/chart" uri="{C3380CC4-5D6E-409C-BE32-E72D297353CC}">
                <c16:uniqueId val="{00000002-49CC-4E7F-80B1-181210A98054}"/>
              </c:ext>
            </c:extLst>
          </c:dPt>
          <c:dPt>
            <c:idx val="2"/>
            <c:invertIfNegative val="0"/>
            <c:bubble3D val="0"/>
            <c:extLst>
              <c:ext xmlns:c16="http://schemas.microsoft.com/office/drawing/2014/chart" uri="{C3380CC4-5D6E-409C-BE32-E72D297353CC}">
                <c16:uniqueId val="{00000003-49CC-4E7F-80B1-181210A98054}"/>
              </c:ext>
            </c:extLst>
          </c:dPt>
          <c:dPt>
            <c:idx val="3"/>
            <c:invertIfNegative val="0"/>
            <c:bubble3D val="0"/>
            <c:extLst>
              <c:ext xmlns:c16="http://schemas.microsoft.com/office/drawing/2014/chart" uri="{C3380CC4-5D6E-409C-BE32-E72D297353CC}">
                <c16:uniqueId val="{00000004-49CC-4E7F-80B1-181210A98054}"/>
              </c:ext>
            </c:extLst>
          </c:dPt>
          <c:cat>
            <c:strRef>
              <c:f>Sheet1!$A$2:$A$4</c:f>
              <c:strCache>
                <c:ptCount val="3"/>
                <c:pt idx="0">
                  <c:v>Total</c:v>
                </c:pt>
                <c:pt idx="1">
                  <c:v>Male</c:v>
                </c:pt>
                <c:pt idx="2">
                  <c:v>Female</c:v>
                </c:pt>
              </c:strCache>
            </c:strRef>
          </c:cat>
          <c:val>
            <c:numRef>
              <c:f>Sheet1!$B$2:$B$4</c:f>
              <c:numCache>
                <c:formatCode>General</c:formatCode>
                <c:ptCount val="3"/>
                <c:pt idx="0">
                  <c:v>6.93</c:v>
                </c:pt>
                <c:pt idx="1">
                  <c:v>8.2899999999999991</c:v>
                </c:pt>
                <c:pt idx="2">
                  <c:v>6.21</c:v>
                </c:pt>
              </c:numCache>
            </c:numRef>
          </c:val>
          <c:extLst>
            <c:ext xmlns:c16="http://schemas.microsoft.com/office/drawing/2014/chart" uri="{C3380CC4-5D6E-409C-BE32-E72D297353CC}">
              <c16:uniqueId val="{00000005-49CC-4E7F-80B1-181210A98054}"/>
            </c:ext>
          </c:extLst>
        </c:ser>
        <c:dLbls>
          <c:showLegendKey val="0"/>
          <c:showVal val="0"/>
          <c:showCatName val="0"/>
          <c:showSerName val="0"/>
          <c:showPercent val="0"/>
          <c:showBubbleSize val="0"/>
        </c:dLbls>
        <c:gapWidth val="10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a:t>Percent</a:t>
                </a:r>
              </a:p>
            </c:rich>
          </c:tx>
          <c:layout>
            <c:manualLayout>
              <c:xMode val="edge"/>
              <c:yMode val="edge"/>
              <c:x val="8.309030815592495E-4"/>
              <c:y val="0.35637758821813942"/>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73354719548952E-2"/>
          <c:y val="0.1366996117672791"/>
          <c:w val="0.90336103820355795"/>
          <c:h val="0.7575168826552930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4.88</c:v>
                </c:pt>
                <c:pt idx="1">
                  <c:v>4.42</c:v>
                </c:pt>
                <c:pt idx="2">
                  <c:v>3.68</c:v>
                </c:pt>
                <c:pt idx="3">
                  <c:v>3</c:v>
                </c:pt>
                <c:pt idx="4">
                  <c:v>2.17</c:v>
                </c:pt>
                <c:pt idx="5" formatCode="General">
                  <c:v>2</c:v>
                </c:pt>
                <c:pt idx="6" formatCode="General">
                  <c:v>1.8</c:v>
                </c:pt>
                <c:pt idx="7">
                  <c:v>1.87</c:v>
                </c:pt>
                <c:pt idx="8">
                  <c:v>1.66</c:v>
                </c:pt>
              </c:numCache>
            </c:numRef>
          </c:val>
          <c:smooth val="0"/>
          <c:extLst>
            <c:ext xmlns:c16="http://schemas.microsoft.com/office/drawing/2014/chart" uri="{C3380CC4-5D6E-409C-BE32-E72D297353CC}">
              <c16:uniqueId val="{00000000-9B52-4856-942A-C76182388EC9}"/>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5.24</c:v>
                </c:pt>
                <c:pt idx="1">
                  <c:v>4.79</c:v>
                </c:pt>
                <c:pt idx="2">
                  <c:v>4.01</c:v>
                </c:pt>
                <c:pt idx="3">
                  <c:v>3.3</c:v>
                </c:pt>
                <c:pt idx="4">
                  <c:v>2.39</c:v>
                </c:pt>
                <c:pt idx="5">
                  <c:v>2.2000000000000002</c:v>
                </c:pt>
                <c:pt idx="6">
                  <c:v>2</c:v>
                </c:pt>
                <c:pt idx="7">
                  <c:v>2.1</c:v>
                </c:pt>
                <c:pt idx="8">
                  <c:v>1.9</c:v>
                </c:pt>
              </c:numCache>
            </c:numRef>
          </c:val>
          <c:smooth val="0"/>
          <c:extLst>
            <c:ext xmlns:c16="http://schemas.microsoft.com/office/drawing/2014/chart" uri="{C3380CC4-5D6E-409C-BE32-E72D297353CC}">
              <c16:uniqueId val="{00000001-9B52-4856-942A-C76182388EC9}"/>
            </c:ext>
          </c:extLst>
        </c:ser>
        <c:ser>
          <c:idx val="1"/>
          <c:order val="2"/>
          <c:tx>
            <c:strRef>
              <c:f>Sheet1!$F$1</c:f>
              <c:strCache>
                <c:ptCount val="1"/>
                <c:pt idx="0">
                  <c:v>Black</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Sheet1!$F$2:$F$10</c:f>
              <c:numCache>
                <c:formatCode>0.0</c:formatCode>
                <c:ptCount val="9"/>
                <c:pt idx="0">
                  <c:v>3.46</c:v>
                </c:pt>
                <c:pt idx="1">
                  <c:v>3.1</c:v>
                </c:pt>
                <c:pt idx="2">
                  <c:v>2.57</c:v>
                </c:pt>
                <c:pt idx="3">
                  <c:v>2.06</c:v>
                </c:pt>
                <c:pt idx="4">
                  <c:v>1.47</c:v>
                </c:pt>
                <c:pt idx="5" formatCode="General">
                  <c:v>1.4</c:v>
                </c:pt>
                <c:pt idx="6" formatCode="General">
                  <c:v>1.3</c:v>
                </c:pt>
                <c:pt idx="7">
                  <c:v>1.3</c:v>
                </c:pt>
                <c:pt idx="8">
                  <c:v>1.1499999999999999</c:v>
                </c:pt>
              </c:numCache>
            </c:numRef>
          </c:val>
          <c:smooth val="0"/>
          <c:extLst>
            <c:ext xmlns:c16="http://schemas.microsoft.com/office/drawing/2014/chart" uri="{C3380CC4-5D6E-409C-BE32-E72D297353CC}">
              <c16:uniqueId val="{00000002-9B52-4856-942A-C76182388EC9}"/>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0.0</c:formatCode>
                <c:ptCount val="9"/>
                <c:pt idx="0">
                  <c:v>3.44</c:v>
                </c:pt>
                <c:pt idx="1">
                  <c:v>3</c:v>
                </c:pt>
                <c:pt idx="2">
                  <c:v>2.09</c:v>
                </c:pt>
                <c:pt idx="3">
                  <c:v>1.81</c:v>
                </c:pt>
                <c:pt idx="4">
                  <c:v>1.29</c:v>
                </c:pt>
                <c:pt idx="5">
                  <c:v>1.2</c:v>
                </c:pt>
                <c:pt idx="6">
                  <c:v>1</c:v>
                </c:pt>
                <c:pt idx="7">
                  <c:v>1.1000000000000001</c:v>
                </c:pt>
                <c:pt idx="8">
                  <c:v>0.9</c:v>
                </c:pt>
              </c:numCache>
            </c:numRef>
          </c:val>
          <c:smooth val="0"/>
          <c:extLst>
            <c:ext xmlns:c16="http://schemas.microsoft.com/office/drawing/2014/chart" uri="{C3380CC4-5D6E-409C-BE32-E72D297353CC}">
              <c16:uniqueId val="{00000003-9B52-4856-942A-C76182388EC9}"/>
            </c:ext>
          </c:extLst>
        </c:ser>
        <c:ser>
          <c:idx val="4"/>
          <c:order val="4"/>
          <c:tx>
            <c:strRef>
              <c:f>Sheet1!$D$1</c:f>
              <c:strCache>
                <c:ptCount val="1"/>
                <c:pt idx="0">
                  <c:v>AI/AN</c:v>
                </c:pt>
              </c:strCache>
            </c:strRef>
          </c:tx>
          <c:spPr>
            <a:ln w="25400">
              <a:solidFill>
                <a:srgbClr val="3D96AE"/>
              </a:solidFill>
            </a:ln>
          </c:spPr>
          <c:marker>
            <c:symbol val="star"/>
            <c:size val="7"/>
            <c:spPr>
              <a:noFill/>
              <a:ln>
                <a:solidFill>
                  <a:srgbClr val="3D96AE"/>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5.21</c:v>
                </c:pt>
                <c:pt idx="1">
                  <c:v>4.54</c:v>
                </c:pt>
                <c:pt idx="2">
                  <c:v>3.8</c:v>
                </c:pt>
                <c:pt idx="3">
                  <c:v>3.3</c:v>
                </c:pt>
                <c:pt idx="4">
                  <c:v>2.73</c:v>
                </c:pt>
                <c:pt idx="5">
                  <c:v>2.2999999999999998</c:v>
                </c:pt>
                <c:pt idx="6">
                  <c:v>2.2000000000000002</c:v>
                </c:pt>
                <c:pt idx="7">
                  <c:v>2</c:v>
                </c:pt>
                <c:pt idx="8">
                  <c:v>2</c:v>
                </c:pt>
              </c:numCache>
            </c:numRef>
          </c:val>
          <c:smooth val="0"/>
          <c:extLst>
            <c:ext xmlns:c16="http://schemas.microsoft.com/office/drawing/2014/chart" uri="{C3380CC4-5D6E-409C-BE32-E72D297353CC}">
              <c16:uniqueId val="{00000004-9B52-4856-942A-C76182388EC9}"/>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Sheet1!$G$2:$G$10</c:f>
              <c:numCache>
                <c:formatCode>0.0</c:formatCode>
                <c:ptCount val="9"/>
                <c:pt idx="0">
                  <c:v>4.34</c:v>
                </c:pt>
                <c:pt idx="1">
                  <c:v>3.21</c:v>
                </c:pt>
                <c:pt idx="2">
                  <c:v>2.83</c:v>
                </c:pt>
                <c:pt idx="3">
                  <c:v>2.15</c:v>
                </c:pt>
                <c:pt idx="4">
                  <c:v>1.66</c:v>
                </c:pt>
                <c:pt idx="5">
                  <c:v>1.8</c:v>
                </c:pt>
                <c:pt idx="6">
                  <c:v>0.9</c:v>
                </c:pt>
                <c:pt idx="7">
                  <c:v>1.45</c:v>
                </c:pt>
                <c:pt idx="8">
                  <c:v>1.1000000000000001</c:v>
                </c:pt>
              </c:numCache>
            </c:numRef>
          </c:val>
          <c:smooth val="0"/>
          <c:extLst>
            <c:ext xmlns:c16="http://schemas.microsoft.com/office/drawing/2014/chart" uri="{C3380CC4-5D6E-409C-BE32-E72D297353CC}">
              <c16:uniqueId val="{00000005-9B52-4856-942A-C76182388EC9}"/>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Sheet1!$H$2:$H$10</c:f>
              <c:numCache>
                <c:formatCode>0.0</c:formatCode>
                <c:ptCount val="9"/>
                <c:pt idx="0">
                  <c:v>4.33</c:v>
                </c:pt>
                <c:pt idx="1">
                  <c:v>3.5</c:v>
                </c:pt>
                <c:pt idx="2">
                  <c:v>2.83</c:v>
                </c:pt>
                <c:pt idx="3">
                  <c:v>2.2200000000000002</c:v>
                </c:pt>
                <c:pt idx="4">
                  <c:v>1.66</c:v>
                </c:pt>
                <c:pt idx="5" formatCode="General">
                  <c:v>1.4</c:v>
                </c:pt>
                <c:pt idx="6" formatCode="General">
                  <c:v>1.2</c:v>
                </c:pt>
                <c:pt idx="7">
                  <c:v>1.1499999999999999</c:v>
                </c:pt>
                <c:pt idx="8">
                  <c:v>0.95</c:v>
                </c:pt>
              </c:numCache>
            </c:numRef>
          </c:val>
          <c:smooth val="0"/>
          <c:extLst>
            <c:ext xmlns:c16="http://schemas.microsoft.com/office/drawing/2014/chart" uri="{C3380CC4-5D6E-409C-BE32-E72D297353CC}">
              <c16:uniqueId val="{00000006-9B52-4856-942A-C76182388EC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6"/>
          <c:min val="0"/>
        </c:scaling>
        <c:delete val="0"/>
        <c:axPos val="l"/>
        <c:majorGridlines/>
        <c:title>
          <c:tx>
            <c:rich>
              <a:bodyPr rot="-5400000" vert="horz"/>
              <a:lstStyle/>
              <a:p>
                <a:pPr>
                  <a:defRPr/>
                </a:pPr>
                <a:r>
                  <a:rPr lang="en-US"/>
                  <a:t>Percent</a:t>
                </a:r>
              </a:p>
            </c:rich>
          </c:tx>
          <c:layout>
            <c:manualLayout>
              <c:xMode val="edge"/>
              <c:yMode val="edge"/>
              <c:x val="4.939243705647905E-3"/>
              <c:y val="0.41147260114962808"/>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1.6876956645479578E-2"/>
          <c:w val="0.99568527491755854"/>
          <c:h val="8.357461176727908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9047827354913"/>
          <c:y val="0.14655247700477511"/>
          <c:w val="0.8810437931369689"/>
          <c:h val="0.76936528953558803"/>
        </c:manualLayout>
      </c:layout>
      <c:lineChart>
        <c:grouping val="standard"/>
        <c:varyColors val="0"/>
        <c:ser>
          <c:idx val="3"/>
          <c:order val="0"/>
          <c:tx>
            <c:strRef>
              <c:f>CLABSI!$B$1</c:f>
              <c:strCache>
                <c:ptCount val="1"/>
                <c:pt idx="0">
                  <c:v>Critical Care Units</c:v>
                </c:pt>
              </c:strCache>
            </c:strRef>
          </c:tx>
          <c:spPr>
            <a:ln w="25400">
              <a:solidFill>
                <a:sysClr val="windowText" lastClr="000000"/>
              </a:solidFill>
            </a:ln>
          </c:spPr>
          <c:marker>
            <c:symbol val="circle"/>
            <c:size val="7"/>
            <c:spPr>
              <a:solidFill>
                <a:sysClr val="windowText" lastClr="000000"/>
              </a:solidFill>
              <a:ln>
                <a:noFill/>
              </a:ln>
            </c:spPr>
          </c:marker>
          <c:errBars>
            <c:errDir val="y"/>
            <c:errBarType val="both"/>
            <c:errValType val="cust"/>
            <c:noEndCap val="0"/>
            <c:plus>
              <c:numRef>
                <c:f>(CLABSI!$C$2,CLABSI!$E$2)</c:f>
                <c:numCache>
                  <c:formatCode>General</c:formatCode>
                  <c:ptCount val="2"/>
                </c:numCache>
              </c:numRef>
            </c:plus>
            <c:minus>
              <c:numRef>
                <c:f>(CLABSI!$C$2,CLABSI!$E$2)</c:f>
                <c:numCache>
                  <c:formatCode>General</c:formatCode>
                  <c:ptCount val="2"/>
                </c:numCache>
              </c:numRef>
            </c:minus>
            <c:spPr>
              <a:ln>
                <a:solidFill>
                  <a:schemeClr val="tx1"/>
                </a:solidFill>
              </a:ln>
            </c:spPr>
          </c:errBars>
          <c:cat>
            <c:numRef>
              <c:f>CLABSI!$A$2:$A$8</c:f>
              <c:numCache>
                <c:formatCode>General</c:formatCode>
                <c:ptCount val="7"/>
                <c:pt idx="0">
                  <c:v>2015</c:v>
                </c:pt>
                <c:pt idx="1">
                  <c:v>2016</c:v>
                </c:pt>
                <c:pt idx="2">
                  <c:v>2017</c:v>
                </c:pt>
                <c:pt idx="3">
                  <c:v>2018</c:v>
                </c:pt>
                <c:pt idx="4">
                  <c:v>2019</c:v>
                </c:pt>
                <c:pt idx="5">
                  <c:v>2020</c:v>
                </c:pt>
                <c:pt idx="6">
                  <c:v>2021</c:v>
                </c:pt>
              </c:numCache>
            </c:numRef>
          </c:cat>
          <c:val>
            <c:numRef>
              <c:f>CLABSI!$B$2:$B$8</c:f>
              <c:numCache>
                <c:formatCode>0.00</c:formatCode>
                <c:ptCount val="7"/>
                <c:pt idx="0">
                  <c:v>1</c:v>
                </c:pt>
                <c:pt idx="1">
                  <c:v>0.93</c:v>
                </c:pt>
                <c:pt idx="2">
                  <c:v>0.87</c:v>
                </c:pt>
                <c:pt idx="3">
                  <c:v>0.77</c:v>
                </c:pt>
                <c:pt idx="4">
                  <c:v>0.73199999999999998</c:v>
                </c:pt>
                <c:pt idx="5">
                  <c:v>1.0980000000000001</c:v>
                </c:pt>
                <c:pt idx="6">
                  <c:v>1.2090000000000001</c:v>
                </c:pt>
              </c:numCache>
            </c:numRef>
          </c:val>
          <c:smooth val="0"/>
          <c:extLst>
            <c:ext xmlns:c16="http://schemas.microsoft.com/office/drawing/2014/chart" uri="{C3380CC4-5D6E-409C-BE32-E72D297353CC}">
              <c16:uniqueId val="{00000000-622D-4033-9FA3-F618E4C82F0B}"/>
            </c:ext>
          </c:extLst>
        </c:ser>
        <c:ser>
          <c:idx val="1"/>
          <c:order val="2"/>
          <c:tx>
            <c:strRef>
              <c:f>CLABSI!$D$1</c:f>
              <c:strCache>
                <c:ptCount val="1"/>
                <c:pt idx="0">
                  <c:v>Wards</c:v>
                </c:pt>
              </c:strCache>
            </c:strRef>
          </c:tx>
          <c:spPr>
            <a:ln>
              <a:solidFill>
                <a:srgbClr val="005EB8"/>
              </a:solidFill>
            </a:ln>
          </c:spPr>
          <c:marker>
            <c:symbol val="square"/>
            <c:size val="8"/>
            <c:spPr>
              <a:solidFill>
                <a:srgbClr val="005EB8"/>
              </a:solidFill>
              <a:ln>
                <a:noFill/>
              </a:ln>
            </c:spPr>
          </c:marker>
          <c:cat>
            <c:numRef>
              <c:f>CLABSI!$A$2:$A$8</c:f>
              <c:numCache>
                <c:formatCode>General</c:formatCode>
                <c:ptCount val="7"/>
                <c:pt idx="0">
                  <c:v>2015</c:v>
                </c:pt>
                <c:pt idx="1">
                  <c:v>2016</c:v>
                </c:pt>
                <c:pt idx="2">
                  <c:v>2017</c:v>
                </c:pt>
                <c:pt idx="3">
                  <c:v>2018</c:v>
                </c:pt>
                <c:pt idx="4">
                  <c:v>2019</c:v>
                </c:pt>
                <c:pt idx="5">
                  <c:v>2020</c:v>
                </c:pt>
                <c:pt idx="6">
                  <c:v>2021</c:v>
                </c:pt>
              </c:numCache>
            </c:numRef>
          </c:cat>
          <c:val>
            <c:numRef>
              <c:f>CLABSI!$D$2:$D$8</c:f>
              <c:numCache>
                <c:formatCode>0.00</c:formatCode>
                <c:ptCount val="7"/>
                <c:pt idx="0">
                  <c:v>0.99</c:v>
                </c:pt>
                <c:pt idx="1">
                  <c:v>0.88</c:v>
                </c:pt>
                <c:pt idx="2">
                  <c:v>0.79</c:v>
                </c:pt>
                <c:pt idx="3">
                  <c:v>0.72499999999999998</c:v>
                </c:pt>
                <c:pt idx="4">
                  <c:v>0.67200000000000004</c:v>
                </c:pt>
                <c:pt idx="5">
                  <c:v>0.71799999999999997</c:v>
                </c:pt>
                <c:pt idx="6">
                  <c:v>0.747</c:v>
                </c:pt>
              </c:numCache>
            </c:numRef>
          </c:val>
          <c:smooth val="0"/>
          <c:extLst>
            <c:ext xmlns:c16="http://schemas.microsoft.com/office/drawing/2014/chart" uri="{C3380CC4-5D6E-409C-BE32-E72D297353CC}">
              <c16:uniqueId val="{00000001-622D-4033-9FA3-F618E4C82F0B}"/>
            </c:ext>
          </c:extLst>
        </c:ser>
        <c:dLbls>
          <c:showLegendKey val="0"/>
          <c:showVal val="0"/>
          <c:showCatName val="0"/>
          <c:showSerName val="0"/>
          <c:showPercent val="0"/>
          <c:showBubbleSize val="0"/>
        </c:dLbls>
        <c:marker val="1"/>
        <c:smooth val="0"/>
        <c:axId val="123682176"/>
        <c:axId val="158010752"/>
        <c:extLst>
          <c:ext xmlns:c15="http://schemas.microsoft.com/office/drawing/2012/chart" uri="{02D57815-91ED-43cb-92C2-25804820EDAC}">
            <c15:filteredLineSeries>
              <c15:ser>
                <c:idx val="0"/>
                <c:order val="1"/>
                <c:tx>
                  <c:strRef>
                    <c:extLst>
                      <c:ext uri="{02D57815-91ED-43cb-92C2-25804820EDAC}">
                        <c15:formulaRef>
                          <c15:sqref>CLABSI!$C$1</c15:sqref>
                        </c15:formulaRef>
                      </c:ext>
                    </c:extLst>
                    <c:strCache>
                      <c:ptCount val="1"/>
                    </c:strCache>
                  </c:strRef>
                </c:tx>
                <c:spPr>
                  <a:ln>
                    <a:solidFill>
                      <a:srgbClr val="005EB8"/>
                    </a:solidFill>
                  </a:ln>
                </c:spPr>
                <c:marker>
                  <c:symbol val="square"/>
                  <c:size val="7"/>
                  <c:spPr>
                    <a:solidFill>
                      <a:srgbClr val="005EB8"/>
                    </a:solidFill>
                    <a:ln>
                      <a:noFill/>
                    </a:ln>
                  </c:spPr>
                </c:marker>
                <c:errBars>
                  <c:errDir val="y"/>
                  <c:errBarType val="both"/>
                  <c:errValType val="cust"/>
                  <c:noEndCap val="0"/>
                  <c:plus>
                    <c:numRef>
                      <c:extLst>
                        <c:ext uri="{02D57815-91ED-43cb-92C2-25804820EDAC}">
                          <c15:formulaRef>
                            <c15:sqref>(CLABSI!$C$3,CLABSI!$E$3)</c15:sqref>
                          </c15:formulaRef>
                        </c:ext>
                      </c:extLst>
                      <c:numCache>
                        <c:formatCode>General</c:formatCode>
                        <c:ptCount val="2"/>
                      </c:numCache>
                    </c:numRef>
                  </c:plus>
                  <c:minus>
                    <c:numRef>
                      <c:extLst>
                        <c:ext uri="{02D57815-91ED-43cb-92C2-25804820EDAC}">
                          <c15:formulaRef>
                            <c15:sqref>(CLABSI!$C$3,CLABSI!$E$3)</c15:sqref>
                          </c15:formulaRef>
                        </c:ext>
                      </c:extLst>
                      <c:numCache>
                        <c:formatCode>General</c:formatCode>
                        <c:ptCount val="2"/>
                      </c:numCache>
                    </c:numRef>
                  </c:minus>
                  <c:spPr>
                    <a:ln>
                      <a:solidFill>
                        <a:schemeClr val="tx1"/>
                      </a:solidFill>
                    </a:ln>
                  </c:spPr>
                </c:errBars>
                <c:cat>
                  <c:numRef>
                    <c:extLst>
                      <c:ext uri="{02D57815-91ED-43cb-92C2-25804820EDAC}">
                        <c15:formulaRef>
                          <c15:sqref>CLABSI!$A$2:$A$8</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CLABSI!$C$2:$C$8</c15:sqref>
                        </c15:formulaRef>
                      </c:ext>
                    </c:extLst>
                    <c:numCache>
                      <c:formatCode>General</c:formatCode>
                      <c:ptCount val="7"/>
                    </c:numCache>
                  </c:numRef>
                </c:val>
                <c:smooth val="0"/>
                <c:extLst>
                  <c:ext xmlns:c16="http://schemas.microsoft.com/office/drawing/2014/chart" uri="{C3380CC4-5D6E-409C-BE32-E72D297353CC}">
                    <c16:uniqueId val="{00000002-622D-4033-9FA3-F618E4C82F0B}"/>
                  </c:ext>
                </c:extLst>
              </c15:ser>
            </c15:filteredLineSeries>
          </c:ext>
        </c:extLst>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4"/>
          <c:min val="0"/>
        </c:scaling>
        <c:delete val="0"/>
        <c:axPos val="l"/>
        <c:majorGridlines/>
        <c:title>
          <c:tx>
            <c:rich>
              <a:bodyPr rot="-5400000" vert="horz"/>
              <a:lstStyle/>
              <a:p>
                <a:pPr>
                  <a:defRPr/>
                </a:pPr>
                <a:r>
                  <a:rPr lang="en-US"/>
                  <a:t>Standardized Infection Ratio</a:t>
                </a:r>
              </a:p>
            </c:rich>
          </c:tx>
          <c:layout>
            <c:manualLayout>
              <c:xMode val="edge"/>
              <c:yMode val="edge"/>
              <c:x val="5.7701467872071548E-3"/>
              <c:y val="0.19324770797529839"/>
            </c:manualLayout>
          </c:layout>
          <c:overlay val="0"/>
        </c:title>
        <c:numFmt formatCode="#,##0.0" sourceLinked="0"/>
        <c:majorTickMark val="out"/>
        <c:minorTickMark val="none"/>
        <c:tickLblPos val="nextTo"/>
        <c:crossAx val="123682176"/>
        <c:crosses val="autoZero"/>
        <c:crossBetween val="between"/>
        <c:majorUnit val="0.2"/>
      </c:valAx>
    </c:plotArea>
    <c:legend>
      <c:legendPos val="t"/>
      <c:layout>
        <c:manualLayout>
          <c:xMode val="edge"/>
          <c:yMode val="edge"/>
          <c:x val="4.314772753959654E-3"/>
          <c:y val="1.6876956645479578E-2"/>
          <c:w val="0.99568527491755854"/>
          <c:h val="8.9483470201287441E-2"/>
        </c:manualLayout>
      </c:layout>
      <c:overlay val="0"/>
    </c:legend>
    <c:plotVisOnly val="1"/>
    <c:dispBlanksAs val="gap"/>
    <c:showDLblsOverMax val="0"/>
  </c:chart>
  <c:spPr>
    <a:ln>
      <a:noFill/>
    </a:ln>
  </c:spPr>
  <c:txPr>
    <a:bodyPr/>
    <a:lstStyle/>
    <a:p>
      <a:pPr>
        <a:defRPr sz="16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2568174170536375"/>
          <c:w val="0.89338947214931463"/>
          <c:h val="0.7708559685853222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4.88</c:v>
                </c:pt>
                <c:pt idx="1">
                  <c:v>4.42</c:v>
                </c:pt>
                <c:pt idx="2">
                  <c:v>3.68</c:v>
                </c:pt>
                <c:pt idx="3">
                  <c:v>3</c:v>
                </c:pt>
                <c:pt idx="4">
                  <c:v>2.17</c:v>
                </c:pt>
                <c:pt idx="5" formatCode="General">
                  <c:v>2</c:v>
                </c:pt>
                <c:pt idx="6" formatCode="General">
                  <c:v>1.8</c:v>
                </c:pt>
                <c:pt idx="7">
                  <c:v>1.87</c:v>
                </c:pt>
                <c:pt idx="8">
                  <c:v>1.66</c:v>
                </c:pt>
              </c:numCache>
            </c:numRef>
          </c:val>
          <c:smooth val="0"/>
          <c:extLst>
            <c:ext xmlns:c16="http://schemas.microsoft.com/office/drawing/2014/chart" uri="{C3380CC4-5D6E-409C-BE32-E72D297353CC}">
              <c16:uniqueId val="{00000000-5593-42C2-A0B9-6D5D3C77CA27}"/>
            </c:ext>
          </c:extLst>
        </c:ser>
        <c:ser>
          <c:idx val="0"/>
          <c:order val="1"/>
          <c:tx>
            <c:strRef>
              <c:f>Sheet1!$C$1</c:f>
              <c:strCache>
                <c:ptCount val="1"/>
                <c:pt idx="0">
                  <c:v>Male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3.71</c:v>
                </c:pt>
                <c:pt idx="1">
                  <c:v>3.35</c:v>
                </c:pt>
                <c:pt idx="2">
                  <c:v>2.81</c:v>
                </c:pt>
                <c:pt idx="3">
                  <c:v>2.29</c:v>
                </c:pt>
                <c:pt idx="4">
                  <c:v>1.7</c:v>
                </c:pt>
                <c:pt idx="5">
                  <c:v>1.6</c:v>
                </c:pt>
                <c:pt idx="6">
                  <c:v>1.5</c:v>
                </c:pt>
                <c:pt idx="7">
                  <c:v>1.54</c:v>
                </c:pt>
                <c:pt idx="8">
                  <c:v>1.33</c:v>
                </c:pt>
              </c:numCache>
            </c:numRef>
          </c:val>
          <c:smooth val="0"/>
          <c:extLst>
            <c:ext xmlns:c16="http://schemas.microsoft.com/office/drawing/2014/chart" uri="{C3380CC4-5D6E-409C-BE32-E72D297353CC}">
              <c16:uniqueId val="{00000001-5593-42C2-A0B9-6D5D3C77CA27}"/>
            </c:ext>
          </c:extLst>
        </c:ser>
        <c:ser>
          <c:idx val="1"/>
          <c:order val="2"/>
          <c:tx>
            <c:strRef>
              <c:f>Sheet1!$D$1</c:f>
              <c:strCache>
                <c:ptCount val="1"/>
                <c:pt idx="0">
                  <c:v>Female</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5.44</c:v>
                </c:pt>
                <c:pt idx="1">
                  <c:v>4.95</c:v>
                </c:pt>
                <c:pt idx="2">
                  <c:v>4.12</c:v>
                </c:pt>
                <c:pt idx="3">
                  <c:v>3.38</c:v>
                </c:pt>
                <c:pt idx="4">
                  <c:v>2.4300000000000002</c:v>
                </c:pt>
                <c:pt idx="5" formatCode="General">
                  <c:v>2.2000000000000002</c:v>
                </c:pt>
                <c:pt idx="6" formatCode="General">
                  <c:v>2</c:v>
                </c:pt>
                <c:pt idx="7">
                  <c:v>2.0699999999999998</c:v>
                </c:pt>
                <c:pt idx="8">
                  <c:v>1.86</c:v>
                </c:pt>
              </c:numCache>
            </c:numRef>
          </c:val>
          <c:smooth val="0"/>
          <c:extLst>
            <c:ext xmlns:c16="http://schemas.microsoft.com/office/drawing/2014/chart" uri="{C3380CC4-5D6E-409C-BE32-E72D297353CC}">
              <c16:uniqueId val="{00000002-5593-42C2-A0B9-6D5D3C77CA2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
          <c:min val="0"/>
        </c:scaling>
        <c:delete val="0"/>
        <c:axPos val="l"/>
        <c:majorGridlines/>
        <c:title>
          <c:tx>
            <c:rich>
              <a:bodyPr rot="-5400000" vert="horz"/>
              <a:lstStyle/>
              <a:p>
                <a:pPr>
                  <a:defRPr/>
                </a:pPr>
                <a:r>
                  <a:rPr lang="en-US"/>
                  <a:t>Percent</a:t>
                </a:r>
              </a:p>
            </c:rich>
          </c:tx>
          <c:layout>
            <c:manualLayout>
              <c:xMode val="edge"/>
              <c:yMode val="edge"/>
              <c:x val="4.6296296296296294E-3"/>
              <c:y val="0.40389272589797154"/>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1.6876956645479578E-2"/>
          <c:w val="0.99568527491755854"/>
          <c:h val="6.801669022141464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368815009234"/>
          <c:y val="0.11402696712736085"/>
          <c:w val="0.87950058326042568"/>
          <c:h val="0.781057524059492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0.00</c:formatCode>
                <c:ptCount val="9"/>
                <c:pt idx="0">
                  <c:v>0.6</c:v>
                </c:pt>
                <c:pt idx="1">
                  <c:v>0.62</c:v>
                </c:pt>
                <c:pt idx="2">
                  <c:v>0.61</c:v>
                </c:pt>
                <c:pt idx="3">
                  <c:v>0.66</c:v>
                </c:pt>
                <c:pt idx="4">
                  <c:v>0.6</c:v>
                </c:pt>
                <c:pt idx="5">
                  <c:v>0.6</c:v>
                </c:pt>
                <c:pt idx="6">
                  <c:v>0.6</c:v>
                </c:pt>
                <c:pt idx="7">
                  <c:v>0.55000000000000004</c:v>
                </c:pt>
                <c:pt idx="8">
                  <c:v>0.57999999999999996</c:v>
                </c:pt>
              </c:numCache>
            </c:numRef>
          </c:val>
          <c:smooth val="0"/>
          <c:extLst>
            <c:ext xmlns:c16="http://schemas.microsoft.com/office/drawing/2014/chart" uri="{C3380CC4-5D6E-409C-BE32-E72D297353CC}">
              <c16:uniqueId val="{00000000-A5D0-444F-AB73-D090282EF36F}"/>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0.00</c:formatCode>
                <c:ptCount val="9"/>
                <c:pt idx="0">
                  <c:v>0.68</c:v>
                </c:pt>
                <c:pt idx="1">
                  <c:v>0.71</c:v>
                </c:pt>
                <c:pt idx="2">
                  <c:v>0.7</c:v>
                </c:pt>
                <c:pt idx="3">
                  <c:v>0.76</c:v>
                </c:pt>
                <c:pt idx="4">
                  <c:v>0.69</c:v>
                </c:pt>
                <c:pt idx="5">
                  <c:v>0.7</c:v>
                </c:pt>
                <c:pt idx="6">
                  <c:v>0.7</c:v>
                </c:pt>
                <c:pt idx="7">
                  <c:v>0.65</c:v>
                </c:pt>
                <c:pt idx="8">
                  <c:v>0.68</c:v>
                </c:pt>
              </c:numCache>
            </c:numRef>
          </c:val>
          <c:smooth val="0"/>
          <c:extLst>
            <c:ext xmlns:c16="http://schemas.microsoft.com/office/drawing/2014/chart" uri="{C3380CC4-5D6E-409C-BE32-E72D297353CC}">
              <c16:uniqueId val="{00000001-A5D0-444F-AB73-D090282EF36F}"/>
            </c:ext>
          </c:extLst>
        </c:ser>
        <c:ser>
          <c:idx val="1"/>
          <c:order val="2"/>
          <c:tx>
            <c:strRef>
              <c:f>Sheet1!$F$1</c:f>
              <c:strCache>
                <c:ptCount val="1"/>
                <c:pt idx="0">
                  <c:v>Black</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Sheet1!$F$2:$F$10</c:f>
              <c:numCache>
                <c:formatCode>0.00</c:formatCode>
                <c:ptCount val="9"/>
                <c:pt idx="0">
                  <c:v>0.23</c:v>
                </c:pt>
                <c:pt idx="1">
                  <c:v>0.24</c:v>
                </c:pt>
                <c:pt idx="2">
                  <c:v>0.25</c:v>
                </c:pt>
                <c:pt idx="3">
                  <c:v>0.28000000000000003</c:v>
                </c:pt>
                <c:pt idx="4">
                  <c:v>0.27</c:v>
                </c:pt>
                <c:pt idx="5">
                  <c:v>0.2</c:v>
                </c:pt>
                <c:pt idx="6">
                  <c:v>0.3</c:v>
                </c:pt>
                <c:pt idx="7">
                  <c:v>0.21</c:v>
                </c:pt>
                <c:pt idx="8">
                  <c:v>0.24</c:v>
                </c:pt>
              </c:numCache>
            </c:numRef>
          </c:val>
          <c:smooth val="0"/>
          <c:extLst>
            <c:ext xmlns:c16="http://schemas.microsoft.com/office/drawing/2014/chart" uri="{C3380CC4-5D6E-409C-BE32-E72D297353CC}">
              <c16:uniqueId val="{00000002-A5D0-444F-AB73-D090282EF36F}"/>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0.00</c:formatCode>
                <c:ptCount val="9"/>
                <c:pt idx="0">
                  <c:v>0.41</c:v>
                </c:pt>
                <c:pt idx="1">
                  <c:v>0.38</c:v>
                </c:pt>
                <c:pt idx="2">
                  <c:v>0.4</c:v>
                </c:pt>
                <c:pt idx="3">
                  <c:v>0.48</c:v>
                </c:pt>
                <c:pt idx="4">
                  <c:v>0.3</c:v>
                </c:pt>
                <c:pt idx="5">
                  <c:v>0.4</c:v>
                </c:pt>
                <c:pt idx="6">
                  <c:v>0.5</c:v>
                </c:pt>
                <c:pt idx="7">
                  <c:v>0.38</c:v>
                </c:pt>
                <c:pt idx="8">
                  <c:v>0.34</c:v>
                </c:pt>
              </c:numCache>
            </c:numRef>
          </c:val>
          <c:smooth val="0"/>
          <c:extLst>
            <c:ext xmlns:c16="http://schemas.microsoft.com/office/drawing/2014/chart" uri="{C3380CC4-5D6E-409C-BE32-E72D297353CC}">
              <c16:uniqueId val="{00000003-A5D0-444F-AB73-D090282EF36F}"/>
            </c:ext>
          </c:extLst>
        </c:ser>
        <c:ser>
          <c:idx val="4"/>
          <c:order val="4"/>
          <c:tx>
            <c:strRef>
              <c:f>Sheet1!$D$1</c:f>
              <c:strCache>
                <c:ptCount val="1"/>
                <c:pt idx="0">
                  <c:v>AI/AN</c:v>
                </c:pt>
              </c:strCache>
            </c:strRef>
          </c:tx>
          <c:spPr>
            <a:ln w="25400">
              <a:solidFill>
                <a:srgbClr val="3D96AE"/>
              </a:solidFill>
            </a:ln>
          </c:spPr>
          <c:marker>
            <c:symbol val="star"/>
            <c:size val="7"/>
            <c:spPr>
              <a:noFill/>
              <a:ln>
                <a:solidFill>
                  <a:srgbClr val="3D96AE"/>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0.00</c:formatCode>
                <c:ptCount val="9"/>
                <c:pt idx="0">
                  <c:v>0.75</c:v>
                </c:pt>
                <c:pt idx="1">
                  <c:v>0.81</c:v>
                </c:pt>
                <c:pt idx="2">
                  <c:v>1</c:v>
                </c:pt>
                <c:pt idx="3">
                  <c:v>0.65</c:v>
                </c:pt>
                <c:pt idx="4">
                  <c:v>0.68</c:v>
                </c:pt>
                <c:pt idx="5">
                  <c:v>0.8</c:v>
                </c:pt>
                <c:pt idx="6">
                  <c:v>0.8</c:v>
                </c:pt>
                <c:pt idx="7">
                  <c:v>0.79</c:v>
                </c:pt>
                <c:pt idx="8">
                  <c:v>0.74</c:v>
                </c:pt>
              </c:numCache>
            </c:numRef>
          </c:val>
          <c:smooth val="0"/>
          <c:extLst>
            <c:ext xmlns:c16="http://schemas.microsoft.com/office/drawing/2014/chart" uri="{C3380CC4-5D6E-409C-BE32-E72D297353CC}">
              <c16:uniqueId val="{00000004-A5D0-444F-AB73-D090282EF36F}"/>
            </c:ext>
          </c:extLst>
        </c:ser>
        <c:ser>
          <c:idx val="5"/>
          <c:order val="5"/>
          <c:tx>
            <c:strRef>
              <c:f>Sheet1!$G$1</c:f>
              <c:strCache>
                <c:ptCount val="1"/>
                <c:pt idx="0">
                  <c:v>Hispanic</c:v>
                </c:pt>
              </c:strCache>
            </c:strRef>
          </c:tx>
          <c:spPr>
            <a:ln>
              <a:solidFill>
                <a:srgbClr val="ED7D31">
                  <a:lumMod val="75000"/>
                </a:srgbClr>
              </a:solidFill>
            </a:ln>
          </c:spPr>
          <c:marker>
            <c:symbol val="x"/>
            <c:size val="7"/>
            <c:spPr>
              <a:noFill/>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Sheet1!$G$2:$G$10</c:f>
              <c:numCache>
                <c:formatCode>0.00</c:formatCode>
                <c:ptCount val="9"/>
                <c:pt idx="0">
                  <c:v>0.46</c:v>
                </c:pt>
                <c:pt idx="1">
                  <c:v>0.51</c:v>
                </c:pt>
                <c:pt idx="2">
                  <c:v>0.45</c:v>
                </c:pt>
                <c:pt idx="3">
                  <c:v>0.53</c:v>
                </c:pt>
                <c:pt idx="4">
                  <c:v>0.47</c:v>
                </c:pt>
                <c:pt idx="5">
                  <c:v>0.5</c:v>
                </c:pt>
                <c:pt idx="6">
                  <c:v>0.5</c:v>
                </c:pt>
                <c:pt idx="7">
                  <c:v>0.39</c:v>
                </c:pt>
                <c:pt idx="8">
                  <c:v>0.42</c:v>
                </c:pt>
              </c:numCache>
            </c:numRef>
          </c:val>
          <c:smooth val="0"/>
          <c:extLst>
            <c:ext xmlns:c16="http://schemas.microsoft.com/office/drawing/2014/chart" uri="{C3380CC4-5D6E-409C-BE32-E72D297353CC}">
              <c16:uniqueId val="{00000005-A5D0-444F-AB73-D090282EF36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Percent</a:t>
                </a:r>
              </a:p>
            </c:rich>
          </c:tx>
          <c:layout>
            <c:manualLayout>
              <c:xMode val="edge"/>
              <c:yMode val="edge"/>
              <c:x val="1.0162462331097504E-2"/>
              <c:y val="0.3976566601049869"/>
            </c:manualLayout>
          </c:layout>
          <c:overlay val="0"/>
        </c:title>
        <c:numFmt formatCode="#,##0.0" sourceLinked="0"/>
        <c:majorTickMark val="out"/>
        <c:minorTickMark val="none"/>
        <c:tickLblPos val="nextTo"/>
        <c:crossAx val="123682176"/>
        <c:crosses val="autoZero"/>
        <c:crossBetween val="between"/>
        <c:majorUnit val="0.2"/>
      </c:valAx>
    </c:plotArea>
    <c:legend>
      <c:legendPos val="t"/>
      <c:layout>
        <c:manualLayout>
          <c:xMode val="edge"/>
          <c:yMode val="edge"/>
          <c:x val="4.314772753959654E-3"/>
          <c:y val="3.7649358515500241E-3"/>
          <c:w val="0.99568527491755854"/>
          <c:h val="6.539425141787347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0158938466023"/>
          <c:y val="0.11078935905915756"/>
          <c:w val="0.89338947214931463"/>
          <c:h val="0.8051283835732654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0.00</c:formatCode>
                <c:ptCount val="9"/>
                <c:pt idx="0">
                  <c:v>0.6</c:v>
                </c:pt>
                <c:pt idx="1">
                  <c:v>0.62</c:v>
                </c:pt>
                <c:pt idx="2">
                  <c:v>0.61</c:v>
                </c:pt>
                <c:pt idx="3">
                  <c:v>0.66</c:v>
                </c:pt>
                <c:pt idx="4">
                  <c:v>0.6</c:v>
                </c:pt>
                <c:pt idx="5">
                  <c:v>0.6</c:v>
                </c:pt>
                <c:pt idx="6">
                  <c:v>0.6</c:v>
                </c:pt>
                <c:pt idx="7">
                  <c:v>0.55000000000000004</c:v>
                </c:pt>
                <c:pt idx="8">
                  <c:v>0.57999999999999996</c:v>
                </c:pt>
              </c:numCache>
            </c:numRef>
          </c:val>
          <c:smooth val="0"/>
          <c:extLst>
            <c:ext xmlns:c16="http://schemas.microsoft.com/office/drawing/2014/chart" uri="{C3380CC4-5D6E-409C-BE32-E72D297353CC}">
              <c16:uniqueId val="{00000000-F948-4E1A-B984-C566F90B899B}"/>
            </c:ext>
          </c:extLst>
        </c:ser>
        <c:ser>
          <c:idx val="0"/>
          <c:order val="1"/>
          <c:tx>
            <c:strRef>
              <c:f>Sheet1!$C$1</c:f>
              <c:strCache>
                <c:ptCount val="1"/>
                <c:pt idx="0">
                  <c:v>Male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0.00</c:formatCode>
                <c:ptCount val="9"/>
                <c:pt idx="0">
                  <c:v>0.43</c:v>
                </c:pt>
                <c:pt idx="1">
                  <c:v>0.48</c:v>
                </c:pt>
                <c:pt idx="2">
                  <c:v>0.45</c:v>
                </c:pt>
                <c:pt idx="3">
                  <c:v>0.49</c:v>
                </c:pt>
                <c:pt idx="4">
                  <c:v>0.45</c:v>
                </c:pt>
                <c:pt idx="5">
                  <c:v>0.4</c:v>
                </c:pt>
                <c:pt idx="6">
                  <c:v>0.4</c:v>
                </c:pt>
                <c:pt idx="7">
                  <c:v>0.39</c:v>
                </c:pt>
                <c:pt idx="8">
                  <c:v>0.42</c:v>
                </c:pt>
              </c:numCache>
            </c:numRef>
          </c:val>
          <c:smooth val="0"/>
          <c:extLst>
            <c:ext xmlns:c16="http://schemas.microsoft.com/office/drawing/2014/chart" uri="{C3380CC4-5D6E-409C-BE32-E72D297353CC}">
              <c16:uniqueId val="{00000001-F948-4E1A-B984-C566F90B899B}"/>
            </c:ext>
          </c:extLst>
        </c:ser>
        <c:ser>
          <c:idx val="1"/>
          <c:order val="2"/>
          <c:tx>
            <c:strRef>
              <c:f>Sheet1!$D$1</c:f>
              <c:strCache>
                <c:ptCount val="1"/>
                <c:pt idx="0">
                  <c:v>Female</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0.00</c:formatCode>
                <c:ptCount val="9"/>
                <c:pt idx="0">
                  <c:v>0.68</c:v>
                </c:pt>
                <c:pt idx="1">
                  <c:v>0.69</c:v>
                </c:pt>
                <c:pt idx="2">
                  <c:v>0.69</c:v>
                </c:pt>
                <c:pt idx="3">
                  <c:v>0.75</c:v>
                </c:pt>
                <c:pt idx="4">
                  <c:v>0.68</c:v>
                </c:pt>
                <c:pt idx="5">
                  <c:v>0.7</c:v>
                </c:pt>
                <c:pt idx="6">
                  <c:v>0.7</c:v>
                </c:pt>
                <c:pt idx="7">
                  <c:v>0.65</c:v>
                </c:pt>
                <c:pt idx="8">
                  <c:v>0.68</c:v>
                </c:pt>
              </c:numCache>
            </c:numRef>
          </c:val>
          <c:smooth val="0"/>
          <c:extLst>
            <c:ext xmlns:c16="http://schemas.microsoft.com/office/drawing/2014/chart" uri="{C3380CC4-5D6E-409C-BE32-E72D297353CC}">
              <c16:uniqueId val="{00000002-F948-4E1A-B984-C566F90B899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Percent</a:t>
                </a:r>
              </a:p>
            </c:rich>
          </c:tx>
          <c:layout>
            <c:manualLayout>
              <c:xMode val="edge"/>
              <c:yMode val="edge"/>
              <c:x val="3.0399084729793384E-3"/>
              <c:y val="0.41066345873432486"/>
            </c:manualLayout>
          </c:layout>
          <c:overlay val="0"/>
        </c:title>
        <c:numFmt formatCode="#,##0.0" sourceLinked="0"/>
        <c:majorTickMark val="out"/>
        <c:minorTickMark val="none"/>
        <c:tickLblPos val="nextTo"/>
        <c:crossAx val="123682176"/>
        <c:crosses val="autoZero"/>
        <c:crossBetween val="between"/>
        <c:majorUnit val="0.2"/>
      </c:valAx>
    </c:plotArea>
    <c:legend>
      <c:legendPos val="t"/>
      <c:layout>
        <c:manualLayout>
          <c:xMode val="edge"/>
          <c:yMode val="edge"/>
          <c:x val="4.314772753959654E-3"/>
          <c:y val="4.2508417508417499E-3"/>
          <c:w val="0.99568527491755854"/>
          <c:h val="7.818241469816271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73354719548952E-2"/>
          <c:y val="0.1366996117672791"/>
          <c:w val="0.90336103820355795"/>
          <c:h val="0.7575168826552930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3.4</c:v>
                </c:pt>
                <c:pt idx="1">
                  <c:v>3.38</c:v>
                </c:pt>
                <c:pt idx="2">
                  <c:v>3.22</c:v>
                </c:pt>
                <c:pt idx="3">
                  <c:v>2.96</c:v>
                </c:pt>
                <c:pt idx="4">
                  <c:v>2.76</c:v>
                </c:pt>
                <c:pt idx="5" formatCode="General">
                  <c:v>2.7</c:v>
                </c:pt>
                <c:pt idx="6" formatCode="General">
                  <c:v>2.59</c:v>
                </c:pt>
                <c:pt idx="7">
                  <c:v>2.79</c:v>
                </c:pt>
                <c:pt idx="8">
                  <c:v>2.76</c:v>
                </c:pt>
              </c:numCache>
            </c:numRef>
          </c:val>
          <c:smooth val="0"/>
          <c:extLst>
            <c:ext xmlns:c16="http://schemas.microsoft.com/office/drawing/2014/chart" uri="{C3380CC4-5D6E-409C-BE32-E72D297353CC}">
              <c16:uniqueId val="{00000000-E710-4A66-B1A4-AB0057EB4007}"/>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3.39</c:v>
                </c:pt>
                <c:pt idx="1">
                  <c:v>3.36</c:v>
                </c:pt>
                <c:pt idx="2">
                  <c:v>3.21</c:v>
                </c:pt>
                <c:pt idx="3">
                  <c:v>2.95</c:v>
                </c:pt>
                <c:pt idx="4">
                  <c:v>2.76</c:v>
                </c:pt>
                <c:pt idx="5">
                  <c:v>2.7</c:v>
                </c:pt>
                <c:pt idx="6">
                  <c:v>2.62</c:v>
                </c:pt>
                <c:pt idx="7">
                  <c:v>2.82</c:v>
                </c:pt>
                <c:pt idx="8">
                  <c:v>2.84</c:v>
                </c:pt>
              </c:numCache>
            </c:numRef>
          </c:val>
          <c:smooth val="0"/>
          <c:extLst>
            <c:ext xmlns:c16="http://schemas.microsoft.com/office/drawing/2014/chart" uri="{C3380CC4-5D6E-409C-BE32-E72D297353CC}">
              <c16:uniqueId val="{00000001-E710-4A66-B1A4-AB0057EB4007}"/>
            </c:ext>
          </c:extLst>
        </c:ser>
        <c:ser>
          <c:idx val="1"/>
          <c:order val="2"/>
          <c:tx>
            <c:strRef>
              <c:f>Sheet1!$F$1</c:f>
              <c:strCache>
                <c:ptCount val="1"/>
                <c:pt idx="0">
                  <c:v>Black</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Sheet1!$F$2:$F$10</c:f>
              <c:numCache>
                <c:formatCode>0.0</c:formatCode>
                <c:ptCount val="9"/>
                <c:pt idx="0">
                  <c:v>3.57</c:v>
                </c:pt>
                <c:pt idx="1">
                  <c:v>3.55</c:v>
                </c:pt>
                <c:pt idx="2">
                  <c:v>3.38</c:v>
                </c:pt>
                <c:pt idx="3">
                  <c:v>3.11</c:v>
                </c:pt>
                <c:pt idx="4">
                  <c:v>2.83</c:v>
                </c:pt>
                <c:pt idx="5" formatCode="General">
                  <c:v>2.67</c:v>
                </c:pt>
                <c:pt idx="6" formatCode="General">
                  <c:v>2.48</c:v>
                </c:pt>
                <c:pt idx="7">
                  <c:v>2.64</c:v>
                </c:pt>
                <c:pt idx="8">
                  <c:v>2.4900000000000002</c:v>
                </c:pt>
              </c:numCache>
            </c:numRef>
          </c:val>
          <c:smooth val="0"/>
          <c:extLst>
            <c:ext xmlns:c16="http://schemas.microsoft.com/office/drawing/2014/chart" uri="{C3380CC4-5D6E-409C-BE32-E72D297353CC}">
              <c16:uniqueId val="{00000002-E710-4A66-B1A4-AB0057EB4007}"/>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0.0</c:formatCode>
                <c:ptCount val="9"/>
                <c:pt idx="0">
                  <c:v>2.62</c:v>
                </c:pt>
                <c:pt idx="1">
                  <c:v>2.5</c:v>
                </c:pt>
                <c:pt idx="2">
                  <c:v>2.46</c:v>
                </c:pt>
                <c:pt idx="3">
                  <c:v>2.21</c:v>
                </c:pt>
                <c:pt idx="4">
                  <c:v>2.0299999999999998</c:v>
                </c:pt>
                <c:pt idx="5">
                  <c:v>2.19</c:v>
                </c:pt>
                <c:pt idx="6">
                  <c:v>2.0099999999999998</c:v>
                </c:pt>
                <c:pt idx="7">
                  <c:v>2.2999999999999998</c:v>
                </c:pt>
                <c:pt idx="8">
                  <c:v>1.96</c:v>
                </c:pt>
              </c:numCache>
            </c:numRef>
          </c:val>
          <c:smooth val="0"/>
          <c:extLst>
            <c:ext xmlns:c16="http://schemas.microsoft.com/office/drawing/2014/chart" uri="{C3380CC4-5D6E-409C-BE32-E72D297353CC}">
              <c16:uniqueId val="{00000003-E710-4A66-B1A4-AB0057EB4007}"/>
            </c:ext>
          </c:extLst>
        </c:ser>
        <c:ser>
          <c:idx val="4"/>
          <c:order val="4"/>
          <c:tx>
            <c:strRef>
              <c:f>Sheet1!$D$1</c:f>
              <c:strCache>
                <c:ptCount val="1"/>
                <c:pt idx="0">
                  <c:v>AI/AN</c:v>
                </c:pt>
              </c:strCache>
            </c:strRef>
          </c:tx>
          <c:spPr>
            <a:ln w="25400">
              <a:solidFill>
                <a:srgbClr val="3D96AE"/>
              </a:solidFill>
            </a:ln>
          </c:spPr>
          <c:marker>
            <c:symbol val="star"/>
            <c:size val="7"/>
            <c:spPr>
              <a:noFill/>
              <a:ln>
                <a:solidFill>
                  <a:srgbClr val="3D96AE"/>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3.67</c:v>
                </c:pt>
                <c:pt idx="1">
                  <c:v>3.77</c:v>
                </c:pt>
                <c:pt idx="2">
                  <c:v>3.7</c:v>
                </c:pt>
                <c:pt idx="3">
                  <c:v>3.69</c:v>
                </c:pt>
                <c:pt idx="4">
                  <c:v>3.27</c:v>
                </c:pt>
                <c:pt idx="5">
                  <c:v>3.2</c:v>
                </c:pt>
                <c:pt idx="6">
                  <c:v>3.09</c:v>
                </c:pt>
                <c:pt idx="7">
                  <c:v>3.02</c:v>
                </c:pt>
                <c:pt idx="8">
                  <c:v>3.07</c:v>
                </c:pt>
              </c:numCache>
            </c:numRef>
          </c:val>
          <c:smooth val="0"/>
          <c:extLst>
            <c:ext xmlns:c16="http://schemas.microsoft.com/office/drawing/2014/chart" uri="{C3380CC4-5D6E-409C-BE32-E72D297353CC}">
              <c16:uniqueId val="{00000004-E710-4A66-B1A4-AB0057EB4007}"/>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Sheet1!$G$2:$G$10</c:f>
              <c:numCache>
                <c:formatCode>0.0</c:formatCode>
                <c:ptCount val="9"/>
                <c:pt idx="0">
                  <c:v>4.55</c:v>
                </c:pt>
                <c:pt idx="1">
                  <c:v>3.15</c:v>
                </c:pt>
                <c:pt idx="2">
                  <c:v>3.09</c:v>
                </c:pt>
                <c:pt idx="3">
                  <c:v>2.61</c:v>
                </c:pt>
                <c:pt idx="4">
                  <c:v>2.4300000000000002</c:v>
                </c:pt>
                <c:pt idx="5">
                  <c:v>3.15</c:v>
                </c:pt>
                <c:pt idx="6">
                  <c:v>2.08</c:v>
                </c:pt>
                <c:pt idx="7">
                  <c:v>3</c:v>
                </c:pt>
                <c:pt idx="8">
                  <c:v>2.62</c:v>
                </c:pt>
              </c:numCache>
            </c:numRef>
          </c:val>
          <c:smooth val="0"/>
          <c:extLst>
            <c:ext xmlns:c16="http://schemas.microsoft.com/office/drawing/2014/chart" uri="{C3380CC4-5D6E-409C-BE32-E72D297353CC}">
              <c16:uniqueId val="{00000005-E710-4A66-B1A4-AB0057EB4007}"/>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Sheet1!$H$2:$H$10</c:f>
              <c:numCache>
                <c:formatCode>0.0</c:formatCode>
                <c:ptCount val="9"/>
                <c:pt idx="0">
                  <c:v>3.44</c:v>
                </c:pt>
                <c:pt idx="1">
                  <c:v>3.42</c:v>
                </c:pt>
                <c:pt idx="2">
                  <c:v>3.17</c:v>
                </c:pt>
                <c:pt idx="3">
                  <c:v>2.88</c:v>
                </c:pt>
                <c:pt idx="4">
                  <c:v>2.75</c:v>
                </c:pt>
                <c:pt idx="5" formatCode="General">
                  <c:v>2.87</c:v>
                </c:pt>
                <c:pt idx="6" formatCode="General">
                  <c:v>2.57</c:v>
                </c:pt>
                <c:pt idx="7">
                  <c:v>2.85</c:v>
                </c:pt>
                <c:pt idx="8">
                  <c:v>2.75</c:v>
                </c:pt>
              </c:numCache>
            </c:numRef>
          </c:val>
          <c:smooth val="0"/>
          <c:extLst>
            <c:ext xmlns:c16="http://schemas.microsoft.com/office/drawing/2014/chart" uri="{C3380CC4-5D6E-409C-BE32-E72D297353CC}">
              <c16:uniqueId val="{00000006-E710-4A66-B1A4-AB0057EB400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
          <c:min val="0"/>
        </c:scaling>
        <c:delete val="0"/>
        <c:axPos val="l"/>
        <c:majorGridlines/>
        <c:title>
          <c:tx>
            <c:rich>
              <a:bodyPr rot="-5400000" vert="horz"/>
              <a:lstStyle/>
              <a:p>
                <a:pPr>
                  <a:defRPr/>
                </a:pPr>
                <a:r>
                  <a:rPr lang="en-US"/>
                  <a:t>Percent</a:t>
                </a:r>
              </a:p>
            </c:rich>
          </c:tx>
          <c:layout>
            <c:manualLayout>
              <c:xMode val="edge"/>
              <c:yMode val="edge"/>
              <c:x val="5.5328327014678722E-3"/>
              <c:y val="0.4137672244094488"/>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1.6876956645479578E-2"/>
          <c:w val="0.99568527491755854"/>
          <c:h val="8.357461176727908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0631766732283465"/>
          <c:w val="0.89338947214931463"/>
          <c:h val="0.7897588322293046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3.4</c:v>
                </c:pt>
                <c:pt idx="1">
                  <c:v>3.38</c:v>
                </c:pt>
                <c:pt idx="2">
                  <c:v>3.22</c:v>
                </c:pt>
                <c:pt idx="3">
                  <c:v>2.96</c:v>
                </c:pt>
                <c:pt idx="4">
                  <c:v>2.76</c:v>
                </c:pt>
                <c:pt idx="5" formatCode="0.00">
                  <c:v>2.7</c:v>
                </c:pt>
                <c:pt idx="6" formatCode="0.00">
                  <c:v>2.6</c:v>
                </c:pt>
                <c:pt idx="7" formatCode="0.00">
                  <c:v>2.79</c:v>
                </c:pt>
                <c:pt idx="8" formatCode="0.00">
                  <c:v>2.76</c:v>
                </c:pt>
              </c:numCache>
            </c:numRef>
          </c:val>
          <c:smooth val="0"/>
          <c:extLst>
            <c:ext xmlns:c16="http://schemas.microsoft.com/office/drawing/2014/chart" uri="{C3380CC4-5D6E-409C-BE32-E72D297353CC}">
              <c16:uniqueId val="{00000000-3E58-404D-ACC6-55860BA8A150}"/>
            </c:ext>
          </c:extLst>
        </c:ser>
        <c:ser>
          <c:idx val="0"/>
          <c:order val="1"/>
          <c:tx>
            <c:strRef>
              <c:f>Sheet1!$C$1</c:f>
              <c:strCache>
                <c:ptCount val="1"/>
                <c:pt idx="0">
                  <c:v>Male</c:v>
                </c:pt>
              </c:strCache>
            </c:strRef>
          </c:tx>
          <c:spPr>
            <a:ln>
              <a:solidFill>
                <a:srgbClr val="005EB8"/>
              </a:solidFill>
            </a:ln>
          </c:spPr>
          <c:marker>
            <c:symbol val="square"/>
            <c:size val="7"/>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5.74</c:v>
                </c:pt>
                <c:pt idx="1">
                  <c:v>5.79</c:v>
                </c:pt>
                <c:pt idx="2">
                  <c:v>5.54</c:v>
                </c:pt>
                <c:pt idx="3">
                  <c:v>5.16</c:v>
                </c:pt>
                <c:pt idx="4">
                  <c:v>4.95</c:v>
                </c:pt>
                <c:pt idx="5" formatCode="0.00">
                  <c:v>4.9000000000000004</c:v>
                </c:pt>
                <c:pt idx="6" formatCode="0.00">
                  <c:v>4.8</c:v>
                </c:pt>
                <c:pt idx="7" formatCode="0.00">
                  <c:v>4.92</c:v>
                </c:pt>
                <c:pt idx="8" formatCode="0.00">
                  <c:v>4.84</c:v>
                </c:pt>
              </c:numCache>
            </c:numRef>
          </c:val>
          <c:smooth val="0"/>
          <c:extLst>
            <c:ext xmlns:c16="http://schemas.microsoft.com/office/drawing/2014/chart" uri="{C3380CC4-5D6E-409C-BE32-E72D297353CC}">
              <c16:uniqueId val="{00000001-3E58-404D-ACC6-55860BA8A150}"/>
            </c:ext>
          </c:extLst>
        </c:ser>
        <c:ser>
          <c:idx val="1"/>
          <c:order val="2"/>
          <c:tx>
            <c:strRef>
              <c:f>Sheet1!$D$1</c:f>
              <c:strCache>
                <c:ptCount val="1"/>
                <c:pt idx="0">
                  <c:v>Female</c:v>
                </c:pt>
              </c:strCache>
            </c:strRef>
          </c:tx>
          <c:spPr>
            <a:ln>
              <a:solidFill>
                <a:srgbClr val="671E75"/>
              </a:solidFill>
            </a:ln>
          </c:spPr>
          <c:marker>
            <c:symbol val="triangle"/>
            <c:size val="8"/>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2.2999999999999998</c:v>
                </c:pt>
                <c:pt idx="1">
                  <c:v>2.2200000000000002</c:v>
                </c:pt>
                <c:pt idx="2">
                  <c:v>2.0699999999999998</c:v>
                </c:pt>
                <c:pt idx="3">
                  <c:v>1.83</c:v>
                </c:pt>
                <c:pt idx="4">
                  <c:v>1.61</c:v>
                </c:pt>
                <c:pt idx="5" formatCode="0.00">
                  <c:v>1.5</c:v>
                </c:pt>
                <c:pt idx="6" formatCode="0.00">
                  <c:v>1.4</c:v>
                </c:pt>
                <c:pt idx="7" formatCode="0.00">
                  <c:v>1.56</c:v>
                </c:pt>
                <c:pt idx="8" formatCode="0.00">
                  <c:v>1.52</c:v>
                </c:pt>
              </c:numCache>
            </c:numRef>
          </c:val>
          <c:smooth val="0"/>
          <c:extLst>
            <c:ext xmlns:c16="http://schemas.microsoft.com/office/drawing/2014/chart" uri="{C3380CC4-5D6E-409C-BE32-E72D297353CC}">
              <c16:uniqueId val="{00000002-3E58-404D-ACC6-55860BA8A15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
          <c:min val="0"/>
        </c:scaling>
        <c:delete val="0"/>
        <c:axPos val="l"/>
        <c:majorGridlines/>
        <c:title>
          <c:tx>
            <c:rich>
              <a:bodyPr rot="-5400000" vert="horz"/>
              <a:lstStyle/>
              <a:p>
                <a:pPr>
                  <a:defRPr/>
                </a:pPr>
                <a:r>
                  <a:rPr lang="en-US"/>
                  <a:t>Percent</a:t>
                </a:r>
              </a:p>
            </c:rich>
          </c:tx>
          <c:layout>
            <c:manualLayout>
              <c:xMode val="edge"/>
              <c:yMode val="edge"/>
              <c:x val="0"/>
              <c:y val="0.3920646910415268"/>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1.6876956645479578E-2"/>
          <c:w val="0.99568527491755854"/>
          <c:h val="6.6213500656167976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79926120346"/>
          <c:y val="0.13489677329733865"/>
          <c:w val="0.89338947214931463"/>
          <c:h val="0.7707256807742781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51.9</c:v>
                </c:pt>
                <c:pt idx="1">
                  <c:v>53.5</c:v>
                </c:pt>
                <c:pt idx="2">
                  <c:v>57.2</c:v>
                </c:pt>
                <c:pt idx="3">
                  <c:v>62</c:v>
                </c:pt>
                <c:pt idx="4" formatCode="General">
                  <c:v>67.7</c:v>
                </c:pt>
                <c:pt idx="5" formatCode="General">
                  <c:v>70.599999999999994</c:v>
                </c:pt>
                <c:pt idx="6">
                  <c:v>75.7</c:v>
                </c:pt>
                <c:pt idx="7">
                  <c:v>77.7</c:v>
                </c:pt>
                <c:pt idx="8">
                  <c:v>79.8</c:v>
                </c:pt>
              </c:numCache>
            </c:numRef>
          </c:val>
          <c:smooth val="0"/>
          <c:extLst>
            <c:ext xmlns:c16="http://schemas.microsoft.com/office/drawing/2014/chart" uri="{C3380CC4-5D6E-409C-BE32-E72D297353CC}">
              <c16:uniqueId val="{00000000-FB95-4823-9904-4EDBCB91D9D1}"/>
            </c:ext>
          </c:extLst>
        </c:ser>
        <c:ser>
          <c:idx val="0"/>
          <c:order val="1"/>
          <c:tx>
            <c:strRef>
              <c:f>Sheet1!$C$1</c:f>
              <c:strCache>
                <c:ptCount val="1"/>
                <c:pt idx="0">
                  <c:v>White</c:v>
                </c:pt>
              </c:strCache>
            </c:strRef>
          </c:tx>
          <c:spPr>
            <a:ln>
              <a:solidFill>
                <a:srgbClr val="005EB8"/>
              </a:solidFill>
            </a:ln>
          </c:spPr>
          <c:marker>
            <c:symbol val="square"/>
            <c:size val="9"/>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53.3</c:v>
                </c:pt>
                <c:pt idx="1">
                  <c:v>54.8</c:v>
                </c:pt>
                <c:pt idx="2">
                  <c:v>58.5</c:v>
                </c:pt>
                <c:pt idx="3">
                  <c:v>63.4</c:v>
                </c:pt>
                <c:pt idx="4">
                  <c:v>68.900000000000006</c:v>
                </c:pt>
                <c:pt idx="5">
                  <c:v>71.8</c:v>
                </c:pt>
                <c:pt idx="6">
                  <c:v>76.599999999999994</c:v>
                </c:pt>
                <c:pt idx="7">
                  <c:v>78.5</c:v>
                </c:pt>
                <c:pt idx="8">
                  <c:v>80.7</c:v>
                </c:pt>
              </c:numCache>
            </c:numRef>
          </c:val>
          <c:smooth val="0"/>
          <c:extLst>
            <c:ext xmlns:c16="http://schemas.microsoft.com/office/drawing/2014/chart" uri="{C3380CC4-5D6E-409C-BE32-E72D297353CC}">
              <c16:uniqueId val="{00000001-FB95-4823-9904-4EDBCB91D9D1}"/>
            </c:ext>
          </c:extLst>
        </c:ser>
        <c:ser>
          <c:idx val="1"/>
          <c:order val="2"/>
          <c:tx>
            <c:strRef>
              <c:f>Sheet1!$F$1</c:f>
              <c:strCache>
                <c:ptCount val="1"/>
                <c:pt idx="0">
                  <c:v>Black</c:v>
                </c:pt>
              </c:strCache>
            </c:strRef>
          </c:tx>
          <c:spPr>
            <a:ln>
              <a:solidFill>
                <a:srgbClr val="671E75"/>
              </a:solidFill>
            </a:ln>
          </c:spPr>
          <c:marker>
            <c:symbol val="triangle"/>
            <c:size val="9"/>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Sheet1!$F$2:$F$10</c:f>
              <c:numCache>
                <c:formatCode>0.0</c:formatCode>
                <c:ptCount val="9"/>
                <c:pt idx="0">
                  <c:v>52.8</c:v>
                </c:pt>
                <c:pt idx="1">
                  <c:v>54.6</c:v>
                </c:pt>
                <c:pt idx="2">
                  <c:v>58.1</c:v>
                </c:pt>
                <c:pt idx="3">
                  <c:v>62.8</c:v>
                </c:pt>
                <c:pt idx="4" formatCode="General">
                  <c:v>68.8</c:v>
                </c:pt>
                <c:pt idx="5" formatCode="General">
                  <c:v>71.400000000000006</c:v>
                </c:pt>
                <c:pt idx="6">
                  <c:v>76.8</c:v>
                </c:pt>
                <c:pt idx="7">
                  <c:v>79</c:v>
                </c:pt>
                <c:pt idx="8">
                  <c:v>80.8</c:v>
                </c:pt>
              </c:numCache>
            </c:numRef>
          </c:val>
          <c:smooth val="0"/>
          <c:extLst>
            <c:ext xmlns:c16="http://schemas.microsoft.com/office/drawing/2014/chart" uri="{C3380CC4-5D6E-409C-BE32-E72D297353CC}">
              <c16:uniqueId val="{00000002-FB95-4823-9904-4EDBCB91D9D1}"/>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0.0</c:formatCode>
                <c:ptCount val="9"/>
                <c:pt idx="0">
                  <c:v>47.3</c:v>
                </c:pt>
                <c:pt idx="1">
                  <c:v>48.1</c:v>
                </c:pt>
                <c:pt idx="2">
                  <c:v>50.2</c:v>
                </c:pt>
                <c:pt idx="3">
                  <c:v>52.8</c:v>
                </c:pt>
                <c:pt idx="4">
                  <c:v>58.1</c:v>
                </c:pt>
                <c:pt idx="5">
                  <c:v>60.4</c:v>
                </c:pt>
                <c:pt idx="6">
                  <c:v>67.099999999999994</c:v>
                </c:pt>
                <c:pt idx="7">
                  <c:v>68.599999999999994</c:v>
                </c:pt>
                <c:pt idx="8">
                  <c:v>71.5</c:v>
                </c:pt>
              </c:numCache>
            </c:numRef>
          </c:val>
          <c:smooth val="0"/>
          <c:extLst>
            <c:ext xmlns:c16="http://schemas.microsoft.com/office/drawing/2014/chart" uri="{C3380CC4-5D6E-409C-BE32-E72D297353CC}">
              <c16:uniqueId val="{00000003-FB95-4823-9904-4EDBCB91D9D1}"/>
            </c:ext>
          </c:extLst>
        </c:ser>
        <c:ser>
          <c:idx val="4"/>
          <c:order val="4"/>
          <c:tx>
            <c:strRef>
              <c:f>Sheet1!$D$1</c:f>
              <c:strCache>
                <c:ptCount val="1"/>
                <c:pt idx="0">
                  <c:v>AI/AN</c:v>
                </c:pt>
              </c:strCache>
            </c:strRef>
          </c:tx>
          <c:spPr>
            <a:ln w="25400">
              <a:solidFill>
                <a:srgbClr val="3D96AE"/>
              </a:solidFill>
            </a:ln>
          </c:spPr>
          <c:marker>
            <c:symbol val="star"/>
            <c:size val="7"/>
            <c:spPr>
              <a:noFill/>
              <a:ln>
                <a:solidFill>
                  <a:srgbClr val="3D96AE"/>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52.1</c:v>
                </c:pt>
                <c:pt idx="1">
                  <c:v>53.7</c:v>
                </c:pt>
                <c:pt idx="2">
                  <c:v>56.5</c:v>
                </c:pt>
                <c:pt idx="3">
                  <c:v>62.2</c:v>
                </c:pt>
                <c:pt idx="4">
                  <c:v>67.3</c:v>
                </c:pt>
                <c:pt idx="5">
                  <c:v>70.3</c:v>
                </c:pt>
                <c:pt idx="6">
                  <c:v>75.3</c:v>
                </c:pt>
                <c:pt idx="7">
                  <c:v>75.900000000000006</c:v>
                </c:pt>
                <c:pt idx="8">
                  <c:v>78.7</c:v>
                </c:pt>
              </c:numCache>
            </c:numRef>
          </c:val>
          <c:smooth val="0"/>
          <c:extLst>
            <c:ext xmlns:c16="http://schemas.microsoft.com/office/drawing/2014/chart" uri="{C3380CC4-5D6E-409C-BE32-E72D297353CC}">
              <c16:uniqueId val="{00000004-FB95-4823-9904-4EDBCB91D9D1}"/>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Sheet1!$G$2:$G$10</c:f>
              <c:numCache>
                <c:formatCode>0.0</c:formatCode>
                <c:ptCount val="9"/>
                <c:pt idx="0">
                  <c:v>49.7</c:v>
                </c:pt>
                <c:pt idx="1">
                  <c:v>50.8</c:v>
                </c:pt>
                <c:pt idx="2">
                  <c:v>54.6</c:v>
                </c:pt>
                <c:pt idx="3">
                  <c:v>58.5</c:v>
                </c:pt>
                <c:pt idx="4">
                  <c:v>62.4</c:v>
                </c:pt>
                <c:pt idx="5">
                  <c:v>66.099999999999994</c:v>
                </c:pt>
                <c:pt idx="6">
                  <c:v>70.8</c:v>
                </c:pt>
                <c:pt idx="7">
                  <c:v>72.3</c:v>
                </c:pt>
                <c:pt idx="8">
                  <c:v>76.099999999999994</c:v>
                </c:pt>
              </c:numCache>
            </c:numRef>
          </c:val>
          <c:smooth val="0"/>
          <c:extLst>
            <c:ext xmlns:c16="http://schemas.microsoft.com/office/drawing/2014/chart" uri="{C3380CC4-5D6E-409C-BE32-E72D297353CC}">
              <c16:uniqueId val="{00000005-FB95-4823-9904-4EDBCB91D9D1}"/>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Sheet1!$H$2:$H$10</c:f>
              <c:numCache>
                <c:formatCode>0.0</c:formatCode>
                <c:ptCount val="9"/>
                <c:pt idx="0">
                  <c:v>40.6</c:v>
                </c:pt>
                <c:pt idx="1">
                  <c:v>41.8</c:v>
                </c:pt>
                <c:pt idx="2">
                  <c:v>46.1</c:v>
                </c:pt>
                <c:pt idx="3">
                  <c:v>50.9</c:v>
                </c:pt>
                <c:pt idx="4" formatCode="General">
                  <c:v>56.7</c:v>
                </c:pt>
                <c:pt idx="5" formatCode="General">
                  <c:v>60.8</c:v>
                </c:pt>
                <c:pt idx="6" formatCode="General">
                  <c:v>67.400000000000006</c:v>
                </c:pt>
                <c:pt idx="7" formatCode="General">
                  <c:v>70</c:v>
                </c:pt>
                <c:pt idx="8" formatCode="General">
                  <c:v>72.2</c:v>
                </c:pt>
              </c:numCache>
            </c:numRef>
          </c:val>
          <c:smooth val="0"/>
          <c:extLst>
            <c:ext xmlns:c16="http://schemas.microsoft.com/office/drawing/2014/chart" uri="{C3380CC4-5D6E-409C-BE32-E72D297353CC}">
              <c16:uniqueId val="{00000006-FB95-4823-9904-4EDBCB91D9D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9931509140731687E-3"/>
              <c:y val="0.4036071047465373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3.8821887770357601E-4"/>
          <c:y val="1.6876956645479578E-2"/>
          <c:w val="0.99961178112229643"/>
          <c:h val="6.6213500656167976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130359366986097"/>
          <c:w val="0.89338947214931463"/>
          <c:h val="0.7707256807742781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Sheet1!$B$2:$B$10</c:f>
              <c:numCache>
                <c:formatCode>0.0</c:formatCode>
                <c:ptCount val="9"/>
                <c:pt idx="0">
                  <c:v>51.9</c:v>
                </c:pt>
                <c:pt idx="1">
                  <c:v>53.5</c:v>
                </c:pt>
                <c:pt idx="2">
                  <c:v>57.2</c:v>
                </c:pt>
                <c:pt idx="3">
                  <c:v>62</c:v>
                </c:pt>
                <c:pt idx="4" formatCode="General">
                  <c:v>67.7</c:v>
                </c:pt>
                <c:pt idx="5" formatCode="General">
                  <c:v>70.599999999999994</c:v>
                </c:pt>
                <c:pt idx="6">
                  <c:v>75.7</c:v>
                </c:pt>
                <c:pt idx="7">
                  <c:v>77.7</c:v>
                </c:pt>
                <c:pt idx="8">
                  <c:v>79.8</c:v>
                </c:pt>
              </c:numCache>
            </c:numRef>
          </c:val>
          <c:smooth val="0"/>
          <c:extLst>
            <c:ext xmlns:c16="http://schemas.microsoft.com/office/drawing/2014/chart" uri="{C3380CC4-5D6E-409C-BE32-E72D297353CC}">
              <c16:uniqueId val="{00000000-4A4B-4158-B766-7F6AEEE04D32}"/>
            </c:ext>
          </c:extLst>
        </c:ser>
        <c:ser>
          <c:idx val="0"/>
          <c:order val="1"/>
          <c:tx>
            <c:strRef>
              <c:f>Sheet1!$C$1</c:f>
              <c:strCache>
                <c:ptCount val="1"/>
                <c:pt idx="0">
                  <c:v>0-64</c:v>
                </c:pt>
              </c:strCache>
            </c:strRef>
          </c:tx>
          <c:spPr>
            <a:ln>
              <a:solidFill>
                <a:srgbClr val="005EB8"/>
              </a:solidFill>
            </a:ln>
          </c:spPr>
          <c:marker>
            <c:symbol val="square"/>
            <c:size val="9"/>
            <c:spPr>
              <a:solidFill>
                <a:srgbClr val="005EB8"/>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0.0</c:formatCode>
                <c:ptCount val="9"/>
                <c:pt idx="0">
                  <c:v>57.8</c:v>
                </c:pt>
                <c:pt idx="1">
                  <c:v>60.2</c:v>
                </c:pt>
                <c:pt idx="2">
                  <c:v>63.8</c:v>
                </c:pt>
                <c:pt idx="3">
                  <c:v>68.2</c:v>
                </c:pt>
                <c:pt idx="4">
                  <c:v>73.599999999999994</c:v>
                </c:pt>
                <c:pt idx="5">
                  <c:v>75.8</c:v>
                </c:pt>
                <c:pt idx="6">
                  <c:v>80</c:v>
                </c:pt>
                <c:pt idx="7">
                  <c:v>82.2</c:v>
                </c:pt>
                <c:pt idx="8">
                  <c:v>83.2</c:v>
                </c:pt>
              </c:numCache>
            </c:numRef>
          </c:val>
          <c:smooth val="0"/>
          <c:extLst>
            <c:ext xmlns:c16="http://schemas.microsoft.com/office/drawing/2014/chart" uri="{C3380CC4-5D6E-409C-BE32-E72D297353CC}">
              <c16:uniqueId val="{00000001-4A4B-4158-B766-7F6AEEE04D32}"/>
            </c:ext>
          </c:extLst>
        </c:ser>
        <c:ser>
          <c:idx val="4"/>
          <c:order val="2"/>
          <c:tx>
            <c:strRef>
              <c:f>Sheet1!$D$1</c:f>
              <c:strCache>
                <c:ptCount val="1"/>
                <c:pt idx="0">
                  <c:v>65-74</c:v>
                </c:pt>
              </c:strCache>
            </c:strRef>
          </c:tx>
          <c:spPr>
            <a:ln w="25400">
              <a:solidFill>
                <a:srgbClr val="671E75"/>
              </a:solidFill>
            </a:ln>
          </c:spPr>
          <c:marker>
            <c:symbol val="triangle"/>
            <c:size val="7"/>
            <c:spPr>
              <a:solidFill>
                <a:srgbClr val="671E75"/>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Sheet1!$D$2:$D$10</c:f>
              <c:numCache>
                <c:formatCode>0.0</c:formatCode>
                <c:ptCount val="9"/>
                <c:pt idx="0">
                  <c:v>62.5</c:v>
                </c:pt>
                <c:pt idx="1">
                  <c:v>64.3</c:v>
                </c:pt>
                <c:pt idx="2">
                  <c:v>68</c:v>
                </c:pt>
                <c:pt idx="3">
                  <c:v>72.7</c:v>
                </c:pt>
                <c:pt idx="4">
                  <c:v>77.8</c:v>
                </c:pt>
                <c:pt idx="5">
                  <c:v>79.8</c:v>
                </c:pt>
                <c:pt idx="6">
                  <c:v>83.4</c:v>
                </c:pt>
                <c:pt idx="7">
                  <c:v>84.7</c:v>
                </c:pt>
                <c:pt idx="8">
                  <c:v>86</c:v>
                </c:pt>
              </c:numCache>
            </c:numRef>
          </c:val>
          <c:smooth val="0"/>
          <c:extLst>
            <c:ext xmlns:c16="http://schemas.microsoft.com/office/drawing/2014/chart" uri="{C3380CC4-5D6E-409C-BE32-E72D297353CC}">
              <c16:uniqueId val="{00000002-4A4B-4158-B766-7F6AEEE04D32}"/>
            </c:ext>
          </c:extLst>
        </c:ser>
        <c:ser>
          <c:idx val="1"/>
          <c:order val="3"/>
          <c:tx>
            <c:strRef>
              <c:f>Sheet1!$E$1</c:f>
              <c:strCache>
                <c:ptCount val="1"/>
                <c:pt idx="0">
                  <c:v>75-84</c:v>
                </c:pt>
              </c:strCache>
            </c:strRef>
          </c:tx>
          <c:spPr>
            <a:ln>
              <a:solidFill>
                <a:srgbClr val="FFC72C"/>
              </a:solidFill>
            </a:ln>
          </c:spPr>
          <c:marker>
            <c:symbol val="diamond"/>
            <c:size val="7"/>
            <c:spPr>
              <a:solidFill>
                <a:srgbClr val="FFC72C"/>
              </a:solidFill>
              <a:ln>
                <a:no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Sheet1!$E$2:$E$10</c:f>
              <c:numCache>
                <c:formatCode>0.0</c:formatCode>
                <c:ptCount val="9"/>
                <c:pt idx="0">
                  <c:v>53.2</c:v>
                </c:pt>
                <c:pt idx="1">
                  <c:v>54.7</c:v>
                </c:pt>
                <c:pt idx="2">
                  <c:v>58.5</c:v>
                </c:pt>
                <c:pt idx="3">
                  <c:v>63.2</c:v>
                </c:pt>
                <c:pt idx="4">
                  <c:v>69.099999999999994</c:v>
                </c:pt>
                <c:pt idx="5">
                  <c:v>72</c:v>
                </c:pt>
                <c:pt idx="6">
                  <c:v>77.099999999999994</c:v>
                </c:pt>
                <c:pt idx="7">
                  <c:v>78.8</c:v>
                </c:pt>
                <c:pt idx="8">
                  <c:v>81.099999999999994</c:v>
                </c:pt>
              </c:numCache>
            </c:numRef>
          </c:val>
          <c:smooth val="0"/>
          <c:extLst>
            <c:ext xmlns:c16="http://schemas.microsoft.com/office/drawing/2014/chart" uri="{C3380CC4-5D6E-409C-BE32-E72D297353CC}">
              <c16:uniqueId val="{00000003-4A4B-4158-B766-7F6AEEE04D32}"/>
            </c:ext>
          </c:extLst>
        </c:ser>
        <c:ser>
          <c:idx val="2"/>
          <c:order val="4"/>
          <c:tx>
            <c:strRef>
              <c:f>Sheet1!$F$1</c:f>
              <c:strCache>
                <c:ptCount val="1"/>
                <c:pt idx="0">
                  <c:v>85+</c:v>
                </c:pt>
              </c:strCache>
            </c:strRef>
          </c:tx>
          <c:spPr>
            <a:ln>
              <a:solidFill>
                <a:srgbClr val="3D96AE"/>
              </a:solidFill>
            </a:ln>
          </c:spPr>
          <c:marker>
            <c:symbol val="star"/>
            <c:size val="7"/>
            <c:spPr>
              <a:ln>
                <a:solidFill>
                  <a:srgbClr val="3D96AE"/>
                </a:solidFill>
              </a:ln>
            </c:spPr>
          </c:marker>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Sheet1!$F$2:$F$10</c:f>
              <c:numCache>
                <c:formatCode>0.0</c:formatCode>
                <c:ptCount val="9"/>
                <c:pt idx="0">
                  <c:v>40.6</c:v>
                </c:pt>
                <c:pt idx="1">
                  <c:v>41.4</c:v>
                </c:pt>
                <c:pt idx="2">
                  <c:v>44.8</c:v>
                </c:pt>
                <c:pt idx="3">
                  <c:v>49.3</c:v>
                </c:pt>
                <c:pt idx="4" formatCode="General">
                  <c:v>54.7</c:v>
                </c:pt>
                <c:pt idx="5" formatCode="General">
                  <c:v>58.2</c:v>
                </c:pt>
                <c:pt idx="6">
                  <c:v>65.099999999999994</c:v>
                </c:pt>
                <c:pt idx="7">
                  <c:v>67.7</c:v>
                </c:pt>
                <c:pt idx="8">
                  <c:v>70.900000000000006</c:v>
                </c:pt>
              </c:numCache>
            </c:numRef>
          </c:val>
          <c:smooth val="0"/>
          <c:extLst>
            <c:ext xmlns:c16="http://schemas.microsoft.com/office/drawing/2014/chart" uri="{C3380CC4-5D6E-409C-BE32-E72D297353CC}">
              <c16:uniqueId val="{00000004-4A4B-4158-B766-7F6AEEE04D3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dirty="0"/>
                  <a:t>Percent</a:t>
                </a:r>
              </a:p>
            </c:rich>
          </c:tx>
          <c:layout>
            <c:manualLayout>
              <c:xMode val="edge"/>
              <c:yMode val="edge"/>
              <c:x val="9.0315633622720234E-4"/>
              <c:y val="0.4212670193569553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8.5272527053992062E-2"/>
          <c:y val="1.3484035796064912E-2"/>
          <c:w val="0.83549334724326652"/>
          <c:h val="8.3792200728114427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0571226065097"/>
          <c:y val="0.13288418889499279"/>
          <c:w val="0.8742922954943132"/>
          <c:h val="0.7701135831858226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83.8</c:v>
                </c:pt>
                <c:pt idx="1">
                  <c:v>84.2</c:v>
                </c:pt>
                <c:pt idx="2">
                  <c:v>84.1</c:v>
                </c:pt>
                <c:pt idx="3">
                  <c:v>84.1</c:v>
                </c:pt>
                <c:pt idx="4">
                  <c:v>84</c:v>
                </c:pt>
                <c:pt idx="5">
                  <c:v>83.9</c:v>
                </c:pt>
                <c:pt idx="6">
                  <c:v>84.1</c:v>
                </c:pt>
                <c:pt idx="7">
                  <c:v>84</c:v>
                </c:pt>
                <c:pt idx="8">
                  <c:v>83.4</c:v>
                </c:pt>
                <c:pt idx="9">
                  <c:v>83</c:v>
                </c:pt>
                <c:pt idx="10">
                  <c:v>83.2</c:v>
                </c:pt>
              </c:numCache>
            </c:numRef>
          </c:val>
          <c:smooth val="0"/>
          <c:extLst>
            <c:ext xmlns:c16="http://schemas.microsoft.com/office/drawing/2014/chart" uri="{C3380CC4-5D6E-409C-BE32-E72D297353CC}">
              <c16:uniqueId val="{00000000-AE70-4298-A030-B9FC75DA9FF6}"/>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83.8</c:v>
                </c:pt>
                <c:pt idx="1">
                  <c:v>84.1</c:v>
                </c:pt>
                <c:pt idx="2">
                  <c:v>84.1</c:v>
                </c:pt>
                <c:pt idx="3">
                  <c:v>83.9</c:v>
                </c:pt>
                <c:pt idx="4">
                  <c:v>83.9</c:v>
                </c:pt>
                <c:pt idx="5">
                  <c:v>83.9</c:v>
                </c:pt>
                <c:pt idx="6">
                  <c:v>84</c:v>
                </c:pt>
                <c:pt idx="7">
                  <c:v>84</c:v>
                </c:pt>
                <c:pt idx="8">
                  <c:v>83.4</c:v>
                </c:pt>
                <c:pt idx="9">
                  <c:v>83</c:v>
                </c:pt>
                <c:pt idx="10">
                  <c:v>83.2</c:v>
                </c:pt>
              </c:numCache>
            </c:numRef>
          </c:val>
          <c:smooth val="0"/>
          <c:extLst>
            <c:ext xmlns:c16="http://schemas.microsoft.com/office/drawing/2014/chart" uri="{C3380CC4-5D6E-409C-BE32-E72D297353CC}">
              <c16:uniqueId val="{00000001-AE70-4298-A030-B9FC75DA9FF6}"/>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86.8</c:v>
                </c:pt>
                <c:pt idx="1">
                  <c:v>87.1</c:v>
                </c:pt>
                <c:pt idx="2">
                  <c:v>87.1</c:v>
                </c:pt>
                <c:pt idx="3">
                  <c:v>87.2</c:v>
                </c:pt>
                <c:pt idx="4">
                  <c:v>86.7</c:v>
                </c:pt>
                <c:pt idx="5">
                  <c:v>86.8</c:v>
                </c:pt>
                <c:pt idx="6">
                  <c:v>87.1</c:v>
                </c:pt>
                <c:pt idx="7">
                  <c:v>86.9</c:v>
                </c:pt>
                <c:pt idx="8">
                  <c:v>86.8</c:v>
                </c:pt>
                <c:pt idx="9">
                  <c:v>86</c:v>
                </c:pt>
                <c:pt idx="10">
                  <c:v>86.3</c:v>
                </c:pt>
              </c:numCache>
            </c:numRef>
          </c:val>
          <c:smooth val="0"/>
          <c:extLst>
            <c:ext xmlns:c16="http://schemas.microsoft.com/office/drawing/2014/chart" uri="{C3380CC4-5D6E-409C-BE32-E72D297353CC}">
              <c16:uniqueId val="{00000002-AE70-4298-A030-B9FC75DA9FF6}"/>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82.5</c:v>
                </c:pt>
                <c:pt idx="1">
                  <c:v>82.6</c:v>
                </c:pt>
                <c:pt idx="2">
                  <c:v>82.6</c:v>
                </c:pt>
                <c:pt idx="3">
                  <c:v>83.1</c:v>
                </c:pt>
                <c:pt idx="4">
                  <c:v>82.9</c:v>
                </c:pt>
                <c:pt idx="5">
                  <c:v>82</c:v>
                </c:pt>
                <c:pt idx="6">
                  <c:v>82.6</c:v>
                </c:pt>
                <c:pt idx="7">
                  <c:v>83.1</c:v>
                </c:pt>
                <c:pt idx="8">
                  <c:v>82.3</c:v>
                </c:pt>
                <c:pt idx="9">
                  <c:v>81.7</c:v>
                </c:pt>
                <c:pt idx="10">
                  <c:v>81.900000000000006</c:v>
                </c:pt>
              </c:numCache>
            </c:numRef>
          </c:val>
          <c:smooth val="0"/>
          <c:extLst>
            <c:ext xmlns:c16="http://schemas.microsoft.com/office/drawing/2014/chart" uri="{C3380CC4-5D6E-409C-BE32-E72D297353CC}">
              <c16:uniqueId val="{00000003-AE70-4298-A030-B9FC75DA9FF6}"/>
            </c:ext>
          </c:extLst>
        </c:ser>
        <c:ser>
          <c:idx val="4"/>
          <c:order val="4"/>
          <c:tx>
            <c:strRef>
              <c:f>Sheet1!$F$1</c:f>
              <c:strCache>
                <c:ptCount val="1"/>
                <c:pt idx="0">
                  <c:v>AI/AN</c:v>
                </c:pt>
              </c:strCache>
            </c:strRef>
          </c:tx>
          <c:spPr>
            <a:ln w="25400">
              <a:solidFill>
                <a:srgbClr val="3D96AE"/>
              </a:solidFill>
            </a:ln>
          </c:spPr>
          <c:marker>
            <c:symbol val="star"/>
            <c:size val="7"/>
            <c:spPr>
              <a:noFill/>
              <a:ln>
                <a:solidFill>
                  <a:srgbClr val="3D96AE"/>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Sheet1!$F$2:$F$12</c:f>
              <c:numCache>
                <c:formatCode>0.0</c:formatCode>
                <c:ptCount val="11"/>
                <c:pt idx="0">
                  <c:v>83.9</c:v>
                </c:pt>
                <c:pt idx="1">
                  <c:v>85</c:v>
                </c:pt>
                <c:pt idx="2">
                  <c:v>83.6</c:v>
                </c:pt>
                <c:pt idx="3">
                  <c:v>84.4</c:v>
                </c:pt>
                <c:pt idx="4">
                  <c:v>84.2</c:v>
                </c:pt>
                <c:pt idx="5">
                  <c:v>83.9</c:v>
                </c:pt>
                <c:pt idx="6">
                  <c:v>84.2</c:v>
                </c:pt>
                <c:pt idx="7">
                  <c:v>83.7</c:v>
                </c:pt>
                <c:pt idx="8">
                  <c:v>82.7</c:v>
                </c:pt>
                <c:pt idx="9">
                  <c:v>83.6</c:v>
                </c:pt>
                <c:pt idx="10">
                  <c:v>83.3</c:v>
                </c:pt>
              </c:numCache>
            </c:numRef>
          </c:val>
          <c:smooth val="0"/>
          <c:extLst>
            <c:ext xmlns:c16="http://schemas.microsoft.com/office/drawing/2014/chart" uri="{C3380CC4-5D6E-409C-BE32-E72D297353CC}">
              <c16:uniqueId val="{00000004-AE70-4298-A030-B9FC75DA9FF6}"/>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Sheet1!$G$2:$G$12</c:f>
              <c:numCache>
                <c:formatCode>0.0</c:formatCode>
                <c:ptCount val="11"/>
                <c:pt idx="0">
                  <c:v>84.7</c:v>
                </c:pt>
                <c:pt idx="1">
                  <c:v>85</c:v>
                </c:pt>
                <c:pt idx="2">
                  <c:v>85.1</c:v>
                </c:pt>
                <c:pt idx="3">
                  <c:v>84.5</c:v>
                </c:pt>
                <c:pt idx="4">
                  <c:v>84.9</c:v>
                </c:pt>
                <c:pt idx="5">
                  <c:v>83.2</c:v>
                </c:pt>
                <c:pt idx="6">
                  <c:v>84.1</c:v>
                </c:pt>
                <c:pt idx="7">
                  <c:v>84.5</c:v>
                </c:pt>
                <c:pt idx="8">
                  <c:v>84.6</c:v>
                </c:pt>
                <c:pt idx="9">
                  <c:v>84.4</c:v>
                </c:pt>
                <c:pt idx="10">
                  <c:v>83.8</c:v>
                </c:pt>
              </c:numCache>
            </c:numRef>
          </c:val>
          <c:smooth val="0"/>
          <c:extLst>
            <c:ext xmlns:c16="http://schemas.microsoft.com/office/drawing/2014/chart" uri="{C3380CC4-5D6E-409C-BE32-E72D297353CC}">
              <c16:uniqueId val="{00000005-AE70-4298-A030-B9FC75DA9FF6}"/>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Sheet1!$H$2:$H$12</c:f>
              <c:numCache>
                <c:formatCode>0.0</c:formatCode>
                <c:ptCount val="11"/>
                <c:pt idx="0">
                  <c:v>87.7</c:v>
                </c:pt>
                <c:pt idx="1">
                  <c:v>88.1</c:v>
                </c:pt>
                <c:pt idx="2">
                  <c:v>88</c:v>
                </c:pt>
                <c:pt idx="3">
                  <c:v>87.9</c:v>
                </c:pt>
                <c:pt idx="4">
                  <c:v>87.4</c:v>
                </c:pt>
                <c:pt idx="5">
                  <c:v>87.1</c:v>
                </c:pt>
                <c:pt idx="6">
                  <c:v>87</c:v>
                </c:pt>
                <c:pt idx="7">
                  <c:v>86.4</c:v>
                </c:pt>
                <c:pt idx="8">
                  <c:v>85.4</c:v>
                </c:pt>
                <c:pt idx="9">
                  <c:v>84.9</c:v>
                </c:pt>
                <c:pt idx="10">
                  <c:v>84.8</c:v>
                </c:pt>
              </c:numCache>
            </c:numRef>
          </c:val>
          <c:smooth val="0"/>
          <c:extLst>
            <c:ext xmlns:c16="http://schemas.microsoft.com/office/drawing/2014/chart" uri="{C3380CC4-5D6E-409C-BE32-E72D297353CC}">
              <c16:uniqueId val="{00000006-AE70-4298-A030-B9FC75DA9FF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9.031878827646543E-4"/>
              <c:y val="0.41761022604732551"/>
            </c:manualLayout>
          </c:layout>
          <c:overlay val="0"/>
        </c:title>
        <c:numFmt formatCode="#,##0" sourceLinked="0"/>
        <c:majorTickMark val="out"/>
        <c:minorTickMark val="none"/>
        <c:tickLblPos val="nextTo"/>
        <c:crossAx val="123682176"/>
        <c:crosses val="autoZero"/>
        <c:crossBetween val="between"/>
        <c:majorUnit val="5"/>
      </c:valAx>
      <c:spPr>
        <a:noFill/>
        <a:ln w="25400">
          <a:noFill/>
        </a:ln>
      </c:spPr>
    </c:plotArea>
    <c:legend>
      <c:legendPos val="t"/>
      <c:layout>
        <c:manualLayout>
          <c:xMode val="edge"/>
          <c:yMode val="edge"/>
          <c:x val="1.0389922633716549E-3"/>
          <c:y val="1.6876956645479578E-2"/>
          <c:w val="0.99896100773662833"/>
          <c:h val="7.2949236837315967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329683398950131E-2"/>
          <c:w val="0.89338947214931463"/>
          <c:h val="0.7792182715441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83.8</c:v>
                </c:pt>
                <c:pt idx="1">
                  <c:v>84.2</c:v>
                </c:pt>
                <c:pt idx="2">
                  <c:v>84.1</c:v>
                </c:pt>
                <c:pt idx="3">
                  <c:v>84.1</c:v>
                </c:pt>
                <c:pt idx="4">
                  <c:v>84</c:v>
                </c:pt>
                <c:pt idx="5">
                  <c:v>83.9</c:v>
                </c:pt>
                <c:pt idx="6" formatCode="General">
                  <c:v>84.1</c:v>
                </c:pt>
                <c:pt idx="7" formatCode="General">
                  <c:v>84</c:v>
                </c:pt>
                <c:pt idx="8" formatCode="General">
                  <c:v>83.4</c:v>
                </c:pt>
                <c:pt idx="9" formatCode="General">
                  <c:v>83</c:v>
                </c:pt>
                <c:pt idx="10" formatCode="General">
                  <c:v>83.2</c:v>
                </c:pt>
              </c:numCache>
            </c:numRef>
          </c:val>
          <c:smooth val="0"/>
          <c:extLst>
            <c:ext xmlns:c16="http://schemas.microsoft.com/office/drawing/2014/chart" uri="{C3380CC4-5D6E-409C-BE32-E72D297353CC}">
              <c16:uniqueId val="{00000000-2C9C-4877-934B-590B2BA7F529}"/>
            </c:ext>
          </c:extLst>
        </c:ser>
        <c:ser>
          <c:idx val="0"/>
          <c:order val="1"/>
          <c:tx>
            <c:strRef>
              <c:f>Sheet1!$C$1</c:f>
              <c:strCache>
                <c:ptCount val="1"/>
                <c:pt idx="0">
                  <c:v>18-44</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85.9</c:v>
                </c:pt>
                <c:pt idx="1">
                  <c:v>86.2</c:v>
                </c:pt>
                <c:pt idx="2">
                  <c:v>86.1</c:v>
                </c:pt>
                <c:pt idx="3">
                  <c:v>86.3</c:v>
                </c:pt>
                <c:pt idx="4">
                  <c:v>86.1</c:v>
                </c:pt>
                <c:pt idx="5">
                  <c:v>85.8</c:v>
                </c:pt>
                <c:pt idx="6">
                  <c:v>86.7</c:v>
                </c:pt>
                <c:pt idx="7">
                  <c:v>86.1</c:v>
                </c:pt>
                <c:pt idx="8">
                  <c:v>86.1</c:v>
                </c:pt>
                <c:pt idx="9">
                  <c:v>85.7</c:v>
                </c:pt>
                <c:pt idx="10">
                  <c:v>85.9</c:v>
                </c:pt>
              </c:numCache>
            </c:numRef>
          </c:val>
          <c:smooth val="0"/>
          <c:extLst>
            <c:ext xmlns:c16="http://schemas.microsoft.com/office/drawing/2014/chart" uri="{C3380CC4-5D6E-409C-BE32-E72D297353CC}">
              <c16:uniqueId val="{00000001-2C9C-4877-934B-590B2BA7F529}"/>
            </c:ext>
          </c:extLst>
        </c:ser>
        <c:ser>
          <c:idx val="1"/>
          <c:order val="2"/>
          <c:tx>
            <c:strRef>
              <c:f>Sheet1!$D$1</c:f>
              <c:strCache>
                <c:ptCount val="1"/>
                <c:pt idx="0">
                  <c:v>45-64</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86.6</c:v>
                </c:pt>
                <c:pt idx="1">
                  <c:v>87.1</c:v>
                </c:pt>
                <c:pt idx="2">
                  <c:v>87</c:v>
                </c:pt>
                <c:pt idx="3">
                  <c:v>87.2</c:v>
                </c:pt>
                <c:pt idx="4">
                  <c:v>86.8</c:v>
                </c:pt>
                <c:pt idx="5">
                  <c:v>86.8</c:v>
                </c:pt>
                <c:pt idx="6">
                  <c:v>87</c:v>
                </c:pt>
                <c:pt idx="7">
                  <c:v>87</c:v>
                </c:pt>
                <c:pt idx="8">
                  <c:v>86.3</c:v>
                </c:pt>
                <c:pt idx="9">
                  <c:v>86</c:v>
                </c:pt>
                <c:pt idx="10">
                  <c:v>86.2</c:v>
                </c:pt>
              </c:numCache>
            </c:numRef>
          </c:val>
          <c:smooth val="0"/>
          <c:extLst>
            <c:ext xmlns:c16="http://schemas.microsoft.com/office/drawing/2014/chart" uri="{C3380CC4-5D6E-409C-BE32-E72D297353CC}">
              <c16:uniqueId val="{00000002-2C9C-4877-934B-590B2BA7F529}"/>
            </c:ext>
          </c:extLst>
        </c:ser>
        <c:ser>
          <c:idx val="2"/>
          <c:order val="3"/>
          <c:tx>
            <c:strRef>
              <c:f>Sheet1!$E$1</c:f>
              <c:strCache>
                <c:ptCount val="1"/>
                <c:pt idx="0">
                  <c:v>65+</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83.4</c:v>
                </c:pt>
                <c:pt idx="1">
                  <c:v>83.8</c:v>
                </c:pt>
                <c:pt idx="2">
                  <c:v>83.7</c:v>
                </c:pt>
                <c:pt idx="3">
                  <c:v>83.6</c:v>
                </c:pt>
                <c:pt idx="4">
                  <c:v>83.5</c:v>
                </c:pt>
                <c:pt idx="5">
                  <c:v>83.5</c:v>
                </c:pt>
                <c:pt idx="6">
                  <c:v>83.7</c:v>
                </c:pt>
                <c:pt idx="7">
                  <c:v>83.6</c:v>
                </c:pt>
                <c:pt idx="8">
                  <c:v>83.1</c:v>
                </c:pt>
                <c:pt idx="9">
                  <c:v>82.7</c:v>
                </c:pt>
                <c:pt idx="10">
                  <c:v>82.9</c:v>
                </c:pt>
              </c:numCache>
            </c:numRef>
          </c:val>
          <c:smooth val="0"/>
          <c:extLst>
            <c:ext xmlns:c16="http://schemas.microsoft.com/office/drawing/2014/chart" uri="{C3380CC4-5D6E-409C-BE32-E72D297353CC}">
              <c16:uniqueId val="{00000003-2C9C-4877-934B-590B2BA7F52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2.4464129483814522E-3"/>
              <c:y val="0.3730512852560096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1233936035773308"/>
          <c:y val="5.4915010623672014E-4"/>
          <c:w val="0.82284582482745217"/>
          <c:h val="6.187322287839021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4208223972004"/>
          <c:y val="0.13934414876397763"/>
          <c:w val="0.8742922954943132"/>
          <c:h val="0.7701135831858226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33.1</c:v>
                </c:pt>
                <c:pt idx="1">
                  <c:v>32.700000000000003</c:v>
                </c:pt>
                <c:pt idx="2">
                  <c:v>32</c:v>
                </c:pt>
                <c:pt idx="3">
                  <c:v>31.3</c:v>
                </c:pt>
                <c:pt idx="4">
                  <c:v>31.4</c:v>
                </c:pt>
                <c:pt idx="5">
                  <c:v>31.2</c:v>
                </c:pt>
                <c:pt idx="6">
                  <c:v>31</c:v>
                </c:pt>
                <c:pt idx="7">
                  <c:v>30.7</c:v>
                </c:pt>
                <c:pt idx="8">
                  <c:v>30.1</c:v>
                </c:pt>
                <c:pt idx="9">
                  <c:v>29.8</c:v>
                </c:pt>
                <c:pt idx="10">
                  <c:v>29.6</c:v>
                </c:pt>
              </c:numCache>
            </c:numRef>
          </c:val>
          <c:smooth val="0"/>
          <c:extLst>
            <c:ext xmlns:c16="http://schemas.microsoft.com/office/drawing/2014/chart" uri="{C3380CC4-5D6E-409C-BE32-E72D297353CC}">
              <c16:uniqueId val="{00000000-BB34-432B-A2B0-7D5562462E8B}"/>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33.4</c:v>
                </c:pt>
                <c:pt idx="1">
                  <c:v>33.1</c:v>
                </c:pt>
                <c:pt idx="2">
                  <c:v>32.299999999999997</c:v>
                </c:pt>
                <c:pt idx="3">
                  <c:v>31.7</c:v>
                </c:pt>
                <c:pt idx="4">
                  <c:v>31.7</c:v>
                </c:pt>
                <c:pt idx="5">
                  <c:v>31.7</c:v>
                </c:pt>
                <c:pt idx="6">
                  <c:v>31.4</c:v>
                </c:pt>
                <c:pt idx="7">
                  <c:v>31.1</c:v>
                </c:pt>
                <c:pt idx="8">
                  <c:v>30.5</c:v>
                </c:pt>
                <c:pt idx="9">
                  <c:v>30.2</c:v>
                </c:pt>
                <c:pt idx="10">
                  <c:v>30.1</c:v>
                </c:pt>
              </c:numCache>
            </c:numRef>
          </c:val>
          <c:smooth val="0"/>
          <c:extLst>
            <c:ext xmlns:c16="http://schemas.microsoft.com/office/drawing/2014/chart" uri="{C3380CC4-5D6E-409C-BE32-E72D297353CC}">
              <c16:uniqueId val="{00000001-BB34-432B-A2B0-7D5562462E8B}"/>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32.700000000000003</c:v>
                </c:pt>
                <c:pt idx="1">
                  <c:v>32.5</c:v>
                </c:pt>
                <c:pt idx="2">
                  <c:v>31.2</c:v>
                </c:pt>
                <c:pt idx="3">
                  <c:v>30.4</c:v>
                </c:pt>
                <c:pt idx="4">
                  <c:v>30.4</c:v>
                </c:pt>
                <c:pt idx="5">
                  <c:v>30.1</c:v>
                </c:pt>
                <c:pt idx="6">
                  <c:v>30.2</c:v>
                </c:pt>
                <c:pt idx="7">
                  <c:v>29.8</c:v>
                </c:pt>
                <c:pt idx="8">
                  <c:v>28.9</c:v>
                </c:pt>
                <c:pt idx="9">
                  <c:v>28.1</c:v>
                </c:pt>
                <c:pt idx="10">
                  <c:v>27.8</c:v>
                </c:pt>
              </c:numCache>
            </c:numRef>
          </c:val>
          <c:smooth val="0"/>
          <c:extLst>
            <c:ext xmlns:c16="http://schemas.microsoft.com/office/drawing/2014/chart" uri="{C3380CC4-5D6E-409C-BE32-E72D297353CC}">
              <c16:uniqueId val="{00000002-BB34-432B-A2B0-7D5562462E8B}"/>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29.6</c:v>
                </c:pt>
                <c:pt idx="1">
                  <c:v>29.2</c:v>
                </c:pt>
                <c:pt idx="2">
                  <c:v>29.3</c:v>
                </c:pt>
                <c:pt idx="3">
                  <c:v>27.5</c:v>
                </c:pt>
                <c:pt idx="4">
                  <c:v>28.6</c:v>
                </c:pt>
                <c:pt idx="5">
                  <c:v>28</c:v>
                </c:pt>
                <c:pt idx="6">
                  <c:v>28.1</c:v>
                </c:pt>
                <c:pt idx="7">
                  <c:v>28.6</c:v>
                </c:pt>
                <c:pt idx="8">
                  <c:v>27.4</c:v>
                </c:pt>
                <c:pt idx="9">
                  <c:v>27.3</c:v>
                </c:pt>
                <c:pt idx="10">
                  <c:v>27</c:v>
                </c:pt>
              </c:numCache>
            </c:numRef>
          </c:val>
          <c:smooth val="0"/>
          <c:extLst>
            <c:ext xmlns:c16="http://schemas.microsoft.com/office/drawing/2014/chart" uri="{C3380CC4-5D6E-409C-BE32-E72D297353CC}">
              <c16:uniqueId val="{00000003-BB34-432B-A2B0-7D5562462E8B}"/>
            </c:ext>
          </c:extLst>
        </c:ser>
        <c:ser>
          <c:idx val="4"/>
          <c:order val="4"/>
          <c:tx>
            <c:strRef>
              <c:f>Sheet1!$F$1</c:f>
              <c:strCache>
                <c:ptCount val="1"/>
                <c:pt idx="0">
                  <c:v>AI/AN</c:v>
                </c:pt>
              </c:strCache>
            </c:strRef>
          </c:tx>
          <c:spPr>
            <a:ln w="25400">
              <a:solidFill>
                <a:srgbClr val="3D96AE"/>
              </a:solidFill>
            </a:ln>
          </c:spPr>
          <c:marker>
            <c:symbol val="star"/>
            <c:size val="7"/>
            <c:spPr>
              <a:noFill/>
              <a:ln>
                <a:solidFill>
                  <a:srgbClr val="3D96AE"/>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Sheet1!$F$2:$F$12</c:f>
              <c:numCache>
                <c:formatCode>0.0</c:formatCode>
                <c:ptCount val="11"/>
                <c:pt idx="0">
                  <c:v>36.6</c:v>
                </c:pt>
                <c:pt idx="1">
                  <c:v>36.6</c:v>
                </c:pt>
                <c:pt idx="2">
                  <c:v>35</c:v>
                </c:pt>
                <c:pt idx="3">
                  <c:v>34.6</c:v>
                </c:pt>
                <c:pt idx="4">
                  <c:v>35.200000000000003</c:v>
                </c:pt>
                <c:pt idx="5">
                  <c:v>34</c:v>
                </c:pt>
                <c:pt idx="6">
                  <c:v>33.5</c:v>
                </c:pt>
                <c:pt idx="7">
                  <c:v>33.4</c:v>
                </c:pt>
                <c:pt idx="8">
                  <c:v>32.4</c:v>
                </c:pt>
                <c:pt idx="9">
                  <c:v>30.7</c:v>
                </c:pt>
                <c:pt idx="10">
                  <c:v>31.6</c:v>
                </c:pt>
              </c:numCache>
            </c:numRef>
          </c:val>
          <c:smooth val="0"/>
          <c:extLst>
            <c:ext xmlns:c16="http://schemas.microsoft.com/office/drawing/2014/chart" uri="{C3380CC4-5D6E-409C-BE32-E72D297353CC}">
              <c16:uniqueId val="{00000004-BB34-432B-A2B0-7D5562462E8B}"/>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Sheet1!$G$2:$G$12</c:f>
              <c:numCache>
                <c:formatCode>0.0</c:formatCode>
                <c:ptCount val="11"/>
                <c:pt idx="0">
                  <c:v>35.299999999999997</c:v>
                </c:pt>
                <c:pt idx="1">
                  <c:v>33.5</c:v>
                </c:pt>
                <c:pt idx="2">
                  <c:v>34.799999999999997</c:v>
                </c:pt>
                <c:pt idx="3">
                  <c:v>32.6</c:v>
                </c:pt>
                <c:pt idx="4">
                  <c:v>31.6</c:v>
                </c:pt>
                <c:pt idx="5">
                  <c:v>33.1</c:v>
                </c:pt>
                <c:pt idx="6">
                  <c:v>31.4</c:v>
                </c:pt>
                <c:pt idx="7">
                  <c:v>30.9</c:v>
                </c:pt>
                <c:pt idx="8">
                  <c:v>30.2</c:v>
                </c:pt>
                <c:pt idx="9">
                  <c:v>30.3</c:v>
                </c:pt>
                <c:pt idx="10">
                  <c:v>30.8</c:v>
                </c:pt>
              </c:numCache>
            </c:numRef>
          </c:val>
          <c:smooth val="0"/>
          <c:extLst>
            <c:ext xmlns:c16="http://schemas.microsoft.com/office/drawing/2014/chart" uri="{C3380CC4-5D6E-409C-BE32-E72D297353CC}">
              <c16:uniqueId val="{00000005-BB34-432B-A2B0-7D5562462E8B}"/>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Sheet1!$H$2:$H$12</c:f>
              <c:numCache>
                <c:formatCode>0.0</c:formatCode>
                <c:ptCount val="11"/>
                <c:pt idx="0">
                  <c:v>32.6</c:v>
                </c:pt>
                <c:pt idx="1">
                  <c:v>32.200000000000003</c:v>
                </c:pt>
                <c:pt idx="2">
                  <c:v>31.4</c:v>
                </c:pt>
                <c:pt idx="3">
                  <c:v>30.3</c:v>
                </c:pt>
                <c:pt idx="4">
                  <c:v>30.2</c:v>
                </c:pt>
                <c:pt idx="5">
                  <c:v>30.6</c:v>
                </c:pt>
                <c:pt idx="6">
                  <c:v>29.9</c:v>
                </c:pt>
                <c:pt idx="7">
                  <c:v>29</c:v>
                </c:pt>
                <c:pt idx="8">
                  <c:v>28.1</c:v>
                </c:pt>
                <c:pt idx="9">
                  <c:v>27.6</c:v>
                </c:pt>
                <c:pt idx="10">
                  <c:v>27.2</c:v>
                </c:pt>
              </c:numCache>
            </c:numRef>
          </c:val>
          <c:smooth val="0"/>
          <c:extLst>
            <c:ext xmlns:c16="http://schemas.microsoft.com/office/drawing/2014/chart" uri="{C3380CC4-5D6E-409C-BE32-E72D297353CC}">
              <c16:uniqueId val="{00000006-BB34-432B-A2B0-7D5562462E8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
          <c:min val="20"/>
        </c:scaling>
        <c:delete val="0"/>
        <c:axPos val="l"/>
        <c:majorGridlines/>
        <c:title>
          <c:tx>
            <c:rich>
              <a:bodyPr rot="-5400000" vert="horz"/>
              <a:lstStyle/>
              <a:p>
                <a:pPr>
                  <a:defRPr/>
                </a:pPr>
                <a:r>
                  <a:rPr lang="en-US" dirty="0"/>
                  <a:t>Percent</a:t>
                </a:r>
              </a:p>
            </c:rich>
          </c:tx>
          <c:layout>
            <c:manualLayout>
              <c:xMode val="edge"/>
              <c:yMode val="edge"/>
              <c:x val="9.031878827646543E-4"/>
              <c:y val="0.41761022604732551"/>
            </c:manualLayout>
          </c:layout>
          <c:overlay val="0"/>
        </c:title>
        <c:numFmt formatCode="#,##0" sourceLinked="0"/>
        <c:majorTickMark val="out"/>
        <c:minorTickMark val="none"/>
        <c:tickLblPos val="nextTo"/>
        <c:crossAx val="123682176"/>
        <c:crosses val="autoZero"/>
        <c:crossBetween val="between"/>
        <c:majorUnit val="5"/>
      </c:valAx>
      <c:spPr>
        <a:noFill/>
        <a:ln w="25400">
          <a:noFill/>
        </a:ln>
      </c:spPr>
    </c:plotArea>
    <c:legend>
      <c:legendPos val="t"/>
      <c:layout>
        <c:manualLayout>
          <c:xMode val="edge"/>
          <c:yMode val="edge"/>
          <c:x val="3.6099463020697648E-3"/>
          <c:y val="1.6876996480091153E-2"/>
          <c:w val="0.993215405171472"/>
          <c:h val="7.2949236837315967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3368815009234"/>
          <c:y val="0.12140823743185948"/>
          <c:w val="0.87950058326042568"/>
          <c:h val="0.79450938824954576"/>
        </c:manualLayout>
      </c:layout>
      <c:lineChart>
        <c:grouping val="standard"/>
        <c:varyColors val="0"/>
        <c:ser>
          <c:idx val="3"/>
          <c:order val="0"/>
          <c:tx>
            <c:strRef>
              <c:f>Sheet1!$B$1</c:f>
              <c:strCache>
                <c:ptCount val="1"/>
                <c:pt idx="0">
                  <c:v>Critical Care Units</c:v>
                </c:pt>
              </c:strCache>
            </c:strRef>
          </c:tx>
          <c:spPr>
            <a:ln w="25400">
              <a:solidFill>
                <a:sysClr val="windowText" lastClr="000000"/>
              </a:solidFill>
            </a:ln>
          </c:spPr>
          <c:marker>
            <c:symbol val="circle"/>
            <c:size val="7"/>
            <c:spPr>
              <a:solidFill>
                <a:sysClr val="windowText" lastClr="000000"/>
              </a:solidFill>
              <a:ln>
                <a:noFill/>
              </a:ln>
            </c:spPr>
          </c:marker>
          <c:errBars>
            <c:errDir val="y"/>
            <c:errBarType val="both"/>
            <c:errValType val="cust"/>
            <c:noEndCap val="0"/>
            <c:plus>
              <c:numLit>
                <c:ptCount val="0"/>
              </c:numLit>
            </c:plus>
            <c:minus>
              <c:numLit>
                <c:ptCount val="0"/>
              </c:numLit>
            </c:minus>
            <c:spPr>
              <a:ln>
                <a:solidFill>
                  <a:schemeClr val="tx1"/>
                </a:solidFill>
              </a:ln>
            </c:spPr>
          </c:errBar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1</c:v>
                </c:pt>
                <c:pt idx="1">
                  <c:v>0.93</c:v>
                </c:pt>
                <c:pt idx="2">
                  <c:v>0.85</c:v>
                </c:pt>
                <c:pt idx="3">
                  <c:v>0.76</c:v>
                </c:pt>
                <c:pt idx="4">
                  <c:v>0.67</c:v>
                </c:pt>
                <c:pt idx="5">
                  <c:v>0.74</c:v>
                </c:pt>
                <c:pt idx="6" formatCode="0.00">
                  <c:v>0.79800000000000004</c:v>
                </c:pt>
              </c:numCache>
            </c:numRef>
          </c:val>
          <c:smooth val="0"/>
          <c:extLst>
            <c:ext xmlns:c16="http://schemas.microsoft.com/office/drawing/2014/chart" uri="{C3380CC4-5D6E-409C-BE32-E72D297353CC}">
              <c16:uniqueId val="{00000000-73D0-4660-90CD-F690977FD7E4}"/>
            </c:ext>
          </c:extLst>
        </c:ser>
        <c:ser>
          <c:idx val="0"/>
          <c:order val="1"/>
          <c:tx>
            <c:strRef>
              <c:f>Sheet1!$C$1</c:f>
              <c:strCache>
                <c:ptCount val="1"/>
                <c:pt idx="0">
                  <c:v>Wards</c:v>
                </c:pt>
              </c:strCache>
            </c:strRef>
          </c:tx>
          <c:spPr>
            <a:ln>
              <a:solidFill>
                <a:srgbClr val="005EB8"/>
              </a:solidFill>
            </a:ln>
          </c:spPr>
          <c:marker>
            <c:symbol val="square"/>
            <c:size val="7"/>
            <c:spPr>
              <a:solidFill>
                <a:srgbClr val="005EB8"/>
              </a:solidFill>
              <a:ln>
                <a:noFill/>
              </a:ln>
            </c:spPr>
          </c:marker>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0.98</c:v>
                </c:pt>
                <c:pt idx="1">
                  <c:v>0.93</c:v>
                </c:pt>
                <c:pt idx="2">
                  <c:v>0.91</c:v>
                </c:pt>
                <c:pt idx="3">
                  <c:v>0.85</c:v>
                </c:pt>
                <c:pt idx="4">
                  <c:v>0.81</c:v>
                </c:pt>
                <c:pt idx="5">
                  <c:v>0.77</c:v>
                </c:pt>
                <c:pt idx="6" formatCode="0.00">
                  <c:v>0.79300000000000004</c:v>
                </c:pt>
              </c:numCache>
            </c:numRef>
          </c:val>
          <c:smooth val="0"/>
          <c:extLst>
            <c:ext xmlns:c16="http://schemas.microsoft.com/office/drawing/2014/chart" uri="{C3380CC4-5D6E-409C-BE32-E72D297353CC}">
              <c16:uniqueId val="{00000001-73D0-4660-90CD-F690977FD7E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dirty="0"/>
                  <a:t>Standardized Infection Ratio</a:t>
                </a:r>
              </a:p>
            </c:rich>
          </c:tx>
          <c:layout>
            <c:manualLayout>
              <c:xMode val="edge"/>
              <c:yMode val="edge"/>
              <c:x val="0"/>
              <c:y val="0.1786018726474051"/>
            </c:manualLayout>
          </c:layout>
          <c:overlay val="0"/>
        </c:title>
        <c:numFmt formatCode="#,##0.0" sourceLinked="0"/>
        <c:majorTickMark val="out"/>
        <c:minorTickMark val="none"/>
        <c:tickLblPos val="nextTo"/>
        <c:crossAx val="123682176"/>
        <c:crosses val="autoZero"/>
        <c:crossBetween val="between"/>
        <c:majorUnit val="0.2"/>
      </c:valAx>
    </c:plotArea>
    <c:legend>
      <c:legendPos val="t"/>
      <c:layout>
        <c:manualLayout>
          <c:xMode val="edge"/>
          <c:yMode val="edge"/>
          <c:x val="4.314772753959654E-3"/>
          <c:y val="1.6876956645479578E-2"/>
          <c:w val="0.99568527491755854"/>
          <c:h val="7.6563698768423186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329683398950131E-2"/>
          <c:w val="0.89338947214931463"/>
          <c:h val="0.7792182715441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33.1</c:v>
                </c:pt>
                <c:pt idx="1">
                  <c:v>32.700000000000003</c:v>
                </c:pt>
                <c:pt idx="2">
                  <c:v>32</c:v>
                </c:pt>
                <c:pt idx="3">
                  <c:v>31.3</c:v>
                </c:pt>
                <c:pt idx="4">
                  <c:v>31.4</c:v>
                </c:pt>
                <c:pt idx="5">
                  <c:v>31.2</c:v>
                </c:pt>
                <c:pt idx="6" formatCode="General">
                  <c:v>31</c:v>
                </c:pt>
                <c:pt idx="7" formatCode="General">
                  <c:v>30.7</c:v>
                </c:pt>
                <c:pt idx="8" formatCode="General">
                  <c:v>30.1</c:v>
                </c:pt>
                <c:pt idx="9" formatCode="General">
                  <c:v>29.8</c:v>
                </c:pt>
                <c:pt idx="10" formatCode="General">
                  <c:v>29.6</c:v>
                </c:pt>
              </c:numCache>
            </c:numRef>
          </c:val>
          <c:smooth val="0"/>
          <c:extLst>
            <c:ext xmlns:c16="http://schemas.microsoft.com/office/drawing/2014/chart" uri="{C3380CC4-5D6E-409C-BE32-E72D297353CC}">
              <c16:uniqueId val="{00000000-2C9C-4877-934B-590B2BA7F529}"/>
            </c:ext>
          </c:extLst>
        </c:ser>
        <c:ser>
          <c:idx val="0"/>
          <c:order val="1"/>
          <c:tx>
            <c:strRef>
              <c:f>Sheet1!$C$1</c:f>
              <c:strCache>
                <c:ptCount val="1"/>
                <c:pt idx="0">
                  <c:v>18-44</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35.5</c:v>
                </c:pt>
                <c:pt idx="1">
                  <c:v>35.1</c:v>
                </c:pt>
                <c:pt idx="2">
                  <c:v>34.6</c:v>
                </c:pt>
                <c:pt idx="3">
                  <c:v>33.9</c:v>
                </c:pt>
                <c:pt idx="4">
                  <c:v>33.700000000000003</c:v>
                </c:pt>
                <c:pt idx="5">
                  <c:v>32.799999999999997</c:v>
                </c:pt>
                <c:pt idx="6">
                  <c:v>33</c:v>
                </c:pt>
                <c:pt idx="7">
                  <c:v>32.299999999999997</c:v>
                </c:pt>
                <c:pt idx="8">
                  <c:v>31.1</c:v>
                </c:pt>
                <c:pt idx="9">
                  <c:v>30.8</c:v>
                </c:pt>
                <c:pt idx="10">
                  <c:v>30.7</c:v>
                </c:pt>
              </c:numCache>
            </c:numRef>
          </c:val>
          <c:smooth val="0"/>
          <c:extLst>
            <c:ext xmlns:c16="http://schemas.microsoft.com/office/drawing/2014/chart" uri="{C3380CC4-5D6E-409C-BE32-E72D297353CC}">
              <c16:uniqueId val="{00000001-2C9C-4877-934B-590B2BA7F529}"/>
            </c:ext>
          </c:extLst>
        </c:ser>
        <c:ser>
          <c:idx val="1"/>
          <c:order val="2"/>
          <c:tx>
            <c:strRef>
              <c:f>Sheet1!$D$1</c:f>
              <c:strCache>
                <c:ptCount val="1"/>
                <c:pt idx="0">
                  <c:v>45-64</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39.799999999999997</c:v>
                </c:pt>
                <c:pt idx="1">
                  <c:v>39.200000000000003</c:v>
                </c:pt>
                <c:pt idx="2">
                  <c:v>38.299999999999997</c:v>
                </c:pt>
                <c:pt idx="3">
                  <c:v>37.200000000000003</c:v>
                </c:pt>
                <c:pt idx="4">
                  <c:v>37.1</c:v>
                </c:pt>
                <c:pt idx="5">
                  <c:v>37.200000000000003</c:v>
                </c:pt>
                <c:pt idx="6">
                  <c:v>36.6</c:v>
                </c:pt>
                <c:pt idx="7">
                  <c:v>36.200000000000003</c:v>
                </c:pt>
                <c:pt idx="8">
                  <c:v>35</c:v>
                </c:pt>
                <c:pt idx="9">
                  <c:v>34.4</c:v>
                </c:pt>
                <c:pt idx="10">
                  <c:v>34.1</c:v>
                </c:pt>
              </c:numCache>
            </c:numRef>
          </c:val>
          <c:smooth val="0"/>
          <c:extLst>
            <c:ext xmlns:c16="http://schemas.microsoft.com/office/drawing/2014/chart" uri="{C3380CC4-5D6E-409C-BE32-E72D297353CC}">
              <c16:uniqueId val="{00000002-2C9C-4877-934B-590B2BA7F529}"/>
            </c:ext>
          </c:extLst>
        </c:ser>
        <c:ser>
          <c:idx val="2"/>
          <c:order val="3"/>
          <c:tx>
            <c:strRef>
              <c:f>Sheet1!$E$1</c:f>
              <c:strCache>
                <c:ptCount val="1"/>
                <c:pt idx="0">
                  <c:v>65+</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32.1</c:v>
                </c:pt>
                <c:pt idx="1">
                  <c:v>31.8</c:v>
                </c:pt>
                <c:pt idx="2">
                  <c:v>31.1</c:v>
                </c:pt>
                <c:pt idx="3">
                  <c:v>30.4</c:v>
                </c:pt>
                <c:pt idx="4">
                  <c:v>30.5</c:v>
                </c:pt>
                <c:pt idx="5">
                  <c:v>30.4</c:v>
                </c:pt>
                <c:pt idx="6">
                  <c:v>30.3</c:v>
                </c:pt>
                <c:pt idx="7">
                  <c:v>30</c:v>
                </c:pt>
                <c:pt idx="8">
                  <c:v>29.5</c:v>
                </c:pt>
                <c:pt idx="9">
                  <c:v>29.3</c:v>
                </c:pt>
                <c:pt idx="10">
                  <c:v>29.1</c:v>
                </c:pt>
              </c:numCache>
            </c:numRef>
          </c:val>
          <c:smooth val="0"/>
          <c:extLst>
            <c:ext xmlns:c16="http://schemas.microsoft.com/office/drawing/2014/chart" uri="{C3380CC4-5D6E-409C-BE32-E72D297353CC}">
              <c16:uniqueId val="{00000003-2C9C-4877-934B-590B2BA7F52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25"/>
        </c:scaling>
        <c:delete val="0"/>
        <c:axPos val="l"/>
        <c:majorGridlines/>
        <c:title>
          <c:tx>
            <c:rich>
              <a:bodyPr rot="-5400000" vert="horz"/>
              <a:lstStyle/>
              <a:p>
                <a:pPr>
                  <a:defRPr/>
                </a:pPr>
                <a:r>
                  <a:rPr lang="en-US" dirty="0"/>
                  <a:t>Percent</a:t>
                </a:r>
              </a:p>
            </c:rich>
          </c:tx>
          <c:layout>
            <c:manualLayout>
              <c:xMode val="edge"/>
              <c:yMode val="edge"/>
              <c:x val="4.6296296296296294E-3"/>
              <c:y val="0.38262185395761922"/>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2005540974044912"/>
          <c:y val="3.8560284131150275E-3"/>
          <c:w val="0.82747545445708159"/>
          <c:h val="6.187322287839021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4208223972004"/>
          <c:y val="0.13934414876397763"/>
          <c:w val="0.8742922954943132"/>
          <c:h val="0.7701135831858226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26.4</c:v>
                </c:pt>
                <c:pt idx="1">
                  <c:v>26</c:v>
                </c:pt>
                <c:pt idx="2">
                  <c:v>25.3</c:v>
                </c:pt>
                <c:pt idx="3">
                  <c:v>24.8</c:v>
                </c:pt>
                <c:pt idx="4">
                  <c:v>24.7</c:v>
                </c:pt>
                <c:pt idx="5">
                  <c:v>24.5</c:v>
                </c:pt>
                <c:pt idx="6">
                  <c:v>24.2</c:v>
                </c:pt>
                <c:pt idx="7">
                  <c:v>23.8</c:v>
                </c:pt>
                <c:pt idx="8">
                  <c:v>22.7</c:v>
                </c:pt>
                <c:pt idx="9">
                  <c:v>22.4</c:v>
                </c:pt>
                <c:pt idx="10">
                  <c:v>22.3</c:v>
                </c:pt>
              </c:numCache>
            </c:numRef>
          </c:val>
          <c:smooth val="0"/>
          <c:extLst>
            <c:ext xmlns:c16="http://schemas.microsoft.com/office/drawing/2014/chart" uri="{C3380CC4-5D6E-409C-BE32-E72D297353CC}">
              <c16:uniqueId val="{00000000-EDE5-4ACD-B8C2-D126159D6B41}"/>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26.4</c:v>
                </c:pt>
                <c:pt idx="1">
                  <c:v>26.2</c:v>
                </c:pt>
                <c:pt idx="2">
                  <c:v>25.5</c:v>
                </c:pt>
                <c:pt idx="3">
                  <c:v>24.9</c:v>
                </c:pt>
                <c:pt idx="4">
                  <c:v>24.9</c:v>
                </c:pt>
                <c:pt idx="5">
                  <c:v>24.7</c:v>
                </c:pt>
                <c:pt idx="6">
                  <c:v>24.4</c:v>
                </c:pt>
                <c:pt idx="7">
                  <c:v>24</c:v>
                </c:pt>
                <c:pt idx="8">
                  <c:v>22.9</c:v>
                </c:pt>
                <c:pt idx="9">
                  <c:v>22.7</c:v>
                </c:pt>
                <c:pt idx="10">
                  <c:v>22.6</c:v>
                </c:pt>
              </c:numCache>
            </c:numRef>
          </c:val>
          <c:smooth val="0"/>
          <c:extLst>
            <c:ext xmlns:c16="http://schemas.microsoft.com/office/drawing/2014/chart" uri="{C3380CC4-5D6E-409C-BE32-E72D297353CC}">
              <c16:uniqueId val="{00000001-EDE5-4ACD-B8C2-D126159D6B41}"/>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27.1</c:v>
                </c:pt>
                <c:pt idx="1">
                  <c:v>26.7</c:v>
                </c:pt>
                <c:pt idx="2">
                  <c:v>25.4</c:v>
                </c:pt>
                <c:pt idx="3">
                  <c:v>25</c:v>
                </c:pt>
                <c:pt idx="4">
                  <c:v>24.6</c:v>
                </c:pt>
                <c:pt idx="5">
                  <c:v>24.3</c:v>
                </c:pt>
                <c:pt idx="6">
                  <c:v>24.2</c:v>
                </c:pt>
                <c:pt idx="7">
                  <c:v>23.7</c:v>
                </c:pt>
                <c:pt idx="8">
                  <c:v>22.5</c:v>
                </c:pt>
                <c:pt idx="9">
                  <c:v>21.7</c:v>
                </c:pt>
                <c:pt idx="10">
                  <c:v>21.3</c:v>
                </c:pt>
              </c:numCache>
            </c:numRef>
          </c:val>
          <c:smooth val="0"/>
          <c:extLst>
            <c:ext xmlns:c16="http://schemas.microsoft.com/office/drawing/2014/chart" uri="{C3380CC4-5D6E-409C-BE32-E72D297353CC}">
              <c16:uniqueId val="{00000002-EDE5-4ACD-B8C2-D126159D6B41}"/>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25.2</c:v>
                </c:pt>
                <c:pt idx="1">
                  <c:v>25.1</c:v>
                </c:pt>
                <c:pt idx="2">
                  <c:v>24.8</c:v>
                </c:pt>
                <c:pt idx="3">
                  <c:v>22.9</c:v>
                </c:pt>
                <c:pt idx="4">
                  <c:v>24.4</c:v>
                </c:pt>
                <c:pt idx="5">
                  <c:v>23.6</c:v>
                </c:pt>
                <c:pt idx="6">
                  <c:v>23.7</c:v>
                </c:pt>
                <c:pt idx="7">
                  <c:v>24.1</c:v>
                </c:pt>
                <c:pt idx="8">
                  <c:v>22.4</c:v>
                </c:pt>
                <c:pt idx="9">
                  <c:v>22.2</c:v>
                </c:pt>
                <c:pt idx="10">
                  <c:v>21.7</c:v>
                </c:pt>
              </c:numCache>
            </c:numRef>
          </c:val>
          <c:smooth val="0"/>
          <c:extLst>
            <c:ext xmlns:c16="http://schemas.microsoft.com/office/drawing/2014/chart" uri="{C3380CC4-5D6E-409C-BE32-E72D297353CC}">
              <c16:uniqueId val="{00000003-EDE5-4ACD-B8C2-D126159D6B41}"/>
            </c:ext>
          </c:extLst>
        </c:ser>
        <c:ser>
          <c:idx val="4"/>
          <c:order val="4"/>
          <c:tx>
            <c:strRef>
              <c:f>Sheet1!$F$1</c:f>
              <c:strCache>
                <c:ptCount val="1"/>
                <c:pt idx="0">
                  <c:v>AI/AN</c:v>
                </c:pt>
              </c:strCache>
            </c:strRef>
          </c:tx>
          <c:spPr>
            <a:ln w="25400">
              <a:solidFill>
                <a:srgbClr val="3D96AE"/>
              </a:solidFill>
            </a:ln>
          </c:spPr>
          <c:marker>
            <c:symbol val="star"/>
            <c:size val="7"/>
            <c:spPr>
              <a:noFill/>
              <a:ln>
                <a:solidFill>
                  <a:srgbClr val="3D96AE"/>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Sheet1!$F$2:$F$12</c:f>
              <c:numCache>
                <c:formatCode>0.0</c:formatCode>
                <c:ptCount val="11"/>
                <c:pt idx="0">
                  <c:v>30.9</c:v>
                </c:pt>
                <c:pt idx="1">
                  <c:v>30.2</c:v>
                </c:pt>
                <c:pt idx="2">
                  <c:v>29</c:v>
                </c:pt>
                <c:pt idx="3">
                  <c:v>28.5</c:v>
                </c:pt>
                <c:pt idx="4">
                  <c:v>28.5</c:v>
                </c:pt>
                <c:pt idx="5">
                  <c:v>28.3</c:v>
                </c:pt>
                <c:pt idx="6">
                  <c:v>27.9</c:v>
                </c:pt>
                <c:pt idx="7">
                  <c:v>27.4</c:v>
                </c:pt>
                <c:pt idx="8">
                  <c:v>25.9</c:v>
                </c:pt>
                <c:pt idx="9">
                  <c:v>24.5</c:v>
                </c:pt>
                <c:pt idx="10">
                  <c:v>24.7</c:v>
                </c:pt>
              </c:numCache>
            </c:numRef>
          </c:val>
          <c:smooth val="0"/>
          <c:extLst>
            <c:ext xmlns:c16="http://schemas.microsoft.com/office/drawing/2014/chart" uri="{C3380CC4-5D6E-409C-BE32-E72D297353CC}">
              <c16:uniqueId val="{00000004-EDE5-4ACD-B8C2-D126159D6B41}"/>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Sheet1!$G$2:$G$12</c:f>
              <c:numCache>
                <c:formatCode>0.0</c:formatCode>
                <c:ptCount val="11"/>
                <c:pt idx="0">
                  <c:v>30.4</c:v>
                </c:pt>
                <c:pt idx="1">
                  <c:v>28.8</c:v>
                </c:pt>
                <c:pt idx="2">
                  <c:v>28.7</c:v>
                </c:pt>
                <c:pt idx="3">
                  <c:v>27.3</c:v>
                </c:pt>
                <c:pt idx="4">
                  <c:v>27.1</c:v>
                </c:pt>
                <c:pt idx="5">
                  <c:v>27.5</c:v>
                </c:pt>
                <c:pt idx="6">
                  <c:v>26.5</c:v>
                </c:pt>
                <c:pt idx="7">
                  <c:v>26</c:v>
                </c:pt>
                <c:pt idx="8">
                  <c:v>23.7</c:v>
                </c:pt>
                <c:pt idx="9">
                  <c:v>24.7</c:v>
                </c:pt>
                <c:pt idx="10">
                  <c:v>24.6</c:v>
                </c:pt>
              </c:numCache>
            </c:numRef>
          </c:val>
          <c:smooth val="0"/>
          <c:extLst>
            <c:ext xmlns:c16="http://schemas.microsoft.com/office/drawing/2014/chart" uri="{C3380CC4-5D6E-409C-BE32-E72D297353CC}">
              <c16:uniqueId val="{00000005-EDE5-4ACD-B8C2-D126159D6B41}"/>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Sheet1!$H$2:$H$12</c:f>
              <c:numCache>
                <c:formatCode>0.0</c:formatCode>
                <c:ptCount val="11"/>
                <c:pt idx="0">
                  <c:v>28.9</c:v>
                </c:pt>
                <c:pt idx="1">
                  <c:v>28.3</c:v>
                </c:pt>
                <c:pt idx="2">
                  <c:v>27.3</c:v>
                </c:pt>
                <c:pt idx="3">
                  <c:v>26.4</c:v>
                </c:pt>
                <c:pt idx="4">
                  <c:v>26.2</c:v>
                </c:pt>
                <c:pt idx="5">
                  <c:v>26.4</c:v>
                </c:pt>
                <c:pt idx="6">
                  <c:v>25.7</c:v>
                </c:pt>
                <c:pt idx="7">
                  <c:v>24.7</c:v>
                </c:pt>
                <c:pt idx="8">
                  <c:v>23.1</c:v>
                </c:pt>
                <c:pt idx="9">
                  <c:v>22.7</c:v>
                </c:pt>
                <c:pt idx="10">
                  <c:v>22.1</c:v>
                </c:pt>
              </c:numCache>
            </c:numRef>
          </c:val>
          <c:smooth val="0"/>
          <c:extLst>
            <c:ext xmlns:c16="http://schemas.microsoft.com/office/drawing/2014/chart" uri="{C3380CC4-5D6E-409C-BE32-E72D297353CC}">
              <c16:uniqueId val="{00000006-EDE5-4ACD-B8C2-D126159D6B4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
          <c:min val="10"/>
        </c:scaling>
        <c:delete val="0"/>
        <c:axPos val="l"/>
        <c:majorGridlines/>
        <c:title>
          <c:tx>
            <c:rich>
              <a:bodyPr rot="-5400000" vert="horz"/>
              <a:lstStyle/>
              <a:p>
                <a:pPr>
                  <a:defRPr/>
                </a:pPr>
                <a:r>
                  <a:rPr lang="en-US"/>
                  <a:t>Percent</a:t>
                </a:r>
              </a:p>
            </c:rich>
          </c:tx>
          <c:layout>
            <c:manualLayout>
              <c:xMode val="edge"/>
              <c:yMode val="edge"/>
              <c:x val="9.0315633622720234E-4"/>
              <c:y val="0.42629080544619424"/>
            </c:manualLayout>
          </c:layout>
          <c:overlay val="0"/>
        </c:title>
        <c:numFmt formatCode="#,##0" sourceLinked="0"/>
        <c:majorTickMark val="out"/>
        <c:minorTickMark val="none"/>
        <c:tickLblPos val="nextTo"/>
        <c:crossAx val="123682176"/>
        <c:crosses val="autoZero"/>
        <c:crossBetween val="between"/>
        <c:majorUnit val="5"/>
      </c:valAx>
      <c:spPr>
        <a:noFill/>
        <a:ln w="25400">
          <a:noFill/>
        </a:ln>
      </c:spPr>
    </c:plotArea>
    <c:legend>
      <c:legendPos val="t"/>
      <c:layout>
        <c:manualLayout>
          <c:xMode val="edge"/>
          <c:yMode val="edge"/>
          <c:x val="0"/>
          <c:y val="1.6876996480091153E-2"/>
          <c:w val="0.99910150633344741"/>
          <c:h val="7.2949236837315967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329683398950131E-2"/>
          <c:w val="0.89338947214931463"/>
          <c:h val="0.7792182715441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26.4</c:v>
                </c:pt>
                <c:pt idx="1">
                  <c:v>26</c:v>
                </c:pt>
                <c:pt idx="2">
                  <c:v>25.3</c:v>
                </c:pt>
                <c:pt idx="3">
                  <c:v>24.8</c:v>
                </c:pt>
                <c:pt idx="4">
                  <c:v>24.7</c:v>
                </c:pt>
                <c:pt idx="5">
                  <c:v>24.5</c:v>
                </c:pt>
                <c:pt idx="6" formatCode="General">
                  <c:v>24.2</c:v>
                </c:pt>
                <c:pt idx="7" formatCode="General">
                  <c:v>23.8</c:v>
                </c:pt>
                <c:pt idx="8" formatCode="General">
                  <c:v>22.7</c:v>
                </c:pt>
                <c:pt idx="9" formatCode="General">
                  <c:v>22.4</c:v>
                </c:pt>
                <c:pt idx="10" formatCode="General">
                  <c:v>22.3</c:v>
                </c:pt>
              </c:numCache>
            </c:numRef>
          </c:val>
          <c:smooth val="0"/>
          <c:extLst>
            <c:ext xmlns:c16="http://schemas.microsoft.com/office/drawing/2014/chart" uri="{C3380CC4-5D6E-409C-BE32-E72D297353CC}">
              <c16:uniqueId val="{00000000-2C9C-4877-934B-590B2BA7F529}"/>
            </c:ext>
          </c:extLst>
        </c:ser>
        <c:ser>
          <c:idx val="0"/>
          <c:order val="1"/>
          <c:tx>
            <c:strRef>
              <c:f>Sheet1!$C$1</c:f>
              <c:strCache>
                <c:ptCount val="1"/>
                <c:pt idx="0">
                  <c:v>18-44</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29.6</c:v>
                </c:pt>
                <c:pt idx="1">
                  <c:v>29.3</c:v>
                </c:pt>
                <c:pt idx="2">
                  <c:v>28.6</c:v>
                </c:pt>
                <c:pt idx="3">
                  <c:v>28.3</c:v>
                </c:pt>
                <c:pt idx="4">
                  <c:v>27.6</c:v>
                </c:pt>
                <c:pt idx="5">
                  <c:v>27.4</c:v>
                </c:pt>
                <c:pt idx="6">
                  <c:v>27.4</c:v>
                </c:pt>
                <c:pt idx="7">
                  <c:v>26.1</c:v>
                </c:pt>
                <c:pt idx="8">
                  <c:v>24.8</c:v>
                </c:pt>
                <c:pt idx="9">
                  <c:v>25.4</c:v>
                </c:pt>
                <c:pt idx="10">
                  <c:v>24.2</c:v>
                </c:pt>
              </c:numCache>
            </c:numRef>
          </c:val>
          <c:smooth val="0"/>
          <c:extLst>
            <c:ext xmlns:c16="http://schemas.microsoft.com/office/drawing/2014/chart" uri="{C3380CC4-5D6E-409C-BE32-E72D297353CC}">
              <c16:uniqueId val="{00000001-2C9C-4877-934B-590B2BA7F529}"/>
            </c:ext>
          </c:extLst>
        </c:ser>
        <c:ser>
          <c:idx val="1"/>
          <c:order val="2"/>
          <c:tx>
            <c:strRef>
              <c:f>Sheet1!$D$1</c:f>
              <c:strCache>
                <c:ptCount val="1"/>
                <c:pt idx="0">
                  <c:v>45-64</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32.700000000000003</c:v>
                </c:pt>
                <c:pt idx="1">
                  <c:v>32.299999999999997</c:v>
                </c:pt>
                <c:pt idx="2">
                  <c:v>31.3</c:v>
                </c:pt>
                <c:pt idx="3">
                  <c:v>30.6</c:v>
                </c:pt>
                <c:pt idx="4">
                  <c:v>30.3</c:v>
                </c:pt>
                <c:pt idx="5">
                  <c:v>30.2</c:v>
                </c:pt>
                <c:pt idx="6">
                  <c:v>29.7</c:v>
                </c:pt>
                <c:pt idx="7">
                  <c:v>29.2</c:v>
                </c:pt>
                <c:pt idx="8">
                  <c:v>27.8</c:v>
                </c:pt>
                <c:pt idx="9">
                  <c:v>27.2</c:v>
                </c:pt>
                <c:pt idx="10">
                  <c:v>26.9</c:v>
                </c:pt>
              </c:numCache>
            </c:numRef>
          </c:val>
          <c:smooth val="0"/>
          <c:extLst>
            <c:ext xmlns:c16="http://schemas.microsoft.com/office/drawing/2014/chart" uri="{C3380CC4-5D6E-409C-BE32-E72D297353CC}">
              <c16:uniqueId val="{00000002-2C9C-4877-934B-590B2BA7F529}"/>
            </c:ext>
          </c:extLst>
        </c:ser>
        <c:ser>
          <c:idx val="2"/>
          <c:order val="3"/>
          <c:tx>
            <c:strRef>
              <c:f>Sheet1!$E$1</c:f>
              <c:strCache>
                <c:ptCount val="1"/>
                <c:pt idx="0">
                  <c:v>65+</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25.5</c:v>
                </c:pt>
                <c:pt idx="1">
                  <c:v>25.1</c:v>
                </c:pt>
                <c:pt idx="2">
                  <c:v>24.5</c:v>
                </c:pt>
                <c:pt idx="3">
                  <c:v>23.9</c:v>
                </c:pt>
                <c:pt idx="4">
                  <c:v>23.9</c:v>
                </c:pt>
                <c:pt idx="5">
                  <c:v>23.7</c:v>
                </c:pt>
                <c:pt idx="6">
                  <c:v>23.5</c:v>
                </c:pt>
                <c:pt idx="7">
                  <c:v>23.2</c:v>
                </c:pt>
                <c:pt idx="8">
                  <c:v>22.1</c:v>
                </c:pt>
                <c:pt idx="9">
                  <c:v>21.9</c:v>
                </c:pt>
                <c:pt idx="10">
                  <c:v>21.8</c:v>
                </c:pt>
              </c:numCache>
            </c:numRef>
          </c:val>
          <c:smooth val="0"/>
          <c:extLst>
            <c:ext xmlns:c16="http://schemas.microsoft.com/office/drawing/2014/chart" uri="{C3380CC4-5D6E-409C-BE32-E72D297353CC}">
              <c16:uniqueId val="{00000003-2C9C-4877-934B-590B2BA7F52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
          <c:min val="20"/>
        </c:scaling>
        <c:delete val="0"/>
        <c:axPos val="l"/>
        <c:majorGridlines/>
        <c:title>
          <c:tx>
            <c:rich>
              <a:bodyPr rot="-5400000" vert="horz"/>
              <a:lstStyle/>
              <a:p>
                <a:pPr>
                  <a:defRPr/>
                </a:pPr>
                <a:r>
                  <a:rPr lang="en-US" dirty="0"/>
                  <a:t>Percent</a:t>
                </a:r>
              </a:p>
            </c:rich>
          </c:tx>
          <c:layout>
            <c:manualLayout>
              <c:xMode val="edge"/>
              <c:yMode val="edge"/>
              <c:x val="2.4464129483814522E-3"/>
              <c:y val="0.39469734562920233"/>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2005540974044912"/>
          <c:y val="3.8560284131150275E-3"/>
          <c:w val="0.82747545445708159"/>
          <c:h val="6.1873222878390213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03497290111461E-2"/>
          <c:y val="0.13934414876397763"/>
          <c:w val="0.90243088932065307"/>
          <c:h val="0.7701135831858226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30.7</c:v>
                </c:pt>
                <c:pt idx="1">
                  <c:v>30.4</c:v>
                </c:pt>
                <c:pt idx="2">
                  <c:v>29.5</c:v>
                </c:pt>
                <c:pt idx="3">
                  <c:v>28.9</c:v>
                </c:pt>
                <c:pt idx="4">
                  <c:v>28.8</c:v>
                </c:pt>
                <c:pt idx="5">
                  <c:v>28.6</c:v>
                </c:pt>
                <c:pt idx="6">
                  <c:v>28.3</c:v>
                </c:pt>
                <c:pt idx="7">
                  <c:v>28</c:v>
                </c:pt>
                <c:pt idx="8">
                  <c:v>27</c:v>
                </c:pt>
                <c:pt idx="9">
                  <c:v>26.6</c:v>
                </c:pt>
                <c:pt idx="10">
                  <c:v>26.4</c:v>
                </c:pt>
              </c:numCache>
            </c:numRef>
          </c:val>
          <c:smooth val="0"/>
          <c:extLst>
            <c:ext xmlns:c16="http://schemas.microsoft.com/office/drawing/2014/chart" uri="{C3380CC4-5D6E-409C-BE32-E72D297353CC}">
              <c16:uniqueId val="{00000000-A4E4-4CA8-A6BB-C1283A471F74}"/>
            </c:ext>
          </c:extLst>
        </c:ser>
        <c:ser>
          <c:idx val="0"/>
          <c:order val="1"/>
          <c:tx>
            <c:strRef>
              <c:f>Sheet1!$C$1</c:f>
              <c:strCache>
                <c:ptCount val="1"/>
                <c:pt idx="0">
                  <c:v>White</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30.7</c:v>
                </c:pt>
                <c:pt idx="1">
                  <c:v>30.5</c:v>
                </c:pt>
                <c:pt idx="2">
                  <c:v>29.6</c:v>
                </c:pt>
                <c:pt idx="3">
                  <c:v>29</c:v>
                </c:pt>
                <c:pt idx="4">
                  <c:v>28.9</c:v>
                </c:pt>
                <c:pt idx="5">
                  <c:v>28.8</c:v>
                </c:pt>
                <c:pt idx="6">
                  <c:v>28.5</c:v>
                </c:pt>
                <c:pt idx="7">
                  <c:v>28.1</c:v>
                </c:pt>
                <c:pt idx="8">
                  <c:v>27.1</c:v>
                </c:pt>
                <c:pt idx="9">
                  <c:v>26.8</c:v>
                </c:pt>
                <c:pt idx="10">
                  <c:v>26.7</c:v>
                </c:pt>
              </c:numCache>
            </c:numRef>
          </c:val>
          <c:smooth val="0"/>
          <c:extLst>
            <c:ext xmlns:c16="http://schemas.microsoft.com/office/drawing/2014/chart" uri="{C3380CC4-5D6E-409C-BE32-E72D297353CC}">
              <c16:uniqueId val="{00000001-A4E4-4CA8-A6BB-C1283A471F74}"/>
            </c:ext>
          </c:extLst>
        </c:ser>
        <c:ser>
          <c:idx val="1"/>
          <c:order val="2"/>
          <c:tx>
            <c:strRef>
              <c:f>Sheet1!$D$1</c:f>
              <c:strCache>
                <c:ptCount val="1"/>
                <c:pt idx="0">
                  <c:v>Black</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31.7</c:v>
                </c:pt>
                <c:pt idx="1">
                  <c:v>31.3</c:v>
                </c:pt>
                <c:pt idx="2">
                  <c:v>30.1</c:v>
                </c:pt>
                <c:pt idx="3">
                  <c:v>29.4</c:v>
                </c:pt>
                <c:pt idx="4">
                  <c:v>29.2</c:v>
                </c:pt>
                <c:pt idx="5">
                  <c:v>28.8</c:v>
                </c:pt>
                <c:pt idx="6">
                  <c:v>28.9</c:v>
                </c:pt>
                <c:pt idx="7">
                  <c:v>28.3</c:v>
                </c:pt>
                <c:pt idx="8">
                  <c:v>27.1</c:v>
                </c:pt>
                <c:pt idx="9">
                  <c:v>26.3</c:v>
                </c:pt>
                <c:pt idx="10">
                  <c:v>26</c:v>
                </c:pt>
              </c:numCache>
            </c:numRef>
          </c:val>
          <c:smooth val="0"/>
          <c:extLst>
            <c:ext xmlns:c16="http://schemas.microsoft.com/office/drawing/2014/chart" uri="{C3380CC4-5D6E-409C-BE32-E72D297353CC}">
              <c16:uniqueId val="{00000002-A4E4-4CA8-A6BB-C1283A471F74}"/>
            </c:ext>
          </c:extLst>
        </c:ser>
        <c:ser>
          <c:idx val="2"/>
          <c:order val="3"/>
          <c:tx>
            <c:strRef>
              <c:f>Sheet1!$E$1</c:f>
              <c:strCache>
                <c:ptCount val="1"/>
                <c:pt idx="0">
                  <c:v>Asian</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29</c:v>
                </c:pt>
                <c:pt idx="1">
                  <c:v>28.6</c:v>
                </c:pt>
                <c:pt idx="2">
                  <c:v>28.5</c:v>
                </c:pt>
                <c:pt idx="3">
                  <c:v>26.9</c:v>
                </c:pt>
                <c:pt idx="4">
                  <c:v>27.7</c:v>
                </c:pt>
                <c:pt idx="5">
                  <c:v>27.3</c:v>
                </c:pt>
                <c:pt idx="6">
                  <c:v>27.1</c:v>
                </c:pt>
                <c:pt idx="7">
                  <c:v>27.6</c:v>
                </c:pt>
                <c:pt idx="8">
                  <c:v>26.4</c:v>
                </c:pt>
                <c:pt idx="9">
                  <c:v>25.8</c:v>
                </c:pt>
                <c:pt idx="10">
                  <c:v>25.1</c:v>
                </c:pt>
              </c:numCache>
            </c:numRef>
          </c:val>
          <c:smooth val="0"/>
          <c:extLst>
            <c:ext xmlns:c16="http://schemas.microsoft.com/office/drawing/2014/chart" uri="{C3380CC4-5D6E-409C-BE32-E72D297353CC}">
              <c16:uniqueId val="{00000003-A4E4-4CA8-A6BB-C1283A471F74}"/>
            </c:ext>
          </c:extLst>
        </c:ser>
        <c:ser>
          <c:idx val="4"/>
          <c:order val="4"/>
          <c:tx>
            <c:strRef>
              <c:f>Sheet1!$F$1</c:f>
              <c:strCache>
                <c:ptCount val="1"/>
                <c:pt idx="0">
                  <c:v>AI/AN</c:v>
                </c:pt>
              </c:strCache>
            </c:strRef>
          </c:tx>
          <c:spPr>
            <a:ln w="25400">
              <a:solidFill>
                <a:srgbClr val="3D96AE"/>
              </a:solidFill>
            </a:ln>
          </c:spPr>
          <c:marker>
            <c:symbol val="star"/>
            <c:size val="7"/>
            <c:spPr>
              <a:noFill/>
              <a:ln>
                <a:solidFill>
                  <a:srgbClr val="3D96AE"/>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Sheet1!$F$2:$F$12</c:f>
              <c:numCache>
                <c:formatCode>0.0</c:formatCode>
                <c:ptCount val="11"/>
                <c:pt idx="0">
                  <c:v>35.299999999999997</c:v>
                </c:pt>
                <c:pt idx="1">
                  <c:v>35.299999999999997</c:v>
                </c:pt>
                <c:pt idx="2">
                  <c:v>33.299999999999997</c:v>
                </c:pt>
                <c:pt idx="3">
                  <c:v>33.1</c:v>
                </c:pt>
                <c:pt idx="4">
                  <c:v>33.1</c:v>
                </c:pt>
                <c:pt idx="5">
                  <c:v>32.299999999999997</c:v>
                </c:pt>
                <c:pt idx="6">
                  <c:v>31.7</c:v>
                </c:pt>
                <c:pt idx="7">
                  <c:v>31.7</c:v>
                </c:pt>
                <c:pt idx="8">
                  <c:v>30.7</c:v>
                </c:pt>
                <c:pt idx="9">
                  <c:v>28.9</c:v>
                </c:pt>
                <c:pt idx="10">
                  <c:v>29.9</c:v>
                </c:pt>
              </c:numCache>
            </c:numRef>
          </c:val>
          <c:smooth val="0"/>
          <c:extLst>
            <c:ext xmlns:c16="http://schemas.microsoft.com/office/drawing/2014/chart" uri="{C3380CC4-5D6E-409C-BE32-E72D297353CC}">
              <c16:uniqueId val="{00000004-A4E4-4CA8-A6BB-C1283A471F74}"/>
            </c:ext>
          </c:extLst>
        </c:ser>
        <c:ser>
          <c:idx val="5"/>
          <c:order val="5"/>
          <c:tx>
            <c:strRef>
              <c:f>Sheet1!$G$1</c:f>
              <c:strCache>
                <c:ptCount val="1"/>
                <c:pt idx="0">
                  <c:v>NHPI</c:v>
                </c:pt>
              </c:strCache>
            </c:strRef>
          </c:tx>
          <c:spPr>
            <a:ln>
              <a:solidFill>
                <a:srgbClr val="ED7D31">
                  <a:lumMod val="75000"/>
                </a:srgbClr>
              </a:solidFill>
            </a:ln>
          </c:spPr>
          <c:marker>
            <c:symbol val="x"/>
            <c:size val="7"/>
            <c:spPr>
              <a:noFill/>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Sheet1!$G$2:$G$12</c:f>
              <c:numCache>
                <c:formatCode>0.0</c:formatCode>
                <c:ptCount val="11"/>
                <c:pt idx="0">
                  <c:v>34.6</c:v>
                </c:pt>
                <c:pt idx="1">
                  <c:v>32.4</c:v>
                </c:pt>
                <c:pt idx="2">
                  <c:v>32.6</c:v>
                </c:pt>
                <c:pt idx="3">
                  <c:v>32.200000000000003</c:v>
                </c:pt>
                <c:pt idx="4">
                  <c:v>30.6</c:v>
                </c:pt>
                <c:pt idx="5">
                  <c:v>32.299999999999997</c:v>
                </c:pt>
                <c:pt idx="6">
                  <c:v>30.6</c:v>
                </c:pt>
                <c:pt idx="7">
                  <c:v>30</c:v>
                </c:pt>
                <c:pt idx="8">
                  <c:v>28.2</c:v>
                </c:pt>
                <c:pt idx="9">
                  <c:v>28.7</c:v>
                </c:pt>
                <c:pt idx="10">
                  <c:v>29.1</c:v>
                </c:pt>
              </c:numCache>
            </c:numRef>
          </c:val>
          <c:smooth val="0"/>
          <c:extLst>
            <c:ext xmlns:c16="http://schemas.microsoft.com/office/drawing/2014/chart" uri="{C3380CC4-5D6E-409C-BE32-E72D297353CC}">
              <c16:uniqueId val="{00000005-A4E4-4CA8-A6BB-C1283A471F74}"/>
            </c:ext>
          </c:extLst>
        </c:ser>
        <c:ser>
          <c:idx val="6"/>
          <c:order val="6"/>
          <c:tx>
            <c:strRef>
              <c:f>Sheet1!$H$1</c:f>
              <c:strCache>
                <c:ptCount val="1"/>
                <c:pt idx="0">
                  <c:v>Hispanic</c:v>
                </c:pt>
              </c:strCache>
            </c:strRef>
          </c:tx>
          <c:spPr>
            <a:ln w="19050">
              <a:solidFill>
                <a:sysClr val="window" lastClr="FFFFFF">
                  <a:lumMod val="75000"/>
                </a:sysClr>
              </a:solidFill>
            </a:ln>
          </c:spPr>
          <c:marker>
            <c:symbol val="plus"/>
            <c:size val="6"/>
            <c:spPr>
              <a:noFill/>
              <a:ln>
                <a:solidFill>
                  <a:sysClr val="windowText" lastClr="000000"/>
                </a:solid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Sheet1!$H$2:$H$12</c:f>
              <c:numCache>
                <c:formatCode>0.0</c:formatCode>
                <c:ptCount val="11"/>
                <c:pt idx="0">
                  <c:v>32.299999999999997</c:v>
                </c:pt>
                <c:pt idx="1">
                  <c:v>31.8</c:v>
                </c:pt>
                <c:pt idx="2">
                  <c:v>30.7</c:v>
                </c:pt>
                <c:pt idx="3">
                  <c:v>29.9</c:v>
                </c:pt>
                <c:pt idx="4">
                  <c:v>29.9</c:v>
                </c:pt>
                <c:pt idx="5">
                  <c:v>30</c:v>
                </c:pt>
                <c:pt idx="6">
                  <c:v>29.2</c:v>
                </c:pt>
                <c:pt idx="7">
                  <c:v>28.3</c:v>
                </c:pt>
                <c:pt idx="8">
                  <c:v>26.7</c:v>
                </c:pt>
                <c:pt idx="9">
                  <c:v>26.3</c:v>
                </c:pt>
                <c:pt idx="10">
                  <c:v>25.9</c:v>
                </c:pt>
              </c:numCache>
            </c:numRef>
          </c:val>
          <c:smooth val="0"/>
          <c:extLst>
            <c:ext xmlns:c16="http://schemas.microsoft.com/office/drawing/2014/chart" uri="{C3380CC4-5D6E-409C-BE32-E72D297353CC}">
              <c16:uniqueId val="{00000006-A4E4-4CA8-A6BB-C1283A471F7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
          <c:min val="20"/>
        </c:scaling>
        <c:delete val="0"/>
        <c:axPos val="l"/>
        <c:majorGridlines/>
        <c:title>
          <c:tx>
            <c:rich>
              <a:bodyPr rot="-5400000" vert="horz"/>
              <a:lstStyle/>
              <a:p>
                <a:pPr>
                  <a:defRPr/>
                </a:pPr>
                <a:r>
                  <a:rPr lang="en-US"/>
                  <a:t>Percent</a:t>
                </a:r>
              </a:p>
            </c:rich>
          </c:tx>
          <c:layout>
            <c:manualLayout>
              <c:xMode val="edge"/>
              <c:yMode val="edge"/>
              <c:x val="9.0315633622720234E-4"/>
              <c:y val="0.42629080544619424"/>
            </c:manualLayout>
          </c:layout>
          <c:overlay val="0"/>
        </c:title>
        <c:numFmt formatCode="#,##0" sourceLinked="0"/>
        <c:majorTickMark val="out"/>
        <c:minorTickMark val="none"/>
        <c:tickLblPos val="nextTo"/>
        <c:crossAx val="123682176"/>
        <c:crosses val="autoZero"/>
        <c:crossBetween val="between"/>
        <c:majorUnit val="5"/>
      </c:valAx>
      <c:spPr>
        <a:noFill/>
        <a:ln w="25400">
          <a:noFill/>
        </a:ln>
      </c:spPr>
    </c:plotArea>
    <c:legend>
      <c:legendPos val="t"/>
      <c:layout>
        <c:manualLayout>
          <c:xMode val="edge"/>
          <c:yMode val="edge"/>
          <c:x val="0"/>
          <c:y val="1.6876996480091153E-2"/>
          <c:w val="0.99871561509356765"/>
          <c:h val="7.2949236837315967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9.329683398950131E-2"/>
          <c:w val="0.89338947214931463"/>
          <c:h val="0.7792182715441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0.0</c:formatCode>
                <c:ptCount val="11"/>
                <c:pt idx="0">
                  <c:v>30.7</c:v>
                </c:pt>
                <c:pt idx="1">
                  <c:v>30.4</c:v>
                </c:pt>
                <c:pt idx="2">
                  <c:v>29.5</c:v>
                </c:pt>
                <c:pt idx="3">
                  <c:v>28.9</c:v>
                </c:pt>
                <c:pt idx="4">
                  <c:v>28.8</c:v>
                </c:pt>
                <c:pt idx="5">
                  <c:v>28.6</c:v>
                </c:pt>
                <c:pt idx="6">
                  <c:v>28.3</c:v>
                </c:pt>
                <c:pt idx="7">
                  <c:v>28</c:v>
                </c:pt>
                <c:pt idx="8">
                  <c:v>27</c:v>
                </c:pt>
                <c:pt idx="9">
                  <c:v>26.6</c:v>
                </c:pt>
                <c:pt idx="10">
                  <c:v>26.4</c:v>
                </c:pt>
              </c:numCache>
            </c:numRef>
          </c:val>
          <c:smooth val="0"/>
          <c:extLst>
            <c:ext xmlns:c16="http://schemas.microsoft.com/office/drawing/2014/chart" uri="{C3380CC4-5D6E-409C-BE32-E72D297353CC}">
              <c16:uniqueId val="{00000000-2C9C-4877-934B-590B2BA7F529}"/>
            </c:ext>
          </c:extLst>
        </c:ser>
        <c:ser>
          <c:idx val="0"/>
          <c:order val="1"/>
          <c:tx>
            <c:strRef>
              <c:f>Sheet1!$C$1</c:f>
              <c:strCache>
                <c:ptCount val="1"/>
                <c:pt idx="0">
                  <c:v>18-44</c:v>
                </c:pt>
              </c:strCache>
            </c:strRef>
          </c:tx>
          <c:spPr>
            <a:ln>
              <a:solidFill>
                <a:srgbClr val="005EB8"/>
              </a:solidFill>
            </a:ln>
          </c:spPr>
          <c:marker>
            <c:symbol val="square"/>
            <c:size val="7"/>
            <c:spPr>
              <a:solidFill>
                <a:srgbClr val="005EB8"/>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0.0</c:formatCode>
                <c:ptCount val="11"/>
                <c:pt idx="0">
                  <c:v>33.6</c:v>
                </c:pt>
                <c:pt idx="1">
                  <c:v>33.5</c:v>
                </c:pt>
                <c:pt idx="2">
                  <c:v>32.9</c:v>
                </c:pt>
                <c:pt idx="3">
                  <c:v>32.4</c:v>
                </c:pt>
                <c:pt idx="4">
                  <c:v>32</c:v>
                </c:pt>
                <c:pt idx="5">
                  <c:v>31.4</c:v>
                </c:pt>
                <c:pt idx="6">
                  <c:v>31.7</c:v>
                </c:pt>
                <c:pt idx="7">
                  <c:v>30.6</c:v>
                </c:pt>
                <c:pt idx="8">
                  <c:v>28.8</c:v>
                </c:pt>
                <c:pt idx="9">
                  <c:v>28.8</c:v>
                </c:pt>
                <c:pt idx="10">
                  <c:v>28.5</c:v>
                </c:pt>
              </c:numCache>
            </c:numRef>
          </c:val>
          <c:smooth val="0"/>
          <c:extLst>
            <c:ext xmlns:c16="http://schemas.microsoft.com/office/drawing/2014/chart" uri="{C3380CC4-5D6E-409C-BE32-E72D297353CC}">
              <c16:uniqueId val="{00000001-2C9C-4877-934B-590B2BA7F529}"/>
            </c:ext>
          </c:extLst>
        </c:ser>
        <c:ser>
          <c:idx val="1"/>
          <c:order val="2"/>
          <c:tx>
            <c:strRef>
              <c:f>Sheet1!$D$1</c:f>
              <c:strCache>
                <c:ptCount val="1"/>
                <c:pt idx="0">
                  <c:v>45-64</c:v>
                </c:pt>
              </c:strCache>
            </c:strRef>
          </c:tx>
          <c:spPr>
            <a:ln>
              <a:solidFill>
                <a:srgbClr val="671E75"/>
              </a:solidFill>
            </a:ln>
          </c:spPr>
          <c:marker>
            <c:symbol val="triangle"/>
            <c:size val="8"/>
            <c:spPr>
              <a:solidFill>
                <a:srgbClr val="671E75"/>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0.0</c:formatCode>
                <c:ptCount val="11"/>
                <c:pt idx="0">
                  <c:v>37.5</c:v>
                </c:pt>
                <c:pt idx="1">
                  <c:v>37.200000000000003</c:v>
                </c:pt>
                <c:pt idx="2">
                  <c:v>36.200000000000003</c:v>
                </c:pt>
                <c:pt idx="3">
                  <c:v>35.200000000000003</c:v>
                </c:pt>
                <c:pt idx="4">
                  <c:v>34.799999999999997</c:v>
                </c:pt>
                <c:pt idx="5">
                  <c:v>34.799999999999997</c:v>
                </c:pt>
                <c:pt idx="6">
                  <c:v>34.4</c:v>
                </c:pt>
                <c:pt idx="7">
                  <c:v>33.9</c:v>
                </c:pt>
                <c:pt idx="8">
                  <c:v>32.6</c:v>
                </c:pt>
                <c:pt idx="9">
                  <c:v>31.9</c:v>
                </c:pt>
                <c:pt idx="10">
                  <c:v>31.4</c:v>
                </c:pt>
              </c:numCache>
            </c:numRef>
          </c:val>
          <c:smooth val="0"/>
          <c:extLst>
            <c:ext xmlns:c16="http://schemas.microsoft.com/office/drawing/2014/chart" uri="{C3380CC4-5D6E-409C-BE32-E72D297353CC}">
              <c16:uniqueId val="{00000002-2C9C-4877-934B-590B2BA7F529}"/>
            </c:ext>
          </c:extLst>
        </c:ser>
        <c:ser>
          <c:idx val="2"/>
          <c:order val="3"/>
          <c:tx>
            <c:strRef>
              <c:f>Sheet1!$E$1</c:f>
              <c:strCache>
                <c:ptCount val="1"/>
                <c:pt idx="0">
                  <c:v>65+</c:v>
                </c:pt>
              </c:strCache>
            </c:strRef>
          </c:tx>
          <c:spPr>
            <a:ln>
              <a:solidFill>
                <a:srgbClr val="FFC72C"/>
              </a:solidFill>
            </a:ln>
          </c:spPr>
          <c:marker>
            <c:symbol val="diamond"/>
            <c:size val="9"/>
            <c:spPr>
              <a:solidFill>
                <a:srgbClr val="FFC72C"/>
              </a:solidFill>
              <a:ln>
                <a:noFill/>
              </a:ln>
            </c:spPr>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Sheet1!$E$2:$E$12</c:f>
              <c:numCache>
                <c:formatCode>0.0</c:formatCode>
                <c:ptCount val="11"/>
                <c:pt idx="0">
                  <c:v>29.7</c:v>
                </c:pt>
                <c:pt idx="1">
                  <c:v>29.4</c:v>
                </c:pt>
                <c:pt idx="2">
                  <c:v>28.5</c:v>
                </c:pt>
                <c:pt idx="3">
                  <c:v>27.9</c:v>
                </c:pt>
                <c:pt idx="4">
                  <c:v>27.9</c:v>
                </c:pt>
                <c:pt idx="5">
                  <c:v>27.8</c:v>
                </c:pt>
                <c:pt idx="6">
                  <c:v>27.5</c:v>
                </c:pt>
                <c:pt idx="7">
                  <c:v>27.3</c:v>
                </c:pt>
                <c:pt idx="8">
                  <c:v>26.3</c:v>
                </c:pt>
                <c:pt idx="9">
                  <c:v>26.1</c:v>
                </c:pt>
                <c:pt idx="10">
                  <c:v>25.9</c:v>
                </c:pt>
              </c:numCache>
            </c:numRef>
          </c:val>
          <c:smooth val="0"/>
          <c:extLst>
            <c:ext xmlns:c16="http://schemas.microsoft.com/office/drawing/2014/chart" uri="{C3380CC4-5D6E-409C-BE32-E72D297353CC}">
              <c16:uniqueId val="{00000003-2C9C-4877-934B-590B2BA7F52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scaling>
        <c:delete val="0"/>
        <c:axPos val="l"/>
        <c:majorGridlines/>
        <c:title>
          <c:tx>
            <c:rich>
              <a:bodyPr rot="-5400000" vert="horz"/>
              <a:lstStyle/>
              <a:p>
                <a:pPr>
                  <a:defRPr/>
                </a:pPr>
                <a:r>
                  <a:rPr lang="en-US"/>
                  <a:t>Percent</a:t>
                </a:r>
              </a:p>
            </c:rich>
          </c:tx>
          <c:layout>
            <c:manualLayout>
              <c:xMode val="edge"/>
              <c:yMode val="edge"/>
              <c:x val="5.5328327014678722E-3"/>
              <c:y val="0.3823281053002194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2005540974044912"/>
          <c:y val="3.8560284131150275E-3"/>
          <c:w val="0.82747545445708159"/>
          <c:h val="6.187322287839021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21240400505492"/>
          <c:y val="0.10434577622241664"/>
          <c:w val="0.87795737338388247"/>
          <c:h val="0.7436708953047536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Sheet1!$B$2:$R$2</c:f>
              <c:numCache>
                <c:formatCode>0.0</c:formatCode>
                <c:ptCount val="17"/>
                <c:pt idx="0">
                  <c:v>8.9700000000000006</c:v>
                </c:pt>
                <c:pt idx="1">
                  <c:v>8.11</c:v>
                </c:pt>
                <c:pt idx="2">
                  <c:v>8.42</c:v>
                </c:pt>
                <c:pt idx="3">
                  <c:v>8.34</c:v>
                </c:pt>
                <c:pt idx="4">
                  <c:v>8.23</c:v>
                </c:pt>
                <c:pt idx="5">
                  <c:v>7.78</c:v>
                </c:pt>
                <c:pt idx="6">
                  <c:v>8.48</c:v>
                </c:pt>
                <c:pt idx="7">
                  <c:v>7.62</c:v>
                </c:pt>
                <c:pt idx="8">
                  <c:v>7.35</c:v>
                </c:pt>
                <c:pt idx="9">
                  <c:v>6.71</c:v>
                </c:pt>
                <c:pt idx="10">
                  <c:v>6.36</c:v>
                </c:pt>
                <c:pt idx="11">
                  <c:v>6.08</c:v>
                </c:pt>
                <c:pt idx="12">
                  <c:v>4.78</c:v>
                </c:pt>
                <c:pt idx="13">
                  <c:v>5.08</c:v>
                </c:pt>
                <c:pt idx="14">
                  <c:v>5.24</c:v>
                </c:pt>
                <c:pt idx="15">
                  <c:v>7.4</c:v>
                </c:pt>
                <c:pt idx="16">
                  <c:v>8.1</c:v>
                </c:pt>
              </c:numCache>
            </c:numRef>
          </c:val>
          <c:smooth val="0"/>
          <c:extLst>
            <c:ext xmlns:c16="http://schemas.microsoft.com/office/drawing/2014/chart" uri="{C3380CC4-5D6E-409C-BE32-E72D297353CC}">
              <c16:uniqueId val="{00000000-5272-405B-A48C-C57F1D54D454}"/>
            </c:ext>
          </c:extLst>
        </c:ser>
        <c:ser>
          <c:idx val="0"/>
          <c:order val="1"/>
          <c:tx>
            <c:strRef>
              <c:f>Sheet1!$A$3</c:f>
              <c:strCache>
                <c:ptCount val="1"/>
                <c:pt idx="0">
                  <c:v>White</c:v>
                </c:pt>
              </c:strCache>
            </c:strRef>
          </c:tx>
          <c:spPr>
            <a:ln>
              <a:solidFill>
                <a:srgbClr val="005EB8"/>
              </a:solidFill>
            </a:ln>
          </c:spPr>
          <c:marker>
            <c:symbol val="square"/>
            <c:size val="7"/>
            <c:spPr>
              <a:solidFill>
                <a:srgbClr val="005EB8"/>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Sheet1!$B$3:$R$3</c:f>
              <c:numCache>
                <c:formatCode>0.0</c:formatCode>
                <c:ptCount val="17"/>
                <c:pt idx="0">
                  <c:v>7.7</c:v>
                </c:pt>
                <c:pt idx="1">
                  <c:v>6.8</c:v>
                </c:pt>
                <c:pt idx="2">
                  <c:v>7.3</c:v>
                </c:pt>
                <c:pt idx="3">
                  <c:v>7.1</c:v>
                </c:pt>
                <c:pt idx="4">
                  <c:v>7.2</c:v>
                </c:pt>
                <c:pt idx="5">
                  <c:v>6.6</c:v>
                </c:pt>
                <c:pt idx="6">
                  <c:v>7.5</c:v>
                </c:pt>
                <c:pt idx="7">
                  <c:v>6.4</c:v>
                </c:pt>
                <c:pt idx="8">
                  <c:v>6.4</c:v>
                </c:pt>
                <c:pt idx="9">
                  <c:v>5.7</c:v>
                </c:pt>
                <c:pt idx="10">
                  <c:v>5.4</c:v>
                </c:pt>
                <c:pt idx="11">
                  <c:v>5</c:v>
                </c:pt>
                <c:pt idx="12">
                  <c:v>3.9</c:v>
                </c:pt>
                <c:pt idx="13">
                  <c:v>4.0999999999999996</c:v>
                </c:pt>
                <c:pt idx="14">
                  <c:v>4.5</c:v>
                </c:pt>
                <c:pt idx="15">
                  <c:v>6.5</c:v>
                </c:pt>
                <c:pt idx="16">
                  <c:v>6.8</c:v>
                </c:pt>
              </c:numCache>
            </c:numRef>
          </c:val>
          <c:smooth val="0"/>
          <c:extLst>
            <c:ext xmlns:c16="http://schemas.microsoft.com/office/drawing/2014/chart" uri="{C3380CC4-5D6E-409C-BE32-E72D297353CC}">
              <c16:uniqueId val="{00000001-5272-405B-A48C-C57F1D54D454}"/>
            </c:ext>
          </c:extLst>
        </c:ser>
        <c:ser>
          <c:idx val="1"/>
          <c:order val="2"/>
          <c:tx>
            <c:strRef>
              <c:f>Sheet1!$A$4</c:f>
              <c:strCache>
                <c:ptCount val="1"/>
                <c:pt idx="0">
                  <c:v>Black</c:v>
                </c:pt>
              </c:strCache>
            </c:strRef>
          </c:tx>
          <c:spPr>
            <a:ln>
              <a:solidFill>
                <a:srgbClr val="671E75"/>
              </a:solidFill>
            </a:ln>
          </c:spPr>
          <c:marker>
            <c:symbol val="triangle"/>
            <c:size val="8"/>
            <c:spPr>
              <a:solidFill>
                <a:srgbClr val="671E75"/>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Sheet1!$B$4:$R$4</c:f>
              <c:numCache>
                <c:formatCode>0.0</c:formatCode>
                <c:ptCount val="17"/>
                <c:pt idx="0">
                  <c:v>10.7</c:v>
                </c:pt>
                <c:pt idx="1">
                  <c:v>10.9</c:v>
                </c:pt>
                <c:pt idx="2">
                  <c:v>10.8</c:v>
                </c:pt>
                <c:pt idx="3">
                  <c:v>11.4</c:v>
                </c:pt>
                <c:pt idx="4">
                  <c:v>9.6</c:v>
                </c:pt>
                <c:pt idx="5">
                  <c:v>9.6</c:v>
                </c:pt>
                <c:pt idx="6">
                  <c:v>11.3</c:v>
                </c:pt>
                <c:pt idx="7">
                  <c:v>10.6</c:v>
                </c:pt>
                <c:pt idx="8">
                  <c:v>9.6999999999999993</c:v>
                </c:pt>
                <c:pt idx="9">
                  <c:v>8.1</c:v>
                </c:pt>
                <c:pt idx="10">
                  <c:v>8.6</c:v>
                </c:pt>
                <c:pt idx="11">
                  <c:v>8.5</c:v>
                </c:pt>
                <c:pt idx="12">
                  <c:v>7.2</c:v>
                </c:pt>
                <c:pt idx="13">
                  <c:v>6.8</c:v>
                </c:pt>
                <c:pt idx="14">
                  <c:v>7.6</c:v>
                </c:pt>
                <c:pt idx="15">
                  <c:v>7.9</c:v>
                </c:pt>
                <c:pt idx="16">
                  <c:v>9.1</c:v>
                </c:pt>
              </c:numCache>
            </c:numRef>
          </c:val>
          <c:smooth val="0"/>
          <c:extLst>
            <c:ext xmlns:c16="http://schemas.microsoft.com/office/drawing/2014/chart" uri="{C3380CC4-5D6E-409C-BE32-E72D297353CC}">
              <c16:uniqueId val="{00000002-5272-405B-A48C-C57F1D54D454}"/>
            </c:ext>
          </c:extLst>
        </c:ser>
        <c:ser>
          <c:idx val="2"/>
          <c:order val="3"/>
          <c:tx>
            <c:strRef>
              <c:f>Sheet1!$A$5</c:f>
              <c:strCache>
                <c:ptCount val="1"/>
                <c:pt idx="0">
                  <c:v>Hispanic</c:v>
                </c:pt>
              </c:strCache>
            </c:strRef>
          </c:tx>
          <c:spPr>
            <a:ln>
              <a:solidFill>
                <a:srgbClr val="FFC72C"/>
              </a:solidFill>
            </a:ln>
          </c:spPr>
          <c:marker>
            <c:symbol val="diamond"/>
            <c:size val="9"/>
            <c:spPr>
              <a:solidFill>
                <a:srgbClr val="FFC72C"/>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Sheet1!$B$5:$R$5</c:f>
              <c:numCache>
                <c:formatCode>0.0</c:formatCode>
                <c:ptCount val="17"/>
                <c:pt idx="0">
                  <c:v>14.9</c:v>
                </c:pt>
                <c:pt idx="1">
                  <c:v>12.7</c:v>
                </c:pt>
                <c:pt idx="2">
                  <c:v>12.1</c:v>
                </c:pt>
                <c:pt idx="3">
                  <c:v>12.2</c:v>
                </c:pt>
                <c:pt idx="4">
                  <c:v>13.1</c:v>
                </c:pt>
                <c:pt idx="5">
                  <c:v>13.1</c:v>
                </c:pt>
                <c:pt idx="6">
                  <c:v>11.1</c:v>
                </c:pt>
                <c:pt idx="7">
                  <c:v>12.6</c:v>
                </c:pt>
                <c:pt idx="8">
                  <c:v>10.7</c:v>
                </c:pt>
                <c:pt idx="9">
                  <c:v>10.8</c:v>
                </c:pt>
                <c:pt idx="10">
                  <c:v>9.5</c:v>
                </c:pt>
                <c:pt idx="11">
                  <c:v>9.1</c:v>
                </c:pt>
                <c:pt idx="12">
                  <c:v>7.3</c:v>
                </c:pt>
                <c:pt idx="13">
                  <c:v>7.5</c:v>
                </c:pt>
                <c:pt idx="14">
                  <c:v>6.6</c:v>
                </c:pt>
                <c:pt idx="15">
                  <c:v>10.1</c:v>
                </c:pt>
                <c:pt idx="16">
                  <c:v>11.5</c:v>
                </c:pt>
              </c:numCache>
            </c:numRef>
          </c:val>
          <c:smooth val="0"/>
          <c:extLst>
            <c:ext xmlns:c16="http://schemas.microsoft.com/office/drawing/2014/chart" uri="{C3380CC4-5D6E-409C-BE32-E72D297353CC}">
              <c16:uniqueId val="{00000003-5272-405B-A48C-C57F1D54D45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5.0013459855979539E-3"/>
              <c:y val="0.38203330052493439"/>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6876956645479578E-2"/>
          <c:w val="0.99568527491755854"/>
          <c:h val="5.223996306017303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422875025237233"/>
          <c:w val="0.89338947214931463"/>
          <c:h val="0.7415653251676873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Sheet1!$B$2:$R$2</c:f>
              <c:numCache>
                <c:formatCode>0.0</c:formatCode>
                <c:ptCount val="17"/>
                <c:pt idx="0">
                  <c:v>9</c:v>
                </c:pt>
                <c:pt idx="1">
                  <c:v>8.1</c:v>
                </c:pt>
                <c:pt idx="2">
                  <c:v>8.4</c:v>
                </c:pt>
                <c:pt idx="3">
                  <c:v>8.3000000000000007</c:v>
                </c:pt>
                <c:pt idx="4">
                  <c:v>8.1999999999999993</c:v>
                </c:pt>
                <c:pt idx="5">
                  <c:v>7.8</c:v>
                </c:pt>
                <c:pt idx="6">
                  <c:v>8.5</c:v>
                </c:pt>
                <c:pt idx="7">
                  <c:v>7.6</c:v>
                </c:pt>
                <c:pt idx="8">
                  <c:v>7.4</c:v>
                </c:pt>
                <c:pt idx="9">
                  <c:v>6.7</c:v>
                </c:pt>
                <c:pt idx="10">
                  <c:v>6.4</c:v>
                </c:pt>
                <c:pt idx="11">
                  <c:v>6.1</c:v>
                </c:pt>
                <c:pt idx="12">
                  <c:v>4.8</c:v>
                </c:pt>
                <c:pt idx="13">
                  <c:v>5.0999999999999996</c:v>
                </c:pt>
                <c:pt idx="14">
                  <c:v>5.2</c:v>
                </c:pt>
                <c:pt idx="15">
                  <c:v>7.4</c:v>
                </c:pt>
                <c:pt idx="16">
                  <c:v>8.1</c:v>
                </c:pt>
              </c:numCache>
            </c:numRef>
          </c:val>
          <c:smooth val="0"/>
          <c:extLst>
            <c:ext xmlns:c16="http://schemas.microsoft.com/office/drawing/2014/chart" uri="{C3380CC4-5D6E-409C-BE32-E72D297353CC}">
              <c16:uniqueId val="{00000000-9C21-41FF-AAC6-E3D69B2ADFA1}"/>
            </c:ext>
          </c:extLst>
        </c:ser>
        <c:ser>
          <c:idx val="0"/>
          <c:order val="1"/>
          <c:tx>
            <c:strRef>
              <c:f>Sheet1!$A$3</c:f>
              <c:strCache>
                <c:ptCount val="1"/>
                <c:pt idx="0">
                  <c:v>18-44</c:v>
                </c:pt>
              </c:strCache>
            </c:strRef>
          </c:tx>
          <c:spPr>
            <a:ln>
              <a:solidFill>
                <a:srgbClr val="005EB8"/>
              </a:solidFill>
            </a:ln>
          </c:spPr>
          <c:marker>
            <c:symbol val="square"/>
            <c:size val="9"/>
            <c:spPr>
              <a:solidFill>
                <a:srgbClr val="005EB8"/>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Sheet1!$B$3:$R$3</c:f>
              <c:numCache>
                <c:formatCode>0.0</c:formatCode>
                <c:ptCount val="17"/>
                <c:pt idx="0">
                  <c:v>10.25</c:v>
                </c:pt>
                <c:pt idx="1">
                  <c:v>9.4</c:v>
                </c:pt>
                <c:pt idx="2">
                  <c:v>10</c:v>
                </c:pt>
                <c:pt idx="3">
                  <c:v>9.6</c:v>
                </c:pt>
                <c:pt idx="4">
                  <c:v>9.1</c:v>
                </c:pt>
                <c:pt idx="5">
                  <c:v>8.3000000000000007</c:v>
                </c:pt>
                <c:pt idx="6">
                  <c:v>9.5</c:v>
                </c:pt>
                <c:pt idx="7">
                  <c:v>8.9</c:v>
                </c:pt>
                <c:pt idx="8">
                  <c:v>7.9</c:v>
                </c:pt>
                <c:pt idx="9">
                  <c:v>7.6</c:v>
                </c:pt>
                <c:pt idx="10">
                  <c:v>7.5</c:v>
                </c:pt>
                <c:pt idx="11">
                  <c:v>6.8</c:v>
                </c:pt>
                <c:pt idx="12">
                  <c:v>5.44</c:v>
                </c:pt>
                <c:pt idx="13">
                  <c:v>5.7</c:v>
                </c:pt>
                <c:pt idx="14">
                  <c:v>5.7</c:v>
                </c:pt>
                <c:pt idx="15">
                  <c:v>7.8</c:v>
                </c:pt>
                <c:pt idx="16">
                  <c:v>8.6</c:v>
                </c:pt>
              </c:numCache>
            </c:numRef>
          </c:val>
          <c:smooth val="0"/>
          <c:extLst>
            <c:ext xmlns:c16="http://schemas.microsoft.com/office/drawing/2014/chart" uri="{C3380CC4-5D6E-409C-BE32-E72D297353CC}">
              <c16:uniqueId val="{00000001-9C21-41FF-AAC6-E3D69B2ADFA1}"/>
            </c:ext>
          </c:extLst>
        </c:ser>
        <c:ser>
          <c:idx val="1"/>
          <c:order val="2"/>
          <c:tx>
            <c:strRef>
              <c:f>Sheet1!$A$4</c:f>
              <c:strCache>
                <c:ptCount val="1"/>
                <c:pt idx="0">
                  <c:v>45-64 </c:v>
                </c:pt>
              </c:strCache>
            </c:strRef>
          </c:tx>
          <c:spPr>
            <a:ln>
              <a:solidFill>
                <a:srgbClr val="671E75"/>
              </a:solidFill>
            </a:ln>
          </c:spPr>
          <c:marker>
            <c:symbol val="triangle"/>
            <c:size val="9"/>
            <c:spPr>
              <a:solidFill>
                <a:srgbClr val="671E75"/>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Sheet1!$B$4:$R$4</c:f>
              <c:numCache>
                <c:formatCode>0.0</c:formatCode>
                <c:ptCount val="17"/>
                <c:pt idx="0">
                  <c:v>8.15</c:v>
                </c:pt>
                <c:pt idx="1">
                  <c:v>7.6</c:v>
                </c:pt>
                <c:pt idx="2">
                  <c:v>7.5</c:v>
                </c:pt>
                <c:pt idx="3">
                  <c:v>7.4</c:v>
                </c:pt>
                <c:pt idx="4">
                  <c:v>7.6</c:v>
                </c:pt>
                <c:pt idx="5">
                  <c:v>7.9</c:v>
                </c:pt>
                <c:pt idx="6">
                  <c:v>7.7</c:v>
                </c:pt>
                <c:pt idx="7">
                  <c:v>7.2</c:v>
                </c:pt>
                <c:pt idx="8">
                  <c:v>7.7</c:v>
                </c:pt>
                <c:pt idx="9">
                  <c:v>6.8</c:v>
                </c:pt>
                <c:pt idx="10">
                  <c:v>5.8</c:v>
                </c:pt>
                <c:pt idx="11">
                  <c:v>5.7</c:v>
                </c:pt>
                <c:pt idx="12">
                  <c:v>4.9000000000000004</c:v>
                </c:pt>
                <c:pt idx="13">
                  <c:v>5.6</c:v>
                </c:pt>
                <c:pt idx="14">
                  <c:v>5</c:v>
                </c:pt>
                <c:pt idx="15">
                  <c:v>7.4</c:v>
                </c:pt>
                <c:pt idx="16">
                  <c:v>8.1999999999999993</c:v>
                </c:pt>
              </c:numCache>
            </c:numRef>
          </c:val>
          <c:smooth val="0"/>
          <c:extLst>
            <c:ext xmlns:c16="http://schemas.microsoft.com/office/drawing/2014/chart" uri="{C3380CC4-5D6E-409C-BE32-E72D297353CC}">
              <c16:uniqueId val="{00000002-9C21-41FF-AAC6-E3D69B2ADFA1}"/>
            </c:ext>
          </c:extLst>
        </c:ser>
        <c:ser>
          <c:idx val="2"/>
          <c:order val="3"/>
          <c:tx>
            <c:strRef>
              <c:f>Sheet1!$A$5</c:f>
              <c:strCache>
                <c:ptCount val="1"/>
                <c:pt idx="0">
                  <c:v>65+</c:v>
                </c:pt>
              </c:strCache>
            </c:strRef>
          </c:tx>
          <c:spPr>
            <a:ln>
              <a:solidFill>
                <a:srgbClr val="FFC72C"/>
              </a:solidFill>
            </a:ln>
          </c:spPr>
          <c:marker>
            <c:symbol val="diamond"/>
            <c:size val="7"/>
            <c:spPr>
              <a:solidFill>
                <a:srgbClr val="FFC72C"/>
              </a:solidFill>
              <a:ln>
                <a:noFill/>
              </a:ln>
            </c:spPr>
          </c:marker>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Sheet1!$B$5:$R$5</c:f>
              <c:numCache>
                <c:formatCode>0.0</c:formatCode>
                <c:ptCount val="17"/>
                <c:pt idx="0">
                  <c:v>7.42</c:v>
                </c:pt>
                <c:pt idx="1">
                  <c:v>6.1</c:v>
                </c:pt>
                <c:pt idx="2">
                  <c:v>6.6</c:v>
                </c:pt>
                <c:pt idx="3">
                  <c:v>7.2</c:v>
                </c:pt>
                <c:pt idx="4">
                  <c:v>7.4</c:v>
                </c:pt>
                <c:pt idx="5">
                  <c:v>6.5</c:v>
                </c:pt>
                <c:pt idx="6">
                  <c:v>7.8</c:v>
                </c:pt>
                <c:pt idx="7">
                  <c:v>5.7</c:v>
                </c:pt>
                <c:pt idx="8">
                  <c:v>5.6</c:v>
                </c:pt>
                <c:pt idx="9">
                  <c:v>4.9000000000000004</c:v>
                </c:pt>
                <c:pt idx="10">
                  <c:v>5.4</c:v>
                </c:pt>
                <c:pt idx="11">
                  <c:v>5.4</c:v>
                </c:pt>
                <c:pt idx="12">
                  <c:v>3.5</c:v>
                </c:pt>
                <c:pt idx="13">
                  <c:v>3.4</c:v>
                </c:pt>
                <c:pt idx="14">
                  <c:v>4.9000000000000004</c:v>
                </c:pt>
                <c:pt idx="15">
                  <c:v>6.9</c:v>
                </c:pt>
                <c:pt idx="16">
                  <c:v>7.1</c:v>
                </c:pt>
              </c:numCache>
            </c:numRef>
          </c:val>
          <c:smooth val="0"/>
          <c:extLst>
            <c:ext xmlns:c16="http://schemas.microsoft.com/office/drawing/2014/chart" uri="{C3380CC4-5D6E-409C-BE32-E72D297353CC}">
              <c16:uniqueId val="{00000003-9C21-41FF-AAC6-E3D69B2ADFA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0000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Percent</a:t>
                </a:r>
              </a:p>
            </c:rich>
          </c:tx>
          <c:layout>
            <c:manualLayout>
              <c:xMode val="edge"/>
              <c:yMode val="edge"/>
              <c:x val="9.0320307183824238E-4"/>
              <c:y val="0.3962131816856227"/>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4.314772753959654E-3"/>
          <c:y val="4.5312044327792365E-3"/>
          <c:w val="0.99568527491755854"/>
          <c:h val="9.745649849324389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697118826055834"/>
          <c:w val="0.89338947214931463"/>
          <c:h val="0.6697764840565142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Sheet1!$B$2:$R$2</c:f>
              <c:numCache>
                <c:formatCode>0.0</c:formatCode>
                <c:ptCount val="17"/>
                <c:pt idx="0">
                  <c:v>9</c:v>
                </c:pt>
                <c:pt idx="1">
                  <c:v>8.1</c:v>
                </c:pt>
                <c:pt idx="2">
                  <c:v>8.4</c:v>
                </c:pt>
                <c:pt idx="3">
                  <c:v>8.3000000000000007</c:v>
                </c:pt>
                <c:pt idx="4">
                  <c:v>8.1999999999999993</c:v>
                </c:pt>
                <c:pt idx="5">
                  <c:v>7.8</c:v>
                </c:pt>
                <c:pt idx="6">
                  <c:v>8.5</c:v>
                </c:pt>
                <c:pt idx="7">
                  <c:v>7.6</c:v>
                </c:pt>
                <c:pt idx="8">
                  <c:v>7.4</c:v>
                </c:pt>
                <c:pt idx="9">
                  <c:v>6.7</c:v>
                </c:pt>
                <c:pt idx="10">
                  <c:v>6.4</c:v>
                </c:pt>
                <c:pt idx="11">
                  <c:v>6.1</c:v>
                </c:pt>
                <c:pt idx="12">
                  <c:v>4.8</c:v>
                </c:pt>
                <c:pt idx="13">
                  <c:v>5.0999999999999996</c:v>
                </c:pt>
                <c:pt idx="14">
                  <c:v>5.2</c:v>
                </c:pt>
                <c:pt idx="15">
                  <c:v>7.4</c:v>
                </c:pt>
                <c:pt idx="16">
                  <c:v>8.1</c:v>
                </c:pt>
              </c:numCache>
            </c:numRef>
          </c:val>
          <c:smooth val="0"/>
          <c:extLst>
            <c:ext xmlns:c16="http://schemas.microsoft.com/office/drawing/2014/chart" uri="{C3380CC4-5D6E-409C-BE32-E72D297353CC}">
              <c16:uniqueId val="{00000000-932B-4E18-9EB3-461FB02A0C27}"/>
            </c:ext>
          </c:extLst>
        </c:ser>
        <c:ser>
          <c:idx val="0"/>
          <c:order val="1"/>
          <c:tx>
            <c:strRef>
              <c:f>Sheet1!$A$3</c:f>
              <c:strCache>
                <c:ptCount val="1"/>
                <c:pt idx="0">
                  <c:v>400%+ of PG</c:v>
                </c:pt>
              </c:strCache>
            </c:strRef>
          </c:tx>
          <c:spPr>
            <a:ln>
              <a:solidFill>
                <a:srgbClr val="005EB8"/>
              </a:solidFill>
            </a:ln>
          </c:spPr>
          <c:marker>
            <c:symbol val="square"/>
            <c:size val="7"/>
            <c:spPr>
              <a:solidFill>
                <a:srgbClr val="005EB8"/>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Sheet1!$B$3:$R$3</c:f>
              <c:numCache>
                <c:formatCode>0.0</c:formatCode>
                <c:ptCount val="17"/>
                <c:pt idx="0">
                  <c:v>6.9</c:v>
                </c:pt>
                <c:pt idx="1">
                  <c:v>5.7</c:v>
                </c:pt>
                <c:pt idx="2">
                  <c:v>6.3</c:v>
                </c:pt>
                <c:pt idx="3">
                  <c:v>5.8</c:v>
                </c:pt>
                <c:pt idx="4">
                  <c:v>5.0999999999999996</c:v>
                </c:pt>
                <c:pt idx="5">
                  <c:v>5.8</c:v>
                </c:pt>
                <c:pt idx="6">
                  <c:v>6.1</c:v>
                </c:pt>
                <c:pt idx="7">
                  <c:v>4.7</c:v>
                </c:pt>
                <c:pt idx="8">
                  <c:v>4.8</c:v>
                </c:pt>
                <c:pt idx="9">
                  <c:v>3.9</c:v>
                </c:pt>
                <c:pt idx="10">
                  <c:v>3.7</c:v>
                </c:pt>
                <c:pt idx="11">
                  <c:v>3.8</c:v>
                </c:pt>
                <c:pt idx="12">
                  <c:v>3.7</c:v>
                </c:pt>
                <c:pt idx="13">
                  <c:v>3</c:v>
                </c:pt>
                <c:pt idx="14">
                  <c:v>3.5</c:v>
                </c:pt>
                <c:pt idx="15">
                  <c:v>6.1</c:v>
                </c:pt>
                <c:pt idx="16">
                  <c:v>6.3</c:v>
                </c:pt>
              </c:numCache>
            </c:numRef>
          </c:val>
          <c:smooth val="0"/>
          <c:extLst>
            <c:ext xmlns:c16="http://schemas.microsoft.com/office/drawing/2014/chart" uri="{C3380CC4-5D6E-409C-BE32-E72D297353CC}">
              <c16:uniqueId val="{00000001-932B-4E18-9EB3-461FB02A0C27}"/>
            </c:ext>
          </c:extLst>
        </c:ser>
        <c:ser>
          <c:idx val="1"/>
          <c:order val="2"/>
          <c:tx>
            <c:strRef>
              <c:f>Sheet1!$A$4</c:f>
              <c:strCache>
                <c:ptCount val="1"/>
                <c:pt idx="0">
                  <c:v>200-399% of PG</c:v>
                </c:pt>
              </c:strCache>
            </c:strRef>
          </c:tx>
          <c:spPr>
            <a:ln>
              <a:solidFill>
                <a:srgbClr val="671E75"/>
              </a:solidFill>
            </a:ln>
          </c:spPr>
          <c:marker>
            <c:symbol val="triangle"/>
            <c:size val="9"/>
            <c:spPr>
              <a:solidFill>
                <a:srgbClr val="671E75"/>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Sheet1!$B$4:$R$4</c:f>
              <c:numCache>
                <c:formatCode>0.0</c:formatCode>
                <c:ptCount val="17"/>
                <c:pt idx="0">
                  <c:v>9.5</c:v>
                </c:pt>
                <c:pt idx="1">
                  <c:v>8.1999999999999993</c:v>
                </c:pt>
                <c:pt idx="2">
                  <c:v>8.5</c:v>
                </c:pt>
                <c:pt idx="3">
                  <c:v>9</c:v>
                </c:pt>
                <c:pt idx="4">
                  <c:v>9.6</c:v>
                </c:pt>
                <c:pt idx="5">
                  <c:v>8.3000000000000007</c:v>
                </c:pt>
                <c:pt idx="6">
                  <c:v>8.9</c:v>
                </c:pt>
                <c:pt idx="7">
                  <c:v>7.8</c:v>
                </c:pt>
                <c:pt idx="8">
                  <c:v>7.8</c:v>
                </c:pt>
                <c:pt idx="9">
                  <c:v>6.7</c:v>
                </c:pt>
                <c:pt idx="10">
                  <c:v>7</c:v>
                </c:pt>
                <c:pt idx="11">
                  <c:v>5.5</c:v>
                </c:pt>
                <c:pt idx="12">
                  <c:v>4.4000000000000004</c:v>
                </c:pt>
                <c:pt idx="13">
                  <c:v>5.7</c:v>
                </c:pt>
                <c:pt idx="14">
                  <c:v>4.9000000000000004</c:v>
                </c:pt>
                <c:pt idx="15">
                  <c:v>7</c:v>
                </c:pt>
                <c:pt idx="16">
                  <c:v>8.1</c:v>
                </c:pt>
              </c:numCache>
            </c:numRef>
          </c:val>
          <c:smooth val="0"/>
          <c:extLst>
            <c:ext xmlns:c16="http://schemas.microsoft.com/office/drawing/2014/chart" uri="{C3380CC4-5D6E-409C-BE32-E72D297353CC}">
              <c16:uniqueId val="{00000002-932B-4E18-9EB3-461FB02A0C27}"/>
            </c:ext>
          </c:extLst>
        </c:ser>
        <c:ser>
          <c:idx val="2"/>
          <c:order val="3"/>
          <c:tx>
            <c:strRef>
              <c:f>Sheet1!$A$5</c:f>
              <c:strCache>
                <c:ptCount val="1"/>
                <c:pt idx="0">
                  <c:v>100-199% of PG</c:v>
                </c:pt>
              </c:strCache>
            </c:strRef>
          </c:tx>
          <c:spPr>
            <a:ln>
              <a:solidFill>
                <a:srgbClr val="FFC72C"/>
              </a:solidFill>
            </a:ln>
          </c:spPr>
          <c:marker>
            <c:symbol val="diamond"/>
            <c:size val="9"/>
            <c:spPr>
              <a:solidFill>
                <a:srgbClr val="FFC72C"/>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Sheet1!$B$5:$R$5</c:f>
              <c:numCache>
                <c:formatCode>0.0</c:formatCode>
                <c:ptCount val="17"/>
                <c:pt idx="0">
                  <c:v>10.7</c:v>
                </c:pt>
                <c:pt idx="1">
                  <c:v>11.1</c:v>
                </c:pt>
                <c:pt idx="2">
                  <c:v>10.4</c:v>
                </c:pt>
                <c:pt idx="3">
                  <c:v>10.9</c:v>
                </c:pt>
                <c:pt idx="4">
                  <c:v>12</c:v>
                </c:pt>
                <c:pt idx="5">
                  <c:v>10.3</c:v>
                </c:pt>
                <c:pt idx="6">
                  <c:v>11</c:v>
                </c:pt>
                <c:pt idx="7">
                  <c:v>11.1</c:v>
                </c:pt>
                <c:pt idx="8">
                  <c:v>10.199999999999999</c:v>
                </c:pt>
                <c:pt idx="9">
                  <c:v>10.199999999999999</c:v>
                </c:pt>
                <c:pt idx="10">
                  <c:v>9</c:v>
                </c:pt>
                <c:pt idx="11">
                  <c:v>9.6</c:v>
                </c:pt>
                <c:pt idx="12">
                  <c:v>7.1</c:v>
                </c:pt>
                <c:pt idx="13">
                  <c:v>6.8</c:v>
                </c:pt>
                <c:pt idx="14">
                  <c:v>8.9</c:v>
                </c:pt>
                <c:pt idx="15">
                  <c:v>10.1</c:v>
                </c:pt>
                <c:pt idx="16">
                  <c:v>11.1</c:v>
                </c:pt>
              </c:numCache>
            </c:numRef>
          </c:val>
          <c:smooth val="0"/>
          <c:extLst>
            <c:ext xmlns:c16="http://schemas.microsoft.com/office/drawing/2014/chart" uri="{C3380CC4-5D6E-409C-BE32-E72D297353CC}">
              <c16:uniqueId val="{00000003-932B-4E18-9EB3-461FB02A0C27}"/>
            </c:ext>
          </c:extLst>
        </c:ser>
        <c:ser>
          <c:idx val="4"/>
          <c:order val="4"/>
          <c:tx>
            <c:strRef>
              <c:f>Sheet1!$A$6</c:f>
              <c:strCache>
                <c:ptCount val="1"/>
                <c:pt idx="0">
                  <c:v>&lt;100% of PG</c:v>
                </c:pt>
              </c:strCache>
            </c:strRef>
          </c:tx>
          <c:spPr>
            <a:ln w="25400">
              <a:solidFill>
                <a:srgbClr val="3D96AE"/>
              </a:solidFill>
            </a:ln>
          </c:spPr>
          <c:marker>
            <c:symbol val="star"/>
            <c:size val="7"/>
            <c:spPr>
              <a:noFill/>
              <a:ln>
                <a:solidFill>
                  <a:srgbClr val="3D96AE"/>
                </a:solid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Sheet1!$B$6:$R$6</c:f>
              <c:numCache>
                <c:formatCode>0.0</c:formatCode>
                <c:ptCount val="17"/>
                <c:pt idx="0">
                  <c:v>14.2</c:v>
                </c:pt>
                <c:pt idx="1">
                  <c:v>14.5</c:v>
                </c:pt>
                <c:pt idx="2">
                  <c:v>14.7</c:v>
                </c:pt>
                <c:pt idx="3">
                  <c:v>14.1</c:v>
                </c:pt>
                <c:pt idx="4">
                  <c:v>13.2</c:v>
                </c:pt>
                <c:pt idx="5">
                  <c:v>12.2</c:v>
                </c:pt>
                <c:pt idx="6">
                  <c:v>13.9</c:v>
                </c:pt>
                <c:pt idx="7">
                  <c:v>14.5</c:v>
                </c:pt>
                <c:pt idx="8">
                  <c:v>12.6</c:v>
                </c:pt>
                <c:pt idx="9">
                  <c:v>12.3</c:v>
                </c:pt>
                <c:pt idx="10">
                  <c:v>11.4</c:v>
                </c:pt>
                <c:pt idx="11">
                  <c:v>11.7</c:v>
                </c:pt>
                <c:pt idx="12">
                  <c:v>7.35</c:v>
                </c:pt>
                <c:pt idx="13">
                  <c:v>10.7</c:v>
                </c:pt>
                <c:pt idx="14">
                  <c:v>9.4</c:v>
                </c:pt>
                <c:pt idx="15">
                  <c:v>11.4</c:v>
                </c:pt>
                <c:pt idx="16">
                  <c:v>12.4</c:v>
                </c:pt>
              </c:numCache>
            </c:numRef>
          </c:val>
          <c:smooth val="0"/>
          <c:extLst>
            <c:ext xmlns:c16="http://schemas.microsoft.com/office/drawing/2014/chart" uri="{C3380CC4-5D6E-409C-BE32-E72D297353CC}">
              <c16:uniqueId val="{00000004-932B-4E18-9EB3-461FB02A0C2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0000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Percent</a:t>
                </a:r>
              </a:p>
            </c:rich>
          </c:tx>
          <c:layout>
            <c:manualLayout>
              <c:xMode val="edge"/>
              <c:yMode val="edge"/>
              <c:x val="0"/>
              <c:y val="0.40876193667280952"/>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6876956645479578E-2"/>
          <c:w val="0.99568527491755854"/>
          <c:h val="0.1118524483681964"/>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1920683210053291"/>
          <c:w val="0.89338947214931463"/>
          <c:h val="0.7689331194711772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Sheet1!$B$2:$R$2</c:f>
              <c:numCache>
                <c:formatCode>0.0</c:formatCode>
                <c:ptCount val="17"/>
                <c:pt idx="0">
                  <c:v>9</c:v>
                </c:pt>
                <c:pt idx="1">
                  <c:v>8.1</c:v>
                </c:pt>
                <c:pt idx="2">
                  <c:v>8.4</c:v>
                </c:pt>
                <c:pt idx="3">
                  <c:v>8.3000000000000007</c:v>
                </c:pt>
                <c:pt idx="4">
                  <c:v>8.1999999999999993</c:v>
                </c:pt>
                <c:pt idx="5">
                  <c:v>7.8</c:v>
                </c:pt>
                <c:pt idx="6">
                  <c:v>8.5</c:v>
                </c:pt>
                <c:pt idx="7">
                  <c:v>7.6</c:v>
                </c:pt>
                <c:pt idx="8">
                  <c:v>7.4</c:v>
                </c:pt>
                <c:pt idx="9">
                  <c:v>6.7</c:v>
                </c:pt>
                <c:pt idx="10">
                  <c:v>6.4</c:v>
                </c:pt>
                <c:pt idx="11">
                  <c:v>6.1</c:v>
                </c:pt>
                <c:pt idx="12">
                  <c:v>4.8</c:v>
                </c:pt>
                <c:pt idx="13">
                  <c:v>5.0999999999999996</c:v>
                </c:pt>
                <c:pt idx="14">
                  <c:v>5.2</c:v>
                </c:pt>
                <c:pt idx="15">
                  <c:v>7.4</c:v>
                </c:pt>
                <c:pt idx="16">
                  <c:v>8.1</c:v>
                </c:pt>
              </c:numCache>
            </c:numRef>
          </c:val>
          <c:smooth val="0"/>
          <c:extLst>
            <c:ext xmlns:c16="http://schemas.microsoft.com/office/drawing/2014/chart" uri="{C3380CC4-5D6E-409C-BE32-E72D297353CC}">
              <c16:uniqueId val="{00000000-0AD8-4AAD-BC7F-F4146D386717}"/>
            </c:ext>
          </c:extLst>
        </c:ser>
        <c:ser>
          <c:idx val="0"/>
          <c:order val="1"/>
          <c:tx>
            <c:strRef>
              <c:f>Sheet1!$A$3</c:f>
              <c:strCache>
                <c:ptCount val="1"/>
                <c:pt idx="0">
                  <c:v>Any Private</c:v>
                </c:pt>
              </c:strCache>
            </c:strRef>
          </c:tx>
          <c:spPr>
            <a:ln>
              <a:solidFill>
                <a:srgbClr val="005EB8"/>
              </a:solidFill>
            </a:ln>
          </c:spPr>
          <c:marker>
            <c:symbol val="square"/>
            <c:size val="7"/>
            <c:spPr>
              <a:solidFill>
                <a:srgbClr val="005EB8"/>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Sheet1!$B$3:$R$3</c:f>
              <c:numCache>
                <c:formatCode>0.0</c:formatCode>
                <c:ptCount val="17"/>
                <c:pt idx="0">
                  <c:v>7.9</c:v>
                </c:pt>
                <c:pt idx="1">
                  <c:v>7.2</c:v>
                </c:pt>
                <c:pt idx="2">
                  <c:v>7.1</c:v>
                </c:pt>
                <c:pt idx="3">
                  <c:v>7.3</c:v>
                </c:pt>
                <c:pt idx="4">
                  <c:v>6.8</c:v>
                </c:pt>
                <c:pt idx="5">
                  <c:v>6.4</c:v>
                </c:pt>
                <c:pt idx="6">
                  <c:v>6.9</c:v>
                </c:pt>
                <c:pt idx="7">
                  <c:v>6.5</c:v>
                </c:pt>
                <c:pt idx="8">
                  <c:v>6</c:v>
                </c:pt>
                <c:pt idx="9">
                  <c:v>5.3</c:v>
                </c:pt>
                <c:pt idx="10">
                  <c:v>5</c:v>
                </c:pt>
                <c:pt idx="11">
                  <c:v>4.5</c:v>
                </c:pt>
                <c:pt idx="12">
                  <c:v>4.0999999999999996</c:v>
                </c:pt>
                <c:pt idx="13">
                  <c:v>4.4000000000000004</c:v>
                </c:pt>
                <c:pt idx="14">
                  <c:v>4</c:v>
                </c:pt>
                <c:pt idx="15">
                  <c:v>6.4</c:v>
                </c:pt>
                <c:pt idx="16">
                  <c:v>7.2</c:v>
                </c:pt>
              </c:numCache>
            </c:numRef>
          </c:val>
          <c:smooth val="0"/>
          <c:extLst>
            <c:ext xmlns:c16="http://schemas.microsoft.com/office/drawing/2014/chart" uri="{C3380CC4-5D6E-409C-BE32-E72D297353CC}">
              <c16:uniqueId val="{00000001-0AD8-4AAD-BC7F-F4146D386717}"/>
            </c:ext>
          </c:extLst>
        </c:ser>
        <c:ser>
          <c:idx val="1"/>
          <c:order val="2"/>
          <c:tx>
            <c:strRef>
              <c:f>Sheet1!$A$4</c:f>
              <c:strCache>
                <c:ptCount val="1"/>
                <c:pt idx="0">
                  <c:v>Public Only</c:v>
                </c:pt>
              </c:strCache>
            </c:strRef>
          </c:tx>
          <c:spPr>
            <a:ln>
              <a:solidFill>
                <a:srgbClr val="671E75"/>
              </a:solidFill>
            </a:ln>
          </c:spPr>
          <c:marker>
            <c:symbol val="triangle"/>
            <c:size val="8"/>
            <c:spPr>
              <a:solidFill>
                <a:srgbClr val="671E75"/>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Sheet1!$B$4:$R$4</c:f>
              <c:numCache>
                <c:formatCode>0.0</c:formatCode>
                <c:ptCount val="17"/>
                <c:pt idx="0">
                  <c:v>14.9</c:v>
                </c:pt>
                <c:pt idx="1">
                  <c:v>14.8</c:v>
                </c:pt>
                <c:pt idx="2">
                  <c:v>16.600000000000001</c:v>
                </c:pt>
                <c:pt idx="3">
                  <c:v>14.4</c:v>
                </c:pt>
                <c:pt idx="4">
                  <c:v>15.8</c:v>
                </c:pt>
                <c:pt idx="5">
                  <c:v>14.4</c:v>
                </c:pt>
                <c:pt idx="6">
                  <c:v>15.7</c:v>
                </c:pt>
                <c:pt idx="7">
                  <c:v>12.5</c:v>
                </c:pt>
                <c:pt idx="8">
                  <c:v>14.2</c:v>
                </c:pt>
                <c:pt idx="9">
                  <c:v>12.4</c:v>
                </c:pt>
                <c:pt idx="10">
                  <c:v>12.3</c:v>
                </c:pt>
                <c:pt idx="11">
                  <c:v>12.1</c:v>
                </c:pt>
                <c:pt idx="12">
                  <c:v>8.6</c:v>
                </c:pt>
                <c:pt idx="13">
                  <c:v>10</c:v>
                </c:pt>
                <c:pt idx="14">
                  <c:v>9.8000000000000007</c:v>
                </c:pt>
                <c:pt idx="15">
                  <c:v>11.9</c:v>
                </c:pt>
                <c:pt idx="16">
                  <c:v>13.1</c:v>
                </c:pt>
              </c:numCache>
            </c:numRef>
          </c:val>
          <c:smooth val="0"/>
          <c:extLst>
            <c:ext xmlns:c16="http://schemas.microsoft.com/office/drawing/2014/chart" uri="{C3380CC4-5D6E-409C-BE32-E72D297353CC}">
              <c16:uniqueId val="{00000002-0AD8-4AAD-BC7F-F4146D386717}"/>
            </c:ext>
          </c:extLst>
        </c:ser>
        <c:ser>
          <c:idx val="2"/>
          <c:order val="3"/>
          <c:tx>
            <c:strRef>
              <c:f>Sheet1!$A$5</c:f>
              <c:strCache>
                <c:ptCount val="1"/>
                <c:pt idx="0">
                  <c:v>Uninsured</c:v>
                </c:pt>
              </c:strCache>
            </c:strRef>
          </c:tx>
          <c:spPr>
            <a:ln>
              <a:solidFill>
                <a:srgbClr val="FFC72C"/>
              </a:solidFill>
            </a:ln>
          </c:spPr>
          <c:marker>
            <c:symbol val="diamond"/>
            <c:size val="9"/>
            <c:spPr>
              <a:solidFill>
                <a:srgbClr val="FFC72C"/>
              </a:solidFill>
              <a:ln>
                <a:noFill/>
              </a:ln>
            </c:spPr>
          </c:marker>
          <c:cat>
            <c:numRef>
              <c:f>Sheet1!$B$1:$R$1</c:f>
              <c:numCache>
                <c:formatCode>General</c:formatCode>
                <c:ptCount val="17"/>
                <c:pt idx="0">
                  <c:v>2002</c:v>
                </c:pt>
                <c:pt idx="1">
                  <c:v>2003</c:v>
                </c:pt>
                <c:pt idx="2">
                  <c:v>2004</c:v>
                </c:pt>
                <c:pt idx="3">
                  <c:v>20005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numCache>
            </c:numRef>
          </c:cat>
          <c:val>
            <c:numRef>
              <c:f>Sheet1!$B$5:$R$5</c:f>
              <c:numCache>
                <c:formatCode>0.0</c:formatCode>
                <c:ptCount val="17"/>
                <c:pt idx="0">
                  <c:v>16.7</c:v>
                </c:pt>
                <c:pt idx="1">
                  <c:v>15</c:v>
                </c:pt>
                <c:pt idx="2">
                  <c:v>16.5</c:v>
                </c:pt>
                <c:pt idx="3">
                  <c:v>13.6</c:v>
                </c:pt>
                <c:pt idx="4">
                  <c:v>14.9</c:v>
                </c:pt>
                <c:pt idx="5">
                  <c:v>15.7</c:v>
                </c:pt>
                <c:pt idx="6">
                  <c:v>13.9</c:v>
                </c:pt>
                <c:pt idx="7">
                  <c:v>15.3</c:v>
                </c:pt>
                <c:pt idx="8">
                  <c:v>14.3</c:v>
                </c:pt>
                <c:pt idx="9">
                  <c:v>15.4</c:v>
                </c:pt>
                <c:pt idx="10">
                  <c:v>12.6</c:v>
                </c:pt>
                <c:pt idx="11">
                  <c:v>12.6</c:v>
                </c:pt>
                <c:pt idx="12">
                  <c:v>10</c:v>
                </c:pt>
                <c:pt idx="13">
                  <c:v>11.2</c:v>
                </c:pt>
                <c:pt idx="14">
                  <c:v>12.5</c:v>
                </c:pt>
                <c:pt idx="15">
                  <c:v>13.5</c:v>
                </c:pt>
                <c:pt idx="16">
                  <c:v>13</c:v>
                </c:pt>
              </c:numCache>
            </c:numRef>
          </c:val>
          <c:smooth val="0"/>
          <c:extLst>
            <c:ext xmlns:c16="http://schemas.microsoft.com/office/drawing/2014/chart" uri="{C3380CC4-5D6E-409C-BE32-E72D297353CC}">
              <c16:uniqueId val="{00000003-0AD8-4AAD-BC7F-F4146D38671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0000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Percent</a:t>
                </a:r>
              </a:p>
            </c:rich>
          </c:tx>
          <c:layout>
            <c:manualLayout>
              <c:xMode val="edge"/>
              <c:yMode val="edge"/>
              <c:x val="9.0320307183824238E-4"/>
              <c:y val="0.40098327986779425"/>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1.6876956645479578E-2"/>
          <c:w val="0.99568527491755854"/>
          <c:h val="8.2391168906916945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21240400505492"/>
          <c:y val="0.10434577622241664"/>
          <c:w val="0.87795737338388247"/>
          <c:h val="0.789967191601049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0.0</c:formatCode>
                <c:ptCount val="8"/>
                <c:pt idx="0">
                  <c:v>24.4</c:v>
                </c:pt>
                <c:pt idx="1">
                  <c:v>25.4</c:v>
                </c:pt>
                <c:pt idx="2">
                  <c:v>27.8</c:v>
                </c:pt>
                <c:pt idx="3">
                  <c:v>29.2</c:v>
                </c:pt>
                <c:pt idx="4">
                  <c:v>30.1</c:v>
                </c:pt>
                <c:pt idx="5">
                  <c:v>30.5</c:v>
                </c:pt>
                <c:pt idx="6">
                  <c:v>26.6</c:v>
                </c:pt>
                <c:pt idx="7">
                  <c:v>25.6</c:v>
                </c:pt>
              </c:numCache>
            </c:numRef>
          </c:val>
          <c:smooth val="0"/>
          <c:extLst>
            <c:ext xmlns:c16="http://schemas.microsoft.com/office/drawing/2014/chart" uri="{C3380CC4-5D6E-409C-BE32-E72D297353CC}">
              <c16:uniqueId val="{00000000-1091-475B-BA26-278DC512FF32}"/>
            </c:ext>
          </c:extLst>
        </c:ser>
        <c:ser>
          <c:idx val="0"/>
          <c:order val="1"/>
          <c:tx>
            <c:strRef>
              <c:f>Sheet1!$A$3</c:f>
              <c:strCache>
                <c:ptCount val="1"/>
                <c:pt idx="0">
                  <c:v>White</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21.3</c:v>
                </c:pt>
                <c:pt idx="1">
                  <c:v>22.5</c:v>
                </c:pt>
                <c:pt idx="2">
                  <c:v>25.3</c:v>
                </c:pt>
                <c:pt idx="3">
                  <c:v>26.4</c:v>
                </c:pt>
                <c:pt idx="4">
                  <c:v>27.2</c:v>
                </c:pt>
                <c:pt idx="5">
                  <c:v>27.9</c:v>
                </c:pt>
                <c:pt idx="6">
                  <c:v>23.7</c:v>
                </c:pt>
                <c:pt idx="7">
                  <c:v>21.9</c:v>
                </c:pt>
              </c:numCache>
            </c:numRef>
          </c:val>
          <c:smooth val="0"/>
          <c:extLst>
            <c:ext xmlns:c16="http://schemas.microsoft.com/office/drawing/2014/chart" uri="{C3380CC4-5D6E-409C-BE32-E72D297353CC}">
              <c16:uniqueId val="{00000001-1091-475B-BA26-278DC512FF32}"/>
            </c:ext>
          </c:extLst>
        </c:ser>
        <c:ser>
          <c:idx val="1"/>
          <c:order val="2"/>
          <c:tx>
            <c:strRef>
              <c:f>Sheet1!$A$4</c:f>
              <c:strCache>
                <c:ptCount val="1"/>
                <c:pt idx="0">
                  <c:v>Black</c:v>
                </c:pt>
              </c:strCache>
            </c:strRef>
          </c:tx>
          <c:spPr>
            <a:ln>
              <a:solidFill>
                <a:srgbClr val="671E75"/>
              </a:solidFill>
            </a:ln>
          </c:spPr>
          <c:marker>
            <c:symbol val="triangle"/>
            <c:size val="8"/>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34.799999999999997</c:v>
                </c:pt>
                <c:pt idx="1">
                  <c:v>36.299999999999997</c:v>
                </c:pt>
                <c:pt idx="2">
                  <c:v>39</c:v>
                </c:pt>
                <c:pt idx="3">
                  <c:v>39.5</c:v>
                </c:pt>
                <c:pt idx="4">
                  <c:v>40.200000000000003</c:v>
                </c:pt>
                <c:pt idx="5">
                  <c:v>40.799999999999997</c:v>
                </c:pt>
                <c:pt idx="6">
                  <c:v>36.299999999999997</c:v>
                </c:pt>
                <c:pt idx="7">
                  <c:v>37.5</c:v>
                </c:pt>
              </c:numCache>
            </c:numRef>
          </c:val>
          <c:smooth val="0"/>
          <c:extLst>
            <c:ext xmlns:c16="http://schemas.microsoft.com/office/drawing/2014/chart" uri="{C3380CC4-5D6E-409C-BE32-E72D297353CC}">
              <c16:uniqueId val="{00000002-1091-475B-BA26-278DC512FF32}"/>
            </c:ext>
          </c:extLst>
        </c:ser>
        <c:ser>
          <c:idx val="2"/>
          <c:order val="3"/>
          <c:tx>
            <c:strRef>
              <c:f>Sheet1!$A$5</c:f>
              <c:strCache>
                <c:ptCount val="1"/>
                <c:pt idx="0">
                  <c:v>Asian</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32.9</c:v>
                </c:pt>
                <c:pt idx="1">
                  <c:v>30</c:v>
                </c:pt>
                <c:pt idx="2">
                  <c:v>28.6</c:v>
                </c:pt>
                <c:pt idx="3">
                  <c:v>31.9</c:v>
                </c:pt>
                <c:pt idx="4">
                  <c:v>31.2</c:v>
                </c:pt>
                <c:pt idx="5">
                  <c:v>33.9</c:v>
                </c:pt>
                <c:pt idx="6">
                  <c:v>31.6</c:v>
                </c:pt>
                <c:pt idx="7">
                  <c:v>30.7</c:v>
                </c:pt>
              </c:numCache>
            </c:numRef>
          </c:val>
          <c:smooth val="0"/>
          <c:extLst>
            <c:ext xmlns:c16="http://schemas.microsoft.com/office/drawing/2014/chart" uri="{C3380CC4-5D6E-409C-BE32-E72D297353CC}">
              <c16:uniqueId val="{00000003-1091-475B-BA26-278DC512FF32}"/>
            </c:ext>
          </c:extLst>
        </c:ser>
        <c:ser>
          <c:idx val="4"/>
          <c:order val="4"/>
          <c:tx>
            <c:strRef>
              <c:f>Sheet1!$A$6</c:f>
              <c:strCache>
                <c:ptCount val="1"/>
                <c:pt idx="0">
                  <c:v>Hispanic</c:v>
                </c:pt>
              </c:strCache>
            </c:strRef>
          </c:tx>
          <c:spPr>
            <a:ln>
              <a:solidFill>
                <a:srgbClr val="3D96AE"/>
              </a:solidFill>
            </a:ln>
          </c:spPr>
          <c:marker>
            <c:spPr>
              <a:noFill/>
              <a:ln>
                <a:solidFill>
                  <a:srgbClr val="3D96AE"/>
                </a:solid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Sheet1!$B$6:$I$6</c:f>
              <c:numCache>
                <c:formatCode>0.0</c:formatCode>
                <c:ptCount val="8"/>
                <c:pt idx="0">
                  <c:v>33</c:v>
                </c:pt>
                <c:pt idx="1">
                  <c:v>32.9</c:v>
                </c:pt>
                <c:pt idx="2">
                  <c:v>34.200000000000003</c:v>
                </c:pt>
                <c:pt idx="3">
                  <c:v>37.299999999999997</c:v>
                </c:pt>
                <c:pt idx="4">
                  <c:v>39.4</c:v>
                </c:pt>
                <c:pt idx="5">
                  <c:v>37.1</c:v>
                </c:pt>
                <c:pt idx="6">
                  <c:v>35</c:v>
                </c:pt>
                <c:pt idx="7">
                  <c:v>36.200000000000003</c:v>
                </c:pt>
              </c:numCache>
            </c:numRef>
          </c:val>
          <c:smooth val="0"/>
          <c:extLst>
            <c:ext xmlns:c16="http://schemas.microsoft.com/office/drawing/2014/chart" uri="{C3380CC4-5D6E-409C-BE32-E72D297353CC}">
              <c16:uniqueId val="{00000000-8C2D-4DC8-A678-C859F25E313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2.4464129483814526E-3"/>
              <c:y val="0.3995764071157771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20493195295032568"/>
          <c:y val="1.6876883445124915E-2"/>
          <c:w val="0.62405621172353454"/>
          <c:h val="7.3136482939632541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4973753280843"/>
          <c:y val="4.7842637458779189E-2"/>
          <c:w val="0.8717845338777096"/>
          <c:h val="0.85220152769365365"/>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errBars>
            <c:errDir val="y"/>
            <c:errBarType val="both"/>
            <c:errValType val="cust"/>
            <c:noEndCap val="0"/>
            <c:plus>
              <c:numLit>
                <c:ptCount val="0"/>
              </c:numLit>
            </c:plus>
            <c:minus>
              <c:numLit>
                <c:ptCount val="0"/>
              </c:numLit>
            </c:minus>
            <c:spPr>
              <a:ln>
                <a:solidFill>
                  <a:schemeClr val="tx1"/>
                </a:solidFill>
              </a:ln>
            </c:spPr>
          </c:errBar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0.99</c:v>
                </c:pt>
                <c:pt idx="1">
                  <c:v>0.92</c:v>
                </c:pt>
                <c:pt idx="2">
                  <c:v>0.8</c:v>
                </c:pt>
                <c:pt idx="3">
                  <c:v>0.71099999999999997</c:v>
                </c:pt>
                <c:pt idx="4">
                  <c:v>0.58299999999999996</c:v>
                </c:pt>
                <c:pt idx="5">
                  <c:v>0.51800000000000002</c:v>
                </c:pt>
                <c:pt idx="6">
                  <c:v>0.501</c:v>
                </c:pt>
              </c:numCache>
            </c:numRef>
          </c:val>
          <c:smooth val="0"/>
          <c:extLst>
            <c:ext xmlns:c16="http://schemas.microsoft.com/office/drawing/2014/chart" uri="{C3380CC4-5D6E-409C-BE32-E72D297353CC}">
              <c16:uniqueId val="{00000000-248F-4D2E-A2F7-1B354A80CEB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Standardized Infection Ratio</a:t>
                </a:r>
              </a:p>
            </c:rich>
          </c:tx>
          <c:layout>
            <c:manualLayout>
              <c:xMode val="edge"/>
              <c:yMode val="edge"/>
              <c:x val="0"/>
              <c:y val="0.11539731225457281"/>
            </c:manualLayout>
          </c:layout>
          <c:overlay val="0"/>
        </c:title>
        <c:numFmt formatCode="#,##0.0" sourceLinked="0"/>
        <c:majorTickMark val="out"/>
        <c:minorTickMark val="none"/>
        <c:tickLblPos val="nextTo"/>
        <c:crossAx val="123682176"/>
        <c:crosses val="autoZero"/>
        <c:crossBetween val="between"/>
        <c:majorUnit val="0.2"/>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422875025237233"/>
          <c:w val="0.89338947214931463"/>
          <c:h val="0.7415653251676873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0.0</c:formatCode>
                <c:ptCount val="8"/>
                <c:pt idx="0">
                  <c:v>24.4</c:v>
                </c:pt>
                <c:pt idx="1">
                  <c:v>25.4</c:v>
                </c:pt>
                <c:pt idx="2">
                  <c:v>27.8</c:v>
                </c:pt>
                <c:pt idx="3">
                  <c:v>29.2</c:v>
                </c:pt>
                <c:pt idx="4">
                  <c:v>30.1</c:v>
                </c:pt>
                <c:pt idx="5">
                  <c:v>30.5</c:v>
                </c:pt>
                <c:pt idx="6">
                  <c:v>26.6</c:v>
                </c:pt>
                <c:pt idx="7">
                  <c:v>25.6</c:v>
                </c:pt>
              </c:numCache>
            </c:numRef>
          </c:val>
          <c:smooth val="0"/>
          <c:extLst>
            <c:ext xmlns:c16="http://schemas.microsoft.com/office/drawing/2014/chart" uri="{C3380CC4-5D6E-409C-BE32-E72D297353CC}">
              <c16:uniqueId val="{00000000-9C21-41FF-AAC6-E3D69B2ADFA1}"/>
            </c:ext>
          </c:extLst>
        </c:ser>
        <c:ser>
          <c:idx val="0"/>
          <c:order val="1"/>
          <c:tx>
            <c:strRef>
              <c:f>Sheet1!$A$3</c:f>
              <c:strCache>
                <c:ptCount val="1"/>
                <c:pt idx="0">
                  <c:v>18-44</c:v>
                </c:pt>
              </c:strCache>
            </c:strRef>
          </c:tx>
          <c:spPr>
            <a:ln>
              <a:solidFill>
                <a:srgbClr val="005EB8"/>
              </a:solidFill>
            </a:ln>
          </c:spPr>
          <c:marker>
            <c:symbol val="square"/>
            <c:size val="9"/>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23</c:v>
                </c:pt>
                <c:pt idx="1">
                  <c:v>24.9</c:v>
                </c:pt>
                <c:pt idx="2">
                  <c:v>27</c:v>
                </c:pt>
                <c:pt idx="3">
                  <c:v>28.3</c:v>
                </c:pt>
                <c:pt idx="4">
                  <c:v>31.6</c:v>
                </c:pt>
                <c:pt idx="5">
                  <c:v>32.200000000000003</c:v>
                </c:pt>
                <c:pt idx="6">
                  <c:v>26.3</c:v>
                </c:pt>
                <c:pt idx="7">
                  <c:v>25.8</c:v>
                </c:pt>
              </c:numCache>
            </c:numRef>
          </c:val>
          <c:smooth val="0"/>
          <c:extLst>
            <c:ext xmlns:c16="http://schemas.microsoft.com/office/drawing/2014/chart" uri="{C3380CC4-5D6E-409C-BE32-E72D297353CC}">
              <c16:uniqueId val="{00000001-9C21-41FF-AAC6-E3D69B2ADFA1}"/>
            </c:ext>
          </c:extLst>
        </c:ser>
        <c:ser>
          <c:idx val="1"/>
          <c:order val="2"/>
          <c:tx>
            <c:strRef>
              <c:f>Sheet1!$A$4</c:f>
              <c:strCache>
                <c:ptCount val="1"/>
                <c:pt idx="0">
                  <c:v>45-64 </c:v>
                </c:pt>
              </c:strCache>
            </c:strRef>
          </c:tx>
          <c:spPr>
            <a:ln>
              <a:solidFill>
                <a:srgbClr val="671E75"/>
              </a:solidFill>
            </a:ln>
          </c:spPr>
          <c:marker>
            <c:symbol val="triangle"/>
            <c:size val="9"/>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25.3</c:v>
                </c:pt>
                <c:pt idx="1">
                  <c:v>25.2</c:v>
                </c:pt>
                <c:pt idx="2">
                  <c:v>29.2</c:v>
                </c:pt>
                <c:pt idx="3">
                  <c:v>30</c:v>
                </c:pt>
                <c:pt idx="4">
                  <c:v>29.7</c:v>
                </c:pt>
                <c:pt idx="5">
                  <c:v>30.9</c:v>
                </c:pt>
                <c:pt idx="6">
                  <c:v>28.3</c:v>
                </c:pt>
                <c:pt idx="7">
                  <c:v>25.6</c:v>
                </c:pt>
              </c:numCache>
            </c:numRef>
          </c:val>
          <c:smooth val="0"/>
          <c:extLst>
            <c:ext xmlns:c16="http://schemas.microsoft.com/office/drawing/2014/chart" uri="{C3380CC4-5D6E-409C-BE32-E72D297353CC}">
              <c16:uniqueId val="{00000002-9C21-41FF-AAC6-E3D69B2ADFA1}"/>
            </c:ext>
          </c:extLst>
        </c:ser>
        <c:ser>
          <c:idx val="2"/>
          <c:order val="3"/>
          <c:tx>
            <c:strRef>
              <c:f>Sheet1!$A$5</c:f>
              <c:strCache>
                <c:ptCount val="1"/>
                <c:pt idx="0">
                  <c:v>65+</c:v>
                </c:pt>
              </c:strCache>
            </c:strRef>
          </c:tx>
          <c:spPr>
            <a:ln>
              <a:solidFill>
                <a:srgbClr val="FFC72C"/>
              </a:solidFill>
            </a:ln>
          </c:spPr>
          <c:marker>
            <c:symbol val="diamond"/>
            <c:size val="7"/>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25.3</c:v>
                </c:pt>
                <c:pt idx="1">
                  <c:v>26.2</c:v>
                </c:pt>
                <c:pt idx="2">
                  <c:v>27.1</c:v>
                </c:pt>
                <c:pt idx="3">
                  <c:v>29.5</c:v>
                </c:pt>
                <c:pt idx="4">
                  <c:v>28.7</c:v>
                </c:pt>
                <c:pt idx="5">
                  <c:v>27.6</c:v>
                </c:pt>
                <c:pt idx="6">
                  <c:v>24.7</c:v>
                </c:pt>
                <c:pt idx="7">
                  <c:v>25.5</c:v>
                </c:pt>
              </c:numCache>
            </c:numRef>
          </c:val>
          <c:smooth val="0"/>
          <c:extLst>
            <c:ext xmlns:c16="http://schemas.microsoft.com/office/drawing/2014/chart" uri="{C3380CC4-5D6E-409C-BE32-E72D297353CC}">
              <c16:uniqueId val="{00000003-9C21-41FF-AAC6-E3D69B2ADFA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
          <c:min val="20"/>
        </c:scaling>
        <c:delete val="0"/>
        <c:axPos val="l"/>
        <c:majorGridlines/>
        <c:title>
          <c:tx>
            <c:rich>
              <a:bodyPr rot="-5400000" vert="horz"/>
              <a:lstStyle/>
              <a:p>
                <a:pPr>
                  <a:defRPr/>
                </a:pPr>
                <a:r>
                  <a:rPr lang="en-US"/>
                  <a:t>Percent</a:t>
                </a:r>
              </a:p>
            </c:rich>
          </c:tx>
          <c:layout>
            <c:manualLayout>
              <c:xMode val="edge"/>
              <c:yMode val="edge"/>
              <c:x val="9.0320307183824238E-4"/>
              <c:y val="0.396213181685622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4.5312044327792365E-3"/>
          <c:w val="0.99568527491755854"/>
          <c:h val="9.7456498493243893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697118826055834"/>
          <c:w val="0.89338947214931463"/>
          <c:h val="0.7153416933994362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General</c:formatCode>
                <c:ptCount val="8"/>
                <c:pt idx="0">
                  <c:v>24.4</c:v>
                </c:pt>
                <c:pt idx="1">
                  <c:v>25.4</c:v>
                </c:pt>
                <c:pt idx="2">
                  <c:v>27.8</c:v>
                </c:pt>
                <c:pt idx="3">
                  <c:v>29.2</c:v>
                </c:pt>
                <c:pt idx="4">
                  <c:v>30.1</c:v>
                </c:pt>
                <c:pt idx="5">
                  <c:v>30.5</c:v>
                </c:pt>
                <c:pt idx="6">
                  <c:v>26.6</c:v>
                </c:pt>
                <c:pt idx="7">
                  <c:v>25.6</c:v>
                </c:pt>
              </c:numCache>
            </c:numRef>
          </c:val>
          <c:smooth val="0"/>
          <c:extLst>
            <c:ext xmlns:c16="http://schemas.microsoft.com/office/drawing/2014/chart" uri="{C3380CC4-5D6E-409C-BE32-E72D297353CC}">
              <c16:uniqueId val="{00000000-932B-4E18-9EB3-461FB02A0C27}"/>
            </c:ext>
          </c:extLst>
        </c:ser>
        <c:ser>
          <c:idx val="0"/>
          <c:order val="1"/>
          <c:tx>
            <c:strRef>
              <c:f>Sheet1!$A$3</c:f>
              <c:strCache>
                <c:ptCount val="1"/>
                <c:pt idx="0">
                  <c:v>400%+ of PG</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22.3</c:v>
                </c:pt>
                <c:pt idx="1">
                  <c:v>22.6</c:v>
                </c:pt>
                <c:pt idx="2">
                  <c:v>25.6</c:v>
                </c:pt>
                <c:pt idx="3">
                  <c:v>26.5</c:v>
                </c:pt>
                <c:pt idx="4">
                  <c:v>27.4</c:v>
                </c:pt>
                <c:pt idx="5">
                  <c:v>27</c:v>
                </c:pt>
                <c:pt idx="6">
                  <c:v>24</c:v>
                </c:pt>
                <c:pt idx="7">
                  <c:v>23.1</c:v>
                </c:pt>
              </c:numCache>
            </c:numRef>
          </c:val>
          <c:smooth val="0"/>
          <c:extLst>
            <c:ext xmlns:c16="http://schemas.microsoft.com/office/drawing/2014/chart" uri="{C3380CC4-5D6E-409C-BE32-E72D297353CC}">
              <c16:uniqueId val="{00000001-932B-4E18-9EB3-461FB02A0C27}"/>
            </c:ext>
          </c:extLst>
        </c:ser>
        <c:ser>
          <c:idx val="1"/>
          <c:order val="2"/>
          <c:tx>
            <c:strRef>
              <c:f>Sheet1!$A$4</c:f>
              <c:strCache>
                <c:ptCount val="1"/>
                <c:pt idx="0">
                  <c:v>200-399% of PG</c:v>
                </c:pt>
              </c:strCache>
            </c:strRef>
          </c:tx>
          <c:spPr>
            <a:ln>
              <a:solidFill>
                <a:srgbClr val="671E75"/>
              </a:solidFill>
            </a:ln>
          </c:spPr>
          <c:marker>
            <c:symbol val="triangle"/>
            <c:size val="9"/>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24.7</c:v>
                </c:pt>
                <c:pt idx="1">
                  <c:v>25.6</c:v>
                </c:pt>
                <c:pt idx="2">
                  <c:v>29.4</c:v>
                </c:pt>
                <c:pt idx="3">
                  <c:v>30.3</c:v>
                </c:pt>
                <c:pt idx="4">
                  <c:v>31.8</c:v>
                </c:pt>
                <c:pt idx="5">
                  <c:v>32.700000000000003</c:v>
                </c:pt>
                <c:pt idx="6">
                  <c:v>27.4</c:v>
                </c:pt>
                <c:pt idx="7">
                  <c:v>26</c:v>
                </c:pt>
              </c:numCache>
            </c:numRef>
          </c:val>
          <c:smooth val="0"/>
          <c:extLst>
            <c:ext xmlns:c16="http://schemas.microsoft.com/office/drawing/2014/chart" uri="{C3380CC4-5D6E-409C-BE32-E72D297353CC}">
              <c16:uniqueId val="{00000002-932B-4E18-9EB3-461FB02A0C27}"/>
            </c:ext>
          </c:extLst>
        </c:ser>
        <c:ser>
          <c:idx val="2"/>
          <c:order val="3"/>
          <c:tx>
            <c:strRef>
              <c:f>Sheet1!$A$5</c:f>
              <c:strCache>
                <c:ptCount val="1"/>
                <c:pt idx="0">
                  <c:v>100-199% of PG</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26.6</c:v>
                </c:pt>
                <c:pt idx="1">
                  <c:v>30.1</c:v>
                </c:pt>
                <c:pt idx="2">
                  <c:v>29.1</c:v>
                </c:pt>
                <c:pt idx="3">
                  <c:v>33.6</c:v>
                </c:pt>
                <c:pt idx="4">
                  <c:v>32.4</c:v>
                </c:pt>
                <c:pt idx="5">
                  <c:v>35.1</c:v>
                </c:pt>
                <c:pt idx="6">
                  <c:v>31.2</c:v>
                </c:pt>
                <c:pt idx="7">
                  <c:v>30.5</c:v>
                </c:pt>
              </c:numCache>
            </c:numRef>
          </c:val>
          <c:smooth val="0"/>
          <c:extLst>
            <c:ext xmlns:c16="http://schemas.microsoft.com/office/drawing/2014/chart" uri="{C3380CC4-5D6E-409C-BE32-E72D297353CC}">
              <c16:uniqueId val="{00000003-932B-4E18-9EB3-461FB02A0C27}"/>
            </c:ext>
          </c:extLst>
        </c:ser>
        <c:ser>
          <c:idx val="4"/>
          <c:order val="4"/>
          <c:tx>
            <c:strRef>
              <c:f>Sheet1!$A$6</c:f>
              <c:strCache>
                <c:ptCount val="1"/>
                <c:pt idx="0">
                  <c:v>&lt;100% of PG</c:v>
                </c:pt>
              </c:strCache>
            </c:strRef>
          </c:tx>
          <c:spPr>
            <a:ln w="25400">
              <a:solidFill>
                <a:srgbClr val="3D96AE"/>
              </a:solidFill>
            </a:ln>
          </c:spPr>
          <c:marker>
            <c:symbol val="star"/>
            <c:size val="7"/>
            <c:spPr>
              <a:noFill/>
              <a:ln>
                <a:solidFill>
                  <a:srgbClr val="3D96AE"/>
                </a:solid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Sheet1!$B$6:$I$6</c:f>
              <c:numCache>
                <c:formatCode>0.0</c:formatCode>
                <c:ptCount val="8"/>
                <c:pt idx="0">
                  <c:v>29.6</c:v>
                </c:pt>
                <c:pt idx="1">
                  <c:v>29.2</c:v>
                </c:pt>
                <c:pt idx="2">
                  <c:v>31.2</c:v>
                </c:pt>
                <c:pt idx="3">
                  <c:v>33.1</c:v>
                </c:pt>
                <c:pt idx="4">
                  <c:v>36.200000000000003</c:v>
                </c:pt>
                <c:pt idx="5">
                  <c:v>36.6</c:v>
                </c:pt>
                <c:pt idx="6">
                  <c:v>31.9</c:v>
                </c:pt>
                <c:pt idx="7">
                  <c:v>31.1</c:v>
                </c:pt>
              </c:numCache>
            </c:numRef>
          </c:val>
          <c:smooth val="0"/>
          <c:extLst>
            <c:ext xmlns:c16="http://schemas.microsoft.com/office/drawing/2014/chart" uri="{C3380CC4-5D6E-409C-BE32-E72D297353CC}">
              <c16:uniqueId val="{00000004-932B-4E18-9EB3-461FB02A0C2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3.0398804316127152E-3"/>
              <c:y val="0.4251134927578497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0.111852448368196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1920683210053291"/>
          <c:w val="0.89338947214931463"/>
          <c:h val="0.7689331194711772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General</c:formatCode>
                <c:ptCount val="8"/>
                <c:pt idx="0">
                  <c:v>24.4</c:v>
                </c:pt>
                <c:pt idx="1">
                  <c:v>25.4</c:v>
                </c:pt>
                <c:pt idx="2">
                  <c:v>27.8</c:v>
                </c:pt>
                <c:pt idx="3">
                  <c:v>29.2</c:v>
                </c:pt>
                <c:pt idx="4">
                  <c:v>30.1</c:v>
                </c:pt>
                <c:pt idx="5">
                  <c:v>30.5</c:v>
                </c:pt>
                <c:pt idx="6">
                  <c:v>26.6</c:v>
                </c:pt>
                <c:pt idx="7">
                  <c:v>25.6</c:v>
                </c:pt>
              </c:numCache>
            </c:numRef>
          </c:val>
          <c:smooth val="0"/>
          <c:extLst>
            <c:ext xmlns:c16="http://schemas.microsoft.com/office/drawing/2014/chart" uri="{C3380CC4-5D6E-409C-BE32-E72D297353CC}">
              <c16:uniqueId val="{00000000-0AD8-4AAD-BC7F-F4146D386717}"/>
            </c:ext>
          </c:extLst>
        </c:ser>
        <c:ser>
          <c:idx val="0"/>
          <c:order val="1"/>
          <c:tx>
            <c:strRef>
              <c:f>Sheet1!$A$3</c:f>
              <c:strCache>
                <c:ptCount val="1"/>
                <c:pt idx="0">
                  <c:v>Any Private</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22.8</c:v>
                </c:pt>
                <c:pt idx="1">
                  <c:v>24.1</c:v>
                </c:pt>
                <c:pt idx="2">
                  <c:v>27.5</c:v>
                </c:pt>
                <c:pt idx="3">
                  <c:v>27.8</c:v>
                </c:pt>
                <c:pt idx="4">
                  <c:v>29.2</c:v>
                </c:pt>
                <c:pt idx="5">
                  <c:v>30.8</c:v>
                </c:pt>
                <c:pt idx="6">
                  <c:v>26.1</c:v>
                </c:pt>
                <c:pt idx="7">
                  <c:v>24.1</c:v>
                </c:pt>
              </c:numCache>
            </c:numRef>
          </c:val>
          <c:smooth val="0"/>
          <c:extLst>
            <c:ext xmlns:c16="http://schemas.microsoft.com/office/drawing/2014/chart" uri="{C3380CC4-5D6E-409C-BE32-E72D297353CC}">
              <c16:uniqueId val="{00000001-0AD8-4AAD-BC7F-F4146D386717}"/>
            </c:ext>
          </c:extLst>
        </c:ser>
        <c:ser>
          <c:idx val="1"/>
          <c:order val="2"/>
          <c:tx>
            <c:strRef>
              <c:f>Sheet1!$A$4</c:f>
              <c:strCache>
                <c:ptCount val="1"/>
                <c:pt idx="0">
                  <c:v>Public Only</c:v>
                </c:pt>
              </c:strCache>
            </c:strRef>
          </c:tx>
          <c:spPr>
            <a:ln>
              <a:solidFill>
                <a:srgbClr val="671E75"/>
              </a:solidFill>
            </a:ln>
          </c:spPr>
          <c:marker>
            <c:symbol val="triangle"/>
            <c:size val="8"/>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31.2</c:v>
                </c:pt>
                <c:pt idx="1">
                  <c:v>30.6</c:v>
                </c:pt>
                <c:pt idx="2">
                  <c:v>31.4</c:v>
                </c:pt>
                <c:pt idx="3">
                  <c:v>34.5</c:v>
                </c:pt>
                <c:pt idx="4">
                  <c:v>38.1</c:v>
                </c:pt>
                <c:pt idx="5">
                  <c:v>35</c:v>
                </c:pt>
                <c:pt idx="6">
                  <c:v>34</c:v>
                </c:pt>
                <c:pt idx="7">
                  <c:v>32</c:v>
                </c:pt>
              </c:numCache>
            </c:numRef>
          </c:val>
          <c:smooth val="0"/>
          <c:extLst>
            <c:ext xmlns:c16="http://schemas.microsoft.com/office/drawing/2014/chart" uri="{C3380CC4-5D6E-409C-BE32-E72D297353CC}">
              <c16:uniqueId val="{00000002-0AD8-4AAD-BC7F-F4146D386717}"/>
            </c:ext>
          </c:extLst>
        </c:ser>
        <c:ser>
          <c:idx val="2"/>
          <c:order val="3"/>
          <c:tx>
            <c:strRef>
              <c:f>Sheet1!$A$5</c:f>
              <c:strCache>
                <c:ptCount val="1"/>
                <c:pt idx="0">
                  <c:v>Uninsured</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26.8</c:v>
                </c:pt>
                <c:pt idx="1">
                  <c:v>25.8</c:v>
                </c:pt>
                <c:pt idx="2">
                  <c:v>28.6</c:v>
                </c:pt>
                <c:pt idx="3">
                  <c:v>32.9</c:v>
                </c:pt>
                <c:pt idx="4">
                  <c:v>30.3</c:v>
                </c:pt>
                <c:pt idx="5">
                  <c:v>33.200000000000003</c:v>
                </c:pt>
                <c:pt idx="6">
                  <c:v>25.3</c:v>
                </c:pt>
                <c:pt idx="7">
                  <c:v>30.1</c:v>
                </c:pt>
              </c:numCache>
            </c:numRef>
          </c:val>
          <c:smooth val="0"/>
          <c:extLst>
            <c:ext xmlns:c16="http://schemas.microsoft.com/office/drawing/2014/chart" uri="{C3380CC4-5D6E-409C-BE32-E72D297353CC}">
              <c16:uniqueId val="{00000003-0AD8-4AAD-BC7F-F4146D38671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9.0320307183824238E-4"/>
              <c:y val="0.4009832798677942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8.2391168906916945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21240400505492"/>
          <c:y val="0.10434577622241664"/>
          <c:w val="0.87795737338388247"/>
          <c:h val="0.7436708953047536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0.0</c:formatCode>
                <c:ptCount val="8"/>
                <c:pt idx="0">
                  <c:v>64.099999999999994</c:v>
                </c:pt>
                <c:pt idx="1">
                  <c:v>65.8</c:v>
                </c:pt>
                <c:pt idx="2">
                  <c:v>66.900000000000006</c:v>
                </c:pt>
                <c:pt idx="3">
                  <c:v>68.8</c:v>
                </c:pt>
                <c:pt idx="4">
                  <c:v>68.400000000000006</c:v>
                </c:pt>
                <c:pt idx="5">
                  <c:v>69.2</c:v>
                </c:pt>
                <c:pt idx="6">
                  <c:v>73</c:v>
                </c:pt>
                <c:pt idx="7">
                  <c:v>70.2</c:v>
                </c:pt>
              </c:numCache>
            </c:numRef>
          </c:val>
          <c:smooth val="0"/>
          <c:extLst>
            <c:ext xmlns:c16="http://schemas.microsoft.com/office/drawing/2014/chart" uri="{C3380CC4-5D6E-409C-BE32-E72D297353CC}">
              <c16:uniqueId val="{00000000-1091-475B-BA26-278DC512FF32}"/>
            </c:ext>
          </c:extLst>
        </c:ser>
        <c:ser>
          <c:idx val="0"/>
          <c:order val="1"/>
          <c:tx>
            <c:strRef>
              <c:f>Sheet1!$A$3</c:f>
              <c:strCache>
                <c:ptCount val="1"/>
                <c:pt idx="0">
                  <c:v>White</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65.400000000000006</c:v>
                </c:pt>
                <c:pt idx="1">
                  <c:v>66.8</c:v>
                </c:pt>
                <c:pt idx="2">
                  <c:v>68.5</c:v>
                </c:pt>
                <c:pt idx="3">
                  <c:v>70.3</c:v>
                </c:pt>
                <c:pt idx="4">
                  <c:v>68.900000000000006</c:v>
                </c:pt>
                <c:pt idx="5">
                  <c:v>70.400000000000006</c:v>
                </c:pt>
                <c:pt idx="6">
                  <c:v>74.400000000000006</c:v>
                </c:pt>
                <c:pt idx="7">
                  <c:v>71.599999999999994</c:v>
                </c:pt>
              </c:numCache>
            </c:numRef>
          </c:val>
          <c:smooth val="0"/>
          <c:extLst>
            <c:ext xmlns:c16="http://schemas.microsoft.com/office/drawing/2014/chart" uri="{C3380CC4-5D6E-409C-BE32-E72D297353CC}">
              <c16:uniqueId val="{00000001-1091-475B-BA26-278DC512FF32}"/>
            </c:ext>
          </c:extLst>
        </c:ser>
        <c:ser>
          <c:idx val="1"/>
          <c:order val="2"/>
          <c:tx>
            <c:strRef>
              <c:f>Sheet1!$A$4</c:f>
              <c:strCache>
                <c:ptCount val="1"/>
                <c:pt idx="0">
                  <c:v>Black</c:v>
                </c:pt>
              </c:strCache>
            </c:strRef>
          </c:tx>
          <c:spPr>
            <a:ln>
              <a:solidFill>
                <a:srgbClr val="671E75"/>
              </a:solidFill>
            </a:ln>
          </c:spPr>
          <c:marker>
            <c:symbol val="triangle"/>
            <c:size val="8"/>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64</c:v>
                </c:pt>
                <c:pt idx="1">
                  <c:v>67.099999999999994</c:v>
                </c:pt>
                <c:pt idx="2">
                  <c:v>68.5</c:v>
                </c:pt>
                <c:pt idx="3">
                  <c:v>67.900000000000006</c:v>
                </c:pt>
                <c:pt idx="4">
                  <c:v>69.599999999999994</c:v>
                </c:pt>
                <c:pt idx="5">
                  <c:v>70.099999999999994</c:v>
                </c:pt>
                <c:pt idx="6">
                  <c:v>73.599999999999994</c:v>
                </c:pt>
                <c:pt idx="7">
                  <c:v>69.5</c:v>
                </c:pt>
              </c:numCache>
            </c:numRef>
          </c:val>
          <c:smooth val="0"/>
          <c:extLst>
            <c:ext xmlns:c16="http://schemas.microsoft.com/office/drawing/2014/chart" uri="{C3380CC4-5D6E-409C-BE32-E72D297353CC}">
              <c16:uniqueId val="{00000002-1091-475B-BA26-278DC512FF32}"/>
            </c:ext>
          </c:extLst>
        </c:ser>
        <c:ser>
          <c:idx val="2"/>
          <c:order val="3"/>
          <c:tx>
            <c:strRef>
              <c:f>Sheet1!$A$5</c:f>
              <c:strCache>
                <c:ptCount val="1"/>
                <c:pt idx="0">
                  <c:v>Asian</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57.2</c:v>
                </c:pt>
                <c:pt idx="1">
                  <c:v>60.8</c:v>
                </c:pt>
                <c:pt idx="2">
                  <c:v>56.4</c:v>
                </c:pt>
                <c:pt idx="3">
                  <c:v>55.9</c:v>
                </c:pt>
                <c:pt idx="4">
                  <c:v>61.9</c:v>
                </c:pt>
                <c:pt idx="5">
                  <c:v>58.3</c:v>
                </c:pt>
                <c:pt idx="6">
                  <c:v>67.2</c:v>
                </c:pt>
                <c:pt idx="7">
                  <c:v>64.8</c:v>
                </c:pt>
              </c:numCache>
            </c:numRef>
          </c:val>
          <c:smooth val="0"/>
          <c:extLst>
            <c:ext xmlns:c16="http://schemas.microsoft.com/office/drawing/2014/chart" uri="{C3380CC4-5D6E-409C-BE32-E72D297353CC}">
              <c16:uniqueId val="{00000003-1091-475B-BA26-278DC512FF32}"/>
            </c:ext>
          </c:extLst>
        </c:ser>
        <c:ser>
          <c:idx val="4"/>
          <c:order val="4"/>
          <c:tx>
            <c:strRef>
              <c:f>Sheet1!$A$6</c:f>
              <c:strCache>
                <c:ptCount val="1"/>
                <c:pt idx="0">
                  <c:v>Hispanic</c:v>
                </c:pt>
              </c:strCache>
            </c:strRef>
          </c:tx>
          <c:spPr>
            <a:ln>
              <a:solidFill>
                <a:srgbClr val="3D96AE"/>
              </a:solidFill>
            </a:ln>
          </c:spPr>
          <c:marker>
            <c:spPr>
              <a:ln>
                <a:solidFill>
                  <a:srgbClr val="3D96AE"/>
                </a:solid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Sheet1!$B$6:$I$6</c:f>
              <c:numCache>
                <c:formatCode>0.0</c:formatCode>
                <c:ptCount val="8"/>
                <c:pt idx="0">
                  <c:v>58.7</c:v>
                </c:pt>
                <c:pt idx="1">
                  <c:v>60.3</c:v>
                </c:pt>
                <c:pt idx="2">
                  <c:v>58</c:v>
                </c:pt>
                <c:pt idx="3">
                  <c:v>64.900000000000006</c:v>
                </c:pt>
                <c:pt idx="4">
                  <c:v>66.599999999999994</c:v>
                </c:pt>
                <c:pt idx="5">
                  <c:v>65.900000000000006</c:v>
                </c:pt>
                <c:pt idx="6">
                  <c:v>68.400000000000006</c:v>
                </c:pt>
                <c:pt idx="7">
                  <c:v>66.099999999999994</c:v>
                </c:pt>
              </c:numCache>
            </c:numRef>
          </c:val>
          <c:smooth val="0"/>
          <c:extLst>
            <c:ext xmlns:c16="http://schemas.microsoft.com/office/drawing/2014/chart" uri="{C3380CC4-5D6E-409C-BE32-E72D297353CC}">
              <c16:uniqueId val="{00000000-0EFF-48D8-A4FC-DFD76EE07A6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0000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dirty="0"/>
                  <a:t>Percent</a:t>
                </a:r>
              </a:p>
            </c:rich>
          </c:tx>
          <c:layout>
            <c:manualLayout>
              <c:xMode val="edge"/>
              <c:yMode val="edge"/>
              <c:x val="7.076042578011082E-3"/>
              <c:y val="0.36871220958491302"/>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987592349567415"/>
          <c:y val="1.3790463692038495E-2"/>
          <c:w val="0.62405621172353454"/>
          <c:h val="7.3136482939632541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422875025237233"/>
          <c:w val="0.89338947214931463"/>
          <c:h val="0.7415653251676873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0.0</c:formatCode>
                <c:ptCount val="8"/>
                <c:pt idx="0">
                  <c:v>64.099999999999994</c:v>
                </c:pt>
                <c:pt idx="1">
                  <c:v>65.8</c:v>
                </c:pt>
                <c:pt idx="2">
                  <c:v>66.900000000000006</c:v>
                </c:pt>
                <c:pt idx="3">
                  <c:v>68.8</c:v>
                </c:pt>
                <c:pt idx="4">
                  <c:v>68.400000000000006</c:v>
                </c:pt>
                <c:pt idx="5">
                  <c:v>69.2</c:v>
                </c:pt>
                <c:pt idx="6">
                  <c:v>73</c:v>
                </c:pt>
                <c:pt idx="7">
                  <c:v>70.2</c:v>
                </c:pt>
              </c:numCache>
            </c:numRef>
          </c:val>
          <c:smooth val="0"/>
          <c:extLst>
            <c:ext xmlns:c16="http://schemas.microsoft.com/office/drawing/2014/chart" uri="{C3380CC4-5D6E-409C-BE32-E72D297353CC}">
              <c16:uniqueId val="{00000000-9C21-41FF-AAC6-E3D69B2ADFA1}"/>
            </c:ext>
          </c:extLst>
        </c:ser>
        <c:ser>
          <c:idx val="0"/>
          <c:order val="1"/>
          <c:tx>
            <c:strRef>
              <c:f>Sheet1!$A$3</c:f>
              <c:strCache>
                <c:ptCount val="1"/>
                <c:pt idx="0">
                  <c:v>18-44</c:v>
                </c:pt>
              </c:strCache>
            </c:strRef>
          </c:tx>
          <c:spPr>
            <a:ln>
              <a:solidFill>
                <a:srgbClr val="005EB8"/>
              </a:solidFill>
            </a:ln>
          </c:spPr>
          <c:marker>
            <c:symbol val="square"/>
            <c:size val="9"/>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63</c:v>
                </c:pt>
                <c:pt idx="1">
                  <c:v>66.7</c:v>
                </c:pt>
                <c:pt idx="2">
                  <c:v>66.599999999999994</c:v>
                </c:pt>
                <c:pt idx="3">
                  <c:v>69.400000000000006</c:v>
                </c:pt>
                <c:pt idx="4">
                  <c:v>70.599999999999994</c:v>
                </c:pt>
                <c:pt idx="5">
                  <c:v>71.099999999999994</c:v>
                </c:pt>
                <c:pt idx="6">
                  <c:v>73.3</c:v>
                </c:pt>
                <c:pt idx="7">
                  <c:v>70.2</c:v>
                </c:pt>
              </c:numCache>
            </c:numRef>
          </c:val>
          <c:smooth val="0"/>
          <c:extLst>
            <c:ext xmlns:c16="http://schemas.microsoft.com/office/drawing/2014/chart" uri="{C3380CC4-5D6E-409C-BE32-E72D297353CC}">
              <c16:uniqueId val="{00000001-9C21-41FF-AAC6-E3D69B2ADFA1}"/>
            </c:ext>
          </c:extLst>
        </c:ser>
        <c:ser>
          <c:idx val="1"/>
          <c:order val="2"/>
          <c:tx>
            <c:strRef>
              <c:f>Sheet1!$A$4</c:f>
              <c:strCache>
                <c:ptCount val="1"/>
                <c:pt idx="0">
                  <c:v>45-64 </c:v>
                </c:pt>
              </c:strCache>
            </c:strRef>
          </c:tx>
          <c:spPr>
            <a:ln>
              <a:solidFill>
                <a:srgbClr val="671E75"/>
              </a:solidFill>
            </a:ln>
          </c:spPr>
          <c:marker>
            <c:symbol val="triangle"/>
            <c:size val="9"/>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64.7</c:v>
                </c:pt>
                <c:pt idx="1">
                  <c:v>65.900000000000006</c:v>
                </c:pt>
                <c:pt idx="2">
                  <c:v>67.3</c:v>
                </c:pt>
                <c:pt idx="3">
                  <c:v>68.900000000000006</c:v>
                </c:pt>
                <c:pt idx="4">
                  <c:v>67</c:v>
                </c:pt>
                <c:pt idx="5">
                  <c:v>68.8</c:v>
                </c:pt>
                <c:pt idx="6">
                  <c:v>73.900000000000006</c:v>
                </c:pt>
                <c:pt idx="7">
                  <c:v>70.7</c:v>
                </c:pt>
              </c:numCache>
            </c:numRef>
          </c:val>
          <c:smooth val="0"/>
          <c:extLst>
            <c:ext xmlns:c16="http://schemas.microsoft.com/office/drawing/2014/chart" uri="{C3380CC4-5D6E-409C-BE32-E72D297353CC}">
              <c16:uniqueId val="{00000002-9C21-41FF-AAC6-E3D69B2ADFA1}"/>
            </c:ext>
          </c:extLst>
        </c:ser>
        <c:ser>
          <c:idx val="2"/>
          <c:order val="3"/>
          <c:tx>
            <c:strRef>
              <c:f>Sheet1!$A$5</c:f>
              <c:strCache>
                <c:ptCount val="1"/>
                <c:pt idx="0">
                  <c:v>65+</c:v>
                </c:pt>
              </c:strCache>
            </c:strRef>
          </c:tx>
          <c:spPr>
            <a:ln>
              <a:solidFill>
                <a:srgbClr val="FFC72C"/>
              </a:solidFill>
            </a:ln>
          </c:spPr>
          <c:marker>
            <c:symbol val="diamond"/>
            <c:size val="7"/>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65.2</c:v>
                </c:pt>
                <c:pt idx="1">
                  <c:v>64.3</c:v>
                </c:pt>
                <c:pt idx="2">
                  <c:v>66.5</c:v>
                </c:pt>
                <c:pt idx="3">
                  <c:v>67.900000000000006</c:v>
                </c:pt>
                <c:pt idx="4">
                  <c:v>67.3</c:v>
                </c:pt>
                <c:pt idx="5">
                  <c:v>67.2</c:v>
                </c:pt>
                <c:pt idx="6">
                  <c:v>71.5</c:v>
                </c:pt>
                <c:pt idx="7">
                  <c:v>69.7</c:v>
                </c:pt>
              </c:numCache>
            </c:numRef>
          </c:val>
          <c:smooth val="0"/>
          <c:extLst>
            <c:ext xmlns:c16="http://schemas.microsoft.com/office/drawing/2014/chart" uri="{C3380CC4-5D6E-409C-BE32-E72D297353CC}">
              <c16:uniqueId val="{00000003-9C21-41FF-AAC6-E3D69B2ADFA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80"/>
          <c:min val="60"/>
        </c:scaling>
        <c:delete val="0"/>
        <c:axPos val="l"/>
        <c:majorGridlines/>
        <c:title>
          <c:tx>
            <c:rich>
              <a:bodyPr rot="-5400000" vert="horz"/>
              <a:lstStyle/>
              <a:p>
                <a:pPr>
                  <a:defRPr/>
                </a:pPr>
                <a:r>
                  <a:rPr lang="en-US" dirty="0"/>
                  <a:t>Percent</a:t>
                </a:r>
              </a:p>
            </c:rich>
          </c:tx>
          <c:layout>
            <c:manualLayout>
              <c:xMode val="edge"/>
              <c:yMode val="edge"/>
              <c:x val="9.0320307183824238E-4"/>
              <c:y val="0.396213181685622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4.5312044327792365E-3"/>
          <c:w val="0.99568527491755854"/>
          <c:h val="9.7456498493243893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697118826055834"/>
          <c:w val="0.89338947214931463"/>
          <c:h val="0.7153416933994362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General</c:formatCode>
                <c:ptCount val="8"/>
                <c:pt idx="0">
                  <c:v>64.099999999999994</c:v>
                </c:pt>
                <c:pt idx="1">
                  <c:v>65.8</c:v>
                </c:pt>
                <c:pt idx="2">
                  <c:v>66.900000000000006</c:v>
                </c:pt>
                <c:pt idx="3">
                  <c:v>68.8</c:v>
                </c:pt>
                <c:pt idx="4">
                  <c:v>68.400000000000006</c:v>
                </c:pt>
                <c:pt idx="5">
                  <c:v>69.2</c:v>
                </c:pt>
                <c:pt idx="6">
                  <c:v>73</c:v>
                </c:pt>
                <c:pt idx="7">
                  <c:v>70.2</c:v>
                </c:pt>
              </c:numCache>
            </c:numRef>
          </c:val>
          <c:smooth val="0"/>
          <c:extLst>
            <c:ext xmlns:c16="http://schemas.microsoft.com/office/drawing/2014/chart" uri="{C3380CC4-5D6E-409C-BE32-E72D297353CC}">
              <c16:uniqueId val="{00000000-932B-4E18-9EB3-461FB02A0C27}"/>
            </c:ext>
          </c:extLst>
        </c:ser>
        <c:ser>
          <c:idx val="0"/>
          <c:order val="1"/>
          <c:tx>
            <c:strRef>
              <c:f>Sheet1!$A$3</c:f>
              <c:strCache>
                <c:ptCount val="1"/>
                <c:pt idx="0">
                  <c:v>400%+ of PG</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68.3</c:v>
                </c:pt>
                <c:pt idx="1">
                  <c:v>68.5</c:v>
                </c:pt>
                <c:pt idx="2">
                  <c:v>70.2</c:v>
                </c:pt>
                <c:pt idx="3">
                  <c:v>71.8</c:v>
                </c:pt>
                <c:pt idx="4">
                  <c:v>71.599999999999994</c:v>
                </c:pt>
                <c:pt idx="5">
                  <c:v>71.3</c:v>
                </c:pt>
                <c:pt idx="6">
                  <c:v>76.599999999999994</c:v>
                </c:pt>
                <c:pt idx="7">
                  <c:v>73.3</c:v>
                </c:pt>
              </c:numCache>
            </c:numRef>
          </c:val>
          <c:smooth val="0"/>
          <c:extLst>
            <c:ext xmlns:c16="http://schemas.microsoft.com/office/drawing/2014/chart" uri="{C3380CC4-5D6E-409C-BE32-E72D297353CC}">
              <c16:uniqueId val="{00000001-932B-4E18-9EB3-461FB02A0C27}"/>
            </c:ext>
          </c:extLst>
        </c:ser>
        <c:ser>
          <c:idx val="1"/>
          <c:order val="2"/>
          <c:tx>
            <c:strRef>
              <c:f>Sheet1!$A$4</c:f>
              <c:strCache>
                <c:ptCount val="1"/>
                <c:pt idx="0">
                  <c:v>200-399% of PG</c:v>
                </c:pt>
              </c:strCache>
            </c:strRef>
          </c:tx>
          <c:spPr>
            <a:ln>
              <a:solidFill>
                <a:srgbClr val="671E75"/>
              </a:solidFill>
            </a:ln>
          </c:spPr>
          <c:marker>
            <c:symbol val="triangle"/>
            <c:size val="9"/>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63.2</c:v>
                </c:pt>
                <c:pt idx="1">
                  <c:v>66.2</c:v>
                </c:pt>
                <c:pt idx="2">
                  <c:v>67.2</c:v>
                </c:pt>
                <c:pt idx="3">
                  <c:v>67.599999999999994</c:v>
                </c:pt>
                <c:pt idx="4">
                  <c:v>68.8</c:v>
                </c:pt>
                <c:pt idx="5">
                  <c:v>68.2</c:v>
                </c:pt>
                <c:pt idx="6">
                  <c:v>72.5</c:v>
                </c:pt>
                <c:pt idx="7">
                  <c:v>69.099999999999994</c:v>
                </c:pt>
              </c:numCache>
            </c:numRef>
          </c:val>
          <c:smooth val="0"/>
          <c:extLst>
            <c:ext xmlns:c16="http://schemas.microsoft.com/office/drawing/2014/chart" uri="{C3380CC4-5D6E-409C-BE32-E72D297353CC}">
              <c16:uniqueId val="{00000002-932B-4E18-9EB3-461FB02A0C27}"/>
            </c:ext>
          </c:extLst>
        </c:ser>
        <c:ser>
          <c:idx val="2"/>
          <c:order val="3"/>
          <c:tx>
            <c:strRef>
              <c:f>Sheet1!$A$5</c:f>
              <c:strCache>
                <c:ptCount val="1"/>
                <c:pt idx="0">
                  <c:v>100-199% of PG</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60.3</c:v>
                </c:pt>
                <c:pt idx="1">
                  <c:v>62.1</c:v>
                </c:pt>
                <c:pt idx="2">
                  <c:v>62.3</c:v>
                </c:pt>
                <c:pt idx="3">
                  <c:v>64.900000000000006</c:v>
                </c:pt>
                <c:pt idx="4">
                  <c:v>63.4</c:v>
                </c:pt>
                <c:pt idx="5">
                  <c:v>67.099999999999994</c:v>
                </c:pt>
                <c:pt idx="6">
                  <c:v>66.8</c:v>
                </c:pt>
                <c:pt idx="7">
                  <c:v>65.599999999999994</c:v>
                </c:pt>
              </c:numCache>
            </c:numRef>
          </c:val>
          <c:smooth val="0"/>
          <c:extLst>
            <c:ext xmlns:c16="http://schemas.microsoft.com/office/drawing/2014/chart" uri="{C3380CC4-5D6E-409C-BE32-E72D297353CC}">
              <c16:uniqueId val="{00000003-932B-4E18-9EB3-461FB02A0C27}"/>
            </c:ext>
          </c:extLst>
        </c:ser>
        <c:ser>
          <c:idx val="4"/>
          <c:order val="4"/>
          <c:tx>
            <c:strRef>
              <c:f>Sheet1!$A$6</c:f>
              <c:strCache>
                <c:ptCount val="1"/>
                <c:pt idx="0">
                  <c:v>&lt;100% of PG</c:v>
                </c:pt>
              </c:strCache>
            </c:strRef>
          </c:tx>
          <c:spPr>
            <a:ln w="25400">
              <a:solidFill>
                <a:srgbClr val="3D96AE"/>
              </a:solidFill>
            </a:ln>
          </c:spPr>
          <c:marker>
            <c:symbol val="star"/>
            <c:size val="7"/>
            <c:spPr>
              <a:noFill/>
              <a:ln>
                <a:solidFill>
                  <a:srgbClr val="3D96AE"/>
                </a:solid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Sheet1!$B$6:$I$6</c:f>
              <c:numCache>
                <c:formatCode>0.0</c:formatCode>
                <c:ptCount val="8"/>
                <c:pt idx="0">
                  <c:v>55.4</c:v>
                </c:pt>
                <c:pt idx="1">
                  <c:v>59.4</c:v>
                </c:pt>
                <c:pt idx="2">
                  <c:v>58.4</c:v>
                </c:pt>
                <c:pt idx="3">
                  <c:v>64.2</c:v>
                </c:pt>
                <c:pt idx="4">
                  <c:v>58.1</c:v>
                </c:pt>
                <c:pt idx="5">
                  <c:v>63.8</c:v>
                </c:pt>
                <c:pt idx="6">
                  <c:v>64.2</c:v>
                </c:pt>
                <c:pt idx="7">
                  <c:v>64.3</c:v>
                </c:pt>
              </c:numCache>
            </c:numRef>
          </c:val>
          <c:smooth val="0"/>
          <c:extLst>
            <c:ext xmlns:c16="http://schemas.microsoft.com/office/drawing/2014/chart" uri="{C3380CC4-5D6E-409C-BE32-E72D297353CC}">
              <c16:uniqueId val="{00000004-932B-4E18-9EB3-461FB02A0C2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dirty="0"/>
                  <a:t>Percent</a:t>
                </a:r>
              </a:p>
            </c:rich>
          </c:tx>
          <c:layout>
            <c:manualLayout>
              <c:xMode val="edge"/>
              <c:yMode val="edge"/>
              <c:x val="3.0398804316127152E-3"/>
              <c:y val="0.42511349275784976"/>
            </c:manualLayout>
          </c:layout>
          <c:overlay val="0"/>
        </c:title>
        <c:numFmt formatCode="#,##0" sourceLinked="0"/>
        <c:majorTickMark val="out"/>
        <c:minorTickMark val="none"/>
        <c:tickLblPos val="nextTo"/>
        <c:crossAx val="123682176"/>
        <c:crosses val="autoZero"/>
        <c:crossBetween val="between"/>
        <c:majorUnit val="20"/>
      </c:valAx>
    </c:plotArea>
    <c:legend>
      <c:legendPos val="t"/>
      <c:layout>
        <c:manualLayout>
          <c:xMode val="edge"/>
          <c:yMode val="edge"/>
          <c:x val="4.314772753959654E-3"/>
          <c:y val="1.6876956645479578E-2"/>
          <c:w val="0.99568527491755854"/>
          <c:h val="0.111852448368196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1920683210053291"/>
          <c:w val="0.89338947214931463"/>
          <c:h val="0.7689331194711772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Sheet1!$B$2:$I$2</c:f>
              <c:numCache>
                <c:formatCode>General</c:formatCode>
                <c:ptCount val="8"/>
                <c:pt idx="0">
                  <c:v>24.4</c:v>
                </c:pt>
                <c:pt idx="1">
                  <c:v>25.4</c:v>
                </c:pt>
                <c:pt idx="2">
                  <c:v>27.8</c:v>
                </c:pt>
                <c:pt idx="3">
                  <c:v>29.2</c:v>
                </c:pt>
                <c:pt idx="4">
                  <c:v>30.1</c:v>
                </c:pt>
                <c:pt idx="5">
                  <c:v>30.5</c:v>
                </c:pt>
                <c:pt idx="6">
                  <c:v>26.6</c:v>
                </c:pt>
                <c:pt idx="7">
                  <c:v>25.6</c:v>
                </c:pt>
              </c:numCache>
            </c:numRef>
          </c:val>
          <c:smooth val="0"/>
          <c:extLst>
            <c:ext xmlns:c16="http://schemas.microsoft.com/office/drawing/2014/chart" uri="{C3380CC4-5D6E-409C-BE32-E72D297353CC}">
              <c16:uniqueId val="{00000000-0AD8-4AAD-BC7F-F4146D386717}"/>
            </c:ext>
          </c:extLst>
        </c:ser>
        <c:ser>
          <c:idx val="0"/>
          <c:order val="1"/>
          <c:tx>
            <c:strRef>
              <c:f>Sheet1!$A$3</c:f>
              <c:strCache>
                <c:ptCount val="1"/>
                <c:pt idx="0">
                  <c:v>Any Private</c:v>
                </c:pt>
              </c:strCache>
            </c:strRef>
          </c:tx>
          <c:spPr>
            <a:ln>
              <a:solidFill>
                <a:srgbClr val="005EB8"/>
              </a:solidFill>
            </a:ln>
          </c:spPr>
          <c:marker>
            <c:symbol val="square"/>
            <c:size val="7"/>
            <c:spPr>
              <a:solidFill>
                <a:srgbClr val="005EB8"/>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Sheet1!$B$3:$I$3</c:f>
              <c:numCache>
                <c:formatCode>0.0</c:formatCode>
                <c:ptCount val="8"/>
                <c:pt idx="0">
                  <c:v>22.8</c:v>
                </c:pt>
                <c:pt idx="1">
                  <c:v>24.1</c:v>
                </c:pt>
                <c:pt idx="2">
                  <c:v>27.5</c:v>
                </c:pt>
                <c:pt idx="3">
                  <c:v>27.8</c:v>
                </c:pt>
                <c:pt idx="4">
                  <c:v>29.2</c:v>
                </c:pt>
                <c:pt idx="5">
                  <c:v>30.8</c:v>
                </c:pt>
                <c:pt idx="6">
                  <c:v>26.1</c:v>
                </c:pt>
                <c:pt idx="7">
                  <c:v>24.1</c:v>
                </c:pt>
              </c:numCache>
            </c:numRef>
          </c:val>
          <c:smooth val="0"/>
          <c:extLst>
            <c:ext xmlns:c16="http://schemas.microsoft.com/office/drawing/2014/chart" uri="{C3380CC4-5D6E-409C-BE32-E72D297353CC}">
              <c16:uniqueId val="{00000001-0AD8-4AAD-BC7F-F4146D386717}"/>
            </c:ext>
          </c:extLst>
        </c:ser>
        <c:ser>
          <c:idx val="1"/>
          <c:order val="2"/>
          <c:tx>
            <c:strRef>
              <c:f>Sheet1!$A$4</c:f>
              <c:strCache>
                <c:ptCount val="1"/>
                <c:pt idx="0">
                  <c:v>Public Only</c:v>
                </c:pt>
              </c:strCache>
            </c:strRef>
          </c:tx>
          <c:spPr>
            <a:ln>
              <a:solidFill>
                <a:srgbClr val="671E75"/>
              </a:solidFill>
            </a:ln>
          </c:spPr>
          <c:marker>
            <c:symbol val="triangle"/>
            <c:size val="8"/>
            <c:spPr>
              <a:solidFill>
                <a:srgbClr val="671E75"/>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Sheet1!$B$4:$I$4</c:f>
              <c:numCache>
                <c:formatCode>0.0</c:formatCode>
                <c:ptCount val="8"/>
                <c:pt idx="0">
                  <c:v>31.2</c:v>
                </c:pt>
                <c:pt idx="1">
                  <c:v>30.6</c:v>
                </c:pt>
                <c:pt idx="2">
                  <c:v>31.4</c:v>
                </c:pt>
                <c:pt idx="3">
                  <c:v>34.5</c:v>
                </c:pt>
                <c:pt idx="4">
                  <c:v>38.1</c:v>
                </c:pt>
                <c:pt idx="5">
                  <c:v>35</c:v>
                </c:pt>
                <c:pt idx="6">
                  <c:v>34</c:v>
                </c:pt>
                <c:pt idx="7">
                  <c:v>32</c:v>
                </c:pt>
              </c:numCache>
            </c:numRef>
          </c:val>
          <c:smooth val="0"/>
          <c:extLst>
            <c:ext xmlns:c16="http://schemas.microsoft.com/office/drawing/2014/chart" uri="{C3380CC4-5D6E-409C-BE32-E72D297353CC}">
              <c16:uniqueId val="{00000002-0AD8-4AAD-BC7F-F4146D386717}"/>
            </c:ext>
          </c:extLst>
        </c:ser>
        <c:ser>
          <c:idx val="2"/>
          <c:order val="3"/>
          <c:tx>
            <c:strRef>
              <c:f>Sheet1!$A$5</c:f>
              <c:strCache>
                <c:ptCount val="1"/>
                <c:pt idx="0">
                  <c:v>Uninsured</c:v>
                </c:pt>
              </c:strCache>
            </c:strRef>
          </c:tx>
          <c:spPr>
            <a:ln>
              <a:solidFill>
                <a:srgbClr val="FFC72C"/>
              </a:solidFill>
            </a:ln>
          </c:spPr>
          <c:marker>
            <c:symbol val="diamond"/>
            <c:size val="9"/>
            <c:spPr>
              <a:solidFill>
                <a:srgbClr val="FFC72C"/>
              </a:solidFill>
              <a:ln>
                <a:noFill/>
              </a:ln>
            </c:spPr>
          </c:marker>
          <c:cat>
            <c:numRef>
              <c:f>Sheet1!$B$1:$I$1</c:f>
              <c:numCache>
                <c:formatCode>General</c:formatCode>
                <c:ptCount val="8"/>
                <c:pt idx="0">
                  <c:v>2011</c:v>
                </c:pt>
                <c:pt idx="1">
                  <c:v>2012</c:v>
                </c:pt>
                <c:pt idx="2">
                  <c:v>2013</c:v>
                </c:pt>
                <c:pt idx="3">
                  <c:v>2014</c:v>
                </c:pt>
                <c:pt idx="4">
                  <c:v>2015</c:v>
                </c:pt>
                <c:pt idx="5">
                  <c:v>2016</c:v>
                </c:pt>
                <c:pt idx="6">
                  <c:v>2017</c:v>
                </c:pt>
                <c:pt idx="7">
                  <c:v>2019</c:v>
                </c:pt>
              </c:numCache>
            </c:numRef>
          </c:cat>
          <c:val>
            <c:numRef>
              <c:f>Sheet1!$B$5:$I$5</c:f>
              <c:numCache>
                <c:formatCode>0.0</c:formatCode>
                <c:ptCount val="8"/>
                <c:pt idx="0">
                  <c:v>26.8</c:v>
                </c:pt>
                <c:pt idx="1">
                  <c:v>25.8</c:v>
                </c:pt>
                <c:pt idx="2">
                  <c:v>28.6</c:v>
                </c:pt>
                <c:pt idx="3">
                  <c:v>32.9</c:v>
                </c:pt>
                <c:pt idx="4">
                  <c:v>30.3</c:v>
                </c:pt>
                <c:pt idx="5">
                  <c:v>33.200000000000003</c:v>
                </c:pt>
                <c:pt idx="6">
                  <c:v>25.3</c:v>
                </c:pt>
                <c:pt idx="7">
                  <c:v>30.1</c:v>
                </c:pt>
              </c:numCache>
            </c:numRef>
          </c:val>
          <c:smooth val="0"/>
          <c:extLst>
            <c:ext xmlns:c16="http://schemas.microsoft.com/office/drawing/2014/chart" uri="{C3380CC4-5D6E-409C-BE32-E72D297353CC}">
              <c16:uniqueId val="{00000003-0AD8-4AAD-BC7F-F4146D38671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9.0320307183824238E-4"/>
              <c:y val="0.4133289588801399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772753959654E-3"/>
          <c:y val="1.6876956645479578E-2"/>
          <c:w val="0.99568527491755854"/>
          <c:h val="8.2391168906916945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313566126237797"/>
          <c:w val="0.89338947214931463"/>
          <c:h val="0.7395722756877612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Sheet1!$B$2:$L$2</c:f>
              <c:numCache>
                <c:formatCode>0.0</c:formatCode>
                <c:ptCount val="11"/>
                <c:pt idx="0">
                  <c:v>82.3</c:v>
                </c:pt>
                <c:pt idx="1">
                  <c:v>82.4</c:v>
                </c:pt>
                <c:pt idx="2">
                  <c:v>82.7</c:v>
                </c:pt>
                <c:pt idx="3">
                  <c:v>83</c:v>
                </c:pt>
                <c:pt idx="4">
                  <c:v>83.3</c:v>
                </c:pt>
                <c:pt idx="5">
                  <c:v>83.3</c:v>
                </c:pt>
                <c:pt idx="6">
                  <c:v>83.6</c:v>
                </c:pt>
                <c:pt idx="7">
                  <c:v>83.8</c:v>
                </c:pt>
                <c:pt idx="8">
                  <c:v>84.1</c:v>
                </c:pt>
                <c:pt idx="9">
                  <c:v>84</c:v>
                </c:pt>
                <c:pt idx="10">
                  <c:v>84.5</c:v>
                </c:pt>
              </c:numCache>
            </c:numRef>
          </c:val>
          <c:smooth val="0"/>
          <c:extLst>
            <c:ext xmlns:c16="http://schemas.microsoft.com/office/drawing/2014/chart" uri="{C3380CC4-5D6E-409C-BE32-E72D297353CC}">
              <c16:uniqueId val="{00000000-50D8-4C9A-AEB9-5A3EA0EB93A8}"/>
            </c:ext>
          </c:extLst>
        </c:ser>
        <c:ser>
          <c:idx val="0"/>
          <c:order val="1"/>
          <c:tx>
            <c:strRef>
              <c:f>Sheet1!$A$3</c:f>
              <c:strCache>
                <c:ptCount val="1"/>
                <c:pt idx="0">
                  <c:v>White</c:v>
                </c:pt>
              </c:strCache>
            </c:strRef>
          </c:tx>
          <c:spPr>
            <a:ln>
              <a:solidFill>
                <a:srgbClr val="005EB8"/>
              </a:solidFill>
            </a:ln>
          </c:spPr>
          <c:marker>
            <c:symbol val="square"/>
            <c:size val="7"/>
            <c:spPr>
              <a:solidFill>
                <a:srgbClr val="005EB8"/>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Sheet1!$B$3:$L$3</c:f>
              <c:numCache>
                <c:formatCode>0.0</c:formatCode>
                <c:ptCount val="11"/>
                <c:pt idx="0">
                  <c:v>83</c:v>
                </c:pt>
                <c:pt idx="1">
                  <c:v>83.2</c:v>
                </c:pt>
                <c:pt idx="2">
                  <c:v>83.5</c:v>
                </c:pt>
                <c:pt idx="3">
                  <c:v>83.7</c:v>
                </c:pt>
                <c:pt idx="4">
                  <c:v>84</c:v>
                </c:pt>
                <c:pt idx="5">
                  <c:v>83.9</c:v>
                </c:pt>
                <c:pt idx="6">
                  <c:v>84.3</c:v>
                </c:pt>
                <c:pt idx="7">
                  <c:v>84.5</c:v>
                </c:pt>
                <c:pt idx="8">
                  <c:v>84.7</c:v>
                </c:pt>
                <c:pt idx="9">
                  <c:v>84.6</c:v>
                </c:pt>
                <c:pt idx="10">
                  <c:v>85.3</c:v>
                </c:pt>
              </c:numCache>
            </c:numRef>
          </c:val>
          <c:smooth val="0"/>
          <c:extLst>
            <c:ext xmlns:c16="http://schemas.microsoft.com/office/drawing/2014/chart" uri="{C3380CC4-5D6E-409C-BE32-E72D297353CC}">
              <c16:uniqueId val="{00000001-50D8-4C9A-AEB9-5A3EA0EB93A8}"/>
            </c:ext>
          </c:extLst>
        </c:ser>
        <c:ser>
          <c:idx val="1"/>
          <c:order val="2"/>
          <c:tx>
            <c:strRef>
              <c:f>Sheet1!$A$4</c:f>
              <c:strCache>
                <c:ptCount val="1"/>
                <c:pt idx="0">
                  <c:v>Black</c:v>
                </c:pt>
              </c:strCache>
            </c:strRef>
          </c:tx>
          <c:spPr>
            <a:ln>
              <a:solidFill>
                <a:srgbClr val="671E75"/>
              </a:solidFill>
            </a:ln>
          </c:spPr>
          <c:marker>
            <c:symbol val="triangle"/>
            <c:size val="8"/>
            <c:spPr>
              <a:solidFill>
                <a:srgbClr val="671E75"/>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Sheet1!$B$4:$L$4</c:f>
              <c:numCache>
                <c:formatCode>0.0</c:formatCode>
                <c:ptCount val="11"/>
                <c:pt idx="0">
                  <c:v>83.9</c:v>
                </c:pt>
                <c:pt idx="1">
                  <c:v>83.6</c:v>
                </c:pt>
                <c:pt idx="2">
                  <c:v>84.1</c:v>
                </c:pt>
                <c:pt idx="3">
                  <c:v>83.9</c:v>
                </c:pt>
                <c:pt idx="4">
                  <c:v>84</c:v>
                </c:pt>
                <c:pt idx="5">
                  <c:v>84.1</c:v>
                </c:pt>
                <c:pt idx="6">
                  <c:v>84.3</c:v>
                </c:pt>
                <c:pt idx="7">
                  <c:v>84.3</c:v>
                </c:pt>
                <c:pt idx="8">
                  <c:v>84.9</c:v>
                </c:pt>
                <c:pt idx="9">
                  <c:v>84.5</c:v>
                </c:pt>
                <c:pt idx="10">
                  <c:v>84.4</c:v>
                </c:pt>
              </c:numCache>
            </c:numRef>
          </c:val>
          <c:smooth val="0"/>
          <c:extLst>
            <c:ext xmlns:c16="http://schemas.microsoft.com/office/drawing/2014/chart" uri="{C3380CC4-5D6E-409C-BE32-E72D297353CC}">
              <c16:uniqueId val="{00000002-50D8-4C9A-AEB9-5A3EA0EB93A8}"/>
            </c:ext>
          </c:extLst>
        </c:ser>
        <c:ser>
          <c:idx val="2"/>
          <c:order val="3"/>
          <c:tx>
            <c:strRef>
              <c:f>Sheet1!$A$5</c:f>
              <c:strCache>
                <c:ptCount val="1"/>
                <c:pt idx="0">
                  <c:v>Asian</c:v>
                </c:pt>
              </c:strCache>
            </c:strRef>
          </c:tx>
          <c:spPr>
            <a:ln>
              <a:solidFill>
                <a:srgbClr val="FFC72C"/>
              </a:solidFill>
            </a:ln>
          </c:spPr>
          <c:marker>
            <c:symbol val="diamond"/>
            <c:size val="9"/>
            <c:spPr>
              <a:solidFill>
                <a:srgbClr val="FFC72C"/>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Sheet1!$B$5:$L$5</c:f>
              <c:numCache>
                <c:formatCode>0.0</c:formatCode>
                <c:ptCount val="11"/>
                <c:pt idx="0">
                  <c:v>71.099999999999994</c:v>
                </c:pt>
                <c:pt idx="1">
                  <c:v>70.7</c:v>
                </c:pt>
                <c:pt idx="2">
                  <c:v>71.599999999999994</c:v>
                </c:pt>
                <c:pt idx="3">
                  <c:v>72.2</c:v>
                </c:pt>
                <c:pt idx="4">
                  <c:v>72.7</c:v>
                </c:pt>
                <c:pt idx="5">
                  <c:v>73.099999999999994</c:v>
                </c:pt>
                <c:pt idx="6">
                  <c:v>73.099999999999994</c:v>
                </c:pt>
                <c:pt idx="7">
                  <c:v>73.8</c:v>
                </c:pt>
                <c:pt idx="8">
                  <c:v>75.7</c:v>
                </c:pt>
                <c:pt idx="9">
                  <c:v>74.900000000000006</c:v>
                </c:pt>
                <c:pt idx="10">
                  <c:v>75.3</c:v>
                </c:pt>
              </c:numCache>
            </c:numRef>
          </c:val>
          <c:smooth val="0"/>
          <c:extLst>
            <c:ext xmlns:c16="http://schemas.microsoft.com/office/drawing/2014/chart" uri="{C3380CC4-5D6E-409C-BE32-E72D297353CC}">
              <c16:uniqueId val="{00000003-50D8-4C9A-AEB9-5A3EA0EB93A8}"/>
            </c:ext>
          </c:extLst>
        </c:ser>
        <c:ser>
          <c:idx val="4"/>
          <c:order val="4"/>
          <c:tx>
            <c:strRef>
              <c:f>Sheet1!$A$6</c:f>
              <c:strCache>
                <c:ptCount val="1"/>
                <c:pt idx="0">
                  <c:v>NHPI</c:v>
                </c:pt>
              </c:strCache>
            </c:strRef>
          </c:tx>
          <c:spPr>
            <a:ln w="25400">
              <a:solidFill>
                <a:srgbClr val="3D96AE"/>
              </a:solidFill>
            </a:ln>
          </c:spPr>
          <c:marker>
            <c:symbol val="star"/>
            <c:size val="7"/>
            <c:spPr>
              <a:noFill/>
              <a:ln>
                <a:solidFill>
                  <a:srgbClr val="3D96AE"/>
                </a:solid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Sheet1!$B$6:$L$6</c:f>
              <c:numCache>
                <c:formatCode>0.0</c:formatCode>
                <c:ptCount val="11"/>
                <c:pt idx="0">
                  <c:v>79</c:v>
                </c:pt>
                <c:pt idx="1">
                  <c:v>80.7</c:v>
                </c:pt>
                <c:pt idx="2">
                  <c:v>81.099999999999994</c:v>
                </c:pt>
                <c:pt idx="3">
                  <c:v>80.599999999999994</c:v>
                </c:pt>
                <c:pt idx="4">
                  <c:v>78.5</c:v>
                </c:pt>
                <c:pt idx="5">
                  <c:v>78.2</c:v>
                </c:pt>
                <c:pt idx="6">
                  <c:v>81</c:v>
                </c:pt>
                <c:pt idx="7">
                  <c:v>81.900000000000006</c:v>
                </c:pt>
                <c:pt idx="8">
                  <c:v>81.5</c:v>
                </c:pt>
                <c:pt idx="9">
                  <c:v>82</c:v>
                </c:pt>
                <c:pt idx="10">
                  <c:v>82</c:v>
                </c:pt>
              </c:numCache>
            </c:numRef>
          </c:val>
          <c:smooth val="0"/>
          <c:extLst>
            <c:ext xmlns:c16="http://schemas.microsoft.com/office/drawing/2014/chart" uri="{C3380CC4-5D6E-409C-BE32-E72D297353CC}">
              <c16:uniqueId val="{00000004-50D8-4C9A-AEB9-5A3EA0EB93A8}"/>
            </c:ext>
          </c:extLst>
        </c:ser>
        <c:ser>
          <c:idx val="5"/>
          <c:order val="5"/>
          <c:tx>
            <c:strRef>
              <c:f>Sheet1!$A$7</c:f>
              <c:strCache>
                <c:ptCount val="1"/>
                <c:pt idx="0">
                  <c:v>AI/AN</c:v>
                </c:pt>
              </c:strCache>
            </c:strRef>
          </c:tx>
          <c:spPr>
            <a:ln>
              <a:solidFill>
                <a:srgbClr val="ED7D31">
                  <a:lumMod val="75000"/>
                </a:srgbClr>
              </a:solidFill>
            </a:ln>
          </c:spPr>
          <c:marker>
            <c:symbol val="x"/>
            <c:size val="7"/>
            <c:spPr>
              <a:noFill/>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Sheet1!$B$7:$L$7</c:f>
              <c:numCache>
                <c:formatCode>0.0</c:formatCode>
                <c:ptCount val="11"/>
                <c:pt idx="0">
                  <c:v>79.8</c:v>
                </c:pt>
                <c:pt idx="1">
                  <c:v>79.5</c:v>
                </c:pt>
                <c:pt idx="2">
                  <c:v>77.599999999999994</c:v>
                </c:pt>
                <c:pt idx="3">
                  <c:v>81</c:v>
                </c:pt>
                <c:pt idx="4">
                  <c:v>80.900000000000006</c:v>
                </c:pt>
                <c:pt idx="5">
                  <c:v>81.099999999999994</c:v>
                </c:pt>
                <c:pt idx="6">
                  <c:v>81.099999999999994</c:v>
                </c:pt>
                <c:pt idx="7">
                  <c:v>81.2</c:v>
                </c:pt>
                <c:pt idx="8">
                  <c:v>81.7</c:v>
                </c:pt>
                <c:pt idx="9">
                  <c:v>81</c:v>
                </c:pt>
                <c:pt idx="10">
                  <c:v>80.8</c:v>
                </c:pt>
              </c:numCache>
            </c:numRef>
          </c:val>
          <c:smooth val="0"/>
          <c:extLst>
            <c:ext xmlns:c16="http://schemas.microsoft.com/office/drawing/2014/chart" uri="{C3380CC4-5D6E-409C-BE32-E72D297353CC}">
              <c16:uniqueId val="{00000005-50D8-4C9A-AEB9-5A3EA0EB93A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dirty="0"/>
                  <a:t>Percent</a:t>
                </a:r>
              </a:p>
            </c:rich>
          </c:tx>
          <c:layout>
            <c:manualLayout>
              <c:xMode val="edge"/>
              <c:yMode val="edge"/>
              <c:x val="3.0398804316127152E-3"/>
              <c:y val="0.3984162049188295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6689997083697E-3"/>
          <c:y val="2.6136142704384174E-2"/>
          <c:w val="0.99568527491755854"/>
          <c:h val="8.9483470201287441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3422875025237233"/>
          <c:w val="0.89338947214931463"/>
          <c:h val="0.7415653251676873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Sheet1!$B$2:$L$2</c:f>
              <c:numCache>
                <c:formatCode>0.0</c:formatCode>
                <c:ptCount val="11"/>
                <c:pt idx="0">
                  <c:v>82.4</c:v>
                </c:pt>
                <c:pt idx="1">
                  <c:v>82.7</c:v>
                </c:pt>
                <c:pt idx="2">
                  <c:v>83</c:v>
                </c:pt>
                <c:pt idx="3">
                  <c:v>83.3</c:v>
                </c:pt>
                <c:pt idx="4">
                  <c:v>83.3</c:v>
                </c:pt>
                <c:pt idx="5">
                  <c:v>83.6</c:v>
                </c:pt>
                <c:pt idx="6">
                  <c:v>83.6</c:v>
                </c:pt>
                <c:pt idx="7">
                  <c:v>83.8</c:v>
                </c:pt>
                <c:pt idx="8" formatCode="General">
                  <c:v>84.1</c:v>
                </c:pt>
                <c:pt idx="9" formatCode="General">
                  <c:v>84</c:v>
                </c:pt>
                <c:pt idx="10" formatCode="General">
                  <c:v>84.5</c:v>
                </c:pt>
              </c:numCache>
            </c:numRef>
          </c:val>
          <c:smooth val="0"/>
          <c:extLst>
            <c:ext xmlns:c16="http://schemas.microsoft.com/office/drawing/2014/chart" uri="{C3380CC4-5D6E-409C-BE32-E72D297353CC}">
              <c16:uniqueId val="{00000000-9C21-41FF-AAC6-E3D69B2ADFA1}"/>
            </c:ext>
          </c:extLst>
        </c:ser>
        <c:ser>
          <c:idx val="0"/>
          <c:order val="1"/>
          <c:tx>
            <c:strRef>
              <c:f>Sheet1!$A$3</c:f>
              <c:strCache>
                <c:ptCount val="1"/>
                <c:pt idx="0">
                  <c:v>18-44</c:v>
                </c:pt>
              </c:strCache>
            </c:strRef>
          </c:tx>
          <c:spPr>
            <a:ln>
              <a:solidFill>
                <a:srgbClr val="005EB8"/>
              </a:solidFill>
            </a:ln>
          </c:spPr>
          <c:marker>
            <c:symbol val="square"/>
            <c:size val="9"/>
            <c:spPr>
              <a:solidFill>
                <a:srgbClr val="005EB8"/>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Sheet1!$B$3:$L$3</c:f>
              <c:numCache>
                <c:formatCode>0.0</c:formatCode>
                <c:ptCount val="11"/>
                <c:pt idx="0">
                  <c:v>82.5</c:v>
                </c:pt>
                <c:pt idx="1">
                  <c:v>82</c:v>
                </c:pt>
                <c:pt idx="2">
                  <c:v>82.2</c:v>
                </c:pt>
                <c:pt idx="3">
                  <c:v>82.6</c:v>
                </c:pt>
                <c:pt idx="4">
                  <c:v>82.4</c:v>
                </c:pt>
                <c:pt idx="5">
                  <c:v>82.3</c:v>
                </c:pt>
                <c:pt idx="6">
                  <c:v>82.4</c:v>
                </c:pt>
                <c:pt idx="7">
                  <c:v>82.4</c:v>
                </c:pt>
                <c:pt idx="8" formatCode="General">
                  <c:v>83.1</c:v>
                </c:pt>
                <c:pt idx="9" formatCode="General">
                  <c:v>83.4</c:v>
                </c:pt>
                <c:pt idx="10" formatCode="General">
                  <c:v>83.3</c:v>
                </c:pt>
              </c:numCache>
            </c:numRef>
          </c:val>
          <c:smooth val="0"/>
          <c:extLst>
            <c:ext xmlns:c16="http://schemas.microsoft.com/office/drawing/2014/chart" uri="{C3380CC4-5D6E-409C-BE32-E72D297353CC}">
              <c16:uniqueId val="{00000001-9C21-41FF-AAC6-E3D69B2ADFA1}"/>
            </c:ext>
          </c:extLst>
        </c:ser>
        <c:ser>
          <c:idx val="1"/>
          <c:order val="2"/>
          <c:tx>
            <c:strRef>
              <c:f>Sheet1!$A$4</c:f>
              <c:strCache>
                <c:ptCount val="1"/>
                <c:pt idx="0">
                  <c:v>45-64 </c:v>
                </c:pt>
              </c:strCache>
            </c:strRef>
          </c:tx>
          <c:spPr>
            <a:ln>
              <a:solidFill>
                <a:srgbClr val="671E75"/>
              </a:solidFill>
            </a:ln>
          </c:spPr>
          <c:marker>
            <c:symbol val="triangle"/>
            <c:size val="9"/>
            <c:spPr>
              <a:solidFill>
                <a:srgbClr val="671E75"/>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Sheet1!$B$4:$L$4</c:f>
              <c:numCache>
                <c:formatCode>0.0</c:formatCode>
                <c:ptCount val="11"/>
                <c:pt idx="0">
                  <c:v>83.9</c:v>
                </c:pt>
                <c:pt idx="1">
                  <c:v>84</c:v>
                </c:pt>
                <c:pt idx="2">
                  <c:v>84</c:v>
                </c:pt>
                <c:pt idx="3">
                  <c:v>84.3</c:v>
                </c:pt>
                <c:pt idx="4">
                  <c:v>84.8</c:v>
                </c:pt>
                <c:pt idx="5">
                  <c:v>84.4</c:v>
                </c:pt>
                <c:pt idx="6">
                  <c:v>84.6</c:v>
                </c:pt>
                <c:pt idx="7">
                  <c:v>84.6</c:v>
                </c:pt>
                <c:pt idx="8" formatCode="General">
                  <c:v>85</c:v>
                </c:pt>
                <c:pt idx="9" formatCode="General">
                  <c:v>84.7</c:v>
                </c:pt>
                <c:pt idx="10" formatCode="General">
                  <c:v>85</c:v>
                </c:pt>
              </c:numCache>
            </c:numRef>
          </c:val>
          <c:smooth val="0"/>
          <c:extLst>
            <c:ext xmlns:c16="http://schemas.microsoft.com/office/drawing/2014/chart" uri="{C3380CC4-5D6E-409C-BE32-E72D297353CC}">
              <c16:uniqueId val="{00000002-9C21-41FF-AAC6-E3D69B2ADFA1}"/>
            </c:ext>
          </c:extLst>
        </c:ser>
        <c:ser>
          <c:idx val="2"/>
          <c:order val="3"/>
          <c:tx>
            <c:strRef>
              <c:f>Sheet1!$A$5</c:f>
              <c:strCache>
                <c:ptCount val="1"/>
                <c:pt idx="0">
                  <c:v>65+</c:v>
                </c:pt>
              </c:strCache>
            </c:strRef>
          </c:tx>
          <c:spPr>
            <a:ln>
              <a:solidFill>
                <a:srgbClr val="FFC72C"/>
              </a:solidFill>
            </a:ln>
          </c:spPr>
          <c:marker>
            <c:symbol val="diamond"/>
            <c:size val="7"/>
            <c:spPr>
              <a:solidFill>
                <a:srgbClr val="FFC72C"/>
              </a:solidFill>
              <a:ln>
                <a:noFill/>
              </a:ln>
            </c:spPr>
          </c:marker>
          <c:cat>
            <c:numRef>
              <c:f>Sheet1!$B$1:$L$1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Sheet1!$B$5:$L$5</c:f>
              <c:numCache>
                <c:formatCode>0.0</c:formatCode>
                <c:ptCount val="11"/>
                <c:pt idx="0">
                  <c:v>82.1</c:v>
                </c:pt>
                <c:pt idx="1">
                  <c:v>82.2</c:v>
                </c:pt>
                <c:pt idx="2">
                  <c:v>82.6</c:v>
                </c:pt>
                <c:pt idx="3">
                  <c:v>82.8</c:v>
                </c:pt>
                <c:pt idx="4">
                  <c:v>83.1</c:v>
                </c:pt>
                <c:pt idx="5">
                  <c:v>83.2</c:v>
                </c:pt>
                <c:pt idx="6">
                  <c:v>83.5</c:v>
                </c:pt>
                <c:pt idx="7">
                  <c:v>83.8</c:v>
                </c:pt>
                <c:pt idx="8" formatCode="General">
                  <c:v>84</c:v>
                </c:pt>
                <c:pt idx="9" formatCode="General">
                  <c:v>83.9</c:v>
                </c:pt>
                <c:pt idx="10" formatCode="General">
                  <c:v>84.5</c:v>
                </c:pt>
              </c:numCache>
            </c:numRef>
          </c:val>
          <c:smooth val="0"/>
          <c:extLst>
            <c:ext xmlns:c16="http://schemas.microsoft.com/office/drawing/2014/chart" uri="{C3380CC4-5D6E-409C-BE32-E72D297353CC}">
              <c16:uniqueId val="{00000003-9C21-41FF-AAC6-E3D69B2ADFA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dirty="0"/>
                  <a:t>Percent</a:t>
                </a:r>
              </a:p>
            </c:rich>
          </c:tx>
          <c:layout>
            <c:manualLayout>
              <c:xMode val="edge"/>
              <c:yMode val="edge"/>
              <c:x val="9.0320307183824238E-4"/>
              <c:y val="0.396213181685622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314772753959654E-3"/>
          <c:y val="4.5312044327792365E-3"/>
          <c:w val="0.99568527491755854"/>
          <c:h val="9.7456498493243893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18915326210723"/>
          <c:y val="0.14410558113992605"/>
          <c:w val="0.44668364353436657"/>
          <c:h val="0.78068419901459685"/>
        </c:manualLayout>
      </c:layout>
      <c:barChart>
        <c:barDir val="bar"/>
        <c:grouping val="percentStacked"/>
        <c:varyColors val="0"/>
        <c:ser>
          <c:idx val="0"/>
          <c:order val="0"/>
          <c:tx>
            <c:strRef>
              <c:f>Sheet1!$C$4</c:f>
              <c:strCache>
                <c:ptCount val="1"/>
                <c:pt idx="0">
                  <c:v>Average Percent Positive Response</c:v>
                </c:pt>
              </c:strCache>
            </c:strRef>
          </c:tx>
          <c:spPr>
            <a:solidFill>
              <a:srgbClr val="005EB8"/>
            </a:solidFill>
            <a:ln>
              <a:solidFill>
                <a:srgbClr val="005EB8"/>
              </a:solid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Sheet1!$A$5:$B$13</c:f>
              <c:strCache>
                <c:ptCount val="9"/>
                <c:pt idx="0">
                  <c:v>Composite Measure Average</c:v>
                </c:pt>
                <c:pt idx="1">
                  <c:v>Staffing, Work Pressure, and Pace</c:v>
                </c:pt>
                <c:pt idx="2">
                  <c:v>Staff Training</c:v>
                </c:pt>
                <c:pt idx="3">
                  <c:v>Response to Mistakes</c:v>
                </c:pt>
                <c:pt idx="4">
                  <c:v>Teamwork</c:v>
                </c:pt>
                <c:pt idx="5">
                  <c:v>Communication Openness</c:v>
                </c:pt>
                <c:pt idx="6">
                  <c:v>Management Support for Patient Safety</c:v>
                </c:pt>
                <c:pt idx="7">
                  <c:v>Communication About Patient Information</c:v>
                </c:pt>
                <c:pt idx="8">
                  <c:v>Organizational Learning – Continuous Improvement</c:v>
                </c:pt>
              </c:strCache>
            </c:strRef>
          </c:cat>
          <c:val>
            <c:numRef>
              <c:f>Sheet1!$C$5:$C$13</c:f>
              <c:numCache>
                <c:formatCode>0%</c:formatCode>
                <c:ptCount val="9"/>
                <c:pt idx="0">
                  <c:v>0.85</c:v>
                </c:pt>
                <c:pt idx="1">
                  <c:v>0.72</c:v>
                </c:pt>
                <c:pt idx="2">
                  <c:v>0.8</c:v>
                </c:pt>
                <c:pt idx="3">
                  <c:v>0.85</c:v>
                </c:pt>
                <c:pt idx="4">
                  <c:v>0.87</c:v>
                </c:pt>
                <c:pt idx="5">
                  <c:v>0.89</c:v>
                </c:pt>
                <c:pt idx="6">
                  <c:v>0.89</c:v>
                </c:pt>
                <c:pt idx="7">
                  <c:v>0.89</c:v>
                </c:pt>
                <c:pt idx="8">
                  <c:v>0.91</c:v>
                </c:pt>
              </c:numCache>
            </c:numRef>
          </c:val>
          <c:extLst>
            <c:ext xmlns:c16="http://schemas.microsoft.com/office/drawing/2014/chart" uri="{C3380CC4-5D6E-409C-BE32-E72D297353CC}">
              <c16:uniqueId val="{00000000-25B4-4724-B346-83C3C73A16D5}"/>
            </c:ext>
          </c:extLst>
        </c:ser>
        <c:ser>
          <c:idx val="2"/>
          <c:order val="1"/>
          <c:tx>
            <c:strRef>
              <c:f>Sheet1!$D$4</c:f>
              <c:strCache>
                <c:ptCount val="1"/>
                <c:pt idx="0">
                  <c:v>Average Percent Neutral Response</c:v>
                </c:pt>
              </c:strCache>
            </c:strRef>
          </c:tx>
          <c:spPr>
            <a:solidFill>
              <a:srgbClr val="FFC72C"/>
            </a:solidFill>
            <a:ln>
              <a:solidFill>
                <a:srgbClr val="FFC72C"/>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Sheet1!$D$5:$D$13</c:f>
              <c:numCache>
                <c:formatCode>0%</c:formatCode>
                <c:ptCount val="9"/>
                <c:pt idx="0">
                  <c:v>0.1</c:v>
                </c:pt>
                <c:pt idx="1">
                  <c:v>0.21</c:v>
                </c:pt>
                <c:pt idx="2">
                  <c:v>0.13</c:v>
                </c:pt>
                <c:pt idx="3">
                  <c:v>0.1</c:v>
                </c:pt>
                <c:pt idx="4">
                  <c:v>0.08</c:v>
                </c:pt>
                <c:pt idx="5">
                  <c:v>0.08</c:v>
                </c:pt>
                <c:pt idx="6">
                  <c:v>0.08</c:v>
                </c:pt>
                <c:pt idx="7">
                  <c:v>0.08</c:v>
                </c:pt>
                <c:pt idx="8">
                  <c:v>0.06</c:v>
                </c:pt>
              </c:numCache>
            </c:numRef>
          </c:val>
          <c:extLst>
            <c:ext xmlns:c16="http://schemas.microsoft.com/office/drawing/2014/chart" uri="{C3380CC4-5D6E-409C-BE32-E72D297353CC}">
              <c16:uniqueId val="{00000001-25B4-4724-B346-83C3C73A16D5}"/>
            </c:ext>
          </c:extLst>
        </c:ser>
        <c:ser>
          <c:idx val="1"/>
          <c:order val="2"/>
          <c:tx>
            <c:strRef>
              <c:f>Sheet1!$E$4</c:f>
              <c:strCache>
                <c:ptCount val="1"/>
                <c:pt idx="0">
                  <c:v>Average Percent Negative Response</c:v>
                </c:pt>
              </c:strCache>
            </c:strRef>
          </c:tx>
          <c:spPr>
            <a:solidFill>
              <a:schemeClr val="bg1"/>
            </a:solidFill>
            <a:ln>
              <a:solidFill>
                <a:schemeClr val="tx1"/>
              </a:solidFill>
            </a:ln>
            <a:effectLst/>
          </c:spPr>
          <c:invertIfNegative val="0"/>
          <c:dLbls>
            <c:dLbl>
              <c:idx val="0"/>
              <c:layout>
                <c:manualLayout>
                  <c:x val="2.8573928258967631E-2"/>
                  <c:y val="0"/>
                </c:manualLayout>
              </c:layout>
              <c:tx>
                <c:rich>
                  <a:bodyPr/>
                  <a:lstStyle/>
                  <a:p>
                    <a:fld id="{612DDAAF-5CBA-4C88-ACFE-CC33518FDB37}"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B4-4724-B346-83C3C73A16D5}"/>
                </c:ext>
              </c:extLst>
            </c:dLbl>
            <c:dLbl>
              <c:idx val="1"/>
              <c:layout>
                <c:manualLayout>
                  <c:x val="3.1855441146779732E-2"/>
                  <c:y val="-1.3057778880020505E-16"/>
                </c:manualLayout>
              </c:layout>
              <c:spPr>
                <a:noFill/>
                <a:ln>
                  <a:noFill/>
                </a:ln>
                <a:effectLst/>
              </c:spPr>
              <c:txPr>
                <a:bodyPr rot="0" vert="horz"/>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B4-4724-B346-83C3C73A16D5}"/>
                </c:ext>
              </c:extLst>
            </c:dLbl>
            <c:dLbl>
              <c:idx val="2"/>
              <c:layout>
                <c:manualLayout>
                  <c:x val="3.1855441146779732E-2"/>
                  <c:y val="-1.305777888002050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B4-4724-B346-83C3C73A16D5}"/>
                </c:ext>
              </c:extLst>
            </c:dLbl>
            <c:dLbl>
              <c:idx val="3"/>
              <c:layout>
                <c:manualLayout>
                  <c:x val="2.647974291675079E-2"/>
                  <c:y val="-6.5288894400102527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9652399219328354E-2"/>
                      <c:h val="4.2306009825694865E-2"/>
                    </c:manualLayout>
                  </c15:layout>
                </c:ext>
                <c:ext xmlns:c16="http://schemas.microsoft.com/office/drawing/2014/chart" uri="{C3380CC4-5D6E-409C-BE32-E72D297353CC}">
                  <c16:uniqueId val="{00000005-25B4-4724-B346-83C3C73A16D5}"/>
                </c:ext>
              </c:extLst>
            </c:dLbl>
            <c:dLbl>
              <c:idx val="4"/>
              <c:layout>
                <c:manualLayout>
                  <c:x val="2.8992361531731611E-2"/>
                  <c:y val="0"/>
                </c:manualLayout>
              </c:layout>
              <c:tx>
                <c:rich>
                  <a:bodyPr/>
                  <a:lstStyle/>
                  <a:p>
                    <a:fld id="{463E7735-302E-4A51-8CAA-470594795CE7}"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4.6058785920990643E-2"/>
                      <c:h val="6.0570753976265788E-2"/>
                    </c:manualLayout>
                  </c15:layout>
                  <c15:dlblFieldTable/>
                  <c15:showDataLabelsRange val="0"/>
                </c:ext>
                <c:ext xmlns:c16="http://schemas.microsoft.com/office/drawing/2014/chart" uri="{C3380CC4-5D6E-409C-BE32-E72D297353CC}">
                  <c16:uniqueId val="{00000006-25B4-4724-B346-83C3C73A16D5}"/>
                </c:ext>
              </c:extLst>
            </c:dLbl>
            <c:dLbl>
              <c:idx val="5"/>
              <c:tx>
                <c:rich>
                  <a:bodyPr/>
                  <a:lstStyle/>
                  <a:p>
                    <a:fld id="{93CF525E-1B3C-421F-AD25-6DD6C809EF67}" type="VALUE">
                      <a:rPr lang="en-US"/>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layout>
                    <c:manualLayout>
                      <c:w val="4.6243896670144245E-2"/>
                      <c:h val="6.7420091324200904E-2"/>
                    </c:manualLayout>
                  </c15:layout>
                  <c15:dlblFieldTable/>
                  <c15:showDataLabelsRange val="0"/>
                </c:ext>
                <c:ext xmlns:c16="http://schemas.microsoft.com/office/drawing/2014/chart" uri="{C3380CC4-5D6E-409C-BE32-E72D297353CC}">
                  <c16:uniqueId val="{00000007-25B4-4724-B346-83C3C73A16D5}"/>
                </c:ext>
              </c:extLst>
            </c:dLbl>
            <c:dLbl>
              <c:idx val="6"/>
              <c:tx>
                <c:rich>
                  <a:bodyPr/>
                  <a:lstStyle/>
                  <a:p>
                    <a:fld id="{10BE8203-D73D-4630-9B5D-F07F8A17024B}" type="VALUE">
                      <a:rPr lang="en-US"/>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layout>
                    <c:manualLayout>
                      <c:w val="4.6151322430849989E-2"/>
                      <c:h val="5.6004497835206495E-2"/>
                    </c:manualLayout>
                  </c15:layout>
                  <c15:dlblFieldTable/>
                  <c15:showDataLabelsRange val="0"/>
                </c:ext>
                <c:ext xmlns:c16="http://schemas.microsoft.com/office/drawing/2014/chart" uri="{C3380CC4-5D6E-409C-BE32-E72D297353CC}">
                  <c16:uniqueId val="{00000008-25B4-4724-B346-83C3C73A16D5}"/>
                </c:ext>
              </c:extLst>
            </c:dLbl>
            <c:dLbl>
              <c:idx val="7"/>
              <c:dLblPos val="inBase"/>
              <c:showLegendKey val="0"/>
              <c:showVal val="1"/>
              <c:showCatName val="0"/>
              <c:showSerName val="0"/>
              <c:showPercent val="0"/>
              <c:showBubbleSize val="0"/>
              <c:extLst>
                <c:ext xmlns:c15="http://schemas.microsoft.com/office/drawing/2012/chart" uri="{CE6537A1-D6FC-4f65-9D91-7224C49458BB}">
                  <c15:layout>
                    <c:manualLayout>
                      <c:w val="4.6151322430849989E-2"/>
                      <c:h val="5.1438241694147201E-2"/>
                    </c:manualLayout>
                  </c15:layout>
                </c:ext>
                <c:ext xmlns:c16="http://schemas.microsoft.com/office/drawing/2014/chart" uri="{C3380CC4-5D6E-409C-BE32-E72D297353CC}">
                  <c16:uniqueId val="{00000009-25B4-4724-B346-83C3C73A16D5}"/>
                </c:ext>
              </c:extLst>
            </c:dLbl>
            <c:dLbl>
              <c:idx val="8"/>
              <c:layout>
                <c:manualLayout>
                  <c:x val="2.2206238643246518E-2"/>
                  <c:y val="2.8041366624043789E-7"/>
                </c:manualLayout>
              </c:layout>
              <c:tx>
                <c:rich>
                  <a:bodyPr/>
                  <a:lstStyle/>
                  <a:p>
                    <a:fld id="{9ACDADBD-27DA-4A76-A94B-F9ABC68C55A3}"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4.4992260582811763E-2"/>
                      <c:h val="4.9155394037283799E-2"/>
                    </c:manualLayout>
                  </c15:layout>
                  <c15:dlblFieldTable/>
                  <c15:showDataLabelsRange val="0"/>
                </c:ext>
                <c:ext xmlns:c16="http://schemas.microsoft.com/office/drawing/2014/chart" uri="{C3380CC4-5D6E-409C-BE32-E72D297353CC}">
                  <c16:uniqueId val="{0000000A-25B4-4724-B346-83C3C73A16D5}"/>
                </c:ext>
              </c:extLst>
            </c:dLbl>
            <c:dLbl>
              <c:idx val="9"/>
              <c:tx>
                <c:rich>
                  <a:bodyPr/>
                  <a:lstStyle/>
                  <a:p>
                    <a:fld id="{D0A8225E-AAFA-4EDB-A45F-A6A617D17B0C}" type="VALUE">
                      <a:rPr lang="en-US" b="1">
                        <a:solidFill>
                          <a:schemeClr val="tx1"/>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layout>
                    <c:manualLayout>
                      <c:w val="3.7511757447300051E-2"/>
                      <c:h val="4.0022831050228302E-2"/>
                    </c:manualLayout>
                  </c15:layout>
                  <c15:dlblFieldTable/>
                  <c15:showDataLabelsRange val="0"/>
                </c:ext>
                <c:ext xmlns:c16="http://schemas.microsoft.com/office/drawing/2014/chart" uri="{C3380CC4-5D6E-409C-BE32-E72D297353CC}">
                  <c16:uniqueId val="{0000000B-25B4-4724-B346-83C3C73A16D5}"/>
                </c:ext>
              </c:extLst>
            </c:dLbl>
            <c:dLbl>
              <c:idx val="10"/>
              <c:tx>
                <c:rich>
                  <a:bodyPr/>
                  <a:lstStyle/>
                  <a:p>
                    <a:fld id="{4A28F6DD-2EDE-4F2D-AD52-05551A37F14E}" type="VALUE">
                      <a:rPr lang="en-US" b="1">
                        <a:solidFill>
                          <a:schemeClr val="tx1"/>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5B4-4724-B346-83C3C73A16D5}"/>
                </c:ext>
              </c:extLst>
            </c:dLbl>
            <c:spPr>
              <a:noFill/>
              <a:ln>
                <a:noFill/>
              </a:ln>
              <a:effectLst/>
            </c:spPr>
            <c:txPr>
              <a:bodyPr rot="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Sheet1!$A$5:$B$13</c:f>
              <c:strCache>
                <c:ptCount val="9"/>
                <c:pt idx="0">
                  <c:v>Composite Measure Average</c:v>
                </c:pt>
                <c:pt idx="1">
                  <c:v>Staffing, Work Pressure, and Pace</c:v>
                </c:pt>
                <c:pt idx="2">
                  <c:v>Staff Training</c:v>
                </c:pt>
                <c:pt idx="3">
                  <c:v>Response to Mistakes</c:v>
                </c:pt>
                <c:pt idx="4">
                  <c:v>Teamwork</c:v>
                </c:pt>
                <c:pt idx="5">
                  <c:v>Communication Openness</c:v>
                </c:pt>
                <c:pt idx="6">
                  <c:v>Management Support for Patient Safety</c:v>
                </c:pt>
                <c:pt idx="7">
                  <c:v>Communication About Patient Information</c:v>
                </c:pt>
                <c:pt idx="8">
                  <c:v>Organizational Learning – Continuous Improvement</c:v>
                </c:pt>
              </c:strCache>
            </c:strRef>
          </c:cat>
          <c:val>
            <c:numRef>
              <c:f>Sheet1!$E$5:$E$13</c:f>
              <c:numCache>
                <c:formatCode>0%</c:formatCode>
                <c:ptCount val="9"/>
                <c:pt idx="0">
                  <c:v>4.6250000000000013E-2</c:v>
                </c:pt>
                <c:pt idx="1">
                  <c:v>7.0000000000000007E-2</c:v>
                </c:pt>
                <c:pt idx="2">
                  <c:v>7.0000000000000007E-2</c:v>
                </c:pt>
                <c:pt idx="3">
                  <c:v>0.05</c:v>
                </c:pt>
                <c:pt idx="4">
                  <c:v>0.06</c:v>
                </c:pt>
                <c:pt idx="5">
                  <c:v>0.03</c:v>
                </c:pt>
                <c:pt idx="6">
                  <c:v>0.03</c:v>
                </c:pt>
                <c:pt idx="7">
                  <c:v>0.03</c:v>
                </c:pt>
                <c:pt idx="8">
                  <c:v>0.03</c:v>
                </c:pt>
              </c:numCache>
            </c:numRef>
          </c:val>
          <c:extLst>
            <c:ext xmlns:c16="http://schemas.microsoft.com/office/drawing/2014/chart" uri="{C3380CC4-5D6E-409C-BE32-E72D297353CC}">
              <c16:uniqueId val="{0000000D-25B4-4724-B346-83C3C73A16D5}"/>
            </c:ext>
          </c:extLst>
        </c:ser>
        <c:dLbls>
          <c:showLegendKey val="0"/>
          <c:showVal val="0"/>
          <c:showCatName val="0"/>
          <c:showSerName val="0"/>
          <c:showPercent val="0"/>
          <c:showBubbleSize val="0"/>
        </c:dLbls>
        <c:gapWidth val="50"/>
        <c:overlap val="100"/>
        <c:axId val="404593360"/>
        <c:axId val="404593752"/>
      </c:barChart>
      <c:catAx>
        <c:axId val="404593360"/>
        <c:scaling>
          <c:orientation val="minMax"/>
        </c:scaling>
        <c:delete val="0"/>
        <c:axPos val="l"/>
        <c:numFmt formatCode="General" sourceLinked="0"/>
        <c:majorTickMark val="none"/>
        <c:minorTickMark val="none"/>
        <c:tickLblPos val="nextTo"/>
        <c:spPr>
          <a:solidFill>
            <a:schemeClr val="bg1"/>
          </a:solidFill>
          <a:ln w="9525" cap="flat" cmpd="sng" algn="ctr">
            <a:noFill/>
            <a:round/>
          </a:ln>
          <a:effectLst/>
        </c:spPr>
        <c:txPr>
          <a:bodyPr rot="0"/>
          <a:lstStyle/>
          <a:p>
            <a:pPr>
              <a:defRPr/>
            </a:pPr>
            <a:endParaRPr lang="en-US"/>
          </a:p>
        </c:txPr>
        <c:crossAx val="404593752"/>
        <c:crosses val="autoZero"/>
        <c:auto val="1"/>
        <c:lblAlgn val="ctr"/>
        <c:lblOffset val="100"/>
        <c:noMultiLvlLbl val="1"/>
      </c:catAx>
      <c:valAx>
        <c:axId val="404593752"/>
        <c:scaling>
          <c:orientation val="minMax"/>
          <c:max val="1"/>
          <c:min val="0"/>
        </c:scaling>
        <c:delete val="0"/>
        <c:axPos val="b"/>
        <c:numFmt formatCode="0%" sourceLinked="0"/>
        <c:majorTickMark val="none"/>
        <c:minorTickMark val="none"/>
        <c:tickLblPos val="nextTo"/>
        <c:spPr>
          <a:noFill/>
          <a:ln>
            <a:solidFill>
              <a:schemeClr val="bg1">
                <a:lumMod val="50000"/>
              </a:schemeClr>
            </a:solidFill>
          </a:ln>
          <a:effectLst/>
        </c:spPr>
        <c:txPr>
          <a:bodyPr rot="-60000000" vert="horz"/>
          <a:lstStyle/>
          <a:p>
            <a:pPr>
              <a:defRPr/>
            </a:pPr>
            <a:endParaRPr lang="en-US"/>
          </a:p>
        </c:txPr>
        <c:crossAx val="404593360"/>
        <c:crosses val="autoZero"/>
        <c:crossBetween val="between"/>
        <c:majorUnit val="0.2"/>
      </c:valAx>
      <c:spPr>
        <a:noFill/>
        <a:ln>
          <a:solidFill>
            <a:schemeClr val="bg1">
              <a:lumMod val="75000"/>
            </a:schemeClr>
          </a:solidFill>
        </a:ln>
        <a:effectLst/>
      </c:spPr>
    </c:plotArea>
    <c:legend>
      <c:legendPos val="t"/>
      <c:legendEntry>
        <c:idx val="0"/>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7.7219362002826586E-2"/>
          <c:y val="4.5391566380118074E-3"/>
          <c:w val="0.84648495861094286"/>
          <c:h val="9.8384817282455073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100" baseline="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4482250754021"/>
          <c:y val="0.10706161729783777"/>
          <c:w val="0.89338947214931463"/>
          <c:h val="0.8088560804899387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2016</c:v>
                </c:pt>
                <c:pt idx="1">
                  <c:v>2017</c:v>
                </c:pt>
                <c:pt idx="2">
                  <c:v>2018</c:v>
                </c:pt>
                <c:pt idx="3">
                  <c:v>2019</c:v>
                </c:pt>
                <c:pt idx="4">
                  <c:v>2020</c:v>
                </c:pt>
              </c:numCache>
            </c:numRef>
          </c:cat>
          <c:val>
            <c:numRef>
              <c:f>Sheet1!$B$2:$B$6</c:f>
              <c:numCache>
                <c:formatCode>0.00</c:formatCode>
                <c:ptCount val="5"/>
                <c:pt idx="0">
                  <c:v>5.05</c:v>
                </c:pt>
                <c:pt idx="1">
                  <c:v>4.38</c:v>
                </c:pt>
                <c:pt idx="2">
                  <c:v>4.2699999999999996</c:v>
                </c:pt>
                <c:pt idx="3">
                  <c:v>3.95</c:v>
                </c:pt>
                <c:pt idx="4">
                  <c:v>3.83</c:v>
                </c:pt>
              </c:numCache>
            </c:numRef>
          </c:val>
          <c:smooth val="0"/>
          <c:extLst>
            <c:ext xmlns:c16="http://schemas.microsoft.com/office/drawing/2014/chart" uri="{C3380CC4-5D6E-409C-BE32-E72D297353CC}">
              <c16:uniqueId val="{00000000-D1A7-4C41-8D89-A815D25C8031}"/>
            </c:ext>
          </c:extLst>
        </c:ser>
        <c:ser>
          <c:idx val="0"/>
          <c:order val="1"/>
          <c:tx>
            <c:strRef>
              <c:f>Sheet1!$C$1</c:f>
              <c:strCache>
                <c:ptCount val="1"/>
                <c:pt idx="0">
                  <c:v>18-44</c:v>
                </c:pt>
              </c:strCache>
            </c:strRef>
          </c:tx>
          <c:spPr>
            <a:ln>
              <a:solidFill>
                <a:srgbClr val="005EB8"/>
              </a:solidFill>
            </a:ln>
          </c:spPr>
          <c:marker>
            <c:symbol val="square"/>
            <c:size val="9"/>
            <c:spPr>
              <a:solidFill>
                <a:srgbClr val="005EB8"/>
              </a:solidFill>
              <a:ln>
                <a:noFill/>
              </a:ln>
            </c:spPr>
          </c:marker>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2.96</c:v>
                </c:pt>
                <c:pt idx="1">
                  <c:v>2.97</c:v>
                </c:pt>
                <c:pt idx="2">
                  <c:v>2.88</c:v>
                </c:pt>
                <c:pt idx="3">
                  <c:v>2.62</c:v>
                </c:pt>
                <c:pt idx="4">
                  <c:v>2.7</c:v>
                </c:pt>
              </c:numCache>
            </c:numRef>
          </c:val>
          <c:smooth val="0"/>
          <c:extLst>
            <c:ext xmlns:c16="http://schemas.microsoft.com/office/drawing/2014/chart" uri="{C3380CC4-5D6E-409C-BE32-E72D297353CC}">
              <c16:uniqueId val="{00000001-D1A7-4C41-8D89-A815D25C8031}"/>
            </c:ext>
          </c:extLst>
        </c:ser>
        <c:ser>
          <c:idx val="1"/>
          <c:order val="2"/>
          <c:tx>
            <c:strRef>
              <c:f>Sheet1!$D$1</c:f>
              <c:strCache>
                <c:ptCount val="1"/>
                <c:pt idx="0">
                  <c:v>45-64</c:v>
                </c:pt>
              </c:strCache>
            </c:strRef>
          </c:tx>
          <c:spPr>
            <a:ln>
              <a:solidFill>
                <a:srgbClr val="671E75"/>
              </a:solidFill>
            </a:ln>
          </c:spPr>
          <c:marker>
            <c:symbol val="triangle"/>
            <c:size val="8"/>
            <c:spPr>
              <a:solidFill>
                <a:srgbClr val="671E75"/>
              </a:solidFill>
              <a:ln>
                <a:noFill/>
              </a:ln>
            </c:spPr>
          </c:marker>
          <c:cat>
            <c:numRef>
              <c:f>Sheet1!$A$2:$A$6</c:f>
              <c:numCache>
                <c:formatCode>General</c:formatCode>
                <c:ptCount val="5"/>
                <c:pt idx="0">
                  <c:v>2016</c:v>
                </c:pt>
                <c:pt idx="1">
                  <c:v>2017</c:v>
                </c:pt>
                <c:pt idx="2">
                  <c:v>2018</c:v>
                </c:pt>
                <c:pt idx="3">
                  <c:v>2019</c:v>
                </c:pt>
                <c:pt idx="4">
                  <c:v>2020</c:v>
                </c:pt>
              </c:numCache>
            </c:numRef>
          </c:cat>
          <c:val>
            <c:numRef>
              <c:f>Sheet1!$D$2:$D$6</c:f>
              <c:numCache>
                <c:formatCode>0.00</c:formatCode>
                <c:ptCount val="5"/>
                <c:pt idx="0">
                  <c:v>4.37</c:v>
                </c:pt>
                <c:pt idx="1">
                  <c:v>3.86</c:v>
                </c:pt>
                <c:pt idx="2">
                  <c:v>3.77</c:v>
                </c:pt>
                <c:pt idx="3">
                  <c:v>3.54</c:v>
                </c:pt>
                <c:pt idx="4">
                  <c:v>3.4</c:v>
                </c:pt>
              </c:numCache>
            </c:numRef>
          </c:val>
          <c:smooth val="0"/>
          <c:extLst>
            <c:ext xmlns:c16="http://schemas.microsoft.com/office/drawing/2014/chart" uri="{C3380CC4-5D6E-409C-BE32-E72D297353CC}">
              <c16:uniqueId val="{00000002-D1A7-4C41-8D89-A815D25C8031}"/>
            </c:ext>
          </c:extLst>
        </c:ser>
        <c:ser>
          <c:idx val="2"/>
          <c:order val="3"/>
          <c:tx>
            <c:strRef>
              <c:f>Sheet1!$E$1</c:f>
              <c:strCache>
                <c:ptCount val="1"/>
                <c:pt idx="0">
                  <c:v>65+</c:v>
                </c:pt>
              </c:strCache>
            </c:strRef>
          </c:tx>
          <c:spPr>
            <a:ln>
              <a:solidFill>
                <a:srgbClr val="FFC72C"/>
              </a:solidFill>
            </a:ln>
          </c:spPr>
          <c:marker>
            <c:symbol val="diamond"/>
            <c:size val="9"/>
            <c:spPr>
              <a:solidFill>
                <a:srgbClr val="FFC72C"/>
              </a:solidFill>
              <a:ln>
                <a:noFill/>
              </a:ln>
            </c:spPr>
          </c:marker>
          <c:cat>
            <c:numRef>
              <c:f>Sheet1!$A$2:$A$6</c:f>
              <c:numCache>
                <c:formatCode>General</c:formatCode>
                <c:ptCount val="5"/>
                <c:pt idx="0">
                  <c:v>2016</c:v>
                </c:pt>
                <c:pt idx="1">
                  <c:v>2017</c:v>
                </c:pt>
                <c:pt idx="2">
                  <c:v>2018</c:v>
                </c:pt>
                <c:pt idx="3">
                  <c:v>2019</c:v>
                </c:pt>
                <c:pt idx="4">
                  <c:v>2020</c:v>
                </c:pt>
              </c:numCache>
            </c:numRef>
          </c:cat>
          <c:val>
            <c:numRef>
              <c:f>Sheet1!$E$2:$E$6</c:f>
              <c:numCache>
                <c:formatCode>0.00</c:formatCode>
                <c:ptCount val="5"/>
                <c:pt idx="0">
                  <c:v>6.08</c:v>
                </c:pt>
                <c:pt idx="1">
                  <c:v>5.05</c:v>
                </c:pt>
                <c:pt idx="2">
                  <c:v>4.91</c:v>
                </c:pt>
                <c:pt idx="3">
                  <c:v>4.51</c:v>
                </c:pt>
                <c:pt idx="4">
                  <c:v>4.3</c:v>
                </c:pt>
              </c:numCache>
            </c:numRef>
          </c:val>
          <c:smooth val="0"/>
          <c:extLst>
            <c:ext xmlns:c16="http://schemas.microsoft.com/office/drawing/2014/chart" uri="{C3380CC4-5D6E-409C-BE32-E72D297353CC}">
              <c16:uniqueId val="{00000003-D1A7-4C41-8D89-A815D25C8031}"/>
            </c:ext>
          </c:extLst>
        </c:ser>
        <c:dLbls>
          <c:showLegendKey val="0"/>
          <c:showVal val="0"/>
          <c:showCatName val="0"/>
          <c:showSerName val="0"/>
          <c:showPercent val="0"/>
          <c:showBubbleSize val="0"/>
        </c:dLbls>
        <c:marker val="1"/>
        <c:smooth val="0"/>
        <c:axId val="123682176"/>
        <c:axId val="158010752"/>
      </c:lineChart>
      <c:date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0"/>
        <c:lblOffset val="100"/>
        <c:baseTimeUnit val="days"/>
      </c:dateAx>
      <c:valAx>
        <c:axId val="158010752"/>
        <c:scaling>
          <c:orientation val="minMax"/>
          <c:max val="10"/>
          <c:min val="0"/>
        </c:scaling>
        <c:delete val="0"/>
        <c:axPos val="l"/>
        <c:majorGridlines/>
        <c:title>
          <c:tx>
            <c:rich>
              <a:bodyPr rot="-5400000" vert="horz"/>
              <a:lstStyle/>
              <a:p>
                <a:pPr>
                  <a:defRPr/>
                </a:pPr>
                <a:r>
                  <a:rPr lang="en-US" dirty="0"/>
                  <a:t>Rate per 1,000 Elective-Surgery Admissions</a:t>
                </a:r>
              </a:p>
            </c:rich>
          </c:tx>
          <c:layout>
            <c:manualLayout>
              <c:xMode val="edge"/>
              <c:yMode val="edge"/>
              <c:x val="0"/>
              <c:y val="0.12882739221550796"/>
            </c:manualLayout>
          </c:layout>
          <c:overlay val="0"/>
        </c:title>
        <c:numFmt formatCode="#,##0" sourceLinked="0"/>
        <c:majorTickMark val="out"/>
        <c:minorTickMark val="none"/>
        <c:tickLblPos val="nextTo"/>
        <c:crossAx val="123682176"/>
        <c:crosses val="autoZero"/>
        <c:crossBetween val="between"/>
        <c:majorUnit val="2"/>
      </c:valAx>
    </c:plotArea>
    <c:legend>
      <c:legendPos val="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60805609237993E-2"/>
          <c:y val="0.25388701412323461"/>
          <c:w val="0.91367347590678949"/>
          <c:h val="0.66203068366454199"/>
        </c:manualLayout>
      </c:layout>
      <c:lineChart>
        <c:grouping val="standard"/>
        <c:varyColors val="0"/>
        <c:ser>
          <c:idx val="3"/>
          <c:order val="0"/>
          <c:tx>
            <c:strRef>
              <c:f>Sheet1!$A$2</c:f>
              <c:strCache>
                <c:ptCount val="1"/>
                <c:pt idx="0">
                  <c:v>Organizational Learning -- Continuous Improvement</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2020</c:v>
                </c:pt>
                <c:pt idx="1">
                  <c:v>2021</c:v>
                </c:pt>
                <c:pt idx="2">
                  <c:v>2023</c:v>
                </c:pt>
              </c:strCache>
            </c:strRef>
          </c:cat>
          <c:val>
            <c:numRef>
              <c:f>Sheet1!$B$2:$D$2</c:f>
              <c:numCache>
                <c:formatCode>0%</c:formatCode>
                <c:ptCount val="3"/>
                <c:pt idx="0">
                  <c:v>0.92</c:v>
                </c:pt>
                <c:pt idx="1">
                  <c:v>0.92</c:v>
                </c:pt>
                <c:pt idx="2">
                  <c:v>0.91</c:v>
                </c:pt>
              </c:numCache>
            </c:numRef>
          </c:val>
          <c:smooth val="0"/>
          <c:extLst>
            <c:ext xmlns:c16="http://schemas.microsoft.com/office/drawing/2014/chart" uri="{C3380CC4-5D6E-409C-BE32-E72D297353CC}">
              <c16:uniqueId val="{00000000-252E-4D96-8618-D47EFBC1C4E2}"/>
            </c:ext>
          </c:extLst>
        </c:ser>
        <c:ser>
          <c:idx val="0"/>
          <c:order val="1"/>
          <c:tx>
            <c:strRef>
              <c:f>Sheet1!$A$3</c:f>
              <c:strCache>
                <c:ptCount val="1"/>
                <c:pt idx="0">
                  <c:v>Communication About Patient Information</c:v>
                </c:pt>
              </c:strCache>
            </c:strRef>
          </c:tx>
          <c:spPr>
            <a:ln>
              <a:solidFill>
                <a:srgbClr val="005EB8"/>
              </a:solidFill>
            </a:ln>
          </c:spPr>
          <c:marker>
            <c:symbol val="square"/>
            <c:size val="7"/>
            <c:spPr>
              <a:solidFill>
                <a:srgbClr val="005EB8"/>
              </a:solidFill>
              <a:ln>
                <a:noFill/>
              </a:ln>
            </c:spPr>
          </c:marker>
          <c:cat>
            <c:strRef>
              <c:f>Sheet1!$B$1:$D$1</c:f>
              <c:strCache>
                <c:ptCount val="3"/>
                <c:pt idx="0">
                  <c:v>2020</c:v>
                </c:pt>
                <c:pt idx="1">
                  <c:v>2021</c:v>
                </c:pt>
                <c:pt idx="2">
                  <c:v>2023</c:v>
                </c:pt>
              </c:strCache>
            </c:strRef>
          </c:cat>
          <c:val>
            <c:numRef>
              <c:f>Sheet1!$B$3:$D$3</c:f>
              <c:numCache>
                <c:formatCode>0%</c:formatCode>
                <c:ptCount val="3"/>
                <c:pt idx="0">
                  <c:v>0.89</c:v>
                </c:pt>
                <c:pt idx="1">
                  <c:v>0.9</c:v>
                </c:pt>
                <c:pt idx="2">
                  <c:v>0.89</c:v>
                </c:pt>
              </c:numCache>
            </c:numRef>
          </c:val>
          <c:smooth val="0"/>
          <c:extLst>
            <c:ext xmlns:c16="http://schemas.microsoft.com/office/drawing/2014/chart" uri="{C3380CC4-5D6E-409C-BE32-E72D297353CC}">
              <c16:uniqueId val="{00000001-252E-4D96-8618-D47EFBC1C4E2}"/>
            </c:ext>
          </c:extLst>
        </c:ser>
        <c:ser>
          <c:idx val="1"/>
          <c:order val="2"/>
          <c:tx>
            <c:strRef>
              <c:f>Sheet1!$A$4</c:f>
              <c:strCache>
                <c:ptCount val="1"/>
                <c:pt idx="0">
                  <c:v>Management Support for Patient Safety</c:v>
                </c:pt>
              </c:strCache>
            </c:strRef>
          </c:tx>
          <c:spPr>
            <a:ln>
              <a:solidFill>
                <a:srgbClr val="671E75"/>
              </a:solidFill>
            </a:ln>
          </c:spPr>
          <c:marker>
            <c:symbol val="triangle"/>
            <c:size val="8"/>
            <c:spPr>
              <a:solidFill>
                <a:srgbClr val="671E75"/>
              </a:solidFill>
              <a:ln>
                <a:noFill/>
              </a:ln>
            </c:spPr>
          </c:marker>
          <c:cat>
            <c:strRef>
              <c:f>Sheet1!$B$1:$D$1</c:f>
              <c:strCache>
                <c:ptCount val="3"/>
                <c:pt idx="0">
                  <c:v>2020</c:v>
                </c:pt>
                <c:pt idx="1">
                  <c:v>2021</c:v>
                </c:pt>
                <c:pt idx="2">
                  <c:v>2023</c:v>
                </c:pt>
              </c:strCache>
            </c:strRef>
          </c:cat>
          <c:val>
            <c:numRef>
              <c:f>Sheet1!$B$4:$D$4</c:f>
              <c:numCache>
                <c:formatCode>0%</c:formatCode>
                <c:ptCount val="3"/>
                <c:pt idx="0">
                  <c:v>0.89</c:v>
                </c:pt>
                <c:pt idx="1">
                  <c:v>0.91</c:v>
                </c:pt>
                <c:pt idx="2">
                  <c:v>0.89</c:v>
                </c:pt>
              </c:numCache>
            </c:numRef>
          </c:val>
          <c:smooth val="0"/>
          <c:extLst>
            <c:ext xmlns:c16="http://schemas.microsoft.com/office/drawing/2014/chart" uri="{C3380CC4-5D6E-409C-BE32-E72D297353CC}">
              <c16:uniqueId val="{00000002-252E-4D96-8618-D47EFBC1C4E2}"/>
            </c:ext>
          </c:extLst>
        </c:ser>
        <c:ser>
          <c:idx val="2"/>
          <c:order val="3"/>
          <c:tx>
            <c:strRef>
              <c:f>Sheet1!$A$5</c:f>
              <c:strCache>
                <c:ptCount val="1"/>
                <c:pt idx="0">
                  <c:v>Communication Openness</c:v>
                </c:pt>
              </c:strCache>
            </c:strRef>
          </c:tx>
          <c:spPr>
            <a:ln>
              <a:solidFill>
                <a:srgbClr val="FFC72C"/>
              </a:solidFill>
            </a:ln>
          </c:spPr>
          <c:marker>
            <c:symbol val="diamond"/>
            <c:size val="9"/>
            <c:spPr>
              <a:solidFill>
                <a:srgbClr val="FFC72C"/>
              </a:solidFill>
              <a:ln>
                <a:noFill/>
              </a:ln>
            </c:spPr>
          </c:marker>
          <c:cat>
            <c:strRef>
              <c:f>Sheet1!$B$1:$D$1</c:f>
              <c:strCache>
                <c:ptCount val="3"/>
                <c:pt idx="0">
                  <c:v>2020</c:v>
                </c:pt>
                <c:pt idx="1">
                  <c:v>2021</c:v>
                </c:pt>
                <c:pt idx="2">
                  <c:v>2023</c:v>
                </c:pt>
              </c:strCache>
            </c:strRef>
          </c:cat>
          <c:val>
            <c:numRef>
              <c:f>Sheet1!$B$5:$D$5</c:f>
              <c:numCache>
                <c:formatCode>0%</c:formatCode>
                <c:ptCount val="3"/>
                <c:pt idx="0">
                  <c:v>0.87</c:v>
                </c:pt>
                <c:pt idx="1">
                  <c:v>0.89</c:v>
                </c:pt>
                <c:pt idx="2">
                  <c:v>0.89</c:v>
                </c:pt>
              </c:numCache>
            </c:numRef>
          </c:val>
          <c:smooth val="0"/>
          <c:extLst>
            <c:ext xmlns:c16="http://schemas.microsoft.com/office/drawing/2014/chart" uri="{C3380CC4-5D6E-409C-BE32-E72D297353CC}">
              <c16:uniqueId val="{00000003-252E-4D96-8618-D47EFBC1C4E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min val="0.75000000000000011"/>
        </c:scaling>
        <c:delete val="0"/>
        <c:axPos val="l"/>
        <c:majorGridlines/>
        <c:numFmt formatCode="0%" sourceLinked="0"/>
        <c:majorTickMark val="out"/>
        <c:minorTickMark val="none"/>
        <c:tickLblPos val="nextTo"/>
        <c:crossAx val="123682176"/>
        <c:crosses val="autoZero"/>
        <c:crossBetween val="between"/>
        <c:majorUnit val="5.000000000000001E-2"/>
      </c:valAx>
    </c:plotArea>
    <c:legend>
      <c:legendPos val="t"/>
      <c:layout>
        <c:manualLayout>
          <c:xMode val="edge"/>
          <c:yMode val="edge"/>
          <c:x val="4.314772753959654E-3"/>
          <c:y val="1.6876956645479578E-2"/>
          <c:w val="0.9956852955829143"/>
          <c:h val="0.2107359245242408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986791973583944E-2"/>
          <c:y val="0.13936315252260134"/>
          <c:w val="0.92564761662856654"/>
          <c:h val="0.76868729950422876"/>
        </c:manualLayout>
      </c:layout>
      <c:lineChart>
        <c:grouping val="standard"/>
        <c:varyColors val="0"/>
        <c:ser>
          <c:idx val="3"/>
          <c:order val="0"/>
          <c:tx>
            <c:strRef>
              <c:f>Sheet1!$A$6</c:f>
              <c:strCache>
                <c:ptCount val="1"/>
                <c:pt idx="0">
                  <c:v>Teamwork</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2020</c:v>
                </c:pt>
                <c:pt idx="1">
                  <c:v>2021</c:v>
                </c:pt>
                <c:pt idx="2">
                  <c:v>2023</c:v>
                </c:pt>
              </c:strCache>
            </c:strRef>
          </c:cat>
          <c:val>
            <c:numRef>
              <c:f>Sheet1!$B$6:$D$6</c:f>
              <c:numCache>
                <c:formatCode>0%</c:formatCode>
                <c:ptCount val="3"/>
                <c:pt idx="0">
                  <c:v>0.87</c:v>
                </c:pt>
                <c:pt idx="1">
                  <c:v>0.88</c:v>
                </c:pt>
                <c:pt idx="2">
                  <c:v>0.87</c:v>
                </c:pt>
              </c:numCache>
            </c:numRef>
          </c:val>
          <c:smooth val="0"/>
          <c:extLst>
            <c:ext xmlns:c16="http://schemas.microsoft.com/office/drawing/2014/chart" uri="{C3380CC4-5D6E-409C-BE32-E72D297353CC}">
              <c16:uniqueId val="{00000000-3F70-48BC-8199-773BB06BDD55}"/>
            </c:ext>
          </c:extLst>
        </c:ser>
        <c:ser>
          <c:idx val="0"/>
          <c:order val="1"/>
          <c:tx>
            <c:strRef>
              <c:f>Sheet1!$A$7</c:f>
              <c:strCache>
                <c:ptCount val="1"/>
                <c:pt idx="0">
                  <c:v>Response to Mistakes</c:v>
                </c:pt>
              </c:strCache>
            </c:strRef>
          </c:tx>
          <c:spPr>
            <a:ln>
              <a:solidFill>
                <a:srgbClr val="005EB8"/>
              </a:solidFill>
            </a:ln>
          </c:spPr>
          <c:marker>
            <c:symbol val="square"/>
            <c:size val="7"/>
            <c:spPr>
              <a:solidFill>
                <a:srgbClr val="005EB8"/>
              </a:solidFill>
              <a:ln>
                <a:noFill/>
              </a:ln>
            </c:spPr>
          </c:marker>
          <c:cat>
            <c:strRef>
              <c:f>Sheet1!$B$1:$D$1</c:f>
              <c:strCache>
                <c:ptCount val="3"/>
                <c:pt idx="0">
                  <c:v>2020</c:v>
                </c:pt>
                <c:pt idx="1">
                  <c:v>2021</c:v>
                </c:pt>
                <c:pt idx="2">
                  <c:v>2023</c:v>
                </c:pt>
              </c:strCache>
            </c:strRef>
          </c:cat>
          <c:val>
            <c:numRef>
              <c:f>Sheet1!$B$7:$D$7</c:f>
              <c:numCache>
                <c:formatCode>0%</c:formatCode>
                <c:ptCount val="3"/>
                <c:pt idx="0">
                  <c:v>0.83</c:v>
                </c:pt>
                <c:pt idx="1">
                  <c:v>0.86</c:v>
                </c:pt>
                <c:pt idx="2">
                  <c:v>0.85</c:v>
                </c:pt>
              </c:numCache>
            </c:numRef>
          </c:val>
          <c:smooth val="0"/>
          <c:extLst>
            <c:ext xmlns:c16="http://schemas.microsoft.com/office/drawing/2014/chart" uri="{C3380CC4-5D6E-409C-BE32-E72D297353CC}">
              <c16:uniqueId val="{00000001-3F70-48BC-8199-773BB06BDD55}"/>
            </c:ext>
          </c:extLst>
        </c:ser>
        <c:ser>
          <c:idx val="1"/>
          <c:order val="2"/>
          <c:tx>
            <c:strRef>
              <c:f>Sheet1!$A$8</c:f>
              <c:strCache>
                <c:ptCount val="1"/>
                <c:pt idx="0">
                  <c:v>Staff Training</c:v>
                </c:pt>
              </c:strCache>
            </c:strRef>
          </c:tx>
          <c:spPr>
            <a:ln>
              <a:solidFill>
                <a:srgbClr val="671E75"/>
              </a:solidFill>
            </a:ln>
          </c:spPr>
          <c:marker>
            <c:symbol val="triangle"/>
            <c:size val="8"/>
            <c:spPr>
              <a:solidFill>
                <a:srgbClr val="671E75"/>
              </a:solidFill>
              <a:ln>
                <a:noFill/>
              </a:ln>
            </c:spPr>
          </c:marker>
          <c:cat>
            <c:strRef>
              <c:f>Sheet1!$B$1:$D$1</c:f>
              <c:strCache>
                <c:ptCount val="3"/>
                <c:pt idx="0">
                  <c:v>2020</c:v>
                </c:pt>
                <c:pt idx="1">
                  <c:v>2021</c:v>
                </c:pt>
                <c:pt idx="2">
                  <c:v>2023</c:v>
                </c:pt>
              </c:strCache>
            </c:strRef>
          </c:cat>
          <c:val>
            <c:numRef>
              <c:f>Sheet1!$B$8:$D$8</c:f>
              <c:numCache>
                <c:formatCode>0%</c:formatCode>
                <c:ptCount val="3"/>
                <c:pt idx="0">
                  <c:v>0.8</c:v>
                </c:pt>
                <c:pt idx="1">
                  <c:v>0.82</c:v>
                </c:pt>
                <c:pt idx="2">
                  <c:v>0.8</c:v>
                </c:pt>
              </c:numCache>
            </c:numRef>
          </c:val>
          <c:smooth val="0"/>
          <c:extLst>
            <c:ext xmlns:c16="http://schemas.microsoft.com/office/drawing/2014/chart" uri="{C3380CC4-5D6E-409C-BE32-E72D297353CC}">
              <c16:uniqueId val="{00000002-3F70-48BC-8199-773BB06BDD55}"/>
            </c:ext>
          </c:extLst>
        </c:ser>
        <c:ser>
          <c:idx val="2"/>
          <c:order val="3"/>
          <c:tx>
            <c:strRef>
              <c:f>Sheet1!$A$9</c:f>
              <c:strCache>
                <c:ptCount val="1"/>
                <c:pt idx="0">
                  <c:v>Staffing, Work Pressure, and Pace</c:v>
                </c:pt>
              </c:strCache>
            </c:strRef>
          </c:tx>
          <c:spPr>
            <a:ln>
              <a:solidFill>
                <a:srgbClr val="FFC72C"/>
              </a:solidFill>
            </a:ln>
          </c:spPr>
          <c:marker>
            <c:symbol val="diamond"/>
            <c:size val="9"/>
            <c:spPr>
              <a:solidFill>
                <a:srgbClr val="FFC72C"/>
              </a:solidFill>
              <a:ln>
                <a:noFill/>
              </a:ln>
            </c:spPr>
          </c:marker>
          <c:cat>
            <c:strRef>
              <c:f>Sheet1!$B$1:$D$1</c:f>
              <c:strCache>
                <c:ptCount val="3"/>
                <c:pt idx="0">
                  <c:v>2020</c:v>
                </c:pt>
                <c:pt idx="1">
                  <c:v>2021</c:v>
                </c:pt>
                <c:pt idx="2">
                  <c:v>2023</c:v>
                </c:pt>
              </c:strCache>
            </c:strRef>
          </c:cat>
          <c:val>
            <c:numRef>
              <c:f>Sheet1!$B$9:$D$9</c:f>
              <c:numCache>
                <c:formatCode>0%</c:formatCode>
                <c:ptCount val="3"/>
                <c:pt idx="0">
                  <c:v>0.74</c:v>
                </c:pt>
                <c:pt idx="1">
                  <c:v>0.74</c:v>
                </c:pt>
                <c:pt idx="2">
                  <c:v>0.72</c:v>
                </c:pt>
              </c:numCache>
            </c:numRef>
          </c:val>
          <c:smooth val="0"/>
          <c:extLst>
            <c:ext xmlns:c16="http://schemas.microsoft.com/office/drawing/2014/chart" uri="{C3380CC4-5D6E-409C-BE32-E72D297353CC}">
              <c16:uniqueId val="{00000003-3F70-48BC-8199-773BB06BDD5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min val="0.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8.2002179734282435E-2"/>
          <c:y val="0"/>
          <c:w val="0.91799782026571752"/>
          <c:h val="0.10006780402449694"/>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96779729456893"/>
          <c:y val="0.16293300251531059"/>
          <c:w val="0.5713880476478902"/>
          <c:h val="0.73972481955380598"/>
        </c:manualLayout>
      </c:layout>
      <c:barChart>
        <c:barDir val="bar"/>
        <c:grouping val="percentStacked"/>
        <c:varyColors val="0"/>
        <c:ser>
          <c:idx val="0"/>
          <c:order val="0"/>
          <c:tx>
            <c:strRef>
              <c:f>Sheet1!$C$4</c:f>
              <c:strCache>
                <c:ptCount val="1"/>
                <c:pt idx="0">
                  <c:v>Average Percent Positive Response</c:v>
                </c:pt>
              </c:strCache>
            </c:strRef>
          </c:tx>
          <c:spPr>
            <a:solidFill>
              <a:srgbClr val="005EB8"/>
            </a:solidFill>
            <a:ln>
              <a:solidFill>
                <a:srgbClr val="005EB8"/>
              </a:solid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Sheet1!$A$6:$B$9</c:f>
              <c:strCache>
                <c:ptCount val="4"/>
                <c:pt idx="0">
                  <c:v>Composite Measure Average</c:v>
                </c:pt>
                <c:pt idx="1">
                  <c:v>Time Availability</c:v>
                </c:pt>
                <c:pt idx="2">
                  <c:v>Provider and Staff Communication Around Diagnosis</c:v>
                </c:pt>
                <c:pt idx="3">
                  <c:v>Testing and Referrals</c:v>
                </c:pt>
              </c:strCache>
            </c:strRef>
          </c:cat>
          <c:val>
            <c:numRef>
              <c:f>Sheet1!$C$6:$C$9</c:f>
              <c:numCache>
                <c:formatCode>0%</c:formatCode>
                <c:ptCount val="4"/>
                <c:pt idx="0">
                  <c:v>0.72</c:v>
                </c:pt>
                <c:pt idx="1">
                  <c:v>0.6</c:v>
                </c:pt>
                <c:pt idx="2">
                  <c:v>0.72</c:v>
                </c:pt>
                <c:pt idx="3">
                  <c:v>0.84</c:v>
                </c:pt>
              </c:numCache>
            </c:numRef>
          </c:val>
          <c:extLst>
            <c:ext xmlns:c16="http://schemas.microsoft.com/office/drawing/2014/chart" uri="{C3380CC4-5D6E-409C-BE32-E72D297353CC}">
              <c16:uniqueId val="{00000000-6F14-4EDF-917B-DF34D5D8A2A2}"/>
            </c:ext>
          </c:extLst>
        </c:ser>
        <c:ser>
          <c:idx val="2"/>
          <c:order val="1"/>
          <c:tx>
            <c:strRef>
              <c:f>Sheet1!$D$4</c:f>
              <c:strCache>
                <c:ptCount val="1"/>
                <c:pt idx="0">
                  <c:v>Average Percent Neutral Response</c:v>
                </c:pt>
              </c:strCache>
            </c:strRef>
          </c:tx>
          <c:spPr>
            <a:solidFill>
              <a:srgbClr val="FFC72C"/>
            </a:solidFill>
            <a:ln>
              <a:solidFill>
                <a:srgbClr val="FFC72C"/>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Sheet1!$D$6:$D$9</c:f>
              <c:numCache>
                <c:formatCode>0%</c:formatCode>
                <c:ptCount val="4"/>
                <c:pt idx="0">
                  <c:v>0.16</c:v>
                </c:pt>
                <c:pt idx="1">
                  <c:v>0.16</c:v>
                </c:pt>
                <c:pt idx="2">
                  <c:v>0.22</c:v>
                </c:pt>
                <c:pt idx="3">
                  <c:v>0.11</c:v>
                </c:pt>
              </c:numCache>
            </c:numRef>
          </c:val>
          <c:extLst>
            <c:ext xmlns:c16="http://schemas.microsoft.com/office/drawing/2014/chart" uri="{C3380CC4-5D6E-409C-BE32-E72D297353CC}">
              <c16:uniqueId val="{00000001-6F14-4EDF-917B-DF34D5D8A2A2}"/>
            </c:ext>
          </c:extLst>
        </c:ser>
        <c:ser>
          <c:idx val="1"/>
          <c:order val="2"/>
          <c:tx>
            <c:strRef>
              <c:f>Sheet1!$E$4</c:f>
              <c:strCache>
                <c:ptCount val="1"/>
                <c:pt idx="0">
                  <c:v>Average Percent Negative Response</c:v>
                </c:pt>
              </c:strCache>
            </c:strRef>
          </c:tx>
          <c:spPr>
            <a:solidFill>
              <a:schemeClr val="bg1"/>
            </a:solidFill>
            <a:ln>
              <a:solidFill>
                <a:schemeClr val="tx1"/>
              </a:solidFill>
            </a:ln>
            <a:effectLst/>
          </c:spPr>
          <c:invertIfNegative val="0"/>
          <c:dLbls>
            <c:dLbl>
              <c:idx val="1"/>
              <c:spPr>
                <a:noFill/>
                <a:ln>
                  <a:noFill/>
                </a:ln>
                <a:effectLst/>
              </c:spPr>
              <c:txPr>
                <a:bodyPr rot="0" vert="horz"/>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14-4EDF-917B-DF34D5D8A2A2}"/>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4.7970085470085473E-2"/>
                      <c:h val="0.1150173611111111"/>
                    </c:manualLayout>
                  </c15:layout>
                </c:ext>
                <c:ext xmlns:c16="http://schemas.microsoft.com/office/drawing/2014/chart" uri="{C3380CC4-5D6E-409C-BE32-E72D297353CC}">
                  <c16:uniqueId val="{00000003-6F14-4EDF-917B-DF34D5D8A2A2}"/>
                </c:ext>
              </c:extLst>
            </c:dLbl>
            <c:dLbl>
              <c:idx val="9"/>
              <c:tx>
                <c:rich>
                  <a:bodyPr/>
                  <a:lstStyle/>
                  <a:p>
                    <a:fld id="{0BE0284B-24C8-4F0F-9445-BA6402AD1F4C}" type="VALUE">
                      <a:rPr lang="en-US" b="1">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4.1550429135366954E-2"/>
                      <c:h val="6.2859328047337362E-2"/>
                    </c:manualLayout>
                  </c15:layout>
                  <c15:dlblFieldTable/>
                  <c15:showDataLabelsRange val="0"/>
                </c:ext>
                <c:ext xmlns:c16="http://schemas.microsoft.com/office/drawing/2014/chart" uri="{C3380CC4-5D6E-409C-BE32-E72D297353CC}">
                  <c16:uniqueId val="{00000004-6F14-4EDF-917B-DF34D5D8A2A2}"/>
                </c:ext>
              </c:extLst>
            </c:dLbl>
            <c:dLbl>
              <c:idx val="10"/>
              <c:dLblPos val="ctr"/>
              <c:showLegendKey val="0"/>
              <c:showVal val="1"/>
              <c:showCatName val="0"/>
              <c:showSerName val="0"/>
              <c:showPercent val="0"/>
              <c:showBubbleSize val="0"/>
              <c:extLst>
                <c:ext xmlns:c15="http://schemas.microsoft.com/office/drawing/2012/chart" uri="{CE6537A1-D6FC-4f65-9D91-7224C49458BB}">
                  <c15:layout>
                    <c:manualLayout>
                      <c:w val="3.7511757447300051E-2"/>
                      <c:h val="5.1442813690755922E-2"/>
                    </c:manualLayout>
                  </c15:layout>
                </c:ext>
                <c:ext xmlns:c16="http://schemas.microsoft.com/office/drawing/2014/chart" uri="{C3380CC4-5D6E-409C-BE32-E72D297353CC}">
                  <c16:uniqueId val="{00000005-6F14-4EDF-917B-DF34D5D8A2A2}"/>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Sheet1!$A$6:$B$9</c:f>
              <c:strCache>
                <c:ptCount val="4"/>
                <c:pt idx="0">
                  <c:v>Composite Measure Average</c:v>
                </c:pt>
                <c:pt idx="1">
                  <c:v>Time Availability</c:v>
                </c:pt>
                <c:pt idx="2">
                  <c:v>Provider and Staff Communication Around Diagnosis</c:v>
                </c:pt>
                <c:pt idx="3">
                  <c:v>Testing and Referrals</c:v>
                </c:pt>
              </c:strCache>
            </c:strRef>
          </c:cat>
          <c:val>
            <c:numRef>
              <c:f>Sheet1!$E$6:$E$9</c:f>
              <c:numCache>
                <c:formatCode>0%</c:formatCode>
                <c:ptCount val="4"/>
                <c:pt idx="0">
                  <c:v>0.12</c:v>
                </c:pt>
                <c:pt idx="1">
                  <c:v>0.24</c:v>
                </c:pt>
                <c:pt idx="2">
                  <c:v>7.0000000000000007E-2</c:v>
                </c:pt>
                <c:pt idx="3">
                  <c:v>0.05</c:v>
                </c:pt>
              </c:numCache>
            </c:numRef>
          </c:val>
          <c:extLst>
            <c:ext xmlns:c16="http://schemas.microsoft.com/office/drawing/2014/chart" uri="{C3380CC4-5D6E-409C-BE32-E72D297353CC}">
              <c16:uniqueId val="{00000006-6F14-4EDF-917B-DF34D5D8A2A2}"/>
            </c:ext>
          </c:extLst>
        </c:ser>
        <c:dLbls>
          <c:dLblPos val="ctr"/>
          <c:showLegendKey val="0"/>
          <c:showVal val="1"/>
          <c:showCatName val="0"/>
          <c:showSerName val="0"/>
          <c:showPercent val="0"/>
          <c:showBubbleSize val="0"/>
        </c:dLbls>
        <c:gapWidth val="50"/>
        <c:overlap val="100"/>
        <c:axId val="404593360"/>
        <c:axId val="404593752"/>
      </c:barChart>
      <c:catAx>
        <c:axId val="404593360"/>
        <c:scaling>
          <c:orientation val="minMax"/>
        </c:scaling>
        <c:delete val="0"/>
        <c:axPos val="l"/>
        <c:numFmt formatCode="General" sourceLinked="0"/>
        <c:majorTickMark val="none"/>
        <c:minorTickMark val="none"/>
        <c:tickLblPos val="nextTo"/>
        <c:spPr>
          <a:noFill/>
          <a:ln w="9525" cap="flat" cmpd="sng" algn="ctr">
            <a:noFill/>
            <a:round/>
          </a:ln>
          <a:effectLst/>
        </c:spPr>
        <c:txPr>
          <a:bodyPr rot="0"/>
          <a:lstStyle/>
          <a:p>
            <a:pPr>
              <a:defRPr/>
            </a:pPr>
            <a:endParaRPr lang="en-US"/>
          </a:p>
        </c:txPr>
        <c:crossAx val="404593752"/>
        <c:crosses val="autoZero"/>
        <c:auto val="1"/>
        <c:lblAlgn val="ctr"/>
        <c:lblOffset val="100"/>
        <c:noMultiLvlLbl val="0"/>
      </c:catAx>
      <c:valAx>
        <c:axId val="404593752"/>
        <c:scaling>
          <c:orientation val="minMax"/>
          <c:max val="1"/>
          <c:min val="0"/>
        </c:scaling>
        <c:delete val="0"/>
        <c:axPos val="b"/>
        <c:numFmt formatCode="0%" sourceLinked="0"/>
        <c:majorTickMark val="none"/>
        <c:minorTickMark val="none"/>
        <c:tickLblPos val="nextTo"/>
        <c:spPr>
          <a:noFill/>
          <a:ln>
            <a:solidFill>
              <a:schemeClr val="bg1">
                <a:lumMod val="50000"/>
              </a:schemeClr>
            </a:solidFill>
          </a:ln>
          <a:effectLst/>
        </c:spPr>
        <c:txPr>
          <a:bodyPr rot="-60000000" vert="horz"/>
          <a:lstStyle/>
          <a:p>
            <a:pPr>
              <a:defRPr/>
            </a:pPr>
            <a:endParaRPr lang="en-US"/>
          </a:p>
        </c:txPr>
        <c:crossAx val="404593360"/>
        <c:crosses val="autoZero"/>
        <c:crossBetween val="between"/>
        <c:majorUnit val="0.2"/>
      </c:valAx>
      <c:spPr>
        <a:noFill/>
        <a:ln>
          <a:solidFill>
            <a:schemeClr val="tx1">
              <a:lumMod val="50000"/>
              <a:lumOff val="50000"/>
            </a:schemeClr>
          </a:solidFill>
        </a:ln>
        <a:effectLst/>
      </c:spPr>
    </c:plotArea>
    <c:legend>
      <c:legendPos val="t"/>
      <c:legendEntry>
        <c:idx val="0"/>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2.0680307938096366E-2"/>
          <c:y val="1.3064783211111489E-2"/>
          <c:w val="0.67147789218655352"/>
          <c:h val="0.13194034339457567"/>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100" baseline="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94686721852079"/>
          <c:y val="0.10243903105861767"/>
          <c:w val="0.42999478430580795"/>
          <c:h val="0.82052356736657917"/>
        </c:manualLayout>
      </c:layout>
      <c:barChart>
        <c:barDir val="bar"/>
        <c:grouping val="percentStacked"/>
        <c:varyColors val="0"/>
        <c:ser>
          <c:idx val="0"/>
          <c:order val="0"/>
          <c:tx>
            <c:strRef>
              <c:f>Sheet1!$C$4</c:f>
              <c:strCache>
                <c:ptCount val="1"/>
                <c:pt idx="0">
                  <c:v>Average Percent Positive Response</c:v>
                </c:pt>
              </c:strCache>
            </c:strRef>
          </c:tx>
          <c:spPr>
            <a:solidFill>
              <a:srgbClr val="005EB8"/>
            </a:solidFill>
            <a:ln>
              <a:solidFill>
                <a:srgbClr val="005EB8"/>
              </a:solid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Sheet1!$A$5:$B$15</c:f>
              <c:strCache>
                <c:ptCount val="11"/>
                <c:pt idx="0">
                  <c:v>Composite Measure Average</c:v>
                </c:pt>
                <c:pt idx="1">
                  <c:v>Work Pressure and Pace</c:v>
                </c:pt>
                <c:pt idx="2">
                  <c:v>Owner/Managing Partner/Leadership Support for Patient Safety</c:v>
                </c:pt>
                <c:pt idx="3">
                  <c:v>Office Processes and Standardization</c:v>
                </c:pt>
                <c:pt idx="4">
                  <c:v>Communication Openness</c:v>
                </c:pt>
                <c:pt idx="5">
                  <c:v>Staff Training</c:v>
                </c:pt>
                <c:pt idx="6">
                  <c:v>Communication About Error</c:v>
                </c:pt>
                <c:pt idx="7">
                  <c:v>Overall Perceptions of Patient Safety and Quality</c:v>
                </c:pt>
                <c:pt idx="8">
                  <c:v>Organizational Learning</c:v>
                </c:pt>
                <c:pt idx="9">
                  <c:v>Teamwork</c:v>
                </c:pt>
                <c:pt idx="10">
                  <c:v>Patient Care Tracking/Followup</c:v>
                </c:pt>
              </c:strCache>
            </c:strRef>
          </c:cat>
          <c:val>
            <c:numRef>
              <c:f>Sheet1!$C$5:$C$15</c:f>
              <c:numCache>
                <c:formatCode>0%</c:formatCode>
                <c:ptCount val="11"/>
                <c:pt idx="0">
                  <c:v>0.7</c:v>
                </c:pt>
                <c:pt idx="1">
                  <c:v>0.41</c:v>
                </c:pt>
                <c:pt idx="2">
                  <c:v>0.62</c:v>
                </c:pt>
                <c:pt idx="3">
                  <c:v>0.66</c:v>
                </c:pt>
                <c:pt idx="4">
                  <c:v>0.69</c:v>
                </c:pt>
                <c:pt idx="5">
                  <c:v>0.71</c:v>
                </c:pt>
                <c:pt idx="6">
                  <c:v>0.73</c:v>
                </c:pt>
                <c:pt idx="7">
                  <c:v>0.73</c:v>
                </c:pt>
                <c:pt idx="8">
                  <c:v>0.76</c:v>
                </c:pt>
                <c:pt idx="9">
                  <c:v>0.85</c:v>
                </c:pt>
                <c:pt idx="10">
                  <c:v>0.86</c:v>
                </c:pt>
              </c:numCache>
            </c:numRef>
          </c:val>
          <c:extLst>
            <c:ext xmlns:c16="http://schemas.microsoft.com/office/drawing/2014/chart" uri="{C3380CC4-5D6E-409C-BE32-E72D297353CC}">
              <c16:uniqueId val="{00000000-6DB3-4EA8-B3DB-C2D37777D9BE}"/>
            </c:ext>
          </c:extLst>
        </c:ser>
        <c:ser>
          <c:idx val="2"/>
          <c:order val="1"/>
          <c:tx>
            <c:strRef>
              <c:f>Sheet1!$D$4</c:f>
              <c:strCache>
                <c:ptCount val="1"/>
                <c:pt idx="0">
                  <c:v>Average Percent Neutral Response</c:v>
                </c:pt>
              </c:strCache>
            </c:strRef>
          </c:tx>
          <c:spPr>
            <a:solidFill>
              <a:srgbClr val="FFC72C"/>
            </a:solidFill>
            <a:ln>
              <a:solidFill>
                <a:srgbClr val="FFC72C"/>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Sheet1!$A$5:$B$15</c:f>
              <c:strCache>
                <c:ptCount val="11"/>
                <c:pt idx="0">
                  <c:v>Composite Measure Average</c:v>
                </c:pt>
                <c:pt idx="1">
                  <c:v>Work Pressure and Pace</c:v>
                </c:pt>
                <c:pt idx="2">
                  <c:v>Owner/Managing Partner/Leadership Support for Patient Safety</c:v>
                </c:pt>
                <c:pt idx="3">
                  <c:v>Office Processes and Standardization</c:v>
                </c:pt>
                <c:pt idx="4">
                  <c:v>Communication Openness</c:v>
                </c:pt>
                <c:pt idx="5">
                  <c:v>Staff Training</c:v>
                </c:pt>
                <c:pt idx="6">
                  <c:v>Communication About Error</c:v>
                </c:pt>
                <c:pt idx="7">
                  <c:v>Overall Perceptions of Patient Safety and Quality</c:v>
                </c:pt>
                <c:pt idx="8">
                  <c:v>Organizational Learning</c:v>
                </c:pt>
                <c:pt idx="9">
                  <c:v>Teamwork</c:v>
                </c:pt>
                <c:pt idx="10">
                  <c:v>Patient Care Tracking/Followup</c:v>
                </c:pt>
              </c:strCache>
            </c:strRef>
          </c:cat>
          <c:val>
            <c:numRef>
              <c:f>Sheet1!$D$5:$D$15</c:f>
              <c:numCache>
                <c:formatCode>0%</c:formatCode>
                <c:ptCount val="11"/>
                <c:pt idx="0">
                  <c:v>0.16</c:v>
                </c:pt>
                <c:pt idx="1">
                  <c:v>0.24</c:v>
                </c:pt>
                <c:pt idx="2">
                  <c:v>0.2</c:v>
                </c:pt>
                <c:pt idx="3">
                  <c:v>0.18</c:v>
                </c:pt>
                <c:pt idx="4">
                  <c:v>0.19</c:v>
                </c:pt>
                <c:pt idx="5">
                  <c:v>0.16</c:v>
                </c:pt>
                <c:pt idx="6">
                  <c:v>0.18</c:v>
                </c:pt>
                <c:pt idx="7">
                  <c:v>0.15</c:v>
                </c:pt>
                <c:pt idx="8">
                  <c:v>0.16</c:v>
                </c:pt>
                <c:pt idx="9">
                  <c:v>0.08</c:v>
                </c:pt>
                <c:pt idx="10">
                  <c:v>0.1</c:v>
                </c:pt>
              </c:numCache>
            </c:numRef>
          </c:val>
          <c:extLst>
            <c:ext xmlns:c16="http://schemas.microsoft.com/office/drawing/2014/chart" uri="{C3380CC4-5D6E-409C-BE32-E72D297353CC}">
              <c16:uniqueId val="{00000001-6DB3-4EA8-B3DB-C2D37777D9BE}"/>
            </c:ext>
          </c:extLst>
        </c:ser>
        <c:ser>
          <c:idx val="1"/>
          <c:order val="2"/>
          <c:tx>
            <c:strRef>
              <c:f>Sheet1!$E$4</c:f>
              <c:strCache>
                <c:ptCount val="1"/>
                <c:pt idx="0">
                  <c:v>Average Percent Negative Response</c:v>
                </c:pt>
              </c:strCache>
            </c:strRef>
          </c:tx>
          <c:spPr>
            <a:solidFill>
              <a:schemeClr val="bg1"/>
            </a:solidFill>
            <a:ln>
              <a:solidFill>
                <a:schemeClr val="tx1"/>
              </a:solidFill>
            </a:ln>
            <a:effectLst/>
          </c:spPr>
          <c:invertIfNegative val="0"/>
          <c:dLbls>
            <c:dLbl>
              <c:idx val="9"/>
              <c:layout>
                <c:manualLayout>
                  <c:x val="3.6637931034482603E-2"/>
                  <c:y val="-3.42675169113061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B3-4EA8-B3DB-C2D37777D9BE}"/>
                </c:ext>
              </c:extLst>
            </c:dLbl>
            <c:dLbl>
              <c:idx val="10"/>
              <c:layout>
                <c:manualLayout>
                  <c:x val="3.017241379310329E-2"/>
                  <c:y val="-1.713375845565307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B3-4EA8-B3DB-C2D37777D9B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Sheet1!$A$5:$B$15</c:f>
              <c:strCache>
                <c:ptCount val="11"/>
                <c:pt idx="0">
                  <c:v>Composite Measure Average</c:v>
                </c:pt>
                <c:pt idx="1">
                  <c:v>Work Pressure and Pace</c:v>
                </c:pt>
                <c:pt idx="2">
                  <c:v>Owner/Managing Partner/Leadership Support for Patient Safety</c:v>
                </c:pt>
                <c:pt idx="3">
                  <c:v>Office Processes and Standardization</c:v>
                </c:pt>
                <c:pt idx="4">
                  <c:v>Communication Openness</c:v>
                </c:pt>
                <c:pt idx="5">
                  <c:v>Staff Training</c:v>
                </c:pt>
                <c:pt idx="6">
                  <c:v>Communication About Error</c:v>
                </c:pt>
                <c:pt idx="7">
                  <c:v>Overall Perceptions of Patient Safety and Quality</c:v>
                </c:pt>
                <c:pt idx="8">
                  <c:v>Organizational Learning</c:v>
                </c:pt>
                <c:pt idx="9">
                  <c:v>Teamwork</c:v>
                </c:pt>
                <c:pt idx="10">
                  <c:v>Patient Care Tracking/Followup</c:v>
                </c:pt>
              </c:strCache>
            </c:strRef>
          </c:cat>
          <c:val>
            <c:numRef>
              <c:f>Sheet1!$E$5:$E$15</c:f>
              <c:numCache>
                <c:formatCode>0%</c:formatCode>
                <c:ptCount val="11"/>
                <c:pt idx="0">
                  <c:v>0.13</c:v>
                </c:pt>
                <c:pt idx="1">
                  <c:v>0.35</c:v>
                </c:pt>
                <c:pt idx="2">
                  <c:v>0.18</c:v>
                </c:pt>
                <c:pt idx="3">
                  <c:v>0.16</c:v>
                </c:pt>
                <c:pt idx="4">
                  <c:v>0.11</c:v>
                </c:pt>
                <c:pt idx="5">
                  <c:v>0.13</c:v>
                </c:pt>
                <c:pt idx="6">
                  <c:v>0.1</c:v>
                </c:pt>
                <c:pt idx="7">
                  <c:v>0.12</c:v>
                </c:pt>
                <c:pt idx="8">
                  <c:v>0.08</c:v>
                </c:pt>
                <c:pt idx="9">
                  <c:v>0.06</c:v>
                </c:pt>
                <c:pt idx="10">
                  <c:v>0.04</c:v>
                </c:pt>
              </c:numCache>
            </c:numRef>
          </c:val>
          <c:extLst>
            <c:ext xmlns:c16="http://schemas.microsoft.com/office/drawing/2014/chart" uri="{C3380CC4-5D6E-409C-BE32-E72D297353CC}">
              <c16:uniqueId val="{00000004-6DB3-4EA8-B3DB-C2D37777D9BE}"/>
            </c:ext>
          </c:extLst>
        </c:ser>
        <c:dLbls>
          <c:dLblPos val="ctr"/>
          <c:showLegendKey val="0"/>
          <c:showVal val="1"/>
          <c:showCatName val="0"/>
          <c:showSerName val="0"/>
          <c:showPercent val="0"/>
          <c:showBubbleSize val="0"/>
        </c:dLbls>
        <c:gapWidth val="50"/>
        <c:overlap val="100"/>
        <c:axId val="404593360"/>
        <c:axId val="404593752"/>
      </c:barChart>
      <c:catAx>
        <c:axId val="404593360"/>
        <c:scaling>
          <c:orientation val="minMax"/>
        </c:scaling>
        <c:delete val="0"/>
        <c:axPos val="l"/>
        <c:numFmt formatCode="General" sourceLinked="0"/>
        <c:majorTickMark val="none"/>
        <c:minorTickMark val="none"/>
        <c:tickLblPos val="nextTo"/>
        <c:spPr>
          <a:solidFill>
            <a:schemeClr val="bg1"/>
          </a:solidFill>
          <a:ln w="9525" cap="flat" cmpd="sng" algn="ctr">
            <a:noFill/>
            <a:round/>
          </a:ln>
          <a:effectLst/>
        </c:spPr>
        <c:txPr>
          <a:bodyPr rot="0"/>
          <a:lstStyle/>
          <a:p>
            <a:pPr>
              <a:defRPr/>
            </a:pPr>
            <a:endParaRPr lang="en-US"/>
          </a:p>
        </c:txPr>
        <c:crossAx val="404593752"/>
        <c:crosses val="autoZero"/>
        <c:auto val="1"/>
        <c:lblAlgn val="ctr"/>
        <c:lblOffset val="100"/>
        <c:noMultiLvlLbl val="1"/>
      </c:catAx>
      <c:valAx>
        <c:axId val="404593752"/>
        <c:scaling>
          <c:orientation val="minMax"/>
          <c:max val="1"/>
          <c:min val="0"/>
        </c:scaling>
        <c:delete val="0"/>
        <c:axPos val="b"/>
        <c:numFmt formatCode="0%" sourceLinked="0"/>
        <c:majorTickMark val="none"/>
        <c:minorTickMark val="none"/>
        <c:tickLblPos val="nextTo"/>
        <c:spPr>
          <a:noFill/>
          <a:ln>
            <a:solidFill>
              <a:schemeClr val="bg1">
                <a:lumMod val="50000"/>
              </a:schemeClr>
            </a:solidFill>
          </a:ln>
          <a:effectLst/>
        </c:spPr>
        <c:txPr>
          <a:bodyPr rot="-60000000" vert="horz"/>
          <a:lstStyle/>
          <a:p>
            <a:pPr>
              <a:defRPr/>
            </a:pPr>
            <a:endParaRPr lang="en-US"/>
          </a:p>
        </c:txPr>
        <c:crossAx val="404593360"/>
        <c:crosses val="autoZero"/>
        <c:crossBetween val="between"/>
        <c:majorUnit val="0.2"/>
      </c:valAx>
      <c:spPr>
        <a:noFill/>
        <a:ln>
          <a:solidFill>
            <a:schemeClr val="bg1">
              <a:lumMod val="75000"/>
            </a:schemeClr>
          </a:solidFill>
        </a:ln>
        <a:effectLst/>
      </c:spPr>
    </c:plotArea>
    <c:legend>
      <c:legendPos val="t"/>
      <c:legendEntry>
        <c:idx val="0"/>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0"/>
          <c:y val="4.5391566380118074E-3"/>
          <c:w val="0.9981235278282522"/>
          <c:h val="0.11364132754433733"/>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100" baseline="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093114908624046E-2"/>
          <c:y val="0.15021547252597742"/>
          <c:w val="0.93054110496249887"/>
          <c:h val="0.76570228397476214"/>
        </c:manualLayout>
      </c:layout>
      <c:lineChart>
        <c:grouping val="standard"/>
        <c:varyColors val="0"/>
        <c:ser>
          <c:idx val="3"/>
          <c:order val="0"/>
          <c:tx>
            <c:strRef>
              <c:f>Sheet1!$A$2</c:f>
              <c:strCache>
                <c:ptCount val="1"/>
                <c:pt idx="0">
                  <c:v>Patient Care Tracking/Followup</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Sheet1!$B$2:$H$2</c:f>
              <c:numCache>
                <c:formatCode>0%</c:formatCode>
                <c:ptCount val="7"/>
                <c:pt idx="0">
                  <c:v>0.82</c:v>
                </c:pt>
                <c:pt idx="1">
                  <c:v>0.86</c:v>
                </c:pt>
                <c:pt idx="2">
                  <c:v>0.86</c:v>
                </c:pt>
                <c:pt idx="3">
                  <c:v>0.86</c:v>
                </c:pt>
                <c:pt idx="4">
                  <c:v>0.88</c:v>
                </c:pt>
                <c:pt idx="5">
                  <c:v>0.85</c:v>
                </c:pt>
                <c:pt idx="6">
                  <c:v>0.86</c:v>
                </c:pt>
              </c:numCache>
            </c:numRef>
          </c:val>
          <c:smooth val="0"/>
          <c:extLst>
            <c:ext xmlns:c16="http://schemas.microsoft.com/office/drawing/2014/chart" uri="{C3380CC4-5D6E-409C-BE32-E72D297353CC}">
              <c16:uniqueId val="{00000000-19E2-48A1-A15D-7185C4B4B9D5}"/>
            </c:ext>
          </c:extLst>
        </c:ser>
        <c:ser>
          <c:idx val="0"/>
          <c:order val="1"/>
          <c:tx>
            <c:strRef>
              <c:f>Sheet1!$A$3</c:f>
              <c:strCache>
                <c:ptCount val="1"/>
                <c:pt idx="0">
                  <c:v>Teamwork</c:v>
                </c:pt>
              </c:strCache>
            </c:strRef>
          </c:tx>
          <c:spPr>
            <a:ln>
              <a:solidFill>
                <a:srgbClr val="005EB8"/>
              </a:solidFill>
            </a:ln>
          </c:spPr>
          <c:marker>
            <c:symbol val="square"/>
            <c:size val="7"/>
            <c:spPr>
              <a:solidFill>
                <a:srgbClr val="005EB8"/>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Sheet1!$B$3:$H$3</c:f>
              <c:numCache>
                <c:formatCode>0%</c:formatCode>
                <c:ptCount val="7"/>
                <c:pt idx="0">
                  <c:v>0.84</c:v>
                </c:pt>
                <c:pt idx="1">
                  <c:v>0.86</c:v>
                </c:pt>
                <c:pt idx="2">
                  <c:v>0.87</c:v>
                </c:pt>
                <c:pt idx="3">
                  <c:v>0.86</c:v>
                </c:pt>
                <c:pt idx="4">
                  <c:v>0.86</c:v>
                </c:pt>
                <c:pt idx="5">
                  <c:v>0.85</c:v>
                </c:pt>
                <c:pt idx="6">
                  <c:v>0.85</c:v>
                </c:pt>
              </c:numCache>
            </c:numRef>
          </c:val>
          <c:smooth val="0"/>
          <c:extLst>
            <c:ext xmlns:c16="http://schemas.microsoft.com/office/drawing/2014/chart" uri="{C3380CC4-5D6E-409C-BE32-E72D297353CC}">
              <c16:uniqueId val="{00000001-19E2-48A1-A15D-7185C4B4B9D5}"/>
            </c:ext>
          </c:extLst>
        </c:ser>
        <c:ser>
          <c:idx val="1"/>
          <c:order val="2"/>
          <c:tx>
            <c:strRef>
              <c:f>Sheet1!$A$4</c:f>
              <c:strCache>
                <c:ptCount val="1"/>
                <c:pt idx="0">
                  <c:v>Organizational Learning</c:v>
                </c:pt>
              </c:strCache>
            </c:strRef>
          </c:tx>
          <c:spPr>
            <a:ln>
              <a:solidFill>
                <a:srgbClr val="671E75"/>
              </a:solidFill>
            </a:ln>
          </c:spPr>
          <c:marker>
            <c:symbol val="triangle"/>
            <c:size val="8"/>
            <c:spPr>
              <a:solidFill>
                <a:srgbClr val="671E75"/>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Sheet1!$B$4:$H$4</c:f>
              <c:numCache>
                <c:formatCode>0%</c:formatCode>
                <c:ptCount val="7"/>
                <c:pt idx="0">
                  <c:v>0.77</c:v>
                </c:pt>
                <c:pt idx="1">
                  <c:v>0.8</c:v>
                </c:pt>
                <c:pt idx="2">
                  <c:v>0.8</c:v>
                </c:pt>
                <c:pt idx="3">
                  <c:v>0.79</c:v>
                </c:pt>
                <c:pt idx="4">
                  <c:v>0.81</c:v>
                </c:pt>
                <c:pt idx="5">
                  <c:v>0.76</c:v>
                </c:pt>
                <c:pt idx="6">
                  <c:v>0.76</c:v>
                </c:pt>
              </c:numCache>
            </c:numRef>
          </c:val>
          <c:smooth val="0"/>
          <c:extLst>
            <c:ext xmlns:c16="http://schemas.microsoft.com/office/drawing/2014/chart" uri="{C3380CC4-5D6E-409C-BE32-E72D297353CC}">
              <c16:uniqueId val="{00000002-19E2-48A1-A15D-7185C4B4B9D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min val="0.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4.314772753959654E-3"/>
          <c:y val="1.6876956645479578E-2"/>
          <c:w val="0.99568527491755854"/>
          <c:h val="9.7008214146017929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139577289680892E-2"/>
          <c:y val="0.26075705380577424"/>
          <c:w val="0.93549473684210527"/>
          <c:h val="0.65013943569553811"/>
        </c:manualLayout>
      </c:layout>
      <c:lineChart>
        <c:grouping val="standard"/>
        <c:varyColors val="0"/>
        <c:ser>
          <c:idx val="3"/>
          <c:order val="0"/>
          <c:tx>
            <c:strRef>
              <c:f>Sheet1!$A$5</c:f>
              <c:strCache>
                <c:ptCount val="1"/>
                <c:pt idx="0">
                  <c:v>Overall Perceptions of Patient Safety and Quality</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Sheet1!$B$5:$H$5</c:f>
              <c:numCache>
                <c:formatCode>0%</c:formatCode>
                <c:ptCount val="7"/>
                <c:pt idx="0">
                  <c:v>0.76</c:v>
                </c:pt>
                <c:pt idx="1">
                  <c:v>0.8</c:v>
                </c:pt>
                <c:pt idx="2">
                  <c:v>0.8</c:v>
                </c:pt>
                <c:pt idx="3">
                  <c:v>0.77</c:v>
                </c:pt>
                <c:pt idx="4">
                  <c:v>0.8</c:v>
                </c:pt>
                <c:pt idx="5">
                  <c:v>0.75</c:v>
                </c:pt>
                <c:pt idx="6">
                  <c:v>0.73</c:v>
                </c:pt>
              </c:numCache>
            </c:numRef>
          </c:val>
          <c:smooth val="0"/>
          <c:extLst>
            <c:ext xmlns:c16="http://schemas.microsoft.com/office/drawing/2014/chart" uri="{C3380CC4-5D6E-409C-BE32-E72D297353CC}">
              <c16:uniqueId val="{00000000-F6C1-4C69-999D-77DCEB82F8B3}"/>
            </c:ext>
          </c:extLst>
        </c:ser>
        <c:ser>
          <c:idx val="0"/>
          <c:order val="1"/>
          <c:tx>
            <c:strRef>
              <c:f>Sheet1!$A$6</c:f>
              <c:strCache>
                <c:ptCount val="1"/>
                <c:pt idx="0">
                  <c:v>Communication About Error</c:v>
                </c:pt>
              </c:strCache>
            </c:strRef>
          </c:tx>
          <c:spPr>
            <a:ln>
              <a:solidFill>
                <a:srgbClr val="005EB8"/>
              </a:solidFill>
            </a:ln>
          </c:spPr>
          <c:marker>
            <c:symbol val="square"/>
            <c:size val="7"/>
            <c:spPr>
              <a:solidFill>
                <a:srgbClr val="005EB8"/>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Sheet1!$B$6:$H$6</c:f>
              <c:numCache>
                <c:formatCode>0%</c:formatCode>
                <c:ptCount val="7"/>
                <c:pt idx="0">
                  <c:v>0.66</c:v>
                </c:pt>
                <c:pt idx="1">
                  <c:v>0.7</c:v>
                </c:pt>
                <c:pt idx="2">
                  <c:v>0.71</c:v>
                </c:pt>
                <c:pt idx="3">
                  <c:v>0.72</c:v>
                </c:pt>
                <c:pt idx="4">
                  <c:v>0.74</c:v>
                </c:pt>
                <c:pt idx="5">
                  <c:v>0.72</c:v>
                </c:pt>
                <c:pt idx="6">
                  <c:v>0.73</c:v>
                </c:pt>
              </c:numCache>
            </c:numRef>
          </c:val>
          <c:smooth val="0"/>
          <c:extLst>
            <c:ext xmlns:c16="http://schemas.microsoft.com/office/drawing/2014/chart" uri="{C3380CC4-5D6E-409C-BE32-E72D297353CC}">
              <c16:uniqueId val="{00000001-F6C1-4C69-999D-77DCEB82F8B3}"/>
            </c:ext>
          </c:extLst>
        </c:ser>
        <c:ser>
          <c:idx val="1"/>
          <c:order val="2"/>
          <c:tx>
            <c:strRef>
              <c:f>Sheet1!$A$7</c:f>
              <c:strCache>
                <c:ptCount val="1"/>
                <c:pt idx="0">
                  <c:v>Staff Training</c:v>
                </c:pt>
              </c:strCache>
            </c:strRef>
          </c:tx>
          <c:spPr>
            <a:ln>
              <a:solidFill>
                <a:srgbClr val="671E75"/>
              </a:solidFill>
            </a:ln>
          </c:spPr>
          <c:marker>
            <c:symbol val="triangle"/>
            <c:size val="8"/>
            <c:spPr>
              <a:solidFill>
                <a:srgbClr val="671E75"/>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Sheet1!$B$7:$H$7</c:f>
              <c:numCache>
                <c:formatCode>0%</c:formatCode>
                <c:ptCount val="7"/>
                <c:pt idx="0">
                  <c:v>0.73</c:v>
                </c:pt>
                <c:pt idx="1">
                  <c:v>0.75</c:v>
                </c:pt>
                <c:pt idx="2">
                  <c:v>0.75</c:v>
                </c:pt>
                <c:pt idx="3">
                  <c:v>0.73</c:v>
                </c:pt>
                <c:pt idx="4">
                  <c:v>0.75</c:v>
                </c:pt>
                <c:pt idx="5">
                  <c:v>0.7</c:v>
                </c:pt>
                <c:pt idx="6">
                  <c:v>0.71</c:v>
                </c:pt>
              </c:numCache>
            </c:numRef>
          </c:val>
          <c:smooth val="0"/>
          <c:extLst>
            <c:ext xmlns:c16="http://schemas.microsoft.com/office/drawing/2014/chart" uri="{C3380CC4-5D6E-409C-BE32-E72D297353CC}">
              <c16:uniqueId val="{00000002-F6C1-4C69-999D-77DCEB82F8B3}"/>
            </c:ext>
          </c:extLst>
        </c:ser>
        <c:ser>
          <c:idx val="2"/>
          <c:order val="3"/>
          <c:tx>
            <c:strRef>
              <c:f>Sheet1!$A$8</c:f>
              <c:strCache>
                <c:ptCount val="1"/>
                <c:pt idx="0">
                  <c:v>Communication Openness</c:v>
                </c:pt>
              </c:strCache>
            </c:strRef>
          </c:tx>
          <c:spPr>
            <a:ln>
              <a:solidFill>
                <a:srgbClr val="FFC72C"/>
              </a:solidFill>
            </a:ln>
          </c:spPr>
          <c:marker>
            <c:symbol val="diamond"/>
            <c:size val="9"/>
            <c:spPr>
              <a:solidFill>
                <a:srgbClr val="FFC72C"/>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Sheet1!$B$8:$H$8</c:f>
              <c:numCache>
                <c:formatCode>0%</c:formatCode>
                <c:ptCount val="7"/>
                <c:pt idx="0">
                  <c:v>0.64</c:v>
                </c:pt>
                <c:pt idx="1">
                  <c:v>0.68</c:v>
                </c:pt>
                <c:pt idx="2">
                  <c:v>0.69</c:v>
                </c:pt>
                <c:pt idx="3">
                  <c:v>0.7</c:v>
                </c:pt>
                <c:pt idx="4">
                  <c:v>0.72</c:v>
                </c:pt>
                <c:pt idx="5">
                  <c:v>0.69</c:v>
                </c:pt>
                <c:pt idx="6">
                  <c:v>0.69</c:v>
                </c:pt>
              </c:numCache>
            </c:numRef>
          </c:val>
          <c:smooth val="0"/>
          <c:extLst>
            <c:ext xmlns:c16="http://schemas.microsoft.com/office/drawing/2014/chart" uri="{C3380CC4-5D6E-409C-BE32-E72D297353CC}">
              <c16:uniqueId val="{00000003-F6C1-4C69-999D-77DCEB82F8B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min val="0.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4.3147948611686766E-3"/>
          <c:y val="0"/>
          <c:w val="0.9935799419809368"/>
          <c:h val="0.22318289315398077"/>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86726416217416E-2"/>
          <c:y val="0.25388701412323461"/>
          <c:w val="0.91714749749153923"/>
          <c:h val="0.66203068366454199"/>
        </c:manualLayout>
      </c:layout>
      <c:lineChart>
        <c:grouping val="standard"/>
        <c:varyColors val="0"/>
        <c:ser>
          <c:idx val="3"/>
          <c:order val="0"/>
          <c:tx>
            <c:strRef>
              <c:f>Sheet1!$A$9</c:f>
              <c:strCache>
                <c:ptCount val="1"/>
                <c:pt idx="0">
                  <c:v>Office Processes and Standardization</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Sheet1!$B$9:$H$9</c:f>
              <c:numCache>
                <c:formatCode>0%</c:formatCode>
                <c:ptCount val="7"/>
                <c:pt idx="0">
                  <c:v>0.64</c:v>
                </c:pt>
                <c:pt idx="1">
                  <c:v>0.69</c:v>
                </c:pt>
                <c:pt idx="2">
                  <c:v>0.69</c:v>
                </c:pt>
                <c:pt idx="3">
                  <c:v>0.67</c:v>
                </c:pt>
                <c:pt idx="4">
                  <c:v>0.7</c:v>
                </c:pt>
                <c:pt idx="5">
                  <c:v>0.65</c:v>
                </c:pt>
                <c:pt idx="6">
                  <c:v>0.66</c:v>
                </c:pt>
              </c:numCache>
            </c:numRef>
          </c:val>
          <c:smooth val="0"/>
          <c:extLst>
            <c:ext xmlns:c16="http://schemas.microsoft.com/office/drawing/2014/chart" uri="{C3380CC4-5D6E-409C-BE32-E72D297353CC}">
              <c16:uniqueId val="{00000000-13C8-4284-A2C4-0BEF2FBEA1EB}"/>
            </c:ext>
          </c:extLst>
        </c:ser>
        <c:ser>
          <c:idx val="0"/>
          <c:order val="1"/>
          <c:tx>
            <c:strRef>
              <c:f>Sheet1!$A$10</c:f>
              <c:strCache>
                <c:ptCount val="1"/>
                <c:pt idx="0">
                  <c:v>Owner/Managing Partner/Leadership Support for Patient Safety</c:v>
                </c:pt>
              </c:strCache>
            </c:strRef>
          </c:tx>
          <c:spPr>
            <a:ln>
              <a:solidFill>
                <a:srgbClr val="005EB8"/>
              </a:solidFill>
            </a:ln>
          </c:spPr>
          <c:marker>
            <c:symbol val="square"/>
            <c:size val="7"/>
            <c:spPr>
              <a:solidFill>
                <a:srgbClr val="005EB8"/>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Sheet1!$B$10:$H$10</c:f>
              <c:numCache>
                <c:formatCode>0%</c:formatCode>
                <c:ptCount val="7"/>
                <c:pt idx="0">
                  <c:v>0.67</c:v>
                </c:pt>
                <c:pt idx="1">
                  <c:v>0.7</c:v>
                </c:pt>
                <c:pt idx="2">
                  <c:v>0.69</c:v>
                </c:pt>
                <c:pt idx="3">
                  <c:v>0.66</c:v>
                </c:pt>
                <c:pt idx="4">
                  <c:v>0.69</c:v>
                </c:pt>
                <c:pt idx="5">
                  <c:v>0.63</c:v>
                </c:pt>
                <c:pt idx="6">
                  <c:v>0.62</c:v>
                </c:pt>
              </c:numCache>
            </c:numRef>
          </c:val>
          <c:smooth val="0"/>
          <c:extLst>
            <c:ext xmlns:c16="http://schemas.microsoft.com/office/drawing/2014/chart" uri="{C3380CC4-5D6E-409C-BE32-E72D297353CC}">
              <c16:uniqueId val="{00000001-13C8-4284-A2C4-0BEF2FBEA1EB}"/>
            </c:ext>
          </c:extLst>
        </c:ser>
        <c:ser>
          <c:idx val="1"/>
          <c:order val="2"/>
          <c:tx>
            <c:strRef>
              <c:f>Sheet1!$A$11</c:f>
              <c:strCache>
                <c:ptCount val="1"/>
                <c:pt idx="0">
                  <c:v>Work Pressure and Pace</c:v>
                </c:pt>
              </c:strCache>
            </c:strRef>
          </c:tx>
          <c:spPr>
            <a:ln>
              <a:solidFill>
                <a:srgbClr val="671E75"/>
              </a:solidFill>
            </a:ln>
          </c:spPr>
          <c:marker>
            <c:symbol val="triangle"/>
            <c:size val="8"/>
            <c:spPr>
              <a:solidFill>
                <a:srgbClr val="671E75"/>
              </a:solidFill>
              <a:ln>
                <a:noFill/>
              </a:ln>
            </c:spPr>
          </c:marker>
          <c:cat>
            <c:strRef>
              <c:f>Sheet1!$B$1:$H$1</c:f>
              <c:strCache>
                <c:ptCount val="7"/>
                <c:pt idx="0">
                  <c:v>2012</c:v>
                </c:pt>
                <c:pt idx="1">
                  <c:v>2014</c:v>
                </c:pt>
                <c:pt idx="2">
                  <c:v>2016</c:v>
                </c:pt>
                <c:pt idx="3">
                  <c:v>2018</c:v>
                </c:pt>
                <c:pt idx="4">
                  <c:v>2020</c:v>
                </c:pt>
                <c:pt idx="5">
                  <c:v>2022</c:v>
                </c:pt>
                <c:pt idx="6">
                  <c:v>2024</c:v>
                </c:pt>
              </c:strCache>
            </c:strRef>
          </c:cat>
          <c:val>
            <c:numRef>
              <c:f>Sheet1!$B$11:$H$11</c:f>
              <c:numCache>
                <c:formatCode>0%</c:formatCode>
                <c:ptCount val="7"/>
                <c:pt idx="0">
                  <c:v>0.46</c:v>
                </c:pt>
                <c:pt idx="1">
                  <c:v>0.5</c:v>
                </c:pt>
                <c:pt idx="2">
                  <c:v>0.5</c:v>
                </c:pt>
                <c:pt idx="3">
                  <c:v>0.46</c:v>
                </c:pt>
                <c:pt idx="4">
                  <c:v>0.49</c:v>
                </c:pt>
                <c:pt idx="5">
                  <c:v>0.43</c:v>
                </c:pt>
                <c:pt idx="6">
                  <c:v>0.41</c:v>
                </c:pt>
              </c:numCache>
            </c:numRef>
          </c:val>
          <c:smooth val="0"/>
          <c:extLst>
            <c:ext xmlns:c16="http://schemas.microsoft.com/office/drawing/2014/chart" uri="{C3380CC4-5D6E-409C-BE32-E72D297353CC}">
              <c16:uniqueId val="{00000002-13C8-4284-A2C4-0BEF2FBEA1E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75000000000000011"/>
          <c:min val="0.2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4.314772753959654E-3"/>
          <c:y val="0"/>
          <c:w val="0.99568527491755854"/>
          <c:h val="0.22001441467413826"/>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80488855301754"/>
          <c:y val="6.9269720645384447E-2"/>
          <c:w val="0.56705996115810597"/>
          <c:h val="0.87588531811430548"/>
        </c:manualLayout>
      </c:layout>
      <c:barChart>
        <c:barDir val="bar"/>
        <c:grouping val="percentStacked"/>
        <c:varyColors val="0"/>
        <c:ser>
          <c:idx val="0"/>
          <c:order val="0"/>
          <c:tx>
            <c:strRef>
              <c:f>Sheet1!$C$4</c:f>
              <c:strCache>
                <c:ptCount val="1"/>
                <c:pt idx="0">
                  <c:v>Average Percent Positive Response</c:v>
                </c:pt>
              </c:strCache>
            </c:strRef>
          </c:tx>
          <c:spPr>
            <a:solidFill>
              <a:srgbClr val="005EB8"/>
            </a:solidFill>
            <a:ln>
              <a:solidFill>
                <a:srgbClr val="005EB8"/>
              </a:solid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Sheet1!$B$5:$B$17</c:f>
              <c:strCache>
                <c:ptCount val="13"/>
                <c:pt idx="0">
                  <c:v>Composite Measure Average</c:v>
                </c:pt>
                <c:pt idx="1">
                  <c:v>Staffing </c:v>
                </c:pt>
                <c:pt idx="2">
                  <c:v>Nonpunitive Response to Mistakes</c:v>
                </c:pt>
                <c:pt idx="3">
                  <c:v>Communication Openness</c:v>
                </c:pt>
                <c:pt idx="4">
                  <c:v>Compliance With Procedures </c:v>
                </c:pt>
                <c:pt idx="5">
                  <c:v>Teamwork</c:v>
                </c:pt>
                <c:pt idx="6">
                  <c:v>Handoffs</c:v>
                </c:pt>
                <c:pt idx="7">
                  <c:v>Management Support for Resident Safety</c:v>
                </c:pt>
                <c:pt idx="8">
                  <c:v>Training &amp; Skills</c:v>
                </c:pt>
                <c:pt idx="9">
                  <c:v>Organizational Learning</c:v>
                </c:pt>
                <c:pt idx="10">
                  <c:v>Supervisor Expectations &amp; Actions Promoting Resident Safety</c:v>
                </c:pt>
                <c:pt idx="11">
                  <c:v>Overall Perceptions of Resident Safety</c:v>
                </c:pt>
                <c:pt idx="12">
                  <c:v>Feedback &amp; Communication About Incidents</c:v>
                </c:pt>
              </c:strCache>
            </c:strRef>
          </c:cat>
          <c:val>
            <c:numRef>
              <c:f>Sheet1!$C$5:$C$17</c:f>
              <c:numCache>
                <c:formatCode>0%</c:formatCode>
                <c:ptCount val="13"/>
                <c:pt idx="0">
                  <c:v>0.64</c:v>
                </c:pt>
                <c:pt idx="1">
                  <c:v>0.39</c:v>
                </c:pt>
                <c:pt idx="2">
                  <c:v>0.53</c:v>
                </c:pt>
                <c:pt idx="3">
                  <c:v>0.54</c:v>
                </c:pt>
                <c:pt idx="4">
                  <c:v>0.57999999999999996</c:v>
                </c:pt>
                <c:pt idx="5">
                  <c:v>0.61</c:v>
                </c:pt>
                <c:pt idx="6">
                  <c:v>0.62</c:v>
                </c:pt>
                <c:pt idx="7">
                  <c:v>0.63</c:v>
                </c:pt>
                <c:pt idx="8">
                  <c:v>0.64</c:v>
                </c:pt>
                <c:pt idx="9">
                  <c:v>0.64</c:v>
                </c:pt>
                <c:pt idx="10">
                  <c:v>0.79</c:v>
                </c:pt>
                <c:pt idx="11">
                  <c:v>0.81</c:v>
                </c:pt>
                <c:pt idx="12">
                  <c:v>0.83</c:v>
                </c:pt>
              </c:numCache>
            </c:numRef>
          </c:val>
          <c:extLst>
            <c:ext xmlns:c16="http://schemas.microsoft.com/office/drawing/2014/chart" uri="{C3380CC4-5D6E-409C-BE32-E72D297353CC}">
              <c16:uniqueId val="{00000000-12CD-4725-AE4A-A10538FC30BE}"/>
            </c:ext>
          </c:extLst>
        </c:ser>
        <c:ser>
          <c:idx val="2"/>
          <c:order val="1"/>
          <c:tx>
            <c:strRef>
              <c:f>Sheet1!$D$4</c:f>
              <c:strCache>
                <c:ptCount val="1"/>
                <c:pt idx="0">
                  <c:v>Average Percent Neutral Response</c:v>
                </c:pt>
              </c:strCache>
            </c:strRef>
          </c:tx>
          <c:spPr>
            <a:solidFill>
              <a:srgbClr val="FFC72C"/>
            </a:solidFill>
            <a:ln>
              <a:solidFill>
                <a:srgbClr val="FFC72C"/>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Sheet1!$B$5:$B$17</c:f>
              <c:strCache>
                <c:ptCount val="13"/>
                <c:pt idx="0">
                  <c:v>Composite Measure Average</c:v>
                </c:pt>
                <c:pt idx="1">
                  <c:v>Staffing </c:v>
                </c:pt>
                <c:pt idx="2">
                  <c:v>Nonpunitive Response to Mistakes</c:v>
                </c:pt>
                <c:pt idx="3">
                  <c:v>Communication Openness</c:v>
                </c:pt>
                <c:pt idx="4">
                  <c:v>Compliance With Procedures </c:v>
                </c:pt>
                <c:pt idx="5">
                  <c:v>Teamwork</c:v>
                </c:pt>
                <c:pt idx="6">
                  <c:v>Handoffs</c:v>
                </c:pt>
                <c:pt idx="7">
                  <c:v>Management Support for Resident Safety</c:v>
                </c:pt>
                <c:pt idx="8">
                  <c:v>Training &amp; Skills</c:v>
                </c:pt>
                <c:pt idx="9">
                  <c:v>Organizational Learning</c:v>
                </c:pt>
                <c:pt idx="10">
                  <c:v>Supervisor Expectations &amp; Actions Promoting Resident Safety</c:v>
                </c:pt>
                <c:pt idx="11">
                  <c:v>Overall Perceptions of Resident Safety</c:v>
                </c:pt>
                <c:pt idx="12">
                  <c:v>Feedback &amp; Communication About Incidents</c:v>
                </c:pt>
              </c:strCache>
            </c:strRef>
          </c:cat>
          <c:val>
            <c:numRef>
              <c:f>Sheet1!$D$5:$D$17</c:f>
              <c:numCache>
                <c:formatCode>0%</c:formatCode>
                <c:ptCount val="13"/>
                <c:pt idx="0">
                  <c:v>0.2</c:v>
                </c:pt>
                <c:pt idx="1">
                  <c:v>0.22</c:v>
                </c:pt>
                <c:pt idx="2">
                  <c:v>0.28000000000000003</c:v>
                </c:pt>
                <c:pt idx="3">
                  <c:v>0.27</c:v>
                </c:pt>
                <c:pt idx="4">
                  <c:v>0.21</c:v>
                </c:pt>
                <c:pt idx="5">
                  <c:v>0.19</c:v>
                </c:pt>
                <c:pt idx="6">
                  <c:v>0.26</c:v>
                </c:pt>
                <c:pt idx="7">
                  <c:v>0.19</c:v>
                </c:pt>
                <c:pt idx="8">
                  <c:v>0.18</c:v>
                </c:pt>
                <c:pt idx="9">
                  <c:v>0.22</c:v>
                </c:pt>
                <c:pt idx="10">
                  <c:v>0.13</c:v>
                </c:pt>
                <c:pt idx="11">
                  <c:v>0.13</c:v>
                </c:pt>
                <c:pt idx="12">
                  <c:v>0.13</c:v>
                </c:pt>
              </c:numCache>
            </c:numRef>
          </c:val>
          <c:extLst>
            <c:ext xmlns:c16="http://schemas.microsoft.com/office/drawing/2014/chart" uri="{C3380CC4-5D6E-409C-BE32-E72D297353CC}">
              <c16:uniqueId val="{00000001-12CD-4725-AE4A-A10538FC30BE}"/>
            </c:ext>
          </c:extLst>
        </c:ser>
        <c:ser>
          <c:idx val="1"/>
          <c:order val="2"/>
          <c:tx>
            <c:strRef>
              <c:f>Sheet1!$E$4</c:f>
              <c:strCache>
                <c:ptCount val="1"/>
                <c:pt idx="0">
                  <c:v>Average Percent Negative Response</c:v>
                </c:pt>
              </c:strCache>
            </c:strRef>
          </c:tx>
          <c:spPr>
            <a:solidFill>
              <a:schemeClr val="bg1"/>
            </a:solidFill>
            <a:ln>
              <a:solidFill>
                <a:schemeClr val="tx1"/>
              </a:solidFill>
            </a:ln>
            <a:effectLst/>
          </c:spPr>
          <c:invertIfNegative val="0"/>
          <c:dLbls>
            <c:dLbl>
              <c:idx val="11"/>
              <c:layout>
                <c:manualLayout>
                  <c:x val="3.2051282051281896E-2"/>
                  <c:y val="-2.96077544372557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CD-4725-AE4A-A10538FC30BE}"/>
                </c:ext>
              </c:extLst>
            </c:dLbl>
            <c:dLbl>
              <c:idx val="12"/>
              <c:layout>
                <c:manualLayout>
                  <c:x val="2.683178534571723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CD-4725-AE4A-A10538FC30B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Sheet1!$B$5:$B$17</c:f>
              <c:strCache>
                <c:ptCount val="13"/>
                <c:pt idx="0">
                  <c:v>Composite Measure Average</c:v>
                </c:pt>
                <c:pt idx="1">
                  <c:v>Staffing </c:v>
                </c:pt>
                <c:pt idx="2">
                  <c:v>Nonpunitive Response to Mistakes</c:v>
                </c:pt>
                <c:pt idx="3">
                  <c:v>Communication Openness</c:v>
                </c:pt>
                <c:pt idx="4">
                  <c:v>Compliance With Procedures </c:v>
                </c:pt>
                <c:pt idx="5">
                  <c:v>Teamwork</c:v>
                </c:pt>
                <c:pt idx="6">
                  <c:v>Handoffs</c:v>
                </c:pt>
                <c:pt idx="7">
                  <c:v>Management Support for Resident Safety</c:v>
                </c:pt>
                <c:pt idx="8">
                  <c:v>Training &amp; Skills</c:v>
                </c:pt>
                <c:pt idx="9">
                  <c:v>Organizational Learning</c:v>
                </c:pt>
                <c:pt idx="10">
                  <c:v>Supervisor Expectations &amp; Actions Promoting Resident Safety</c:v>
                </c:pt>
                <c:pt idx="11">
                  <c:v>Overall Perceptions of Resident Safety</c:v>
                </c:pt>
                <c:pt idx="12">
                  <c:v>Feedback &amp; Communication About Incidents</c:v>
                </c:pt>
              </c:strCache>
            </c:strRef>
          </c:cat>
          <c:val>
            <c:numRef>
              <c:f>Sheet1!$E$5:$E$17</c:f>
              <c:numCache>
                <c:formatCode>0%</c:formatCode>
                <c:ptCount val="13"/>
                <c:pt idx="0">
                  <c:v>0.16</c:v>
                </c:pt>
                <c:pt idx="1">
                  <c:v>0.38</c:v>
                </c:pt>
                <c:pt idx="2">
                  <c:v>0.19</c:v>
                </c:pt>
                <c:pt idx="3">
                  <c:v>0.19</c:v>
                </c:pt>
                <c:pt idx="4">
                  <c:v>0.2</c:v>
                </c:pt>
                <c:pt idx="5">
                  <c:v>0.2</c:v>
                </c:pt>
                <c:pt idx="6">
                  <c:v>0.12</c:v>
                </c:pt>
                <c:pt idx="7">
                  <c:v>0.19</c:v>
                </c:pt>
                <c:pt idx="8">
                  <c:v>0.18</c:v>
                </c:pt>
                <c:pt idx="9">
                  <c:v>0.14000000000000001</c:v>
                </c:pt>
                <c:pt idx="10">
                  <c:v>0.08</c:v>
                </c:pt>
                <c:pt idx="11">
                  <c:v>0.06</c:v>
                </c:pt>
                <c:pt idx="12">
                  <c:v>0.04</c:v>
                </c:pt>
              </c:numCache>
            </c:numRef>
          </c:val>
          <c:extLst>
            <c:ext xmlns:c16="http://schemas.microsoft.com/office/drawing/2014/chart" uri="{C3380CC4-5D6E-409C-BE32-E72D297353CC}">
              <c16:uniqueId val="{00000004-12CD-4725-AE4A-A10538FC30BE}"/>
            </c:ext>
          </c:extLst>
        </c:ser>
        <c:dLbls>
          <c:showLegendKey val="0"/>
          <c:showVal val="0"/>
          <c:showCatName val="0"/>
          <c:showSerName val="0"/>
          <c:showPercent val="0"/>
          <c:showBubbleSize val="0"/>
        </c:dLbls>
        <c:gapWidth val="25"/>
        <c:overlap val="100"/>
        <c:axId val="404593360"/>
        <c:axId val="404593752"/>
      </c:barChart>
      <c:catAx>
        <c:axId val="404593360"/>
        <c:scaling>
          <c:orientation val="minMax"/>
        </c:scaling>
        <c:delete val="0"/>
        <c:axPos val="l"/>
        <c:numFmt formatCode="General" sourceLinked="0"/>
        <c:majorTickMark val="none"/>
        <c:minorTickMark val="none"/>
        <c:tickLblPos val="nextTo"/>
        <c:spPr>
          <a:solidFill>
            <a:schemeClr val="bg1"/>
          </a:solidFill>
          <a:ln w="9525" cap="flat" cmpd="sng" algn="ctr">
            <a:noFill/>
            <a:round/>
          </a:ln>
          <a:effectLst/>
        </c:spPr>
        <c:txPr>
          <a:bodyPr rot="0"/>
          <a:lstStyle/>
          <a:p>
            <a:pPr>
              <a:defRPr/>
            </a:pPr>
            <a:endParaRPr lang="en-US"/>
          </a:p>
        </c:txPr>
        <c:crossAx val="404593752"/>
        <c:crosses val="autoZero"/>
        <c:auto val="1"/>
        <c:lblAlgn val="ctr"/>
        <c:lblOffset val="100"/>
        <c:noMultiLvlLbl val="1"/>
      </c:catAx>
      <c:valAx>
        <c:axId val="404593752"/>
        <c:scaling>
          <c:orientation val="minMax"/>
          <c:max val="1"/>
          <c:min val="0"/>
        </c:scaling>
        <c:delete val="0"/>
        <c:axPos val="b"/>
        <c:numFmt formatCode="0%" sourceLinked="0"/>
        <c:majorTickMark val="none"/>
        <c:minorTickMark val="none"/>
        <c:tickLblPos val="nextTo"/>
        <c:spPr>
          <a:noFill/>
          <a:ln>
            <a:solidFill>
              <a:schemeClr val="bg1">
                <a:lumMod val="50000"/>
              </a:schemeClr>
            </a:solidFill>
          </a:ln>
          <a:effectLst/>
        </c:spPr>
        <c:txPr>
          <a:bodyPr rot="-60000000" vert="horz"/>
          <a:lstStyle/>
          <a:p>
            <a:pPr>
              <a:defRPr/>
            </a:pPr>
            <a:endParaRPr lang="en-US"/>
          </a:p>
        </c:txPr>
        <c:crossAx val="404593360"/>
        <c:crosses val="autoZero"/>
        <c:crossBetween val="between"/>
        <c:majorUnit val="0.2"/>
      </c:valAx>
      <c:spPr>
        <a:noFill/>
        <a:ln>
          <a:solidFill>
            <a:schemeClr val="bg1">
              <a:lumMod val="75000"/>
            </a:schemeClr>
          </a:solidFill>
        </a:ln>
        <a:effectLst/>
      </c:spPr>
    </c:plotArea>
    <c:legend>
      <c:legendPos val="t"/>
      <c:legendEntry>
        <c:idx val="0"/>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0"/>
          <c:y val="4.5391566380118074E-3"/>
          <c:w val="0.99854968593322124"/>
          <c:h val="4.230477730981301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100" baseline="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7124301769968E-2"/>
          <c:y val="0.20229971253593301"/>
          <c:w val="0.92116730600982555"/>
          <c:h val="0.7136179852518435"/>
        </c:manualLayout>
      </c:layout>
      <c:lineChart>
        <c:grouping val="standard"/>
        <c:varyColors val="0"/>
        <c:ser>
          <c:idx val="3"/>
          <c:order val="0"/>
          <c:tx>
            <c:strRef>
              <c:f>Sheet1!$A$2</c:f>
              <c:strCache>
                <c:ptCount val="1"/>
                <c:pt idx="0">
                  <c:v>Feedback and Communication About Incidents</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2011</c:v>
                </c:pt>
                <c:pt idx="1">
                  <c:v>2014</c:v>
                </c:pt>
                <c:pt idx="2">
                  <c:v>2016</c:v>
                </c:pt>
                <c:pt idx="3">
                  <c:v>2019</c:v>
                </c:pt>
                <c:pt idx="4">
                  <c:v>2023</c:v>
                </c:pt>
              </c:strCache>
            </c:strRef>
          </c:cat>
          <c:val>
            <c:numRef>
              <c:f>Sheet1!$B$2:$F$2</c:f>
              <c:numCache>
                <c:formatCode>0%</c:formatCode>
                <c:ptCount val="5"/>
                <c:pt idx="0">
                  <c:v>0.84</c:v>
                </c:pt>
                <c:pt idx="1">
                  <c:v>0.84</c:v>
                </c:pt>
                <c:pt idx="2">
                  <c:v>0.85</c:v>
                </c:pt>
                <c:pt idx="3">
                  <c:v>0.85</c:v>
                </c:pt>
                <c:pt idx="4">
                  <c:v>0.83</c:v>
                </c:pt>
              </c:numCache>
            </c:numRef>
          </c:val>
          <c:smooth val="0"/>
          <c:extLst>
            <c:ext xmlns:c16="http://schemas.microsoft.com/office/drawing/2014/chart" uri="{C3380CC4-5D6E-409C-BE32-E72D297353CC}">
              <c16:uniqueId val="{00000000-E218-4812-B216-889BE3C40106}"/>
            </c:ext>
          </c:extLst>
        </c:ser>
        <c:ser>
          <c:idx val="0"/>
          <c:order val="1"/>
          <c:tx>
            <c:strRef>
              <c:f>Sheet1!$A$3</c:f>
              <c:strCache>
                <c:ptCount val="1"/>
                <c:pt idx="0">
                  <c:v>Overall Perceptions of Resident Safety</c:v>
                </c:pt>
              </c:strCache>
            </c:strRef>
          </c:tx>
          <c:spPr>
            <a:ln>
              <a:solidFill>
                <a:srgbClr val="005EB8"/>
              </a:solidFill>
            </a:ln>
          </c:spPr>
          <c:marker>
            <c:symbol val="square"/>
            <c:size val="7"/>
            <c:spPr>
              <a:solidFill>
                <a:srgbClr val="005EB8"/>
              </a:solidFill>
              <a:ln>
                <a:noFill/>
              </a:ln>
            </c:spPr>
          </c:marker>
          <c:cat>
            <c:strRef>
              <c:f>Sheet1!$B$1:$F$1</c:f>
              <c:strCache>
                <c:ptCount val="5"/>
                <c:pt idx="0">
                  <c:v>2011</c:v>
                </c:pt>
                <c:pt idx="1">
                  <c:v>2014</c:v>
                </c:pt>
                <c:pt idx="2">
                  <c:v>2016</c:v>
                </c:pt>
                <c:pt idx="3">
                  <c:v>2019</c:v>
                </c:pt>
                <c:pt idx="4">
                  <c:v>2023</c:v>
                </c:pt>
              </c:strCache>
            </c:strRef>
          </c:cat>
          <c:val>
            <c:numRef>
              <c:f>Sheet1!$B$3:$F$3</c:f>
              <c:numCache>
                <c:formatCode>0%</c:formatCode>
                <c:ptCount val="5"/>
                <c:pt idx="0">
                  <c:v>0.86</c:v>
                </c:pt>
                <c:pt idx="1">
                  <c:v>0.87</c:v>
                </c:pt>
                <c:pt idx="2">
                  <c:v>0.86</c:v>
                </c:pt>
                <c:pt idx="3">
                  <c:v>0.85</c:v>
                </c:pt>
                <c:pt idx="4">
                  <c:v>0.81</c:v>
                </c:pt>
              </c:numCache>
            </c:numRef>
          </c:val>
          <c:smooth val="0"/>
          <c:extLst>
            <c:ext xmlns:c16="http://schemas.microsoft.com/office/drawing/2014/chart" uri="{C3380CC4-5D6E-409C-BE32-E72D297353CC}">
              <c16:uniqueId val="{00000001-E218-4812-B216-889BE3C40106}"/>
            </c:ext>
          </c:extLst>
        </c:ser>
        <c:ser>
          <c:idx val="1"/>
          <c:order val="2"/>
          <c:tx>
            <c:strRef>
              <c:f>Sheet1!$A$4</c:f>
              <c:strCache>
                <c:ptCount val="1"/>
                <c:pt idx="0">
                  <c:v>Supervisor Expectations and Actions Promoting Resident Safety</c:v>
                </c:pt>
              </c:strCache>
            </c:strRef>
          </c:tx>
          <c:spPr>
            <a:ln>
              <a:solidFill>
                <a:srgbClr val="671E75"/>
              </a:solidFill>
            </a:ln>
          </c:spPr>
          <c:marker>
            <c:symbol val="triangle"/>
            <c:size val="8"/>
            <c:spPr>
              <a:solidFill>
                <a:srgbClr val="671E75"/>
              </a:solidFill>
              <a:ln>
                <a:noFill/>
              </a:ln>
            </c:spPr>
          </c:marker>
          <c:cat>
            <c:strRef>
              <c:f>Sheet1!$B$1:$F$1</c:f>
              <c:strCache>
                <c:ptCount val="5"/>
                <c:pt idx="0">
                  <c:v>2011</c:v>
                </c:pt>
                <c:pt idx="1">
                  <c:v>2014</c:v>
                </c:pt>
                <c:pt idx="2">
                  <c:v>2016</c:v>
                </c:pt>
                <c:pt idx="3">
                  <c:v>2019</c:v>
                </c:pt>
                <c:pt idx="4">
                  <c:v>2023</c:v>
                </c:pt>
              </c:strCache>
            </c:strRef>
          </c:cat>
          <c:val>
            <c:numRef>
              <c:f>Sheet1!$B$4:$F$4</c:f>
              <c:numCache>
                <c:formatCode>0%</c:formatCode>
                <c:ptCount val="5"/>
                <c:pt idx="0">
                  <c:v>0.79</c:v>
                </c:pt>
                <c:pt idx="1">
                  <c:v>0.8</c:v>
                </c:pt>
                <c:pt idx="2">
                  <c:v>0.8</c:v>
                </c:pt>
                <c:pt idx="3">
                  <c:v>0.81</c:v>
                </c:pt>
                <c:pt idx="4">
                  <c:v>0.79</c:v>
                </c:pt>
              </c:numCache>
            </c:numRef>
          </c:val>
          <c:smooth val="0"/>
          <c:extLst>
            <c:ext xmlns:c16="http://schemas.microsoft.com/office/drawing/2014/chart" uri="{C3380CC4-5D6E-409C-BE32-E72D297353CC}">
              <c16:uniqueId val="{00000002-E218-4812-B216-889BE3C4010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min val="0.5"/>
        </c:scaling>
        <c:delete val="0"/>
        <c:axPos val="l"/>
        <c:majorGridlines/>
        <c:numFmt formatCode="0%" sourceLinked="0"/>
        <c:majorTickMark val="out"/>
        <c:minorTickMark val="none"/>
        <c:tickLblPos val="nextTo"/>
        <c:crossAx val="123682176"/>
        <c:crosses val="autoZero"/>
        <c:crossBetween val="between"/>
        <c:majorUnit val="0.1"/>
      </c:valAx>
    </c:plotArea>
    <c:legend>
      <c:legendPos val="t"/>
      <c:layout>
        <c:manualLayout>
          <c:xMode val="edge"/>
          <c:yMode val="edge"/>
          <c:x val="4.314772753959654E-3"/>
          <c:y val="1.0039370078740166E-3"/>
          <c:w val="0.99568514873140856"/>
          <c:h val="0.16691757280339953"/>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4062857527424E-2"/>
          <c:y val="0.1445121117672791"/>
          <c:w val="0.91689380173632129"/>
          <c:h val="0.77140577154418177"/>
        </c:manualLayout>
      </c:layout>
      <c:lineChart>
        <c:grouping val="standard"/>
        <c:varyColors val="0"/>
        <c:ser>
          <c:idx val="3"/>
          <c:order val="0"/>
          <c:tx>
            <c:strRef>
              <c:f>Sheet1!$A$2</c:f>
              <c:strCache>
                <c:ptCount val="1"/>
                <c:pt idx="0">
                  <c:v>Organizational Learning</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2011</c:v>
                </c:pt>
                <c:pt idx="1">
                  <c:v>2014</c:v>
                </c:pt>
                <c:pt idx="2">
                  <c:v>2016</c:v>
                </c:pt>
                <c:pt idx="3">
                  <c:v>2019</c:v>
                </c:pt>
                <c:pt idx="4">
                  <c:v>2023</c:v>
                </c:pt>
              </c:strCache>
            </c:strRef>
          </c:cat>
          <c:val>
            <c:numRef>
              <c:f>Sheet1!$B$2:$F$2</c:f>
              <c:numCache>
                <c:formatCode>0%</c:formatCode>
                <c:ptCount val="5"/>
                <c:pt idx="0">
                  <c:v>0.72</c:v>
                </c:pt>
                <c:pt idx="1">
                  <c:v>0.72</c:v>
                </c:pt>
                <c:pt idx="2">
                  <c:v>0.7</c:v>
                </c:pt>
                <c:pt idx="3">
                  <c:v>0.69</c:v>
                </c:pt>
                <c:pt idx="4">
                  <c:v>0.64</c:v>
                </c:pt>
              </c:numCache>
            </c:numRef>
          </c:val>
          <c:smooth val="0"/>
          <c:extLst>
            <c:ext xmlns:c16="http://schemas.microsoft.com/office/drawing/2014/chart" uri="{C3380CC4-5D6E-409C-BE32-E72D297353CC}">
              <c16:uniqueId val="{00000000-F28C-4BF0-B648-2706E89AABE0}"/>
            </c:ext>
          </c:extLst>
        </c:ser>
        <c:ser>
          <c:idx val="0"/>
          <c:order val="1"/>
          <c:tx>
            <c:strRef>
              <c:f>Sheet1!$A$3</c:f>
              <c:strCache>
                <c:ptCount val="1"/>
                <c:pt idx="0">
                  <c:v>Training and Skills</c:v>
                </c:pt>
              </c:strCache>
            </c:strRef>
          </c:tx>
          <c:spPr>
            <a:ln>
              <a:solidFill>
                <a:srgbClr val="005EB8"/>
              </a:solidFill>
            </a:ln>
          </c:spPr>
          <c:marker>
            <c:symbol val="square"/>
            <c:size val="7"/>
            <c:spPr>
              <a:solidFill>
                <a:srgbClr val="005EB8"/>
              </a:solidFill>
              <a:ln>
                <a:noFill/>
              </a:ln>
            </c:spPr>
          </c:marker>
          <c:cat>
            <c:strRef>
              <c:f>Sheet1!$B$1:$F$1</c:f>
              <c:strCache>
                <c:ptCount val="5"/>
                <c:pt idx="0">
                  <c:v>2011</c:v>
                </c:pt>
                <c:pt idx="1">
                  <c:v>2014</c:v>
                </c:pt>
                <c:pt idx="2">
                  <c:v>2016</c:v>
                </c:pt>
                <c:pt idx="3">
                  <c:v>2019</c:v>
                </c:pt>
                <c:pt idx="4">
                  <c:v>2023</c:v>
                </c:pt>
              </c:strCache>
            </c:strRef>
          </c:cat>
          <c:val>
            <c:numRef>
              <c:f>Sheet1!$B$3:$F$3</c:f>
              <c:numCache>
                <c:formatCode>0%</c:formatCode>
                <c:ptCount val="5"/>
                <c:pt idx="0">
                  <c:v>0.71</c:v>
                </c:pt>
                <c:pt idx="1">
                  <c:v>0.71</c:v>
                </c:pt>
                <c:pt idx="2">
                  <c:v>0.69</c:v>
                </c:pt>
                <c:pt idx="3">
                  <c:v>0.69</c:v>
                </c:pt>
                <c:pt idx="4">
                  <c:v>0.64</c:v>
                </c:pt>
              </c:numCache>
            </c:numRef>
          </c:val>
          <c:smooth val="0"/>
          <c:extLst>
            <c:ext xmlns:c16="http://schemas.microsoft.com/office/drawing/2014/chart" uri="{C3380CC4-5D6E-409C-BE32-E72D297353CC}">
              <c16:uniqueId val="{00000001-F28C-4BF0-B648-2706E89AABE0}"/>
            </c:ext>
          </c:extLst>
        </c:ser>
        <c:ser>
          <c:idx val="1"/>
          <c:order val="2"/>
          <c:tx>
            <c:strRef>
              <c:f>Sheet1!$A$4</c:f>
              <c:strCache>
                <c:ptCount val="1"/>
                <c:pt idx="0">
                  <c:v>Management Support for Resident Safety</c:v>
                </c:pt>
              </c:strCache>
            </c:strRef>
          </c:tx>
          <c:spPr>
            <a:ln>
              <a:solidFill>
                <a:srgbClr val="671E75"/>
              </a:solidFill>
            </a:ln>
          </c:spPr>
          <c:marker>
            <c:symbol val="triangle"/>
            <c:size val="8"/>
            <c:spPr>
              <a:solidFill>
                <a:srgbClr val="671E75"/>
              </a:solidFill>
              <a:ln>
                <a:noFill/>
              </a:ln>
            </c:spPr>
          </c:marker>
          <c:cat>
            <c:strRef>
              <c:f>Sheet1!$B$1:$F$1</c:f>
              <c:strCache>
                <c:ptCount val="5"/>
                <c:pt idx="0">
                  <c:v>2011</c:v>
                </c:pt>
                <c:pt idx="1">
                  <c:v>2014</c:v>
                </c:pt>
                <c:pt idx="2">
                  <c:v>2016</c:v>
                </c:pt>
                <c:pt idx="3">
                  <c:v>2019</c:v>
                </c:pt>
                <c:pt idx="4">
                  <c:v>2023</c:v>
                </c:pt>
              </c:strCache>
            </c:strRef>
          </c:cat>
          <c:val>
            <c:numRef>
              <c:f>Sheet1!$B$4:$F$4</c:f>
              <c:numCache>
                <c:formatCode>0%</c:formatCode>
                <c:ptCount val="5"/>
                <c:pt idx="0">
                  <c:v>0.69</c:v>
                </c:pt>
                <c:pt idx="1">
                  <c:v>0.69</c:v>
                </c:pt>
                <c:pt idx="2">
                  <c:v>0.67</c:v>
                </c:pt>
                <c:pt idx="3">
                  <c:v>0.68</c:v>
                </c:pt>
                <c:pt idx="4">
                  <c:v>0.63</c:v>
                </c:pt>
              </c:numCache>
            </c:numRef>
          </c:val>
          <c:smooth val="0"/>
          <c:extLst>
            <c:ext xmlns:c16="http://schemas.microsoft.com/office/drawing/2014/chart" uri="{C3380CC4-5D6E-409C-BE32-E72D297353CC}">
              <c16:uniqueId val="{00000002-F28C-4BF0-B648-2706E89AABE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0.75000000000000011"/>
          <c:min val="0.5"/>
        </c:scaling>
        <c:delete val="0"/>
        <c:axPos val="l"/>
        <c:majorGridlines/>
        <c:numFmt formatCode="0%" sourceLinked="0"/>
        <c:majorTickMark val="out"/>
        <c:minorTickMark val="none"/>
        <c:tickLblPos val="nextTo"/>
        <c:crossAx val="123682176"/>
        <c:crosses val="autoZero"/>
        <c:crossBetween val="between"/>
        <c:majorUnit val="5.000000000000001E-2"/>
      </c:valAx>
    </c:plotArea>
    <c:legend>
      <c:legendPos val="t"/>
      <c:layout>
        <c:manualLayout>
          <c:xMode val="edge"/>
          <c:yMode val="edge"/>
          <c:x val="4.314772753959654E-3"/>
          <c:y val="1.0039370078740166E-3"/>
          <c:w val="0.99532407407407408"/>
          <c:h val="0.1257527184101987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0.69588</cdr:x>
      <cdr:y>0.13519</cdr:y>
    </cdr:from>
    <cdr:to>
      <cdr:x>0.89863</cdr:x>
      <cdr:y>0.89485</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184650" y="400050"/>
          <a:ext cx="1219200" cy="224790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7.xml><?xml version="1.0" encoding="utf-8"?>
<c:userShapes xmlns:c="http://schemas.openxmlformats.org/drawingml/2006/chart">
  <cdr:relSizeAnchor xmlns:cdr="http://schemas.openxmlformats.org/drawingml/2006/chartDrawing">
    <cdr:from>
      <cdr:x>0.7039</cdr:x>
      <cdr:y>0.11187</cdr:y>
    </cdr:from>
    <cdr:to>
      <cdr:x>0.89989</cdr:x>
      <cdr:y>0.89498</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241801" y="311150"/>
          <a:ext cx="1181099" cy="217805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8.xml><?xml version="1.0" encoding="utf-8"?>
<c:userShapes xmlns:c="http://schemas.openxmlformats.org/drawingml/2006/chart">
  <cdr:relSizeAnchor xmlns:cdr="http://schemas.openxmlformats.org/drawingml/2006/chartDrawing">
    <cdr:from>
      <cdr:x>0.69635</cdr:x>
      <cdr:y>0.13333</cdr:y>
    </cdr:from>
    <cdr:to>
      <cdr:x>0.89781</cdr:x>
      <cdr:y>0.89425</cdr:y>
    </cdr:to>
    <cdr:sp macro="" textlink="">
      <cdr:nvSpPr>
        <cdr:cNvPr id="2" name="Rectangle 1">
          <a:extLst xmlns:a="http://schemas.openxmlformats.org/drawingml/2006/main">
            <a:ext uri="{FF2B5EF4-FFF2-40B4-BE49-F238E27FC236}">
              <a16:creationId xmlns:a16="http://schemas.microsoft.com/office/drawing/2014/main" id="{55B5F836-596A-E2F8-16AC-65D87B66771C}"/>
            </a:ext>
          </a:extLst>
        </cdr:cNvPr>
        <cdr:cNvSpPr/>
      </cdr:nvSpPr>
      <cdr:spPr>
        <a:xfrm xmlns:a="http://schemas.openxmlformats.org/drawingml/2006/main">
          <a:off x="4240530" y="368300"/>
          <a:ext cx="1226820" cy="210185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9.xml><?xml version="1.0" encoding="utf-8"?>
<c:userShapes xmlns:c="http://schemas.openxmlformats.org/drawingml/2006/chart">
  <cdr:relSizeAnchor xmlns:cdr="http://schemas.openxmlformats.org/drawingml/2006/chartDrawing">
    <cdr:from>
      <cdr:x>0.79849</cdr:x>
      <cdr:y>0.13661</cdr:y>
    </cdr:from>
    <cdr:to>
      <cdr:x>0.89849</cdr:x>
      <cdr:y>0.90167</cdr:y>
    </cdr:to>
    <cdr:sp macro="" textlink="">
      <cdr:nvSpPr>
        <cdr:cNvPr id="2" name="Rectangle 1">
          <a:extLst xmlns:a="http://schemas.openxmlformats.org/drawingml/2006/main">
            <a:ext uri="{FF2B5EF4-FFF2-40B4-BE49-F238E27FC236}">
              <a16:creationId xmlns:a16="http://schemas.microsoft.com/office/drawing/2014/main" id="{FCCC495C-7946-9216-E952-FDFD5A8D5F67}"/>
            </a:ext>
          </a:extLst>
        </cdr:cNvPr>
        <cdr:cNvSpPr/>
      </cdr:nvSpPr>
      <cdr:spPr>
        <a:xfrm xmlns:a="http://schemas.openxmlformats.org/drawingml/2006/main">
          <a:off x="4745905" y="399732"/>
          <a:ext cx="594360" cy="2238632"/>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0.xml><?xml version="1.0" encoding="utf-8"?>
<c:userShapes xmlns:c="http://schemas.openxmlformats.org/drawingml/2006/chart">
  <cdr:relSizeAnchor xmlns:cdr="http://schemas.openxmlformats.org/drawingml/2006/chartDrawing">
    <cdr:from>
      <cdr:x>0.79807</cdr:x>
      <cdr:y>0.12895</cdr:y>
    </cdr:from>
    <cdr:to>
      <cdr:x>0.89776</cdr:x>
      <cdr:y>0.88321</cdr:y>
    </cdr:to>
    <cdr:sp macro="" textlink="">
      <cdr:nvSpPr>
        <cdr:cNvPr id="2" name="Rectangle 1"/>
        <cdr:cNvSpPr/>
      </cdr:nvSpPr>
      <cdr:spPr>
        <a:xfrm xmlns:a="http://schemas.openxmlformats.org/drawingml/2006/main">
          <a:off x="4819450" y="336550"/>
          <a:ext cx="601980" cy="196850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1.xml><?xml version="1.0" encoding="utf-8"?>
<c:userShapes xmlns:c="http://schemas.openxmlformats.org/drawingml/2006/chart">
  <cdr:relSizeAnchor xmlns:cdr="http://schemas.openxmlformats.org/drawingml/2006/chartDrawing">
    <cdr:from>
      <cdr:x>0.75872</cdr:x>
      <cdr:y>0.13348</cdr:y>
    </cdr:from>
    <cdr:to>
      <cdr:x>0.84079</cdr:x>
      <cdr:y>0.90498</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418010" y="374650"/>
          <a:ext cx="477840" cy="216535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2.xml><?xml version="1.0" encoding="utf-8"?>
<c:userShapes xmlns:c="http://schemas.openxmlformats.org/drawingml/2006/chart">
  <cdr:relSizeAnchor xmlns:cdr="http://schemas.openxmlformats.org/drawingml/2006/chartDrawing">
    <cdr:from>
      <cdr:x>0.75735</cdr:x>
      <cdr:y>0.14019</cdr:y>
    </cdr:from>
    <cdr:to>
      <cdr:x>0.83991</cdr:x>
      <cdr:y>0.91121</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506211" y="381000"/>
          <a:ext cx="491239" cy="209550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3.xml><?xml version="1.0" encoding="utf-8"?>
<c:userShapes xmlns:c="http://schemas.openxmlformats.org/drawingml/2006/chart">
  <cdr:relSizeAnchor xmlns:cdr="http://schemas.openxmlformats.org/drawingml/2006/chartDrawing">
    <cdr:from>
      <cdr:x>0.75871</cdr:x>
      <cdr:y>0.13924</cdr:y>
    </cdr:from>
    <cdr:to>
      <cdr:x>0.83913</cdr:x>
      <cdr:y>0.90633</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432384" y="349250"/>
          <a:ext cx="469816" cy="192405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4.xml><?xml version="1.0" encoding="utf-8"?>
<c:userShapes xmlns:c="http://schemas.openxmlformats.org/drawingml/2006/chart">
  <cdr:relSizeAnchor xmlns:cdr="http://schemas.openxmlformats.org/drawingml/2006/chartDrawing">
    <cdr:from>
      <cdr:x>0.75649</cdr:x>
      <cdr:y>0.13909</cdr:y>
    </cdr:from>
    <cdr:to>
      <cdr:x>0.83983</cdr:x>
      <cdr:y>0.91127</cdr:y>
    </cdr:to>
    <cdr:sp macro="" textlink="">
      <cdr:nvSpPr>
        <cdr:cNvPr id="2" name="Rectangle 1">
          <a:extLst xmlns:a="http://schemas.openxmlformats.org/drawingml/2006/main">
            <a:ext uri="{FF2B5EF4-FFF2-40B4-BE49-F238E27FC236}">
              <a16:creationId xmlns:a16="http://schemas.microsoft.com/office/drawing/2014/main" id="{3A1C8B1D-9BF3-793C-969D-7D342168B58D}"/>
            </a:ext>
          </a:extLst>
        </cdr:cNvPr>
        <cdr:cNvSpPr/>
      </cdr:nvSpPr>
      <cdr:spPr>
        <a:xfrm xmlns:a="http://schemas.openxmlformats.org/drawingml/2006/main">
          <a:off x="4438650" y="368300"/>
          <a:ext cx="488950" cy="2044700"/>
        </a:xfrm>
        <a:prstGeom xmlns:a="http://schemas.openxmlformats.org/drawingml/2006/main" prst="rect">
          <a:avLst/>
        </a:prstGeom>
        <a:solidFill xmlns:a="http://schemas.openxmlformats.org/drawingml/2006/main">
          <a:schemeClr val="bg1">
            <a:lumMod val="65000"/>
            <a:alpha val="23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5.xml><?xml version="1.0" encoding="utf-8"?>
<c:userShapes xmlns:c="http://schemas.openxmlformats.org/drawingml/2006/chart">
  <cdr:relSizeAnchor xmlns:cdr="http://schemas.openxmlformats.org/drawingml/2006/chartDrawing">
    <cdr:from>
      <cdr:x>0.79747</cdr:x>
      <cdr:y>0.63235</cdr:y>
    </cdr:from>
    <cdr:to>
      <cdr:x>0.87247</cdr:x>
      <cdr:y>0.66176</cdr:y>
    </cdr:to>
    <cdr:sp macro="" textlink="">
      <cdr:nvSpPr>
        <cdr:cNvPr id="2" name="TextBox 1">
          <a:extLst xmlns:a="http://schemas.openxmlformats.org/drawingml/2006/main">
            <a:ext uri="{FF2B5EF4-FFF2-40B4-BE49-F238E27FC236}">
              <a16:creationId xmlns:a16="http://schemas.microsoft.com/office/drawing/2014/main" id="{10CB032E-F56D-6B51-17A2-0CB46EF6698D}"/>
            </a:ext>
          </a:extLst>
        </cdr:cNvPr>
        <cdr:cNvSpPr txBox="1"/>
      </cdr:nvSpPr>
      <cdr:spPr>
        <a:xfrm xmlns:a="http://schemas.openxmlformats.org/drawingml/2006/main">
          <a:off x="6481817" y="3276600"/>
          <a:ext cx="609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6.xml><?xml version="1.0" encoding="utf-8"?>
<c:userShapes xmlns:c="http://schemas.openxmlformats.org/drawingml/2006/chart">
  <cdr:relSizeAnchor xmlns:cdr="http://schemas.openxmlformats.org/drawingml/2006/chartDrawing">
    <cdr:from>
      <cdr:x>0.79747</cdr:x>
      <cdr:y>0.63235</cdr:y>
    </cdr:from>
    <cdr:to>
      <cdr:x>0.87247</cdr:x>
      <cdr:y>0.66176</cdr:y>
    </cdr:to>
    <cdr:sp macro="" textlink="">
      <cdr:nvSpPr>
        <cdr:cNvPr id="2" name="TextBox 1">
          <a:extLst xmlns:a="http://schemas.openxmlformats.org/drawingml/2006/main">
            <a:ext uri="{FF2B5EF4-FFF2-40B4-BE49-F238E27FC236}">
              <a16:creationId xmlns:a16="http://schemas.microsoft.com/office/drawing/2014/main" id="{10CB032E-F56D-6B51-17A2-0CB46EF6698D}"/>
            </a:ext>
          </a:extLst>
        </cdr:cNvPr>
        <cdr:cNvSpPr txBox="1"/>
      </cdr:nvSpPr>
      <cdr:spPr>
        <a:xfrm xmlns:a="http://schemas.openxmlformats.org/drawingml/2006/main">
          <a:off x="6481817" y="3276600"/>
          <a:ext cx="609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7.xml><?xml version="1.0" encoding="utf-8"?>
<c:userShapes xmlns:c="http://schemas.openxmlformats.org/drawingml/2006/chart">
  <cdr:relSizeAnchor xmlns:cdr="http://schemas.openxmlformats.org/drawingml/2006/chartDrawing">
    <cdr:from>
      <cdr:x>0.22789</cdr:x>
      <cdr:y>0.25346</cdr:y>
    </cdr:from>
    <cdr:to>
      <cdr:x>0.3943</cdr:x>
      <cdr:y>0.28456</cdr:y>
    </cdr:to>
    <cdr:sp macro="" textlink="">
      <cdr:nvSpPr>
        <cdr:cNvPr id="2" name="TextBox 1"/>
        <cdr:cNvSpPr txBox="1"/>
      </cdr:nvSpPr>
      <cdr:spPr>
        <a:xfrm xmlns:a="http://schemas.openxmlformats.org/drawingml/2006/main">
          <a:off x="1447800" y="2095500"/>
          <a:ext cx="10572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0.47513</cdr:x>
      <cdr:y>0.2504</cdr:y>
    </cdr:from>
    <cdr:to>
      <cdr:x>0.54289</cdr:x>
      <cdr:y>0.28133</cdr:y>
    </cdr:to>
    <cdr:sp macro="" textlink="">
      <cdr:nvSpPr>
        <cdr:cNvPr id="4" name="TextBox 3"/>
        <cdr:cNvSpPr txBox="1"/>
      </cdr:nvSpPr>
      <cdr:spPr>
        <a:xfrm xmlns:a="http://schemas.openxmlformats.org/drawingml/2006/main">
          <a:off x="3985368" y="2094182"/>
          <a:ext cx="568368" cy="258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XX</a:t>
          </a:r>
        </a:p>
      </cdr:txBody>
    </cdr:sp>
  </cdr:relSizeAnchor>
  <cdr:relSizeAnchor xmlns:cdr="http://schemas.openxmlformats.org/drawingml/2006/chartDrawing">
    <cdr:from>
      <cdr:x>0.47652</cdr:x>
      <cdr:y>0.33538</cdr:y>
    </cdr:from>
    <cdr:to>
      <cdr:x>0.54113</cdr:x>
      <cdr:y>0.36509</cdr:y>
    </cdr:to>
    <cdr:sp macro="" textlink="">
      <cdr:nvSpPr>
        <cdr:cNvPr id="7" name="TextBox 6"/>
        <cdr:cNvSpPr txBox="1"/>
      </cdr:nvSpPr>
      <cdr:spPr>
        <a:xfrm xmlns:a="http://schemas.openxmlformats.org/drawingml/2006/main">
          <a:off x="3805991" y="2898037"/>
          <a:ext cx="516047" cy="256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62</a:t>
          </a:r>
        </a:p>
      </cdr:txBody>
    </cdr:sp>
  </cdr:relSizeAnchor>
  <cdr:relSizeAnchor xmlns:cdr="http://schemas.openxmlformats.org/drawingml/2006/chartDrawing">
    <cdr:from>
      <cdr:x>0.44488</cdr:x>
      <cdr:y>0.16367</cdr:y>
    </cdr:from>
    <cdr:to>
      <cdr:x>0.83551</cdr:x>
      <cdr:y>0.55546</cdr:y>
    </cdr:to>
    <cdr:grpSp>
      <cdr:nvGrpSpPr>
        <cdr:cNvPr id="27" name="Group 26">
          <a:extLst xmlns:a="http://schemas.openxmlformats.org/drawingml/2006/main">
            <a:ext uri="{FF2B5EF4-FFF2-40B4-BE49-F238E27FC236}">
              <a16:creationId xmlns:a16="http://schemas.microsoft.com/office/drawing/2014/main" id="{35E84A3C-DA15-402A-9AA5-1E16CEC9832F}"/>
            </a:ext>
          </a:extLst>
        </cdr:cNvPr>
        <cdr:cNvGrpSpPr/>
      </cdr:nvGrpSpPr>
      <cdr:grpSpPr>
        <a:xfrm xmlns:a="http://schemas.openxmlformats.org/drawingml/2006/main">
          <a:off x="2699313" y="1036649"/>
          <a:ext cx="2370150" cy="2481511"/>
          <a:chOff x="2977753" y="2265295"/>
          <a:chExt cx="2949172" cy="2918355"/>
        </a:xfrm>
      </cdr:grpSpPr>
      <cdr:sp macro="" textlink="">
        <cdr:nvSpPr>
          <cdr:cNvPr id="6" name="Oval 5">
            <a:extLst xmlns:a="http://schemas.openxmlformats.org/drawingml/2006/main">
              <a:ext uri="{FF2B5EF4-FFF2-40B4-BE49-F238E27FC236}">
                <a16:creationId xmlns:a16="http://schemas.microsoft.com/office/drawing/2014/main" id="{D72470D3-F864-4D1F-8001-394B20727F99}"/>
              </a:ext>
            </a:extLst>
          </cdr:cNvPr>
          <cdr:cNvSpPr/>
        </cdr:nvSpPr>
        <cdr:spPr>
          <a:xfrm xmlns:a="http://schemas.openxmlformats.org/drawingml/2006/main">
            <a:off x="2977753" y="2265295"/>
            <a:ext cx="2949172" cy="2918355"/>
          </a:xfrm>
          <a:prstGeom xmlns:a="http://schemas.openxmlformats.org/drawingml/2006/main" prst="ellipse">
            <a:avLst/>
          </a:prstGeom>
          <a:solidFill xmlns:a="http://schemas.openxmlformats.org/drawingml/2006/main">
            <a:schemeClr val="tx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bg1"/>
              </a:solidFill>
            </a:endParaRPr>
          </a:p>
        </cdr:txBody>
      </cdr:sp>
      <cdr:sp macro="" textlink="">
        <cdr:nvSpPr>
          <cdr:cNvPr id="10" name="Oval 9">
            <a:extLst xmlns:a="http://schemas.openxmlformats.org/drawingml/2006/main">
              <a:ext uri="{FF2B5EF4-FFF2-40B4-BE49-F238E27FC236}">
                <a16:creationId xmlns:a16="http://schemas.microsoft.com/office/drawing/2014/main" id="{CBC21FAC-4590-4586-BAA4-97F7C9A0D30C}"/>
              </a:ext>
            </a:extLst>
          </cdr:cNvPr>
          <cdr:cNvSpPr/>
        </cdr:nvSpPr>
        <cdr:spPr>
          <a:xfrm xmlns:a="http://schemas.openxmlformats.org/drawingml/2006/main">
            <a:off x="3360685" y="3054093"/>
            <a:ext cx="2149009" cy="2126554"/>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sp macro="" textlink="">
        <cdr:nvSpPr>
          <cdr:cNvPr id="11" name="Oval 10">
            <a:extLst xmlns:a="http://schemas.openxmlformats.org/drawingml/2006/main">
              <a:ext uri="{FF2B5EF4-FFF2-40B4-BE49-F238E27FC236}">
                <a16:creationId xmlns:a16="http://schemas.microsoft.com/office/drawing/2014/main" id="{CBC21FAC-4590-4586-BAA4-97F7C9A0D30C}"/>
              </a:ext>
            </a:extLst>
          </cdr:cNvPr>
          <cdr:cNvSpPr/>
        </cdr:nvSpPr>
        <cdr:spPr>
          <a:xfrm xmlns:a="http://schemas.openxmlformats.org/drawingml/2006/main">
            <a:off x="3703612" y="3597043"/>
            <a:ext cx="1508879" cy="1560981"/>
          </a:xfrm>
          <a:prstGeom xmlns:a="http://schemas.openxmlformats.org/drawingml/2006/main" prst="ellipse">
            <a:avLst/>
          </a:prstGeom>
          <a:solidFill xmlns:a="http://schemas.openxmlformats.org/drawingml/2006/main">
            <a:srgbClr val="8EB4E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sp macro="" textlink="">
        <cdr:nvSpPr>
          <cdr:cNvPr id="12" name="TextBox 11">
            <a:extLst xmlns:a="http://schemas.openxmlformats.org/drawingml/2006/main">
              <a:ext uri="{FF2B5EF4-FFF2-40B4-BE49-F238E27FC236}">
                <a16:creationId xmlns:a16="http://schemas.microsoft.com/office/drawing/2014/main" id="{B8D005F8-8E70-47AB-A3A0-9376BE0D989A}"/>
              </a:ext>
            </a:extLst>
          </cdr:cNvPr>
          <cdr:cNvSpPr txBox="1"/>
        </cdr:nvSpPr>
        <cdr:spPr>
          <a:xfrm xmlns:a="http://schemas.openxmlformats.org/drawingml/2006/main">
            <a:off x="4067717" y="2595966"/>
            <a:ext cx="734534" cy="365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chemeClr val="bg1"/>
                </a:solidFill>
              </a:rPr>
              <a:t>103</a:t>
            </a:r>
          </a:p>
        </cdr:txBody>
      </cdr:sp>
      <cdr:sp macro="" textlink="">
        <cdr:nvSpPr>
          <cdr:cNvPr id="13" name="TextBox 1">
            <a:extLst xmlns:a="http://schemas.openxmlformats.org/drawingml/2006/main">
              <a:ext uri="{FF2B5EF4-FFF2-40B4-BE49-F238E27FC236}">
                <a16:creationId xmlns:a16="http://schemas.microsoft.com/office/drawing/2014/main" id="{8060EBA1-8F7A-490F-BD92-0C5B4FEBE72B}"/>
              </a:ext>
            </a:extLst>
          </cdr:cNvPr>
          <cdr:cNvSpPr txBox="1"/>
        </cdr:nvSpPr>
        <cdr:spPr>
          <a:xfrm xmlns:a="http://schemas.openxmlformats.org/drawingml/2006/main">
            <a:off x="4106419" y="3197957"/>
            <a:ext cx="617269" cy="2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rPr>
              <a:t>62</a:t>
            </a:r>
          </a:p>
        </cdr:txBody>
      </cdr:sp>
      <cdr:sp macro="" textlink="">
        <cdr:nvSpPr>
          <cdr:cNvPr id="14" name="TextBox 1">
            <a:extLst xmlns:a="http://schemas.openxmlformats.org/drawingml/2006/main">
              <a:ext uri="{FF2B5EF4-FFF2-40B4-BE49-F238E27FC236}">
                <a16:creationId xmlns:a16="http://schemas.microsoft.com/office/drawing/2014/main" id="{8060EBA1-8F7A-490F-BD92-0C5B4FEBE72B}"/>
              </a:ext>
            </a:extLst>
          </cdr:cNvPr>
          <cdr:cNvSpPr txBox="1"/>
        </cdr:nvSpPr>
        <cdr:spPr>
          <a:xfrm xmlns:a="http://schemas.openxmlformats.org/drawingml/2006/main">
            <a:off x="4114824" y="3789290"/>
            <a:ext cx="617269" cy="2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rPr>
              <a:t>41</a:t>
            </a:r>
          </a:p>
        </cdr:txBody>
      </cdr:sp>
    </cdr:grpSp>
  </cdr:relSizeAnchor>
  <cdr:relSizeAnchor xmlns:cdr="http://schemas.openxmlformats.org/drawingml/2006/chartDrawing">
    <cdr:from>
      <cdr:x>0.01855</cdr:x>
      <cdr:y>0.02974</cdr:y>
    </cdr:from>
    <cdr:to>
      <cdr:x>0.29433</cdr:x>
      <cdr:y>0.15729</cdr:y>
    </cdr:to>
    <cdr:sp macro="" textlink="">
      <cdr:nvSpPr>
        <cdr:cNvPr id="16" name="TextBox 1" descr="Figure is for PSOPPC analysis of 2022 AHRQ PSO Profile data ">
          <a:extLst xmlns:a="http://schemas.openxmlformats.org/drawingml/2006/main">
            <a:ext uri="{FF2B5EF4-FFF2-40B4-BE49-F238E27FC236}">
              <a16:creationId xmlns:a16="http://schemas.microsoft.com/office/drawing/2014/main" id="{1B22ADF8-8AA7-4F2A-AB7F-38780FBACE79}"/>
            </a:ext>
          </a:extLst>
        </cdr:cNvPr>
        <cdr:cNvSpPr txBox="1"/>
      </cdr:nvSpPr>
      <cdr:spPr>
        <a:xfrm xmlns:a="http://schemas.openxmlformats.org/drawingml/2006/main">
          <a:off x="112543" y="188368"/>
          <a:ext cx="1673297" cy="807873"/>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latin typeface="Arial" panose="020B0604020202020204" pitchFamily="34" charset="0"/>
              <a:cs typeface="Arial" panose="020B0604020202020204" pitchFamily="34" charset="0"/>
            </a:rPr>
            <a:t>Number of PSOs eligible to submit 2022 PSO Profile</a:t>
          </a:r>
          <a:endParaRPr lang="en-US" sz="1400" dirty="0">
            <a:solidFill>
              <a:schemeClr val="bg1"/>
            </a:solidFill>
            <a:latin typeface="Arial" panose="020B0604020202020204" pitchFamily="34" charset="0"/>
            <a:cs typeface="Arial" panose="020B0604020202020204" pitchFamily="34" charset="0"/>
          </a:endParaRPr>
        </a:p>
        <a:p xmlns:a="http://schemas.openxmlformats.org/drawingml/2006/main">
          <a:endParaRPr lang="en-US" sz="1400" dirty="0"/>
        </a:p>
      </cdr:txBody>
    </cdr:sp>
  </cdr:relSizeAnchor>
  <cdr:relSizeAnchor xmlns:cdr="http://schemas.openxmlformats.org/drawingml/2006/chartDrawing">
    <cdr:from>
      <cdr:x>0</cdr:x>
      <cdr:y>0.24302</cdr:y>
    </cdr:from>
    <cdr:to>
      <cdr:x>0.32491</cdr:x>
      <cdr:y>0.42322</cdr:y>
    </cdr:to>
    <cdr:sp macro="" textlink="">
      <cdr:nvSpPr>
        <cdr:cNvPr id="18" name="TextBox 1">
          <a:extLst xmlns:a="http://schemas.openxmlformats.org/drawingml/2006/main">
            <a:ext uri="{FF2B5EF4-FFF2-40B4-BE49-F238E27FC236}">
              <a16:creationId xmlns:a16="http://schemas.microsoft.com/office/drawing/2014/main" id="{BDF33D0D-2BE1-43B6-8B26-2FCA8EA4FED2}"/>
            </a:ext>
          </a:extLst>
        </cdr:cNvPr>
        <cdr:cNvSpPr txBox="1"/>
      </cdr:nvSpPr>
      <cdr:spPr>
        <a:xfrm xmlns:a="http://schemas.openxmlformats.org/drawingml/2006/main">
          <a:off x="0" y="1539217"/>
          <a:ext cx="1971394" cy="1141346"/>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latin typeface="Arial" panose="020B0604020202020204" pitchFamily="34" charset="0"/>
              <a:cs typeface="Arial" panose="020B0604020202020204" pitchFamily="34" charset="0"/>
            </a:rPr>
            <a:t>Number of PSOs that submitted 2022 PSO Profile with provider information</a:t>
          </a:r>
        </a:p>
        <a:p xmlns:a="http://schemas.openxmlformats.org/drawingml/2006/main">
          <a:pPr algn="ctr"/>
          <a:r>
            <a:rPr lang="en-US" sz="1400" b="1" dirty="0">
              <a:solidFill>
                <a:schemeClr val="bg1"/>
              </a:solidFill>
              <a:latin typeface="Arial" panose="020B0604020202020204" pitchFamily="34" charset="0"/>
              <a:cs typeface="Arial" panose="020B0604020202020204" pitchFamily="34" charset="0"/>
            </a:rPr>
            <a:t>(62 of 103, 60%)</a:t>
          </a:r>
        </a:p>
        <a:p xmlns:a="http://schemas.openxmlformats.org/drawingml/2006/main">
          <a:endParaRPr lang="en-US" sz="1400" dirty="0"/>
        </a:p>
      </cdr:txBody>
    </cdr:sp>
  </cdr:relSizeAnchor>
  <cdr:relSizeAnchor xmlns:cdr="http://schemas.openxmlformats.org/drawingml/2006/chartDrawing">
    <cdr:from>
      <cdr:x>0.3071</cdr:x>
      <cdr:y>0.09076</cdr:y>
    </cdr:from>
    <cdr:to>
      <cdr:x>0.60558</cdr:x>
      <cdr:y>0.23528</cdr:y>
    </cdr:to>
    <cdr:cxnSp macro="">
      <cdr:nvCxnSpPr>
        <cdr:cNvPr id="22" name="Straight Arrow Connector 21">
          <a:extLst xmlns:a="http://schemas.openxmlformats.org/drawingml/2006/main">
            <a:ext uri="{FF2B5EF4-FFF2-40B4-BE49-F238E27FC236}">
              <a16:creationId xmlns:a16="http://schemas.microsoft.com/office/drawing/2014/main" id="{451FB24F-2F44-44DC-85D1-4F38B2516BE9}"/>
            </a:ext>
          </a:extLst>
        </cdr:cNvPr>
        <cdr:cNvCxnSpPr/>
      </cdr:nvCxnSpPr>
      <cdr:spPr>
        <a:xfrm xmlns:a="http://schemas.openxmlformats.org/drawingml/2006/main">
          <a:off x="1863347" y="574874"/>
          <a:ext cx="1811014" cy="915337"/>
        </a:xfrm>
        <a:prstGeom xmlns:a="http://schemas.openxmlformats.org/drawingml/2006/main" prst="straightConnector1">
          <a:avLst/>
        </a:prstGeom>
        <a:ln xmlns:a="http://schemas.openxmlformats.org/drawingml/2006/main" w="38100">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0.33586</cdr:x>
      <cdr:y>0.32187</cdr:y>
    </cdr:from>
    <cdr:to>
      <cdr:x>0.59542</cdr:x>
      <cdr:y>0.32187</cdr:y>
    </cdr:to>
    <cdr:cxnSp macro="">
      <cdr:nvCxnSpPr>
        <cdr:cNvPr id="23" name="Straight Arrow Connector 22">
          <a:extLst xmlns:a="http://schemas.openxmlformats.org/drawingml/2006/main">
            <a:ext uri="{FF2B5EF4-FFF2-40B4-BE49-F238E27FC236}">
              <a16:creationId xmlns:a16="http://schemas.microsoft.com/office/drawing/2014/main" id="{4CC1478F-3913-4764-B6D7-AF0B44FB5261}"/>
            </a:ext>
          </a:extLst>
        </cdr:cNvPr>
        <cdr:cNvCxnSpPr/>
      </cdr:nvCxnSpPr>
      <cdr:spPr>
        <a:xfrm xmlns:a="http://schemas.openxmlformats.org/drawingml/2006/main">
          <a:off x="2037804" y="2038647"/>
          <a:ext cx="1574889" cy="0"/>
        </a:xfrm>
        <a:prstGeom xmlns:a="http://schemas.openxmlformats.org/drawingml/2006/main" prst="straightConnector1">
          <a:avLst/>
        </a:prstGeom>
        <a:ln xmlns:a="http://schemas.openxmlformats.org/drawingml/2006/main" w="38100">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0.68391</cdr:x>
      <cdr:y>0.23906</cdr:y>
    </cdr:from>
    <cdr:to>
      <cdr:x>0.91231</cdr:x>
      <cdr:y>0.39252</cdr:y>
    </cdr:to>
    <cdr:cxnSp macro="">
      <cdr:nvCxnSpPr>
        <cdr:cNvPr id="25" name="Straight Arrow Connector 24">
          <a:extLst xmlns:a="http://schemas.openxmlformats.org/drawingml/2006/main">
            <a:ext uri="{FF2B5EF4-FFF2-40B4-BE49-F238E27FC236}">
              <a16:creationId xmlns:a16="http://schemas.microsoft.com/office/drawing/2014/main" id="{E3D35BD1-0E0E-446A-8C33-E0C9A2BDDBB4}"/>
            </a:ext>
          </a:extLst>
        </cdr:cNvPr>
        <cdr:cNvCxnSpPr/>
      </cdr:nvCxnSpPr>
      <cdr:spPr>
        <a:xfrm xmlns:a="http://schemas.openxmlformats.org/drawingml/2006/main" flipH="1">
          <a:off x="4149629" y="1514174"/>
          <a:ext cx="1385804" cy="971961"/>
        </a:xfrm>
        <a:prstGeom xmlns:a="http://schemas.openxmlformats.org/drawingml/2006/main" prst="straightConnector1">
          <a:avLst/>
        </a:prstGeom>
        <a:ln xmlns:a="http://schemas.openxmlformats.org/drawingml/2006/main" w="38100">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0.5753</cdr:x>
      <cdr:y>0.41941</cdr:y>
    </cdr:from>
    <cdr:to>
      <cdr:x>0.70651</cdr:x>
      <cdr:y>0.55071</cdr:y>
    </cdr:to>
    <cdr:sp macro="" textlink="">
      <cdr:nvSpPr>
        <cdr:cNvPr id="21" name="Oval 20">
          <a:extLst xmlns:a="http://schemas.openxmlformats.org/drawingml/2006/main">
            <a:ext uri="{FF2B5EF4-FFF2-40B4-BE49-F238E27FC236}">
              <a16:creationId xmlns:a16="http://schemas.microsoft.com/office/drawing/2014/main" id="{A0AD05D4-67EE-4D00-8DDE-282D7E0CFEF3}"/>
            </a:ext>
          </a:extLst>
        </cdr:cNvPr>
        <cdr:cNvSpPr/>
      </cdr:nvSpPr>
      <cdr:spPr>
        <a:xfrm xmlns:a="http://schemas.openxmlformats.org/drawingml/2006/main">
          <a:off x="4343400" y="3124200"/>
          <a:ext cx="990600" cy="978010"/>
        </a:xfrm>
        <a:prstGeom xmlns:a="http://schemas.openxmlformats.org/drawingml/2006/main" prst="ellipse">
          <a:avLst/>
        </a:prstGeom>
        <a:solidFill xmlns:a="http://schemas.openxmlformats.org/drawingml/2006/main">
          <a:schemeClr val="tx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0.59549</cdr:x>
      <cdr:y>0.46502</cdr:y>
    </cdr:from>
    <cdr:to>
      <cdr:x>0.67725</cdr:x>
      <cdr:y>0.50146</cdr:y>
    </cdr:to>
    <cdr:sp macro="" textlink="">
      <cdr:nvSpPr>
        <cdr:cNvPr id="24" name="TextBox 1">
          <a:extLst xmlns:a="http://schemas.openxmlformats.org/drawingml/2006/main">
            <a:ext uri="{FF2B5EF4-FFF2-40B4-BE49-F238E27FC236}">
              <a16:creationId xmlns:a16="http://schemas.microsoft.com/office/drawing/2014/main" id="{FE16820B-5628-4517-84FE-29747DD853C1}"/>
            </a:ext>
          </a:extLst>
        </cdr:cNvPr>
        <cdr:cNvSpPr txBox="1"/>
      </cdr:nvSpPr>
      <cdr:spPr>
        <a:xfrm xmlns:a="http://schemas.openxmlformats.org/drawingml/2006/main">
          <a:off x="4495800" y="3463878"/>
          <a:ext cx="617266" cy="271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rPr>
            <a:t>7</a:t>
          </a:r>
        </a:p>
      </cdr:txBody>
    </cdr:sp>
  </cdr:relSizeAnchor>
  <cdr:relSizeAnchor xmlns:cdr="http://schemas.openxmlformats.org/drawingml/2006/chartDrawing">
    <cdr:from>
      <cdr:x>0.65861</cdr:x>
      <cdr:y>0.45499</cdr:y>
    </cdr:from>
    <cdr:to>
      <cdr:x>0.92017</cdr:x>
      <cdr:y>0.5</cdr:y>
    </cdr:to>
    <cdr:cxnSp macro="">
      <cdr:nvCxnSpPr>
        <cdr:cNvPr id="26" name="Straight Arrow Connector 25">
          <a:extLst xmlns:a="http://schemas.openxmlformats.org/drawingml/2006/main">
            <a:ext uri="{FF2B5EF4-FFF2-40B4-BE49-F238E27FC236}">
              <a16:creationId xmlns:a16="http://schemas.microsoft.com/office/drawing/2014/main" id="{1087F692-9160-45E6-8ED8-81D51B9FD406}"/>
            </a:ext>
          </a:extLst>
        </cdr:cNvPr>
        <cdr:cNvCxnSpPr/>
      </cdr:nvCxnSpPr>
      <cdr:spPr>
        <a:xfrm xmlns:a="http://schemas.openxmlformats.org/drawingml/2006/main" flipH="1">
          <a:off x="3996121" y="2881798"/>
          <a:ext cx="1587020" cy="285091"/>
        </a:xfrm>
        <a:prstGeom xmlns:a="http://schemas.openxmlformats.org/drawingml/2006/main" prst="straightConnector1">
          <a:avLst/>
        </a:prstGeom>
        <a:ln xmlns:a="http://schemas.openxmlformats.org/drawingml/2006/main" w="38100">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3"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0.69444</cdr:x>
      <cdr:y>0.92593</cdr:y>
    </cdr:from>
    <cdr:to>
      <cdr:x>0.92593</cdr:x>
      <cdr:y>1</cdr:y>
    </cdr:to>
    <cdr:sp macro="" textlink="">
      <cdr:nvSpPr>
        <cdr:cNvPr id="4"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4/12/2024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4/12/2024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psnet.ahrq.gov/primers/primer/16"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psnet.ahrq.gov/primers/primer/16"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https://www.ahrq.gov/sops/surveys/asc/index.html" TargetMode="External"/><Relationship Id="rId2" Type="http://schemas.openxmlformats.org/officeDocument/2006/relationships/slide" Target="../slides/slide152.xml"/><Relationship Id="rId1" Type="http://schemas.openxmlformats.org/officeDocument/2006/relationships/notesMaster" Target="../notesMasters/notesMaster1.xml"/><Relationship Id="rId5" Type="http://schemas.openxmlformats.org/officeDocument/2006/relationships/hyperlink" Target="https://www.ahrq.gov/sops/surveys/medical-office/index.html" TargetMode="External"/><Relationship Id="rId4" Type="http://schemas.openxmlformats.org/officeDocument/2006/relationships/hyperlink" Target="https://www.ahrq.gov/sops/surveys/hospital/index.html" TargetMode="Externa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3" Type="http://schemas.openxmlformats.org/officeDocument/2006/relationships/hyperlink" Target="https://www.ahrq.gov/sops/surveys/asc/index.html" TargetMode="External"/><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https://www.ahrq.gov/sops/databases/medical-office/submission.html" TargetMode="External"/><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3" Type="http://schemas.openxmlformats.org/officeDocument/2006/relationships/hyperlink" Target="https://pso.ahrq.gov/become_PSO" TargetMode="External"/><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hyperlink" Target="https://www.ahrq.gov/npsd/quality-patient-safety/index.html" TargetMode="External"/><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ai/eip/antibiotic-us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nhsn/pdfs/pscmanual/7psccauticurrent.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hrq.gov/research/findings/nhqrdr/nhqdr23/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psnet.ahrq.gov/primers/primer/23/medication-error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net.ahrq.gov/primer/patient-safety-1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psnet.ahrq.gov/primer/ambulatory-care-safety"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293686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dirty="0"/>
              <a:t>Advancements in safety research and implementation are further described on AHRQ’s PSNET (https://psnet.ahrq.gov/improvement-tools).</a:t>
            </a:r>
            <a:endParaRPr lang="en-US" u="none" dirty="0"/>
          </a:p>
          <a:p>
            <a:pPr marL="342900" lvl="0" indent="-342900">
              <a:buFont typeface="Arial" panose="020B0604020202020204" pitchFamily="34" charset="0"/>
              <a:buChar char="•"/>
            </a:pPr>
            <a:r>
              <a:rPr lang="en-US" dirty="0"/>
              <a:t>In 2001, AHRQ began publishing Making Healthcare Safer, a compendium of existing and emerging patient safety best practices. In 2022, AHRQ commissioned the fourth edition, which is in progress. Reports produced so far, as well as research protocols, are available at https://www.ahrq.gov/research/findings/making-healthcare-safer/mhs4/index.html. </a:t>
            </a:r>
          </a:p>
          <a:p>
            <a:pPr marL="342900" lvl="0" indent="-342900">
              <a:buFont typeface="Arial" panose="020B0604020202020204" pitchFamily="34" charset="0"/>
              <a:buChar char="•"/>
            </a:pPr>
            <a:r>
              <a:rPr lang="en-US" dirty="0"/>
              <a:t>AHRQ also established the National Action Alliance for Patient and Workforce Safety, a public-private collaboration to improve both patient and workforce safety. More information is available at https://www.ahrq.gov/action-alliance/index.html.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body of research examining disparities in patient safety continues to evolve in the United States and abroad (Metersky, et al., 2011; Piccardi, et al., 2018; Noursi, et al., 2020; Fasano, et al., 2020; Thomas, et al., 2020).</a:t>
            </a:r>
            <a:r>
              <a:rPr lang="en-US" baseline="30000" dirty="0"/>
              <a:t> </a:t>
            </a:r>
          </a:p>
          <a:p>
            <a:pPr marL="342900" lvl="0" indent="-34290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a:t>
            </a:fld>
            <a:endParaRPr lang="en-US" dirty="0"/>
          </a:p>
        </p:txBody>
      </p:sp>
    </p:spTree>
    <p:extLst>
      <p:ext uri="{BB962C8B-B14F-4D97-AF65-F5344CB8AC3E}">
        <p14:creationId xmlns:p14="http://schemas.microsoft.com/office/powerpoint/2010/main" val="22282343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Some drugs that are prescribed for older patients are known to be potentially harmful for this age group. </a:t>
            </a:r>
            <a:endParaRPr lang="en-US" b="1" u="none" dirty="0">
              <a:latin typeface="+mn-lt"/>
              <a:cs typeface="Arial" panose="020B0604020202020204" pitchFamily="34" charset="0"/>
            </a:endParaRPr>
          </a:p>
          <a:p>
            <a:pPr marL="171450" lvl="1" indent="-171450">
              <a:buFont typeface="Arial" panose="020B0604020202020204" pitchFamily="34" charset="0"/>
              <a:buChar char="•"/>
              <a:defRPr/>
            </a:pPr>
            <a:r>
              <a:rPr lang="en-US" b="1" u="none" dirty="0">
                <a:latin typeface="+mn-lt"/>
                <a:cs typeface="Arial" panose="020B0604020202020204" pitchFamily="34" charset="0"/>
              </a:rPr>
              <a:t>Groups With Disparities, 2020:</a:t>
            </a:r>
            <a:r>
              <a:rPr lang="en-US" u="none" dirty="0">
                <a:latin typeface="+mn-lt"/>
                <a:cs typeface="Arial" panose="020B0604020202020204" pitchFamily="34" charset="0"/>
              </a:rPr>
              <a:t> </a:t>
            </a:r>
          </a:p>
          <a:p>
            <a:pPr marL="354330" lvl="2" indent="-171450">
              <a:buFont typeface="Arial" panose="020B0604020202020204" pitchFamily="34" charset="0"/>
              <a:buChar char="•"/>
              <a:defRPr/>
            </a:pPr>
            <a:r>
              <a:rPr lang="en-US" u="none" baseline="0" dirty="0">
                <a:latin typeface="+mn-lt"/>
                <a:cs typeface="Arial" panose="020B0604020202020204" pitchFamily="34" charset="0"/>
              </a:rPr>
              <a:t>The percentage of </a:t>
            </a:r>
            <a:r>
              <a:rPr lang="en-US" u="none" dirty="0">
                <a:latin typeface="+mn-lt"/>
                <a:cs typeface="Arial" panose="020B0604020202020204" pitchFamily="34" charset="0"/>
              </a:rPr>
              <a:t>patients receiving medications that should be avoided was higher among people with fair/poor health </a:t>
            </a:r>
            <a:r>
              <a:rPr lang="en-US" b="0" u="none" baseline="0" dirty="0">
                <a:latin typeface="+mn-lt"/>
                <a:cs typeface="Arial" panose="020B0604020202020204" pitchFamily="34" charset="0"/>
              </a:rPr>
              <a:t>status compared with people with excellent/very good/good health status (2.5% vs. 1.1%).</a:t>
            </a:r>
            <a:endParaRPr lang="en-US" b="1"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100</a:t>
            </a:fld>
            <a:endParaRPr lang="en-US" dirty="0"/>
          </a:p>
        </p:txBody>
      </p:sp>
    </p:spTree>
    <p:extLst>
      <p:ext uri="{BB962C8B-B14F-4D97-AF65-F5344CB8AC3E}">
        <p14:creationId xmlns:p14="http://schemas.microsoft.com/office/powerpoint/2010/main" val="16948991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indent="-171450">
              <a:buFont typeface="Arial" panose="020B0604020202020204" pitchFamily="34" charset="0"/>
              <a:buChar char="•"/>
            </a:pPr>
            <a:r>
              <a:rPr lang="en-US" b="0" dirty="0">
                <a:latin typeface="+mn-lt"/>
                <a:cs typeface="Arial" panose="020B0604020202020204" pitchFamily="34" charset="0"/>
              </a:rPr>
              <a:t>Patient safety measures that could be directly affected by implementation of this toolkit by ambulatory care providers include:</a:t>
            </a:r>
          </a:p>
          <a:p>
            <a:pPr marL="632182" lvl="1" indent="-174982">
              <a:buFont typeface="Arial" panose="020B0604020202020204" pitchFamily="34" charset="0"/>
              <a:buChar char="•"/>
            </a:pPr>
            <a:r>
              <a:rPr lang="en-US" dirty="0">
                <a:latin typeface="+mn-lt"/>
                <a:cs typeface="Arial" panose="020B0604020202020204" pitchFamily="34" charset="0"/>
              </a:rPr>
              <a:t>Adults age 65 and over who received in the calendar year at least 1 of 11 prescription medications that should be avoided in older adults.</a:t>
            </a:r>
          </a:p>
          <a:p>
            <a:pPr marL="632182" lvl="1" indent="-174982">
              <a:buFont typeface="Arial" panose="020B0604020202020204" pitchFamily="34" charset="0"/>
              <a:buChar char="•"/>
            </a:pPr>
            <a:r>
              <a:rPr lang="en-US" dirty="0">
                <a:latin typeface="+mn-lt"/>
                <a:cs typeface="Arial" panose="020B0604020202020204" pitchFamily="34" charset="0"/>
              </a:rPr>
              <a:t>Adults age 65 and over who received in the calendar year at least 1 of 33 potentially inappropriate prescription medications for older adults.</a:t>
            </a:r>
          </a:p>
          <a:p>
            <a:pPr marL="632182" lvl="1" indent="-174982">
              <a:buFont typeface="Arial" panose="020B0604020202020204" pitchFamily="34" charset="0"/>
              <a:buChar char="•"/>
            </a:pPr>
            <a:r>
              <a:rPr lang="en-US" dirty="0">
                <a:latin typeface="+mn-lt"/>
                <a:cs typeface="Arial" panose="020B0604020202020204" pitchFamily="34" charset="0"/>
              </a:rPr>
              <a:t>Short-stay home health patients who had drug education on all medications.</a:t>
            </a:r>
          </a:p>
          <a:p>
            <a:pPr marL="171450" indent="-171450">
              <a:buFont typeface="Arial" panose="020B0604020202020204" pitchFamily="34" charset="0"/>
              <a:buChar char="•"/>
            </a:pPr>
            <a:r>
              <a:rPr lang="en-US" b="0" dirty="0">
                <a:latin typeface="+mn-lt"/>
                <a:cs typeface="Arial" panose="020B0604020202020204" pitchFamily="34" charset="0"/>
              </a:rPr>
              <a:t>Patient safety measures that could be indirectly affected by implementation of this toolkit by ambulatory care providers who share information with home health care providers include:</a:t>
            </a:r>
          </a:p>
          <a:p>
            <a:pPr marL="632182" lvl="1" indent="-174982">
              <a:buFont typeface="Arial" panose="020B0604020202020204" pitchFamily="34" charset="0"/>
              <a:buChar char="•"/>
            </a:pPr>
            <a:r>
              <a:rPr lang="en-US" dirty="0">
                <a:latin typeface="+mn-lt"/>
                <a:cs typeface="Arial" panose="020B0604020202020204" pitchFamily="34" charset="0"/>
              </a:rPr>
              <a:t>Adults who reported a home health care provider talking with them about all the prescription and over-the-counter medicines they were taking when they first started getting home health care.</a:t>
            </a:r>
          </a:p>
          <a:p>
            <a:pPr marL="632182" lvl="1" indent="-174982">
              <a:buFont typeface="Arial" panose="020B0604020202020204" pitchFamily="34" charset="0"/>
              <a:buChar char="•"/>
            </a:pPr>
            <a:r>
              <a:rPr lang="en-US" dirty="0">
                <a:latin typeface="+mn-lt"/>
                <a:cs typeface="Arial" panose="020B0604020202020204" pitchFamily="34" charset="0"/>
              </a:rPr>
              <a:t>Adults who reported a home health care provider asking to see all the prescription and over-the-counter medicines they were taking when they first started getting home health care.</a:t>
            </a: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Adults who reported that home health care providers talked with them about the purpose of taking their new or changed prescription medicines in the last 2 months of care.</a:t>
            </a:r>
          </a:p>
        </p:txBody>
      </p:sp>
      <p:sp>
        <p:nvSpPr>
          <p:cNvPr id="4" name="Slide Number Placeholder 3"/>
          <p:cNvSpPr>
            <a:spLocks noGrp="1"/>
          </p:cNvSpPr>
          <p:nvPr>
            <p:ph type="sldNum" sz="quarter" idx="5"/>
          </p:nvPr>
        </p:nvSpPr>
        <p:spPr/>
        <p:txBody>
          <a:bodyPr/>
          <a:lstStyle/>
          <a:p>
            <a:fld id="{C0F596C6-1807-4ED1-A2A6-17F710C0A291}" type="slidenum">
              <a:rPr lang="en-US" smtClean="0"/>
              <a:pPr/>
              <a:t>101</a:t>
            </a:fld>
            <a:endParaRPr lang="en-US" dirty="0"/>
          </a:p>
        </p:txBody>
      </p:sp>
    </p:spTree>
    <p:extLst>
      <p:ext uri="{BB962C8B-B14F-4D97-AF65-F5344CB8AC3E}">
        <p14:creationId xmlns:p14="http://schemas.microsoft.com/office/powerpoint/2010/main" val="19319083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102</a:t>
            </a:fld>
            <a:endParaRPr lang="en-US" dirty="0"/>
          </a:p>
        </p:txBody>
      </p:sp>
    </p:spTree>
    <p:extLst>
      <p:ext uri="{BB962C8B-B14F-4D97-AF65-F5344CB8AC3E}">
        <p14:creationId xmlns:p14="http://schemas.microsoft.com/office/powerpoint/2010/main" val="16126551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103</a:t>
            </a:fld>
            <a:endParaRPr lang="en-US" dirty="0"/>
          </a:p>
        </p:txBody>
      </p:sp>
    </p:spTree>
    <p:extLst>
      <p:ext uri="{BB962C8B-B14F-4D97-AF65-F5344CB8AC3E}">
        <p14:creationId xmlns:p14="http://schemas.microsoft.com/office/powerpoint/2010/main" val="22089090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104</a:t>
            </a:fld>
            <a:endParaRPr lang="en-US" dirty="0"/>
          </a:p>
        </p:txBody>
      </p:sp>
    </p:spTree>
    <p:extLst>
      <p:ext uri="{BB962C8B-B14F-4D97-AF65-F5344CB8AC3E}">
        <p14:creationId xmlns:p14="http://schemas.microsoft.com/office/powerpoint/2010/main" val="5751852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105</a:t>
            </a:fld>
            <a:endParaRPr lang="en-US" dirty="0"/>
          </a:p>
        </p:txBody>
      </p:sp>
    </p:spTree>
    <p:extLst>
      <p:ext uri="{BB962C8B-B14F-4D97-AF65-F5344CB8AC3E}">
        <p14:creationId xmlns:p14="http://schemas.microsoft.com/office/powerpoint/2010/main" val="25403234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For more information on the impact of the COVID-19 public health emergency on data collection and analysis, view the CMS </a:t>
            </a:r>
            <a:r>
              <a:rPr lang="en-US" b="0" i="0" dirty="0">
                <a:solidFill>
                  <a:srgbClr val="003366"/>
                </a:solidFill>
                <a:effectLst/>
                <a:latin typeface="Rubik"/>
              </a:rPr>
              <a:t>Extraordinary Circumstance Exceptions Policy (</a:t>
            </a:r>
            <a:r>
              <a:rPr lang="en-US" dirty="0"/>
              <a:t>https://www.cms.gov/files/document/guidance-memo-exceptions-and-extensions-quality-reporting-and-value-based-purchasing-programs.pdf).</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106</a:t>
            </a:fld>
            <a:endParaRPr lang="en-US" dirty="0"/>
          </a:p>
        </p:txBody>
      </p:sp>
    </p:spTree>
    <p:extLst>
      <p:ext uri="{BB962C8B-B14F-4D97-AF65-F5344CB8AC3E}">
        <p14:creationId xmlns:p14="http://schemas.microsoft.com/office/powerpoint/2010/main" val="15835908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Importance:</a:t>
            </a:r>
            <a:r>
              <a:rPr lang="en-US" sz="1200" dirty="0">
                <a:latin typeface="+mn-lt"/>
                <a:cs typeface="Arial" panose="020B0604020202020204" pitchFamily="34" charset="0"/>
              </a:rPr>
              <a:t> Pressure ulcers are an important clinical problem for nursing home residents and a major quality issue for facilities. In addition, many people sue over wounds, which is costly for nursing homes and poses a significant legal risk. More importantly, pressure ulcers lower quality of life and increase morbidity and mortality rates (Au, et al., 2019), which can affect some populations more than others. One study found higher rates of pressure ulcers in Black male residents (Seibert, et al.,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Overall Percentage:</a:t>
            </a:r>
            <a:r>
              <a:rPr lang="en-US" sz="1200" dirty="0">
                <a:latin typeface="+mn-lt"/>
                <a:cs typeface="Arial" panose="020B0604020202020204" pitchFamily="34" charset="0"/>
              </a:rPr>
              <a:t> In 2021, 6.9% of long-stay nursing home residents who were impaired in bed mobility or transfer, comatose, or suffering from malnutrition at the time of an assessment were experiencing a </a:t>
            </a:r>
            <a:r>
              <a:rPr lang="en-US" sz="1200" dirty="0"/>
              <a:t>stage 2-4 pressure ulcer or an unstageable pressure ulcer</a:t>
            </a:r>
            <a:r>
              <a:rPr lang="en-US" sz="1200" dirty="0">
                <a:latin typeface="+mn-lt"/>
                <a:cs typeface="Arial" panose="020B0604020202020204" pitchFamily="34" charset="0"/>
              </a:rPr>
              <a:t>.</a:t>
            </a:r>
          </a:p>
          <a:p>
            <a:pPr marL="171450" indent="-171450">
              <a:buFont typeface="Arial" panose="020B0604020202020204" pitchFamily="34" charset="0"/>
              <a:buChar char="•"/>
            </a:pPr>
            <a:r>
              <a:rPr lang="en-US" sz="1200" b="1" dirty="0">
                <a:latin typeface="+mn-lt"/>
                <a:cs typeface="Arial" panose="020B0604020202020204" pitchFamily="34" charset="0"/>
              </a:rPr>
              <a:t>Groups With Disparities, 2021:</a:t>
            </a:r>
            <a:endParaRPr lang="en-US" sz="1200" b="0" dirty="0">
              <a:latin typeface="+mn-lt"/>
              <a:cs typeface="Arial" panose="020B0604020202020204" pitchFamily="34" charset="0"/>
            </a:endParaRPr>
          </a:p>
          <a:p>
            <a:pPr lvl="1">
              <a:buFont typeface="Arial" panose="020B0604020202020204" pitchFamily="34" charset="0"/>
              <a:buChar char="•"/>
            </a:pPr>
            <a:r>
              <a:rPr lang="en-US" sz="1200" dirty="0">
                <a:latin typeface="+mn-lt"/>
                <a:cs typeface="Arial" panose="020B0604020202020204" pitchFamily="34" charset="0"/>
              </a:rPr>
              <a:t>Black nursing home patients were more likely than White and Asian patients to have a pressure ulcer (</a:t>
            </a:r>
            <a:r>
              <a:rPr lang="en-US" sz="1200" b="0" i="0" u="none" strike="noStrike" kern="1200" dirty="0">
                <a:effectLst/>
                <a:latin typeface="+mn-lt"/>
                <a:cs typeface="Arial" panose="020B0604020202020204" pitchFamily="34" charset="0"/>
              </a:rPr>
              <a:t>9.5%</a:t>
            </a:r>
            <a:r>
              <a:rPr lang="en-US" sz="1200" dirty="0">
                <a:latin typeface="+mn-lt"/>
                <a:cs typeface="Arial" panose="020B0604020202020204" pitchFamily="34" charset="0"/>
              </a:rPr>
              <a:t> vs. </a:t>
            </a:r>
            <a:r>
              <a:rPr lang="en-US" sz="1200" b="0" i="0" u="none" strike="noStrike" kern="1200" dirty="0">
                <a:effectLst/>
                <a:latin typeface="+mn-lt"/>
                <a:cs typeface="Arial" panose="020B0604020202020204" pitchFamily="34" charset="0"/>
              </a:rPr>
              <a:t>6.3% and 5.3%, respectively).</a:t>
            </a:r>
          </a:p>
          <a:p>
            <a:pPr lvl="1">
              <a:buFont typeface="Arial" panose="020B0604020202020204" pitchFamily="34" charset="0"/>
              <a:buChar char="•"/>
            </a:pPr>
            <a:r>
              <a:rPr lang="en-US" sz="1200" dirty="0">
                <a:latin typeface="+mn-lt"/>
                <a:cs typeface="Arial" panose="020B0604020202020204" pitchFamily="34" charset="0"/>
              </a:rPr>
              <a:t>AI/AN nursing home patients were more likely than White and Asian patients to have a pressure ulcer (</a:t>
            </a:r>
            <a:r>
              <a:rPr lang="en-US" sz="1200" b="0" i="0" u="none" strike="noStrike" kern="1200" dirty="0">
                <a:effectLst/>
                <a:latin typeface="+mn-lt"/>
                <a:cs typeface="Arial" panose="020B0604020202020204" pitchFamily="34" charset="0"/>
              </a:rPr>
              <a:t>8.2%</a:t>
            </a:r>
            <a:r>
              <a:rPr lang="en-US" sz="1200" dirty="0">
                <a:latin typeface="+mn-lt"/>
                <a:cs typeface="Arial" panose="020B0604020202020204" pitchFamily="34" charset="0"/>
              </a:rPr>
              <a:t> vs. </a:t>
            </a:r>
            <a:r>
              <a:rPr lang="en-US" sz="1200" b="0" i="0" u="none" strike="noStrike" kern="1200" dirty="0">
                <a:effectLst/>
                <a:latin typeface="+mn-lt"/>
                <a:cs typeface="Arial" panose="020B0604020202020204" pitchFamily="34" charset="0"/>
              </a:rPr>
              <a:t>6.3% and 5.3%, respectively).</a:t>
            </a: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107</a:t>
            </a:fld>
            <a:endParaRPr lang="en-US" dirty="0"/>
          </a:p>
        </p:txBody>
      </p:sp>
    </p:spTree>
    <p:extLst>
      <p:ext uri="{BB962C8B-B14F-4D97-AF65-F5344CB8AC3E}">
        <p14:creationId xmlns:p14="http://schemas.microsoft.com/office/powerpoint/2010/main" val="40334573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Importance:</a:t>
            </a:r>
            <a:r>
              <a:rPr lang="en-US" sz="1200" dirty="0">
                <a:latin typeface="+mn-lt"/>
                <a:cs typeface="Arial" panose="020B0604020202020204" pitchFamily="34" charset="0"/>
              </a:rPr>
              <a:t> Pressure ulcers are an important clinical problem for nursing home residents and a major quality issue for facilities. In addition, many people sue over wounds, which is costly for nursing homes and poses a significant legal risk. More importantly, pressure ulcers lower quality of life and increase morbidity and mortality rates (Au, et al., 2019), which can affect some populations more than others. One study found higher rates of pressure ulcers in Black male residents (Seibert, et al., 2020).</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Female nursing home residents were less likely than male residents to have a pressure ulcer (6.2% vs. 8.3%).</a:t>
            </a:r>
          </a:p>
        </p:txBody>
      </p:sp>
      <p:sp>
        <p:nvSpPr>
          <p:cNvPr id="4" name="Slide Number Placeholder 3"/>
          <p:cNvSpPr>
            <a:spLocks noGrp="1"/>
          </p:cNvSpPr>
          <p:nvPr>
            <p:ph type="sldNum" sz="quarter" idx="5"/>
          </p:nvPr>
        </p:nvSpPr>
        <p:spPr/>
        <p:txBody>
          <a:bodyPr/>
          <a:lstStyle/>
          <a:p>
            <a:fld id="{C0F596C6-1807-4ED1-A2A6-17F710C0A291}" type="slidenum">
              <a:rPr lang="en-US" smtClean="0"/>
              <a:pPr/>
              <a:t>108</a:t>
            </a:fld>
            <a:endParaRPr lang="en-US" dirty="0"/>
          </a:p>
        </p:txBody>
      </p:sp>
    </p:spTree>
    <p:extLst>
      <p:ext uri="{BB962C8B-B14F-4D97-AF65-F5344CB8AC3E}">
        <p14:creationId xmlns:p14="http://schemas.microsoft.com/office/powerpoint/2010/main" val="39783315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b="0" dirty="0">
                <a:latin typeface="+mn-lt"/>
                <a:cs typeface="Arial" panose="020B0604020202020204" pitchFamily="34" charset="0"/>
              </a:rPr>
              <a:t>A</a:t>
            </a:r>
            <a:r>
              <a:rPr lang="en-US" b="0" baseline="0" dirty="0">
                <a:latin typeface="+mn-lt"/>
                <a:cs typeface="Arial" panose="020B0604020202020204" pitchFamily="34" charset="0"/>
              </a:rPr>
              <a:t> UTI, particularly a CAUTI, is an example of a preventable infection that occurs in many long-term care facilities. Several national, state, and local programs, including </a:t>
            </a:r>
            <a:r>
              <a:rPr lang="en-US" b="0" i="0" kern="1200" dirty="0">
                <a:solidFill>
                  <a:schemeClr val="tx1"/>
                </a:solidFill>
                <a:effectLst/>
                <a:latin typeface="+mn-lt"/>
                <a:ea typeface="+mn-ea"/>
                <a:cs typeface="+mn-cs"/>
              </a:rPr>
              <a:t>AHRQ’s Safety Program for Long-Term Care: HAIs/CAUTI (https://www.ahrq.gov/hai/quality/tools/cauti-ltc/index.html), have worked to bring quality</a:t>
            </a:r>
            <a:r>
              <a:rPr lang="en-US" b="0" i="0" kern="1200" baseline="0" dirty="0">
                <a:solidFill>
                  <a:schemeClr val="tx1"/>
                </a:solidFill>
                <a:effectLst/>
                <a:latin typeface="+mn-lt"/>
                <a:ea typeface="+mn-ea"/>
                <a:cs typeface="+mn-cs"/>
              </a:rPr>
              <a:t> and safety tools to nursing homes in an effort to reduce these infections. While infection rates for most populations have declined, racial, ethnic, and sex disparities persist.</a:t>
            </a:r>
            <a:endParaRPr lang="en-US"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In 2021, 1.7% of long-stay nursing home residents had a UTI within the 30 days prior to assessment.</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the percentage of long-stay nursing home residents with a UTI declined (improved) overall and for all racial/ethnic groups.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Black, Asian, NHPI, and Hispanic nursing home residents were slightly less likely than White residents to have a UTI (</a:t>
            </a:r>
            <a:r>
              <a:rPr lang="en-US" b="0" i="0" u="none" strike="noStrike" kern="1200" dirty="0">
                <a:solidFill>
                  <a:schemeClr val="tx1"/>
                </a:solidFill>
                <a:effectLst/>
                <a:latin typeface="+mn-lt"/>
                <a:cs typeface="Arial" panose="020B0604020202020204" pitchFamily="34" charset="0"/>
              </a:rPr>
              <a:t>1.2%, 0.9%, 1.1%, and 1.0%, respectively vs. 1.9%)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AI/AN and White nursing home residents experienced similar percentages of UTI (</a:t>
            </a:r>
            <a:r>
              <a:rPr lang="en-US" b="0" i="0" u="none" strike="noStrike" kern="1200" dirty="0">
                <a:solidFill>
                  <a:schemeClr val="tx1"/>
                </a:solidFill>
                <a:effectLst/>
                <a:latin typeface="+mn-lt"/>
                <a:cs typeface="Arial" panose="020B0604020202020204" pitchFamily="34" charset="0"/>
              </a:rPr>
              <a:t>2.0% vs. 1.9%</a:t>
            </a:r>
            <a:r>
              <a:rPr lang="en-US" dirty="0">
                <a:latin typeface="+mn-lt"/>
                <a:cs typeface="Arial" panose="020B0604020202020204" pitchFamily="34" charset="0"/>
              </a:rPr>
              <a:t>).</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109</a:t>
            </a:fld>
            <a:endParaRPr lang="en-US" dirty="0"/>
          </a:p>
        </p:txBody>
      </p:sp>
    </p:spTree>
    <p:extLst>
      <p:ext uri="{BB962C8B-B14F-4D97-AF65-F5344CB8AC3E}">
        <p14:creationId xmlns:p14="http://schemas.microsoft.com/office/powerpoint/2010/main" val="403048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dirty="0"/>
          </a:p>
        </p:txBody>
      </p:sp>
    </p:spTree>
    <p:extLst>
      <p:ext uri="{BB962C8B-B14F-4D97-AF65-F5344CB8AC3E}">
        <p14:creationId xmlns:p14="http://schemas.microsoft.com/office/powerpoint/2010/main" val="38401419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A</a:t>
            </a:r>
            <a:r>
              <a:rPr lang="en-US" b="0" baseline="0" dirty="0">
                <a:latin typeface="+mn-lt"/>
                <a:cs typeface="Arial" panose="020B0604020202020204" pitchFamily="34" charset="0"/>
              </a:rPr>
              <a:t> UTI, particularly a CAUTI, is an example of a preventable infection that occurs in many long-term care facilities. Several national, state, and local programs, including </a:t>
            </a:r>
            <a:r>
              <a:rPr lang="en-US" b="0" i="0" kern="1200" dirty="0">
                <a:solidFill>
                  <a:schemeClr val="tx1"/>
                </a:solidFill>
                <a:effectLst/>
                <a:latin typeface="+mn-lt"/>
                <a:ea typeface="+mn-ea"/>
                <a:cs typeface="+mn-cs"/>
              </a:rPr>
              <a:t>AHRQ’s Safety Program for Long-Term Care: HAIs/CAUTI (https://www.ahrq.gov/hai/quality/tools/cauti-ltc/index.html), have worked to bring quality</a:t>
            </a:r>
            <a:r>
              <a:rPr lang="en-US" b="0" i="0" kern="1200" baseline="0" dirty="0">
                <a:solidFill>
                  <a:schemeClr val="tx1"/>
                </a:solidFill>
                <a:effectLst/>
                <a:latin typeface="+mn-lt"/>
                <a:ea typeface="+mn-ea"/>
                <a:cs typeface="+mn-cs"/>
              </a:rPr>
              <a:t> and safety tools to nursing homes in an effort to reduce these infections. While infection rates for most populations have declined, racial, ethnic, and sex disparities persist.</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the percentage of long-stay nursing home residents with a UTI declined (improved) overall and for both sexes.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Female nursing home residents were more likely than male residents to have a UTI (</a:t>
            </a:r>
            <a:r>
              <a:rPr lang="en-US" b="0" i="0" u="none" strike="noStrike" kern="1200" dirty="0">
                <a:solidFill>
                  <a:schemeClr val="tx1"/>
                </a:solidFill>
                <a:effectLst/>
                <a:latin typeface="+mn-lt"/>
                <a:cs typeface="Arial" panose="020B0604020202020204" pitchFamily="34" charset="0"/>
              </a:rPr>
              <a:t>1.9% vs. 1.3%</a:t>
            </a:r>
            <a:r>
              <a:rPr lang="en-US" dirty="0">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solidFill>
                  <a:schemeClr val="tx1"/>
                </a:solidFill>
                <a:effectLst/>
                <a:latin typeface="+mn-lt"/>
                <a:cs typeface="Arial" panose="020B0604020202020204" pitchFamily="34" charset="0"/>
              </a:rPr>
              <a:t>Female residents were also more likely than male residents to have a UTI in 2013, but this disparity has narrowed (improved) over time.</a:t>
            </a:r>
            <a:endParaRPr lang="en-US"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110</a:t>
            </a:fld>
            <a:endParaRPr lang="en-US" dirty="0"/>
          </a:p>
        </p:txBody>
      </p:sp>
    </p:spTree>
    <p:extLst>
      <p:ext uri="{BB962C8B-B14F-4D97-AF65-F5344CB8AC3E}">
        <p14:creationId xmlns:p14="http://schemas.microsoft.com/office/powerpoint/2010/main" val="18919133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In</a:t>
            </a:r>
            <a:r>
              <a:rPr lang="en-US" baseline="0" dirty="0">
                <a:latin typeface="+mn-lt"/>
                <a:cs typeface="Arial" panose="020B0604020202020204" pitchFamily="34" charset="0"/>
              </a:rPr>
              <a:t> 2012, </a:t>
            </a:r>
            <a:r>
              <a:rPr lang="en-US" b="0" i="0" kern="1200" dirty="0">
                <a:solidFill>
                  <a:schemeClr val="tx1"/>
                </a:solidFill>
                <a:effectLst/>
                <a:latin typeface="+mn-lt"/>
                <a:ea typeface="+mn-ea"/>
                <a:cs typeface="+mn-cs"/>
              </a:rPr>
              <a:t>it was estimated that almost 530,000 in U.S. nursing homes fell every year. Moreover,</a:t>
            </a:r>
            <a:r>
              <a:rPr lang="en-US" b="0" i="0" kern="1200" baseline="0" dirty="0">
                <a:solidFill>
                  <a:schemeClr val="tx1"/>
                </a:solidFill>
                <a:effectLst/>
                <a:latin typeface="+mn-lt"/>
                <a:ea typeface="+mn-ea"/>
                <a:cs typeface="+mn-cs"/>
              </a:rPr>
              <a:t> one-third experienced more than two falls annually (AHRQ, 2017). Research by </a:t>
            </a:r>
            <a:r>
              <a:rPr lang="en-US" kern="1200" dirty="0">
                <a:solidFill>
                  <a:schemeClr val="tx1"/>
                </a:solidFill>
                <a:effectLst/>
                <a:latin typeface="+mn-lt"/>
                <a:ea typeface="+mn-ea"/>
                <a:cs typeface="+mn-cs"/>
              </a:rPr>
              <a:t>Sanghavi, et.</a:t>
            </a:r>
            <a:r>
              <a:rPr lang="en-US" kern="1200" baseline="0" dirty="0">
                <a:solidFill>
                  <a:schemeClr val="tx1"/>
                </a:solidFill>
                <a:effectLst/>
                <a:latin typeface="+mn-lt"/>
                <a:ea typeface="+mn-ea"/>
                <a:cs typeface="+mn-cs"/>
              </a:rPr>
              <a:t> al. (2020), showed that reporting for falls in White adults was higher than non-White adults when not controlling for facility-level and racial characteristics. </a:t>
            </a:r>
            <a:endParaRPr lang="en-US" baseline="30000"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In 2021, 0.58% of long-stay nursing home residents with a valid target assessment experienced one or more falls with major injury.</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there was no statistically significant change overall or for any racial/ethnic group in the percentage of long-stay nursing home residents with a valid target assessment who experienced one or more falls with major injury.</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Black residents were less likely than White and AI/AN residents to have experienced a fall with major injury (</a:t>
            </a:r>
            <a:r>
              <a:rPr lang="en-US" b="0" i="0" u="none" strike="noStrike" kern="1200" dirty="0">
                <a:solidFill>
                  <a:schemeClr val="tx1"/>
                </a:solidFill>
                <a:effectLst/>
                <a:latin typeface="+mn-lt"/>
                <a:cs typeface="Arial" panose="020B0604020202020204" pitchFamily="34" charset="0"/>
              </a:rPr>
              <a:t>0.24% vs. 0.68% and 0.74%,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111</a:t>
            </a:fld>
            <a:endParaRPr lang="en-US" dirty="0"/>
          </a:p>
        </p:txBody>
      </p:sp>
    </p:spTree>
    <p:extLst>
      <p:ext uri="{BB962C8B-B14F-4D97-AF65-F5344CB8AC3E}">
        <p14:creationId xmlns:p14="http://schemas.microsoft.com/office/powerpoint/2010/main" val="35136548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In</a:t>
            </a:r>
            <a:r>
              <a:rPr lang="en-US" baseline="0" dirty="0">
                <a:latin typeface="+mn-lt"/>
                <a:cs typeface="Arial" panose="020B0604020202020204" pitchFamily="34" charset="0"/>
              </a:rPr>
              <a:t> 2012, </a:t>
            </a:r>
            <a:r>
              <a:rPr lang="en-US" b="0" i="0" kern="1200" dirty="0">
                <a:solidFill>
                  <a:schemeClr val="tx1"/>
                </a:solidFill>
                <a:effectLst/>
                <a:latin typeface="+mn-lt"/>
                <a:ea typeface="+mn-ea"/>
                <a:cs typeface="+mn-cs"/>
              </a:rPr>
              <a:t>it was estimated that almost 530,000 residents in U.S. nursing homes fell every year. Moreover,</a:t>
            </a:r>
            <a:r>
              <a:rPr lang="en-US" b="0" i="0" kern="1200" baseline="0" dirty="0">
                <a:solidFill>
                  <a:schemeClr val="tx1"/>
                </a:solidFill>
                <a:effectLst/>
                <a:latin typeface="+mn-lt"/>
                <a:ea typeface="+mn-ea"/>
                <a:cs typeface="+mn-cs"/>
              </a:rPr>
              <a:t> one-third experienced more than two falls annually (AHRQ, 2017). Research by </a:t>
            </a:r>
            <a:r>
              <a:rPr lang="en-US" kern="1200" dirty="0">
                <a:solidFill>
                  <a:schemeClr val="tx1"/>
                </a:solidFill>
                <a:effectLst/>
                <a:latin typeface="+mn-lt"/>
                <a:ea typeface="+mn-ea"/>
                <a:cs typeface="+mn-cs"/>
              </a:rPr>
              <a:t>Sanghavi, et.</a:t>
            </a:r>
            <a:r>
              <a:rPr lang="en-US" kern="1200" baseline="0" dirty="0">
                <a:solidFill>
                  <a:schemeClr val="tx1"/>
                </a:solidFill>
                <a:effectLst/>
                <a:latin typeface="+mn-lt"/>
                <a:ea typeface="+mn-ea"/>
                <a:cs typeface="+mn-cs"/>
              </a:rPr>
              <a:t> al. (2020), showed that reporting for falls in White adults was higher than non-White adults when not controlling for facility-level and racial characteristics. </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there was no statistically significant change in the percentage of long-stay nursing home residents with a valid target assessment who experienced one or more falls with major injury overall and for both sexes.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Female nursing home residents were more likely than male residents to have experienced a fall with major injury (</a:t>
            </a:r>
            <a:r>
              <a:rPr lang="en-US" b="0" i="0" u="none" strike="noStrike" kern="1200" dirty="0">
                <a:solidFill>
                  <a:schemeClr val="tx1"/>
                </a:solidFill>
                <a:effectLst/>
                <a:latin typeface="+mn-lt"/>
                <a:cs typeface="Arial" panose="020B0604020202020204" pitchFamily="34" charset="0"/>
              </a:rPr>
              <a:t>0.68%</a:t>
            </a:r>
            <a:r>
              <a:rPr lang="en-US" dirty="0">
                <a:latin typeface="+mn-lt"/>
                <a:cs typeface="Arial" panose="020B0604020202020204" pitchFamily="34" charset="0"/>
              </a:rPr>
              <a:t> </a:t>
            </a:r>
            <a:r>
              <a:rPr lang="en-US" b="0" i="0" u="none" strike="noStrike" kern="1200" dirty="0">
                <a:solidFill>
                  <a:schemeClr val="tx1"/>
                </a:solidFill>
                <a:effectLst/>
                <a:latin typeface="+mn-lt"/>
                <a:cs typeface="Arial" panose="020B0604020202020204" pitchFamily="34" charset="0"/>
              </a:rPr>
              <a:t>vs.</a:t>
            </a:r>
            <a:r>
              <a:rPr lang="en-US" dirty="0">
                <a:latin typeface="+mn-lt"/>
                <a:cs typeface="Arial" panose="020B0604020202020204" pitchFamily="34" charset="0"/>
              </a:rPr>
              <a:t> </a:t>
            </a:r>
            <a:r>
              <a:rPr lang="en-US" b="0" i="0" u="none" strike="noStrike" kern="1200" dirty="0">
                <a:solidFill>
                  <a:schemeClr val="tx1"/>
                </a:solidFill>
                <a:effectLst/>
                <a:latin typeface="+mn-lt"/>
                <a:cs typeface="Arial" panose="020B0604020202020204" pitchFamily="34" charset="0"/>
              </a:rPr>
              <a:t>0.42%</a:t>
            </a:r>
            <a:r>
              <a:rPr lang="en-US" dirty="0">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112</a:t>
            </a:fld>
            <a:endParaRPr lang="en-US" dirty="0"/>
          </a:p>
        </p:txBody>
      </p:sp>
    </p:spTree>
    <p:extLst>
      <p:ext uri="{BB962C8B-B14F-4D97-AF65-F5344CB8AC3E}">
        <p14:creationId xmlns:p14="http://schemas.microsoft.com/office/powerpoint/2010/main" val="16749222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Long-term catheter use can lead to UTIs. </a:t>
            </a:r>
            <a:r>
              <a:rPr lang="en-US" b="0" i="0" u="none" kern="1200" dirty="0">
                <a:solidFill>
                  <a:schemeClr val="tx1"/>
                </a:solidFill>
                <a:effectLst/>
                <a:latin typeface="+mn-lt"/>
                <a:ea typeface="+mn-ea"/>
                <a:cs typeface="+mn-cs"/>
              </a:rPr>
              <a:t>This safety issue provides the rationale for the quality indicator “catheter left in bladder” publicly reported by nursing homes via the CMS website (Simmons, et al., 2016). </a:t>
            </a:r>
            <a:r>
              <a:rPr lang="en-US" b="0" u="none" dirty="0">
                <a:latin typeface="+mn-lt"/>
                <a:cs typeface="Arial" panose="020B0604020202020204" pitchFamily="34" charset="0"/>
              </a:rPr>
              <a:t> Infection p</a:t>
            </a:r>
            <a:r>
              <a:rPr lang="en-US" b="0" i="0" u="none" kern="1200" dirty="0">
                <a:solidFill>
                  <a:schemeClr val="tx1"/>
                </a:solidFill>
                <a:effectLst/>
                <a:latin typeface="+mn-lt"/>
                <a:ea typeface="+mn-ea"/>
                <a:cs typeface="+mn-cs"/>
              </a:rPr>
              <a:t>revention strategies include:</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kern="1200" dirty="0">
                <a:solidFill>
                  <a:schemeClr val="tx1"/>
                </a:solidFill>
                <a:effectLst/>
                <a:latin typeface="+mn-lt"/>
                <a:ea typeface="+mn-ea"/>
                <a:cs typeface="+mn-cs"/>
              </a:rPr>
              <a:t>Minimizing catheter use in general and avoiding catheter use for incontinent residents;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kern="1200" dirty="0">
                <a:solidFill>
                  <a:schemeClr val="tx1"/>
                </a:solidFill>
                <a:effectLst/>
                <a:latin typeface="+mn-lt"/>
                <a:ea typeface="+mn-ea"/>
                <a:cs typeface="+mn-cs"/>
              </a:rPr>
              <a:t>Training staf</a:t>
            </a:r>
            <a:r>
              <a:rPr lang="en-US" b="0" i="0" kern="1200" dirty="0">
                <a:solidFill>
                  <a:schemeClr val="tx1"/>
                </a:solidFill>
                <a:effectLst/>
                <a:latin typeface="+mn-lt"/>
                <a:ea typeface="+mn-ea"/>
                <a:cs typeface="+mn-cs"/>
              </a:rPr>
              <a:t>f in proper techniques for urinary catheter insertion;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Using a closed urinary drainage system;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Using external catheters instead of indwelling catheters when possible;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Documenting key information related to urinary catheter use; and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Providing stop orders or reminders to remove such catheters.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Overall Percentage:</a:t>
            </a:r>
            <a:r>
              <a:rPr lang="en-US" dirty="0">
                <a:latin typeface="+mn-lt"/>
                <a:cs typeface="Arial" panose="020B0604020202020204" pitchFamily="34" charset="0"/>
              </a:rPr>
              <a:t> In 2021, 2.8% of l</a:t>
            </a:r>
            <a:r>
              <a:rPr lang="en-US" dirty="0">
                <a:latin typeface="+mn-lt"/>
              </a:rPr>
              <a:t>ow-risk, long-stay nursing home residents had a catheter inserted and left in the bladder at the time of assessment</a:t>
            </a:r>
            <a:r>
              <a:rPr lang="en-US" b="0" i="0" u="none" strike="noStrike" kern="1200" dirty="0">
                <a:effectLst/>
                <a:latin typeface="+mn-lt"/>
                <a:ea typeface="+mn-ea"/>
                <a:cs typeface="+mn-cs"/>
              </a:rPr>
              <a:t>.</a:t>
            </a:r>
            <a:endParaRPr lang="en-US"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a:t>
            </a:r>
            <a:r>
              <a:rPr lang="en-US" dirty="0">
                <a:latin typeface="+mn-lt"/>
                <a:cs typeface="Arial" panose="020B0604020202020204" pitchFamily="34" charset="0"/>
              </a:rPr>
              <a:t> Between 2013 and 2021, </a:t>
            </a:r>
            <a:r>
              <a:rPr lang="en-US" dirty="0">
                <a:latin typeface="+mn-lt"/>
              </a:rPr>
              <a:t>the percentage of low-risk, long-stay nursing home residents with a catheter inserted and left in the bladder showed no statistically significant improvement overall or </a:t>
            </a:r>
            <a:r>
              <a:rPr lang="en-US" b="0" i="0" u="none" strike="noStrike" kern="1200" dirty="0">
                <a:effectLst/>
                <a:latin typeface="+mn-lt"/>
                <a:ea typeface="+mn-ea"/>
                <a:cs typeface="+mn-cs"/>
              </a:rPr>
              <a:t>for any racial/ethnic groups.</a:t>
            </a:r>
            <a:endParaRPr lang="en-US"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AI/AN nursing home residents were more likely than Asian residents to have </a:t>
            </a:r>
            <a:r>
              <a:rPr lang="en-US" b="0" i="0" u="none" strike="noStrike" kern="1200" dirty="0">
                <a:effectLst/>
                <a:latin typeface="+mn-lt"/>
                <a:ea typeface="+mn-ea"/>
                <a:cs typeface="+mn-cs"/>
              </a:rPr>
              <a:t>had </a:t>
            </a:r>
            <a:r>
              <a:rPr lang="en-US" dirty="0">
                <a:latin typeface="+mn-lt"/>
              </a:rPr>
              <a:t>a catheter inserted and left in the bladder</a:t>
            </a:r>
            <a:r>
              <a:rPr lang="en-US" b="0" i="0" u="none" strike="noStrike" kern="1200" dirty="0">
                <a:effectLst/>
                <a:latin typeface="+mn-lt"/>
                <a:ea typeface="+mn-ea"/>
                <a:cs typeface="+mn-cs"/>
              </a:rPr>
              <a:t> (3.1% vs. 2.0%).</a:t>
            </a:r>
          </a:p>
          <a:p>
            <a:pPr marL="0" lv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113</a:t>
            </a:fld>
            <a:endParaRPr lang="en-US" dirty="0"/>
          </a:p>
        </p:txBody>
      </p:sp>
    </p:spTree>
    <p:extLst>
      <p:ext uri="{BB962C8B-B14F-4D97-AF65-F5344CB8AC3E}">
        <p14:creationId xmlns:p14="http://schemas.microsoft.com/office/powerpoint/2010/main" val="39477011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Long-term catheter use can lead to UTIs. </a:t>
            </a:r>
            <a:r>
              <a:rPr lang="en-US" b="0" i="0" u="none" kern="1200" dirty="0">
                <a:solidFill>
                  <a:schemeClr val="tx1"/>
                </a:solidFill>
                <a:effectLst/>
                <a:latin typeface="+mn-lt"/>
                <a:ea typeface="+mn-ea"/>
                <a:cs typeface="+mn-cs"/>
              </a:rPr>
              <a:t>This safety issue provides the rationale for the quality indicator “catheter left in bladder” publicly reported by nursing homes via the CMS website (Simmons, et al., 2016). </a:t>
            </a:r>
            <a:r>
              <a:rPr lang="en-US" b="0" u="none" dirty="0">
                <a:latin typeface="+mn-lt"/>
                <a:cs typeface="Arial" panose="020B0604020202020204" pitchFamily="34" charset="0"/>
              </a:rPr>
              <a:t> Infection p</a:t>
            </a:r>
            <a:r>
              <a:rPr lang="en-US" b="0" i="0" u="none" kern="1200" dirty="0">
                <a:solidFill>
                  <a:schemeClr val="tx1"/>
                </a:solidFill>
                <a:effectLst/>
                <a:latin typeface="+mn-lt"/>
                <a:ea typeface="+mn-ea"/>
                <a:cs typeface="+mn-cs"/>
              </a:rPr>
              <a:t>revention strategies include:</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kern="1200" dirty="0">
                <a:solidFill>
                  <a:schemeClr val="tx1"/>
                </a:solidFill>
                <a:effectLst/>
                <a:latin typeface="+mn-lt"/>
                <a:ea typeface="+mn-ea"/>
                <a:cs typeface="+mn-cs"/>
              </a:rPr>
              <a:t>Minimizing catheter use in general and avoiding catheter use for incontinent residents;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kern="1200" dirty="0">
                <a:solidFill>
                  <a:schemeClr val="tx1"/>
                </a:solidFill>
                <a:effectLst/>
                <a:latin typeface="+mn-lt"/>
                <a:ea typeface="+mn-ea"/>
                <a:cs typeface="+mn-cs"/>
              </a:rPr>
              <a:t>Training staf</a:t>
            </a:r>
            <a:r>
              <a:rPr lang="en-US" b="0" i="0" kern="1200" dirty="0">
                <a:solidFill>
                  <a:schemeClr val="tx1"/>
                </a:solidFill>
                <a:effectLst/>
                <a:latin typeface="+mn-lt"/>
                <a:ea typeface="+mn-ea"/>
                <a:cs typeface="+mn-cs"/>
              </a:rPr>
              <a:t>f in proper techniques for urinary catheter insertion;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Using a closed urinary drainage system;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Using external catheters instead of indwelling catheters when possible;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Documenting key information related to urinary catheter use; and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Providing stop orders or reminders to remove such catheters.  </a:t>
            </a:r>
          </a:p>
          <a:p>
            <a:pPr marL="171450" indent="-171450">
              <a:buFont typeface="Arial" panose="020B0604020202020204" pitchFamily="34" charset="0"/>
              <a:buChar char="•"/>
            </a:pPr>
            <a:r>
              <a:rPr lang="en-US" b="1" dirty="0">
                <a:latin typeface="+mn-lt"/>
                <a:cs typeface="Arial" panose="020B0604020202020204" pitchFamily="34" charset="0"/>
              </a:rPr>
              <a:t>Trends:</a:t>
            </a:r>
            <a:r>
              <a:rPr lang="en-US" dirty="0">
                <a:latin typeface="+mn-lt"/>
                <a:cs typeface="Arial" panose="020B0604020202020204" pitchFamily="34" charset="0"/>
              </a:rPr>
              <a:t> Between 2013 and 2021, </a:t>
            </a:r>
            <a:r>
              <a:rPr lang="en-US" dirty="0">
                <a:latin typeface="+mn-lt"/>
              </a:rPr>
              <a:t>the percentage of low-risk, long-stay nursing home residents with a catheter inserted and left in the bladder showed no statistically significant improvement overall or</a:t>
            </a:r>
            <a:r>
              <a:rPr lang="en-US" b="0" i="0" u="none" strike="noStrike" kern="1200" dirty="0">
                <a:effectLst/>
                <a:latin typeface="+mn-lt"/>
                <a:ea typeface="+mn-ea"/>
                <a:cs typeface="+mn-cs"/>
              </a:rPr>
              <a:t> for either sex.</a:t>
            </a:r>
            <a:endParaRPr lang="en-US"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Female nursing home residents were less likely than male residents to have </a:t>
            </a:r>
            <a:r>
              <a:rPr lang="en-US" b="0" i="0" u="none" strike="noStrike" kern="1200" dirty="0">
                <a:effectLst/>
                <a:latin typeface="+mn-lt"/>
                <a:ea typeface="+mn-ea"/>
                <a:cs typeface="+mn-cs"/>
              </a:rPr>
              <a:t>had </a:t>
            </a:r>
            <a:r>
              <a:rPr lang="en-US" dirty="0">
                <a:latin typeface="+mn-lt"/>
              </a:rPr>
              <a:t>a catheter inserted and left in the bladder</a:t>
            </a:r>
            <a:r>
              <a:rPr lang="en-US" b="0" i="0" u="none" strike="noStrike" kern="1200" dirty="0">
                <a:effectLst/>
                <a:latin typeface="+mn-lt"/>
                <a:ea typeface="+mn-ea"/>
                <a:cs typeface="+mn-cs"/>
              </a:rPr>
              <a:t> (1.5% vs. 4.8%).</a:t>
            </a:r>
          </a:p>
          <a:p>
            <a:pPr marL="228600" lvl="0" indent="-228600">
              <a:buFont typeface="+mj-lt"/>
              <a:buAutoNum type="arabicPeriod"/>
            </a:pPr>
            <a:endParaRPr lang="en-US" b="1" i="0" u="none" strike="noStrike" kern="1200" dirty="0">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114</a:t>
            </a:fld>
            <a:endParaRPr lang="en-US" dirty="0"/>
          </a:p>
        </p:txBody>
      </p:sp>
    </p:spTree>
    <p:extLst>
      <p:ext uri="{BB962C8B-B14F-4D97-AF65-F5344CB8AC3E}">
        <p14:creationId xmlns:p14="http://schemas.microsoft.com/office/powerpoint/2010/main" val="27248219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115</a:t>
            </a:fld>
            <a:endParaRPr lang="en-US" dirty="0"/>
          </a:p>
        </p:txBody>
      </p:sp>
    </p:spTree>
    <p:extLst>
      <p:ext uri="{BB962C8B-B14F-4D97-AF65-F5344CB8AC3E}">
        <p14:creationId xmlns:p14="http://schemas.microsoft.com/office/powerpoint/2010/main" val="11201458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116</a:t>
            </a:fld>
            <a:endParaRPr lang="en-US" dirty="0"/>
          </a:p>
        </p:txBody>
      </p:sp>
    </p:spTree>
    <p:extLst>
      <p:ext uri="{BB962C8B-B14F-4D97-AF65-F5344CB8AC3E}">
        <p14:creationId xmlns:p14="http://schemas.microsoft.com/office/powerpoint/2010/main" val="38766743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117</a:t>
            </a:fld>
            <a:endParaRPr lang="en-US" dirty="0"/>
          </a:p>
        </p:txBody>
      </p:sp>
    </p:spTree>
    <p:extLst>
      <p:ext uri="{BB962C8B-B14F-4D97-AF65-F5344CB8AC3E}">
        <p14:creationId xmlns:p14="http://schemas.microsoft.com/office/powerpoint/2010/main" val="15782961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118</a:t>
            </a:fld>
            <a:endParaRPr lang="en-US" dirty="0"/>
          </a:p>
        </p:txBody>
      </p:sp>
    </p:spTree>
    <p:extLst>
      <p:ext uri="{BB962C8B-B14F-4D97-AF65-F5344CB8AC3E}">
        <p14:creationId xmlns:p14="http://schemas.microsoft.com/office/powerpoint/2010/main" val="27380040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For more information on the impact of the COVID-19 public health emergency on data collection and analysis, view the CMS </a:t>
            </a:r>
            <a:r>
              <a:rPr lang="en-US" b="0" i="0" dirty="0">
                <a:solidFill>
                  <a:srgbClr val="003366"/>
                </a:solidFill>
                <a:effectLst/>
                <a:latin typeface="Rubik"/>
              </a:rPr>
              <a:t>Extraordinary Circumstance Exceptions Policy (</a:t>
            </a:r>
            <a:r>
              <a:rPr lang="en-US" dirty="0"/>
              <a:t>https://www.cms.gov/files/document/guidance-memo-exceptions-and-extensions-quality-reporting-and-value-based-purchasing-programs.pdf).</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119</a:t>
            </a:fld>
            <a:endParaRPr lang="en-US" dirty="0"/>
          </a:p>
        </p:txBody>
      </p:sp>
    </p:spTree>
    <p:extLst>
      <p:ext uri="{BB962C8B-B14F-4D97-AF65-F5344CB8AC3E}">
        <p14:creationId xmlns:p14="http://schemas.microsoft.com/office/powerpoint/2010/main" val="377114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17BA40C-25F7-4A81-B7B0-365A5351FE20}" type="slidenum">
              <a:rPr lang="en-US" smtClean="0"/>
              <a:t>12</a:t>
            </a:fld>
            <a:endParaRPr lang="en-US" dirty="0"/>
          </a:p>
        </p:txBody>
      </p:sp>
    </p:spTree>
    <p:extLst>
      <p:ext uri="{BB962C8B-B14F-4D97-AF65-F5344CB8AC3E}">
        <p14:creationId xmlns:p14="http://schemas.microsoft.com/office/powerpoint/2010/main" val="1014480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cs typeface="Arial" panose="020B0604020202020204" pitchFamily="34" charset="0"/>
              </a:rPr>
              <a:t>Poor medication management may lead to incorrect, missed, and mistimed doses, reducing the effectiveness of medical treatment plans, making adverse events more likely, and potentially leading to hospitalization, injury, or death.</a:t>
            </a: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In 2021, 79.8% of home health care patients taking oral medications had improved their medication management during an episode of care.</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medication management improved for patients overall and for all racial/ethnic groups.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lower for Hispanic patients than for White patients (72.2% vs. 80.7%). Hispanic patients also fared worse than White patients in 2013, and there was no statistically significant change over time.</a:t>
            </a: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lower for Asian patients than for White patients (71.5% vs. 80.7%). Asian patients also fared worse than White patients in 2013, and the disparity grew (worsened) from 2013 to 2021.</a:t>
            </a: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lower for NHPI patients than for White patients (76.1% vs. 80.7%).</a:t>
            </a: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lower for AI/AN patients than for White </a:t>
            </a:r>
            <a:r>
              <a:rPr lang="en-US" baseline="0" dirty="0">
                <a:latin typeface="+mn-lt"/>
                <a:cs typeface="Arial" panose="020B0604020202020204" pitchFamily="34" charset="0"/>
              </a:rPr>
              <a:t> patients </a:t>
            </a:r>
            <a:r>
              <a:rPr lang="en-US" dirty="0">
                <a:latin typeface="+mn-lt"/>
                <a:cs typeface="Arial" panose="020B0604020202020204" pitchFamily="34" charset="0"/>
              </a:rPr>
              <a:t>(78.7% vs. 80.7%).</a:t>
            </a: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similar for Black patients</a:t>
            </a:r>
            <a:r>
              <a:rPr lang="en-US" baseline="0" dirty="0">
                <a:latin typeface="+mn-lt"/>
                <a:cs typeface="Arial" panose="020B0604020202020204" pitchFamily="34" charset="0"/>
              </a:rPr>
              <a:t> and White patients</a:t>
            </a:r>
            <a:r>
              <a:rPr lang="en-US" dirty="0">
                <a:latin typeface="+mn-lt"/>
                <a:cs typeface="Arial" panose="020B0604020202020204" pitchFamily="34" charset="0"/>
              </a:rPr>
              <a:t> (80.8 and 80.7%,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120</a:t>
            </a:fld>
            <a:endParaRPr lang="en-US" dirty="0"/>
          </a:p>
        </p:txBody>
      </p:sp>
    </p:spTree>
    <p:extLst>
      <p:ext uri="{BB962C8B-B14F-4D97-AF65-F5344CB8AC3E}">
        <p14:creationId xmlns:p14="http://schemas.microsoft.com/office/powerpoint/2010/main" val="3911045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cs typeface="Arial" panose="020B0604020202020204" pitchFamily="34" charset="0"/>
              </a:rPr>
              <a:t>Poor medication management may lead to incorrect, missed, and mistimed doses, reducing the effectiveness of medical treatment plans, making adverse events more likely, and potentially leading to hospitalization, injury, or death.</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From 2013 to 2021, medication management improved for patients overall and for all age groups.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a:t>
            </a:r>
            <a:endParaRPr lang="en-US"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The percentage of home health care patients whose management of their oral medications improved was higher for ages 65-74 than for all other age groups, including 0-64, 75-84, and 85 and over (86.0% vs. 83.2%, 81.1%, and 70.9%,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121</a:t>
            </a:fld>
            <a:endParaRPr lang="en-US" dirty="0"/>
          </a:p>
        </p:txBody>
      </p:sp>
    </p:spTree>
    <p:extLst>
      <p:ext uri="{BB962C8B-B14F-4D97-AF65-F5344CB8AC3E}">
        <p14:creationId xmlns:p14="http://schemas.microsoft.com/office/powerpoint/2010/main" val="85506066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4114800"/>
            <a:ext cx="5743335" cy="4639633"/>
          </a:xfrm>
          <a:prstGeom prst="rect">
            <a:avLst/>
          </a:prstGeom>
        </p:spPr>
        <p:txBody>
          <a:bodyPr>
            <a:noAutofit/>
          </a:bodyPr>
          <a:lstStyle/>
          <a:p>
            <a:pPr marL="171450" indent="-171450" defTabSz="933237">
              <a:buFont typeface="Arial" panose="020B0604020202020204" pitchFamily="34" charset="0"/>
              <a:buChar char="•"/>
              <a:defRPr/>
            </a:pPr>
            <a:r>
              <a:rPr lang="en-US" sz="1200" b="1" kern="1200" dirty="0">
                <a:effectLst/>
                <a:latin typeface="+mn-lt"/>
                <a:cs typeface="Arial" panose="020B0604020202020204" pitchFamily="34" charset="0"/>
              </a:rPr>
              <a:t>Importance: </a:t>
            </a:r>
          </a:p>
          <a:p>
            <a:pPr lvl="1" defTabSz="933237">
              <a:buFont typeface="Arial" panose="020B0604020202020204" pitchFamily="34" charset="0"/>
              <a:buChar char="•"/>
              <a:defRPr/>
            </a:pPr>
            <a:r>
              <a:rPr lang="en-US" sz="1200" b="0" kern="1200" dirty="0">
                <a:effectLst/>
                <a:latin typeface="+mn-lt"/>
                <a:cs typeface="Arial" panose="020B0604020202020204" pitchFamily="34" charset="0"/>
              </a:rPr>
              <a:t>Home health care providers asking to see all medications is a preliminary step in ensuring that patients take only medications appropriate to their condition and understand why, when, and how much of each medication to take. This step may be especially important in protecting against medication errors and adverse events after transitions from facility-based care to home care. </a:t>
            </a:r>
          </a:p>
          <a:p>
            <a:pPr lvl="1" defTabSz="933237">
              <a:buFont typeface="Arial" panose="020B0604020202020204" pitchFamily="34" charset="0"/>
              <a:buChar char="•"/>
              <a:defRPr/>
            </a:pPr>
            <a:r>
              <a:rPr lang="en-US" sz="1200" b="0" kern="1200" dirty="0">
                <a:effectLst/>
                <a:latin typeface="+mn-lt"/>
                <a:cs typeface="Arial" panose="020B0604020202020204" pitchFamily="34" charset="0"/>
              </a:rPr>
              <a:t>This </a:t>
            </a:r>
            <a:r>
              <a:rPr lang="en-US" sz="1200" b="0" kern="1200" baseline="0" dirty="0">
                <a:effectLst/>
                <a:latin typeface="+mn-lt"/>
                <a:cs typeface="Arial" panose="020B0604020202020204" pitchFamily="34" charset="0"/>
              </a:rPr>
              <a:t>measure focuses on patients’ recollection of their experience with the home health agency. It is important to note that the skill sets and required of home health care workers vary substantially across states. While home health care workers in some states may be trained to assist providers in medication reconciliation, workers in other states may not. </a:t>
            </a:r>
            <a:r>
              <a:rPr lang="en-US" sz="1200" b="0" kern="1200" dirty="0">
                <a:effectLst/>
                <a:latin typeface="+mn-lt"/>
                <a:cs typeface="Arial" panose="020B0604020202020204" pitchFamily="34" charset="0"/>
              </a:rPr>
              <a:t>Medication reconciliation is a key part of ambulatory care. </a:t>
            </a:r>
            <a:r>
              <a:rPr lang="en-US" sz="1200" dirty="0">
                <a:latin typeface="+mn-lt"/>
                <a:cs typeface="Arial" panose="020B0604020202020204" pitchFamily="34" charset="0"/>
              </a:rPr>
              <a:t>For more information, refer to Patient Safety Primer: Ambulatory Care Safety at </a:t>
            </a:r>
            <a:r>
              <a:rPr lang="en-US" sz="1200" dirty="0">
                <a:latin typeface="+mn-lt"/>
                <a:cs typeface="Arial" panose="020B0604020202020204" pitchFamily="34" charset="0"/>
                <a:hlinkClick r:id="rId3"/>
              </a:rPr>
              <a:t>https://psnet.ahrq.gov/primers/primer/16</a:t>
            </a:r>
            <a:r>
              <a:rPr lang="en-US" sz="1200" dirty="0">
                <a:latin typeface="+mn-lt"/>
                <a:cs typeface="Arial" panose="020B0604020202020204" pitchFamily="34" charset="0"/>
              </a:rPr>
              <a:t>. </a:t>
            </a:r>
            <a:endParaRPr lang="en-US" sz="1200" b="0" dirty="0">
              <a:latin typeface="+mn-lt"/>
              <a:cs typeface="Arial" panose="020B0604020202020204" pitchFamily="34" charset="0"/>
            </a:endParaRPr>
          </a:p>
          <a:p>
            <a:pPr marL="171450" lvl="1" indent="-171450" defTabSz="963521">
              <a:buFont typeface="Arial" panose="020B0604020202020204" pitchFamily="34" charset="0"/>
              <a:buChar char="•"/>
              <a:defRPr/>
            </a:pPr>
            <a:r>
              <a:rPr lang="en-US" sz="1200" b="1" u="none" dirty="0">
                <a:latin typeface="+mn-lt"/>
                <a:cs typeface="Arial" panose="020B0604020202020204" pitchFamily="34" charset="0"/>
              </a:rPr>
              <a:t>Overall Percentage: </a:t>
            </a:r>
            <a:r>
              <a:rPr lang="en-US" sz="1200" u="none" dirty="0">
                <a:latin typeface="+mn-lt"/>
                <a:cs typeface="Arial" panose="020B0604020202020204" pitchFamily="34" charset="0"/>
              </a:rPr>
              <a:t>In 2022, 83.2% of adult home health patients reported that they had been asked to show a home health care provider all the prescription and over-the-counter medicines they were taking when they first started getting home health care.</a:t>
            </a:r>
            <a:endParaRPr lang="en-US" sz="1200" b="1" u="none" dirty="0">
              <a:latin typeface="+mn-lt"/>
              <a:cs typeface="Arial" panose="020B0604020202020204" pitchFamily="34" charset="0"/>
            </a:endParaRPr>
          </a:p>
          <a:p>
            <a:pPr marL="171450" indent="-171450" defTabSz="945555">
              <a:buFont typeface="Arial" panose="020B0604020202020204" pitchFamily="34" charset="0"/>
              <a:buChar char="•"/>
              <a:defRPr/>
            </a:pPr>
            <a:r>
              <a:rPr lang="en-US" sz="1200" b="1" u="none" dirty="0">
                <a:latin typeface="+mn-lt"/>
                <a:cs typeface="Arial" panose="020B0604020202020204" pitchFamily="34" charset="0"/>
              </a:rPr>
              <a:t>Trends: </a:t>
            </a:r>
          </a:p>
          <a:p>
            <a:pPr marL="628650" lvl="1" indent="-171450" defTabSz="945555">
              <a:buFont typeface="Arial" panose="020B0604020202020204" pitchFamily="34" charset="0"/>
              <a:buChar char="•"/>
              <a:defRPr/>
            </a:pPr>
            <a:r>
              <a:rPr lang="en-US" sz="1200" u="none" dirty="0">
                <a:latin typeface="+mn-lt"/>
                <a:cs typeface="Arial" panose="020B0604020202020204" pitchFamily="34" charset="0"/>
              </a:rPr>
              <a:t>From 2012 to 2022, there were no statistically significant changes in the percentage of home health patients reporting that they had been asked to show their medications to a home health care provider.</a:t>
            </a:r>
          </a:p>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Black and Hispanic home health patients were more likely than White patients to have been asked to show their medications to a home health care provider (86.3% and 84.8%, respectively, vs. 83.2%).</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122</a:t>
            </a:fld>
            <a:endParaRPr lang="en-US" dirty="0">
              <a:solidFill>
                <a:prstClr val="black"/>
              </a:solidFill>
              <a:latin typeface="Calibri"/>
            </a:endParaRPr>
          </a:p>
        </p:txBody>
      </p:sp>
    </p:spTree>
    <p:extLst>
      <p:ext uri="{BB962C8B-B14F-4D97-AF65-F5344CB8AC3E}">
        <p14:creationId xmlns:p14="http://schemas.microsoft.com/office/powerpoint/2010/main" val="4736419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038600"/>
            <a:ext cx="5943600" cy="4358963"/>
          </a:xfrm>
          <a:prstGeom prst="rect">
            <a:avLst/>
          </a:prstGeom>
        </p:spPr>
        <p:txBody>
          <a:bodyPr>
            <a:noAutofit/>
          </a:bodyPr>
          <a:lstStyle/>
          <a:p>
            <a:pPr marL="171450" indent="-171450" defTabSz="933237">
              <a:buFont typeface="Arial" panose="020B0604020202020204" pitchFamily="34" charset="0"/>
              <a:buChar char="•"/>
              <a:defRPr/>
            </a:pPr>
            <a:r>
              <a:rPr lang="en-US" sz="1200" b="1" kern="1200" dirty="0">
                <a:effectLst/>
                <a:latin typeface="+mn-lt"/>
                <a:cs typeface="Arial" panose="020B0604020202020204" pitchFamily="34" charset="0"/>
              </a:rPr>
              <a:t>Importance: </a:t>
            </a:r>
          </a:p>
          <a:p>
            <a:pPr marL="685800" lvl="1" indent="-228600" defTabSz="933237">
              <a:buFont typeface="Arial" panose="020B0604020202020204" pitchFamily="34" charset="0"/>
              <a:buChar char="•"/>
              <a:defRPr/>
            </a:pPr>
            <a:r>
              <a:rPr lang="en-US" sz="1200" b="0" kern="1200" dirty="0">
                <a:effectLst/>
                <a:latin typeface="+mn-lt"/>
                <a:cs typeface="Arial" panose="020B0604020202020204" pitchFamily="34" charset="0"/>
              </a:rPr>
              <a:t>Home health care providers asking to see all medications is a preliminary step in ensuring that patients take only medications appropriate to their condition and understand why, when, and how much of each medication to take. This step may be especially important in protecting against medication errors and adverse events after transitions from facility-based care to home care. </a:t>
            </a:r>
          </a:p>
          <a:p>
            <a:pPr marL="628650" lvl="1" indent="-171450" defTabSz="933237">
              <a:buFont typeface="Arial" panose="020B0604020202020204" pitchFamily="34" charset="0"/>
              <a:buChar char="•"/>
              <a:defRPr/>
            </a:pPr>
            <a:r>
              <a:rPr lang="en-US" sz="1200" b="0" kern="1200" dirty="0">
                <a:effectLst/>
                <a:latin typeface="+mn-lt"/>
                <a:cs typeface="Arial" panose="020B0604020202020204" pitchFamily="34" charset="0"/>
              </a:rPr>
              <a:t>This </a:t>
            </a:r>
            <a:r>
              <a:rPr lang="en-US" sz="1200" b="0" kern="1200" baseline="0" dirty="0">
                <a:effectLst/>
                <a:latin typeface="+mn-lt"/>
                <a:cs typeface="Arial" panose="020B0604020202020204" pitchFamily="34" charset="0"/>
              </a:rPr>
              <a:t>measure focuses on patients’ recollection of their experience with the home health agency. It is important to note that the skill sets and required of home health care workers vary substantially across states. While home health care workers in some states may be trained to assist providers in medication reconciliation, workers in other states may not. </a:t>
            </a:r>
            <a:r>
              <a:rPr lang="en-US" sz="1200" b="0" kern="1200" dirty="0">
                <a:effectLst/>
                <a:latin typeface="+mn-lt"/>
                <a:cs typeface="Arial" panose="020B0604020202020204" pitchFamily="34" charset="0"/>
              </a:rPr>
              <a:t>Medication reconciliation is a key part of ambulatory care. </a:t>
            </a:r>
            <a:r>
              <a:rPr lang="en-US" sz="1200" dirty="0">
                <a:latin typeface="+mn-lt"/>
                <a:cs typeface="Arial" panose="020B0604020202020204" pitchFamily="34" charset="0"/>
              </a:rPr>
              <a:t>For more information, refer to Patient Safety Primer: Ambulatory Care Safety at </a:t>
            </a:r>
            <a:r>
              <a:rPr lang="en-US" sz="1200" dirty="0">
                <a:latin typeface="+mn-lt"/>
                <a:cs typeface="Arial" panose="020B0604020202020204" pitchFamily="34" charset="0"/>
                <a:hlinkClick r:id="rId3"/>
              </a:rPr>
              <a:t>https://psnet.ahrq.gov/primers/primer/16</a:t>
            </a:r>
            <a:r>
              <a:rPr lang="en-US" sz="1200" dirty="0">
                <a:latin typeface="+mn-lt"/>
                <a:cs typeface="Arial" panose="020B0604020202020204" pitchFamily="34" charset="0"/>
              </a:rPr>
              <a:t>. </a:t>
            </a:r>
            <a:endParaRPr lang="en-US" sz="1200" b="1" u="none" dirty="0">
              <a:latin typeface="+mn-lt"/>
              <a:cs typeface="Arial" panose="020B0604020202020204" pitchFamily="34" charset="0"/>
            </a:endParaRPr>
          </a:p>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Adults age 65 and over were less likely than adults ages 18-44 to have been asked to show their medications to a home health care provider (82.9% vs. 85.9%). This disparity existed in 2012 and has widened slightly over time</a:t>
            </a:r>
            <a:r>
              <a:rPr lang="en-US" sz="1200" kern="1200" dirty="0">
                <a:solidFill>
                  <a:schemeClr val="tx1"/>
                </a:solidFill>
                <a:effectLst/>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effectLst/>
                <a:latin typeface="+mn-lt"/>
                <a:cs typeface="Arial" panose="020B0604020202020204" pitchFamily="34" charset="0"/>
              </a:rPr>
              <a:t>The percentage of patients who were asked to show their medications to a home health care provider was similar for adults ages 18-44 and adults ages 45-64 (85.9% and 86.2%, respectively).</a:t>
            </a:r>
            <a:endParaRPr lang="en-US" sz="1200" kern="1200" dirty="0">
              <a:solidFill>
                <a:schemeClr val="tx1"/>
              </a:solidFill>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123</a:t>
            </a:fld>
            <a:endParaRPr lang="en-US" dirty="0">
              <a:solidFill>
                <a:prstClr val="black"/>
              </a:solidFill>
              <a:latin typeface="Calibri"/>
            </a:endParaRPr>
          </a:p>
        </p:txBody>
      </p:sp>
    </p:spTree>
    <p:extLst>
      <p:ext uri="{BB962C8B-B14F-4D97-AF65-F5344CB8AC3E}">
        <p14:creationId xmlns:p14="http://schemas.microsoft.com/office/powerpoint/2010/main" val="12965087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4114800"/>
            <a:ext cx="5743335" cy="4639633"/>
          </a:xfrm>
          <a:prstGeom prst="rect">
            <a:avLst/>
          </a:prstGeom>
        </p:spPr>
        <p:txBody>
          <a:bodyPr>
            <a:noAutofit/>
          </a:bodyPr>
          <a:lstStyle/>
          <a:p>
            <a:pPr marL="171450" lvl="1" indent="-171450" defTabSz="963521">
              <a:buFont typeface="Arial" panose="020B0604020202020204" pitchFamily="34" charset="0"/>
              <a:buChar char="•"/>
              <a:defRPr/>
            </a:pPr>
            <a:r>
              <a:rPr lang="en-US" sz="1200" b="1" u="none" dirty="0">
                <a:latin typeface="+mn-lt"/>
                <a:cs typeface="Arial" panose="020B0604020202020204" pitchFamily="34" charset="0"/>
              </a:rPr>
              <a:t>Overall Percentage: </a:t>
            </a:r>
            <a:r>
              <a:rPr lang="en-US" sz="1200" u="none" dirty="0">
                <a:latin typeface="+mn-lt"/>
                <a:cs typeface="Arial" panose="020B0604020202020204" pitchFamily="34" charset="0"/>
              </a:rPr>
              <a:t>In 2022, 29.6% of adult home health patients reported that they had a home health care provider discuss the purpose of taking their prescription medicines in the last 2 months of care.</a:t>
            </a:r>
            <a:endParaRPr lang="en-US" sz="1200" b="1" u="none" dirty="0">
              <a:latin typeface="+mn-lt"/>
              <a:cs typeface="Arial" panose="020B0604020202020204" pitchFamily="34" charset="0"/>
            </a:endParaRPr>
          </a:p>
          <a:p>
            <a:pPr marL="171450" indent="-171450" defTabSz="945555">
              <a:buFont typeface="Arial" panose="020B0604020202020204" pitchFamily="34" charset="0"/>
              <a:buChar char="•"/>
              <a:defRPr/>
            </a:pPr>
            <a:r>
              <a:rPr lang="en-US" sz="1200" b="1" u="none" dirty="0">
                <a:latin typeface="+mn-lt"/>
                <a:cs typeface="Arial" panose="020B0604020202020204" pitchFamily="34" charset="0"/>
              </a:rPr>
              <a:t>Trends: </a:t>
            </a:r>
            <a:r>
              <a:rPr lang="en-US" sz="1200" u="none" dirty="0">
                <a:latin typeface="+mn-lt"/>
                <a:cs typeface="Arial" panose="020B0604020202020204" pitchFamily="34" charset="0"/>
              </a:rPr>
              <a:t>From 20</a:t>
            </a:r>
            <a:r>
              <a:rPr lang="en-US" sz="1200" b="0" u="none" dirty="0">
                <a:latin typeface="+mn-lt"/>
                <a:cs typeface="Arial" panose="020B0604020202020204" pitchFamily="34" charset="0"/>
              </a:rPr>
              <a:t>12</a:t>
            </a:r>
            <a:r>
              <a:rPr lang="en-US" sz="1200" u="none" dirty="0">
                <a:latin typeface="+mn-lt"/>
                <a:cs typeface="Arial" panose="020B0604020202020204" pitchFamily="34" charset="0"/>
              </a:rPr>
              <a:t> to 2022, the percentage of home health patients reporting that they had a home health care provider discuss the purpose of taking their prescription medicines in the last 2 months of care worsened.</a:t>
            </a:r>
          </a:p>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AI/AN home health patients were more likely than White, Black, Asian, and Hispanic</a:t>
            </a:r>
            <a:r>
              <a:rPr lang="en-US" sz="1200" kern="1200" baseline="0" dirty="0">
                <a:effectLst/>
                <a:latin typeface="+mn-lt"/>
                <a:cs typeface="Arial" panose="020B0604020202020204" pitchFamily="34" charset="0"/>
              </a:rPr>
              <a:t> patients </a:t>
            </a:r>
            <a:r>
              <a:rPr lang="en-US" sz="1200" kern="1200" dirty="0">
                <a:effectLst/>
                <a:latin typeface="+mn-lt"/>
                <a:cs typeface="Arial" panose="020B0604020202020204" pitchFamily="34" charset="0"/>
              </a:rPr>
              <a:t>to have a home health care provider talk with them about the purpose of taking their prescription medicines (31.6% vs. 30.1%, 27.8%, 27.0%, and 27.2%, respectively). </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124</a:t>
            </a:fld>
            <a:endParaRPr lang="en-US" dirty="0">
              <a:solidFill>
                <a:prstClr val="black"/>
              </a:solidFill>
              <a:latin typeface="Calibri"/>
            </a:endParaRPr>
          </a:p>
        </p:txBody>
      </p:sp>
    </p:spTree>
    <p:extLst>
      <p:ext uri="{BB962C8B-B14F-4D97-AF65-F5344CB8AC3E}">
        <p14:creationId xmlns:p14="http://schemas.microsoft.com/office/powerpoint/2010/main" val="27248609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038600"/>
            <a:ext cx="5943600" cy="4358963"/>
          </a:xfrm>
          <a:prstGeom prst="rect">
            <a:avLst/>
          </a:prstGeom>
        </p:spPr>
        <p:txBody>
          <a:bodyPr>
            <a:noAutofit/>
          </a:bodyPr>
          <a:lstStyle/>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Adults age 65 and over were less likely than adults ages 45-64 to </a:t>
            </a:r>
            <a:r>
              <a:rPr lang="en-US" sz="1200" u="none" dirty="0">
                <a:latin typeface="+mn-lt"/>
                <a:cs typeface="Arial" panose="020B0604020202020204" pitchFamily="34" charset="0"/>
              </a:rPr>
              <a:t>have a home health care provider discuss the purpose of taking their prescription medicines in the last 2 months of care</a:t>
            </a:r>
            <a:r>
              <a:rPr lang="en-US" sz="1200" kern="1200" dirty="0">
                <a:effectLst/>
                <a:latin typeface="+mn-lt"/>
                <a:cs typeface="Arial" panose="020B0604020202020204" pitchFamily="34" charset="0"/>
              </a:rPr>
              <a:t> (29.1% vs. 34.1%). This disparity existed in 2012 and has narrowed over time</a:t>
            </a:r>
            <a:r>
              <a:rPr lang="en-US" sz="1200" kern="1200" dirty="0">
                <a:solidFill>
                  <a:schemeClr val="tx1"/>
                </a:solidFill>
                <a:effectLst/>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effectLst/>
                <a:latin typeface="+mn-lt"/>
                <a:cs typeface="Arial" panose="020B0604020202020204" pitchFamily="34" charset="0"/>
              </a:rPr>
              <a:t>Adults ages 18-44 were less likely than adults ages 45-64 to have a home health care provider discuss the purpose of taking their prescription medicines in the last 2 months of care (30.7% vs. 34.1%).</a:t>
            </a:r>
            <a:endParaRPr lang="en-US" sz="1200" kern="1200" dirty="0">
              <a:solidFill>
                <a:schemeClr val="tx1"/>
              </a:solidFill>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125</a:t>
            </a:fld>
            <a:endParaRPr lang="en-US" dirty="0">
              <a:solidFill>
                <a:prstClr val="black"/>
              </a:solidFill>
              <a:latin typeface="Calibri"/>
            </a:endParaRPr>
          </a:p>
        </p:txBody>
      </p:sp>
    </p:spTree>
    <p:extLst>
      <p:ext uri="{BB962C8B-B14F-4D97-AF65-F5344CB8AC3E}">
        <p14:creationId xmlns:p14="http://schemas.microsoft.com/office/powerpoint/2010/main" val="8226679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4114800"/>
            <a:ext cx="5743335" cy="4639633"/>
          </a:xfrm>
          <a:prstGeom prst="rect">
            <a:avLst/>
          </a:prstGeom>
        </p:spPr>
        <p:txBody>
          <a:bodyPr>
            <a:noAutofit/>
          </a:bodyPr>
          <a:lstStyle/>
          <a:p>
            <a:pPr marL="171450" lvl="1" indent="-171450" defTabSz="963521">
              <a:buFont typeface="Arial" panose="020B0604020202020204" pitchFamily="34" charset="0"/>
              <a:buChar char="•"/>
              <a:defRPr/>
            </a:pPr>
            <a:r>
              <a:rPr lang="en-US" sz="1200" b="1" u="none" dirty="0">
                <a:latin typeface="+mn-lt"/>
                <a:cs typeface="Arial" panose="020B0604020202020204" pitchFamily="34" charset="0"/>
              </a:rPr>
              <a:t>Overall Percentage: </a:t>
            </a:r>
            <a:r>
              <a:rPr lang="en-US" sz="1200" u="none" dirty="0">
                <a:latin typeface="+mn-lt"/>
                <a:cs typeface="Arial" panose="020B0604020202020204" pitchFamily="34" charset="0"/>
              </a:rPr>
              <a:t>In 2022, 22.3% of adult home health patients reported that they had a home health care provider discuss the side effects of medicines in the last 2 months of care.</a:t>
            </a:r>
            <a:endParaRPr lang="en-US" sz="1200" b="1" u="none" dirty="0">
              <a:latin typeface="+mn-lt"/>
              <a:cs typeface="Arial" panose="020B0604020202020204" pitchFamily="34" charset="0"/>
            </a:endParaRPr>
          </a:p>
          <a:p>
            <a:pPr marL="171450" indent="-171450" defTabSz="945555">
              <a:buFont typeface="Arial" panose="020B0604020202020204" pitchFamily="34" charset="0"/>
              <a:buChar char="•"/>
              <a:defRPr/>
            </a:pPr>
            <a:r>
              <a:rPr lang="en-US" sz="1200" b="1" u="none" dirty="0">
                <a:latin typeface="+mn-lt"/>
                <a:cs typeface="Arial" panose="020B0604020202020204" pitchFamily="34" charset="0"/>
              </a:rPr>
              <a:t>Trends: </a:t>
            </a:r>
            <a:r>
              <a:rPr lang="en-US" sz="1200" u="none" dirty="0">
                <a:latin typeface="+mn-lt"/>
                <a:cs typeface="Arial" panose="020B0604020202020204" pitchFamily="34" charset="0"/>
              </a:rPr>
              <a:t>From 2012 to 2022, the percentage of home health patients reporting that they had a home health care provider discuss the side effects of medicines in the last 2 months of care decreased.</a:t>
            </a:r>
          </a:p>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AI/AN home health patients were more likely than White, Black, Asian, and Hispanic patients to have a home health care provider talk with them about the side effects of medicines (24.7% vs. 22.6%, 21.3%, 21.7%, and 22.1%, respectively). </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The percentage of home health care patients to have a home health care provider talk with them about the side effects of medicines was similar for AI/AN and NHPI home health patients (24.7% and 24.6%, respectively)</a:t>
            </a:r>
            <a:r>
              <a:rPr lang="en-US" sz="1200" u="none" dirty="0">
                <a:latin typeface="+mn-lt"/>
                <a:cs typeface="Arial" panose="020B0604020202020204" pitchFamily="34" charset="0"/>
              </a:rPr>
              <a:t>.</a:t>
            </a:r>
            <a:endParaRPr lang="en-US" sz="1200" kern="1200" dirty="0">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126</a:t>
            </a:fld>
            <a:endParaRPr lang="en-US" dirty="0">
              <a:solidFill>
                <a:prstClr val="black"/>
              </a:solidFill>
              <a:latin typeface="Calibri"/>
            </a:endParaRPr>
          </a:p>
        </p:txBody>
      </p:sp>
    </p:spTree>
    <p:extLst>
      <p:ext uri="{BB962C8B-B14F-4D97-AF65-F5344CB8AC3E}">
        <p14:creationId xmlns:p14="http://schemas.microsoft.com/office/powerpoint/2010/main" val="23406035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038600"/>
            <a:ext cx="5943600" cy="4358963"/>
          </a:xfrm>
          <a:prstGeom prst="rect">
            <a:avLst/>
          </a:prstGeom>
        </p:spPr>
        <p:txBody>
          <a:bodyPr>
            <a:noAutofit/>
          </a:bodyPr>
          <a:lstStyle/>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Adults age 65 and over were less likely than adults ages 45-64 to </a:t>
            </a:r>
            <a:r>
              <a:rPr lang="en-US" sz="1200" u="none" dirty="0">
                <a:latin typeface="+mn-lt"/>
                <a:cs typeface="Arial" panose="020B0604020202020204" pitchFamily="34" charset="0"/>
              </a:rPr>
              <a:t>have a home health care provider discuss the side effects of medicines in the last 2 months of care</a:t>
            </a:r>
            <a:r>
              <a:rPr lang="en-US" sz="1200" kern="1200" dirty="0">
                <a:effectLst/>
                <a:latin typeface="+mn-lt"/>
                <a:cs typeface="Arial" panose="020B0604020202020204" pitchFamily="34" charset="0"/>
              </a:rPr>
              <a:t> (21.8% vs. 26.9%). This disparity existed in 2012 and has narrowed over time</a:t>
            </a:r>
            <a:r>
              <a:rPr lang="en-US" sz="1200" kern="1200" dirty="0">
                <a:solidFill>
                  <a:schemeClr val="tx1"/>
                </a:solidFill>
                <a:effectLst/>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effectLst/>
                <a:latin typeface="+mn-lt"/>
                <a:cs typeface="Arial" panose="020B0604020202020204" pitchFamily="34" charset="0"/>
              </a:rPr>
              <a:t>Adults ages 18-44 were less likely than adults ages 45-64 to </a:t>
            </a:r>
            <a:r>
              <a:rPr lang="en-US" sz="1200" u="none" dirty="0">
                <a:latin typeface="+mn-lt"/>
                <a:cs typeface="Arial" panose="020B0604020202020204" pitchFamily="34" charset="0"/>
              </a:rPr>
              <a:t>have a home health care provider discuss the side effects of medicines in the last 2 months of care</a:t>
            </a:r>
            <a:r>
              <a:rPr lang="en-US" sz="1200" kern="1200" dirty="0">
                <a:effectLst/>
                <a:latin typeface="+mn-lt"/>
                <a:cs typeface="Arial" panose="020B0604020202020204" pitchFamily="34" charset="0"/>
              </a:rPr>
              <a:t> (24.2% vs. 26.9%).</a:t>
            </a:r>
            <a:endParaRPr lang="en-US" sz="1200" kern="1200" dirty="0">
              <a:solidFill>
                <a:schemeClr val="tx1"/>
              </a:solidFill>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127</a:t>
            </a:fld>
            <a:endParaRPr lang="en-US" dirty="0">
              <a:solidFill>
                <a:prstClr val="black"/>
              </a:solidFill>
              <a:latin typeface="Calibri"/>
            </a:endParaRPr>
          </a:p>
        </p:txBody>
      </p:sp>
    </p:spTree>
    <p:extLst>
      <p:ext uri="{BB962C8B-B14F-4D97-AF65-F5344CB8AC3E}">
        <p14:creationId xmlns:p14="http://schemas.microsoft.com/office/powerpoint/2010/main" val="30963882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4114800"/>
            <a:ext cx="5743335" cy="4639633"/>
          </a:xfrm>
          <a:prstGeom prst="rect">
            <a:avLst/>
          </a:prstGeom>
        </p:spPr>
        <p:txBody>
          <a:bodyPr>
            <a:noAutofit/>
          </a:bodyPr>
          <a:lstStyle/>
          <a:p>
            <a:pPr marL="171450" lvl="1" indent="-171450" defTabSz="963521">
              <a:buFont typeface="Arial" panose="020B0604020202020204" pitchFamily="34" charset="0"/>
              <a:buChar char="•"/>
              <a:defRPr/>
            </a:pPr>
            <a:r>
              <a:rPr lang="en-US" sz="1200" b="1" u="none" dirty="0">
                <a:latin typeface="+mn-lt"/>
                <a:cs typeface="Arial" panose="020B0604020202020204" pitchFamily="34" charset="0"/>
              </a:rPr>
              <a:t>Overall Percentage: </a:t>
            </a:r>
            <a:r>
              <a:rPr lang="en-US" sz="1200" u="none" dirty="0">
                <a:latin typeface="+mn-lt"/>
                <a:cs typeface="Arial" panose="020B0604020202020204" pitchFamily="34" charset="0"/>
              </a:rPr>
              <a:t>In 2022, 26.4% of adult home health patients reported that they had a home health care provider discuss when to take medicines in the last 2 months of care.</a:t>
            </a:r>
            <a:endParaRPr lang="en-US" sz="1200" b="1" u="none" dirty="0">
              <a:latin typeface="+mn-lt"/>
              <a:cs typeface="Arial" panose="020B0604020202020204" pitchFamily="34" charset="0"/>
            </a:endParaRPr>
          </a:p>
          <a:p>
            <a:pPr marL="171450" indent="-171450" defTabSz="945555">
              <a:buFont typeface="Arial" panose="020B0604020202020204" pitchFamily="34" charset="0"/>
              <a:buChar char="•"/>
              <a:defRPr/>
            </a:pPr>
            <a:r>
              <a:rPr lang="en-US" sz="1200" b="1" u="none" dirty="0">
                <a:latin typeface="+mn-lt"/>
                <a:cs typeface="Arial" panose="020B0604020202020204" pitchFamily="34" charset="0"/>
              </a:rPr>
              <a:t>Trends: </a:t>
            </a:r>
            <a:r>
              <a:rPr lang="en-US" sz="1200" u="none" dirty="0">
                <a:latin typeface="+mn-lt"/>
                <a:cs typeface="Arial" panose="020B0604020202020204" pitchFamily="34" charset="0"/>
              </a:rPr>
              <a:t>From 2012 to 2022, the percentage of home health patients reporting that they had a home health care provider discuss when to take medicines in the last 2 months of care decreased.</a:t>
            </a:r>
          </a:p>
          <a:p>
            <a:pPr marL="171450" indent="-171450">
              <a:buFont typeface="Arial" panose="020B0604020202020204" pitchFamily="34" charset="0"/>
              <a:buChar char="•"/>
              <a:defRPr/>
            </a:pPr>
            <a:r>
              <a:rPr lang="en-US" sz="1200"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AI/AN home health patients were more likely than White, Black, Asian, and Hispanic</a:t>
            </a:r>
            <a:r>
              <a:rPr lang="en-US" sz="1200" kern="1200" baseline="0" dirty="0">
                <a:effectLst/>
                <a:latin typeface="+mn-lt"/>
                <a:cs typeface="Arial" panose="020B0604020202020204" pitchFamily="34" charset="0"/>
              </a:rPr>
              <a:t> patients </a:t>
            </a:r>
            <a:r>
              <a:rPr lang="en-US" sz="1200" kern="1200" dirty="0">
                <a:effectLst/>
                <a:latin typeface="+mn-lt"/>
                <a:cs typeface="Arial" panose="020B0604020202020204" pitchFamily="34" charset="0"/>
              </a:rPr>
              <a:t>to have a home health care provider talk with them about when to take</a:t>
            </a:r>
            <a:r>
              <a:rPr lang="en-US" sz="1200" u="none" dirty="0">
                <a:latin typeface="+mn-lt"/>
                <a:cs typeface="Arial" panose="020B0604020202020204" pitchFamily="34" charset="0"/>
              </a:rPr>
              <a:t> medicines </a:t>
            </a:r>
            <a:r>
              <a:rPr lang="en-US" sz="1200" kern="1200" dirty="0">
                <a:effectLst/>
                <a:latin typeface="+mn-lt"/>
                <a:cs typeface="Arial" panose="020B0604020202020204" pitchFamily="34" charset="0"/>
              </a:rPr>
              <a:t>(29.9% vs. 26.7%, 26.0%, 25.1%, and 25.9%, respectively). </a:t>
            </a:r>
          </a:p>
          <a:p>
            <a:pPr marL="628650" lvl="1" indent="-171450">
              <a:buFont typeface="Arial" panose="020B0604020202020204" pitchFamily="34" charset="0"/>
              <a:buChar char="•"/>
              <a:defRPr/>
            </a:pPr>
            <a:r>
              <a:rPr lang="en-US" sz="1200" kern="1200" dirty="0">
                <a:effectLst/>
                <a:latin typeface="+mn-lt"/>
                <a:cs typeface="Arial" panose="020B0604020202020204" pitchFamily="34" charset="0"/>
              </a:rPr>
              <a:t>The percentage of home health patients to have a home health care provider talk with them about when to take medicines in the last 2 months of care was similar for AI/AN and NHPI patients (29.9% and 29.1%, respectively)</a:t>
            </a:r>
            <a:r>
              <a:rPr lang="en-US" sz="1200" u="none" dirty="0">
                <a:latin typeface="+mn-lt"/>
                <a:cs typeface="Arial" panose="020B0604020202020204" pitchFamily="34" charset="0"/>
              </a:rPr>
              <a:t>.</a:t>
            </a:r>
            <a:endParaRPr lang="en-US" sz="1200" kern="1200" dirty="0">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128</a:t>
            </a:fld>
            <a:endParaRPr lang="en-US" dirty="0">
              <a:solidFill>
                <a:prstClr val="black"/>
              </a:solidFill>
              <a:latin typeface="Calibri"/>
            </a:endParaRPr>
          </a:p>
        </p:txBody>
      </p:sp>
    </p:spTree>
    <p:extLst>
      <p:ext uri="{BB962C8B-B14F-4D97-AF65-F5344CB8AC3E}">
        <p14:creationId xmlns:p14="http://schemas.microsoft.com/office/powerpoint/2010/main" val="9035921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038600"/>
            <a:ext cx="5943600" cy="4358963"/>
          </a:xfrm>
          <a:prstGeom prst="rect">
            <a:avLst/>
          </a:prstGeom>
        </p:spPr>
        <p:txBody>
          <a:bodyPr>
            <a:noAutofit/>
          </a:bodyPr>
          <a:lstStyle/>
          <a:p>
            <a:pPr marL="171450" indent="-171450">
              <a:buFont typeface="Arial" panose="020B0604020202020204" pitchFamily="34" charset="0"/>
              <a:buChar char="•"/>
              <a:defRPr/>
            </a:pPr>
            <a:r>
              <a:rPr lang="en-US" b="1" u="none" dirty="0">
                <a:latin typeface="+mn-lt"/>
                <a:cs typeface="Arial" panose="020B0604020202020204" pitchFamily="34" charset="0"/>
              </a:rPr>
              <a:t>Groups With Disparities, 2022:</a:t>
            </a:r>
          </a:p>
          <a:p>
            <a:pPr marL="628650" lvl="1" indent="-171450">
              <a:buFont typeface="Arial" panose="020B0604020202020204" pitchFamily="34" charset="0"/>
              <a:buChar char="•"/>
              <a:defRPr/>
            </a:pPr>
            <a:r>
              <a:rPr lang="en-US" kern="1200" dirty="0">
                <a:effectLst/>
                <a:latin typeface="+mn-lt"/>
                <a:cs typeface="Arial" panose="020B0604020202020204" pitchFamily="34" charset="0"/>
              </a:rPr>
              <a:t>Adults age 65 and over were less likely than adults ages 45-64 to have a home health care provider discuss when to take their prescription medicines in the last 2 months of care (25.9% vs. 31.4%). This disparity existed in 2012 and has narrowed over time.</a:t>
            </a:r>
          </a:p>
          <a:p>
            <a:pPr marL="628650" lvl="1" indent="-171450">
              <a:buFont typeface="Arial" panose="020B0604020202020204" pitchFamily="34" charset="0"/>
              <a:buChar char="•"/>
              <a:defRPr/>
            </a:pPr>
            <a:r>
              <a:rPr lang="en-US" kern="1200" dirty="0">
                <a:effectLst/>
                <a:latin typeface="+mn-lt"/>
                <a:cs typeface="Arial" panose="020B0604020202020204" pitchFamily="34" charset="0"/>
              </a:rPr>
              <a:t>Adults ages 18-44 were less likely than adults ages 45-64 to have a home health care provider discuss when to take their prescription medicines in the last 2 months of care (28.5% vs. 31.4%).</a:t>
            </a:r>
            <a:endParaRPr lang="en-US" kern="1200" dirty="0">
              <a:solidFill>
                <a:schemeClr val="tx1"/>
              </a:solidFill>
              <a:effectLst/>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129</a:t>
            </a:fld>
            <a:endParaRPr lang="en-US" dirty="0">
              <a:solidFill>
                <a:prstClr val="black"/>
              </a:solidFill>
              <a:latin typeface="Calibri"/>
            </a:endParaRPr>
          </a:p>
        </p:txBody>
      </p:sp>
    </p:spTree>
    <p:extLst>
      <p:ext uri="{BB962C8B-B14F-4D97-AF65-F5344CB8AC3E}">
        <p14:creationId xmlns:p14="http://schemas.microsoft.com/office/powerpoint/2010/main" val="175859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13</a:t>
            </a:fld>
            <a:endParaRPr lang="en-US" dirty="0"/>
          </a:p>
        </p:txBody>
      </p:sp>
    </p:spTree>
    <p:extLst>
      <p:ext uri="{BB962C8B-B14F-4D97-AF65-F5344CB8AC3E}">
        <p14:creationId xmlns:p14="http://schemas.microsoft.com/office/powerpoint/2010/main" val="40321598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dirty="0"/>
              <a:t>In addition, AHRQ published a blog post in 2022, “Challenges and Opportunities in Home Health Quality Improvement.” (https://www.ahrq.gov/news/blog/ahrqviews/home-health-quality-improvement.html).</a:t>
            </a:r>
          </a:p>
        </p:txBody>
      </p:sp>
      <p:sp>
        <p:nvSpPr>
          <p:cNvPr id="4" name="Slide Number Placeholder 3"/>
          <p:cNvSpPr>
            <a:spLocks noGrp="1"/>
          </p:cNvSpPr>
          <p:nvPr>
            <p:ph type="sldNum" sz="quarter" idx="10"/>
          </p:nvPr>
        </p:nvSpPr>
        <p:spPr/>
        <p:txBody>
          <a:bodyPr/>
          <a:lstStyle/>
          <a:p>
            <a:fld id="{B17BA40C-25F7-4A81-B7B0-365A5351FE20}" type="slidenum">
              <a:rPr lang="en-US" smtClean="0"/>
              <a:t>130</a:t>
            </a:fld>
            <a:endParaRPr lang="en-US" dirty="0"/>
          </a:p>
        </p:txBody>
      </p:sp>
    </p:spTree>
    <p:extLst>
      <p:ext uri="{BB962C8B-B14F-4D97-AF65-F5344CB8AC3E}">
        <p14:creationId xmlns:p14="http://schemas.microsoft.com/office/powerpoint/2010/main" val="39265577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131</a:t>
            </a:fld>
            <a:endParaRPr lang="en-US" dirty="0"/>
          </a:p>
        </p:txBody>
      </p:sp>
    </p:spTree>
    <p:extLst>
      <p:ext uri="{BB962C8B-B14F-4D97-AF65-F5344CB8AC3E}">
        <p14:creationId xmlns:p14="http://schemas.microsoft.com/office/powerpoint/2010/main" val="108849831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312138" y="4033943"/>
            <a:ext cx="6509373" cy="5197581"/>
          </a:xfrm>
          <a:prstGeom prst="rect">
            <a:avLst/>
          </a:prstGeom>
        </p:spPr>
        <p:txBody>
          <a:bodyPr>
            <a:noAutofit/>
          </a:bodyPr>
          <a:lstStyle/>
          <a:p>
            <a:pPr marL="171450" lvl="0" indent="-171450">
              <a:lnSpc>
                <a:spcPct val="110000"/>
              </a:lnSpc>
              <a:buFont typeface="Arial" panose="020B0604020202020204" pitchFamily="34" charset="0"/>
              <a:buChar char="•"/>
            </a:pPr>
            <a:r>
              <a:rPr lang="en-US" dirty="0"/>
              <a:t>Poor communication can occur between patients and providers, as well as between providers. It prevents health equity, the equal opportunity of health, from being properly achieved. For more information on health equity and efforts to eliminate disparities in healthcare, visit https://www.cdc.gov/healthequity/whatis/index.html.</a:t>
            </a:r>
          </a:p>
          <a:p>
            <a:pPr marL="171450" lvl="0" indent="-171450">
              <a:lnSpc>
                <a:spcPct val="110000"/>
              </a:lnSpc>
              <a:buFont typeface="Arial" panose="020B0604020202020204" pitchFamily="34" charset="0"/>
              <a:buChar char="•"/>
            </a:pPr>
            <a:r>
              <a:rPr lang="en-US" dirty="0"/>
              <a:t>Poor communication can continue to harm patients and families after an adverse event has occurred (Etchegaray, et al.). </a:t>
            </a:r>
          </a:p>
          <a:p>
            <a:pPr>
              <a:buSzPct val="100000"/>
              <a:buFont typeface="+mj-lt"/>
              <a:buNone/>
            </a:pPr>
            <a:endParaRPr lang="en-US" sz="1200"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132</a:t>
            </a:fld>
            <a:endParaRPr lang="en-US" dirty="0">
              <a:solidFill>
                <a:prstClr val="black"/>
              </a:solidFill>
              <a:latin typeface="Calibri"/>
            </a:endParaRPr>
          </a:p>
        </p:txBody>
      </p:sp>
    </p:spTree>
    <p:extLst>
      <p:ext uri="{BB962C8B-B14F-4D97-AF65-F5344CB8AC3E}">
        <p14:creationId xmlns:p14="http://schemas.microsoft.com/office/powerpoint/2010/main" val="78501410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033943"/>
            <a:ext cx="5943600" cy="5197581"/>
          </a:xfrm>
          <a:prstGeom prst="rect">
            <a:avLst/>
          </a:prstGeom>
        </p:spPr>
        <p:txBody>
          <a:bodyPr>
            <a:no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 people with adequate personal health literacy can have trouble understanding what to do to attain and maintain good health. Many patients leave their healthcare visit unsure of what their provider asked them to do or what was discussed.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More information on health literacy is available in the Patient Safety Primer: </a:t>
            </a:r>
            <a:r>
              <a:rPr lang="en-US" b="0" i="0" dirty="0">
                <a:solidFill>
                  <a:srgbClr val="691F74"/>
                </a:solidFill>
                <a:effectLst/>
                <a:latin typeface="Zilla Slab"/>
              </a:rPr>
              <a:t>Strategies To Improve Organizational Health Literacy </a:t>
            </a:r>
            <a:r>
              <a:rPr lang="en-US" dirty="0">
                <a:latin typeface="+mn-lt"/>
                <a:cs typeface="Arial" panose="020B0604020202020204" pitchFamily="34" charset="0"/>
              </a:rPr>
              <a:t>(</a:t>
            </a:r>
            <a:r>
              <a:rPr lang="en-US"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https://psnet.ahrq.gov/primer/strategies-improve-organizational-health-literacy</a:t>
            </a:r>
            <a:r>
              <a:rPr lang="en-US" u="none" dirty="0">
                <a:latin typeface="+mn-lt"/>
                <a:cs typeface="Arial" panose="020B0604020202020204" pitchFamily="34" charset="0"/>
              </a:rPr>
              <a:t>) and the </a:t>
            </a:r>
            <a:r>
              <a:rPr lang="en-US" dirty="0">
                <a:latin typeface="+mn-lt"/>
                <a:cs typeface="Arial" panose="020B0604020202020204" pitchFamily="34" charset="0"/>
              </a:rPr>
              <a:t>Patient Safety Primer: </a:t>
            </a:r>
            <a:r>
              <a:rPr lang="en-US" b="0" i="0" dirty="0">
                <a:solidFill>
                  <a:srgbClr val="691F74"/>
                </a:solidFill>
                <a:effectLst/>
                <a:latin typeface="Zilla Slab"/>
              </a:rPr>
              <a:t>Personal Health Literacy (https://psnet.ahrq.gov/primer/personal-health-literacy).</a:t>
            </a:r>
            <a:endParaRPr lang="en-US" u="none" dirty="0">
              <a:latin typeface="+mn-lt"/>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133</a:t>
            </a:fld>
            <a:endParaRPr lang="en-US" dirty="0">
              <a:solidFill>
                <a:prstClr val="black"/>
              </a:solidFill>
              <a:latin typeface="Calibri"/>
            </a:endParaRPr>
          </a:p>
        </p:txBody>
      </p:sp>
    </p:spTree>
    <p:extLst>
      <p:ext uri="{BB962C8B-B14F-4D97-AF65-F5344CB8AC3E}">
        <p14:creationId xmlns:p14="http://schemas.microsoft.com/office/powerpoint/2010/main" val="30102219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145279"/>
            <a:ext cx="5943600" cy="4844117"/>
          </a:xfrm>
          <a:prstGeom prst="rect">
            <a:avLst/>
          </a:prstGeom>
        </p:spPr>
        <p:txBody>
          <a:bodyPr>
            <a:noAutofit/>
          </a:bodyPr>
          <a:lstStyle/>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measures fall under the person-centered care quality domain within the NHQDR database. They are not included in the summary bar chart shown earlier. These measures are represented in the person-centered care bar shown earlier.</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134</a:t>
            </a:fld>
            <a:endParaRPr lang="en-US" dirty="0"/>
          </a:p>
        </p:txBody>
      </p:sp>
    </p:spTree>
    <p:extLst>
      <p:ext uri="{BB962C8B-B14F-4D97-AF65-F5344CB8AC3E}">
        <p14:creationId xmlns:p14="http://schemas.microsoft.com/office/powerpoint/2010/main" val="32568257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For more information on the impact of the COVID-19 public health emergency on data collection and analysis, view the CMS </a:t>
            </a:r>
            <a:r>
              <a:rPr lang="en-US" b="0" i="0" dirty="0">
                <a:solidFill>
                  <a:srgbClr val="003366"/>
                </a:solidFill>
                <a:effectLst/>
                <a:latin typeface="Rubik"/>
              </a:rPr>
              <a:t>Extraordinary Circumstance Exceptions Policy (</a:t>
            </a:r>
            <a:r>
              <a:rPr lang="en-US" dirty="0"/>
              <a:t>https://www.cms.gov/files/document/guidance-memo-exceptions-and-extensions-quality-reporting-and-value-based-purchasing-programs.pdf).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135</a:t>
            </a:fld>
            <a:endParaRPr lang="en-US" dirty="0"/>
          </a:p>
        </p:txBody>
      </p:sp>
    </p:spTree>
    <p:extLst>
      <p:ext uri="{BB962C8B-B14F-4D97-AF65-F5344CB8AC3E}">
        <p14:creationId xmlns:p14="http://schemas.microsoft.com/office/powerpoint/2010/main" val="35191718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731838"/>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rPr>
              <a:t>When healthcare providers use teach-back with their patients, they ask them to describe in their own words what they heard. If patients cannot teach the information back correctly, providers have to instruct them again using a different way of explaining, until patients can correctly teach back what they learned (AHRQ, 2019b). 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a:t>
            </a:r>
            <a:endParaRPr lang="en-US" baseline="30000" dirty="0">
              <a:latin typeface="+mn-lt"/>
            </a:endParaRP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In 2019, 8.1% of adults </a:t>
            </a:r>
            <a:r>
              <a:rPr lang="en-US" dirty="0">
                <a:latin typeface="+mn-lt"/>
              </a:rPr>
              <a:t>who had a doctor's office or clinic visit in the last 12 months had health providers</a:t>
            </a:r>
            <a:r>
              <a:rPr lang="en-US" baseline="0" dirty="0">
                <a:latin typeface="+mn-lt"/>
              </a:rPr>
              <a:t> who</a:t>
            </a:r>
            <a:r>
              <a:rPr lang="en-US" dirty="0">
                <a:latin typeface="+mn-lt"/>
              </a:rPr>
              <a:t> sometimes or never explained things in a way they could understand. </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The percentage of adults </a:t>
            </a:r>
            <a:r>
              <a:rPr lang="en-US" dirty="0">
                <a:latin typeface="+mn-lt"/>
              </a:rPr>
              <a:t>who had a doctor's office or clinic visit in the last 12 months whose health providers</a:t>
            </a:r>
            <a:r>
              <a:rPr lang="en-US" baseline="0" dirty="0">
                <a:latin typeface="+mn-lt"/>
              </a:rPr>
              <a:t> </a:t>
            </a:r>
            <a:r>
              <a:rPr lang="en-US" dirty="0">
                <a:latin typeface="+mn-lt"/>
              </a:rPr>
              <a:t>sometimes or never explained things in a way they could understand improved from 2002 to 2019</a:t>
            </a:r>
            <a:r>
              <a:rPr lang="en-US" baseline="0" dirty="0">
                <a:latin typeface="+mn-lt"/>
              </a:rPr>
              <a:t> for all racial and ethnic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mn-lt"/>
                <a:cs typeface="Arial" panose="020B0604020202020204" pitchFamily="34" charset="0"/>
              </a:rPr>
              <a:t>Groups With Disparities, 2019: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latin typeface="+mn-lt"/>
                <a:cs typeface="Arial" panose="020B0604020202020204" pitchFamily="34" charset="0"/>
              </a:rPr>
              <a:t>Hispanic adults were more likely than White adults to have a </a:t>
            </a:r>
            <a:r>
              <a:rPr lang="en-US" dirty="0">
                <a:latin typeface="+mn-lt"/>
              </a:rPr>
              <a:t>doctor's office or clinic visit in the last 12 months where health providers</a:t>
            </a:r>
            <a:r>
              <a:rPr lang="en-US" baseline="0" dirty="0">
                <a:latin typeface="+mn-lt"/>
              </a:rPr>
              <a:t> </a:t>
            </a:r>
            <a:r>
              <a:rPr lang="en-US" dirty="0">
                <a:latin typeface="+mn-lt"/>
              </a:rPr>
              <a:t>sometimes or never explained things in a way they could understand (11.5% vs. 6.8%).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latin typeface="+mn-lt"/>
                <a:cs typeface="Arial" panose="020B0604020202020204" pitchFamily="34" charset="0"/>
              </a:rPr>
              <a:t>Black adults were more likely than White adults to have a </a:t>
            </a:r>
            <a:r>
              <a:rPr lang="en-US" dirty="0">
                <a:latin typeface="+mn-lt"/>
              </a:rPr>
              <a:t>doctor's office or clinic visit in the last 12 months where health providers</a:t>
            </a:r>
            <a:r>
              <a:rPr lang="en-US" baseline="0" dirty="0">
                <a:latin typeface="+mn-lt"/>
              </a:rPr>
              <a:t> </a:t>
            </a:r>
            <a:r>
              <a:rPr lang="en-US" dirty="0">
                <a:latin typeface="+mn-lt"/>
              </a:rPr>
              <a:t>sometimes or never explained things in a way they could understand (9.1% vs. 6.8%).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136</a:t>
            </a:fld>
            <a:endParaRPr lang="en-US" dirty="0">
              <a:solidFill>
                <a:prstClr val="black"/>
              </a:solidFill>
              <a:latin typeface="Calibri"/>
            </a:endParaRPr>
          </a:p>
        </p:txBody>
      </p:sp>
    </p:spTree>
    <p:extLst>
      <p:ext uri="{BB962C8B-B14F-4D97-AF65-F5344CB8AC3E}">
        <p14:creationId xmlns:p14="http://schemas.microsoft.com/office/powerpoint/2010/main" val="41346950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b="0" dirty="0">
                <a:latin typeface="+mn-lt"/>
                <a:cs typeface="Arial" panose="020B0604020202020204" pitchFamily="34" charset="0"/>
              </a:rPr>
              <a:t>When healthcare providers use teach-back with their patients, they ask them to describe in their own words what they heard. If patients cannot teach the information back correctly, providers have to instruct them again using a different way of explaining, until patients can correctly teach back what they learned (AHRQ, 2019b). 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b="0" dirty="0">
                <a:latin typeface="+mn-lt"/>
                <a:cs typeface="Arial" panose="020B0604020202020204" pitchFamily="34" charset="0"/>
              </a:rPr>
              <a:t>The </a:t>
            </a:r>
            <a:r>
              <a:rPr lang="en-US" dirty="0">
                <a:latin typeface="+mn-lt"/>
                <a:cs typeface="Arial" panose="020B0604020202020204" pitchFamily="34" charset="0"/>
              </a:rPr>
              <a:t>percentage of adults ages 18-44 years who had a doctor’s office or clinic visit in the last 12 months where health providers sometimes or never explained things in a way they could understand improved from 2002 (10.3%) to 2019 (8.6%). All other age groups had no statistically significant changes over time</a:t>
            </a:r>
            <a:r>
              <a:rPr lang="en-US" b="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lvl="1" indent="-171450">
              <a:buFont typeface="Arial" panose="020B0604020202020204" pitchFamily="34" charset="0"/>
              <a:buChar char="•"/>
            </a:pPr>
            <a:r>
              <a:rPr lang="en-US" b="0" baseline="0" dirty="0">
                <a:latin typeface="+mn-lt"/>
                <a:cs typeface="Arial" panose="020B0604020202020204" pitchFamily="34" charset="0"/>
              </a:rPr>
              <a:t>The percentage of adults who had a doctor’s office or clinic visit in the last 12 months where health providers sometimes or never explained things in a way they could understand were all similar (8.6%, 8.2%, and 7.1%, respectively).</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137</a:t>
            </a:fld>
            <a:endParaRPr lang="en-US" dirty="0">
              <a:solidFill>
                <a:prstClr val="black"/>
              </a:solidFill>
              <a:latin typeface="Calibri"/>
            </a:endParaRPr>
          </a:p>
        </p:txBody>
      </p:sp>
    </p:spTree>
    <p:extLst>
      <p:ext uri="{BB962C8B-B14F-4D97-AF65-F5344CB8AC3E}">
        <p14:creationId xmlns:p14="http://schemas.microsoft.com/office/powerpoint/2010/main" val="34952249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When healthcare providers use teach-back with their patients, they ask them to describe in their own words what they heard. If patients cannot teach the information back correctly, providers have to instruct them again using a different way of explaining, until patients can correctly teach back what they learned (AHRQ, 2019b). 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b="0" dirty="0">
                <a:latin typeface="+mn-lt"/>
                <a:cs typeface="Arial" panose="020B0604020202020204" pitchFamily="34" charset="0"/>
              </a:rPr>
              <a:t>The percentage of adults </a:t>
            </a:r>
            <a:r>
              <a:rPr lang="en-US" b="0" dirty="0">
                <a:latin typeface="+mn-lt"/>
              </a:rPr>
              <a:t>who had a doctor's office or clinic visit in the last 12 months where health providers sometimes or never explained things in a way they could understand </a:t>
            </a:r>
            <a:r>
              <a:rPr lang="en-US" b="0" baseline="0" dirty="0">
                <a:latin typeface="+mn-lt"/>
              </a:rPr>
              <a:t>showed no statistically significant changes over time for all income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Groups With Disparities, 2019: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where health providers sometimes or never explained things in a way they could understand was higher for adults with an income less than 100% of PG compared with adults with an income 400% of PG or more (12.4% vs. 6.3%).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where health providers sometimes or never explained things in a way they could understand was higher for adults with an income 100-199% of PG compared with adults with an income 400% of PG or more (11.1% vs. 6.3%).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where health providers sometimes or never explained things in a way they could understand was higher for adults with an income 200-399% of PG compared with adults with an income 400% of PG or more (8.1% vs. 6.3</a:t>
            </a:r>
            <a:r>
              <a:rPr lang="en-US" baseline="0" dirty="0">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mn-lt"/>
              <a:cs typeface="Arial" panose="020B0604020202020204" pitchFamily="34" charset="0"/>
            </a:endParaRP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138</a:t>
            </a:fld>
            <a:endParaRPr lang="en-US" dirty="0"/>
          </a:p>
        </p:txBody>
      </p:sp>
    </p:spTree>
    <p:extLst>
      <p:ext uri="{BB962C8B-B14F-4D97-AF65-F5344CB8AC3E}">
        <p14:creationId xmlns:p14="http://schemas.microsoft.com/office/powerpoint/2010/main" val="41766706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rPr>
              <a:t>When healthcare providers use teach-back with their patients, they ask them to describe in their own words what they heard. If patients cannot teach the information back correctly, providers have to instruct them again using a different way of explaining, until patients can correctly teach back what they learned (AHRQ, 2019b). 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a:t>
            </a:r>
            <a:r>
              <a:rPr lang="en-US" dirty="0">
                <a:latin typeface="+mn-lt"/>
                <a:cs typeface="Arial" panose="020B0604020202020204" pitchFamily="34" charset="0"/>
              </a:rPr>
              <a:t> </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b="0" dirty="0">
                <a:latin typeface="+mn-lt"/>
                <a:cs typeface="Arial" panose="020B0604020202020204" pitchFamily="34" charset="0"/>
              </a:rPr>
              <a:t>From 2002 to 2019, there were no statistically significant changes for any insurance category in the </a:t>
            </a:r>
            <a:r>
              <a:rPr lang="en-US" dirty="0">
                <a:latin typeface="+mn-lt"/>
                <a:cs typeface="Arial" panose="020B0604020202020204" pitchFamily="34" charset="0"/>
              </a:rPr>
              <a:t>percentage of adults </a:t>
            </a:r>
            <a:r>
              <a:rPr lang="en-US" dirty="0">
                <a:latin typeface="+mn-lt"/>
              </a:rPr>
              <a:t>who had a doctor's office or clinic visit in the last 12 months where health providers sometimes or never explained things in a way they could understand</a:t>
            </a:r>
            <a:r>
              <a:rPr lang="en-US" b="0" dirty="0">
                <a:latin typeface="+mn-lt"/>
              </a:rPr>
              <a:t>.</a:t>
            </a:r>
          </a:p>
          <a:p>
            <a:pPr marL="171450" indent="-171450">
              <a:buFont typeface="Arial" panose="020B0604020202020204" pitchFamily="34" charset="0"/>
              <a:buChar char="•"/>
            </a:pPr>
            <a:r>
              <a:rPr lang="en-US" b="1" baseline="0" dirty="0">
                <a:latin typeface="+mn-lt"/>
                <a:cs typeface="Arial" panose="020B0604020202020204" pitchFamily="34" charset="0"/>
              </a:rPr>
              <a:t>Groups With Disparities, 2019:</a:t>
            </a:r>
            <a:endParaRPr lang="en-US" b="0" baseline="0" dirty="0">
              <a:latin typeface="+mn-lt"/>
              <a:cs typeface="Arial" panose="020B0604020202020204" pitchFamily="34" charset="0"/>
            </a:endParaRPr>
          </a:p>
          <a:p>
            <a:pPr marL="628650" lvl="1" indent="-171450">
              <a:buFont typeface="Arial" panose="020B0604020202020204" pitchFamily="34" charset="0"/>
              <a:buChar char="•"/>
            </a:pPr>
            <a:r>
              <a:rPr lang="en-US" b="0" baseline="0" dirty="0">
                <a:latin typeface="+mn-lt"/>
                <a:cs typeface="Arial" panose="020B0604020202020204" pitchFamily="34" charset="0"/>
              </a:rPr>
              <a:t>The </a:t>
            </a:r>
            <a:r>
              <a:rPr lang="en-US" dirty="0">
                <a:latin typeface="+mn-lt"/>
                <a:cs typeface="Arial" panose="020B0604020202020204" pitchFamily="34" charset="0"/>
              </a:rPr>
              <a:t>percentage of adults who had a doctor’s office or clinic visit in the last 12 months where health providers sometimes or never explained things in a way they could understand was higher among adults with public insurance and uninsured adults compared with adults with any private insurance (13.1% and 13.0%, respectively, vs. 7.2%).</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139</a:t>
            </a:fld>
            <a:endParaRPr lang="en-US" dirty="0"/>
          </a:p>
        </p:txBody>
      </p:sp>
    </p:spTree>
    <p:extLst>
      <p:ext uri="{BB962C8B-B14F-4D97-AF65-F5344CB8AC3E}">
        <p14:creationId xmlns:p14="http://schemas.microsoft.com/office/powerpoint/2010/main" val="104219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46241" y="4084320"/>
            <a:ext cx="6242756" cy="5098509"/>
          </a:xfrm>
          <a:prstGeom prst="rect">
            <a:avLst/>
          </a:prstGeom>
        </p:spPr>
        <p:txBody>
          <a:bodyPr>
            <a:normAutofit lnSpcReduction="10000"/>
          </a:bodyPr>
          <a:lstStyle/>
          <a:p>
            <a:pPr algn="l"/>
            <a:r>
              <a:rPr lang="en-US" sz="1200" b="1" dirty="0">
                <a:latin typeface="+mn-lt"/>
                <a:cs typeface="Arial" panose="020B0604020202020204" pitchFamily="34" charset="0"/>
              </a:rPr>
              <a:t>Note: </a:t>
            </a:r>
            <a:r>
              <a:rPr lang="en-US" sz="1200" dirty="0">
                <a:latin typeface="+mn-lt"/>
                <a:cs typeface="Arial" panose="020B0604020202020204" pitchFamily="34" charset="0"/>
              </a:rPr>
              <a:t>This slide is limited to those measures that have the minimum four data points that AHRQ requires to conduct a trend analysis. Supplemental measures are not included in the Highlight analysis. For each measure with at least four estimates over time, unweighted log-linear regression is used to calculate average annual percentage change (AAPC) and to assess the statistical significance of the rate of change (</a:t>
            </a:r>
            <a:r>
              <a:rPr lang="en-US" sz="1200" i="1" dirty="0">
                <a:latin typeface="+mn-lt"/>
                <a:cs typeface="Arial" panose="020B0604020202020204" pitchFamily="34" charset="0"/>
              </a:rPr>
              <a:t>p</a:t>
            </a:r>
            <a:r>
              <a:rPr lang="en-US" sz="1200" dirty="0">
                <a:latin typeface="+mn-lt"/>
                <a:cs typeface="Arial" panose="020B0604020202020204" pitchFamily="34" charset="0"/>
              </a:rPr>
              <a:t> &lt;0.10). Rates are aligned so that negative change indicates improved care. The model used is</a:t>
            </a:r>
            <a:r>
              <a:rPr lang="en-US" sz="1200" b="0" i="0" dirty="0">
                <a:solidFill>
                  <a:srgbClr val="000000"/>
                </a:solidFill>
                <a:effectLst/>
                <a:latin typeface="+mn-lt"/>
              </a:rPr>
              <a:t> ln(M) = β0 + β1Y, where ln(M) is the natural logarithm of the aligned rate, β0 is the intercept or constant, and β1 is the coefficient corresponding to year Y (e.g., the average annual percentage change = 100 x (exp(β)-1)). </a:t>
            </a:r>
          </a:p>
          <a:p>
            <a:endParaRPr lang="en-US" sz="1200" dirty="0">
              <a:latin typeface="+mn-lt"/>
              <a:cs typeface="Arial" panose="020B0604020202020204" pitchFamily="34" charset="0"/>
            </a:endParaRPr>
          </a:p>
          <a:p>
            <a:pPr marL="628650" lvl="1" indent="-171450">
              <a:buFont typeface="Arial" panose="020B0604020202020204" pitchFamily="34" charset="0"/>
              <a:buChar char="•"/>
            </a:pPr>
            <a:r>
              <a:rPr lang="en-US" sz="1200" b="1" dirty="0">
                <a:latin typeface="+mn-lt"/>
              </a:rPr>
              <a:t>Improving </a:t>
            </a:r>
            <a:r>
              <a:rPr lang="en-US" sz="1200" dirty="0">
                <a:latin typeface="+mn-lt"/>
              </a:rPr>
              <a:t>= Average annual percentage change &gt;1% per year in a favorable direction and p &lt;0.10. </a:t>
            </a:r>
          </a:p>
          <a:p>
            <a:pPr marL="628650" lvl="1" indent="-171450">
              <a:buFont typeface="Arial" panose="020B0604020202020204" pitchFamily="34" charset="0"/>
              <a:buChar char="•"/>
            </a:pPr>
            <a:r>
              <a:rPr lang="en-US" sz="1200" b="1" dirty="0">
                <a:latin typeface="+mn-lt"/>
              </a:rPr>
              <a:t>Not Changing </a:t>
            </a:r>
            <a:r>
              <a:rPr lang="en-US" sz="1200" dirty="0">
                <a:latin typeface="+mn-lt"/>
              </a:rPr>
              <a:t>= Average annual percentage change ≤1% per year or p ≥0.10. </a:t>
            </a:r>
          </a:p>
          <a:p>
            <a:pPr marL="628650" lvl="1" indent="-171450">
              <a:buFont typeface="Arial" panose="020B0604020202020204" pitchFamily="34" charset="0"/>
              <a:buChar char="•"/>
            </a:pPr>
            <a:r>
              <a:rPr lang="en-US" sz="1200" b="1" dirty="0">
                <a:latin typeface="+mn-lt"/>
              </a:rPr>
              <a:t>Worsening </a:t>
            </a:r>
            <a:r>
              <a:rPr lang="en-US" sz="1200" dirty="0">
                <a:latin typeface="+mn-lt"/>
              </a:rPr>
              <a:t>= Average annual percentage change &gt;1% per year in an unfavorable direction and p &lt;0.10. </a:t>
            </a:r>
          </a:p>
          <a:p>
            <a:pPr marL="177292" lvl="1" indent="0">
              <a:buFont typeface="Arial" panose="020B0604020202020204" pitchFamily="34" charset="0"/>
              <a:buNone/>
            </a:pPr>
            <a:endParaRPr lang="en-US" sz="1200" dirty="0">
              <a:latin typeface="+mn-lt"/>
              <a:cs typeface="Arial" panose="020B0604020202020204" pitchFamily="34" charset="0"/>
            </a:endParaRPr>
          </a:p>
          <a:p>
            <a:pPr marL="177291" indent="-177291">
              <a:buFont typeface="Arial" panose="020B0604020202020204" pitchFamily="34" charset="0"/>
              <a:buChar char="•"/>
            </a:pPr>
            <a:r>
              <a:rPr lang="en-US" sz="1200" dirty="0">
                <a:latin typeface="+mn-lt"/>
                <a:cs typeface="Arial" panose="020B0604020202020204" pitchFamily="34" charset="0"/>
              </a:rPr>
              <a:t>Through 2022, across a broad spectrum of healthcare quality measures, less than half (45%) showed improvement.</a:t>
            </a:r>
          </a:p>
          <a:p>
            <a:pPr marL="177291" indent="-177291">
              <a:buFont typeface="Arial" panose="020B0604020202020204" pitchFamily="34" charset="0"/>
              <a:buChar char="•"/>
            </a:pPr>
            <a:r>
              <a:rPr lang="en-US" sz="1200" dirty="0">
                <a:latin typeface="+mn-lt"/>
                <a:cs typeface="Arial" panose="020B0604020202020204" pitchFamily="34" charset="0"/>
              </a:rPr>
              <a:t>Person-Centered Care: 41% of person-centered care measures were improving overall. </a:t>
            </a:r>
          </a:p>
          <a:p>
            <a:pPr marL="177291" indent="-177291">
              <a:buFont typeface="Arial" panose="020B0604020202020204" pitchFamily="34" charset="0"/>
              <a:buChar char="•"/>
            </a:pPr>
            <a:r>
              <a:rPr lang="en-US" sz="1200" dirty="0">
                <a:latin typeface="+mn-lt"/>
                <a:cs typeface="Arial" panose="020B0604020202020204" pitchFamily="34" charset="0"/>
              </a:rPr>
              <a:t>Patient Safety: More than half (57%) of patient safety measures were improving overall.</a:t>
            </a:r>
          </a:p>
          <a:p>
            <a:pPr marL="371601" lvl="1" indent="-177291">
              <a:buFont typeface="Arial" panose="020B0604020202020204" pitchFamily="34" charset="0"/>
              <a:buChar char="•"/>
            </a:pPr>
            <a:r>
              <a:rPr lang="en-US" sz="1200" dirty="0">
                <a:latin typeface="+mn-lt"/>
                <a:cs typeface="Arial" panose="020B0604020202020204" pitchFamily="34" charset="0"/>
              </a:rPr>
              <a:t>The one measure with worsening results was “Adults who reported a home health provider asking to see all the prescription and over-the-counter medicines they were taking when they first started getting home health care.”</a:t>
            </a:r>
          </a:p>
          <a:p>
            <a:pPr marL="177291" indent="-177291">
              <a:buFont typeface="Arial" panose="020B0604020202020204" pitchFamily="34" charset="0"/>
              <a:buChar char="•"/>
            </a:pPr>
            <a:r>
              <a:rPr lang="en-US" sz="1200" dirty="0">
                <a:latin typeface="+mn-lt"/>
                <a:cs typeface="Arial" panose="020B0604020202020204" pitchFamily="34" charset="0"/>
              </a:rPr>
              <a:t>Healthy Living: Nearly half (47%) of healthy living measures were improving overall. </a:t>
            </a:r>
          </a:p>
          <a:p>
            <a:pPr marL="177291" indent="-177291">
              <a:buFont typeface="Arial" panose="020B0604020202020204" pitchFamily="34" charset="0"/>
              <a:buChar char="•"/>
            </a:pPr>
            <a:r>
              <a:rPr lang="en-US" sz="1200" dirty="0">
                <a:latin typeface="+mn-lt"/>
                <a:cs typeface="Arial" panose="020B0604020202020204" pitchFamily="34" charset="0"/>
              </a:rPr>
              <a:t>Effectiveness of Care: About 40% of effective treatment measures were improving overall. </a:t>
            </a:r>
          </a:p>
          <a:p>
            <a:pPr marL="177291" indent="-177291">
              <a:buFont typeface="Arial" panose="020B0604020202020204" pitchFamily="34" charset="0"/>
              <a:buChar char="•"/>
            </a:pPr>
            <a:r>
              <a:rPr lang="en-US" sz="1200" dirty="0">
                <a:latin typeface="+mn-lt"/>
                <a:cs typeface="Arial" panose="020B0604020202020204" pitchFamily="34" charset="0"/>
              </a:rPr>
              <a:t>Care Coordination: About 40% of care coordination measures were improving overall. </a:t>
            </a:r>
          </a:p>
          <a:p>
            <a:pPr marL="177291" indent="-177291">
              <a:buFont typeface="Arial" panose="020B0604020202020204" pitchFamily="34" charset="0"/>
              <a:buChar char="•"/>
            </a:pPr>
            <a:r>
              <a:rPr lang="en-US" sz="1200" dirty="0">
                <a:latin typeface="+mn-lt"/>
                <a:cs typeface="Arial" panose="020B0604020202020204" pitchFamily="34" charset="0"/>
              </a:rPr>
              <a:t>Affordable Care: No affordable care measures showed improvement overall. </a:t>
            </a:r>
          </a:p>
          <a:p>
            <a:pPr marL="177291" indent="-177291">
              <a:buFont typeface="Arial" panose="020B0604020202020204" pitchFamily="34" charset="0"/>
              <a:buChar char="•"/>
            </a:pPr>
            <a:r>
              <a:rPr lang="en-US" sz="1200" dirty="0">
                <a:latin typeface="+mn-lt"/>
                <a:cs typeface="Arial" panose="020B0604020202020204" pitchFamily="34" charset="0"/>
              </a:rPr>
              <a:t>Access: Half of access measures were improving overall.</a:t>
            </a:r>
          </a:p>
          <a:p>
            <a:pPr marL="0" indent="0" defTabSz="933237">
              <a:buFont typeface="Arial" panose="020B0604020202020204" pitchFamily="34" charset="0"/>
              <a:buNone/>
              <a:defRPr/>
            </a:pPr>
            <a:endParaRPr lang="en-US" sz="1200" kern="1200" dirty="0">
              <a:effectLst/>
              <a:latin typeface="+mn-lt"/>
              <a:cs typeface="Arial" panose="020B0604020202020204" pitchFamily="34" charset="0"/>
            </a:endParaRPr>
          </a:p>
          <a:p>
            <a:pPr marL="0" indent="0" defTabSz="933237">
              <a:buFont typeface="Arial" panose="020B0604020202020204" pitchFamily="34" charset="0"/>
              <a:buNone/>
              <a:defRPr/>
            </a:pPr>
            <a:r>
              <a:rPr lang="en-US" sz="1200" kern="1200" dirty="0">
                <a:effectLst/>
                <a:latin typeface="+mn-lt"/>
                <a:cs typeface="Arial" panose="020B0604020202020204" pitchFamily="34" charset="0"/>
              </a:rPr>
              <a:t>For more information, refer to the </a:t>
            </a:r>
            <a:r>
              <a:rPr lang="en-US" dirty="0"/>
              <a:t>2023 National Healthcare Quality and Disparities Report (https://www.ahrq.gov/sites/default/files/wysiwyg/research/findings/nhqrdr/2023-nhqdr.pdf)</a:t>
            </a:r>
            <a:endParaRPr lang="en-US" sz="12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14</a:t>
            </a:fld>
            <a:endParaRPr lang="en-US" dirty="0"/>
          </a:p>
        </p:txBody>
      </p:sp>
    </p:spTree>
    <p:extLst>
      <p:ext uri="{BB962C8B-B14F-4D97-AF65-F5344CB8AC3E}">
        <p14:creationId xmlns:p14="http://schemas.microsoft.com/office/powerpoint/2010/main" val="256404263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731838"/>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From 2011 to 2019, the percentage of adults who had a doctor’s office or clinic visit in the last 12 months whose health providers always asked them to describe how they would follow the instructions increased from 24.4% to 25.6% but the change was not statistically significant</a:t>
            </a:r>
            <a:r>
              <a:rPr lang="en-US" b="0" baseline="0" dirty="0">
                <a:latin typeface="+mn-lt"/>
              </a:rPr>
              <a:t>.</a:t>
            </a:r>
            <a:endParaRPr lang="en-US"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lvl="1" indent="-171450">
              <a:buFont typeface="Arial" panose="020B0604020202020204" pitchFamily="34" charset="0"/>
              <a:buChar char="•"/>
            </a:pPr>
            <a:r>
              <a:rPr lang="en-US" b="0" baseline="0" dirty="0">
                <a:latin typeface="+mn-lt"/>
                <a:cs typeface="Arial" panose="020B0604020202020204" pitchFamily="34" charset="0"/>
              </a:rPr>
              <a:t>Hispanic and Black adults who had a doctor’s office or clinic visit in the last 12 months were more likely than White adults to have their health providers always ask them to describe how they would follow the instructions (36.2% and 37.5%, respectively, vs. 21.9%).</a:t>
            </a:r>
            <a:endParaRPr lang="en-US"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140</a:t>
            </a:fld>
            <a:endParaRPr lang="en-US" dirty="0">
              <a:solidFill>
                <a:prstClr val="black"/>
              </a:solidFill>
              <a:latin typeface="Calibri"/>
            </a:endParaRPr>
          </a:p>
        </p:txBody>
      </p:sp>
    </p:spTree>
    <p:extLst>
      <p:ext uri="{BB962C8B-B14F-4D97-AF65-F5344CB8AC3E}">
        <p14:creationId xmlns:p14="http://schemas.microsoft.com/office/powerpoint/2010/main" val="346484614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The percentage of adults ages 18-44 years who had a doctor’s office or clinic visit in the last 12 months whose health providers always asked them to describe how they would follow the instructions improved from 2011 (23.0%) to 2019 (25.8%). All other age groups had no statistically significant changes over time.</a:t>
            </a:r>
          </a:p>
          <a:p>
            <a:pPr marL="171450" indent="-171450">
              <a:buFont typeface="Arial" panose="020B0604020202020204" pitchFamily="34" charset="0"/>
              <a:buChar char="•"/>
            </a:pPr>
            <a:r>
              <a:rPr lang="en-US" b="1" dirty="0">
                <a:latin typeface="+mn-lt"/>
                <a:cs typeface="Arial" panose="020B0604020202020204" pitchFamily="34" charset="0"/>
              </a:rPr>
              <a:t>Groups With Disparities, 2019: </a:t>
            </a:r>
          </a:p>
          <a:p>
            <a:pPr marL="628650" lvl="1" indent="-171450">
              <a:buFont typeface="Arial" panose="020B0604020202020204" pitchFamily="34" charset="0"/>
              <a:buChar char="•"/>
            </a:pPr>
            <a:r>
              <a:rPr lang="en-US" b="0" baseline="0" dirty="0">
                <a:latin typeface="+mn-lt"/>
                <a:cs typeface="Arial" panose="020B0604020202020204" pitchFamily="34" charset="0"/>
              </a:rPr>
              <a:t>The percentages of adults ages 18-44, 45-64, and 65 and over who had a doctor’s office or clinic visit in the last 12 months whose health providers always asked them to describe how they would follow the instructions were all similar (25.8%, 25.6%, and 25.5%, respectively</a:t>
            </a:r>
            <a:r>
              <a:rPr lang="en-US" b="0" dirty="0">
                <a:latin typeface="+mn-lt"/>
              </a:rPr>
              <a:t>).</a:t>
            </a:r>
            <a:endParaRPr lang="en-US" b="0" baseline="0" dirty="0">
              <a:latin typeface="+mn-lt"/>
              <a:cs typeface="Arial" panose="020B0604020202020204" pitchFamily="34" charset="0"/>
            </a:endParaRPr>
          </a:p>
          <a:p>
            <a:pPr lvl="0"/>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141</a:t>
            </a:fld>
            <a:endParaRPr lang="en-US" dirty="0">
              <a:solidFill>
                <a:prstClr val="black"/>
              </a:solidFill>
              <a:latin typeface="Calibri"/>
            </a:endParaRPr>
          </a:p>
        </p:txBody>
      </p:sp>
    </p:spTree>
    <p:extLst>
      <p:ext uri="{BB962C8B-B14F-4D97-AF65-F5344CB8AC3E}">
        <p14:creationId xmlns:p14="http://schemas.microsoft.com/office/powerpoint/2010/main" val="2930313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dirty="0">
                <a:latin typeface="+mn-lt"/>
                <a:cs typeface="Arial" panose="020B0604020202020204" pitchFamily="34" charset="0"/>
              </a:rPr>
              <a:t>The percentage of adults who had a doctor’s office or clinic visit in the last 12 months whose health providers always asked them to describe how they would follow the instructions showed no statistically significant changes over time for all income categories</a:t>
            </a:r>
            <a:r>
              <a:rPr lang="en-US" baseline="0" dirty="0">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and had health providers always ask them to describe how they would follow the instructions was higher for adults with an income less than 100% of PG compared with adults with an income 400% or more of PG or more (31.1% vs. 23.1%).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and had health providers always ask them to describe how they would follow the instructions was higher for adults with an income 100-199% of PG compared with adults with an income 400% or more of PG (30.5% vs. 23.1%).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a doctor’s office or clinic visit in the last 12 months and had health providers always ask them to describe how they would follow the instructions was higher for adults with an income 200-399% of PG compared with adults with an income 400% or more of PG (26.0% vs. 23.1%)</a:t>
            </a:r>
            <a:r>
              <a:rPr lang="en-US" baseline="0" dirty="0">
                <a:latin typeface="+mn-lt"/>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mn-lt"/>
              <a:cs typeface="Arial" panose="020B0604020202020204" pitchFamily="34" charset="0"/>
            </a:endParaRP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142</a:t>
            </a:fld>
            <a:endParaRPr lang="en-US" dirty="0"/>
          </a:p>
        </p:txBody>
      </p:sp>
    </p:spTree>
    <p:extLst>
      <p:ext uri="{BB962C8B-B14F-4D97-AF65-F5344CB8AC3E}">
        <p14:creationId xmlns:p14="http://schemas.microsoft.com/office/powerpoint/2010/main" val="350183312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Trends: </a:t>
            </a:r>
            <a:r>
              <a:rPr lang="en-US" b="0" dirty="0">
                <a:latin typeface="+mn-lt"/>
                <a:cs typeface="Arial" panose="020B0604020202020204" pitchFamily="34" charset="0"/>
              </a:rPr>
              <a:t>From 2011 to 2019, there were no statistically significant changes for any insurance category in the percentage of adults who had a doctor’s office or clinic visit in the last 12 months whose health providers always asked them to describe how they would follow the instructions</a:t>
            </a:r>
            <a:r>
              <a:rPr lang="en-US" b="0" dirty="0">
                <a:latin typeface="+mn-lt"/>
              </a:rPr>
              <a:t>.</a:t>
            </a:r>
            <a:r>
              <a:rPr lang="en-US" b="0" baseline="0" dirty="0">
                <a:latin typeface="+mn-lt"/>
              </a:rPr>
              <a:t> </a:t>
            </a:r>
          </a:p>
          <a:p>
            <a:pPr marL="171450" lvl="0" indent="-171450">
              <a:buFont typeface="Arial" panose="020B0604020202020204" pitchFamily="34" charset="0"/>
              <a:buChar char="•"/>
            </a:pPr>
            <a:r>
              <a:rPr lang="en-US" b="1" baseline="0" dirty="0">
                <a:latin typeface="+mn-lt"/>
                <a:cs typeface="Arial" panose="020B0604020202020204" pitchFamily="34" charset="0"/>
              </a:rPr>
              <a:t>Groups With Disparities, 2019:</a:t>
            </a:r>
            <a:endParaRPr lang="en-US" b="0" baseline="0" dirty="0">
              <a:latin typeface="+mn-lt"/>
              <a:cs typeface="Arial" panose="020B0604020202020204" pitchFamily="34" charset="0"/>
            </a:endParaRPr>
          </a:p>
          <a:p>
            <a:pPr marL="628650" lvl="1" indent="-171450">
              <a:buFont typeface="Arial" panose="020B0604020202020204" pitchFamily="34" charset="0"/>
              <a:buChar char="•"/>
            </a:pPr>
            <a:r>
              <a:rPr lang="en-US" b="0" baseline="0" dirty="0">
                <a:latin typeface="+mn-lt"/>
                <a:cs typeface="Arial" panose="020B0604020202020204" pitchFamily="34" charset="0"/>
              </a:rPr>
              <a:t>T</a:t>
            </a:r>
            <a:r>
              <a:rPr lang="en-US" dirty="0">
                <a:latin typeface="+mn-lt"/>
                <a:cs typeface="Arial" panose="020B0604020202020204" pitchFamily="34" charset="0"/>
              </a:rPr>
              <a:t>he percentage of adults who had a doctor’s office or clinic visit in the last 12 months whose health providers always asked them to describe how they would follow the instructions was higher among adults with public insurance and uninsured adults compared with adults with any private insurance (32.0% and 30.1%, respectively, vs. 24.1%)</a:t>
            </a:r>
            <a:r>
              <a:rPr lang="en-US" b="0" dirty="0">
                <a:latin typeface="+mn-lt"/>
              </a:rPr>
              <a:t>.</a:t>
            </a:r>
            <a:endParaRPr lang="en-US" b="1" baseline="0" dirty="0">
              <a:latin typeface="+mn-lt"/>
              <a:cs typeface="Arial" panose="020B0604020202020204" pitchFamily="34" charset="0"/>
            </a:endParaRPr>
          </a:p>
          <a:p>
            <a:pPr marL="628650" lvl="1"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143</a:t>
            </a:fld>
            <a:endParaRPr lang="en-US" dirty="0"/>
          </a:p>
        </p:txBody>
      </p:sp>
    </p:spTree>
    <p:extLst>
      <p:ext uri="{BB962C8B-B14F-4D97-AF65-F5344CB8AC3E}">
        <p14:creationId xmlns:p14="http://schemas.microsoft.com/office/powerpoint/2010/main" val="80407059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731838"/>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From 2011 to 2019, the percentage of adults who had a doctor’s office or clinic visit in the last 12 months whose health providers always gave them easy-to-understand instructions increased overall, from 64.1% to 70.2%.</a:t>
            </a:r>
            <a:endParaRPr lang="en-US"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lvl="1" indent="-171450">
              <a:buFont typeface="Arial" panose="020B0604020202020204" pitchFamily="34" charset="0"/>
              <a:buChar char="•"/>
            </a:pPr>
            <a:r>
              <a:rPr lang="en-US" b="0" baseline="0" dirty="0">
                <a:latin typeface="+mn-lt"/>
                <a:cs typeface="Arial" panose="020B0604020202020204" pitchFamily="34" charset="0"/>
              </a:rPr>
              <a:t>The percentage of Hispanic adults who had a doctor’s office or clinic visit in the last 12 months whose health providers always gave them easy-to-understand instructions was lower compared with White adults (66.1% vs. 71.6</a:t>
            </a:r>
            <a:r>
              <a:rPr lang="en-US" b="0" dirty="0">
                <a:latin typeface="+mn-lt"/>
              </a:rPr>
              <a:t>%).</a:t>
            </a:r>
            <a:endParaRPr lang="en-US" b="0" baseline="0" dirty="0">
              <a:latin typeface="+mn-lt"/>
              <a:cs typeface="Arial" panose="020B0604020202020204" pitchFamily="34" charset="0"/>
            </a:endParaRPr>
          </a:p>
          <a:p>
            <a:pPr marL="171450" indent="-171450">
              <a:buFont typeface="Arial" panose="020B0604020202020204" pitchFamily="34" charset="0"/>
              <a:buChar char="•"/>
            </a:pPr>
            <a:endParaRPr lang="en-US"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144</a:t>
            </a:fld>
            <a:endParaRPr lang="en-US" dirty="0">
              <a:solidFill>
                <a:prstClr val="black"/>
              </a:solidFill>
              <a:latin typeface="Calibri"/>
            </a:endParaRPr>
          </a:p>
        </p:txBody>
      </p:sp>
    </p:spTree>
    <p:extLst>
      <p:ext uri="{BB962C8B-B14F-4D97-AF65-F5344CB8AC3E}">
        <p14:creationId xmlns:p14="http://schemas.microsoft.com/office/powerpoint/2010/main" val="14285770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lvl="1" indent="-171450">
              <a:buFont typeface="Arial" panose="020B0604020202020204" pitchFamily="34" charset="0"/>
              <a:buChar char="•"/>
            </a:pPr>
            <a:r>
              <a:rPr lang="en-US" b="0" baseline="0" dirty="0">
                <a:latin typeface="+mn-lt"/>
                <a:cs typeface="Arial" panose="020B0604020202020204" pitchFamily="34" charset="0"/>
              </a:rPr>
              <a:t>The percentages of adults ages 18-44, 45-64, and 65 and over who had a doctor’s office or clinic visit in the last 12 months whose health providers always gave them easy-to-understand instructions were all similar (70.2%, 70.7%, and 69.7%, respectively)</a:t>
            </a:r>
            <a:r>
              <a:rPr lang="en-US" b="0" dirty="0">
                <a:latin typeface="+mn-lt"/>
              </a:rPr>
              <a:t>.</a:t>
            </a:r>
            <a:endParaRPr lang="en-US" b="0" baseline="0" dirty="0">
              <a:latin typeface="+mn-lt"/>
              <a:cs typeface="Arial" panose="020B0604020202020204" pitchFamily="34" charset="0"/>
            </a:endParaRPr>
          </a:p>
          <a:p>
            <a:pPr lvl="0"/>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145</a:t>
            </a:fld>
            <a:endParaRPr lang="en-US" dirty="0">
              <a:solidFill>
                <a:prstClr val="black"/>
              </a:solidFill>
              <a:latin typeface="Calibri"/>
            </a:endParaRPr>
          </a:p>
        </p:txBody>
      </p:sp>
    </p:spTree>
    <p:extLst>
      <p:ext uri="{BB962C8B-B14F-4D97-AF65-F5344CB8AC3E}">
        <p14:creationId xmlns:p14="http://schemas.microsoft.com/office/powerpoint/2010/main" val="2927748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endParaRPr lang="en-US" b="1"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2019: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percentage of adults who had health providers give them easy-to-understand instructions was higher for adults with an income l</a:t>
            </a:r>
            <a:r>
              <a:rPr lang="en-US" baseline="0" dirty="0">
                <a:latin typeface="+mn-lt"/>
                <a:cs typeface="Arial" panose="020B0604020202020204" pitchFamily="34" charset="0"/>
              </a:rPr>
              <a:t>ess than 100% of PG</a:t>
            </a:r>
            <a:r>
              <a:rPr lang="en-US" b="0" dirty="0">
                <a:latin typeface="+mn-lt"/>
              </a:rPr>
              <a:t> compared with adults with an income </a:t>
            </a:r>
            <a:r>
              <a:rPr lang="en-US" baseline="0" dirty="0">
                <a:latin typeface="+mn-lt"/>
                <a:cs typeface="Arial" panose="020B0604020202020204" pitchFamily="34" charset="0"/>
              </a:rPr>
              <a:t>400% of PG or more (31.1% vs. 23.1%).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mn-lt"/>
              <a:cs typeface="Arial" panose="020B0604020202020204" pitchFamily="34" charset="0"/>
            </a:endParaRPr>
          </a:p>
          <a:p>
            <a:pPr marL="171450" lvl="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146</a:t>
            </a:fld>
            <a:endParaRPr lang="en-US" dirty="0"/>
          </a:p>
        </p:txBody>
      </p:sp>
    </p:spTree>
    <p:extLst>
      <p:ext uri="{BB962C8B-B14F-4D97-AF65-F5344CB8AC3E}">
        <p14:creationId xmlns:p14="http://schemas.microsoft.com/office/powerpoint/2010/main" val="39515308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dirty="0">
                <a:latin typeface="+mn-lt"/>
              </a:rPr>
              <a:t>Many patients leave their healthcare visit unsure of what their provider asked them to do or what was discussed. Nationwide, only 12% of adults have proficient health literacy (Kutner, et al., 2006).</a:t>
            </a:r>
            <a:r>
              <a:rPr lang="en-US" strike="noStrike" baseline="30000" dirty="0">
                <a:latin typeface="+mn-lt"/>
              </a:rPr>
              <a:t>,</a:t>
            </a:r>
            <a:r>
              <a:rPr lang="en-US" dirty="0">
                <a:latin typeface="+mn-lt"/>
              </a:rPr>
              <a:t> That means almost 9 out of 10 Americans find it challenging “to obtain, process, and understand basic health information and services needed to make appropriate health decisions” (IOM, 2004). </a:t>
            </a:r>
            <a:r>
              <a:rPr lang="en-US" dirty="0">
                <a:latin typeface="+mn-lt"/>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endParaRPr lang="en-US" b="1" baseline="0" dirty="0">
              <a:latin typeface="+mn-lt"/>
              <a:cs typeface="Arial" panose="020B0604020202020204" pitchFamily="34" charset="0"/>
            </a:endParaRPr>
          </a:p>
          <a:p>
            <a:pPr marL="171450" lvl="0" indent="-171450">
              <a:buFont typeface="Arial" panose="020B0604020202020204" pitchFamily="34" charset="0"/>
              <a:buChar char="•"/>
            </a:pPr>
            <a:r>
              <a:rPr lang="en-US" b="1" baseline="0" dirty="0">
                <a:latin typeface="+mn-lt"/>
                <a:cs typeface="Arial" panose="020B0604020202020204" pitchFamily="34" charset="0"/>
              </a:rPr>
              <a:t>Groups With Disparities, 2019:</a:t>
            </a:r>
            <a:endParaRPr lang="en-US" b="0" baseline="0" dirty="0">
              <a:latin typeface="+mn-lt"/>
              <a:cs typeface="Arial" panose="020B0604020202020204" pitchFamily="34" charset="0"/>
            </a:endParaRPr>
          </a:p>
          <a:p>
            <a:pPr marL="628650" lvl="1" indent="-171450">
              <a:buFont typeface="Arial" panose="020B0604020202020204" pitchFamily="34" charset="0"/>
              <a:buChar char="•"/>
            </a:pPr>
            <a:r>
              <a:rPr lang="en-US" b="0" baseline="0" dirty="0">
                <a:latin typeface="+mn-lt"/>
                <a:cs typeface="Arial" panose="020B0604020202020204" pitchFamily="34" charset="0"/>
              </a:rPr>
              <a:t>The percentage of adults who had health providers who always gave them easy-to-understand instructions was higher among adults with public insurance and uninsured adults compared with adults with any private insurance (32.0% and 30.1%, respectively, vs. 24.1%)</a:t>
            </a:r>
            <a:r>
              <a:rPr lang="en-US" b="0" dirty="0">
                <a:latin typeface="+mn-lt"/>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147</a:t>
            </a:fld>
            <a:endParaRPr lang="en-US" dirty="0"/>
          </a:p>
        </p:txBody>
      </p:sp>
    </p:spTree>
    <p:extLst>
      <p:ext uri="{BB962C8B-B14F-4D97-AF65-F5344CB8AC3E}">
        <p14:creationId xmlns:p14="http://schemas.microsoft.com/office/powerpoint/2010/main" val="6668428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731838"/>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Autofit/>
          </a:bodyPr>
          <a:lstStyle/>
          <a:p>
            <a:pPr marL="171450" indent="-171450">
              <a:buFont typeface="Arial" panose="020B0604020202020204" pitchFamily="34" charset="0"/>
              <a:buChar char="•"/>
            </a:pPr>
            <a:r>
              <a:rPr lang="en-US" sz="1200" b="1" dirty="0">
                <a:latin typeface="+mn-lt"/>
                <a:cs typeface="Arial" panose="020B0604020202020204" pitchFamily="34" charset="0"/>
              </a:rPr>
              <a:t>Importance:</a:t>
            </a:r>
            <a:r>
              <a:rPr lang="en-US" sz="1200" b="1" baseline="0" dirty="0">
                <a:latin typeface="+mn-lt"/>
                <a:cs typeface="Arial" panose="020B0604020202020204" pitchFamily="34" charset="0"/>
              </a:rPr>
              <a:t> </a:t>
            </a:r>
            <a:r>
              <a:rPr lang="en-US" sz="1200" kern="1200" dirty="0">
                <a:solidFill>
                  <a:schemeClr val="tx1"/>
                </a:solidFill>
                <a:effectLst/>
                <a:latin typeface="+mn-lt"/>
                <a:ea typeface="+mn-ea"/>
                <a:cs typeface="+mn-cs"/>
              </a:rPr>
              <a:t>Overall, effective communication leads to increased patient and clinician satisfaction, increased trust with the clinician, and functional and psychological well-being. Effective communication also leads to improved outcomes in specific diseases, including</a:t>
            </a:r>
            <a:r>
              <a:rPr lang="en-US" sz="1200" kern="1200" baseline="0" dirty="0">
                <a:solidFill>
                  <a:schemeClr val="tx1"/>
                </a:solidFill>
                <a:effectLst/>
                <a:latin typeface="+mn-lt"/>
                <a:ea typeface="+mn-ea"/>
                <a:cs typeface="+mn-cs"/>
              </a:rPr>
              <a:t> heart disease, diabetes, and hypertension (Chou, 2018).</a:t>
            </a:r>
            <a:endParaRPr lang="en-US" sz="1200" strike="sngStrike" dirty="0">
              <a:latin typeface="+mn-lt"/>
              <a:cs typeface="Arial" panose="020B0604020202020204" pitchFamily="34" charset="0"/>
            </a:endParaRPr>
          </a:p>
          <a:p>
            <a:pPr marL="171450" indent="-171450">
              <a:buFont typeface="Arial" panose="020B0604020202020204" pitchFamily="34" charset="0"/>
              <a:buChar char="•"/>
            </a:pPr>
            <a:r>
              <a:rPr lang="en-US" sz="1200" b="1" dirty="0">
                <a:latin typeface="+mn-lt"/>
                <a:cs typeface="Arial" panose="020B0604020202020204" pitchFamily="34" charset="0"/>
              </a:rPr>
              <a:t>Overall Percentage:</a:t>
            </a:r>
            <a:r>
              <a:rPr lang="en-US" sz="1200" dirty="0">
                <a:latin typeface="+mn-lt"/>
                <a:cs typeface="Arial" panose="020B0604020202020204" pitchFamily="34" charset="0"/>
              </a:rPr>
              <a:t> In 2022, 84.5% of adults </a:t>
            </a:r>
            <a:r>
              <a:rPr lang="en-US" sz="1200" dirty="0">
                <a:latin typeface="+mn-lt"/>
              </a:rPr>
              <a:t>reported that home health care providers always explained things in a way that was easy to understand in the last 2 months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latin typeface="+mn-lt"/>
              </a:rPr>
              <a:t>Groups With Disparities, 2022:</a:t>
            </a:r>
            <a:endParaRPr lang="en-US" sz="1200" b="0" baseline="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rPr>
              <a:t>The </a:t>
            </a:r>
            <a:r>
              <a:rPr lang="en-US" sz="1200" dirty="0">
                <a:latin typeface="+mn-lt"/>
                <a:cs typeface="Arial" panose="020B0604020202020204" pitchFamily="34" charset="0"/>
              </a:rPr>
              <a:t>percentage of adults </a:t>
            </a:r>
            <a:r>
              <a:rPr lang="en-US" sz="1200" dirty="0">
                <a:latin typeface="+mn-lt"/>
              </a:rPr>
              <a:t>who had a home health care visit</a:t>
            </a:r>
            <a:r>
              <a:rPr lang="en-US" sz="1200" baseline="0" dirty="0">
                <a:latin typeface="+mn-lt"/>
              </a:rPr>
              <a:t> in</a:t>
            </a:r>
            <a:r>
              <a:rPr lang="en-US" sz="1200" dirty="0">
                <a:latin typeface="+mn-lt"/>
              </a:rPr>
              <a:t> the last 12 months and</a:t>
            </a:r>
            <a:r>
              <a:rPr lang="en-US" sz="1200" baseline="0" dirty="0">
                <a:latin typeface="+mn-lt"/>
              </a:rPr>
              <a:t> </a:t>
            </a:r>
            <a:r>
              <a:rPr lang="en-US" sz="1200" dirty="0">
                <a:latin typeface="+mn-lt"/>
              </a:rPr>
              <a:t>had healthcare providers</a:t>
            </a:r>
            <a:r>
              <a:rPr lang="en-US" sz="1200" baseline="0" dirty="0">
                <a:latin typeface="+mn-lt"/>
              </a:rPr>
              <a:t> who</a:t>
            </a:r>
            <a:r>
              <a:rPr lang="en-US" sz="1200" dirty="0">
                <a:latin typeface="+mn-lt"/>
              </a:rPr>
              <a:t> always explained things in a way they could understand was higher among White and Black adults than Asian adults (85.3% and 84.4%, respectively, vs. 75.3%).</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148</a:t>
            </a:fld>
            <a:endParaRPr lang="en-US" dirty="0">
              <a:solidFill>
                <a:prstClr val="black"/>
              </a:solidFill>
              <a:latin typeface="Calibri"/>
            </a:endParaRPr>
          </a:p>
        </p:txBody>
      </p:sp>
    </p:spTree>
    <p:extLst>
      <p:ext uri="{BB962C8B-B14F-4D97-AF65-F5344CB8AC3E}">
        <p14:creationId xmlns:p14="http://schemas.microsoft.com/office/powerpoint/2010/main" val="134028585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sz="1200" b="1" dirty="0">
                <a:latin typeface="+mn-lt"/>
                <a:cs typeface="Arial" panose="020B0604020202020204" pitchFamily="34" charset="0"/>
              </a:rPr>
              <a:t>Importance:</a:t>
            </a:r>
            <a:r>
              <a:rPr lang="en-US" sz="1200" b="1" baseline="0" dirty="0">
                <a:latin typeface="+mn-lt"/>
                <a:cs typeface="Arial" panose="020B0604020202020204" pitchFamily="34" charset="0"/>
              </a:rPr>
              <a:t> </a:t>
            </a:r>
            <a:r>
              <a:rPr lang="en-US" sz="1200" kern="1200" dirty="0">
                <a:solidFill>
                  <a:schemeClr val="tx1"/>
                </a:solidFill>
                <a:effectLst/>
                <a:latin typeface="+mn-lt"/>
                <a:ea typeface="+mn-ea"/>
                <a:cs typeface="+mn-cs"/>
              </a:rPr>
              <a:t>Overall, effective communication leads to increased patient and clinician satisfaction, increased trust with the clinician, and functional and psychological well-being. Effective communication also leads to improved outcomes in specific diseases, including</a:t>
            </a:r>
            <a:r>
              <a:rPr lang="en-US" sz="1200" kern="1200" baseline="0" dirty="0">
                <a:solidFill>
                  <a:schemeClr val="tx1"/>
                </a:solidFill>
                <a:effectLst/>
                <a:latin typeface="+mn-lt"/>
                <a:ea typeface="+mn-ea"/>
                <a:cs typeface="+mn-cs"/>
              </a:rPr>
              <a:t> heart disease, diabetes, and hypertension (Chou, 2018).</a:t>
            </a:r>
            <a:endParaRPr lang="en-US" sz="12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latin typeface="+mn-lt"/>
              </a:rPr>
              <a:t>Groups With Disparities, 2022:</a:t>
            </a:r>
            <a:endParaRPr lang="en-US" sz="1200" b="0" baseline="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rPr>
              <a:t>There were no statistically significant disparities between age groups.</a:t>
            </a:r>
            <a:endParaRPr lang="en-US" sz="1200" b="1" baseline="0" dirty="0">
              <a:latin typeface="+mn-lt"/>
            </a:endParaRPr>
          </a:p>
          <a:p>
            <a:pPr lvl="0"/>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149</a:t>
            </a:fld>
            <a:endParaRPr lang="en-US" dirty="0">
              <a:solidFill>
                <a:prstClr val="black"/>
              </a:solidFill>
              <a:latin typeface="Calibri"/>
            </a:endParaRPr>
          </a:p>
        </p:txBody>
      </p:sp>
    </p:spTree>
    <p:extLst>
      <p:ext uri="{BB962C8B-B14F-4D97-AF65-F5344CB8AC3E}">
        <p14:creationId xmlns:p14="http://schemas.microsoft.com/office/powerpoint/2010/main" val="17963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sz="1100" b="1" dirty="0">
                <a:latin typeface="+mn-lt"/>
                <a:cs typeface="Arial" panose="020B0604020202020204" pitchFamily="34" charset="0"/>
              </a:rPr>
              <a:t>Importance:</a:t>
            </a:r>
            <a:r>
              <a:rPr lang="en-US" sz="1100" dirty="0">
                <a:latin typeface="+mn-lt"/>
                <a:cs typeface="Arial" panose="020B0604020202020204" pitchFamily="34" charset="0"/>
              </a:rPr>
              <a:t> The chartbook is organized around setting of care; stratifying trends by care setting provides insight into which settings are exhibiting more or fewer measures improving.</a:t>
            </a:r>
          </a:p>
          <a:p>
            <a:pPr marL="171450" indent="-171450" defTabSz="933237">
              <a:buFont typeface="Arial" panose="020B0604020202020204" pitchFamily="34" charset="0"/>
              <a:buChar char="•"/>
              <a:defRPr/>
            </a:pPr>
            <a:r>
              <a:rPr lang="en-US" sz="1100" b="1" dirty="0">
                <a:latin typeface="+mn-lt"/>
                <a:cs typeface="Arial" panose="020B0604020202020204" pitchFamily="34" charset="0"/>
              </a:rPr>
              <a:t>Findings:</a:t>
            </a:r>
            <a:r>
              <a:rPr lang="en-US" sz="1100" dirty="0">
                <a:latin typeface="+mn-lt"/>
                <a:cs typeface="Arial" panose="020B0604020202020204" pitchFamily="34" charset="0"/>
              </a:rPr>
              <a:t> </a:t>
            </a:r>
          </a:p>
          <a:p>
            <a:pPr marL="365760" lvl="1" indent="-182880" defTabSz="933237">
              <a:buFont typeface="Arial" panose="020B0604020202020204" pitchFamily="34" charset="0"/>
              <a:buChar char="•"/>
              <a:defRPr/>
            </a:pPr>
            <a:r>
              <a:rPr lang="en-US" sz="1100" dirty="0">
                <a:latin typeface="+mn-lt"/>
                <a:cs typeface="Arial" panose="020B0604020202020204" pitchFamily="34" charset="0"/>
              </a:rPr>
              <a:t>Both ambulatory care measures, 25% of home health measures, 57% of hospital measures, and all nursing home measures were improving overall.</a:t>
            </a:r>
          </a:p>
          <a:p>
            <a:pPr marL="365760" lvl="1" indent="-182880" defTabSz="933237">
              <a:buFont typeface="Arial" panose="020B0604020202020204" pitchFamily="34" charset="0"/>
              <a:buChar char="•"/>
              <a:defRPr/>
            </a:pPr>
            <a:r>
              <a:rPr lang="en-US" sz="1100" dirty="0">
                <a:latin typeface="+mn-lt"/>
                <a:cs typeface="Arial" panose="020B0604020202020204" pitchFamily="34" charset="0"/>
              </a:rPr>
              <a:t>The home health measure that is worsening is “Adults who reported a home health care provider asking to see all the prescription and over-the-counter medicines they were taking when they first started getting home health care,” which declined from 78.8% in 2012 to 74.5% in 2020.</a:t>
            </a:r>
          </a:p>
          <a:p>
            <a:pPr marL="171450" indent="-171450" defTabSz="933237">
              <a:buFont typeface="Arial" panose="020B0604020202020204" pitchFamily="34" charset="0"/>
              <a:buChar char="•"/>
              <a:defRPr/>
            </a:pPr>
            <a:r>
              <a:rPr lang="en-US" sz="1100" b="1" dirty="0">
                <a:latin typeface="+mn-lt"/>
                <a:cs typeface="Arial" panose="020B0604020202020204" pitchFamily="34" charset="0"/>
              </a:rPr>
              <a:t>Ambulatory Measures:</a:t>
            </a:r>
          </a:p>
          <a:p>
            <a:pPr marL="365760" lvl="1" indent="-182880" defTabSz="933237">
              <a:buFont typeface="Arial" panose="020B0604020202020204" pitchFamily="34" charset="0"/>
              <a:buChar char="•"/>
              <a:defRPr/>
            </a:pPr>
            <a:r>
              <a:rPr lang="en-US" sz="1100" b="1" dirty="0">
                <a:latin typeface="+mn-lt"/>
                <a:cs typeface="Arial" panose="020B0604020202020204" pitchFamily="34" charset="0"/>
              </a:rPr>
              <a:t>Improving:</a:t>
            </a:r>
          </a:p>
          <a:p>
            <a:pPr marL="548640" lvl="2" indent="-182880" defTabSz="933237">
              <a:buFont typeface="+mj-lt"/>
              <a:buAutoNum type="arabicPeriod"/>
              <a:defRPr/>
            </a:pPr>
            <a:r>
              <a:rPr lang="en-US" sz="1100" dirty="0">
                <a:latin typeface="+mn-lt"/>
                <a:cs typeface="Arial" panose="020B0604020202020204" pitchFamily="34" charset="0"/>
              </a:rPr>
              <a:t>Adults age 65 and over who received in the calendar year at least 1 of 11 prescription medications that should be avoided in older adults</a:t>
            </a:r>
            <a:endParaRPr lang="en-US" sz="1100" strike="sngStrike" dirty="0">
              <a:latin typeface="+mn-lt"/>
              <a:cs typeface="Arial" panose="020B0604020202020204" pitchFamily="34" charset="0"/>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dirty="0">
                <a:latin typeface="+mn-lt"/>
                <a:cs typeface="Arial" panose="020B0604020202020204" pitchFamily="34" charset="0"/>
              </a:rPr>
              <a:t>Adults age 65 and over who received in the calendar year at least 1 of 33 potentially inappropriate prescription medications for older adults</a:t>
            </a:r>
            <a:endParaRPr lang="en-US" sz="1100" strike="sngStrike" dirty="0">
              <a:latin typeface="+mn-lt"/>
              <a:cs typeface="Arial" panose="020B0604020202020204" pitchFamily="34" charset="0"/>
            </a:endParaRPr>
          </a:p>
          <a:p>
            <a:pPr marL="171450" indent="-171450" defTabSz="933237">
              <a:buFont typeface="Arial" panose="020B0604020202020204" pitchFamily="34" charset="0"/>
              <a:buChar char="•"/>
              <a:defRPr/>
            </a:pPr>
            <a:r>
              <a:rPr lang="en-US" sz="1100" b="1" dirty="0">
                <a:latin typeface="+mn-lt"/>
                <a:cs typeface="Arial" panose="020B0604020202020204" pitchFamily="34" charset="0"/>
              </a:rPr>
              <a:t>Home Health Measures:</a:t>
            </a: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a:effectLst/>
                <a:latin typeface="+mn-lt"/>
                <a:cs typeface="Arial" panose="020B0604020202020204" pitchFamily="34" charset="0"/>
              </a:rPr>
              <a:t>Improving:</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444444"/>
                </a:solidFill>
                <a:effectLst/>
                <a:latin typeface="+mn-lt"/>
              </a:rPr>
              <a:t>Home health care patients whose surgical wound improved</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444444"/>
                </a:solidFill>
                <a:effectLst/>
                <a:latin typeface="+mn-lt"/>
              </a:rPr>
              <a:t>Home health care patients whose management of oral medications improved</a:t>
            </a:r>
            <a:endParaRPr lang="en-US" sz="1100" dirty="0">
              <a:latin typeface="+mn-lt"/>
              <a:cs typeface="Arial" panose="020B0604020202020204" pitchFamily="34" charset="0"/>
            </a:endParaRP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a:effectLst/>
                <a:latin typeface="+mn-lt"/>
                <a:cs typeface="Arial" panose="020B0604020202020204" pitchFamily="34" charset="0"/>
              </a:rPr>
              <a:t>Not Changing:</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Adults who reported a home health care provider talking with them about how to set up their home so they can move around safely when they first started getting home health care</a:t>
            </a:r>
            <a:endParaRPr lang="en-US" sz="1100" b="0" i="0" u="none"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Adults who reported a home health care provider talking with them about all the prescription and over-the-counter medicines they were taking when they first started getting home health care</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Adults who reported that home health care providers talked with them about the purpose of taking their new or changed prescription medicines in the last 2 months of care</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Adults who reported that home health care providers talked with them about when to take medicines in the last 2 months of care</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Adults who reported that home health care providers talked with them about the side effects of medicines in the last 2 months of care</a:t>
            </a:r>
            <a:endParaRPr lang="en-US" sz="1100" u="none" kern="1200" dirty="0">
              <a:effectLst/>
              <a:latin typeface="+mn-lt"/>
              <a:cs typeface="Arial" panose="020B0604020202020204" pitchFamily="34" charset="0"/>
            </a:endParaRP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a:effectLst/>
                <a:latin typeface="+mn-lt"/>
                <a:cs typeface="Arial" panose="020B0604020202020204" pitchFamily="34" charset="0"/>
              </a:rPr>
              <a:t>Worsening:</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u="none" kern="1200" dirty="0">
                <a:effectLst/>
                <a:latin typeface="+mn-lt"/>
                <a:cs typeface="Arial" panose="020B0604020202020204" pitchFamily="34" charset="0"/>
              </a:rPr>
              <a:t>Adults who reported a home health care provider asking to see all the prescription and over-the-counter medicines they were taking when they first started getting home health care</a:t>
            </a:r>
          </a:p>
          <a:p>
            <a:pPr marL="171450" indent="-171450" defTabSz="933237">
              <a:buFont typeface="Arial" panose="020B0604020202020204" pitchFamily="34" charset="0"/>
              <a:buChar char="•"/>
              <a:defRPr/>
            </a:pPr>
            <a:r>
              <a:rPr lang="en-US" sz="1100" b="1" dirty="0">
                <a:latin typeface="+mn-lt"/>
                <a:cs typeface="Arial" panose="020B0604020202020204" pitchFamily="34" charset="0"/>
              </a:rPr>
              <a:t>Hospital Measures:</a:t>
            </a: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effectLst/>
                <a:latin typeface="+mn-lt"/>
                <a:cs typeface="Arial" panose="020B0604020202020204" pitchFamily="34" charset="0"/>
              </a:rPr>
              <a:t>Improving:</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444444"/>
                </a:solidFill>
                <a:effectLst/>
                <a:latin typeface="+mn-lt"/>
              </a:rPr>
              <a:t>Postoperative sepsis per 1,000 elective-surgery admissions, age 18 and over</a:t>
            </a:r>
            <a:endParaRPr lang="en-US" sz="1100" u="none" kern="1200" dirty="0">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Hospital admissions with central venous catheter-related bloodstream infection per 1,000 medical and surgical discharges of length 2 or more days, age 18 and over or obstetric admissions</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Postoperative pulmonary embolism or deep vein thrombosis per 1,000 surgical admissions, age 18 and over</a:t>
            </a:r>
            <a:endParaRPr lang="en-US" sz="1100" b="0" i="0"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Postoperative respiratory failure, prolonged mechanical ventilation, or reintubation per 1,000 elective-surgery admissions, age 18 and over</a:t>
            </a:r>
            <a:endParaRPr lang="en-US" sz="1100" b="0" i="0"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Postoperative acute kidney injury requiring dialysis per 1,000 elective-surgery admissions, age 18 and over</a:t>
            </a:r>
            <a:endParaRPr lang="en-US" sz="1100" b="0" i="0"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Hospital admissions with iatrogenic pneumothorax per 1,000 medical and surgical admissions, age 18 and over</a:t>
            </a:r>
            <a:endParaRPr lang="en-US" sz="1100" b="0" i="0"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Deaths per 1,000 elective-surgery admissions who developed serious treatable complications of care during hospitalization, ages 18-89 or obstetric admissions</a:t>
            </a:r>
            <a:endParaRPr lang="en-US" sz="1100" b="0" i="0" kern="1200" dirty="0">
              <a:solidFill>
                <a:srgbClr val="000000"/>
              </a:solidFill>
              <a:effectLst/>
              <a:latin typeface="+mn-lt"/>
              <a:cs typeface="Arial" panose="020B0604020202020204" pitchFamily="34" charset="0"/>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Deaths per 1,000 hospital admissions with expected low mortality, age 18 and over or obstetric admissions</a:t>
            </a:r>
            <a:endParaRPr lang="en-US" sz="1100" kern="1200" dirty="0">
              <a:effectLst/>
              <a:latin typeface="+mn-lt"/>
              <a:cs typeface="Arial" panose="020B0604020202020204" pitchFamily="34" charset="0"/>
            </a:endParaRP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a:effectLst/>
                <a:latin typeface="+mn-lt"/>
                <a:cs typeface="Arial" panose="020B0604020202020204" pitchFamily="34" charset="0"/>
              </a:rPr>
              <a:t>Not Changing:</a:t>
            </a:r>
          </a:p>
          <a:p>
            <a:pPr marL="548640" lvl="2" indent="-182880">
              <a:buFont typeface="+mj-lt"/>
              <a:buAutoNum type="arabicPeriod"/>
            </a:pPr>
            <a:r>
              <a:rPr lang="en-US" sz="1100" kern="1200" dirty="0">
                <a:effectLst/>
                <a:latin typeface="+mn-lt"/>
                <a:cs typeface="Arial" panose="020B0604020202020204" pitchFamily="34" charset="0"/>
              </a:rPr>
              <a:t>Perioperative hemorrhage or hematoma with surgical drainage or evacuation per 1,000 surgical admissions, age 18 and over</a:t>
            </a:r>
          </a:p>
          <a:p>
            <a:pPr marL="548640" lvl="2" indent="-182880">
              <a:buFont typeface="+mj-lt"/>
              <a:buAutoNum type="arabicPeriod"/>
            </a:pPr>
            <a:r>
              <a:rPr lang="en-US" sz="1100" b="0" i="0" dirty="0">
                <a:solidFill>
                  <a:srgbClr val="000000"/>
                </a:solidFill>
                <a:effectLst/>
                <a:latin typeface="+mn-lt"/>
              </a:rPr>
              <a:t>Postoperative hip fracture per 1,000 surgical admissions who were not susceptible to falling, age 18 and over</a:t>
            </a:r>
            <a:endParaRPr lang="en-US" sz="1100" b="0" i="0" kern="1200" dirty="0">
              <a:solidFill>
                <a:srgbClr val="000000"/>
              </a:solidFill>
              <a:effectLst/>
              <a:latin typeface="+mn-lt"/>
              <a:cs typeface="Arial" panose="020B0604020202020204" pitchFamily="34" charset="0"/>
            </a:endParaRPr>
          </a:p>
          <a:p>
            <a:pPr marL="548640" lvl="2" indent="-182880">
              <a:buFont typeface="+mj-lt"/>
              <a:buAutoNum type="arabicPeriod"/>
            </a:pPr>
            <a:r>
              <a:rPr lang="en-US" sz="1100" b="0" i="0" dirty="0">
                <a:solidFill>
                  <a:srgbClr val="000000"/>
                </a:solidFill>
                <a:effectLst/>
                <a:latin typeface="+mn-lt"/>
              </a:rPr>
              <a:t>Reclosure of postoperative abdominal wound dehiscence per 1,000 abdominopelvic-surgery admissions of length 2 or more days, age 18 and over</a:t>
            </a:r>
            <a:endParaRPr lang="en-US" sz="1100" b="0" i="0" kern="1200" dirty="0">
              <a:solidFill>
                <a:srgbClr val="000000"/>
              </a:solidFill>
              <a:effectLst/>
              <a:latin typeface="+mn-lt"/>
              <a:cs typeface="Arial" panose="020B0604020202020204" pitchFamily="34" charset="0"/>
            </a:endParaRPr>
          </a:p>
          <a:p>
            <a:pPr marL="548640" lvl="2" indent="-182880">
              <a:buFont typeface="+mj-lt"/>
              <a:buAutoNum type="arabicPeriod"/>
            </a:pPr>
            <a:r>
              <a:rPr lang="en-US" sz="1100" b="0" i="0" dirty="0">
                <a:solidFill>
                  <a:srgbClr val="000000"/>
                </a:solidFill>
                <a:effectLst/>
                <a:latin typeface="+mn-lt"/>
              </a:rPr>
              <a:t>Accidental puncture or laceration during a procedure per 1,000 medical and surgical admissions, age 18 and over</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Accidental puncture or laceration during a procedure per 1,000 medical and surgical admissions, age less than 18 years</a:t>
            </a:r>
            <a:endParaRPr lang="en-US" sz="1100" b="0" i="0" kern="1200" dirty="0">
              <a:solidFill>
                <a:srgbClr val="000000"/>
              </a:solidFill>
              <a:effectLst/>
              <a:latin typeface="+mn-lt"/>
              <a:cs typeface="Arial" panose="020B0604020202020204" pitchFamily="34" charset="0"/>
            </a:endParaRPr>
          </a:p>
          <a:p>
            <a:pPr marL="548640" lvl="2" indent="-182880">
              <a:buFont typeface="+mj-lt"/>
              <a:buAutoNum type="arabicPeriod"/>
            </a:pPr>
            <a:r>
              <a:rPr lang="en-US" sz="1100" b="0" i="0" dirty="0">
                <a:solidFill>
                  <a:srgbClr val="000000"/>
                </a:solidFill>
                <a:effectLst/>
                <a:latin typeface="+mn-lt"/>
              </a:rPr>
              <a:t>Birth trauma - injury to neonate per 1,000 live births</a:t>
            </a:r>
            <a:endParaRPr lang="en-US" sz="1100" kern="1200" dirty="0">
              <a:effectLst/>
              <a:latin typeface="+mn-lt"/>
              <a:cs typeface="Arial" panose="020B0604020202020204" pitchFamily="34" charset="0"/>
            </a:endParaRPr>
          </a:p>
          <a:p>
            <a:pPr marL="171450" lvl="0" indent="-171450">
              <a:buFont typeface="Arial" panose="020B0604020202020204" pitchFamily="34" charset="0"/>
              <a:buChar char="•"/>
            </a:pPr>
            <a:r>
              <a:rPr lang="en-US" sz="1100" b="1" dirty="0">
                <a:latin typeface="+mn-lt"/>
                <a:cs typeface="Arial" panose="020B0604020202020204" pitchFamily="34" charset="0"/>
              </a:rPr>
              <a:t>Nursing Home Measures:</a:t>
            </a:r>
          </a:p>
          <a:p>
            <a:pPr marL="36576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a:effectLst/>
                <a:latin typeface="+mn-lt"/>
                <a:cs typeface="Arial" panose="020B0604020202020204" pitchFamily="34" charset="0"/>
              </a:rPr>
              <a:t>Improving:</a:t>
            </a:r>
          </a:p>
          <a:p>
            <a:pPr marL="548640" lvl="2" indent="-182880">
              <a:buFont typeface="+mj-lt"/>
              <a:buAutoNum type="arabicPeriod"/>
            </a:pPr>
            <a:r>
              <a:rPr lang="en-US" sz="1100" dirty="0">
                <a:latin typeface="+mn-lt"/>
                <a:cs typeface="Arial" panose="020B0604020202020204" pitchFamily="34" charset="0"/>
              </a:rPr>
              <a:t>Long-stay nursing home residents with a urinary tract infection</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latin typeface="+mn-lt"/>
                <a:cs typeface="Arial" panose="020B0604020202020204" pitchFamily="34" charset="0"/>
              </a:rPr>
              <a:t>Long-stay nursing home residents experiencing one or more falls with major injury</a:t>
            </a:r>
          </a:p>
          <a:p>
            <a:pPr marL="548640" lvl="2" indent="-182880">
              <a:buFont typeface="+mj-lt"/>
              <a:buAutoNum type="arabicPeriod"/>
            </a:pPr>
            <a:r>
              <a:rPr lang="en-US" sz="1100" dirty="0">
                <a:latin typeface="+mn-lt"/>
                <a:cs typeface="Arial" panose="020B0604020202020204" pitchFamily="34" charset="0"/>
              </a:rPr>
              <a:t>Low-risk, long-stay nursing home residents with a catheter inserted and left in the bladder</a:t>
            </a:r>
          </a:p>
          <a:p>
            <a:pPr marL="548640" lvl="2" indent="-182880">
              <a:buFont typeface="+mj-lt"/>
              <a:buAutoNum type="arabicPeriod"/>
            </a:pPr>
            <a:r>
              <a:rPr lang="en-US" sz="1100" dirty="0">
                <a:latin typeface="+mn-lt"/>
                <a:cs typeface="Arial" panose="020B0604020202020204" pitchFamily="34" charset="0"/>
              </a:rPr>
              <a:t>Short-stay nursing home patients with pressure ulcers that are new or worsened</a:t>
            </a: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15</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312138" y="4654549"/>
            <a:ext cx="6509373" cy="4334847"/>
          </a:xfrm>
          <a:prstGeom prst="rect">
            <a:avLst/>
          </a:prstGeom>
        </p:spPr>
        <p:txBody>
          <a:bodyPr>
            <a:noAutofit/>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150</a:t>
            </a:fld>
            <a:endParaRPr lang="en-US" dirty="0"/>
          </a:p>
        </p:txBody>
      </p:sp>
    </p:spTree>
    <p:extLst>
      <p:ext uri="{BB962C8B-B14F-4D97-AF65-F5344CB8AC3E}">
        <p14:creationId xmlns:p14="http://schemas.microsoft.com/office/powerpoint/2010/main" val="35047218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151</a:t>
            </a:fld>
            <a:endParaRPr lang="en-US" dirty="0"/>
          </a:p>
        </p:txBody>
      </p:sp>
    </p:spTree>
    <p:extLst>
      <p:ext uri="{BB962C8B-B14F-4D97-AF65-F5344CB8AC3E}">
        <p14:creationId xmlns:p14="http://schemas.microsoft.com/office/powerpoint/2010/main" val="15598860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39750" y="4282440"/>
            <a:ext cx="5943600" cy="4471993"/>
          </a:xfrm>
          <a:prstGeom prst="rect">
            <a:avLst/>
          </a:prstGeom>
        </p:spPr>
        <p:txBody>
          <a:bodyPr>
            <a:normAutofit/>
          </a:bodyPr>
          <a:lstStyle/>
          <a:p>
            <a:pPr marL="171450" indent="-171450">
              <a:buFont typeface="Arial" panose="020B0604020202020204" pitchFamily="34" charset="0"/>
              <a:buChar char="•"/>
            </a:pPr>
            <a:r>
              <a:rPr lang="en-US" dirty="0">
                <a:latin typeface="+mn-lt"/>
                <a:cs typeface="Arial" panose="020B0604020202020204" pitchFamily="34" charset="0"/>
              </a:rPr>
              <a:t>The AHRQ Surveys on Patient Safety Culture® (SOPS)® enable healthcare organizations to assess how their staff perceive various aspects of patient safety culture in their facility or office. Surveys and data are available online:</a:t>
            </a:r>
          </a:p>
          <a:p>
            <a:pPr marL="365760" lvl="1" indent="-171450">
              <a:buFont typeface="Arial" panose="020B0604020202020204" pitchFamily="34" charset="0"/>
              <a:buChar char="•"/>
            </a:pPr>
            <a:r>
              <a:rPr lang="en-US" dirty="0">
                <a:latin typeface="+mn-lt"/>
                <a:cs typeface="Arial" panose="020B0604020202020204" pitchFamily="34" charset="0"/>
              </a:rPr>
              <a:t>Ambulatory Surgery Center Survey on Patient Safety Culture: </a:t>
            </a:r>
            <a:r>
              <a:rPr lang="en-US" dirty="0">
                <a:cs typeface="Arial" panose="020B0604020202020204" pitchFamily="34" charset="0"/>
                <a:hlinkClick r:id="rId3"/>
              </a:rPr>
              <a:t>https://www.ahrq.gov/sops/surveys/asc/index.html</a:t>
            </a:r>
            <a:r>
              <a:rPr lang="en-US" dirty="0">
                <a:cs typeface="Arial" panose="020B0604020202020204" pitchFamily="34" charset="0"/>
              </a:rPr>
              <a:t>. </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pc="-2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Hospital</a:t>
            </a:r>
            <a:r>
              <a:rPr lang="en-US" sz="1200" u="none"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Survey</a:t>
            </a:r>
            <a:r>
              <a:rPr lang="en-US" sz="1200" u="none" spc="-2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a:t>
            </a:r>
            <a:r>
              <a:rPr lang="en-US" sz="1200" u="none" spc="-2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Patient</a:t>
            </a:r>
            <a:r>
              <a:rPr lang="en-US" sz="1200" u="none"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Safety</a:t>
            </a:r>
            <a:r>
              <a:rPr lang="en-US" sz="1200" u="none"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Culture: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https://www.ahrq.gov/sops/surveys/hospital/index.html</a:t>
            </a:r>
            <a:r>
              <a:rPr lang="en-US" sz="1200" u="none"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u="non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65760" lvl="1" indent="-171450">
              <a:buFont typeface="Arial" panose="020B0604020202020204" pitchFamily="34" charset="0"/>
              <a:buChar char="•"/>
            </a:pPr>
            <a:r>
              <a:rPr lang="en-US" dirty="0">
                <a:latin typeface="+mn-lt"/>
                <a:cs typeface="Arial" panose="020B0604020202020204" pitchFamily="34" charset="0"/>
              </a:rPr>
              <a:t>Medical Office Survey on Patient Safety Culture: </a:t>
            </a:r>
            <a:r>
              <a:rPr lang="en-US" dirty="0">
                <a:latin typeface="+mn-lt"/>
                <a:cs typeface="Arial" panose="020B0604020202020204" pitchFamily="34" charset="0"/>
                <a:hlinkClick r:id="rId5"/>
              </a:rPr>
              <a:t>https://www.ahrq.gov/sops/surveys/medical-office/index.html</a:t>
            </a:r>
            <a:r>
              <a:rPr lang="en-US" dirty="0">
                <a:latin typeface="+mn-lt"/>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152</a:t>
            </a:fld>
            <a:endParaRPr lang="en-US" dirty="0">
              <a:solidFill>
                <a:prstClr val="black"/>
              </a:solidFill>
              <a:latin typeface="Calibri"/>
            </a:endParaRPr>
          </a:p>
        </p:txBody>
      </p:sp>
    </p:spTree>
    <p:extLst>
      <p:ext uri="{BB962C8B-B14F-4D97-AF65-F5344CB8AC3E}">
        <p14:creationId xmlns:p14="http://schemas.microsoft.com/office/powerpoint/2010/main" val="34618953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aseline="0" dirty="0">
                <a:latin typeface="+mn-lt"/>
                <a:cs typeface="Arial" panose="020B0604020202020204" pitchFamily="34" charset="0"/>
              </a:rPr>
              <a:t>The results presented include: (1) the average percent positive, neutral and negative for each of the eight ASC patient safety culture composite measures; (2) the composite measure average, which is the average of the unrounded composite measure scores; and (3) trending results of the average percent positive for the composite measures from the 2020, 2021, and 2023 Database reports.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153</a:t>
            </a:fld>
            <a:endParaRPr lang="en-US" dirty="0"/>
          </a:p>
        </p:txBody>
      </p:sp>
    </p:spTree>
    <p:extLst>
      <p:ext uri="{BB962C8B-B14F-4D97-AF65-F5344CB8AC3E}">
        <p14:creationId xmlns:p14="http://schemas.microsoft.com/office/powerpoint/2010/main" val="65419694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dirty="0">
                <a:latin typeface="+mn-lt"/>
                <a:cs typeface="Arial" panose="020B0604020202020204" pitchFamily="34" charset="0"/>
              </a:rPr>
              <a:t>Each ASC must have at least five completed surveys. Only current ASC</a:t>
            </a:r>
            <a:r>
              <a:rPr lang="en-US" baseline="0" dirty="0">
                <a:latin typeface="+mn-lt"/>
                <a:cs typeface="Arial" panose="020B0604020202020204" pitchFamily="34" charset="0"/>
              </a:rPr>
              <a:t> providers and staff </a:t>
            </a:r>
            <a:r>
              <a:rPr lang="en-US" dirty="0">
                <a:latin typeface="+mn-lt"/>
                <a:cs typeface="Arial" panose="020B0604020202020204" pitchFamily="34" charset="0"/>
              </a:rPr>
              <a:t>are eligible to contribute data. </a:t>
            </a:r>
          </a:p>
          <a:p>
            <a:pPr marL="171450" indent="-171450" defTabSz="933237">
              <a:buFont typeface="Arial" panose="020B0604020202020204" pitchFamily="34" charset="0"/>
              <a:buChar char="•"/>
              <a:defRPr/>
            </a:pPr>
            <a:r>
              <a:rPr lang="en-US" dirty="0">
                <a:latin typeface="+mn-lt"/>
                <a:cs typeface="Arial" panose="020B0604020202020204" pitchFamily="34" charset="0"/>
              </a:rPr>
              <a:t>ASCs, health systems, management companies, or survey vendors that have administered the AHRQ </a:t>
            </a:r>
            <a:r>
              <a:rPr lang="en-US" i="0" dirty="0">
                <a:latin typeface="+mn-lt"/>
                <a:cs typeface="Arial" panose="020B0604020202020204" pitchFamily="34" charset="0"/>
              </a:rPr>
              <a:t>Ambulatory Surgery Center Survey on Patient Safety Culture </a:t>
            </a:r>
            <a:r>
              <a:rPr lang="en-US" dirty="0">
                <a:latin typeface="+mn-lt"/>
                <a:cs typeface="Arial" panose="020B0604020202020204" pitchFamily="34" charset="0"/>
              </a:rPr>
              <a:t>indicate their interest in participating in the database by registering with AHRQ; interested submitters are notified regarding their eligibility for participation.  More information on the survey is online at  </a:t>
            </a:r>
            <a:r>
              <a:rPr lang="en-US" u="sng" kern="1200" dirty="0">
                <a:solidFill>
                  <a:schemeClr val="tx1"/>
                </a:solidFill>
                <a:latin typeface="+mn-lt"/>
                <a:ea typeface="+mn-ea"/>
                <a:cs typeface="+mn-cs"/>
                <a:hlinkClick r:id="rId3"/>
              </a:rPr>
              <a:t>https://www.ahrq.gov/sops/surveys/asc/index.html</a:t>
            </a:r>
            <a:r>
              <a:rPr lang="en-US" dirty="0">
                <a:latin typeface="+mn-lt"/>
                <a:cs typeface="Arial" panose="020B0604020202020204" pitchFamily="34" charset="0"/>
              </a:rPr>
              <a:t>.</a:t>
            </a:r>
          </a:p>
          <a:p>
            <a:pPr marL="171450" indent="-171450">
              <a:buFont typeface="Arial" panose="020B0604020202020204" pitchFamily="34" charset="0"/>
              <a:buChar char="•"/>
            </a:pPr>
            <a:endParaRPr lang="en-US" dirty="0">
              <a:latin typeface="+mn-lt"/>
            </a:endParaRPr>
          </a:p>
          <a:p>
            <a:pPr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6395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0" lvl="1">
              <a:defRPr/>
            </a:pPr>
            <a:r>
              <a:rPr lang="en-US" b="1" dirty="0">
                <a:solidFill>
                  <a:schemeClr val="tx1"/>
                </a:solidFill>
                <a:latin typeface="+mn-lt"/>
                <a:cs typeface="Arial" panose="020B0604020202020204" pitchFamily="34" charset="0"/>
              </a:rPr>
              <a:t>Importance</a:t>
            </a:r>
            <a:r>
              <a:rPr lang="en-US" dirty="0">
                <a:solidFill>
                  <a:schemeClr val="tx1"/>
                </a:solidFill>
                <a:latin typeface="+mn-lt"/>
                <a:cs typeface="Arial" panose="020B0604020202020204" pitchFamily="34" charset="0"/>
              </a:rPr>
              <a:t>: ASCs can examine patient safety culture areas that have the lowest percent positive scores and highest percent negative scores to identify areas to focus on for patient safety culture improvement</a:t>
            </a:r>
            <a:r>
              <a:rPr lang="en-US" baseline="0" dirty="0">
                <a:solidFill>
                  <a:schemeClr val="tx1"/>
                </a:solidFill>
                <a:latin typeface="+mn-lt"/>
                <a:cs typeface="Arial" panose="020B0604020202020204" pitchFamily="34" charset="0"/>
              </a:rPr>
              <a:t>.</a:t>
            </a:r>
            <a:endParaRPr lang="en-US" b="1" dirty="0">
              <a:latin typeface="+mn-lt"/>
              <a:cs typeface="Arial" panose="020B0604020202020204" pitchFamily="34" charset="0"/>
            </a:endParaRPr>
          </a:p>
          <a:p>
            <a:pPr marL="0" lvl="1" defTabSz="933237">
              <a:defRPr/>
            </a:pPr>
            <a:r>
              <a:rPr lang="en-US" b="1" dirty="0">
                <a:latin typeface="+mn-lt"/>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Organizational Learning – Continuous Improvement had the highest average percent positive response (91 percent positive) and lowest percent negative response (3 percent negative).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Staffing, Work Pressure, and Pace had the lowest average percent positive response (72 percent positive) and the highest average percent negative response (7 percent negative).</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155</a:t>
            </a:fld>
            <a:endParaRPr lang="en-US" dirty="0"/>
          </a:p>
        </p:txBody>
      </p:sp>
    </p:spTree>
    <p:extLst>
      <p:ext uri="{BB962C8B-B14F-4D97-AF65-F5344CB8AC3E}">
        <p14:creationId xmlns:p14="http://schemas.microsoft.com/office/powerpoint/2010/main" val="15587001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latin typeface="+mn-lt"/>
              </a:rPr>
              <a:t>Importance</a:t>
            </a:r>
            <a:r>
              <a:rPr lang="en-US" dirty="0">
                <a:latin typeface="+mn-lt"/>
              </a:rPr>
              <a:t>: AHRQ started the SOPS ASC Database in 2020, with data submission approximately every other year to assess the state of patient safety culture in the ASC setting. It is important not only to examine scores at a given point in time, but also to identify areas that are improving or declining over time.  </a:t>
            </a:r>
          </a:p>
          <a:p>
            <a:r>
              <a:rPr lang="en-US" b="1" dirty="0">
                <a:latin typeface="+mn-lt"/>
              </a:rPr>
              <a:t>Results</a:t>
            </a:r>
            <a:r>
              <a:rPr lang="en-US" dirty="0">
                <a:latin typeface="+mn-lt"/>
              </a:rPr>
              <a:t>: ASC patient safety culture scores in these areas generally remained steady from 2020 to 2023, with maximum changes of +/− 2 percentage points.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156</a:t>
            </a:fld>
            <a:endParaRPr lang="en-US" dirty="0"/>
          </a:p>
        </p:txBody>
      </p:sp>
    </p:spTree>
    <p:extLst>
      <p:ext uri="{BB962C8B-B14F-4D97-AF65-F5344CB8AC3E}">
        <p14:creationId xmlns:p14="http://schemas.microsoft.com/office/powerpoint/2010/main" val="388735649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t>Importance</a:t>
            </a:r>
            <a:r>
              <a:rPr lang="en-US" dirty="0"/>
              <a:t>: AHRQ started the SOPS ASC Database in 2020, with data submission approximately every other year to assess the state of patient safety culture in the ambulatory surgery center setting. It is important not only to examine scores at a given point in time, but also to identify areas that are improving or declining over time.  </a:t>
            </a:r>
          </a:p>
          <a:p>
            <a:r>
              <a:rPr lang="en-US" b="1" dirty="0"/>
              <a:t>Results</a:t>
            </a:r>
            <a:r>
              <a:rPr lang="en-US" dirty="0"/>
              <a:t>: ASC patient safety culture scores in these areas generally remained steady from 2020 to 2023, with maximum changes of +/− 3 percentage points.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157</a:t>
            </a:fld>
            <a:endParaRPr lang="en-US" dirty="0"/>
          </a:p>
        </p:txBody>
      </p:sp>
    </p:spTree>
    <p:extLst>
      <p:ext uri="{BB962C8B-B14F-4D97-AF65-F5344CB8AC3E}">
        <p14:creationId xmlns:p14="http://schemas.microsoft.com/office/powerpoint/2010/main" val="10528226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2024 results include 18 medical offices from the 2022 Medical Office Database and 84 medical offices from the 2024 Medical Office Database.</a:t>
            </a:r>
            <a:endParaRPr lang="en-US" baseline="0" dirty="0">
              <a:latin typeface="+mn-lt"/>
              <a:cs typeface="Arial" panose="020B0604020202020204" pitchFamily="34" charset="0"/>
            </a:endParaRPr>
          </a:p>
          <a:p>
            <a:pPr marL="171450" indent="-171450" defTabSz="933237">
              <a:buFont typeface="Arial" panose="020B0604020202020204" pitchFamily="34" charset="0"/>
              <a:buChar char="•"/>
              <a:defRPr/>
            </a:pPr>
            <a:r>
              <a:rPr lang="en-US" baseline="0" dirty="0">
                <a:latin typeface="+mn-lt"/>
                <a:cs typeface="Arial" panose="020B0604020202020204" pitchFamily="34" charset="0"/>
              </a:rPr>
              <a:t>The results presented include the average percent positive, neutral, and negative for each of the 3 diagnostic safety composite measures and the composite measure average, which is the average of the unrounded composite measure scores.</a:t>
            </a: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supplemental item set was administered toward the end of the SOPS Medical Office Survey, before the background questions.</a:t>
            </a:r>
          </a:p>
          <a:p>
            <a:pPr marL="171450" indent="-171450" defTabSz="933237">
              <a:buFont typeface="Arial" panose="020B0604020202020204" pitchFamily="34" charset="0"/>
              <a:buChar char="•"/>
              <a:defRPr/>
            </a:pPr>
            <a:endParaRPr lang="en-US" baseline="0" dirty="0">
              <a:latin typeface="+mn-lt"/>
              <a:cs typeface="Arial" panose="020B0604020202020204" pitchFamily="34" charset="0"/>
            </a:endParaRPr>
          </a:p>
          <a:p>
            <a:pPr marL="171450" indent="-171450" defTabSz="933237">
              <a:buFont typeface="Arial" panose="020B0604020202020204" pitchFamily="34" charset="0"/>
              <a:buChar char="•"/>
              <a:defRPr/>
            </a:pPr>
            <a:endParaRPr lang="en-US"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159</a:t>
            </a:fld>
            <a:endParaRPr lang="en-US" dirty="0"/>
          </a:p>
        </p:txBody>
      </p:sp>
    </p:spTree>
    <p:extLst>
      <p:ext uri="{BB962C8B-B14F-4D97-AF65-F5344CB8AC3E}">
        <p14:creationId xmlns:p14="http://schemas.microsoft.com/office/powerpoint/2010/main" val="196103905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cs typeface="Arial" panose="020B0604020202020204" pitchFamily="34" charset="0"/>
              </a:rPr>
              <a:t>To be included, medical offices must be located in the United States or in a U.S. territory. Each medical office must have at least five completed surveys. Only current medical office providers</a:t>
            </a:r>
            <a:r>
              <a:rPr lang="en-US" baseline="0" dirty="0">
                <a:latin typeface="+mn-lt"/>
                <a:cs typeface="Arial" panose="020B0604020202020204" pitchFamily="34" charset="0"/>
              </a:rPr>
              <a:t> and staff</a:t>
            </a:r>
            <a:r>
              <a:rPr lang="en-US" dirty="0">
                <a:latin typeface="+mn-lt"/>
                <a:cs typeface="Arial" panose="020B0604020202020204" pitchFamily="34" charset="0"/>
              </a:rPr>
              <a:t> are eligible to contribute data. Medical offices, health systems, or survey vendors that have administered the AHRQ</a:t>
            </a:r>
            <a:r>
              <a:rPr lang="en-US" i="1" dirty="0">
                <a:latin typeface="+mn-lt"/>
                <a:cs typeface="Arial" panose="020B0604020202020204" pitchFamily="34" charset="0"/>
              </a:rPr>
              <a:t> </a:t>
            </a:r>
            <a:r>
              <a:rPr lang="en-US" i="0" dirty="0">
                <a:latin typeface="+mn-lt"/>
                <a:cs typeface="Arial" panose="020B0604020202020204" pitchFamily="34" charset="0"/>
              </a:rPr>
              <a:t>Medical Office Survey on Patient Safety Culture </a:t>
            </a:r>
            <a:r>
              <a:rPr lang="en-US" dirty="0">
                <a:latin typeface="+mn-lt"/>
                <a:cs typeface="Arial" panose="020B0604020202020204" pitchFamily="34" charset="0"/>
              </a:rPr>
              <a:t>indicate their interest in participating in the database by registering with AHRQ; interested submitters are notified regarding their eligibility for participation. More information on the survey is available online at </a:t>
            </a:r>
            <a:r>
              <a:rPr lang="en-US" u="sng" kern="1200" dirty="0">
                <a:solidFill>
                  <a:schemeClr val="tx1"/>
                </a:solidFill>
                <a:latin typeface="+mn-lt"/>
                <a:ea typeface="+mn-ea"/>
                <a:cs typeface="Arial" panose="020B0604020202020204" pitchFamily="34" charset="0"/>
                <a:hlinkClick r:id="rId3"/>
              </a:rPr>
              <a:t>https://www.ahrq.gov/sops/databases/medical-office/submission.html</a:t>
            </a:r>
            <a:r>
              <a:rPr lang="en-US" dirty="0">
                <a:latin typeface="+mn-lt"/>
                <a:cs typeface="Arial" panose="020B0604020202020204" pitchFamily="34" charset="0"/>
              </a:rPr>
              <a:t>.</a:t>
            </a:r>
          </a:p>
          <a:p>
            <a:endParaRPr lang="en-US" dirty="0">
              <a:latin typeface="+mn-lt"/>
            </a:endParaRPr>
          </a:p>
          <a:p>
            <a:pPr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160</a:t>
            </a:fld>
            <a:endParaRPr lang="en-US" dirty="0"/>
          </a:p>
        </p:txBody>
      </p:sp>
    </p:spTree>
    <p:extLst>
      <p:ext uri="{BB962C8B-B14F-4D97-AF65-F5344CB8AC3E}">
        <p14:creationId xmlns:p14="http://schemas.microsoft.com/office/powerpoint/2010/main" val="162023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sz="1100" b="1" dirty="0">
                <a:latin typeface="+mn-lt"/>
                <a:cs typeface="Arial" panose="020B0604020202020204" pitchFamily="34" charset="0"/>
              </a:rPr>
              <a:t>Importance:</a:t>
            </a:r>
            <a:r>
              <a:rPr lang="en-US" sz="1100" dirty="0">
                <a:latin typeface="+mn-lt"/>
                <a:cs typeface="Arial" panose="020B0604020202020204" pitchFamily="34" charset="0"/>
              </a:rPr>
              <a:t> The ultimate goal of quality improvement is to produce better patient outcomes. Improvements in processes may or may not lead to improved patient outcomes.</a:t>
            </a:r>
          </a:p>
          <a:p>
            <a:pPr marL="171450" indent="-171450" defTabSz="933237">
              <a:buFont typeface="Arial" panose="020B0604020202020204" pitchFamily="34" charset="0"/>
              <a:buChar char="•"/>
              <a:defRPr/>
            </a:pPr>
            <a:r>
              <a:rPr lang="en-US" sz="1100" b="1" dirty="0">
                <a:latin typeface="+mn-lt"/>
                <a:cs typeface="Arial" panose="020B0604020202020204" pitchFamily="34" charset="0"/>
              </a:rPr>
              <a:t>Findings</a:t>
            </a:r>
            <a:r>
              <a:rPr lang="en-US" sz="1100" dirty="0">
                <a:latin typeface="+mn-lt"/>
                <a:cs typeface="Arial" panose="020B0604020202020204" pitchFamily="34" charset="0"/>
              </a:rPr>
              <a:t>: </a:t>
            </a:r>
          </a:p>
          <a:p>
            <a:pPr marL="365760" lvl="1" indent="-182880" defTabSz="933237">
              <a:buFont typeface="Arial" panose="020B0604020202020204" pitchFamily="34" charset="0"/>
              <a:buChar char="•"/>
              <a:defRPr/>
            </a:pPr>
            <a:r>
              <a:rPr lang="en-US" sz="1100" dirty="0">
                <a:latin typeface="+mn-lt"/>
                <a:cs typeface="Arial" panose="020B0604020202020204" pitchFamily="34" charset="0"/>
              </a:rPr>
              <a:t>Most (68%) outcome measures improved, while 33% of process measures improved. Type of measure and setting of care are related; 14 of 19 outcome measures are hospital measures, while no process measures are hospital measures.</a:t>
            </a:r>
          </a:p>
          <a:p>
            <a:pPr marL="365760" lvl="1" indent="-182880" defTabSz="933237">
              <a:buFont typeface="Arial" panose="020B0604020202020204" pitchFamily="34" charset="0"/>
              <a:buChar char="•"/>
              <a:defRPr/>
            </a:pPr>
            <a:r>
              <a:rPr lang="en-US" sz="1100" dirty="0">
                <a:latin typeface="+mn-lt"/>
                <a:cs typeface="Arial" panose="020B0604020202020204" pitchFamily="34" charset="0"/>
              </a:rPr>
              <a:t>The process measure that is worsening is “Adults who reported a home health care provider asking to see all the prescription and over-the-counter medicines they were taking when they first started getting home health care,” which declined from 78.8% in 2012 to 73.3% in 2022.</a:t>
            </a:r>
          </a:p>
          <a:p>
            <a:pPr marL="171450" indent="-171450" defTabSz="933237">
              <a:buFont typeface="Arial" panose="020B0604020202020204" pitchFamily="34" charset="0"/>
              <a:buChar char="•"/>
              <a:defRPr/>
            </a:pPr>
            <a:r>
              <a:rPr lang="en-US" sz="1100" b="1" dirty="0">
                <a:latin typeface="+mn-lt"/>
                <a:cs typeface="Arial" panose="020B0604020202020204" pitchFamily="34" charset="0"/>
              </a:rPr>
              <a:t>Outcome Measures:</a:t>
            </a:r>
          </a:p>
          <a:p>
            <a:pPr marL="365760" lvl="1" indent="-182880" defTabSz="933237">
              <a:buFont typeface="Arial" panose="020B0604020202020204" pitchFamily="34" charset="0"/>
              <a:buChar char="•"/>
              <a:defRPr/>
            </a:pPr>
            <a:r>
              <a:rPr lang="en-US" sz="1100" b="1" dirty="0">
                <a:latin typeface="+mn-lt"/>
                <a:cs typeface="Arial" panose="020B0604020202020204" pitchFamily="34" charset="0"/>
              </a:rPr>
              <a:t>Improving:</a:t>
            </a: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sepsis per 1,000 elective-surgery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Hospital admissions with central venous catheter-related bloodstream infection per 1,000 medical and surgical discharges of length 2 or more days, age 18 and over or obstetric admissions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pulmonary embolism or deep vein thrombosis per 1,000 surgical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respiratory failure, prolonged mechanical ventilation, or reintubation per 1,000 elective-surgery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acute kidney injury requiring dialysis per 1,000 elective-surgery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Home health care patients whose surgical wound improved</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Hospital admissions with iatrogenic pneumothorax per 1,000 medical and surgical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Deaths per 1,000 elective-surgery admissions who developed serious treatable complications of care during hospitalization, ages 18-89 or obstetric admissions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Deaths per 1,000 hospital admissions with expected low mortality, age 18 and over or obstetric admissions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Home health care patients whose management of oral medications improved</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High-risk, long-stay nursing home residents with pressure ulcer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Long-stay nursing home residents with a urinary tract infection</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Short-stay nursing home patients with pressure ulcers that are new or worsened</a:t>
            </a:r>
            <a:endParaRPr lang="en-US" sz="1100" b="0" dirty="0">
              <a:latin typeface="+mn-lt"/>
              <a:cs typeface="Arial" panose="020B0604020202020204" pitchFamily="34" charset="0"/>
            </a:endParaRPr>
          </a:p>
          <a:p>
            <a:pPr marL="365760" marR="0" lvl="1" indent="-18288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mn-lt"/>
                <a:cs typeface="Arial" panose="020B0604020202020204" pitchFamily="34" charset="0"/>
              </a:rPr>
              <a:t>Not Changing:</a:t>
            </a: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Perioperative hemorrhage or hematoma with surgical drainage or evacuation per 1,000 surgical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hip fracture per 1,000 surgical admissions who were not susceptible to falling,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Reclosure of postoperative abdominal wound dehiscence per 1,000 abdominopelvic-surgery admissions of length 2 or more days,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Accidental puncture or laceration during a procedure per 1,000 medical and surgical admissions, age 18 and over</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Birth trauma - injury to neonate per 1,000 live births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Long-stay nursing home residents experiencing one or more falls with major injury</a:t>
            </a:r>
            <a:endParaRPr lang="en-US" sz="1100" b="0" dirty="0">
              <a:latin typeface="+mn-lt"/>
              <a:cs typeface="Arial" panose="020B0604020202020204" pitchFamily="34" charset="0"/>
            </a:endParaRPr>
          </a:p>
          <a:p>
            <a:pPr marL="171450" indent="-171450" defTabSz="933237">
              <a:buFont typeface="Arial" panose="020B0604020202020204" pitchFamily="34" charset="0"/>
              <a:buChar char="•"/>
              <a:defRPr/>
            </a:pPr>
            <a:r>
              <a:rPr lang="en-US" sz="1100" b="1" dirty="0">
                <a:latin typeface="+mn-lt"/>
                <a:cs typeface="Arial" panose="020B0604020202020204" pitchFamily="34" charset="0"/>
              </a:rPr>
              <a:t>Process Measures:</a:t>
            </a:r>
          </a:p>
          <a:p>
            <a:pPr marL="365760" lvl="1" indent="-182880" defTabSz="933237">
              <a:buFont typeface="Arial" panose="020B0604020202020204" pitchFamily="34" charset="0"/>
              <a:buChar char="•"/>
              <a:defRPr/>
            </a:pPr>
            <a:r>
              <a:rPr lang="en-US" sz="1100" b="1" dirty="0">
                <a:latin typeface="+mn-lt"/>
                <a:cs typeface="Arial" panose="020B0604020202020204" pitchFamily="34" charset="0"/>
              </a:rPr>
              <a:t>Improving:</a:t>
            </a: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age 65 and over who received in the calendar year at least 1 of 11 prescription medications that should be avoided in older adults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age 65 and over who received in the calendar year at least 1 of 33 potentially inappropriate prescription medications for older adults</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Low-risk, long-stay nursing home residents with a catheter inserted and left in the bladder</a:t>
            </a:r>
            <a:endParaRPr lang="en-US" sz="1100" b="0" dirty="0">
              <a:latin typeface="+mn-lt"/>
              <a:cs typeface="Arial" panose="020B0604020202020204" pitchFamily="34" charset="0"/>
            </a:endParaRPr>
          </a:p>
          <a:p>
            <a:pPr marL="365760" lvl="1" indent="-182880" defTabSz="933237">
              <a:buFont typeface="Arial" panose="020B0604020202020204" pitchFamily="34" charset="0"/>
              <a:buChar char="•"/>
              <a:defRPr/>
            </a:pPr>
            <a:r>
              <a:rPr lang="en-US" sz="1100" b="1" dirty="0">
                <a:latin typeface="+mn-lt"/>
                <a:cs typeface="Arial" panose="020B0604020202020204" pitchFamily="34" charset="0"/>
              </a:rPr>
              <a:t>Not Changing:</a:t>
            </a: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a home health care provider talking with them about how to set up their home so they can move around safely when they first started getting home health care</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a home health care provider talking with them about all the prescription and over-the-counter medicines they were taking when they first started getting home health care</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the purpose of taking their new or changed prescription medicines in the last 2 months of care</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when to take medicines in the last 2 months of care</a:t>
            </a:r>
            <a:endParaRPr lang="en-US" sz="1100" dirty="0">
              <a:latin typeface="+mn-lt"/>
            </a:endParaRP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the side effects of medicines in the last 2 months of care</a:t>
            </a:r>
            <a:endParaRPr lang="en-US" sz="1100" b="0" dirty="0">
              <a:latin typeface="+mn-lt"/>
              <a:cs typeface="Arial" panose="020B0604020202020204" pitchFamily="34" charset="0"/>
            </a:endParaRPr>
          </a:p>
          <a:p>
            <a:pPr marL="365760" lvl="1" indent="-182880" defTabSz="933237">
              <a:buFont typeface="Arial" panose="020B0604020202020204" pitchFamily="34" charset="0"/>
              <a:buChar char="•"/>
              <a:defRPr/>
            </a:pPr>
            <a:r>
              <a:rPr lang="en-US" sz="1100" b="1" dirty="0">
                <a:latin typeface="+mn-lt"/>
                <a:cs typeface="Arial" panose="020B0604020202020204" pitchFamily="34" charset="0"/>
              </a:rPr>
              <a:t>Worsening:</a:t>
            </a:r>
          </a:p>
          <a:p>
            <a:pPr marL="548640" marR="0" lvl="2" indent="-182880" algn="l" defTabSz="933237" rtl="0" eaLnBrk="1" fontAlgn="auto" latinLnBrk="0" hangingPunct="1">
              <a:lnSpc>
                <a:spcPct val="100000"/>
              </a:lnSpc>
              <a:spcBef>
                <a:spcPts val="0"/>
              </a:spcBef>
              <a:spcAft>
                <a:spcPts val="0"/>
              </a:spcAft>
              <a:buClrTx/>
              <a:buSzTx/>
              <a:buFont typeface="+mj-lt"/>
              <a:buAutoNum type="arabicPeriod"/>
              <a:tabLst/>
              <a:defRPr/>
            </a:pPr>
            <a:r>
              <a:rPr lang="en-US" sz="1100" b="0" dirty="0">
                <a:latin typeface="+mn-lt"/>
                <a:cs typeface="Arial" panose="020B0604020202020204" pitchFamily="34" charset="0"/>
              </a:rPr>
              <a:t>Adults who reported a home health care provider asking to see all the prescription and over-the-counter medicines they were taking when they first started getting home health care</a:t>
            </a:r>
          </a:p>
          <a:p>
            <a:pPr marL="628650" lvl="1" indent="-171450" defTabSz="933237">
              <a:buFont typeface="Arial" panose="020B0604020202020204" pitchFamily="34" charset="0"/>
              <a:buChar char="•"/>
              <a:defRPr/>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16</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0" lvl="1" indent="0">
              <a:buNone/>
              <a:defRPr/>
            </a:pPr>
            <a:r>
              <a:rPr lang="en-US" b="1" dirty="0">
                <a:solidFill>
                  <a:schemeClr val="tx1"/>
                </a:solidFill>
                <a:latin typeface="+mn-lt"/>
                <a:cs typeface="Arial" panose="020B0604020202020204" pitchFamily="34" charset="0"/>
              </a:rPr>
              <a:t>Importance</a:t>
            </a:r>
            <a:r>
              <a:rPr lang="en-US" dirty="0">
                <a:solidFill>
                  <a:schemeClr val="tx1"/>
                </a:solidFill>
                <a:latin typeface="+mn-lt"/>
                <a:cs typeface="Arial" panose="020B0604020202020204" pitchFamily="34" charset="0"/>
              </a:rPr>
              <a:t>: As medical offices aim to support the diagnostic process, accurate diagnoses, and communication around diagnoses, assessing a culture of diagnostic safety can help them identify areas </a:t>
            </a:r>
            <a:r>
              <a:rPr lang="en-US" baseline="0" dirty="0">
                <a:solidFill>
                  <a:schemeClr val="tx1"/>
                </a:solidFill>
                <a:latin typeface="+mn-lt"/>
                <a:cs typeface="Arial" panose="020B0604020202020204" pitchFamily="34" charset="0"/>
              </a:rPr>
              <a:t>that have the lowest percent positive scores and highest percent negative scores to identify areas to focus on for diagnostic safety culture improvement.</a:t>
            </a:r>
            <a:endParaRPr lang="en-US" dirty="0">
              <a:solidFill>
                <a:schemeClr val="tx1"/>
              </a:solidFill>
              <a:latin typeface="+mn-lt"/>
              <a:cs typeface="Arial" panose="020B0604020202020204" pitchFamily="34" charset="0"/>
            </a:endParaRPr>
          </a:p>
          <a:p>
            <a:pPr marL="0" lvl="1" indent="0" defTabSz="933237">
              <a:buNone/>
              <a:defRPr/>
            </a:pPr>
            <a:r>
              <a:rPr lang="en-US" b="1" dirty="0">
                <a:latin typeface="+mn-lt"/>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Testing and Referrals had the highest average percent positive response (84 percent positive) and lowest percent negative response (5 percent negative).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Time Availability had the lowest average percent positive response (60 percent positive) and the highest percent negative response (24 percent negative).</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161</a:t>
            </a:fld>
            <a:endParaRPr lang="en-US" dirty="0"/>
          </a:p>
        </p:txBody>
      </p:sp>
    </p:spTree>
    <p:extLst>
      <p:ext uri="{BB962C8B-B14F-4D97-AF65-F5344CB8AC3E}">
        <p14:creationId xmlns:p14="http://schemas.microsoft.com/office/powerpoint/2010/main" val="288435321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mn-lt"/>
                <a:cs typeface="Arial" panose="020B0604020202020204" pitchFamily="34" charset="0"/>
              </a:rPr>
              <a:t>The results presented include: (1) the average percent positive, neutral, and negative for each of the 10 patient safety composite measures; (2) the composite measure average, which is the average of the unrounded composite measure scores; and (3) trending results of the average percent positive score for the composite measures from the 2012, 2014, 2016, 2018, 2020, 2022, and 2024 Database reports.  </a:t>
            </a:r>
            <a:endParaRPr lang="en-US" dirty="0">
              <a:latin typeface="+mn-lt"/>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162</a:t>
            </a:fld>
            <a:endParaRPr lang="en-US" dirty="0"/>
          </a:p>
        </p:txBody>
      </p:sp>
    </p:spTree>
    <p:extLst>
      <p:ext uri="{BB962C8B-B14F-4D97-AF65-F5344CB8AC3E}">
        <p14:creationId xmlns:p14="http://schemas.microsoft.com/office/powerpoint/2010/main" val="19610390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171450" lvl="1" indent="-171450">
              <a:buFont typeface="Arial" panose="020B0604020202020204" pitchFamily="34" charset="0"/>
              <a:buChar char="•"/>
              <a:defRPr/>
            </a:pPr>
            <a:r>
              <a:rPr lang="en-US" b="1" dirty="0">
                <a:solidFill>
                  <a:schemeClr val="tx1"/>
                </a:solidFill>
                <a:latin typeface="+mn-lt"/>
                <a:cs typeface="Arial" panose="020B0604020202020204" pitchFamily="34" charset="0"/>
              </a:rPr>
              <a:t>Importance</a:t>
            </a:r>
            <a:r>
              <a:rPr lang="en-US" dirty="0">
                <a:solidFill>
                  <a:schemeClr val="tx1"/>
                </a:solidFill>
                <a:latin typeface="+mn-lt"/>
                <a:cs typeface="Arial" panose="020B0604020202020204" pitchFamily="34" charset="0"/>
              </a:rPr>
              <a:t>: M</a:t>
            </a:r>
            <a:r>
              <a:rPr lang="en-US" baseline="0" dirty="0">
                <a:solidFill>
                  <a:schemeClr val="tx1"/>
                </a:solidFill>
                <a:latin typeface="+mn-lt"/>
                <a:cs typeface="Arial" panose="020B0604020202020204" pitchFamily="34" charset="0"/>
              </a:rPr>
              <a:t>edical offices can examine patient safety culture areas that have the lowest percent positive scores and highest percent negative scores to identify areas to focus on for patient safety culture improvement.</a:t>
            </a:r>
            <a:endParaRPr lang="en-US" dirty="0">
              <a:solidFill>
                <a:schemeClr val="tx1"/>
              </a:solidFill>
              <a:latin typeface="+mn-lt"/>
              <a:cs typeface="Arial" panose="020B0604020202020204" pitchFamily="34" charset="0"/>
            </a:endParaRPr>
          </a:p>
          <a:p>
            <a:pPr marL="171450" lvl="1" indent="-171450" defTabSz="933237">
              <a:buFont typeface="Arial" panose="020B0604020202020204" pitchFamily="34" charset="0"/>
              <a:buChar char="•"/>
              <a:defRPr/>
            </a:pPr>
            <a:r>
              <a:rPr lang="en-US" b="1" dirty="0">
                <a:latin typeface="+mn-lt"/>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Patient Care Tracking/</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had the highest average percent positive response (86 percent positive) and lowest percent negative responses (4 percent negative).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Work Pressure and Pace had the lowest average percent positive response (41 percent positive) and the highest percent negative response (35 percent negative).</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163</a:t>
            </a:fld>
            <a:endParaRPr lang="en-US" dirty="0"/>
          </a:p>
        </p:txBody>
      </p:sp>
    </p:spTree>
    <p:extLst>
      <p:ext uri="{BB962C8B-B14F-4D97-AF65-F5344CB8AC3E}">
        <p14:creationId xmlns:p14="http://schemas.microsoft.com/office/powerpoint/2010/main" val="288435321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latin typeface="+mn-lt"/>
              </a:rPr>
              <a:t>Importance</a:t>
            </a:r>
            <a:r>
              <a:rPr lang="en-US" dirty="0">
                <a:latin typeface="+mn-lt"/>
              </a:rPr>
              <a:t>: Since 2012, the SOPS Medical Office Database has collected data approximately every other year to assess the state of patient safety culture in the medical office setting. It is important not only to examine scores at a given point in time, but also to identify areas that are improving or declining over time.  </a:t>
            </a:r>
          </a:p>
          <a:p>
            <a:pPr marL="171450" marR="0" lvl="0" indent="-171450" algn="l" defTabSz="914400" rtl="0" eaLnBrk="1" fontAlgn="auto" latinLnBrk="0" hangingPunct="1">
              <a:lnSpc>
                <a:spcPct val="100000"/>
              </a:lnSpc>
              <a:spcBef>
                <a:spcPts val="0"/>
              </a:spcBef>
              <a:spcAft>
                <a:spcPts val="0"/>
              </a:spcAft>
              <a:buClrTx/>
              <a:buSzTx/>
              <a:tabLst/>
              <a:defRPr/>
            </a:pPr>
            <a:r>
              <a:rPr lang="en-US" b="1" dirty="0">
                <a:latin typeface="+mn-lt"/>
              </a:rPr>
              <a:t>Results</a:t>
            </a:r>
            <a:r>
              <a:rPr lang="en-US" dirty="0">
                <a:latin typeface="+mn-lt"/>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Patient safety culture in medical offices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Overall, from 2012 to 2020, medical office patient safety culture scores in these areas improved. However, from 2020 to 2022, during the COVID-19 pandemic, patient safety culture scores in these areas decreased, with the largest decrease in Organizational Learning.</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164</a:t>
            </a:fld>
            <a:endParaRPr lang="en-US" dirty="0"/>
          </a:p>
        </p:txBody>
      </p:sp>
    </p:spTree>
    <p:extLst>
      <p:ext uri="{BB962C8B-B14F-4D97-AF65-F5344CB8AC3E}">
        <p14:creationId xmlns:p14="http://schemas.microsoft.com/office/powerpoint/2010/main" val="387427064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t>Importance</a:t>
            </a:r>
            <a:r>
              <a:rPr lang="en-US" dirty="0"/>
              <a:t>: Since 2012, the SOPS Medical Office Database has collected data approximately every other year to assess the state of patient safety culture in the medical office setting. It is important not only to examine scores at a given point in time, but also to identify areas that are improving or declining over time. </a:t>
            </a:r>
          </a:p>
          <a:p>
            <a:pPr marL="171450" marR="0" lvl="0" indent="-171450" algn="l" defTabSz="914400" rtl="0" eaLnBrk="1" fontAlgn="auto" latinLnBrk="0" hangingPunct="1">
              <a:lnSpc>
                <a:spcPct val="100000"/>
              </a:lnSpc>
              <a:spcBef>
                <a:spcPts val="0"/>
              </a:spcBef>
              <a:spcAft>
                <a:spcPts val="0"/>
              </a:spcAft>
              <a:buClrTx/>
              <a:buSzTx/>
              <a:tabLst/>
              <a:defRPr/>
            </a:pPr>
            <a:r>
              <a:rPr lang="en-US" b="1" dirty="0"/>
              <a:t>Results</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Patient safety culture in medical offices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from 2012 to 2020, patient safety culture scores in these areas improved. However, from 2020 to 2022, during the COVID-19 pandemic, patient safety culture scores decreased in these areas.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165</a:t>
            </a:fld>
            <a:endParaRPr lang="en-US" dirty="0"/>
          </a:p>
        </p:txBody>
      </p:sp>
    </p:spTree>
    <p:extLst>
      <p:ext uri="{BB962C8B-B14F-4D97-AF65-F5344CB8AC3E}">
        <p14:creationId xmlns:p14="http://schemas.microsoft.com/office/powerpoint/2010/main" val="4791740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t>Importance</a:t>
            </a:r>
            <a:r>
              <a:rPr lang="en-US" dirty="0"/>
              <a:t>: Since 2012, the SOPS Medical Office Database has collected data approximately every other year to assess the state of patient safety culture in the medical office setting. It is important not only to examine scores at a given point in time, but also to identify areas that are improving or declining over time. </a:t>
            </a:r>
          </a:p>
          <a:p>
            <a:pPr marL="171450" marR="0" lvl="0" indent="-171450" algn="l" defTabSz="914400" rtl="0" eaLnBrk="1" fontAlgn="auto" latinLnBrk="0" hangingPunct="1">
              <a:lnSpc>
                <a:spcPct val="100000"/>
              </a:lnSpc>
              <a:spcBef>
                <a:spcPts val="0"/>
              </a:spcBef>
              <a:spcAft>
                <a:spcPts val="0"/>
              </a:spcAft>
              <a:buClrTx/>
              <a:buSzTx/>
              <a:tabLst/>
              <a:defRPr/>
            </a:pPr>
            <a:r>
              <a:rPr lang="en-US" b="1" dirty="0"/>
              <a:t>Results</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Patient safety culture in medical offices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from 2012 to 2020, patient safety culture scores in these areas fluctuated up and down, with overall improvement in 2020. However, from 2020 to 2022, during the COVID-19 pandemic, patient safety culture scores decreased.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2022 to 2024, Owner/Managing Partner/Leadership Support for Patient Safety and Work Pressure and Pace continued to decline. </a:t>
            </a:r>
          </a:p>
        </p:txBody>
      </p:sp>
      <p:sp>
        <p:nvSpPr>
          <p:cNvPr id="4" name="Slide Number Placeholder 3"/>
          <p:cNvSpPr>
            <a:spLocks noGrp="1"/>
          </p:cNvSpPr>
          <p:nvPr>
            <p:ph type="sldNum" sz="quarter" idx="5"/>
          </p:nvPr>
        </p:nvSpPr>
        <p:spPr/>
        <p:txBody>
          <a:bodyPr/>
          <a:lstStyle/>
          <a:p>
            <a:fld id="{B17BA40C-25F7-4A81-B7B0-365A5351FE20}" type="slidenum">
              <a:rPr lang="en-US" smtClean="0"/>
              <a:t>166</a:t>
            </a:fld>
            <a:endParaRPr lang="en-US" dirty="0"/>
          </a:p>
        </p:txBody>
      </p:sp>
    </p:spTree>
    <p:extLst>
      <p:ext uri="{BB962C8B-B14F-4D97-AF65-F5344CB8AC3E}">
        <p14:creationId xmlns:p14="http://schemas.microsoft.com/office/powerpoint/2010/main" val="428536961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167</a:t>
            </a:fld>
            <a:endParaRPr lang="en-US" dirty="0"/>
          </a:p>
        </p:txBody>
      </p:sp>
    </p:spTree>
    <p:extLst>
      <p:ext uri="{BB962C8B-B14F-4D97-AF65-F5344CB8AC3E}">
        <p14:creationId xmlns:p14="http://schemas.microsoft.com/office/powerpoint/2010/main" val="250119624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mn-lt"/>
                <a:cs typeface="Arial" panose="020B0604020202020204" pitchFamily="34" charset="0"/>
              </a:rPr>
              <a:t>The results presented include: (1) the average percent positive, neutral and negative for each of the 12 nursing home patient safety culture composite measures; (2) the composite measure average, which is the average of the unrounded composite measure scores; (3) and trending results of the average percent positive for the composite measures from the 2011, 2014, 2016, 2019, and 2023 Database reports. </a:t>
            </a:r>
            <a:endParaRPr lang="en-US" dirty="0">
              <a:latin typeface="+mn-lt"/>
            </a:endParaRPr>
          </a:p>
          <a:p>
            <a:pPr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168</a:t>
            </a:fld>
            <a:endParaRPr lang="en-US" dirty="0"/>
          </a:p>
        </p:txBody>
      </p:sp>
    </p:spTree>
    <p:extLst>
      <p:ext uri="{BB962C8B-B14F-4D97-AF65-F5344CB8AC3E}">
        <p14:creationId xmlns:p14="http://schemas.microsoft.com/office/powerpoint/2010/main" val="65419694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171450" lvl="1" indent="-171450">
              <a:buFont typeface="Arial" panose="020B0604020202020204" pitchFamily="34" charset="0"/>
              <a:buChar char="•"/>
              <a:defRPr/>
            </a:pPr>
            <a:r>
              <a:rPr lang="en-US" b="1" dirty="0">
                <a:solidFill>
                  <a:schemeClr val="tx1"/>
                </a:solidFill>
                <a:latin typeface="+mn-lt"/>
                <a:cs typeface="Arial" panose="020B0604020202020204" pitchFamily="34" charset="0"/>
              </a:rPr>
              <a:t>Importance</a:t>
            </a:r>
            <a:r>
              <a:rPr lang="en-US" dirty="0">
                <a:solidFill>
                  <a:schemeClr val="tx1"/>
                </a:solidFill>
                <a:latin typeface="+mn-lt"/>
                <a:cs typeface="Arial" panose="020B0604020202020204" pitchFamily="34" charset="0"/>
              </a:rPr>
              <a:t>: Nursing homes </a:t>
            </a:r>
            <a:r>
              <a:rPr lang="en-US" baseline="0" dirty="0">
                <a:solidFill>
                  <a:schemeClr val="tx1"/>
                </a:solidFill>
                <a:latin typeface="+mn-lt"/>
                <a:cs typeface="Arial" panose="020B0604020202020204" pitchFamily="34" charset="0"/>
              </a:rPr>
              <a:t>can examine resident safety culture areas that have the lowest percent positive scores and highest percent negative scores to identify areas to focus on for safety culture improvement.</a:t>
            </a:r>
            <a:endParaRPr lang="en-US" dirty="0">
              <a:solidFill>
                <a:schemeClr val="tx1"/>
              </a:solidFill>
              <a:latin typeface="+mn-lt"/>
              <a:cs typeface="Arial" panose="020B0604020202020204" pitchFamily="34" charset="0"/>
            </a:endParaRPr>
          </a:p>
          <a:p>
            <a:pPr marL="171450" lvl="1" indent="-171450" defTabSz="933237">
              <a:buFont typeface="Arial" panose="020B0604020202020204" pitchFamily="34" charset="0"/>
              <a:buChar char="•"/>
              <a:defRPr/>
            </a:pPr>
            <a:r>
              <a:rPr lang="en-US" b="1" dirty="0">
                <a:latin typeface="+mn-lt"/>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Feedback &amp; Communication About Incidents had the highest average percent positive response (83 percent positive) and lowest percent negative response (4 percent negative).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Staffing had the lowest average percent positive response (39 percent positive) and the highest average percent negative response (38 percent negative).</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169</a:t>
            </a:fld>
            <a:endParaRPr lang="en-US" dirty="0"/>
          </a:p>
        </p:txBody>
      </p:sp>
    </p:spTree>
    <p:extLst>
      <p:ext uri="{BB962C8B-B14F-4D97-AF65-F5344CB8AC3E}">
        <p14:creationId xmlns:p14="http://schemas.microsoft.com/office/powerpoint/2010/main" val="15587001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None/>
            </a:pPr>
            <a:r>
              <a:rPr lang="en-US" b="1" dirty="0"/>
              <a:t>Importance</a:t>
            </a:r>
            <a:r>
              <a:rPr lang="en-US" dirty="0"/>
              <a:t>: AHRQ started the SOPS Nursing Home Database in 2011, with data collection approximately every other year to assess the state of patient safety culture in the nursing home setting.  It is important not only to examine scores at a given point in time, but also to identify areas that are improving or declining.  </a:t>
            </a:r>
          </a:p>
          <a:p>
            <a:pPr marL="0" indent="0">
              <a:buNone/>
            </a:pPr>
            <a:r>
              <a:rPr lang="en-US" b="1" dirty="0"/>
              <a:t>Results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nursing homes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these areas within nursing homes generally remained steady from 2011 to 2019, then decreased slightly after the COVID-19 pandemic.</a:t>
            </a:r>
          </a:p>
        </p:txBody>
      </p:sp>
      <p:sp>
        <p:nvSpPr>
          <p:cNvPr id="4" name="Slide Number Placeholder 3"/>
          <p:cNvSpPr>
            <a:spLocks noGrp="1"/>
          </p:cNvSpPr>
          <p:nvPr>
            <p:ph type="sldNum" sz="quarter" idx="5"/>
          </p:nvPr>
        </p:nvSpPr>
        <p:spPr/>
        <p:txBody>
          <a:bodyPr/>
          <a:lstStyle/>
          <a:p>
            <a:fld id="{B17BA40C-25F7-4A81-B7B0-365A5351FE20}" type="slidenum">
              <a:rPr lang="en-US" smtClean="0"/>
              <a:t>170</a:t>
            </a:fld>
            <a:endParaRPr lang="en-US" dirty="0"/>
          </a:p>
        </p:txBody>
      </p:sp>
    </p:spTree>
    <p:extLst>
      <p:ext uri="{BB962C8B-B14F-4D97-AF65-F5344CB8AC3E}">
        <p14:creationId xmlns:p14="http://schemas.microsoft.com/office/powerpoint/2010/main" val="180279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dirty="0">
                <a:latin typeface="+mn-lt"/>
                <a:cs typeface="Arial" panose="020B0604020202020204" pitchFamily="34" charset="0"/>
              </a:rPr>
              <a:t>Importance:</a:t>
            </a:r>
            <a:r>
              <a:rPr lang="en-US" sz="1100" dirty="0">
                <a:latin typeface="+mn-lt"/>
                <a:cs typeface="Arial" panose="020B0604020202020204" pitchFamily="34" charset="0"/>
              </a:rPr>
              <a:t> Improvement is not concentrated in one aspect of care but is spread over multiple aspects of care.</a:t>
            </a:r>
          </a:p>
          <a:p>
            <a:pPr marL="171450" indent="-171450">
              <a:buFont typeface="Arial" panose="020B0604020202020204" pitchFamily="34" charset="0"/>
              <a:buChar char="•"/>
            </a:pPr>
            <a:r>
              <a:rPr lang="en-US" sz="1100" b="1" dirty="0">
                <a:latin typeface="+mn-lt"/>
                <a:cs typeface="Arial" panose="020B0604020202020204" pitchFamily="34" charset="0"/>
              </a:rPr>
              <a:t>Findings</a:t>
            </a:r>
            <a:r>
              <a:rPr lang="en-US" sz="1100" dirty="0">
                <a:latin typeface="+mn-lt"/>
                <a:cs typeface="Arial" panose="020B0604020202020204" pitchFamily="34" charset="0"/>
              </a:rPr>
              <a:t>: </a:t>
            </a:r>
          </a:p>
          <a:p>
            <a:pPr marL="396875" lvl="1" indent="-228600">
              <a:buFont typeface="Arial" panose="020B0604020202020204" pitchFamily="34" charset="0"/>
              <a:buChar char="•"/>
            </a:pPr>
            <a:r>
              <a:rPr lang="en-US" sz="1100" dirty="0">
                <a:latin typeface="+mn-lt"/>
                <a:cs typeface="Arial" panose="020B0604020202020204" pitchFamily="34" charset="0"/>
              </a:rPr>
              <a:t>All four Supportive and Palliative Care measures were improving, as were 7 of 10 (70%) Other Patient Safety measures and the one Complications of Medication measures. Four of 7 (57%) Surgical Care measures and no Home Health Communication measures were improving. </a:t>
            </a:r>
          </a:p>
          <a:p>
            <a:pPr marL="396875" lvl="1" indent="-228600">
              <a:buFont typeface="Arial" panose="020B0604020202020204" pitchFamily="34" charset="0"/>
              <a:buChar char="•"/>
            </a:pPr>
            <a:r>
              <a:rPr lang="en-US" sz="1100" dirty="0">
                <a:latin typeface="+mn-lt"/>
                <a:cs typeface="Arial" panose="020B0604020202020204" pitchFamily="34" charset="0"/>
              </a:rPr>
              <a:t>Home Health Communication is the only area in which any measure </a:t>
            </a:r>
            <a:r>
              <a:rPr lang="en-US" sz="1100" strike="noStrike" dirty="0">
                <a:latin typeface="+mn-lt"/>
                <a:cs typeface="Arial" panose="020B0604020202020204" pitchFamily="34" charset="0"/>
              </a:rPr>
              <a:t>was</a:t>
            </a:r>
            <a:r>
              <a:rPr lang="en-US" sz="1100" dirty="0">
                <a:latin typeface="+mn-lt"/>
                <a:cs typeface="Arial" panose="020B0604020202020204" pitchFamily="34" charset="0"/>
              </a:rPr>
              <a:t> worsening:</a:t>
            </a:r>
          </a:p>
          <a:p>
            <a:pPr lvl="2">
              <a:buFont typeface="Arial" panose="020B0604020202020204" pitchFamily="34" charset="0"/>
              <a:buChar char="•"/>
            </a:pPr>
            <a:r>
              <a:rPr lang="en-US" sz="1100" dirty="0">
                <a:latin typeface="+mn-lt"/>
                <a:cs typeface="Arial" panose="020B0604020202020204" pitchFamily="34" charset="0"/>
              </a:rPr>
              <a:t>“Adults who reported a home health care provider asking to see all the prescription and over-the-counter medicines they were taking when they first started getting home health care,” which declined from 78.8% in 2012 to 73.3% in 2022.</a:t>
            </a:r>
          </a:p>
          <a:p>
            <a:pPr marL="171450" indent="-171450">
              <a:buFont typeface="Arial" panose="020B0604020202020204" pitchFamily="34" charset="0"/>
              <a:buChar char="•"/>
            </a:pPr>
            <a:r>
              <a:rPr lang="en-US" sz="1100" b="1" dirty="0">
                <a:latin typeface="+mn-lt"/>
                <a:cs typeface="Arial" panose="020B0604020202020204" pitchFamily="34" charset="0"/>
              </a:rPr>
              <a:t>Complications of Medication:</a:t>
            </a:r>
          </a:p>
          <a:p>
            <a:pPr marL="396875" lvl="1" indent="-228600">
              <a:buFont typeface="Arial" panose="020B0604020202020204" pitchFamily="34" charset="0"/>
              <a:buChar char="•"/>
            </a:pPr>
            <a:r>
              <a:rPr lang="en-US" sz="1100" b="1" dirty="0">
                <a:latin typeface="+mn-lt"/>
                <a:cs typeface="Arial" panose="020B0604020202020204" pitchFamily="34" charset="0"/>
              </a:rPr>
              <a:t>Improving: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Home health care patients whose management of oral medications improved</a:t>
            </a:r>
            <a:endParaRPr lang="en-US" sz="1100" b="0" i="0" u="none" strike="noStrike" dirty="0">
              <a:solidFill>
                <a:srgbClr val="000000"/>
              </a:solidFill>
              <a:effectLst/>
              <a:latin typeface="+mn-lt"/>
              <a:cs typeface="+mn-cs"/>
            </a:endParaRPr>
          </a:p>
          <a:p>
            <a:pPr marL="171450" indent="-171450">
              <a:buFont typeface="Arial" panose="020B0604020202020204" pitchFamily="34" charset="0"/>
              <a:buChar char="•"/>
            </a:pPr>
            <a:r>
              <a:rPr lang="en-US" sz="1100" b="1" dirty="0">
                <a:latin typeface="+mn-lt"/>
                <a:cs typeface="Arial" panose="020B0604020202020204" pitchFamily="34" charset="0"/>
              </a:rPr>
              <a:t>Surgical Care:</a:t>
            </a:r>
          </a:p>
          <a:p>
            <a:pPr marL="39687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mn-lt"/>
                <a:cs typeface="Arial" panose="020B0604020202020204" pitchFamily="34" charset="0"/>
              </a:rPr>
              <a:t>Improving: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pulmonary embolism or deep vein thrombosis per 1,000 surgical admissions, age 18 and over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respiratory failure, prolonged mechanical ventilation, or reintubation per 1,000 elective-surgery admissions, age 18 and over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acute kidney injury requiring dialysis per 1,000 elective-surgery admissions, age 18 and over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Home health care patients whose surgical wound improved</a:t>
            </a:r>
            <a:endParaRPr lang="en-US" sz="1100" b="0" dirty="0">
              <a:latin typeface="+mn-lt"/>
              <a:cs typeface="Arial" panose="020B0604020202020204" pitchFamily="34" charset="0"/>
            </a:endParaRPr>
          </a:p>
          <a:p>
            <a:pPr marL="39687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mn-lt"/>
                <a:cs typeface="Arial" panose="020B0604020202020204" pitchFamily="34" charset="0"/>
              </a:rPr>
              <a:t>Not</a:t>
            </a:r>
            <a:r>
              <a:rPr lang="en-US" sz="1100" b="1" baseline="0" dirty="0">
                <a:latin typeface="+mn-lt"/>
                <a:cs typeface="Arial" panose="020B0604020202020204" pitchFamily="34" charset="0"/>
              </a:rPr>
              <a:t> Changing:</a:t>
            </a:r>
            <a:endParaRPr lang="en-US" sz="1100" b="1" dirty="0">
              <a:latin typeface="+mn-lt"/>
              <a:cs typeface="Arial" panose="020B0604020202020204" pitchFamily="34" charset="0"/>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Perioperative hemorrhage or hematoma with surgical drainage or evacuation per 1,000 surgical admissions, age 18 and over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hip fracture per 1,000 surgical admissions who were not susceptible to falling, age 18 and over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Reclosure of postoperative abdominal wound dehiscence per 1,000 abdominopelvic-surgery admissions of length 2 or more days, age 18 and over</a:t>
            </a:r>
            <a:endParaRPr lang="en-US" sz="1100" b="1" dirty="0">
              <a:latin typeface="+mn-lt"/>
              <a:cs typeface="Arial" panose="020B0604020202020204" pitchFamily="34" charset="0"/>
            </a:endParaRPr>
          </a:p>
          <a:p>
            <a:pPr marL="171450" indent="-171450">
              <a:buFont typeface="Arial" panose="020B0604020202020204" pitchFamily="34" charset="0"/>
              <a:buChar char="•"/>
            </a:pPr>
            <a:r>
              <a:rPr lang="en-US" sz="1100" b="1" dirty="0">
                <a:latin typeface="+mn-lt"/>
                <a:cs typeface="Arial" panose="020B0604020202020204" pitchFamily="34" charset="0"/>
              </a:rPr>
              <a:t>Home Health Communication:</a:t>
            </a:r>
          </a:p>
          <a:p>
            <a:pPr marL="396875" lvl="1" indent="-228600">
              <a:buFont typeface="Arial" panose="020B0604020202020204" pitchFamily="34" charset="0"/>
              <a:buChar char="•"/>
            </a:pPr>
            <a:r>
              <a:rPr lang="en-US" sz="1100" b="1" dirty="0">
                <a:latin typeface="+mn-lt"/>
                <a:cs typeface="Arial" panose="020B0604020202020204" pitchFamily="34" charset="0"/>
              </a:rPr>
              <a:t>Not Changing: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a home health care provider talking with them about how to set up their home so they can move around safely when they first started getting home health care</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a home health care provider talking with them about all the prescription and over-the-counter medicines they were taking when they first started getting home health care</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the purpose of taking their new or changed prescription medicines in the last 2 months of care</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when to take medicines in the last 2 months of care</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who reported that home health care providers talked with them about the side effects of medicines in the last 2 months of care</a:t>
            </a:r>
            <a:endParaRPr lang="en-US" sz="1100" b="0" dirty="0">
              <a:latin typeface="+mn-lt"/>
              <a:cs typeface="Arial" panose="020B0604020202020204" pitchFamily="34" charset="0"/>
            </a:endParaRPr>
          </a:p>
          <a:p>
            <a:pPr marL="396875" lvl="1" indent="-228600">
              <a:buFont typeface="Arial" panose="020B0604020202020204" pitchFamily="34" charset="0"/>
              <a:buChar char="•"/>
            </a:pPr>
            <a:r>
              <a:rPr lang="en-US" sz="1100" b="1" dirty="0">
                <a:latin typeface="+mn-lt"/>
                <a:cs typeface="Arial" panose="020B0604020202020204" pitchFamily="34" charset="0"/>
              </a:rPr>
              <a:t>Worsening: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latin typeface="+mn-lt"/>
                <a:cs typeface="Arial" panose="020B0604020202020204" pitchFamily="34" charset="0"/>
              </a:rPr>
              <a:t>Adults who reported a home health care provider asking to see all the prescription and over-the-counter medicines they were taking when they first started getting home health care</a:t>
            </a:r>
          </a:p>
          <a:p>
            <a:pPr marL="171450" indent="-171450">
              <a:buFont typeface="Arial" panose="020B0604020202020204" pitchFamily="34" charset="0"/>
              <a:buChar char="•"/>
            </a:pPr>
            <a:r>
              <a:rPr lang="en-US" sz="1100" b="1" dirty="0">
                <a:latin typeface="+mn-lt"/>
                <a:cs typeface="Arial" panose="020B0604020202020204" pitchFamily="34" charset="0"/>
              </a:rPr>
              <a:t>Supportive and Palliative Care:</a:t>
            </a:r>
          </a:p>
          <a:p>
            <a:pPr marL="396875" lvl="1" indent="-228600">
              <a:buFont typeface="Arial" panose="020B0604020202020204" pitchFamily="34" charset="0"/>
              <a:buChar char="•"/>
            </a:pPr>
            <a:r>
              <a:rPr lang="en-US" sz="1100" b="1" dirty="0">
                <a:latin typeface="+mn-lt"/>
                <a:cs typeface="Arial" panose="020B0604020202020204" pitchFamily="34" charset="0"/>
              </a:rPr>
              <a:t>Improving: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Low-risk, long-stay nursing home residents with a catheter inserted and left in the bladder</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Long-stay nursing home residents with a urinary tract infection</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latin typeface="+mn-lt"/>
                <a:cs typeface="Arial" panose="020B0604020202020204" pitchFamily="34" charset="0"/>
              </a:rPr>
              <a:t>Long-stay nursing home residents experiencing one or more falls with major injury</a:t>
            </a:r>
            <a:endParaRPr lang="en-US" sz="1100"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Short-stay nursing home patients with pressure ulcers that are new or worsened</a:t>
            </a:r>
            <a:endParaRPr lang="en-US" sz="1100" b="0" dirty="0">
              <a:latin typeface="+mn-lt"/>
              <a:cs typeface="Arial" panose="020B0604020202020204" pitchFamily="34" charset="0"/>
            </a:endParaRPr>
          </a:p>
          <a:p>
            <a:pPr marL="171450" indent="-171450">
              <a:buFont typeface="Arial" panose="020B0604020202020204" pitchFamily="34" charset="0"/>
              <a:buChar char="•"/>
            </a:pPr>
            <a:r>
              <a:rPr lang="en-US" sz="1100" b="1" dirty="0">
                <a:latin typeface="+mn-lt"/>
                <a:cs typeface="Arial" panose="020B0604020202020204" pitchFamily="34" charset="0"/>
              </a:rPr>
              <a:t>Other Patient Safety (detailed sub-area in parentheses):</a:t>
            </a:r>
          </a:p>
          <a:p>
            <a:pPr marL="396875" lvl="1" indent="-228600">
              <a:buFont typeface="Arial" panose="020B0604020202020204" pitchFamily="34" charset="0"/>
              <a:buChar char="•"/>
            </a:pPr>
            <a:r>
              <a:rPr lang="en-US" sz="1100" b="1" u="none" kern="1200" dirty="0">
                <a:effectLst/>
                <a:latin typeface="+mn-lt"/>
                <a:cs typeface="Arial" panose="020B0604020202020204" pitchFamily="34" charset="0"/>
              </a:rPr>
              <a:t>Improving:</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Postoperative sepsis per 1,000 elective-surgery admissions, age 18 and over (Healthcare-Associated Infections)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Hospital admissions with central venous catheter-related bloodstream infection per 1,000 medical and surgical discharges of length 2 or more days, age 18 and over or obstetric admissions (Healthcare-Associated Infections)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Hospital admissions with iatrogenic pneumothorax per 1,000 medical and surgical admissions, age 18 and over (Other Complications of Hospital Care)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Deaths per 1,000 elective-surgery admissions who developed serious treatable complications of care during hospitalization, ages 18-89 or obstetric admissions (Other Complications of Hospital Care)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Deaths per 1,000 hospital admissions with expected low mortality, age 18 and over or obstetric admissions (Other Complications of Hospital Care)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age 65 and over who received in the calendar year at least 1 of 11 prescription medications that should be avoided in older adults (Inappropriate Treatment)</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Adults age 65 and over who received in the calendar year at least 1 of 33 potentially inappropriate prescription medications for older adults (Inappropriate Treatment)</a:t>
            </a:r>
            <a:endParaRPr lang="en-US" sz="1100" kern="1200" dirty="0">
              <a:effectLst/>
              <a:latin typeface="+mn-lt"/>
              <a:cs typeface="Arial" panose="020B0604020202020204" pitchFamily="34" charset="0"/>
            </a:endParaRPr>
          </a:p>
          <a:p>
            <a:pPr marL="396875"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effectLst/>
                <a:latin typeface="+mn-lt"/>
                <a:cs typeface="Arial" panose="020B0604020202020204" pitchFamily="34" charset="0"/>
              </a:rPr>
              <a:t>Not</a:t>
            </a:r>
            <a:r>
              <a:rPr lang="en-US" sz="1100" b="1" kern="1200" baseline="0" dirty="0">
                <a:effectLst/>
                <a:latin typeface="+mn-lt"/>
                <a:cs typeface="Arial" panose="020B0604020202020204" pitchFamily="34" charset="0"/>
              </a:rPr>
              <a:t> Changing:</a:t>
            </a:r>
            <a:endParaRPr lang="en-US" sz="1100" b="1" kern="1200" dirty="0">
              <a:effectLst/>
              <a:latin typeface="+mn-lt"/>
              <a:cs typeface="Arial" panose="020B0604020202020204" pitchFamily="34" charset="0"/>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Accidental puncture or laceration during a procedure per 1,000 medical and surgical admissions, age 18 and over</a:t>
            </a:r>
            <a:r>
              <a:rPr lang="en-US" sz="1100" b="0" i="0" u="none" strike="noStrike" kern="1200" dirty="0">
                <a:solidFill>
                  <a:srgbClr val="000000"/>
                </a:solidFill>
                <a:effectLst/>
                <a:latin typeface="+mn-lt"/>
                <a:cs typeface="+mn-cs"/>
              </a:rPr>
              <a:t> </a:t>
            </a:r>
            <a:r>
              <a:rPr lang="en-US" sz="1100" u="none" kern="1200" dirty="0">
                <a:effectLst/>
                <a:latin typeface="+mn-lt"/>
                <a:cs typeface="Arial" panose="020B0604020202020204" pitchFamily="34" charset="0"/>
              </a:rPr>
              <a:t>(</a:t>
            </a:r>
            <a:r>
              <a:rPr lang="en-US" sz="1100" b="0" i="0" u="none" strike="noStrike" dirty="0">
                <a:solidFill>
                  <a:srgbClr val="000000"/>
                </a:solidFill>
                <a:effectLst/>
                <a:latin typeface="+mn-lt"/>
              </a:rPr>
              <a:t>Other Complications of Hospital Care</a:t>
            </a:r>
            <a:r>
              <a:rPr lang="en-US" sz="1100" u="none" kern="1200" dirty="0">
                <a:effectLst/>
                <a:latin typeface="+mn-lt"/>
                <a:cs typeface="Arial" panose="020B0604020202020204" pitchFamily="34" charset="0"/>
              </a:rPr>
              <a:t>) </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u="none" strike="noStrike" dirty="0">
                <a:solidFill>
                  <a:srgbClr val="000000"/>
                </a:solidFill>
                <a:effectLst/>
                <a:latin typeface="+mn-lt"/>
              </a:rPr>
              <a:t>Accidental puncture or laceration during a procedure per 1,000 medical and surgical admissions, age less than 18 years (Other Complications of Hospital Care)</a:t>
            </a:r>
            <a:endParaRPr lang="en-US" sz="1100" u="none" kern="1200" dirty="0">
              <a:effectLst/>
              <a:latin typeface="+mn-lt"/>
              <a:cs typeface="Arial" panose="020B0604020202020204" pitchFamily="34" charset="0"/>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0" dirty="0">
                <a:solidFill>
                  <a:srgbClr val="000000"/>
                </a:solidFill>
                <a:effectLst/>
                <a:latin typeface="+mn-lt"/>
              </a:rPr>
              <a:t>Birth trauma - injury to neonate per 1,000 live births</a:t>
            </a:r>
            <a:endParaRPr lang="en-US" sz="1100" u="none" kern="1200" dirty="0">
              <a:effectLst/>
              <a:latin typeface="+mn-lt"/>
              <a:cs typeface="Arial" panose="020B0604020202020204" pitchFamily="34" charset="0"/>
            </a:endParaRPr>
          </a:p>
          <a:p>
            <a:pPr marL="1085850" lvl="2" indent="-171450">
              <a:buFont typeface="Arial" panose="020B0604020202020204" pitchFamily="34" charset="0"/>
              <a:buChar char="•"/>
            </a:pPr>
            <a:endParaRPr lang="en-US" sz="1100" kern="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17</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r>
              <a:rPr lang="en-US" b="1" dirty="0"/>
              <a:t>Importance</a:t>
            </a:r>
            <a:r>
              <a:rPr lang="en-US" dirty="0"/>
              <a:t>: AHRQ started the SOPS Nursing Home Database in 2011, with data collection approximately every other year to assess the state of patient safety culture in the nursing home setting.  It is important not only to examine scores at a given point in time, but also to identify areas that are improving or declining.  </a:t>
            </a:r>
          </a:p>
          <a:p>
            <a:r>
              <a:rPr lang="en-US" b="1" dirty="0"/>
              <a:t>Results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nursing homes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these areas within nursing homes generally remained steady from 2011 to 2019, then decreased slightly after the COVID-19 pandemic.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171</a:t>
            </a:fld>
            <a:endParaRPr lang="en-US" dirty="0"/>
          </a:p>
        </p:txBody>
      </p:sp>
    </p:spTree>
    <p:extLst>
      <p:ext uri="{BB962C8B-B14F-4D97-AF65-F5344CB8AC3E}">
        <p14:creationId xmlns:p14="http://schemas.microsoft.com/office/powerpoint/2010/main" val="143171654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t>Importance</a:t>
            </a:r>
            <a:r>
              <a:rPr lang="en-US" dirty="0"/>
              <a:t>: AHRQ started the SOPS Nursing Home Database in 2011, with data collection approximately every other year to assess the state of patient safety culture in the nursing home setting.  It is important not only to examine scores at a given point in time, but also to identify areas that are improving or declining.  </a:t>
            </a:r>
          </a:p>
          <a:p>
            <a:r>
              <a:rPr lang="en-US" b="1" dirty="0"/>
              <a:t>Results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nursing homes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these areas within nursing homes increased slightly from 2011 to 2019, with Handoffs decreasing slightly in 2023. However, resident safety culture in the other areas had larger decreases after the COVID-19 pandemic.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172</a:t>
            </a:fld>
            <a:endParaRPr lang="en-US" dirty="0"/>
          </a:p>
        </p:txBody>
      </p:sp>
    </p:spTree>
    <p:extLst>
      <p:ext uri="{BB962C8B-B14F-4D97-AF65-F5344CB8AC3E}">
        <p14:creationId xmlns:p14="http://schemas.microsoft.com/office/powerpoint/2010/main" val="5514518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t>Importance</a:t>
            </a:r>
            <a:r>
              <a:rPr lang="en-US" dirty="0"/>
              <a:t>: AHRQ started the SOPS Nursing Home Database in 2011, with data collection approximately every other year to assess resident safety culture in the nursing home setting.  It is important not only to examine scores at a given point in time, but also to identify areas that are improving or declining.  </a:t>
            </a:r>
          </a:p>
          <a:p>
            <a:r>
              <a:rPr lang="en-US" b="1" dirty="0"/>
              <a:t>Results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medical offices was negatively impacted by the effects of the COVID-19 pandemic.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 safety culture in these areas within nursing homes generally decreased from 2011 to 2019, with the exception of Nonpunitive Response to Mistakes, which increased. However, resident safety culture in these areas decreased after the COVID-19 pandemic, with the largest decrease in Staffing.</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173</a:t>
            </a:fld>
            <a:endParaRPr lang="en-US" dirty="0"/>
          </a:p>
        </p:txBody>
      </p:sp>
    </p:spTree>
    <p:extLst>
      <p:ext uri="{BB962C8B-B14F-4D97-AF65-F5344CB8AC3E}">
        <p14:creationId xmlns:p14="http://schemas.microsoft.com/office/powerpoint/2010/main" val="38953190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390172" y="4236720"/>
            <a:ext cx="6242756" cy="4946109"/>
          </a:xfrm>
          <a:prstGeom prst="rect">
            <a:avLst/>
          </a:prstGeom>
        </p:spPr>
        <p:txBody>
          <a:bodyPr>
            <a:noAutofit/>
          </a:bodyPr>
          <a:lstStyle/>
          <a:p>
            <a:pPr marL="171450" indent="-171450">
              <a:buFont typeface="Arial" panose="020B0604020202020204" pitchFamily="34" charset="0"/>
              <a:buChar char="•"/>
            </a:pPr>
            <a:r>
              <a:rPr lang="en-US" kern="1200" dirty="0">
                <a:solidFill>
                  <a:schemeClr val="tx1"/>
                </a:solidFill>
                <a:effectLst/>
                <a:cs typeface="Arial" panose="020B0604020202020204" pitchFamily="34" charset="0"/>
              </a:rPr>
              <a:t>PSOs have eight required patient safety activities: </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Efforts to improve patient safety and the quality of healthcare delivery</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Collection and analysis of patient safety work product</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Development and dissemination of information with respect to improving patient safety, such as recommendations, protocols, and information regarding best practices</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Utilization of patient safety work product for the purposes of encouraging a culture of safety and providing feedback and assistance to effectively minimize patient risk</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Maintenance of procedures to preserve confidentiality with respect to patient safety work product</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Provision of appropriate security measures with respect to patient safety work product</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Use of qualified staff</a:t>
            </a:r>
          </a:p>
          <a:p>
            <a:pPr marL="628650" lvl="1" indent="-171450">
              <a:buFont typeface="Arial" panose="020B0604020202020204" pitchFamily="34" charset="0"/>
              <a:buChar char="•"/>
            </a:pPr>
            <a:r>
              <a:rPr lang="en-US" kern="1200" dirty="0">
                <a:solidFill>
                  <a:schemeClr val="tx1"/>
                </a:solidFill>
                <a:effectLst/>
                <a:cs typeface="Arial" panose="020B0604020202020204" pitchFamily="34" charset="0"/>
              </a:rPr>
              <a:t>Activities related to the operation of a patient safety evaluation system and provision of feedback to participants in a patient safety evaluation system</a:t>
            </a:r>
          </a:p>
          <a:p>
            <a:pPr marL="171450" indent="-171450">
              <a:buFont typeface="Arial" panose="020B0604020202020204" pitchFamily="34" charset="0"/>
              <a:buChar char="•"/>
            </a:pPr>
            <a:r>
              <a:rPr lang="en-US" kern="1200" dirty="0">
                <a:solidFill>
                  <a:schemeClr val="tx1"/>
                </a:solidFill>
                <a:effectLst/>
                <a:cs typeface="Arial" panose="020B0604020202020204" pitchFamily="34" charset="0"/>
              </a:rPr>
              <a:t>When a provider works with a PSO, many of the following long-recognized impediments to successful improvement projects can be overcome:</a:t>
            </a:r>
          </a:p>
          <a:p>
            <a:pPr marL="632182" lvl="1" indent="-174982">
              <a:buFont typeface="Arial" panose="020B0604020202020204" pitchFamily="34" charset="0"/>
              <a:buChar char="•"/>
            </a:pPr>
            <a:r>
              <a:rPr lang="en-US" b="1" kern="1200" dirty="0">
                <a:solidFill>
                  <a:schemeClr val="tx1"/>
                </a:solidFill>
                <a:effectLst/>
                <a:cs typeface="Arial" panose="020B0604020202020204" pitchFamily="34" charset="0"/>
              </a:rPr>
              <a:t>Provider fear of increased liability from participating in quality initiatives: </a:t>
            </a:r>
            <a:r>
              <a:rPr lang="en-US" kern="1200" dirty="0">
                <a:solidFill>
                  <a:schemeClr val="tx1"/>
                </a:solidFill>
                <a:effectLst/>
                <a:cs typeface="Arial" panose="020B0604020202020204" pitchFamily="34" charset="0"/>
              </a:rPr>
              <a:t>The law provides confidentiality protections and privilege protections (inability to introduce the protected information in a legal proceeding) when certain requirements are met.</a:t>
            </a:r>
          </a:p>
          <a:p>
            <a:pPr marL="632182" lvl="1" indent="-174982">
              <a:buFont typeface="Arial" panose="020B0604020202020204" pitchFamily="34" charset="0"/>
              <a:buChar char="•"/>
            </a:pPr>
            <a:r>
              <a:rPr lang="en-US" b="1" kern="1200" dirty="0">
                <a:solidFill>
                  <a:schemeClr val="tx1"/>
                </a:solidFill>
                <a:effectLst/>
                <a:cs typeface="Arial" panose="020B0604020202020204" pitchFamily="34" charset="0"/>
              </a:rPr>
              <a:t>Inability of all licensed or certified healthcare facilities and clinicians to participate: </a:t>
            </a:r>
            <a:r>
              <a:rPr lang="en-US" kern="1200" dirty="0">
                <a:solidFill>
                  <a:schemeClr val="tx1"/>
                </a:solidFill>
                <a:effectLst/>
                <a:cs typeface="Arial" panose="020B0604020202020204" pitchFamily="34" charset="0"/>
              </a:rPr>
              <a:t>Unlike state protections that often target hospitals or physicians, these protections are broad.</a:t>
            </a:r>
          </a:p>
          <a:p>
            <a:pPr marL="632182" lvl="1" indent="-174982">
              <a:buFont typeface="Arial" panose="020B0604020202020204" pitchFamily="34" charset="0"/>
              <a:buChar char="•"/>
            </a:pPr>
            <a:r>
              <a:rPr lang="en-US" b="1" kern="1200" dirty="0">
                <a:solidFill>
                  <a:schemeClr val="tx1"/>
                </a:solidFill>
                <a:effectLst/>
                <a:cs typeface="Arial" panose="020B0604020202020204" pitchFamily="34" charset="0"/>
              </a:rPr>
              <a:t>Lack of nationwide and uniform protections: </a:t>
            </a:r>
            <a:r>
              <a:rPr lang="en-US" kern="1200" dirty="0">
                <a:solidFill>
                  <a:schemeClr val="tx1"/>
                </a:solidFill>
                <a:effectLst/>
                <a:cs typeface="Arial" panose="020B0604020202020204" pitchFamily="34" charset="0"/>
              </a:rPr>
              <a:t>These protections are especially valuable for systems with facilities in multiple states; a corporate system can share its protected data systemwide with all of its affiliated providers if it chooses to do so.</a:t>
            </a:r>
          </a:p>
          <a:p>
            <a:pPr marL="632182" lvl="1" indent="-174982">
              <a:buFont typeface="Arial" panose="020B0604020202020204" pitchFamily="34" charset="0"/>
              <a:buChar char="•"/>
            </a:pPr>
            <a:r>
              <a:rPr lang="en-US" b="1" kern="1200" dirty="0">
                <a:solidFill>
                  <a:schemeClr val="tx1"/>
                </a:solidFill>
                <a:effectLst/>
                <a:cs typeface="Arial" panose="020B0604020202020204" pitchFamily="34" charset="0"/>
              </a:rPr>
              <a:t>Insufficient volume: </a:t>
            </a:r>
            <a:r>
              <a:rPr lang="en-US" kern="1200" dirty="0">
                <a:solidFill>
                  <a:schemeClr val="tx1"/>
                </a:solidFill>
                <a:effectLst/>
                <a:cs typeface="Arial" panose="020B0604020202020204" pitchFamily="34" charset="0"/>
              </a:rPr>
              <a:t>Patient safety events are often too rare for a facility to identify causal factors with certainty. Each provider benefits from the insights it can obtain from a PSO that aggregates large volumes of event data from multiple providers. Moreover, their data remain protected even when the PSO aggregates them with data from other providers.</a:t>
            </a:r>
          </a:p>
          <a:p>
            <a:pPr marL="632182" lvl="1" indent="-174982">
              <a:buFont typeface="Arial" panose="020B0604020202020204" pitchFamily="34" charset="0"/>
              <a:buChar char="•"/>
            </a:pPr>
            <a:r>
              <a:rPr lang="en-US" b="1" kern="1200" dirty="0">
                <a:solidFill>
                  <a:schemeClr val="tx1"/>
                </a:solidFill>
                <a:effectLst/>
                <a:cs typeface="Arial" panose="020B0604020202020204" pitchFamily="34" charset="0"/>
              </a:rPr>
              <a:t>Inability to protect deliberations or analyses at a facility: </a:t>
            </a:r>
            <a:r>
              <a:rPr lang="en-US" kern="1200" dirty="0">
                <a:solidFill>
                  <a:schemeClr val="tx1"/>
                </a:solidFill>
                <a:effectLst/>
                <a:cs typeface="Arial" panose="020B0604020202020204" pitchFamily="34" charset="0"/>
              </a:rPr>
              <a:t>The law permits providers to undertake deliberations and analyses at their facilities that become protected as patient safety work product immediately as long as they are conducted in the provider’s Patient Safety Evaluation System.</a:t>
            </a:r>
          </a:p>
          <a:p>
            <a:pPr marL="171450" lvl="0" indent="-171450">
              <a:buFont typeface="Arial" panose="020B0604020202020204" pitchFamily="34" charset="0"/>
              <a:buChar char="•"/>
            </a:pPr>
            <a:r>
              <a:rPr lang="en-US" kern="1200" dirty="0">
                <a:solidFill>
                  <a:schemeClr val="tx1"/>
                </a:solidFill>
                <a:effectLst/>
                <a:cs typeface="Arial" panose="020B0604020202020204" pitchFamily="34" charset="0"/>
              </a:rPr>
              <a:t>More information on how to become a Patient Safety Organization is available at </a:t>
            </a:r>
            <a:r>
              <a:rPr lang="en-US" u="sng" kern="1200" dirty="0">
                <a:solidFill>
                  <a:schemeClr val="tx1"/>
                </a:solidFill>
                <a:effectLst/>
                <a:cs typeface="Arial" panose="020B0604020202020204" pitchFamily="34" charset="0"/>
                <a:hlinkClick r:id="rId3"/>
              </a:rPr>
              <a:t>https://pso.ahrq.gov/become_PSO</a:t>
            </a:r>
            <a:r>
              <a:rPr lang="en-US" kern="1200" dirty="0">
                <a:solidFill>
                  <a:schemeClr val="tx1"/>
                </a:solidFill>
                <a:effectLst/>
                <a:cs typeface="Arial" panose="020B0604020202020204" pitchFamily="34" charset="0"/>
              </a:rPr>
              <a:t>.  </a:t>
            </a:r>
          </a:p>
          <a:p>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175</a:t>
            </a:fld>
            <a:endParaRPr lang="en-US" dirty="0"/>
          </a:p>
        </p:txBody>
      </p:sp>
    </p:spTree>
    <p:extLst>
      <p:ext uri="{BB962C8B-B14F-4D97-AF65-F5344CB8AC3E}">
        <p14:creationId xmlns:p14="http://schemas.microsoft.com/office/powerpoint/2010/main" val="136555499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latin typeface="+mn-lt"/>
                <a:cs typeface="Arial" panose="020B0604020202020204" pitchFamily="34" charset="0"/>
              </a:rPr>
              <a:t>Importance: </a:t>
            </a:r>
            <a:r>
              <a:rPr lang="en-US" sz="1200" b="0" dirty="0">
                <a:latin typeface="+mn-lt"/>
                <a:cs typeface="Arial" panose="020B0604020202020204" pitchFamily="34" charset="0"/>
              </a:rPr>
              <a:t>The PSO program has grown over time, and most participating PSOs have remained continuously listed since their initial listing dates. This continuity allows the PSOs to work closely with contracted providers to support quality and safety activities to fulfill the eight required patient safety activities noted earlier.</a:t>
            </a:r>
          </a:p>
          <a:p>
            <a:pPr marL="171450" lvl="0" indent="-171450">
              <a:buFont typeface="Arial" panose="020B0604020202020204" pitchFamily="34" charset="0"/>
              <a:buChar char="•"/>
            </a:pPr>
            <a:r>
              <a:rPr lang="en-US" sz="1200" b="1" dirty="0">
                <a:latin typeface="+mn-lt"/>
                <a:cs typeface="Arial" panose="020B0604020202020204" pitchFamily="34" charset="0"/>
              </a:rPr>
              <a:t>Past</a:t>
            </a:r>
            <a:r>
              <a:rPr lang="en-US" sz="1200" b="1" baseline="0" dirty="0">
                <a:latin typeface="+mn-lt"/>
                <a:cs typeface="Arial" panose="020B0604020202020204" pitchFamily="34" charset="0"/>
              </a:rPr>
              <a:t> Data on the Number of New PSOs Listed Each Year: </a:t>
            </a:r>
            <a:r>
              <a:rPr lang="en-US" sz="1200" b="0" baseline="0" dirty="0">
                <a:latin typeface="+mn-lt"/>
                <a:cs typeface="Arial" panose="020B0604020202020204" pitchFamily="34" charset="0"/>
              </a:rPr>
              <a:t>While the slide features the total number of PSOs at the end of the year (as of December 31), the number of new PSOs that have joined the program has differed annually, and some PSOs have left the program. Over the past 14 years, these were the total number of new PSOs each year:</a:t>
            </a:r>
          </a:p>
          <a:p>
            <a:pPr marL="628650" lvl="1" indent="-171450">
              <a:buFont typeface="Arial" panose="020B0604020202020204" pitchFamily="34" charset="0"/>
              <a:buChar char="•"/>
            </a:pPr>
            <a:r>
              <a:rPr lang="en-US" sz="1200" b="0" strike="noStrike" baseline="0" dirty="0">
                <a:latin typeface="+mn-lt"/>
                <a:cs typeface="Arial" panose="020B0604020202020204" pitchFamily="34" charset="0"/>
              </a:rPr>
              <a:t>2008: 30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2009: 45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2010: 19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2011: 13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2012: 13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2013: 8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2014: 12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2015: 6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2016: 12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2017: 5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2018: 4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2019: 9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2020: 4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2021: 3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a:latin typeface="+mn-lt"/>
                <a:cs typeface="Arial" panose="020B0604020202020204" pitchFamily="34" charset="0"/>
              </a:rPr>
              <a:t>2022: 3 PSOs</a:t>
            </a:r>
          </a:p>
          <a:p>
            <a:pPr marL="0" lvl="0" indent="0">
              <a:buFont typeface="+mj-lt"/>
              <a:buNone/>
            </a:pPr>
            <a:endParaRPr lang="en-US" sz="1200" strike="noStrike" dirty="0">
              <a:latin typeface="+mn-lt"/>
              <a:cs typeface="Arial" panose="020B0604020202020204" pitchFamily="34" charset="0"/>
            </a:endParaRPr>
          </a:p>
          <a:p>
            <a:pPr marL="0" lvl="0" indent="0">
              <a:buFont typeface="+mj-lt"/>
              <a:buNone/>
            </a:pPr>
            <a:endParaRPr lang="en-US" sz="1200" strike="noStrik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50981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eaLnBrk="0" fontAlgn="base" hangingPunct="0">
              <a:spcBef>
                <a:spcPct val="30000"/>
              </a:spcBef>
              <a:spcAft>
                <a:spcPct val="0"/>
              </a:spcAft>
              <a:buFont typeface="Arial" panose="020B0604020202020204" pitchFamily="34" charset="0"/>
              <a:buChar char="•"/>
              <a:defRPr/>
            </a:pPr>
            <a:r>
              <a:rPr lang="en-US" sz="1200" dirty="0">
                <a:latin typeface="+mn-lt"/>
                <a:cs typeface="Arial" panose="020B0604020202020204" pitchFamily="34" charset="0"/>
              </a:rPr>
              <a:t>PSO specialties cover the full spectrum of medical specialties, with about 60% (36/62) of PSOs providing data </a:t>
            </a:r>
            <a:r>
              <a:rPr lang="en-US" sz="1200" b="0" dirty="0">
                <a:latin typeface="+mn-lt"/>
                <a:cs typeface="Arial" panose="020B0604020202020204" pitchFamily="34" charset="0"/>
              </a:rPr>
              <a:t>reporting that they </a:t>
            </a:r>
            <a:r>
              <a:rPr lang="en-US" sz="1200" dirty="0">
                <a:latin typeface="+mn-lt"/>
                <a:cs typeface="Arial" panose="020B0604020202020204" pitchFamily="34" charset="0"/>
              </a:rPr>
              <a:t>work with all medical specialties. PSOs may report more than one specialty. </a:t>
            </a:r>
          </a:p>
          <a:p>
            <a:pPr marL="174982" indent="-174982" defTabSz="933237" eaLnBrk="0" fontAlgn="base" hangingPunct="0">
              <a:spcBef>
                <a:spcPct val="30000"/>
              </a:spcBef>
              <a:spcAft>
                <a:spcPct val="0"/>
              </a:spcAft>
              <a:buFont typeface="Arial" panose="020B0604020202020204" pitchFamily="34" charset="0"/>
              <a:buChar char="•"/>
              <a:defRPr/>
            </a:pPr>
            <a:r>
              <a:rPr lang="en-US" sz="1200" u="none" dirty="0">
                <a:latin typeface="+mn-lt"/>
                <a:cs typeface="Arial" panose="020B0604020202020204" pitchFamily="34" charset="0"/>
              </a:rPr>
              <a:t>The following PSO specialties are available in the 2022 PSO Profile: </a:t>
            </a:r>
            <a:r>
              <a:rPr lang="en-US" dirty="0">
                <a:latin typeface="+mn-lt"/>
                <a:cs typeface="Arial" panose="020B0604020202020204" pitchFamily="34" charset="0"/>
              </a:rPr>
              <a:t>Anesthesiology, Cardiology (new for 2022), Dentistry, Dermatology, Emergency Medicine/EMS, Family Medicine, Internal Medicine, Neonatal Care (new for 2022), Neurology, Neurological Surgery, Nuclear Medicine, Nursing, Obstetrics/Gynecology, Ophthalmology, Oral and Maxillofacial Surgery, Oncology, Pathology, Pediatrics, Pharmacology/Pharmacy, Physical Medicine and Rehabilitation, Psychiatry, Pulmonology (new for 2022), Radiology (diagnostic and interventional), Surgery, Urology, and Vascular Surgery. </a:t>
            </a:r>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45390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While the PSO program continues to have a strong presence working with hospital providers, the providers contracted with PSOs span a large portion of the continuum of care.</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The trend presents the diversity of the types of providers that are contracted with the PSOs and shows that the patient safety events reported are not limited to those that occur in a hospital setting. </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Changes in the number of providers within each type occur for several reasons, including listing of new PSOs, delisting of PSOs no longer participating in the program, changes in what PSOs voluntarily provide these data, and changes in the composition of provider types among contracted providers. </a:t>
            </a:r>
            <a:r>
              <a:rPr lang="en-US" sz="1200" b="0" i="0" dirty="0">
                <a:solidFill>
                  <a:srgbClr val="444444"/>
                </a:solidFill>
                <a:effectLst/>
                <a:latin typeface="+mn-lt"/>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7394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cs typeface="Arial" panose="020B0604020202020204" pitchFamily="34" charset="0"/>
              </a:rPr>
              <a:t>Forty-one PSOs have collected data using the AHRQ Common Formats for Event Reporting-Hospital (CFER-H) V1.1, V1.2, and V2.0. Seven PSOs submitted data to the PSOPPC during calendar year 2022. </a:t>
            </a:r>
          </a:p>
          <a:p>
            <a:pPr marL="171450" indent="-171450">
              <a:buFont typeface="Arial" panose="020B0604020202020204" pitchFamily="34" charset="0"/>
              <a:buChar char="•"/>
            </a:pPr>
            <a:r>
              <a:rPr lang="en-US" sz="1200" dirty="0">
                <a:latin typeface="+mn-lt"/>
                <a:cs typeface="Arial" panose="020B0604020202020204" pitchFamily="34" charset="0"/>
              </a:rPr>
              <a:t>Through 2022, only CFER-H-compliant data were submitted to the PSOPPC. Currently, the PSOPPC accepts data that comply with the AHRQ Common Formats for Event Reporting for diagnostic safety (CFER-DS), nursing home (CFER-NH), and community pharmacy (CFER-CP) events.</a:t>
            </a:r>
          </a:p>
          <a:p>
            <a:pPr marL="171450" indent="-171450">
              <a:buFont typeface="Arial" panose="020B0604020202020204" pitchFamily="34" charset="0"/>
              <a:buChar char="•"/>
            </a:pPr>
            <a:r>
              <a:rPr lang="en-US" sz="1200" dirty="0">
                <a:latin typeface="+mn-lt"/>
                <a:cs typeface="Arial" panose="020B0604020202020204" pitchFamily="34" charset="0"/>
              </a:rPr>
              <a:t>Although only a small percentage of PSOs submit the data to the PSOPPC using the CFER-H specifications, 66% of PSOs collect patient safety reports. These data indicate that opportunities remain to improve the collection and reporting of patient safety data in hospitals and other settings.</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179</a:t>
            </a:fld>
            <a:endParaRPr lang="en-US" dirty="0"/>
          </a:p>
        </p:txBody>
      </p:sp>
    </p:spTree>
    <p:extLst>
      <p:ext uri="{BB962C8B-B14F-4D97-AF65-F5344CB8AC3E}">
        <p14:creationId xmlns:p14="http://schemas.microsoft.com/office/powerpoint/2010/main" val="172013748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en-US" b="0" i="0" u="none" strike="noStrike" dirty="0">
                <a:solidFill>
                  <a:srgbClr val="000000"/>
                </a:solidFill>
                <a:effectLst/>
                <a:latin typeface="+mn-lt"/>
              </a:rPr>
              <a:t>Once data are collected, aggregated, deidentified, and submitted to the NPSD, they can provide insights about improvements in patient care, which in turn can advance patient safety.</a:t>
            </a:r>
            <a:r>
              <a:rPr lang="en-US" b="0" i="0" dirty="0">
                <a:solidFill>
                  <a:srgbClr val="444444"/>
                </a:solidFill>
                <a:effectLst/>
                <a:latin typeface="+mn-lt"/>
              </a:rPr>
              <a:t>​</a:t>
            </a:r>
          </a:p>
          <a:p>
            <a:pPr marL="171450" indent="-171450" defTabSz="933237">
              <a:buFont typeface="Arial" panose="020B0604020202020204" pitchFamily="34" charset="0"/>
              <a:buChar char="•"/>
              <a:defRPr/>
            </a:pPr>
            <a:r>
              <a:rPr lang="en-US" dirty="0">
                <a:latin typeface="+mn-lt"/>
              </a:rPr>
              <a:t>More information is available on AHRQ’s website at </a:t>
            </a:r>
            <a:r>
              <a:rPr lang="en-US" dirty="0">
                <a:latin typeface="+mn-lt"/>
                <a:hlinkClick r:id="rId3"/>
              </a:rPr>
              <a:t>https://www.ahrq.gov/npsd/quality-patient-safety/index.html</a:t>
            </a:r>
            <a:r>
              <a:rPr lang="en-US" dirty="0">
                <a:latin typeface="+mn-lt"/>
              </a:rPr>
              <a:t>.</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180</a:t>
            </a:fld>
            <a:endParaRPr lang="en-US" dirty="0"/>
          </a:p>
        </p:txBody>
      </p:sp>
    </p:spTree>
    <p:extLst>
      <p:ext uri="{BB962C8B-B14F-4D97-AF65-F5344CB8AC3E}">
        <p14:creationId xmlns:p14="http://schemas.microsoft.com/office/powerpoint/2010/main" val="40880092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181</a:t>
            </a:fld>
            <a:endParaRPr lang="en-US" dirty="0"/>
          </a:p>
        </p:txBody>
      </p:sp>
    </p:spTree>
    <p:extLst>
      <p:ext uri="{BB962C8B-B14F-4D97-AF65-F5344CB8AC3E}">
        <p14:creationId xmlns:p14="http://schemas.microsoft.com/office/powerpoint/2010/main" val="46951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731838"/>
            <a:ext cx="4197350" cy="3148012"/>
          </a:xfrm>
        </p:spPr>
      </p:sp>
      <p:sp>
        <p:nvSpPr>
          <p:cNvPr id="3" name="Notes Placeholder 2"/>
          <p:cNvSpPr>
            <a:spLocks noGrp="1"/>
          </p:cNvSpPr>
          <p:nvPr>
            <p:ph type="body" idx="1"/>
          </p:nvPr>
        </p:nvSpPr>
        <p:spPr>
          <a:xfrm>
            <a:off x="117051" y="4268465"/>
            <a:ext cx="6788997" cy="3740884"/>
          </a:xfrm>
          <a:prstGeom prst="rect">
            <a:avLst/>
          </a:prstGeom>
        </p:spPr>
        <p:txBody>
          <a:bodyPr>
            <a:noAutofit/>
          </a:bodyPr>
          <a:lstStyle/>
          <a:p>
            <a:pPr marL="177291" indent="-177291">
              <a:buFont typeface="Arial" panose="020B0604020202020204" pitchFamily="34" charset="0"/>
              <a:buChar char="•"/>
            </a:pPr>
            <a:r>
              <a:rPr lang="en-US" sz="1100" dirty="0">
                <a:latin typeface="+mn-lt"/>
                <a:cs typeface="Arial" panose="020B0604020202020204" pitchFamily="34" charset="0"/>
              </a:rPr>
              <a:t>Measure years are from 2002, 2013, 2014, or 2016 through 2018, 2020, 2021, or 2022. </a:t>
            </a:r>
            <a:endParaRPr lang="en-US" sz="1100" strike="sngStrike" dirty="0">
              <a:latin typeface="+mn-lt"/>
              <a:cs typeface="Arial" panose="020B0604020202020204" pitchFamily="34" charset="0"/>
            </a:endParaRPr>
          </a:p>
          <a:p>
            <a:pPr marL="177291" indent="-177291">
              <a:buFont typeface="Arial" panose="020B0604020202020204" pitchFamily="34" charset="0"/>
              <a:buChar char="•"/>
            </a:pPr>
            <a:r>
              <a:rPr lang="en-US" sz="1100" dirty="0">
                <a:latin typeface="+mn-lt"/>
                <a:cs typeface="Arial" panose="020B0604020202020204" pitchFamily="34" charset="0"/>
              </a:rPr>
              <a:t>Improving measures are defined as average percentage changes greater than 1% per year in a favorable direction and are statistically significant.</a:t>
            </a:r>
          </a:p>
          <a:p>
            <a:pPr marL="177291" indent="-177291">
              <a:buFont typeface="Arial" panose="020B0604020202020204" pitchFamily="34" charset="0"/>
              <a:buChar char="•"/>
            </a:pPr>
            <a:r>
              <a:rPr lang="en-US" sz="1100" dirty="0">
                <a:latin typeface="+mn-lt"/>
                <a:cs typeface="Arial" panose="020B0604020202020204" pitchFamily="34" charset="0"/>
              </a:rPr>
              <a:t>The measure of improvement is the average annual percentage change (AAPC). </a:t>
            </a:r>
            <a:r>
              <a:rPr lang="en-US" sz="1100" b="0" i="0" dirty="0">
                <a:solidFill>
                  <a:srgbClr val="000000"/>
                </a:solidFill>
                <a:effectLst/>
                <a:latin typeface="+mn-lt"/>
              </a:rPr>
              <a:t>Rates are aligned to the negative direction, so AAPC less than −1% indicates improvement.</a:t>
            </a:r>
          </a:p>
          <a:p>
            <a:pPr marL="177291" indent="-177291">
              <a:buFont typeface="Arial" panose="020B0604020202020204" pitchFamily="34" charset="0"/>
              <a:buChar char="•"/>
            </a:pPr>
            <a:endParaRPr lang="en-US" sz="1100" b="1" dirty="0">
              <a:latin typeface="+mn-lt"/>
              <a:cs typeface="Arial" panose="020B0604020202020204" pitchFamily="34" charset="0"/>
            </a:endParaRPr>
          </a:p>
          <a:p>
            <a:pPr indent="-289327"/>
            <a:r>
              <a:rPr lang="en-US" sz="1100" b="1" dirty="0">
                <a:latin typeface="+mn-lt"/>
                <a:cs typeface="Arial" panose="020B0604020202020204" pitchFamily="34" charset="0"/>
              </a:rPr>
              <a:t>Additional Improving Measures Ranked From Largest to Smallest Rate of Improvement:</a:t>
            </a:r>
          </a:p>
          <a:p>
            <a:pPr marL="365760" indent="-182880">
              <a:buFont typeface="Arial" panose="020B0604020202020204" pitchFamily="34" charset="0"/>
              <a:buChar char="•"/>
            </a:pPr>
            <a:r>
              <a:rPr lang="en-US" sz="1100" b="0" i="0" dirty="0">
                <a:solidFill>
                  <a:srgbClr val="000000"/>
                </a:solidFill>
                <a:effectLst/>
                <a:latin typeface="+mn-lt"/>
              </a:rPr>
              <a:t>Hospital admissions with iatrogenic pneumothorax per 1,000 medical and surgical admissions, age 18 and over</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Home health care patients whose management of oral medications improved</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Hospital admissions with central venous catheter-related bloodstream infection per 1,000 medical and surgical discharges of length 2 or more days, age 18 and over or obstetric admissions</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Deaths per 1,000 hospital admissions with expected low mortality, age 18 and over or obstetric admissions</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Postoperative sepsis per 1,000 elective-surgery admissions, age 18 and over</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Postoperative acute kidney injury requiring dialysis per 1,000 elective-surgery admissions, age 18 and over</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Adults age 65 and over who received in the calendar year at least 1 of 11 prescription medications that should be avoided in older adults</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Home health care patients whose surgical wound improved</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Low-risk, long-stay nursing home residents with a catheter inserted and left in the bladder</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Adults age 65 and over who received in the calendar year at least 1 of 33 potentially inappropriate prescription medications for older adults</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Postoperative pulmonary embolism or deep vein thrombosis per 1,000 surgical admissions, age 18 and over</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Deaths per 1,000 elective-surgery admissions who developed serious treatable complications of care during hospitalization, ages 18-89 or obstetric admissions</a:t>
            </a:r>
            <a:endParaRPr lang="en-US" sz="1100" b="0" i="0" dirty="0">
              <a:solidFill>
                <a:srgbClr val="000000"/>
              </a:solidFill>
              <a:effectLst/>
              <a:latin typeface="+mn-lt"/>
              <a:cs typeface="Arial" panose="020B0604020202020204" pitchFamily="34" charset="0"/>
            </a:endParaRPr>
          </a:p>
          <a:p>
            <a:pPr marL="365760" indent="-182880">
              <a:buFont typeface="Arial" panose="020B0604020202020204" pitchFamily="34" charset="0"/>
              <a:buChar char="•"/>
            </a:pPr>
            <a:r>
              <a:rPr lang="en-US" sz="1100" b="0" i="0" dirty="0">
                <a:solidFill>
                  <a:srgbClr val="000000"/>
                </a:solidFill>
                <a:effectLst/>
                <a:latin typeface="+mn-lt"/>
              </a:rPr>
              <a:t>Accidental puncture or laceration during a procedure per 1,000 medical and surgical admissions, age less than 18 years</a:t>
            </a:r>
            <a:endParaRPr lang="en-US" sz="1100" b="0" i="0" dirty="0">
              <a:solidFill>
                <a:srgbClr val="000000"/>
              </a:solidFill>
              <a:effectLst/>
              <a:latin typeface="+mn-lt"/>
              <a:cs typeface="Arial" panose="020B0604020202020204" pitchFamily="34" charset="0"/>
            </a:endParaRPr>
          </a:p>
          <a:p>
            <a:pPr marL="0" indent="0">
              <a:buFont typeface="Arial" panose="020B0604020202020204" pitchFamily="34" charset="0"/>
              <a:buNone/>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18</a:t>
            </a:fld>
            <a:endParaRPr lang="en-US" dirty="0"/>
          </a:p>
        </p:txBody>
      </p:sp>
    </p:spTree>
    <p:extLst>
      <p:ext uri="{BB962C8B-B14F-4D97-AF65-F5344CB8AC3E}">
        <p14:creationId xmlns:p14="http://schemas.microsoft.com/office/powerpoint/2010/main" val="259449101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182</a:t>
            </a:fld>
            <a:endParaRPr lang="en-US" dirty="0">
              <a:solidFill>
                <a:prstClr val="black"/>
              </a:solidFill>
              <a:latin typeface="Calibri"/>
            </a:endParaRPr>
          </a:p>
        </p:txBody>
      </p:sp>
    </p:spTree>
    <p:extLst>
      <p:ext uri="{BB962C8B-B14F-4D97-AF65-F5344CB8AC3E}">
        <p14:creationId xmlns:p14="http://schemas.microsoft.com/office/powerpoint/2010/main" val="172030436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183</a:t>
            </a:fld>
            <a:endParaRPr lang="en-US" dirty="0">
              <a:solidFill>
                <a:prstClr val="black"/>
              </a:solidFill>
              <a:latin typeface="Calibri"/>
            </a:endParaRPr>
          </a:p>
        </p:txBody>
      </p:sp>
    </p:spTree>
    <p:extLst>
      <p:ext uri="{BB962C8B-B14F-4D97-AF65-F5344CB8AC3E}">
        <p14:creationId xmlns:p14="http://schemas.microsoft.com/office/powerpoint/2010/main" val="24767970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184</a:t>
            </a:fld>
            <a:endParaRPr lang="en-US" dirty="0"/>
          </a:p>
        </p:txBody>
      </p:sp>
    </p:spTree>
    <p:extLst>
      <p:ext uri="{BB962C8B-B14F-4D97-AF65-F5344CB8AC3E}">
        <p14:creationId xmlns:p14="http://schemas.microsoft.com/office/powerpoint/2010/main" val="16043056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185</a:t>
            </a:fld>
            <a:endParaRPr lang="en-US" dirty="0"/>
          </a:p>
        </p:txBody>
      </p:sp>
    </p:spTree>
    <p:extLst>
      <p:ext uri="{BB962C8B-B14F-4D97-AF65-F5344CB8AC3E}">
        <p14:creationId xmlns:p14="http://schemas.microsoft.com/office/powerpoint/2010/main" val="3059936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186</a:t>
            </a:fld>
            <a:endParaRPr lang="en-US" dirty="0"/>
          </a:p>
        </p:txBody>
      </p:sp>
    </p:spTree>
    <p:extLst>
      <p:ext uri="{BB962C8B-B14F-4D97-AF65-F5344CB8AC3E}">
        <p14:creationId xmlns:p14="http://schemas.microsoft.com/office/powerpoint/2010/main" val="267778263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187</a:t>
            </a:fld>
            <a:endParaRPr lang="en-US" dirty="0"/>
          </a:p>
        </p:txBody>
      </p:sp>
    </p:spTree>
    <p:extLst>
      <p:ext uri="{BB962C8B-B14F-4D97-AF65-F5344CB8AC3E}">
        <p14:creationId xmlns:p14="http://schemas.microsoft.com/office/powerpoint/2010/main" val="336653720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188</a:t>
            </a:fld>
            <a:endParaRPr lang="en-US" dirty="0"/>
          </a:p>
        </p:txBody>
      </p:sp>
    </p:spTree>
    <p:extLst>
      <p:ext uri="{BB962C8B-B14F-4D97-AF65-F5344CB8AC3E}">
        <p14:creationId xmlns:p14="http://schemas.microsoft.com/office/powerpoint/2010/main" val="199126150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189</a:t>
            </a:fld>
            <a:endParaRPr lang="en-US" dirty="0"/>
          </a:p>
        </p:txBody>
      </p:sp>
    </p:spTree>
    <p:extLst>
      <p:ext uri="{BB962C8B-B14F-4D97-AF65-F5344CB8AC3E}">
        <p14:creationId xmlns:p14="http://schemas.microsoft.com/office/powerpoint/2010/main" val="16932782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190</a:t>
            </a:fld>
            <a:endParaRPr lang="en-US" dirty="0"/>
          </a:p>
        </p:txBody>
      </p:sp>
    </p:spTree>
    <p:extLst>
      <p:ext uri="{BB962C8B-B14F-4D97-AF65-F5344CB8AC3E}">
        <p14:creationId xmlns:p14="http://schemas.microsoft.com/office/powerpoint/2010/main" val="201967832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191</a:t>
            </a:fld>
            <a:endParaRPr lang="en-US" dirty="0"/>
          </a:p>
        </p:txBody>
      </p:sp>
    </p:spTree>
    <p:extLst>
      <p:ext uri="{BB962C8B-B14F-4D97-AF65-F5344CB8AC3E}">
        <p14:creationId xmlns:p14="http://schemas.microsoft.com/office/powerpoint/2010/main" val="295324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702310" y="4449524"/>
            <a:ext cx="5618480" cy="3665458"/>
          </a:xfrm>
        </p:spPr>
        <p:txBody>
          <a:bodyPr/>
          <a:lstStyle/>
          <a:p>
            <a:pPr marL="177291" indent="-177291">
              <a:buFont typeface="Arial" panose="020B0604020202020204" pitchFamily="34" charset="0"/>
              <a:buChar char="•"/>
            </a:pPr>
            <a:r>
              <a:rPr lang="en-US" sz="1100" dirty="0">
                <a:latin typeface="+mn-lt"/>
                <a:cs typeface="Arial" panose="020B0604020202020204" pitchFamily="34" charset="0"/>
              </a:rPr>
              <a:t>Measure years are from 2002, 2013, 2014, or 2016 through 2018, 2020, 2021, or 2022. </a:t>
            </a:r>
            <a:endParaRPr lang="en-US" sz="1100" strike="sngStrike" dirty="0">
              <a:latin typeface="+mn-lt"/>
              <a:cs typeface="Arial" panose="020B0604020202020204" pitchFamily="34" charset="0"/>
            </a:endParaRPr>
          </a:p>
          <a:p>
            <a:pPr marL="177291" indent="-177291">
              <a:buFont typeface="Arial" panose="020B0604020202020204" pitchFamily="34" charset="0"/>
              <a:buChar char="•"/>
            </a:pPr>
            <a:r>
              <a:rPr lang="en-US" sz="1100" b="0" dirty="0">
                <a:solidFill>
                  <a:schemeClr val="tx1"/>
                </a:solidFill>
                <a:latin typeface="+mn-lt"/>
                <a:cs typeface="Arial" panose="020B0604020202020204" pitchFamily="34" charset="0"/>
              </a:rPr>
              <a:t>Measures not changing are defined as rates of change that are </a:t>
            </a:r>
            <a:r>
              <a:rPr lang="en-US" sz="1100" dirty="0">
                <a:latin typeface="+mn-lt"/>
                <a:cs typeface="Arial" panose="020B0604020202020204" pitchFamily="34" charset="0"/>
              </a:rPr>
              <a:t>no greater than 1% per year (positive or negative) or are not statistically significant</a:t>
            </a:r>
            <a:r>
              <a:rPr lang="en-US" sz="1100" b="0" dirty="0">
                <a:solidFill>
                  <a:schemeClr val="tx1"/>
                </a:solidFill>
                <a:latin typeface="+mn-lt"/>
                <a:cs typeface="Arial" panose="020B0604020202020204" pitchFamily="34" charset="0"/>
              </a:rPr>
              <a:t>.</a:t>
            </a:r>
          </a:p>
          <a:p>
            <a:pPr marL="177291" indent="-177291">
              <a:buFont typeface="Arial" panose="020B0604020202020204" pitchFamily="34" charset="0"/>
              <a:buChar char="•"/>
            </a:pPr>
            <a:r>
              <a:rPr lang="en-US" sz="1100" dirty="0"/>
              <a:t>The remaining six measures that were not changing were HCUP measures covering surgical care and maternal health:</a:t>
            </a:r>
          </a:p>
          <a:p>
            <a:pPr lvl="1">
              <a:buFont typeface="Arial" panose="020B0604020202020204" pitchFamily="34" charset="0"/>
              <a:buChar char="•"/>
            </a:pPr>
            <a:r>
              <a:rPr lang="en-US" sz="1100" b="0" i="0" dirty="0">
                <a:solidFill>
                  <a:srgbClr val="000000"/>
                </a:solidFill>
                <a:effectLst/>
              </a:rPr>
              <a:t>Perioperative hemorrhage or hematoma with surgical drainage or evacuation per 1,000 surgical admissions, age 18 and over</a:t>
            </a:r>
          </a:p>
          <a:p>
            <a:pPr lvl="1">
              <a:lnSpc>
                <a:spcPct val="120000"/>
              </a:lnSpc>
              <a:buFont typeface="Arial" panose="020B0604020202020204" pitchFamily="34" charset="0"/>
              <a:buChar char="•"/>
            </a:pPr>
            <a:r>
              <a:rPr lang="en-US" sz="1100" b="0" i="0" dirty="0">
                <a:solidFill>
                  <a:srgbClr val="000000"/>
                </a:solidFill>
                <a:effectLst/>
              </a:rPr>
              <a:t>Postoperative hip fracture per 1,000 surgical admissions who were not susceptible to falling, age 18 and over</a:t>
            </a:r>
            <a:endParaRPr lang="en-US" sz="1100" dirty="0">
              <a:solidFill>
                <a:srgbClr val="000000"/>
              </a:solidFill>
            </a:endParaRPr>
          </a:p>
          <a:p>
            <a:pPr lvl="1">
              <a:lnSpc>
                <a:spcPct val="120000"/>
              </a:lnSpc>
              <a:buFont typeface="Arial" panose="020B0604020202020204" pitchFamily="34" charset="0"/>
              <a:buChar char="•"/>
            </a:pPr>
            <a:r>
              <a:rPr lang="en-US" sz="1100" b="0" i="0" dirty="0">
                <a:solidFill>
                  <a:srgbClr val="000000"/>
                </a:solidFill>
                <a:effectLst/>
              </a:rPr>
              <a:t>Reclosure of postoperative abdominal wound dehiscence per 1,000 abdominopelvic-surgery admissions of length 2 or more days, age 18 and over</a:t>
            </a:r>
          </a:p>
          <a:p>
            <a:pPr lvl="1">
              <a:lnSpc>
                <a:spcPct val="120000"/>
              </a:lnSpc>
              <a:buFont typeface="Arial" panose="020B0604020202020204" pitchFamily="34" charset="0"/>
              <a:buChar char="•"/>
            </a:pPr>
            <a:r>
              <a:rPr lang="en-US" sz="1100" b="0" i="0" dirty="0">
                <a:solidFill>
                  <a:srgbClr val="000000"/>
                </a:solidFill>
                <a:effectLst/>
              </a:rPr>
              <a:t>Accidental puncture or laceration during a procedure per 1,000 medical and surgical admissions, age 18 and over</a:t>
            </a:r>
          </a:p>
          <a:p>
            <a:pPr marL="365760" marR="0" lvl="1" indent="-18288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100" b="0" i="0" dirty="0">
                <a:solidFill>
                  <a:srgbClr val="000000"/>
                </a:solidFill>
                <a:effectLst/>
              </a:rPr>
              <a:t>Accidental puncture or laceration during a procedure per 1,000 medical and surgical admissions, age less than 18 years</a:t>
            </a:r>
          </a:p>
          <a:p>
            <a:pPr lvl="1">
              <a:lnSpc>
                <a:spcPct val="120000"/>
              </a:lnSpc>
              <a:buFont typeface="Arial" panose="020B0604020202020204" pitchFamily="34" charset="0"/>
              <a:buChar char="•"/>
            </a:pPr>
            <a:r>
              <a:rPr lang="en-US" sz="1100" b="0" i="0" dirty="0">
                <a:solidFill>
                  <a:srgbClr val="000000"/>
                </a:solidFill>
                <a:effectLst/>
              </a:rPr>
              <a:t>Birth trauma - injury to neonate per 1,000 live births</a:t>
            </a:r>
          </a:p>
          <a:p>
            <a:pPr marL="177291" indent="-177291">
              <a:buFont typeface="Arial" panose="020B0604020202020204" pitchFamily="34" charset="0"/>
              <a:buChar char="•"/>
            </a:pPr>
            <a:endParaRPr lang="en-US" sz="1100" b="0" dirty="0">
              <a:solidFill>
                <a:schemeClr val="tx1"/>
              </a:solidFill>
              <a:latin typeface="+mn-lt"/>
              <a:cs typeface="Arial" panose="020B0604020202020204" pitchFamily="34" charset="0"/>
            </a:endParaRPr>
          </a:p>
          <a:p>
            <a:pPr marL="342900" indent="-342900">
              <a:buFont typeface="Arial" panose="020B0604020202020204" pitchFamily="34" charset="0"/>
              <a:buChar char="•"/>
            </a:pPr>
            <a:endParaRPr lang="en-US" sz="1100" b="0" dirty="0">
              <a:solidFill>
                <a:schemeClr val="tx1"/>
              </a:solidFill>
              <a:latin typeface="+mn-lt"/>
              <a:cs typeface="Arial" panose="020B0604020202020204" pitchFamily="34" charset="0"/>
            </a:endParaRPr>
          </a:p>
          <a:p>
            <a:pPr indent="-289327"/>
            <a:endParaRPr lang="en-US" sz="1100" b="1"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19</a:t>
            </a:fld>
            <a:endParaRPr lang="en-US" dirty="0"/>
          </a:p>
        </p:txBody>
      </p:sp>
    </p:spTree>
    <p:extLst>
      <p:ext uri="{BB962C8B-B14F-4D97-AF65-F5344CB8AC3E}">
        <p14:creationId xmlns:p14="http://schemas.microsoft.com/office/powerpoint/2010/main" val="38910431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192</a:t>
            </a:fld>
            <a:endParaRPr lang="en-US" dirty="0"/>
          </a:p>
        </p:txBody>
      </p:sp>
    </p:spTree>
    <p:extLst>
      <p:ext uri="{BB962C8B-B14F-4D97-AF65-F5344CB8AC3E}">
        <p14:creationId xmlns:p14="http://schemas.microsoft.com/office/powerpoint/2010/main" val="197708896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193</a:t>
            </a:fld>
            <a:endParaRPr lang="en-US" dirty="0"/>
          </a:p>
        </p:txBody>
      </p:sp>
    </p:spTree>
    <p:extLst>
      <p:ext uri="{BB962C8B-B14F-4D97-AF65-F5344CB8AC3E}">
        <p14:creationId xmlns:p14="http://schemas.microsoft.com/office/powerpoint/2010/main" val="40941168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194</a:t>
            </a:fld>
            <a:endParaRPr lang="en-US" dirty="0"/>
          </a:p>
        </p:txBody>
      </p:sp>
    </p:spTree>
    <p:extLst>
      <p:ext uri="{BB962C8B-B14F-4D97-AF65-F5344CB8AC3E}">
        <p14:creationId xmlns:p14="http://schemas.microsoft.com/office/powerpoint/2010/main" val="304936196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195</a:t>
            </a:fld>
            <a:endParaRPr lang="en-US" dirty="0"/>
          </a:p>
        </p:txBody>
      </p:sp>
    </p:spTree>
    <p:extLst>
      <p:ext uri="{BB962C8B-B14F-4D97-AF65-F5344CB8AC3E}">
        <p14:creationId xmlns:p14="http://schemas.microsoft.com/office/powerpoint/2010/main" val="203658580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196</a:t>
            </a:fld>
            <a:endParaRPr lang="en-US" dirty="0"/>
          </a:p>
        </p:txBody>
      </p:sp>
    </p:spTree>
    <p:extLst>
      <p:ext uri="{BB962C8B-B14F-4D97-AF65-F5344CB8AC3E}">
        <p14:creationId xmlns:p14="http://schemas.microsoft.com/office/powerpoint/2010/main" val="7877147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197</a:t>
            </a:fld>
            <a:endParaRPr lang="en-US" dirty="0"/>
          </a:p>
        </p:txBody>
      </p:sp>
    </p:spTree>
    <p:extLst>
      <p:ext uri="{BB962C8B-B14F-4D97-AF65-F5344CB8AC3E}">
        <p14:creationId xmlns:p14="http://schemas.microsoft.com/office/powerpoint/2010/main" val="181825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dirty="0"/>
          </a:p>
        </p:txBody>
      </p:sp>
    </p:spTree>
    <p:extLst>
      <p:ext uri="{BB962C8B-B14F-4D97-AF65-F5344CB8AC3E}">
        <p14:creationId xmlns:p14="http://schemas.microsoft.com/office/powerpoint/2010/main" val="83653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Measure years are from 2002, 2013, 2014, or 2016 through 2018, 2020, 2021, or 2022. </a:t>
            </a:r>
            <a:endParaRPr lang="en-US" kern="1200" dirty="0">
              <a:effectLst/>
              <a:latin typeface="+mn-lt"/>
              <a:cs typeface="Arial" panose="020B0604020202020204" pitchFamily="34" charset="0"/>
            </a:endParaRPr>
          </a:p>
          <a:p>
            <a:pPr marL="174982" indent="-174982" defTabSz="933237">
              <a:buFont typeface="Arial" panose="020B0604020202020204" pitchFamily="34" charset="0"/>
              <a:buChar char="•"/>
              <a:defRPr/>
            </a:pPr>
            <a:r>
              <a:rPr lang="en-US" kern="1200" dirty="0">
                <a:effectLst/>
                <a:latin typeface="+mn-lt"/>
                <a:cs typeface="Arial" panose="020B0604020202020204" pitchFamily="34" charset="0"/>
              </a:rPr>
              <a:t>Worsening measures are defined as having an a</a:t>
            </a:r>
            <a:r>
              <a:rPr lang="en-US" dirty="0">
                <a:latin typeface="+mn-lt"/>
              </a:rPr>
              <a:t>verage annual percentage change of more than 1% per year in an unfavorable direction</a:t>
            </a:r>
            <a:r>
              <a:rPr lang="en-US" kern="1200" dirty="0">
                <a:effectLst/>
                <a:latin typeface="+mn-lt"/>
                <a:cs typeface="Arial" panose="020B0604020202020204" pitchFamily="34" charset="0"/>
              </a:rPr>
              <a:t> and statistically significant.</a:t>
            </a:r>
          </a:p>
        </p:txBody>
      </p:sp>
      <p:sp>
        <p:nvSpPr>
          <p:cNvPr id="4" name="Slide Number Placeholder 3"/>
          <p:cNvSpPr>
            <a:spLocks noGrp="1"/>
          </p:cNvSpPr>
          <p:nvPr>
            <p:ph type="sldNum" sz="quarter" idx="5"/>
          </p:nvPr>
        </p:nvSpPr>
        <p:spPr/>
        <p:txBody>
          <a:bodyPr/>
          <a:lstStyle/>
          <a:p>
            <a:fld id="{C0F596C6-1807-4ED1-A2A6-17F710C0A291}" type="slidenum">
              <a:rPr lang="en-US" smtClean="0"/>
              <a:pPr/>
              <a:t>20</a:t>
            </a:fld>
            <a:endParaRPr lang="en-US" dirty="0"/>
          </a:p>
        </p:txBody>
      </p:sp>
    </p:spTree>
    <p:extLst>
      <p:ext uri="{BB962C8B-B14F-4D97-AF65-F5344CB8AC3E}">
        <p14:creationId xmlns:p14="http://schemas.microsoft.com/office/powerpoint/2010/main" val="232375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r>
              <a:rPr lang="en-US" b="1" dirty="0">
                <a:latin typeface="+mn-lt"/>
                <a:cs typeface="Arial" panose="020B0604020202020204" pitchFamily="34" charset="0"/>
              </a:rPr>
              <a:t>Note: </a:t>
            </a:r>
            <a:r>
              <a:rPr lang="en-US" dirty="0">
                <a:latin typeface="+mn-lt"/>
                <a:cs typeface="Arial" panose="020B0604020202020204" pitchFamily="34" charset="0"/>
              </a:rPr>
              <a:t>Numbers of measures differ across groups because of data limitations. </a:t>
            </a:r>
            <a:r>
              <a:rPr lang="en-US" b="0" baseline="0" dirty="0">
                <a:latin typeface="+mn-lt"/>
                <a:cs typeface="Arial" panose="020B0604020202020204" pitchFamily="34" charset="0"/>
              </a:rPr>
              <a:t>The data shown here are from 2020, 2021, and 2022. This figure reflects the most current data year available and is not limited to measures that met the criteria for conducting a trend analysis (i.e., may include fewer than four data points). </a:t>
            </a:r>
            <a:r>
              <a:rPr lang="en-US" dirty="0">
                <a:latin typeface="+mn-lt"/>
                <a:cs typeface="Arial" panose="020B0604020202020204" pitchFamily="34" charset="0"/>
              </a:rPr>
              <a:t>The absolute and relative differences between a selected group and its reference group are used to assess disparities. </a:t>
            </a:r>
          </a:p>
          <a:p>
            <a:endParaRPr lang="en-US" dirty="0">
              <a:latin typeface="+mn-lt"/>
              <a:cs typeface="Arial" panose="020B0604020202020204" pitchFamily="34" charset="0"/>
            </a:endParaRPr>
          </a:p>
          <a:p>
            <a:pPr marL="354583" lvl="1" indent="-177291">
              <a:buFont typeface="Arial" panose="020B0604020202020204" pitchFamily="34" charset="0"/>
              <a:buChar char="•"/>
            </a:pPr>
            <a:r>
              <a:rPr lang="en-US" b="1" dirty="0">
                <a:latin typeface="+mn-lt"/>
                <a:cs typeface="Arial" panose="020B0604020202020204" pitchFamily="34" charset="0"/>
              </a:rPr>
              <a:t>Better</a:t>
            </a:r>
            <a:r>
              <a:rPr lang="en-US" dirty="0">
                <a:latin typeface="+mn-lt"/>
                <a:cs typeface="Arial" panose="020B0604020202020204" pitchFamily="34" charset="0"/>
              </a:rPr>
              <a:t> </a:t>
            </a:r>
            <a:r>
              <a:rPr lang="en-US" u="none" dirty="0">
                <a:latin typeface="+mn-lt"/>
                <a:cs typeface="Arial" panose="020B0604020202020204" pitchFamily="34" charset="0"/>
              </a:rPr>
              <a:t>= Selected group received better quality of care than reference group. The absolute difference is statistically significant (</a:t>
            </a:r>
            <a:r>
              <a:rPr lang="en-US" i="0" u="none" dirty="0">
                <a:latin typeface="+mn-lt"/>
                <a:cs typeface="Arial" panose="020B0604020202020204" pitchFamily="34" charset="0"/>
              </a:rPr>
              <a:t>p</a:t>
            </a:r>
            <a:r>
              <a:rPr lang="en-US" u="none" dirty="0">
                <a:latin typeface="+mn-lt"/>
                <a:cs typeface="Arial" panose="020B0604020202020204" pitchFamily="34" charset="0"/>
              </a:rPr>
              <a:t> &lt;0.05) and the relative difference is equal to or larger than 10% and favors the selected group. </a:t>
            </a:r>
          </a:p>
          <a:p>
            <a:pPr marL="354583" lvl="1" indent="-177291">
              <a:buFont typeface="Arial" panose="020B0604020202020204" pitchFamily="34" charset="0"/>
              <a:buChar char="•"/>
            </a:pPr>
            <a:r>
              <a:rPr lang="en-US" b="1" u="none" dirty="0">
                <a:latin typeface="+mn-lt"/>
                <a:cs typeface="Arial" panose="020B0604020202020204" pitchFamily="34" charset="0"/>
              </a:rPr>
              <a:t>Same</a:t>
            </a:r>
            <a:r>
              <a:rPr lang="en-US" u="none" dirty="0">
                <a:latin typeface="+mn-lt"/>
                <a:cs typeface="Arial" panose="020B0604020202020204" pitchFamily="34" charset="0"/>
              </a:rPr>
              <a:t> = Selected group and reference group received about the same quality of care. The absolute difference is not statistically significant, or the relative difference is smaller than 10%. </a:t>
            </a:r>
          </a:p>
          <a:p>
            <a:pPr marL="354583" lvl="1" indent="-177291">
              <a:buFont typeface="Arial" panose="020B0604020202020204" pitchFamily="34" charset="0"/>
              <a:buChar char="•"/>
            </a:pPr>
            <a:r>
              <a:rPr lang="en-US" b="1" u="none" dirty="0">
                <a:latin typeface="+mn-lt"/>
                <a:cs typeface="Arial" panose="020B0604020202020204" pitchFamily="34" charset="0"/>
              </a:rPr>
              <a:t>Worse</a:t>
            </a:r>
            <a:r>
              <a:rPr lang="en-US" u="none" dirty="0">
                <a:latin typeface="+mn-lt"/>
                <a:cs typeface="Arial" panose="020B0604020202020204" pitchFamily="34" charset="0"/>
              </a:rPr>
              <a:t> = Selected group received worse quality of care than reference group. The absolute difference is statistically significant, and the relative difference is equal to or larger than 10% and favors the reference group.</a:t>
            </a:r>
            <a:endParaRPr lang="en-US" dirty="0">
              <a:latin typeface="+mn-lt"/>
              <a:cs typeface="Arial" panose="020B0604020202020204" pitchFamily="34" charset="0"/>
            </a:endParaRPr>
          </a:p>
          <a:p>
            <a:pPr marL="189643" indent="-180660">
              <a:buFont typeface="Arial" panose="020B0604020202020204" pitchFamily="34" charset="0"/>
              <a:buChar char="•"/>
            </a:pPr>
            <a:endParaRPr lang="en-US" dirty="0">
              <a:latin typeface="+mn-lt"/>
              <a:cs typeface="Arial" panose="020B0604020202020204" pitchFamily="34" charset="0"/>
            </a:endParaRPr>
          </a:p>
          <a:p>
            <a:pPr marL="189643" indent="-180660">
              <a:buFont typeface="Arial" panose="020B0604020202020204" pitchFamily="34" charset="0"/>
              <a:buChar char="•"/>
            </a:pPr>
            <a:r>
              <a:rPr lang="en-US" dirty="0">
                <a:latin typeface="+mn-lt"/>
                <a:cs typeface="Arial" panose="020B0604020202020204" pitchFamily="34" charset="0"/>
              </a:rPr>
              <a:t>People in poor households received worse care than people in high-income households for one-third (33%) of patient safety measures.</a:t>
            </a:r>
          </a:p>
          <a:p>
            <a:pPr marL="189643" indent="-180660">
              <a:buFont typeface="Arial" panose="020B0604020202020204" pitchFamily="34" charset="0"/>
              <a:buChar char="•"/>
            </a:pPr>
            <a:r>
              <a:rPr lang="en-US" dirty="0">
                <a:latin typeface="+mn-lt"/>
                <a:cs typeface="Arial" panose="020B0604020202020204" pitchFamily="34" charset="0"/>
              </a:rPr>
              <a:t>Black patients </a:t>
            </a:r>
            <a:r>
              <a:rPr lang="en-US" b="0" dirty="0">
                <a:latin typeface="+mn-lt"/>
                <a:cs typeface="Arial" panose="020B0604020202020204" pitchFamily="34" charset="0"/>
              </a:rPr>
              <a:t>received worse care than White patients for 43% of patient safety measures. </a:t>
            </a:r>
            <a:endParaRPr lang="en-US" dirty="0">
              <a:latin typeface="+mn-lt"/>
              <a:cs typeface="Arial" panose="020B0604020202020204" pitchFamily="34" charset="0"/>
            </a:endParaRPr>
          </a:p>
          <a:p>
            <a:pPr marL="189643" indent="-180660">
              <a:buFont typeface="Arial" panose="020B0604020202020204" pitchFamily="34" charset="0"/>
              <a:buChar char="•"/>
            </a:pPr>
            <a:r>
              <a:rPr lang="en-US" dirty="0">
                <a:latin typeface="+mn-lt"/>
                <a:cs typeface="Arial" panose="020B0604020202020204" pitchFamily="34" charset="0"/>
              </a:rPr>
              <a:t>Asian patients received worse care than White patients for one third (33%) of patient safety measures.</a:t>
            </a:r>
          </a:p>
          <a:p>
            <a:pPr marL="189643" indent="-180660">
              <a:buFont typeface="Arial" panose="020B0604020202020204" pitchFamily="34" charset="0"/>
              <a:buChar char="•"/>
            </a:pPr>
            <a:r>
              <a:rPr lang="en-US" b="0" dirty="0">
                <a:latin typeface="+mn-lt"/>
                <a:cs typeface="Arial" panose="020B0604020202020204" pitchFamily="34" charset="0"/>
              </a:rPr>
              <a:t>American Indians and Alaska Native </a:t>
            </a:r>
            <a:r>
              <a:rPr lang="en-US" dirty="0">
                <a:latin typeface="+mn-lt"/>
                <a:cs typeface="Arial" panose="020B0604020202020204" pitchFamily="34" charset="0"/>
              </a:rPr>
              <a:t>(AI/AN) patients received worse care than White patients for half (50%) of patient safety measures.</a:t>
            </a:r>
          </a:p>
          <a:p>
            <a:pPr marL="189643" indent="-180660">
              <a:buFont typeface="Arial" panose="020B0604020202020204" pitchFamily="34" charset="0"/>
              <a:buChar char="•"/>
            </a:pPr>
            <a:r>
              <a:rPr lang="en-US" b="0" dirty="0">
                <a:latin typeface="+mn-lt"/>
                <a:cs typeface="Arial" panose="020B0604020202020204" pitchFamily="34" charset="0"/>
              </a:rPr>
              <a:t>Native Hawaiian/Pacific Islander</a:t>
            </a:r>
            <a:r>
              <a:rPr lang="en-US" b="1" dirty="0">
                <a:latin typeface="+mn-lt"/>
                <a:cs typeface="Arial" panose="020B0604020202020204" pitchFamily="34" charset="0"/>
              </a:rPr>
              <a:t> </a:t>
            </a:r>
            <a:r>
              <a:rPr lang="en-US" b="0" dirty="0">
                <a:latin typeface="+mn-lt"/>
                <a:cs typeface="Arial" panose="020B0604020202020204" pitchFamily="34" charset="0"/>
              </a:rPr>
              <a:t>(N</a:t>
            </a:r>
            <a:r>
              <a:rPr lang="en-US" dirty="0">
                <a:latin typeface="+mn-lt"/>
                <a:cs typeface="Arial" panose="020B0604020202020204" pitchFamily="34" charset="0"/>
              </a:rPr>
              <a:t>HPI) patients received worse care than White patients for </a:t>
            </a:r>
            <a:r>
              <a:rPr lang="en-US" b="0" dirty="0">
                <a:latin typeface="+mn-lt"/>
                <a:cs typeface="Arial" panose="020B0604020202020204" pitchFamily="34" charset="0"/>
              </a:rPr>
              <a:t>40% </a:t>
            </a:r>
            <a:r>
              <a:rPr lang="en-US" dirty="0">
                <a:latin typeface="+mn-lt"/>
                <a:cs typeface="Arial" panose="020B0604020202020204" pitchFamily="34" charset="0"/>
              </a:rPr>
              <a:t>of patient safety measures.</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Hispanic patients </a:t>
            </a:r>
            <a:r>
              <a:rPr lang="en-US" b="0" dirty="0">
                <a:latin typeface="+mn-lt"/>
                <a:cs typeface="Arial" panose="020B0604020202020204" pitchFamily="34" charset="0"/>
              </a:rPr>
              <a:t>received worse care than White patients for </a:t>
            </a:r>
            <a:r>
              <a:rPr lang="en-US" dirty="0">
                <a:latin typeface="+mn-lt"/>
                <a:cs typeface="Arial" panose="020B0604020202020204" pitchFamily="34" charset="0"/>
              </a:rPr>
              <a:t>nearly 20%</a:t>
            </a:r>
            <a:r>
              <a:rPr lang="en-US" b="0" dirty="0">
                <a:latin typeface="+mn-lt"/>
                <a:cs typeface="Arial" panose="020B0604020202020204" pitchFamily="34" charset="0"/>
              </a:rPr>
              <a:t> of patient safety measures.</a:t>
            </a:r>
          </a:p>
          <a:p>
            <a:pPr marL="898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mn-lt"/>
                <a:cs typeface="Arial" panose="020B0604020202020204" pitchFamily="34" charset="0"/>
              </a:rPr>
              <a:t>Measure List:</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Poor vs. High Income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Same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Hospital admissions with central venous catheter-related bloodstream infection per 1,000 medical and surgical discharges of length 2 or more days, age 18 and over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Perioperative hemorrhage or hematoma with surgical drainage or evacuation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pulmonary embolism or deep vein thrombosis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hip fracture per 1,000 surgical admissions who were not susceptible to falling,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Accidental puncture or laceration during a procedure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Accidental puncture or laceration during a procedure per 1,000 medical and surgical admissions, age less than 18 years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Hospital admissions with iatrogenic pneumothorax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Deaths per 1,000 elective-surgery admissions who developed serious treatable complications of care during hospitalization, ages 18-89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Birth trauma - injury to neonate per 1,000 live births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000000"/>
                </a:solidFill>
                <a:effectLst/>
                <a:latin typeface="Calibri" panose="020F0502020204030204" pitchFamily="34" charset="0"/>
              </a:rPr>
              <a:t> Adults age 65 and over who received in the calendar year at least 1 of 33 potentially inappropriate prescription medications for older adults</a:t>
            </a:r>
            <a:endParaRPr lang="en-US" kern="1200" dirty="0">
              <a:solidFill>
                <a:schemeClr val="tx1"/>
              </a:solidFill>
              <a:effectLst/>
              <a:latin typeface="+mn-lt"/>
              <a:ea typeface="+mn-ea"/>
              <a:cs typeface="+mn-cs"/>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Worse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sepsis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respiratory failure, prolonged mechanical ventilation, or reintubation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acute kidney injury requiring dialysis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Reclosure of postoperative abdominal wound dehiscence per 1,000 abdominopelvic-surgery admissions of length 2 or more days,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Deaths per 1,000 hospital admissions with expected low mortality, age 18 and over or obstetric admissions</a:t>
            </a:r>
            <a:endParaRPr lang="en-US" dirty="0">
              <a:latin typeface="+mn-lt"/>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Black vs. White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Better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Birth trauma - injury to neonate per 1,000 live births</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with a urinary tract infection</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experiencing one or more falls with major injury</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Low-risk, long-stay nursing home residents with a catheter inserted and left in the bladder</a:t>
            </a:r>
            <a:endParaRPr lang="en-US" dirty="0">
              <a:latin typeface="+mn-lt"/>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Same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Hospital admissions with central venous catheter-related bloodstream infection per 1,000 medical and surgical discharges of length 2 or more days, age 18 and over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respiratory failure, prolonged mechanical ventilation, or reintubation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hip fracture per 1,000 surgical admissions who were not susceptible to falling,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Reclosure of postoperative abdominal wound dehiscence per 1,000 abdominopelvic-surgery admissions of length 2 or more days,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Hospital admissions with iatrogenic pneumothorax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Deaths per 1,000 elective-surgery admissions who developed serious treatable complications of care during hospitalization, ages 18-89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management of oral medications improved</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Adults age 65 and over who received in the calendar year at least 1 of 33 potentially inappropriate prescription medications for older adults</a:t>
            </a:r>
            <a:endParaRPr lang="en-US" dirty="0">
              <a:latin typeface="+mn-lt"/>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Worse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sepsis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Perioperative hemorrhage or hematoma with surgical drainage or evacuation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pulmonary embolism or deep vein thrombosis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acute kidney injury requiring dialysis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surgical wound improved</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Accidental puncture or laceration during a procedure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Accidental puncture or laceration during a procedure per 1,000 medical and surgical admissions, age less than 18 years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Deaths per 1,000 hospital admissions with expected low mortality, age 18 and over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High-risk, long-stay nursing home patients with stages 2-4 pressure ulcer or unstageable pressure ulcer</a:t>
            </a:r>
            <a:endParaRPr lang="en-US" dirty="0">
              <a:latin typeface="+mn-lt"/>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Asian vs. White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Better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High-risk, long-stay nursing home residents with pressure ulcer</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Low-risk, long-stay nursing home residents with a catheter inserted and left in the bladder</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with a urinary tract infection</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experiencing one or more falls with major injury</a:t>
            </a:r>
            <a:endParaRPr lang="en-US" dirty="0">
              <a:latin typeface="+mn-lt"/>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Worse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surgical wound improved</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management of oral medications improved</a:t>
            </a:r>
            <a:endParaRPr lang="en-US" dirty="0">
              <a:latin typeface="+mn-lt"/>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AI/AN vs. White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Same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Low-risk, long-stay nursing home residents with a catheter inserted and left in the bladder</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with a urinary tract infection</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Long-stay nursing home residents experiencing one or more falls with major injury</a:t>
            </a:r>
            <a:endParaRPr lang="en-US" b="0" i="0" u="none" strike="noStrike" baseline="0" dirty="0">
              <a:solidFill>
                <a:srgbClr val="000000"/>
              </a:solidFill>
              <a:effectLst/>
              <a:latin typeface="+mn-lt"/>
              <a:cs typeface="+mn-cs"/>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Worse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surgical wound improved</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management of oral medications improved</a:t>
            </a:r>
            <a:endParaRPr lang="en-US" dirty="0">
              <a:latin typeface="+mn-lt"/>
            </a:endParaRP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High-risk, long-stay nursing home residents with pressure ulcer</a:t>
            </a:r>
            <a:endParaRPr lang="en-US" dirty="0">
              <a:latin typeface="+mn-lt"/>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NHPI vs. White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Better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Long-stay nursing home residents with a urinary tract infection</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Same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High-risk, long-stay nursing home patients with stages 2-4 pressure ulcer or unstageable pressure ulcer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Low-risk, long-stay nursing home residents with a catheter inserted and left in the bladder</a:t>
            </a:r>
            <a:endParaRPr lang="en-US" dirty="0">
              <a:latin typeface="+mn-lt"/>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Worse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Home health care patients whose surgical wound improved</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Home health care patients whose management of oral medications improved</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Hispanic vs. White Disparities: </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Better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Perioperative hemorrhage or hematoma with surgical drainage or evacuation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Birth trauma - injury to neonate per 1,000 live births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Adults age 65 and over who received in the calendar year at least 1 of 33 potentially inappropriate prescription medications for older adults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Long-stay nursing home residents with a urinary tract infection</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Long-stay nursing home patients experiencing one or more falls with major injury</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Same Performance:</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Hospital admissions with central venous catheter-related bloodstream infection per 1,000 medical and surgical discharges of length 2 or more days, age 18 and over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Postoperative pulmonary embolism or deep vein thrombosis per 1,000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Postoperative respiratory failure, prolonged mechanical ventilation, or reintubation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Postoperative acute kidney injury requiring dialysis per 1,000 elective-surgery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Postoperative hip fracture per 1,000 surgical admissions who were not susceptible to falling,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Accidental puncture or laceration during a procedure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Accidental puncture or laceration during a procedure per 1,000 medical and surgical admissions, age less than 18 years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Hospital admissions with iatrogenic pneumothorax per 1,000 medical and surgical admissions, age 18 and over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Deaths per 1,000 elective-surgery admissions who developed serious treatable complications of care during hospitalization, ages 18-89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Deaths per 1,000 hospital admissions with expected low mortality, age 18 and over or obstetric admissions</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High-risk, long-stay nursing home patients with stages 2-4 pressure ulcer or unstable pressure ulcer</a:t>
            </a:r>
          </a:p>
          <a:p>
            <a:pPr marR="0" lvl="2"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Low-risk, long-stay nursing home residents with a catheter inserted and left in the bladder</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cs typeface="Arial" panose="020B0604020202020204" pitchFamily="34" charset="0"/>
              </a:rPr>
              <a:t>Worse Performance:</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Postoperative sepsis per 1,000 elective-surgery admissions, age 18 and over</a:t>
            </a: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444444"/>
                </a:solidFill>
                <a:effectLst/>
                <a:latin typeface="Calibri" panose="020F0502020204030204" pitchFamily="34" charset="0"/>
              </a:rPr>
              <a:t>Reclosure of postoperative abdominal wound dehiscence per 1,000 abdominopelvic-surgery admissions of length 2 or more days, age 18 and over</a:t>
            </a:r>
            <a:endParaRPr lang="en-US" dirty="0">
              <a:latin typeface="+mn-lt"/>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surgical wound improved</a:t>
            </a:r>
            <a:endParaRPr lang="en-US" dirty="0">
              <a:latin typeface="+mn-lt"/>
            </a:endParaRPr>
          </a:p>
          <a:p>
            <a:pPr marL="548640" marR="0" lvl="2" indent="-18288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strike="noStrike" dirty="0">
                <a:solidFill>
                  <a:srgbClr val="000000"/>
                </a:solidFill>
                <a:effectLst/>
                <a:latin typeface="+mn-lt"/>
              </a:rPr>
              <a:t>Home health care patients whose management of oral medications improved</a:t>
            </a:r>
            <a:endParaRPr lang="en-US" dirty="0">
              <a:latin typeface="+mn-lt"/>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21</a:t>
            </a:fld>
            <a:endParaRPr lang="en-US" dirty="0"/>
          </a:p>
        </p:txBody>
      </p:sp>
    </p:spTree>
    <p:extLst>
      <p:ext uri="{BB962C8B-B14F-4D97-AF65-F5344CB8AC3E}">
        <p14:creationId xmlns:p14="http://schemas.microsoft.com/office/powerpoint/2010/main" val="186348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cs typeface="Arial" panose="020B0604020202020204" pitchFamily="34" charset="0"/>
              </a:rPr>
              <a:t>Trends in disparities over time are only examined when a disparity existed in the earliest year of data available. Trends are assessed using unweighted regression. The average annual change (AAC) is computed for the selected group and the reference group. The difference between the AAC for the selected group and the AAC for the reference group is calculated and its statistical significance is assessed </a:t>
            </a:r>
            <a:r>
              <a:rPr lang="en-US" i="0" dirty="0">
                <a:latin typeface="+mn-lt"/>
                <a:cs typeface="Arial" panose="020B0604020202020204" pitchFamily="34" charset="0"/>
              </a:rPr>
              <a:t>(p </a:t>
            </a:r>
            <a:r>
              <a:rPr lang="en-US" dirty="0">
                <a:latin typeface="+mn-lt"/>
                <a:cs typeface="Arial" panose="020B0604020202020204" pitchFamily="34" charset="0"/>
              </a:rPr>
              <a:t>&lt;0.10). Rates are aligned so that change in the positive direction indicates improvement:</a:t>
            </a:r>
          </a:p>
          <a:p>
            <a:endParaRPr lang="en-US" dirty="0">
              <a:latin typeface="+mn-lt"/>
              <a:cs typeface="Arial" panose="020B0604020202020204" pitchFamily="34" charset="0"/>
            </a:endParaRPr>
          </a:p>
          <a:p>
            <a:pPr marL="628650" lvl="1" indent="-171450">
              <a:buFont typeface="Arial" panose="020B0604020202020204" pitchFamily="34" charset="0"/>
              <a:buChar char="•"/>
            </a:pPr>
            <a:r>
              <a:rPr lang="en-US" b="1" dirty="0">
                <a:latin typeface="+mn-lt"/>
                <a:cs typeface="Arial" panose="020B0604020202020204" pitchFamily="34" charset="0"/>
              </a:rPr>
              <a:t>Improving: </a:t>
            </a:r>
            <a:r>
              <a:rPr lang="en-US" b="0" dirty="0">
                <a:latin typeface="+mn-lt"/>
                <a:cs typeface="Arial" panose="020B0604020202020204" pitchFamily="34" charset="0"/>
              </a:rPr>
              <a:t>The baseline disparity is shrinking. The difference in AAC is greater than 1 and is statistically significant.</a:t>
            </a:r>
          </a:p>
          <a:p>
            <a:pPr marL="628650" lvl="1" indent="-171450">
              <a:buFont typeface="Arial" panose="020B0604020202020204" pitchFamily="34" charset="0"/>
              <a:buChar char="•"/>
            </a:pPr>
            <a:r>
              <a:rPr lang="en-US" b="1" dirty="0">
                <a:latin typeface="+mn-lt"/>
                <a:cs typeface="Arial" panose="020B0604020202020204" pitchFamily="34" charset="0"/>
              </a:rPr>
              <a:t>Not changing: </a:t>
            </a:r>
            <a:r>
              <a:rPr lang="en-US" b="0" dirty="0">
                <a:latin typeface="+mn-lt"/>
                <a:cs typeface="Arial" panose="020B0604020202020204" pitchFamily="34" charset="0"/>
              </a:rPr>
              <a:t>The baseline disparity is not changing. The difference in AAC is between −1 and 1 or is not statistically significant.</a:t>
            </a:r>
          </a:p>
          <a:p>
            <a:pPr marL="628650" lvl="1" indent="-171450">
              <a:buFont typeface="Arial" panose="020B0604020202020204" pitchFamily="34" charset="0"/>
              <a:buChar char="•"/>
            </a:pPr>
            <a:r>
              <a:rPr lang="en-US" b="1" dirty="0">
                <a:latin typeface="+mn-lt"/>
                <a:cs typeface="Arial" panose="020B0604020202020204" pitchFamily="34" charset="0"/>
              </a:rPr>
              <a:t>Worsening: </a:t>
            </a:r>
            <a:r>
              <a:rPr lang="en-US" b="0" dirty="0">
                <a:latin typeface="+mn-lt"/>
                <a:cs typeface="Arial" panose="020B0604020202020204" pitchFamily="34" charset="0"/>
              </a:rPr>
              <a:t>The baseline disparity is becoming larger. The difference in AAC is less than −1 or and is statistically significant.</a:t>
            </a:r>
          </a:p>
        </p:txBody>
      </p:sp>
      <p:sp>
        <p:nvSpPr>
          <p:cNvPr id="4" name="Slide Number Placeholder 3"/>
          <p:cNvSpPr>
            <a:spLocks noGrp="1"/>
          </p:cNvSpPr>
          <p:nvPr>
            <p:ph type="sldNum" sz="quarter" idx="5"/>
          </p:nvPr>
        </p:nvSpPr>
        <p:spPr/>
        <p:txBody>
          <a:bodyPr/>
          <a:lstStyle/>
          <a:p>
            <a:fld id="{C0F596C6-1807-4ED1-A2A6-17F710C0A291}" type="slidenum">
              <a:rPr lang="en-US" smtClean="0"/>
              <a:pPr/>
              <a:t>22</a:t>
            </a:fld>
            <a:endParaRPr lang="en-US" dirty="0"/>
          </a:p>
        </p:txBody>
      </p:sp>
    </p:spTree>
    <p:extLst>
      <p:ext uri="{BB962C8B-B14F-4D97-AF65-F5344CB8AC3E}">
        <p14:creationId xmlns:p14="http://schemas.microsoft.com/office/powerpoint/2010/main" val="146624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Measures presented in the summary analyses on slides 14-22 are core measures only.</a:t>
            </a:r>
          </a:p>
          <a:p>
            <a:pPr marL="171450" indent="-171450">
              <a:buFont typeface="Arial" panose="020B0604020202020204" pitchFamily="34" charset="0"/>
              <a:buChar char="•"/>
            </a:pPr>
            <a:r>
              <a:rPr lang="en-US" dirty="0"/>
              <a:t>All other patient safety measures presented for the various settings are supplemental measures.</a:t>
            </a:r>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dirty="0"/>
          </a:p>
        </p:txBody>
      </p:sp>
    </p:spTree>
    <p:extLst>
      <p:ext uri="{BB962C8B-B14F-4D97-AF65-F5344CB8AC3E}">
        <p14:creationId xmlns:p14="http://schemas.microsoft.com/office/powerpoint/2010/main" val="179149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dirty="0"/>
          </a:p>
        </p:txBody>
      </p:sp>
    </p:spTree>
    <p:extLst>
      <p:ext uri="{BB962C8B-B14F-4D97-AF65-F5344CB8AC3E}">
        <p14:creationId xmlns:p14="http://schemas.microsoft.com/office/powerpoint/2010/main" val="344656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dirty="0"/>
          </a:p>
        </p:txBody>
      </p:sp>
    </p:spTree>
    <p:extLst>
      <p:ext uri="{BB962C8B-B14F-4D97-AF65-F5344CB8AC3E}">
        <p14:creationId xmlns:p14="http://schemas.microsoft.com/office/powerpoint/2010/main" val="1158907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dirty="0"/>
          </a:p>
        </p:txBody>
      </p:sp>
    </p:spTree>
    <p:extLst>
      <p:ext uri="{BB962C8B-B14F-4D97-AF65-F5344CB8AC3E}">
        <p14:creationId xmlns:p14="http://schemas.microsoft.com/office/powerpoint/2010/main" val="1354497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dirty="0">
                <a:solidFill>
                  <a:schemeClr val="tx1"/>
                </a:solidFill>
                <a:latin typeface="+mn-lt"/>
                <a:cs typeface="Arial" panose="020B0604020202020204" pitchFamily="34" charset="0"/>
              </a:rPr>
              <a:t>More information is available from the HAI and Antibiotic Use Prevalence Survey, </a:t>
            </a:r>
            <a:r>
              <a:rPr lang="en-US" dirty="0">
                <a:latin typeface="+mn-lt"/>
                <a:cs typeface="Arial" panose="020B0604020202020204" pitchFamily="34" charset="0"/>
                <a:hlinkClick r:id="rId3"/>
              </a:rPr>
              <a:t>https://www.cdc.gov/hai/eip/antibiotic-use.html</a:t>
            </a:r>
            <a:r>
              <a:rPr lang="en-US" dirty="0">
                <a:solidFill>
                  <a:schemeClr val="tx1"/>
                </a:solidFill>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99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95325"/>
            <a:ext cx="4194175" cy="3146425"/>
          </a:xfrm>
        </p:spPr>
      </p:sp>
      <p:sp>
        <p:nvSpPr>
          <p:cNvPr id="3" name="Notes Placeholder 2"/>
          <p:cNvSpPr>
            <a:spLocks noGrp="1"/>
          </p:cNvSpPr>
          <p:nvPr>
            <p:ph type="body" idx="1"/>
          </p:nvPr>
        </p:nvSpPr>
        <p:spPr>
          <a:xfrm>
            <a:off x="312138" y="4033943"/>
            <a:ext cx="6509373" cy="5197581"/>
          </a:xfrm>
          <a:prstGeom prst="rect">
            <a:avLst/>
          </a:prstGeom>
        </p:spPr>
        <p:txBody>
          <a:bodyPr>
            <a:noAutofit/>
          </a:bodyPr>
          <a:lstStyle/>
          <a:p>
            <a:pPr marL="171450" indent="-171450" defTabSz="933237">
              <a:buFont typeface="Arial" panose="020B0604020202020204" pitchFamily="34" charset="0"/>
              <a:buChar char="•"/>
              <a:defRPr/>
            </a:pPr>
            <a:r>
              <a:rPr lang="en-US" b="1" u="none" dirty="0">
                <a:latin typeface="+mn-lt"/>
                <a:cs typeface="Arial" panose="020B0604020202020204" pitchFamily="34" charset="0"/>
              </a:rPr>
              <a:t>Importance: </a:t>
            </a:r>
          </a:p>
          <a:p>
            <a:pPr marL="365760" lvl="1" indent="-182880" defTabSz="933237">
              <a:buFont typeface="Arial" panose="020B0604020202020204" pitchFamily="34" charset="0"/>
              <a:buChar char="•"/>
              <a:defRPr/>
            </a:pPr>
            <a:r>
              <a:rPr lang="en-US" u="none" dirty="0">
                <a:latin typeface="+mn-lt"/>
                <a:cs typeface="Arial" panose="020B0604020202020204" pitchFamily="34" charset="0"/>
              </a:rPr>
              <a:t>SIRs facilitate comparative</a:t>
            </a:r>
            <a:r>
              <a:rPr lang="en-US" u="none" baseline="0" dirty="0">
                <a:latin typeface="+mn-lt"/>
                <a:cs typeface="Arial" panose="020B0604020202020204" pitchFamily="34" charset="0"/>
              </a:rPr>
              <a:t> </a:t>
            </a:r>
            <a:r>
              <a:rPr lang="en-US" u="none" dirty="0">
                <a:latin typeface="+mn-lt"/>
                <a:cs typeface="Arial" panose="020B0604020202020204" pitchFamily="34" charset="0"/>
              </a:rPr>
              <a:t>evaluations</a:t>
            </a:r>
            <a:r>
              <a:rPr lang="en-US" u="none" baseline="0" dirty="0">
                <a:latin typeface="+mn-lt"/>
                <a:cs typeface="Arial" panose="020B0604020202020204" pitchFamily="34" charset="0"/>
              </a:rPr>
              <a:t> of</a:t>
            </a:r>
            <a:r>
              <a:rPr lang="en-US" u="none" dirty="0">
                <a:latin typeface="+mn-lt"/>
                <a:cs typeface="Arial" panose="020B0604020202020204" pitchFamily="34" charset="0"/>
              </a:rPr>
              <a:t> hospital risk-adjusted performance. </a:t>
            </a:r>
          </a:p>
          <a:p>
            <a:pPr marL="171450" indent="-171450" defTabSz="933237">
              <a:buFont typeface="Arial" panose="020B0604020202020204" pitchFamily="34" charset="0"/>
              <a:buChar char="•"/>
              <a:defRPr/>
            </a:pPr>
            <a:r>
              <a:rPr lang="en-US" b="1" dirty="0">
                <a:latin typeface="+mn-lt"/>
                <a:cs typeface="Arial" panose="020B0604020202020204" pitchFamily="34" charset="0"/>
              </a:rPr>
              <a:t>Methods:</a:t>
            </a:r>
          </a:p>
          <a:p>
            <a:pPr marL="365760" lvl="1" indent="-182880" defTabSz="933237">
              <a:buFont typeface="Arial" panose="020B0604020202020204" pitchFamily="34" charset="0"/>
              <a:buChar char="•"/>
              <a:defRPr/>
            </a:pPr>
            <a:r>
              <a:rPr lang="en-US" dirty="0">
                <a:latin typeface="+mn-lt"/>
                <a:cs typeface="Arial" panose="020B0604020202020204" pitchFamily="34" charset="0"/>
              </a:rPr>
              <a:t>For various infections, CDC established baseline predicted infection rates using data from 2006-2011. They later established new baselines using 2015 data. </a:t>
            </a:r>
            <a:r>
              <a:rPr lang="en-US" b="0" dirty="0">
                <a:latin typeface="+mn-lt"/>
                <a:cs typeface="Arial" panose="020B0604020202020204" pitchFamily="34" charset="0"/>
              </a:rPr>
              <a:t>Therefore, </a:t>
            </a:r>
            <a:r>
              <a:rPr lang="en-US" dirty="0">
                <a:latin typeface="+mn-lt"/>
                <a:cs typeface="Arial" panose="020B0604020202020204" pitchFamily="34" charset="0"/>
              </a:rPr>
              <a:t>almost all 2015 national SIRs for various HAI types are very close to 1.0, and trends involving SIRs from previous years cannot be examined.</a:t>
            </a:r>
          </a:p>
          <a:p>
            <a:pPr marL="365760" lvl="1" indent="-182880" defTabSz="933237">
              <a:buFont typeface="Arial" panose="020B0604020202020204" pitchFamily="34" charset="0"/>
              <a:buChar char="•"/>
              <a:defRPr/>
            </a:pPr>
            <a:r>
              <a:rPr lang="en-US" u="none" dirty="0">
                <a:latin typeface="+mn-lt"/>
                <a:cs typeface="Arial" panose="020B0604020202020204" pitchFamily="34" charset="0"/>
              </a:rPr>
              <a:t>NHSN</a:t>
            </a:r>
            <a:r>
              <a:rPr lang="en-US" dirty="0">
                <a:latin typeface="+mn-lt"/>
                <a:cs typeface="Arial" panose="020B0604020202020204" pitchFamily="34" charset="0"/>
              </a:rPr>
              <a:t> data had been predominantly from intensive care units,</a:t>
            </a:r>
            <a:r>
              <a:rPr lang="en-US" baseline="0" dirty="0">
                <a:latin typeface="+mn-lt"/>
                <a:cs typeface="Arial" panose="020B0604020202020204" pitchFamily="34" charset="0"/>
              </a:rPr>
              <a:t> although general medical/surgical inpatient wards</a:t>
            </a:r>
            <a:r>
              <a:rPr lang="en-US" dirty="0">
                <a:latin typeface="+mn-lt"/>
                <a:cs typeface="Arial" panose="020B0604020202020204" pitchFamily="34" charset="0"/>
              </a:rPr>
              <a:t> </a:t>
            </a:r>
            <a:r>
              <a:rPr lang="en-US" baseline="0" dirty="0">
                <a:latin typeface="+mn-lt"/>
                <a:cs typeface="Arial" panose="020B0604020202020204" pitchFamily="34" charset="0"/>
              </a:rPr>
              <a:t>and other non-critical care locations are also increasingly represented. </a:t>
            </a:r>
            <a:r>
              <a:rPr lang="en-US" dirty="0">
                <a:latin typeface="+mn-lt"/>
                <a:cs typeface="Arial" panose="020B0604020202020204" pitchFamily="34" charset="0"/>
              </a:rPr>
              <a:t>The numbers of units/facilities reporting to NHSN roughly quadrupled from 2009 to 2014.</a:t>
            </a:r>
          </a:p>
          <a:p>
            <a:pPr marL="365760" lvl="1" indent="-182880" defTabSz="933237">
              <a:buFont typeface="Arial" panose="020B0604020202020204" pitchFamily="34" charset="0"/>
              <a:buChar char="•"/>
              <a:defRPr/>
            </a:pPr>
            <a:r>
              <a:rPr lang="en-US" dirty="0">
                <a:latin typeface="+mn-lt"/>
                <a:cs typeface="Arial" panose="020B0604020202020204" pitchFamily="34" charset="0"/>
              </a:rPr>
              <a:t>Statewide SIRs with 95% confidence intervals entirely</a:t>
            </a:r>
            <a:r>
              <a:rPr lang="en-US" baseline="0" dirty="0">
                <a:latin typeface="+mn-lt"/>
                <a:cs typeface="Arial" panose="020B0604020202020204" pitchFamily="34" charset="0"/>
              </a:rPr>
              <a:t> </a:t>
            </a:r>
            <a:r>
              <a:rPr lang="en-US" dirty="0">
                <a:latin typeface="+mn-lt"/>
                <a:cs typeface="Arial" panose="020B0604020202020204" pitchFamily="34" charset="0"/>
              </a:rPr>
              <a:t>above 1.0 indicate that, on average, a given state’s hospitals had more HAIs of a specific type than hospitals of similar type and size had reported during the baseline</a:t>
            </a:r>
            <a:r>
              <a:rPr lang="en-US" baseline="0" dirty="0">
                <a:latin typeface="+mn-lt"/>
                <a:cs typeface="Arial" panose="020B0604020202020204" pitchFamily="34" charset="0"/>
              </a:rPr>
              <a:t> </a:t>
            </a:r>
            <a:r>
              <a:rPr lang="en-US" dirty="0">
                <a:latin typeface="+mn-lt"/>
                <a:cs typeface="Arial" panose="020B0604020202020204" pitchFamily="34" charset="0"/>
              </a:rPr>
              <a:t>period. Conversely, statewide SIRs with 95% confidence intervals entirely</a:t>
            </a:r>
            <a:r>
              <a:rPr lang="en-US" baseline="0" dirty="0">
                <a:latin typeface="+mn-lt"/>
                <a:cs typeface="Arial" panose="020B0604020202020204" pitchFamily="34" charset="0"/>
              </a:rPr>
              <a:t> below </a:t>
            </a:r>
            <a:r>
              <a:rPr lang="en-US" dirty="0">
                <a:latin typeface="+mn-lt"/>
                <a:cs typeface="Arial" panose="020B0604020202020204" pitchFamily="34" charset="0"/>
              </a:rPr>
              <a:t>1.0 indicate that</a:t>
            </a:r>
            <a:r>
              <a:rPr lang="en-US" baseline="0" dirty="0">
                <a:latin typeface="+mn-lt"/>
                <a:cs typeface="Arial" panose="020B0604020202020204" pitchFamily="34" charset="0"/>
              </a:rPr>
              <a:t> the state’s </a:t>
            </a:r>
            <a:r>
              <a:rPr lang="en-US" dirty="0">
                <a:latin typeface="+mn-lt"/>
                <a:cs typeface="Arial" panose="020B0604020202020204" pitchFamily="34" charset="0"/>
              </a:rPr>
              <a:t>hospitals generally had fewer HAIs of that type than hospitals of similar type and size had reported during the baseline period. </a:t>
            </a:r>
          </a:p>
          <a:p>
            <a:pPr marL="365760" lvl="1" indent="-182880" defTabSz="933237">
              <a:buFont typeface="Arial" panose="020B0604020202020204" pitchFamily="34" charset="0"/>
              <a:buChar char="•"/>
              <a:defRPr/>
            </a:pPr>
            <a:r>
              <a:rPr lang="en-US" dirty="0">
                <a:latin typeface="+mn-lt"/>
                <a:cs typeface="Arial" panose="020B0604020202020204" pitchFamily="34" charset="0"/>
              </a:rPr>
              <a:t>Statewide SIRs with 95% confidence intervals that included 1.0 indicated that their hospitals had roughly the same number of infections</a:t>
            </a:r>
            <a:r>
              <a:rPr lang="en-US" baseline="0" dirty="0">
                <a:latin typeface="+mn-lt"/>
                <a:cs typeface="Arial" panose="020B0604020202020204" pitchFamily="34" charset="0"/>
              </a:rPr>
              <a:t> (e.g., c</a:t>
            </a:r>
            <a:r>
              <a:rPr lang="en-US" dirty="0">
                <a:latin typeface="+mn-lt"/>
                <a:cs typeface="Arial" panose="020B0604020202020204" pitchFamily="34" charset="0"/>
              </a:rPr>
              <a:t>atheter-a</a:t>
            </a:r>
            <a:r>
              <a:rPr lang="en-US" baseline="0" dirty="0">
                <a:latin typeface="+mn-lt"/>
                <a:cs typeface="Arial" panose="020B0604020202020204" pitchFamily="34" charset="0"/>
              </a:rPr>
              <a:t>ssociated urinary tract infections) </a:t>
            </a:r>
            <a:r>
              <a:rPr lang="en-US" dirty="0">
                <a:latin typeface="+mn-lt"/>
                <a:cs typeface="Arial" panose="020B0604020202020204" pitchFamily="34" charset="0"/>
              </a:rPr>
              <a:t>as hospitals of similar type and size had reported during the referent period</a:t>
            </a:r>
            <a:r>
              <a:rPr lang="en-US" i="0" kern="1200" dirty="0">
                <a:solidFill>
                  <a:schemeClr val="tx1"/>
                </a:solidFill>
                <a:effectLst/>
                <a:latin typeface="+mn-lt"/>
                <a:cs typeface="Arial" panose="020B0604020202020204" pitchFamily="34" charset="0"/>
              </a:rPr>
              <a:t>.</a:t>
            </a:r>
          </a:p>
          <a:p>
            <a:pPr marL="632182" lvl="1" indent="-174982">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983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94033"/>
            <a:ext cx="6509373" cy="5110604"/>
          </a:xfrm>
          <a:prstGeom prst="rect">
            <a:avLst/>
          </a:prstGeom>
        </p:spPr>
        <p:txBody>
          <a:bodyPr>
            <a:noAutofit/>
          </a:bodyPr>
          <a:lstStyle/>
          <a:p>
            <a:pPr marL="174982" indent="-174982">
              <a:buFont typeface="Arial" panose="020B0604020202020204" pitchFamily="34" charset="0"/>
              <a:buChar char="•"/>
            </a:pPr>
            <a:r>
              <a:rPr lang="en-US" dirty="0">
                <a:latin typeface="+mn-lt"/>
                <a:cs typeface="Arial" panose="020B0604020202020204" pitchFamily="34" charset="0"/>
              </a:rPr>
              <a:t>A CLABSI is a laboratory-confirmed bloodstream infection (LCBI) where a central line (CL) or umbilical catheter (UC) was in place for &gt;2 calendar days on the date of event, with day of device placement being Day 1 and</a:t>
            </a:r>
            <a:r>
              <a:rPr lang="en-US" b="1" dirty="0">
                <a:latin typeface="+mn-lt"/>
                <a:cs typeface="Arial" panose="020B0604020202020204" pitchFamily="34" charset="0"/>
              </a:rPr>
              <a:t> </a:t>
            </a:r>
            <a:r>
              <a:rPr lang="en-US" dirty="0">
                <a:latin typeface="+mn-lt"/>
                <a:cs typeface="Arial" panose="020B0604020202020204" pitchFamily="34" charset="0"/>
              </a:rPr>
              <a:t>the line also being in place on the date of event or the day before. If a CL or UC was in place for &gt;2 calendar days and then removed, the date of event of the LCBI must be the day of discontinuation or the next day to be a CLABSI (CDC, 2021). </a:t>
            </a:r>
          </a:p>
          <a:p>
            <a:pPr marL="174982" indent="-174982">
              <a:buFont typeface="Arial" panose="020B0604020202020204" pitchFamily="34" charset="0"/>
              <a:buChar char="•"/>
            </a:pPr>
            <a:r>
              <a:rPr lang="en-US" dirty="0">
                <a:latin typeface="+mn-lt"/>
                <a:cs typeface="Arial" panose="020B0604020202020204" pitchFamily="34" charset="0"/>
              </a:rPr>
              <a:t>CAUTIs in the hospital setting are caused by instrumentation of the urinary tract (CDC, 2021b). Potential complications resulting from the development of CAUTI include cystitis, pyelonephritis, endocarditis, septic arthritis, and meningitis. NHSN defines CAUTIs based on symptomatic urinary tract infection, asymptomatic bacteremic UTI, or urinary system infection criteria and using specific criteria related to the timing of catheter use and CAUTI diagnosis. These criteria, which differ from those used by QSRS, can be found at </a:t>
            </a:r>
            <a:r>
              <a:rPr lang="en-US" dirty="0">
                <a:latin typeface="+mn-lt"/>
                <a:cs typeface="Arial" panose="020B0604020202020204" pitchFamily="34" charset="0"/>
                <a:hlinkClick r:id="rId3"/>
              </a:rPr>
              <a:t>https://www.cdc.gov/nhsn/pdfs/pscmanual/7psccauticurrent.pdf</a:t>
            </a:r>
            <a:r>
              <a:rPr lang="en-US" dirty="0">
                <a:latin typeface="+mn-lt"/>
                <a:cs typeface="Arial" panose="020B0604020202020204" pitchFamily="34" charset="0"/>
              </a:rPr>
              <a:t>.</a:t>
            </a:r>
          </a:p>
          <a:p>
            <a:pPr marL="177291" indent="-177291" defTabSz="945555">
              <a:buFont typeface="Arial" panose="020B0604020202020204" pitchFamily="34" charset="0"/>
              <a:buChar char="•"/>
              <a:defRPr/>
            </a:pPr>
            <a:r>
              <a:rPr lang="en-US" i="1" dirty="0">
                <a:latin typeface="+mn-lt"/>
                <a:cs typeface="Arial" panose="020B0604020202020204" pitchFamily="34" charset="0"/>
              </a:rPr>
              <a:t>C. difficile</a:t>
            </a:r>
            <a:r>
              <a:rPr lang="en-US" dirty="0">
                <a:latin typeface="+mn-lt"/>
                <a:cs typeface="Arial" panose="020B0604020202020204" pitchFamily="34" charset="0"/>
              </a:rPr>
              <a:t> is a bacterium that can cause potentially fatal diarrhea. </a:t>
            </a:r>
            <a:r>
              <a:rPr lang="en-US" i="1" dirty="0">
                <a:latin typeface="+mn-lt"/>
                <a:cs typeface="Arial" panose="020B0604020202020204" pitchFamily="34" charset="0"/>
              </a:rPr>
              <a:t>C. difficile</a:t>
            </a:r>
            <a:r>
              <a:rPr lang="en-US" dirty="0">
                <a:latin typeface="+mn-lt"/>
                <a:cs typeface="Arial" panose="020B0604020202020204" pitchFamily="34" charset="0"/>
              </a:rPr>
              <a:t> infections are often associated with the use of antibiotics prescribed for other reasons that alter the balance of intestinal bacteria. NHSN defines hospital-onset </a:t>
            </a:r>
            <a:r>
              <a:rPr lang="en-US" i="1" dirty="0">
                <a:latin typeface="+mn-lt"/>
                <a:cs typeface="Arial" panose="020B0604020202020204" pitchFamily="34" charset="0"/>
              </a:rPr>
              <a:t>C. difficile</a:t>
            </a:r>
            <a:r>
              <a:rPr lang="en-US" dirty="0">
                <a:latin typeface="+mn-lt"/>
                <a:cs typeface="Arial" panose="020B0604020202020204" pitchFamily="34" charset="0"/>
              </a:rPr>
              <a:t> infections as those detected on the 4</a:t>
            </a:r>
            <a:r>
              <a:rPr lang="en-US" baseline="30000" dirty="0">
                <a:latin typeface="+mn-lt"/>
                <a:cs typeface="Arial" panose="020B0604020202020204" pitchFamily="34" charset="0"/>
              </a:rPr>
              <a:t>th</a:t>
            </a:r>
            <a:r>
              <a:rPr lang="en-US" dirty="0">
                <a:latin typeface="+mn-lt"/>
                <a:cs typeface="Arial" panose="020B0604020202020204" pitchFamily="34" charset="0"/>
              </a:rPr>
              <a:t> day or later after admission to an inpatient location. </a:t>
            </a:r>
          </a:p>
          <a:p>
            <a:pPr marL="177291" indent="-177291" defTabSz="945555">
              <a:buFont typeface="Arial" panose="020B0604020202020204" pitchFamily="34" charset="0"/>
              <a:buChar char="•"/>
              <a:defRPr/>
            </a:pPr>
            <a:r>
              <a:rPr lang="en-US" dirty="0">
                <a:latin typeface="+mn-lt"/>
                <a:cs typeface="Arial" panose="020B0604020202020204" pitchFamily="34" charset="0"/>
              </a:rPr>
              <a:t>Infections counted for SIRs are restricted to acute care hospitals (excluding critical access hospitals, long-term acute care hospitals, and inpatient rehabilitation facilities) and are stratified by unit type:</a:t>
            </a:r>
          </a:p>
          <a:p>
            <a:pPr marL="449600" lvl="0" indent="-177291" defTabSz="945555">
              <a:buFont typeface="Arial" panose="020B0604020202020204" pitchFamily="34" charset="0"/>
              <a:buChar char="•"/>
              <a:defRPr/>
            </a:pPr>
            <a:r>
              <a:rPr lang="en-US" dirty="0">
                <a:latin typeface="+mn-lt"/>
                <a:cs typeface="Arial" panose="020B0604020202020204" pitchFamily="34" charset="0"/>
              </a:rPr>
              <a:t>Critical care units (excluding neonatal intensive care units)</a:t>
            </a:r>
          </a:p>
          <a:p>
            <a:pPr marL="449600" lvl="0" indent="-177291" defTabSz="945555">
              <a:buFont typeface="Arial" panose="020B0604020202020204" pitchFamily="34" charset="0"/>
              <a:buChar char="•"/>
              <a:defRPr/>
            </a:pPr>
            <a:r>
              <a:rPr lang="en-US" dirty="0">
                <a:latin typeface="+mn-lt"/>
                <a:cs typeface="Arial" panose="020B0604020202020204" pitchFamily="34" charset="0"/>
              </a:rPr>
              <a:t>General hospital wards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47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dirty="0"/>
          </a:p>
        </p:txBody>
      </p:sp>
    </p:spTree>
    <p:extLst>
      <p:ext uri="{BB962C8B-B14F-4D97-AF65-F5344CB8AC3E}">
        <p14:creationId xmlns:p14="http://schemas.microsoft.com/office/powerpoint/2010/main" val="2307499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indent="-171450" defTabSz="933237">
              <a:buFont typeface="Arial" panose="020B0604020202020204" pitchFamily="34" charset="0"/>
              <a:buChar char="•"/>
              <a:defRPr/>
            </a:pPr>
            <a:r>
              <a:rPr lang="en-US" dirty="0">
                <a:latin typeface="+mn-lt"/>
                <a:cs typeface="Arial" panose="020B0604020202020204" pitchFamily="34" charset="0"/>
              </a:rPr>
              <a:t>Data were submitted to NHSN by hospitals in all 50 states, District of Columbia, Guam, Puerto Rico, and the U.S. Virgin Islands. SIRs were not calculated for States or territories with fewer than five facilities reporting data. </a:t>
            </a:r>
          </a:p>
          <a:p>
            <a:pPr marL="171450" indent="-171450" defTabSz="933237">
              <a:buFont typeface="Arial" panose="020B0604020202020204" pitchFamily="34" charset="0"/>
              <a:buChar char="•"/>
              <a:defRPr/>
            </a:pPr>
            <a:r>
              <a:rPr lang="en-US" dirty="0">
                <a:latin typeface="+mn-lt"/>
                <a:cs typeface="Arial" panose="020B0604020202020204" pitchFamily="34" charset="0"/>
              </a:rPr>
              <a:t>Guam and the Virgin Islands had too few hospitals for the calculation of state-level SIRs for any of the measures presented here. For the same reason, SIRs were not calculated for Vermont in 2017 or 2018 for “Central line-associated bloodstream infections seen in critical care units” and “Catheter-associated urinary tract infections seen in critical care units.” Puerto Rico was not included in any year for “Hospital-onset </a:t>
            </a:r>
            <a:r>
              <a:rPr lang="en-US" i="1" dirty="0">
                <a:latin typeface="+mn-lt"/>
                <a:cs typeface="Arial" panose="020B0604020202020204" pitchFamily="34" charset="0"/>
              </a:rPr>
              <a:t>Clostridioides difficile </a:t>
            </a:r>
            <a:r>
              <a:rPr lang="en-US" dirty="0">
                <a:latin typeface="+mn-lt"/>
                <a:cs typeface="Arial" panose="020B0604020202020204" pitchFamily="34" charset="0"/>
              </a:rPr>
              <a:t>infections seen hospitalwide.” In all years, however, data received from all states and all of the listed territories were included in the calculation of the U.S. national SIR.</a:t>
            </a:r>
          </a:p>
          <a:p>
            <a:pPr marL="174982" indent="-174982" defTabSz="933237">
              <a:buFont typeface="Arial" panose="020B0604020202020204" pitchFamily="34" charset="0"/>
              <a:buChar char="•"/>
              <a:defRPr/>
            </a:pPr>
            <a:r>
              <a:rPr lang="en-US" dirty="0">
                <a:latin typeface="+mn-lt"/>
                <a:cs typeface="Arial" panose="020B0604020202020204" pitchFamily="34" charset="0"/>
              </a:rPr>
              <a:t>NHSN calculated SIRs (and their 95% confidence intervals) for 52 individual state-equivalent jurisdictions (50 states plus District of Columbia and Puerto Rico). However, some state-level SIRs were based on small numbers (i.e., &lt;50) of observed or predicted site-specific infections. Therefore, SIRs are displayed for the entire United States or are summarized by whether the state SIRs were above, around, or below 1.0 and are aggregated across the entire country or by the U.S. census region.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494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For more information on the impact of the COVID-19 public health emergency on data collection and analysis, view the the CMS </a:t>
            </a:r>
            <a:r>
              <a:rPr lang="en-US" b="0" i="0" dirty="0">
                <a:solidFill>
                  <a:srgbClr val="003366"/>
                </a:solidFill>
                <a:effectLst/>
                <a:latin typeface="Rubik"/>
              </a:rPr>
              <a:t>Extraordinary Circumstance Exceptions Policy (</a:t>
            </a:r>
            <a:r>
              <a:rPr lang="en-US" dirty="0"/>
              <a:t>https://www.cms.gov/files/document/guidance-memo-exceptions-and-extensions-quality-reporting-and-value-based-purchasing-programs.pdf)</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31</a:t>
            </a:fld>
            <a:endParaRPr lang="en-US" dirty="0"/>
          </a:p>
        </p:txBody>
      </p:sp>
    </p:spTree>
    <p:extLst>
      <p:ext uri="{BB962C8B-B14F-4D97-AF65-F5344CB8AC3E}">
        <p14:creationId xmlns:p14="http://schemas.microsoft.com/office/powerpoint/2010/main" val="3570832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cs typeface="Arial" panose="020B0604020202020204" pitchFamily="34" charset="0"/>
              </a:rPr>
              <a:t>Importance:</a:t>
            </a:r>
            <a:r>
              <a:rPr lang="en-US" dirty="0">
                <a:cs typeface="Arial" panose="020B0604020202020204" pitchFamily="34" charset="0"/>
              </a:rPr>
              <a:t> Primary bloodstream infections associated with a central venous catheter account for approximately 8.3% of HAIs in acute care hospitals (Magill, et al., 2014). In addition, CLABSI SIRs are higher among critical care units than among non-critical care wards (CDC, 2021). </a:t>
            </a: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rPr>
              <a:t>Findings: </a:t>
            </a:r>
            <a:r>
              <a:rPr lang="en-US" dirty="0">
                <a:effectLst/>
                <a:ea typeface="Times New Roman" panose="02020603050405020304" pitchFamily="18" charset="0"/>
              </a:rPr>
              <a:t>In 2021, the CLABSI SIR was 1.21 in critical care units and 0.75 in wards. The 95%</a:t>
            </a:r>
            <a:r>
              <a:rPr lang="en-US" spc="-35" dirty="0">
                <a:effectLst/>
                <a:ea typeface="Times New Roman" panose="02020603050405020304" pitchFamily="18" charset="0"/>
              </a:rPr>
              <a:t> </a:t>
            </a:r>
            <a:r>
              <a:rPr lang="en-US" dirty="0">
                <a:effectLst/>
                <a:ea typeface="Times New Roman" panose="02020603050405020304" pitchFamily="18" charset="0"/>
              </a:rPr>
              <a:t>confidence</a:t>
            </a:r>
            <a:r>
              <a:rPr lang="en-US" spc="-35" dirty="0">
                <a:effectLst/>
                <a:ea typeface="Times New Roman" panose="02020603050405020304" pitchFamily="18" charset="0"/>
              </a:rPr>
              <a:t> </a:t>
            </a:r>
            <a:r>
              <a:rPr lang="en-US" spc="-10" dirty="0">
                <a:effectLst/>
                <a:ea typeface="Times New Roman" panose="02020603050405020304" pitchFamily="18" charset="0"/>
              </a:rPr>
              <a:t>intervals for all years follow.</a:t>
            </a:r>
            <a:endParaRPr lang="en-US" dirty="0">
              <a:effectLst/>
              <a:ea typeface="Times New Roman" panose="02020603050405020304" pitchFamily="18" charset="0"/>
            </a:endParaRPr>
          </a:p>
          <a:p>
            <a:pPr marL="184400" lvl="0" indent="-174982" defTabSz="933237">
              <a:buFont typeface="Arial" panose="020B0604020202020204" pitchFamily="34" charset="0"/>
              <a:buChar char="•"/>
              <a:defRPr/>
            </a:pPr>
            <a:r>
              <a:rPr lang="it-IT" dirty="0">
                <a:cs typeface="Arial" panose="020B0604020202020204" pitchFamily="34" charset="0"/>
              </a:rPr>
              <a:t>Critical care units:</a:t>
            </a:r>
          </a:p>
          <a:p>
            <a:pPr marL="651019" lvl="1" indent="-174982" defTabSz="933237">
              <a:buFont typeface="Arial" panose="020B0604020202020204" pitchFamily="34" charset="0"/>
              <a:buChar char="•"/>
              <a:defRPr/>
            </a:pPr>
            <a:r>
              <a:rPr lang="it-IT" dirty="0">
                <a:cs typeface="Arial" panose="020B0604020202020204" pitchFamily="34" charset="0"/>
              </a:rPr>
              <a:t>2015, 0.981-1.021</a:t>
            </a:r>
          </a:p>
          <a:p>
            <a:pPr marL="641600" lvl="1" indent="-174982" defTabSz="933237">
              <a:buFont typeface="Arial" panose="020B0604020202020204" pitchFamily="34" charset="0"/>
              <a:buChar char="•"/>
              <a:defRPr/>
            </a:pPr>
            <a:r>
              <a:rPr lang="it-IT" dirty="0">
                <a:cs typeface="Arial" panose="020B0604020202020204" pitchFamily="34" charset="0"/>
              </a:rPr>
              <a:t>2016, 0.912-0.950</a:t>
            </a:r>
          </a:p>
          <a:p>
            <a:pPr marL="641600" lvl="1" indent="-174982" defTabSz="933237">
              <a:buFont typeface="Arial" panose="020B0604020202020204" pitchFamily="34" charset="0"/>
              <a:buChar char="•"/>
              <a:defRPr/>
            </a:pPr>
            <a:r>
              <a:rPr lang="it-IT" dirty="0">
                <a:cs typeface="Arial" panose="020B0604020202020204" pitchFamily="34" charset="0"/>
              </a:rPr>
              <a:t>2017, 0.848-0.885</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2018, 0.752-0.788</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2019, 0.715-0.750</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2020, 1.077-1.119</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2021, 1.189-1.229</a:t>
            </a:r>
          </a:p>
          <a:p>
            <a:pPr marL="184400" lvl="0" indent="-174982">
              <a:buFont typeface="Arial" panose="020B0604020202020204" pitchFamily="34" charset="0"/>
              <a:buChar char="•"/>
            </a:pPr>
            <a:r>
              <a:rPr lang="en-US" dirty="0">
                <a:ea typeface="Calibri" panose="020F0502020204030204" pitchFamily="34" charset="0"/>
                <a:cs typeface="Arial" panose="020B0604020202020204" pitchFamily="34" charset="0"/>
              </a:rPr>
              <a:t>Wards:</a:t>
            </a:r>
          </a:p>
          <a:p>
            <a:pPr marL="651019"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2015, 0.976-1.009</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2016, 0.861-0.892</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2017, 0.773-0.802</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2018, 0.711-0.739</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2019, </a:t>
            </a:r>
            <a:r>
              <a:rPr lang="en-US" b="0" i="0" u="none" strike="noStrike" dirty="0">
                <a:solidFill>
                  <a:srgbClr val="000000"/>
                </a:solidFill>
                <a:effectLst/>
              </a:rPr>
              <a:t>0.659-0.685</a:t>
            </a:r>
            <a:r>
              <a:rPr lang="en-US" dirty="0"/>
              <a:t> </a:t>
            </a:r>
            <a:endParaRPr lang="it-IT" dirty="0">
              <a:cs typeface="Arial" panose="020B0604020202020204" pitchFamily="34" charset="0"/>
            </a:endParaRP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2020, 0.704-0.732</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cs typeface="Arial" panose="020B0604020202020204" pitchFamily="34" charset="0"/>
              </a:rPr>
              <a:t>2021, 0.733-0.760</a:t>
            </a:r>
          </a:p>
          <a:p>
            <a:pPr marL="466618" marR="0" lvl="1"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Arial" panose="020B0604020202020204" pitchFamily="34" charset="0"/>
            </a:endParaRPr>
          </a:p>
          <a:p>
            <a:pPr marL="193819" lvl="0" indent="-174982">
              <a:buFont typeface="Arial" panose="020B0604020202020204" pitchFamily="34" charset="0"/>
              <a:buChar char="•"/>
            </a:pPr>
            <a:endParaRPr lang="en-US" dirty="0">
              <a:solidFill>
                <a:prstClr val="black"/>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84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pPr>
            <a:r>
              <a:rPr lang="en-US" dirty="0">
                <a:latin typeface="+mn-lt"/>
                <a:cs typeface="Arial" panose="020B0604020202020204" pitchFamily="34" charset="0"/>
              </a:rPr>
              <a:t>For CLABSIs seen in critical care units of acute care hospitals in 2021: </a:t>
            </a:r>
          </a:p>
          <a:p>
            <a:pPr lvl="1" indent="-174982" defTabSz="933237">
              <a:buFont typeface="Arial" panose="020B0604020202020204" pitchFamily="34" charset="0"/>
              <a:buChar char="•"/>
            </a:pPr>
            <a:r>
              <a:rPr lang="en-US" dirty="0">
                <a:latin typeface="+mn-lt"/>
                <a:cs typeface="Arial" panose="020B0604020202020204" pitchFamily="34" charset="0"/>
              </a:rPr>
              <a:t>State-specific SIRs ranged from </a:t>
            </a:r>
            <a:r>
              <a:rPr lang="en-US" b="0" i="0" u="none" strike="noStrike" dirty="0">
                <a:solidFill>
                  <a:srgbClr val="000000"/>
                </a:solidFill>
                <a:effectLst/>
                <a:latin typeface="+mn-lt"/>
                <a:cs typeface="Arial" panose="020B0604020202020204" pitchFamily="34" charset="0"/>
              </a:rPr>
              <a:t>0.59</a:t>
            </a:r>
            <a:r>
              <a:rPr lang="en-US" dirty="0">
                <a:latin typeface="+mn-lt"/>
                <a:cs typeface="Arial" panose="020B0604020202020204" pitchFamily="34" charset="0"/>
              </a:rPr>
              <a:t> (minimum) to 2.86 (maximum). </a:t>
            </a:r>
          </a:p>
          <a:p>
            <a:pPr marL="282218" lvl="1" indent="0" defTabSz="933237">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07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indent="-171450" defTabSz="933237">
              <a:buFont typeface="Arial" panose="020B0604020202020204" pitchFamily="34" charset="0"/>
              <a:buChar char="•"/>
            </a:pPr>
            <a:r>
              <a:rPr lang="en-US" dirty="0">
                <a:latin typeface="+mn-lt"/>
                <a:cs typeface="Arial" panose="020B0604020202020204" pitchFamily="34" charset="0"/>
              </a:rPr>
              <a:t>For CLABSIs seen in non-critical care units of acute care hospitals in 2021: </a:t>
            </a:r>
          </a:p>
          <a:p>
            <a:pPr lvl="1" indent="-174982" defTabSz="933237">
              <a:buFont typeface="Arial" panose="020B0604020202020204" pitchFamily="34" charset="0"/>
              <a:buChar char="•"/>
            </a:pPr>
            <a:r>
              <a:rPr lang="en-US" dirty="0">
                <a:latin typeface="+mn-lt"/>
                <a:cs typeface="Arial" panose="020B0604020202020204" pitchFamily="34" charset="0"/>
              </a:rPr>
              <a:t>State-specific SIRs ranged from 0.44 (minimum) to 1.2 (maximum). </a:t>
            </a:r>
          </a:p>
          <a:p>
            <a:pPr lvl="1" indent="-174982" defTabSz="933237">
              <a:buFont typeface="Arial" panose="020B0604020202020204" pitchFamily="34" charset="0"/>
              <a:buChar char="•"/>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52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cs typeface="Arial" panose="020B0604020202020204" pitchFamily="34" charset="0"/>
              </a:rPr>
              <a:t>Importance:</a:t>
            </a:r>
            <a:r>
              <a:rPr lang="en-US" dirty="0">
                <a:cs typeface="Arial" panose="020B0604020202020204" pitchFamily="34" charset="0"/>
              </a:rPr>
              <a:t> Compared with rates of other hospital-acquired infections, CAUTI rates vary more among units in the same hospital (Dudeck, et al., 2015). Intensive care unit (ICU) patients differ from non-ICU patients in their underlying health status, their risks of contracting CAUTIs, and the consequences of CAUTIs that occur. </a:t>
            </a: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rPr>
              <a:t>Findings: </a:t>
            </a:r>
            <a:r>
              <a:rPr lang="en-US" dirty="0">
                <a:effectLst/>
                <a:ea typeface="Times New Roman" panose="02020603050405020304" pitchFamily="18" charset="0"/>
              </a:rPr>
              <a:t>In 2021, the CAUTI SIR was 0.80 in critical care units and 0.79 in wards. The 95% confidence intervals for all years follow.</a:t>
            </a:r>
          </a:p>
          <a:p>
            <a:pPr marL="463550" lvl="1" indent="-288925" defTabSz="933237">
              <a:buFont typeface="Arial" panose="020B0604020202020204" pitchFamily="34" charset="0"/>
              <a:buChar char="•"/>
            </a:pPr>
            <a:r>
              <a:rPr lang="en-US" b="0" dirty="0">
                <a:cs typeface="Arial" panose="020B0604020202020204" pitchFamily="34" charset="0"/>
              </a:rPr>
              <a:t>Critical care units: </a:t>
            </a:r>
          </a:p>
          <a:p>
            <a:pPr marL="641600" lvl="1" indent="-174982">
              <a:buFont typeface="Arial" panose="020B0604020202020204" pitchFamily="34" charset="0"/>
              <a:buChar char="•"/>
            </a:pPr>
            <a:r>
              <a:rPr lang="en-US" dirty="0">
                <a:cs typeface="Arial" panose="020B0604020202020204" pitchFamily="34" charset="0"/>
              </a:rPr>
              <a:t>2015, </a:t>
            </a:r>
            <a:r>
              <a:rPr lang="en-US" dirty="0">
                <a:ea typeface="Calibri" panose="020F0502020204030204" pitchFamily="34" charset="0"/>
                <a:cs typeface="Arial" panose="020B0604020202020204" pitchFamily="34" charset="0"/>
              </a:rPr>
              <a:t>0.986-1.019</a:t>
            </a:r>
          </a:p>
          <a:p>
            <a:pPr marL="641600" lvl="1" indent="-174982">
              <a:buFont typeface="Arial" panose="020B0604020202020204" pitchFamily="34" charset="0"/>
              <a:buChar char="•"/>
            </a:pPr>
            <a:r>
              <a:rPr lang="en-US" dirty="0">
                <a:cs typeface="Arial" panose="020B0604020202020204" pitchFamily="34" charset="0"/>
              </a:rPr>
              <a:t>2016,</a:t>
            </a:r>
            <a:r>
              <a:rPr lang="en-US" dirty="0">
                <a:ea typeface="Calibri" panose="020F0502020204030204" pitchFamily="34" charset="0"/>
                <a:cs typeface="Arial" panose="020B0604020202020204" pitchFamily="34" charset="0"/>
              </a:rPr>
              <a:t> 0.911-0.943</a:t>
            </a:r>
          </a:p>
          <a:p>
            <a:pPr marL="641600" lvl="1" indent="-174982">
              <a:buFont typeface="Arial" panose="020B0604020202020204" pitchFamily="34" charset="0"/>
              <a:buChar char="•"/>
            </a:pPr>
            <a:r>
              <a:rPr lang="en-US" dirty="0">
                <a:cs typeface="Arial" panose="020B0604020202020204" pitchFamily="34" charset="0"/>
              </a:rPr>
              <a:t>2017, </a:t>
            </a:r>
            <a:r>
              <a:rPr lang="en-US" dirty="0">
                <a:ea typeface="Calibri" panose="020F0502020204030204" pitchFamily="34" charset="0"/>
                <a:cs typeface="Arial" panose="020B0604020202020204" pitchFamily="34" charset="0"/>
              </a:rPr>
              <a:t>0.834-0.866</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2018, 0.748-0.778</a:t>
            </a: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2019, </a:t>
            </a:r>
            <a:r>
              <a:rPr lang="en-US" b="0" i="0" u="none" strike="noStrike" dirty="0">
                <a:solidFill>
                  <a:srgbClr val="000000"/>
                </a:solidFill>
                <a:effectLst/>
              </a:rPr>
              <a:t>0.656-0.684</a:t>
            </a:r>
            <a:r>
              <a:rPr lang="en-US" dirty="0"/>
              <a:t> </a:t>
            </a:r>
            <a:endParaRPr lang="en-US" dirty="0">
              <a:ea typeface="Calibri" panose="020F0502020204030204" pitchFamily="34" charset="0"/>
              <a:cs typeface="Arial" panose="020B0604020202020204" pitchFamily="34" charset="0"/>
            </a:endParaRP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2020, </a:t>
            </a:r>
            <a:r>
              <a:rPr lang="en-US" b="0" i="0" u="none" strike="noStrike" dirty="0">
                <a:solidFill>
                  <a:srgbClr val="000000"/>
                </a:solidFill>
                <a:effectLst/>
              </a:rPr>
              <a:t>0.721-0.750</a:t>
            </a:r>
            <a:r>
              <a:rPr lang="en-US" dirty="0"/>
              <a:t> </a:t>
            </a: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2021, 0.784-0.812</a:t>
            </a:r>
          </a:p>
          <a:p>
            <a:pPr marL="184150" lvl="0" indent="279400">
              <a:buFont typeface="Arial" panose="020B0604020202020204" pitchFamily="34" charset="0"/>
              <a:buChar char="•"/>
            </a:pPr>
            <a:r>
              <a:rPr lang="en-US" baseline="0" dirty="0">
                <a:cs typeface="Arial" panose="020B0604020202020204" pitchFamily="34" charset="0"/>
              </a:rPr>
              <a:t>Wards:</a:t>
            </a:r>
            <a:endParaRPr lang="en-US" dirty="0">
              <a:cs typeface="Arial" panose="020B0604020202020204" pitchFamily="34" charset="0"/>
            </a:endParaRP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2015, 0.969-1.000</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2016, 0.918-0.949</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2017, 0.893-0.924</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2018, 0.836-0.867</a:t>
            </a: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2019, </a:t>
            </a:r>
            <a:r>
              <a:rPr lang="en-US" b="0" i="0" u="none" strike="noStrike" dirty="0">
                <a:solidFill>
                  <a:srgbClr val="000000"/>
                </a:solidFill>
                <a:effectLst/>
              </a:rPr>
              <a:t>0.792-0.822</a:t>
            </a:r>
            <a:r>
              <a:rPr lang="en-US" dirty="0"/>
              <a:t> </a:t>
            </a:r>
            <a:endParaRPr lang="en-US" dirty="0">
              <a:ea typeface="Calibri" panose="020F0502020204030204" pitchFamily="34" charset="0"/>
              <a:cs typeface="Arial" panose="020B0604020202020204" pitchFamily="34" charset="0"/>
            </a:endParaRP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2020, </a:t>
            </a:r>
            <a:r>
              <a:rPr lang="en-US" b="0" i="0" u="none" strike="noStrike" dirty="0">
                <a:solidFill>
                  <a:srgbClr val="000000"/>
                </a:solidFill>
                <a:effectLst/>
              </a:rPr>
              <a:t>0.758-0.788</a:t>
            </a:r>
            <a:r>
              <a:rPr lang="en-US" dirty="0"/>
              <a:t> </a:t>
            </a:r>
          </a:p>
          <a:p>
            <a:pPr marL="641600"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panose="020F0502020204030204" pitchFamily="34" charset="0"/>
                <a:cs typeface="Arial" panose="020B0604020202020204" pitchFamily="34" charset="0"/>
              </a:rPr>
              <a:t>2021, 0.779-0.907</a:t>
            </a:r>
          </a:p>
          <a:p>
            <a:pPr marL="193819" lvl="0" indent="-174982">
              <a:buFont typeface="Arial" panose="020B0604020202020204" pitchFamily="34" charset="0"/>
              <a:buChar cha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057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pPr>
            <a:r>
              <a:rPr lang="en-US" dirty="0">
                <a:latin typeface="+mn-lt"/>
                <a:cs typeface="Arial" panose="020B0604020202020204" pitchFamily="34" charset="0"/>
              </a:rPr>
              <a:t>For CAUTIs seen in critical care units of acute care hospitals in 2020: </a:t>
            </a:r>
          </a:p>
          <a:p>
            <a:pPr lvl="1" indent="-174982" defTabSz="933237">
              <a:buFont typeface="Arial" panose="020B0604020202020204" pitchFamily="34" charset="0"/>
              <a:buChar char="•"/>
            </a:pPr>
            <a:r>
              <a:rPr lang="en-US" dirty="0">
                <a:latin typeface="+mn-lt"/>
                <a:cs typeface="Arial" panose="020B0604020202020204" pitchFamily="34" charset="0"/>
              </a:rPr>
              <a:t>State-specific SIRs ranged from 0.36 (minimum) to 1.71 (maximum). </a:t>
            </a:r>
          </a:p>
          <a:p>
            <a:pPr lvl="1" indent="-174982" defTabSz="933237">
              <a:buFont typeface="Arial" panose="020B0604020202020204" pitchFamily="34" charset="0"/>
              <a:buChar char="•"/>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494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pPr>
            <a:r>
              <a:rPr lang="en-US" dirty="0">
                <a:latin typeface="+mn-lt"/>
                <a:cs typeface="Arial" panose="020B0604020202020204" pitchFamily="34" charset="0"/>
              </a:rPr>
              <a:t>For CAUTIs seen on wards (non-critical care units) of acute care hospitals in 2021:</a:t>
            </a:r>
          </a:p>
          <a:p>
            <a:pPr lvl="1" indent="-174982" defTabSz="933237">
              <a:buFont typeface="Arial" panose="020B0604020202020204" pitchFamily="34" charset="0"/>
              <a:buChar char="•"/>
            </a:pPr>
            <a:r>
              <a:rPr lang="en-US" dirty="0">
                <a:latin typeface="+mn-lt"/>
                <a:cs typeface="Arial" panose="020B0604020202020204" pitchFamily="34" charset="0"/>
              </a:rPr>
              <a:t>State-specific SIRs ranged from 0.38 (minimum) to 1.86 (maximum). </a:t>
            </a:r>
          </a:p>
          <a:p>
            <a:pPr lvl="1" indent="-174982" defTabSz="933237">
              <a:buFont typeface="Arial" panose="020B0604020202020204" pitchFamily="34" charset="0"/>
              <a:buChar char="•"/>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68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rPr>
              <a:t>Findings: </a:t>
            </a:r>
            <a:r>
              <a:rPr lang="en-US" dirty="0">
                <a:effectLst/>
                <a:ea typeface="Times New Roman" panose="02020603050405020304" pitchFamily="18" charset="0"/>
              </a:rPr>
              <a:t>In 2021, the national </a:t>
            </a:r>
            <a:r>
              <a:rPr lang="en-US" i="1" dirty="0">
                <a:effectLst/>
                <a:ea typeface="Times New Roman" panose="02020603050405020304" pitchFamily="18" charset="0"/>
              </a:rPr>
              <a:t>C. difficile </a:t>
            </a:r>
            <a:r>
              <a:rPr lang="en-US" dirty="0">
                <a:effectLst/>
                <a:ea typeface="Times New Roman" panose="02020603050405020304" pitchFamily="18" charset="0"/>
              </a:rPr>
              <a:t>SIR was 0.518 hospitalwide. The 95%</a:t>
            </a:r>
            <a:r>
              <a:rPr lang="en-US" spc="-15" dirty="0">
                <a:effectLst/>
                <a:ea typeface="Times New Roman" panose="02020603050405020304" pitchFamily="18" charset="0"/>
              </a:rPr>
              <a:t> </a:t>
            </a:r>
            <a:r>
              <a:rPr lang="en-US" dirty="0">
                <a:effectLst/>
                <a:ea typeface="Times New Roman" panose="02020603050405020304" pitchFamily="18" charset="0"/>
              </a:rPr>
              <a:t>confidence </a:t>
            </a:r>
            <a:r>
              <a:rPr lang="en-US" spc="-10" dirty="0">
                <a:effectLst/>
                <a:ea typeface="Times New Roman" panose="02020603050405020304" pitchFamily="18" charset="0"/>
              </a:rPr>
              <a:t>intervals</a:t>
            </a:r>
            <a:r>
              <a:rPr lang="en-US" dirty="0">
                <a:effectLst/>
                <a:ea typeface="Times New Roman" panose="02020603050405020304" pitchFamily="18" charset="0"/>
              </a:rPr>
              <a:t> for all years follow:</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2015, 0.987-0.999</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2016, 0.915-0.926</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2017, 0.799-0.810</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2018, 0.706-0.716</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2019, 0.578-0.587</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2020, 0.513-0.523</a:t>
            </a:r>
          </a:p>
          <a:p>
            <a:pPr marL="641600" lvl="1" indent="-174982">
              <a:buFont typeface="Arial" panose="020B0604020202020204" pitchFamily="34" charset="0"/>
              <a:buChar char="•"/>
            </a:pPr>
            <a:r>
              <a:rPr lang="en-US" dirty="0">
                <a:ea typeface="Calibri" panose="020F0502020204030204" pitchFamily="34" charset="0"/>
                <a:cs typeface="Arial" panose="020B0604020202020204" pitchFamily="34" charset="0"/>
              </a:rPr>
              <a:t>2021, 0.496-0.505</a:t>
            </a:r>
          </a:p>
          <a:p>
            <a:pPr marL="193819" lvl="0" indent="-174982">
              <a:buFont typeface="Arial" panose="020B0604020202020204" pitchFamily="34" charset="0"/>
              <a:buChar char="•"/>
            </a:pPr>
            <a:endParaRPr lang="en-US"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46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pPr>
            <a:r>
              <a:rPr lang="en-US" dirty="0">
                <a:latin typeface="+mn-lt"/>
                <a:cs typeface="Arial" panose="020B0604020202020204" pitchFamily="34" charset="0"/>
              </a:rPr>
              <a:t>For hospital-onset </a:t>
            </a:r>
            <a:r>
              <a:rPr lang="en-US" i="1" dirty="0">
                <a:latin typeface="+mn-lt"/>
                <a:cs typeface="Arial" panose="020B0604020202020204" pitchFamily="34" charset="0"/>
              </a:rPr>
              <a:t>C. difficile </a:t>
            </a:r>
            <a:r>
              <a:rPr lang="en-US" dirty="0">
                <a:latin typeface="+mn-lt"/>
                <a:cs typeface="Arial" panose="020B0604020202020204" pitchFamily="34" charset="0"/>
              </a:rPr>
              <a:t>infection seen anywhere in the hospital in 2021: </a:t>
            </a:r>
          </a:p>
          <a:p>
            <a:pPr lvl="1" indent="-174982" defTabSz="933237">
              <a:buFont typeface="Arial" panose="020B0604020202020204" pitchFamily="34" charset="0"/>
              <a:buChar char="•"/>
            </a:pPr>
            <a:r>
              <a:rPr lang="en-US" dirty="0">
                <a:latin typeface="+mn-lt"/>
                <a:cs typeface="Arial" panose="020B0604020202020204" pitchFamily="34" charset="0"/>
              </a:rPr>
              <a:t>State-specific SIRs ranged from 0.11 (minimum) to 0.73 (maximum). </a:t>
            </a:r>
          </a:p>
          <a:p>
            <a:pPr lvl="1" indent="-174982" defTabSz="933237">
              <a:buFont typeface="Arial" panose="020B0604020202020204" pitchFamily="34" charset="0"/>
              <a:buChar char="•"/>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84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dirty="0"/>
          </a:p>
        </p:txBody>
      </p:sp>
    </p:spTree>
    <p:extLst>
      <p:ext uri="{BB962C8B-B14F-4D97-AF65-F5344CB8AC3E}">
        <p14:creationId xmlns:p14="http://schemas.microsoft.com/office/powerpoint/2010/main" val="750243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Overall Percentage:</a:t>
            </a:r>
            <a:r>
              <a:rPr lang="en-US" dirty="0">
                <a:latin typeface="+mn-lt"/>
                <a:cs typeface="Arial" panose="020B0604020202020204" pitchFamily="34" charset="0"/>
              </a:rPr>
              <a:t> In 2020, adult patients experienced postoperative sepsis following elective-surgery admission at a rate of 3.83 per 1,000 elective-surgery admissions.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2020:</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Patients 65 and over experienced higher rates of postoperative sepsis compared with patients ages 18-44 (4.3 vs. 2.7 per 1,000 elective-surgery admissions).</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606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Groups With Disparities, 2020:</a:t>
            </a:r>
            <a:endParaRPr lang="en-US" b="0" dirty="0">
              <a:latin typeface="+mn-lt"/>
              <a:cs typeface="Arial" panose="020B0604020202020204" pitchFamily="34" charset="0"/>
            </a:endParaRPr>
          </a:p>
          <a:p>
            <a:pPr marL="628650" lvl="1" indent="-171450">
              <a:buFont typeface="Arial" panose="020B0604020202020204" pitchFamily="34" charset="0"/>
              <a:buChar char="•"/>
            </a:pPr>
            <a:r>
              <a:rPr lang="en-US" dirty="0">
                <a:latin typeface="+mn-lt"/>
                <a:cs typeface="Arial" panose="020B0604020202020204" pitchFamily="34" charset="0"/>
              </a:rPr>
              <a:t>Asian and Pacific Islander (API) patients experienced higher rates of postoperative sepsis compared with White patients (4.7 vs. 3.7 per 1,000 elective-surgery admissions).</a:t>
            </a:r>
          </a:p>
          <a:p>
            <a:pPr marL="190778" lvl="1" indent="0" defTabSz="933237">
              <a:buFont typeface="Arial" panose="020B0604020202020204" pitchFamily="34" charset="0"/>
              <a:buNone/>
            </a:pP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195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546241" y="4053840"/>
            <a:ext cx="6164721" cy="5128989"/>
          </a:xfrm>
          <a:prstGeom prst="rect">
            <a:avLst/>
          </a:prstGeom>
        </p:spPr>
        <p:txBody>
          <a:bodyPr>
            <a:noAutofit/>
          </a:bodyPr>
          <a:lstStyle/>
          <a:p>
            <a:pPr marL="228600" indent="-228600" algn="l" rtl="0" fontAlgn="base">
              <a:buFont typeface="Arial" panose="020B0604020202020204" pitchFamily="34" charset="0"/>
              <a:buChar char="•"/>
            </a:pPr>
            <a:r>
              <a:rPr lang="en-US" b="1" i="0" u="none" strike="noStrike" dirty="0">
                <a:solidFill>
                  <a:srgbClr val="000000"/>
                </a:solidFill>
                <a:effectLst/>
              </a:rPr>
              <a:t>Potential Measures of Effectiveness: </a:t>
            </a:r>
            <a:r>
              <a:rPr lang="en-US" b="0" i="0" dirty="0">
                <a:solidFill>
                  <a:srgbClr val="444444"/>
                </a:solidFill>
                <a:effectLst/>
              </a:rPr>
              <a:t>​</a:t>
            </a:r>
          </a:p>
          <a:p>
            <a:pPr marL="800100" lvl="1" indent="-342900" algn="l" rtl="0" fontAlgn="base">
              <a:buFont typeface="Arial" panose="020B0604020202020204" pitchFamily="34" charset="0"/>
              <a:buChar char="•"/>
            </a:pPr>
            <a:r>
              <a:rPr lang="en-US" b="0" i="0" u="none" strike="noStrike" dirty="0">
                <a:solidFill>
                  <a:srgbClr val="000000"/>
                </a:solidFill>
                <a:effectLst/>
              </a:rPr>
              <a:t>Number of CLABSIs attributable to each unit per month</a:t>
            </a:r>
            <a:r>
              <a:rPr lang="en-US" b="0" i="0" dirty="0">
                <a:solidFill>
                  <a:srgbClr val="444444"/>
                </a:solidFill>
                <a:effectLst/>
              </a:rPr>
              <a:t>​</a:t>
            </a:r>
          </a:p>
          <a:p>
            <a:pPr marL="800100" lvl="1" indent="-342900" algn="l" rtl="0" fontAlgn="base">
              <a:buFont typeface="Arial" panose="020B0604020202020204" pitchFamily="34" charset="0"/>
              <a:buChar char="•"/>
            </a:pPr>
            <a:r>
              <a:rPr lang="en-US" b="0" i="0" u="none" strike="noStrike" dirty="0">
                <a:solidFill>
                  <a:srgbClr val="000000"/>
                </a:solidFill>
                <a:effectLst/>
              </a:rPr>
              <a:t>Days since last CLABSI </a:t>
            </a:r>
            <a:r>
              <a:rPr lang="en-US" b="0" i="0" dirty="0">
                <a:solidFill>
                  <a:srgbClr val="444444"/>
                </a:solidFill>
                <a:effectLst/>
              </a:rPr>
              <a:t>​</a:t>
            </a:r>
          </a:p>
          <a:p>
            <a:pPr marL="228600" indent="-228600" algn="l" rtl="0" fontAlgn="base">
              <a:buFont typeface="Arial" panose="020B0604020202020204" pitchFamily="34" charset="0"/>
              <a:buChar char="•"/>
            </a:pPr>
            <a:r>
              <a:rPr lang="en-US" b="1" i="0" u="none" strike="noStrike" dirty="0">
                <a:solidFill>
                  <a:srgbClr val="000000"/>
                </a:solidFill>
                <a:effectLst/>
              </a:rPr>
              <a:t>Impact: </a:t>
            </a:r>
            <a:r>
              <a:rPr lang="en-US" b="0" i="0" u="none" strike="noStrike" dirty="0">
                <a:solidFill>
                  <a:srgbClr val="000000"/>
                </a:solidFill>
                <a:effectLst/>
              </a:rPr>
              <a:t>Through use of the CUSP toolkit and CLABSI tools, more than 100 hospital ICUs in Michigan nearly eliminated CLABSIs. Nationwide, the use of this toolkit helped more than 1,100 hospital ICUs reduce rates of CLABSI by 40% in aggregate. For an example, refer to https://www.ahrq.gov/news/newsroom/case-studies/202202.html</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42</a:t>
            </a:fld>
            <a:endParaRPr lang="en-US" dirty="0"/>
          </a:p>
        </p:txBody>
      </p:sp>
    </p:spTree>
    <p:extLst>
      <p:ext uri="{BB962C8B-B14F-4D97-AF65-F5344CB8AC3E}">
        <p14:creationId xmlns:p14="http://schemas.microsoft.com/office/powerpoint/2010/main" val="1525407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14375"/>
            <a:ext cx="4194175" cy="3146425"/>
          </a:xfrm>
        </p:spPr>
      </p:sp>
      <p:sp>
        <p:nvSpPr>
          <p:cNvPr id="3" name="Notes Placeholder 2"/>
          <p:cNvSpPr>
            <a:spLocks noGrp="1"/>
          </p:cNvSpPr>
          <p:nvPr>
            <p:ph type="body" idx="1"/>
          </p:nvPr>
        </p:nvSpPr>
        <p:spPr>
          <a:xfrm>
            <a:off x="468207" y="4033943"/>
            <a:ext cx="6164721" cy="5148885"/>
          </a:xfrm>
          <a:prstGeom prst="rect">
            <a:avLst/>
          </a:prstGeom>
        </p:spPr>
        <p:txBody>
          <a:bodyPr>
            <a:noAutofit/>
          </a:bodyPr>
          <a:lstStyle/>
          <a:p>
            <a:pPr marL="171450" indent="-171450">
              <a:buFont typeface="Arial" panose="020B0604020202020204" pitchFamily="34" charset="0"/>
              <a:buChar char="•"/>
            </a:pPr>
            <a:r>
              <a:rPr lang="en-US" altLang="en-US" b="1" dirty="0">
                <a:latin typeface="+mn-lt"/>
                <a:cs typeface="Arial" panose="020B0604020202020204" pitchFamily="34" charset="0"/>
              </a:rPr>
              <a:t>Potential Measures of Effectiveness: </a:t>
            </a:r>
          </a:p>
          <a:p>
            <a:pPr marL="632182" lvl="2" indent="-174982" defTabSz="933237">
              <a:buFont typeface="Arial" panose="020B0604020202020204" pitchFamily="34" charset="0"/>
              <a:buChar char="•"/>
            </a:pPr>
            <a:r>
              <a:rPr lang="en-US" altLang="en-US" dirty="0">
                <a:latin typeface="+mn-lt"/>
                <a:cs typeface="Arial" panose="020B0604020202020204" pitchFamily="34" charset="0"/>
              </a:rPr>
              <a:t>Number of symptomatic CAUTIs attributable to each unit per month</a:t>
            </a:r>
          </a:p>
          <a:p>
            <a:pPr marL="632182" lvl="2" indent="-174982" defTabSz="933237">
              <a:buFont typeface="Arial" panose="020B0604020202020204" pitchFamily="34" charset="0"/>
              <a:buChar char="•"/>
            </a:pPr>
            <a:r>
              <a:rPr lang="en-US" altLang="en-US" dirty="0">
                <a:latin typeface="+mn-lt"/>
                <a:cs typeface="Arial" panose="020B0604020202020204" pitchFamily="34" charset="0"/>
              </a:rPr>
              <a:t>Days since last CAUTI </a:t>
            </a:r>
          </a:p>
          <a:p>
            <a:pPr marL="171450" indent="-171450">
              <a:buFont typeface="Arial" panose="020B0604020202020204" pitchFamily="34" charset="0"/>
              <a:buChar char="•"/>
            </a:pPr>
            <a:r>
              <a:rPr lang="en-US" altLang="en-US" b="1" dirty="0">
                <a:latin typeface="+mn-lt"/>
                <a:cs typeface="Arial" panose="020B0604020202020204" pitchFamily="34" charset="0"/>
              </a:rPr>
              <a:t>Impact: </a:t>
            </a:r>
            <a:r>
              <a:rPr lang="en-US" altLang="en-US" dirty="0">
                <a:latin typeface="+mn-lt"/>
                <a:cs typeface="Arial" panose="020B0604020202020204" pitchFamily="34" charset="0"/>
              </a:rPr>
              <a:t>Use of the CUSP for CAUTI toolkit helped more than 700 hospital non-ICU units reduce rates of CAUTI by 30%. </a:t>
            </a: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43</a:t>
            </a:fld>
            <a:endParaRPr lang="en-US" dirty="0"/>
          </a:p>
        </p:txBody>
      </p:sp>
    </p:spTree>
    <p:extLst>
      <p:ext uri="{BB962C8B-B14F-4D97-AF65-F5344CB8AC3E}">
        <p14:creationId xmlns:p14="http://schemas.microsoft.com/office/powerpoint/2010/main" val="3271476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44</a:t>
            </a:fld>
            <a:endParaRPr lang="en-US" dirty="0"/>
          </a:p>
        </p:txBody>
      </p:sp>
    </p:spTree>
    <p:extLst>
      <p:ext uri="{BB962C8B-B14F-4D97-AF65-F5344CB8AC3E}">
        <p14:creationId xmlns:p14="http://schemas.microsoft.com/office/powerpoint/2010/main" val="1472293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45</a:t>
            </a:fld>
            <a:endParaRPr lang="en-US" dirty="0"/>
          </a:p>
        </p:txBody>
      </p:sp>
    </p:spTree>
    <p:extLst>
      <p:ext uri="{BB962C8B-B14F-4D97-AF65-F5344CB8AC3E}">
        <p14:creationId xmlns:p14="http://schemas.microsoft.com/office/powerpoint/2010/main" val="194382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endParaRPr lang="en-US" b="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46</a:t>
            </a:fld>
            <a:endParaRPr lang="en-US" dirty="0">
              <a:solidFill>
                <a:prstClr val="black"/>
              </a:solidFill>
              <a:latin typeface="Calibri"/>
            </a:endParaRPr>
          </a:p>
        </p:txBody>
      </p:sp>
    </p:spTree>
    <p:extLst>
      <p:ext uri="{BB962C8B-B14F-4D97-AF65-F5344CB8AC3E}">
        <p14:creationId xmlns:p14="http://schemas.microsoft.com/office/powerpoint/2010/main" val="3256414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084320"/>
            <a:ext cx="5943600" cy="4572000"/>
          </a:xfrm>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Pregnancy-related mortality in the United States rose from 7.2 deaths per 100,000 live births in 1987 to 17.3 deaths per 100,000 live births in 2017 (CDC, 2020b). Severe maternal morbidity, including mortality, disproportionately affects minority and low-income women (Fingar, et al., 2018). About one-third of pregnancy-related deaths occur at delivery or within 1 week of delivery. Maternal deaths that occur during hospital stays may provide a window into both system and provider-level factors that can play a role in preventing maternal death (Petersen, et al., 2019). </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49302" lvl="0" indent="-174982" defTabSz="933237">
              <a:buFont typeface="Arial" panose="020B0604020202020204" pitchFamily="34" charset="0"/>
              <a:buChar char="•"/>
              <a:defRPr/>
            </a:pPr>
            <a:r>
              <a:rPr lang="en-US" dirty="0">
                <a:latin typeface="+mn-lt"/>
                <a:cs typeface="Arial" panose="020B0604020202020204" pitchFamily="34" charset="0"/>
              </a:rPr>
              <a:t>In-hospital deaths were over twice </a:t>
            </a:r>
            <a:r>
              <a:rPr lang="en-US" b="0" dirty="0">
                <a:latin typeface="+mn-lt"/>
                <a:cs typeface="Arial" panose="020B0604020202020204" pitchFamily="34" charset="0"/>
              </a:rPr>
              <a:t>as </a:t>
            </a:r>
            <a:r>
              <a:rPr lang="en-US" baseline="0" dirty="0">
                <a:latin typeface="+mn-lt"/>
                <a:cs typeface="Arial" panose="020B0604020202020204" pitchFamily="34" charset="0"/>
              </a:rPr>
              <a:t>high </a:t>
            </a:r>
            <a:r>
              <a:rPr lang="en-US" dirty="0">
                <a:latin typeface="+mn-lt"/>
                <a:cs typeface="Arial" panose="020B0604020202020204" pitchFamily="34" charset="0"/>
              </a:rPr>
              <a:t>among Black females compared with White females (12.2 vs. 5.6 per 100,000 delivery hospitalizations). </a:t>
            </a:r>
          </a:p>
          <a:p>
            <a:pPr marL="449302" lvl="0" indent="-174982" defTabSz="933237">
              <a:buFont typeface="Arial" panose="020B0604020202020204" pitchFamily="34" charset="0"/>
              <a:buChar char="•"/>
              <a:defRPr/>
            </a:pPr>
            <a:r>
              <a:rPr lang="en-US" dirty="0">
                <a:latin typeface="+mn-lt"/>
                <a:cs typeface="Arial" panose="020B0604020202020204" pitchFamily="34" charset="0"/>
              </a:rPr>
              <a:t>In-hospital deaths were higher among Hispanic females compared with White females (8.5 vs. 5.6 per 100,000 delivery hospitalizations).</a:t>
            </a:r>
          </a:p>
          <a:p>
            <a:pPr marL="632182" lvl="1"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47</a:t>
            </a:fld>
            <a:endParaRPr lang="en-US" dirty="0"/>
          </a:p>
        </p:txBody>
      </p:sp>
    </p:spTree>
    <p:extLst>
      <p:ext uri="{BB962C8B-B14F-4D97-AF65-F5344CB8AC3E}">
        <p14:creationId xmlns:p14="http://schemas.microsoft.com/office/powerpoint/2010/main" val="2883598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cs typeface="Arial" panose="020B0604020202020204" pitchFamily="34" charset="0"/>
              </a:rPr>
              <a:t>Importance:</a:t>
            </a:r>
            <a:r>
              <a:rPr lang="en-US" dirty="0">
                <a:cs typeface="Arial" panose="020B0604020202020204" pitchFamily="34" charset="0"/>
              </a:rPr>
              <a:t> Pregnancy-related mortality in the United States rose from 7.2 deaths per 100,000 live births in 1987 to 17.3 deaths in 2017 (CDC, 2020b). About one-third of pregnancy-related deaths occur at delivery or within 1 week of delivery. Maternal deaths that occur during hospital stays may provide a window into both system and provider-level factors that can play a role in preventing maternal death (Petersen, et al., 2019). </a:t>
            </a:r>
          </a:p>
          <a:p>
            <a:pPr marL="171450" indent="-171450" defTabSz="933237">
              <a:buFont typeface="Arial" panose="020B0604020202020204" pitchFamily="34" charset="0"/>
              <a:buChar char="•"/>
              <a:defRPr/>
            </a:pPr>
            <a:r>
              <a:rPr lang="en-US" b="1" dirty="0">
                <a:cs typeface="Arial" panose="020B0604020202020204" pitchFamily="34" charset="0"/>
              </a:rPr>
              <a:t>Groups With Disparities, 2020: </a:t>
            </a:r>
          </a:p>
          <a:p>
            <a:pPr marL="449302" lvl="0" indent="-174982" defTabSz="933237">
              <a:buFont typeface="Arial" panose="020B0604020202020204" pitchFamily="34" charset="0"/>
              <a:buChar char="•"/>
              <a:defRPr/>
            </a:pPr>
            <a:r>
              <a:rPr lang="en-US" dirty="0">
                <a:cs typeface="Arial" panose="020B0604020202020204" pitchFamily="34" charset="0"/>
              </a:rPr>
              <a:t>Compared with females ages 18-24, females ages 25-34 were 1.6 times as likely to die during a delivery hospitalization (6.9 vs. 4.3 per 100,000 delivery hospitalizations).</a:t>
            </a:r>
          </a:p>
          <a:p>
            <a:pPr marL="44930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Compared with </a:t>
            </a:r>
            <a:r>
              <a:rPr lang="en-US" dirty="0"/>
              <a:t>f</a:t>
            </a:r>
            <a:r>
              <a:rPr lang="en-US" dirty="0">
                <a:cs typeface="Arial" panose="020B0604020202020204" pitchFamily="34" charset="0"/>
              </a:rPr>
              <a:t>emales ages 18-24, females ages 35-55 were more than three times as likely to die during a delivery hospitalization (13.3 vs. 4.3 per 100,000 delivery hospitalizations).</a:t>
            </a:r>
          </a:p>
          <a:p>
            <a:pPr marL="632182" lvl="1" indent="-174982" defTabSz="933237">
              <a:buFont typeface="Arial" panose="020B0604020202020204" pitchFamily="34" charset="0"/>
              <a:buChar char="•"/>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48</a:t>
            </a:fld>
            <a:endParaRPr lang="en-US" dirty="0"/>
          </a:p>
        </p:txBody>
      </p:sp>
    </p:spTree>
    <p:extLst>
      <p:ext uri="{BB962C8B-B14F-4D97-AF65-F5344CB8AC3E}">
        <p14:creationId xmlns:p14="http://schemas.microsoft.com/office/powerpoint/2010/main" val="698027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Importance:</a:t>
            </a:r>
            <a:r>
              <a:rPr lang="en-US" dirty="0">
                <a:cs typeface="Arial" panose="020B0604020202020204" pitchFamily="34" charset="0"/>
              </a:rPr>
              <a:t> Pregnancy-related mortality in the United States rose from 7.2 deaths per 100,000 live births in 1987 to 17.3 deaths in 2017 (CDC, 2020b). About one-third of pregnancy-related deaths occur at delivery or within 1 week of delivery. Maternal deaths that occur during hospital stays may provide a window into both system and provider-level factors that can play a role in preventing maternal death (Petersen, et al., 2019). </a:t>
            </a:r>
            <a:endParaRPr lang="en-US" b="1" dirty="0">
              <a:cs typeface="Arial" panose="020B0604020202020204" pitchFamily="34" charset="0"/>
            </a:endParaRPr>
          </a:p>
          <a:p>
            <a:pPr marL="171450" indent="-171450" defTabSz="933237">
              <a:buFont typeface="Arial" panose="020B0604020202020204" pitchFamily="34" charset="0"/>
              <a:buChar char="•"/>
              <a:defRPr/>
            </a:pPr>
            <a:r>
              <a:rPr lang="en-US" b="1" dirty="0">
                <a:cs typeface="Arial" panose="020B0604020202020204" pitchFamily="34" charset="0"/>
              </a:rPr>
              <a:t>Groups With Disparities, 2020: </a:t>
            </a:r>
          </a:p>
          <a:p>
            <a:pPr marL="449302" lvl="0" indent="-174982" defTabSz="933237">
              <a:buFont typeface="Arial" panose="020B0604020202020204" pitchFamily="34" charset="0"/>
              <a:buChar char="•"/>
              <a:defRPr/>
            </a:pPr>
            <a:r>
              <a:rPr lang="en-US" dirty="0">
                <a:cs typeface="Arial" panose="020B0604020202020204" pitchFamily="34" charset="0"/>
              </a:rPr>
              <a:t>Females residing in the lowest income area were twice as likely to die during a delivery hospitalization as females residing in the highest income areas (11.0 vs. 5.1 per 100,000 delivery hospitalizations).</a:t>
            </a:r>
          </a:p>
          <a:p>
            <a:pPr marL="44930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areas with incomes in the third and fourth (highest income) quartiles experienced similar rates of death during a delivery hospitalization (5.0 and 5.1 per 1,000 delivery hospitalizations,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49</a:t>
            </a:fld>
            <a:endParaRPr lang="en-US" dirty="0"/>
          </a:p>
        </p:txBody>
      </p:sp>
    </p:spTree>
    <p:extLst>
      <p:ext uri="{BB962C8B-B14F-4D97-AF65-F5344CB8AC3E}">
        <p14:creationId xmlns:p14="http://schemas.microsoft.com/office/powerpoint/2010/main" val="124462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dirty="0">
                <a:cs typeface="Arial" panose="020B0604020202020204" pitchFamily="34" charset="0"/>
              </a:rPr>
              <a:t>To access the most recent National Healthcare Quality and Disparities Report, including methodologies and measure lists, go to </a:t>
            </a:r>
            <a:r>
              <a:rPr lang="en-US" u="sng" dirty="0">
                <a:solidFill>
                  <a:srgbClr val="0000FF"/>
                </a:solidFill>
                <a:effectLst/>
                <a:ea typeface="Times New Roman" panose="02020603050405020304" pitchFamily="18" charset="0"/>
                <a:hlinkClick r:id="rId3"/>
              </a:rPr>
              <a:t>https://www.ahrq.gov/research/findings/nhqrdr/nhqdr23/index.html</a:t>
            </a:r>
            <a:r>
              <a:rPr lang="en-US" spc="-10" dirty="0">
                <a:effectLst/>
                <a:ea typeface="Times New Roman" panose="02020603050405020304" pitchFamily="18" charset="0"/>
              </a:rPr>
              <a:t>.</a:t>
            </a:r>
            <a:endParaRPr lang="en-US" dirty="0">
              <a:effectLst/>
              <a:ea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dirty="0"/>
          </a:p>
        </p:txBody>
      </p:sp>
    </p:spTree>
    <p:extLst>
      <p:ext uri="{BB962C8B-B14F-4D97-AF65-F5344CB8AC3E}">
        <p14:creationId xmlns:p14="http://schemas.microsoft.com/office/powerpoint/2010/main" val="2587053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Importance:</a:t>
            </a:r>
            <a:r>
              <a:rPr lang="en-US" dirty="0">
                <a:cs typeface="Arial" panose="020B0604020202020204" pitchFamily="34" charset="0"/>
              </a:rPr>
              <a:t> Pregnancy-related mortality in the United States rose from 7.2 deaths per 100,000 live births in 1987 to 17.3 deaths in 2017 (CDC, 2020b). About one-third of pregnancy-related deaths occur at delivery or within 1 week of delivery. Maternal deaths that occur during hospital stays may provide a window into both system and provider-level factors that can play a role in preventing maternal death (Petersen, et al., 2019). </a:t>
            </a:r>
            <a:endParaRPr lang="en-US" b="1" dirty="0">
              <a:cs typeface="Arial" panose="020B0604020202020204" pitchFamily="34" charset="0"/>
            </a:endParaRPr>
          </a:p>
          <a:p>
            <a:pPr marL="171450" indent="-171450" defTabSz="933237">
              <a:buFont typeface="Arial" panose="020B0604020202020204" pitchFamily="34" charset="0"/>
              <a:buChar char="•"/>
              <a:defRPr/>
            </a:pPr>
            <a:r>
              <a:rPr lang="en-US" b="1" dirty="0">
                <a:cs typeface="Arial" panose="020B0604020202020204" pitchFamily="34" charset="0"/>
              </a:rPr>
              <a:t>Groups With Disparities, 2020: </a:t>
            </a:r>
          </a:p>
          <a:p>
            <a:pPr marL="449302" lvl="0" indent="-174982" defTabSz="933237">
              <a:buFont typeface="Arial" panose="020B0604020202020204" pitchFamily="34" charset="0"/>
              <a:buChar char="•"/>
              <a:defRPr/>
            </a:pPr>
            <a:r>
              <a:rPr lang="en-US" dirty="0">
                <a:cs typeface="Arial" panose="020B0604020202020204" pitchFamily="34" charset="0"/>
              </a:rPr>
              <a:t>Females residing in large central metro areas were more likely to die during a delivery hospitalization than females residing in a small metro area (9.4 vs. 7.5 per 100,000 delivery hospitalizations).</a:t>
            </a:r>
          </a:p>
          <a:p>
            <a:pPr marL="449302" lvl="0" indent="-174982" defTabSz="933237">
              <a:buFont typeface="Arial" panose="020B0604020202020204" pitchFamily="34" charset="0"/>
              <a:buChar char="•"/>
              <a:defRPr/>
            </a:pPr>
            <a:r>
              <a:rPr lang="en-US" dirty="0">
                <a:cs typeface="Arial" panose="020B0604020202020204" pitchFamily="34" charset="0"/>
              </a:rPr>
              <a:t>Females residing in small metro, micropolitan, and noncore areas all experienced similar rates of death during delivery hospitalization (7.5, 7.8, and 7.6 per 100,000 delivery hospitalizations, respectively).</a:t>
            </a:r>
          </a:p>
          <a:p>
            <a:pPr marL="906502" lvl="1" indent="-174982" defTabSz="933237">
              <a:buFont typeface="Arial" panose="020B0604020202020204" pitchFamily="34" charset="0"/>
              <a:buChar char="•"/>
              <a:defRPr/>
            </a:pPr>
            <a:endParaRPr lang="en-US" dirty="0">
              <a:cs typeface="Arial" panose="020B0604020202020204" pitchFamily="34" charset="0"/>
            </a:endParaRPr>
          </a:p>
          <a:p>
            <a:pPr marL="632182" lvl="1" indent="-174982" defTabSz="933237">
              <a:buFont typeface="Arial" panose="020B0604020202020204" pitchFamily="34" charset="0"/>
              <a:buChar char="•"/>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50</a:t>
            </a:fld>
            <a:endParaRPr lang="en-US" dirty="0"/>
          </a:p>
        </p:txBody>
      </p:sp>
    </p:spTree>
    <p:extLst>
      <p:ext uri="{BB962C8B-B14F-4D97-AF65-F5344CB8AC3E}">
        <p14:creationId xmlns:p14="http://schemas.microsoft.com/office/powerpoint/2010/main" val="2966801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628650" lvl="1" indent="-171450" defTabSz="933237">
              <a:buFont typeface="Arial" panose="020B0604020202020204" pitchFamily="34" charset="0"/>
              <a:buChar char="•"/>
              <a:defRPr/>
            </a:pPr>
            <a:r>
              <a:rPr lang="en-US" dirty="0">
                <a:latin typeface="+mn-lt"/>
                <a:cs typeface="Arial" panose="020B0604020202020204" pitchFamily="34" charset="0"/>
              </a:rPr>
              <a:t>Black </a:t>
            </a:r>
            <a:r>
              <a:rPr lang="en-US" strike="noStrike" dirty="0">
                <a:latin typeface="+mn-lt"/>
                <a:cs typeface="Arial" panose="020B0604020202020204" pitchFamily="34" charset="0"/>
              </a:rPr>
              <a:t>females</a:t>
            </a:r>
            <a:r>
              <a:rPr lang="en-US" dirty="0">
                <a:latin typeface="+mn-lt"/>
                <a:cs typeface="Arial" panose="020B0604020202020204" pitchFamily="34" charset="0"/>
              </a:rPr>
              <a:t> were more likely to experience severe maternal morbidity compared with White </a:t>
            </a:r>
            <a:r>
              <a:rPr lang="en-US" strike="noStrike" dirty="0">
                <a:latin typeface="+mn-lt"/>
                <a:cs typeface="Arial" panose="020B0604020202020204" pitchFamily="34" charset="0"/>
              </a:rPr>
              <a:t>females</a:t>
            </a:r>
            <a:r>
              <a:rPr lang="en-US" dirty="0">
                <a:latin typeface="+mn-lt"/>
                <a:cs typeface="Arial" panose="020B0604020202020204" pitchFamily="34" charset="0"/>
              </a:rPr>
              <a:t> (12.5 vs. 6.1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API </a:t>
            </a:r>
            <a:r>
              <a:rPr lang="en-US" strike="noStrike" dirty="0">
                <a:latin typeface="+mn-lt"/>
                <a:cs typeface="Arial" panose="020B0604020202020204" pitchFamily="34" charset="0"/>
              </a:rPr>
              <a:t>females</a:t>
            </a:r>
            <a:r>
              <a:rPr lang="en-US" dirty="0">
                <a:latin typeface="+mn-lt"/>
                <a:cs typeface="Arial" panose="020B0604020202020204" pitchFamily="34" charset="0"/>
              </a:rPr>
              <a:t> were more likely to experience severe maternal morbidity compared with White </a:t>
            </a:r>
            <a:r>
              <a:rPr lang="en-US" strike="noStrike" dirty="0">
                <a:latin typeface="+mn-lt"/>
                <a:cs typeface="Arial" panose="020B0604020202020204" pitchFamily="34" charset="0"/>
              </a:rPr>
              <a:t>females</a:t>
            </a:r>
            <a:r>
              <a:rPr lang="en-US" dirty="0">
                <a:latin typeface="+mn-lt"/>
                <a:cs typeface="Arial" panose="020B0604020202020204" pitchFamily="34" charset="0"/>
              </a:rPr>
              <a:t> (8.9 vs. 6.1 per 1,000 delivery hospitalizations).</a:t>
            </a:r>
          </a:p>
          <a:p>
            <a:pPr marL="71323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Hispanic </a:t>
            </a:r>
            <a:r>
              <a:rPr lang="en-US" strike="noStrike" dirty="0">
                <a:latin typeface="+mn-lt"/>
                <a:cs typeface="Arial" panose="020B0604020202020204" pitchFamily="34" charset="0"/>
              </a:rPr>
              <a:t>females</a:t>
            </a:r>
            <a:r>
              <a:rPr lang="en-US" dirty="0">
                <a:latin typeface="+mn-lt"/>
                <a:cs typeface="Arial" panose="020B0604020202020204" pitchFamily="34" charset="0"/>
              </a:rPr>
              <a:t> were more likely to experience severe maternal morbidity compared with White </a:t>
            </a:r>
            <a:r>
              <a:rPr lang="en-US" strike="noStrike" dirty="0">
                <a:latin typeface="+mn-lt"/>
                <a:cs typeface="Arial" panose="020B0604020202020204" pitchFamily="34" charset="0"/>
              </a:rPr>
              <a:t>females</a:t>
            </a:r>
            <a:r>
              <a:rPr lang="en-US" dirty="0">
                <a:latin typeface="+mn-lt"/>
                <a:cs typeface="Arial" panose="020B0604020202020204" pitchFamily="34" charset="0"/>
              </a:rPr>
              <a:t> (8.3 vs. 6.1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17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ages 35-55 were more likely to experience severe maternal morbidity compared with females ages 18-24 (10.7 vs. 7.1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ages 12-17 were more likely to experience severe maternal morbidity compared with females ages 18-24 (9.5 vs. 7.1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954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44930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the lowest income areas were more likely to experience severe maternal morbidity compared with females residing in the highest income areas (9.0 vs. 7.1 per 1,000 delivery hospitalizations).</a:t>
            </a:r>
          </a:p>
          <a:p>
            <a:pPr marL="44930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areas with incomes in the second and third quartiles experienced similar rates of severe maternal morbidity (7.5 per 1,000 delivery hospitalizations for both groups).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118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expected to pay with Medicare were more likely to experience severe maternal morbidity compared with females paying with any private insurance (22.3 vs. 6.8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expected to pay with any private insurance, Medicaid, other insurance, or self-pay/no charge had similar rates of severe maternal morbidity (6.8, 9.0, 7.0, and 8.1 per 1,000 delivery hospitalizations, respectively).</a:t>
            </a:r>
          </a:p>
          <a:p>
            <a:pPr marL="712192" lvl="0" indent="-174982" defTabSz="933237">
              <a:buFont typeface="Arial" panose="020B0604020202020204" pitchFamily="34" charset="0"/>
              <a:buChar char="•"/>
              <a:defRPr/>
            </a:pPr>
            <a:endParaRPr lang="en-US" dirty="0">
              <a:latin typeface="+mn-lt"/>
              <a:cs typeface="Arial" panose="020B0604020202020204" pitchFamily="34" charset="0"/>
            </a:endParaRPr>
          </a:p>
          <a:p>
            <a:pPr marL="1089382" lvl="2"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35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71219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large central metro areas were more likely to experience severe maternal morbidity compared with females residing in a small metro area (9.4 vs. 6.2 per 1,000 delivery hospitalizations).</a:t>
            </a:r>
          </a:p>
          <a:p>
            <a:pPr marL="71219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 large fringe metro or medium metro area experienced similar rates of severe maternal morbidity (7.6 and 7.4 per 1,000 delivery hospitalizations, respectively).</a:t>
            </a:r>
          </a:p>
          <a:p>
            <a:pPr marL="71219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 small metro, micropolitan, or noncore experienced similar rates of severe maternal morbidity (6.2, 6.4, and 6.7 per 1,000 delivery hospitalizations, respectively).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777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Postpartum hemorrhage refers to heavy bleeding after </a:t>
            </a:r>
            <a:r>
              <a:rPr lang="en-US" baseline="0" dirty="0">
                <a:latin typeface="+mn-lt"/>
                <a:cs typeface="Arial" panose="020B0604020202020204" pitchFamily="34" charset="0"/>
              </a:rPr>
              <a:t>a vaginal </a:t>
            </a:r>
            <a:r>
              <a:rPr lang="en-US" dirty="0">
                <a:latin typeface="+mn-lt"/>
                <a:cs typeface="Arial" panose="020B0604020202020204" pitchFamily="34" charset="0"/>
              </a:rPr>
              <a:t>delivery</a:t>
            </a:r>
            <a:r>
              <a:rPr lang="en-US" baseline="0" dirty="0">
                <a:latin typeface="+mn-lt"/>
                <a:cs typeface="Arial" panose="020B0604020202020204" pitchFamily="34" charset="0"/>
              </a:rPr>
              <a:t> that does not slow or stop. Females who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may have a drop in blood pressure. They may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rapidly, which can lead to death (Ngwenya, 2016). Females</a:t>
            </a:r>
            <a:r>
              <a:rPr lang="en-US" strike="noStrike" baseline="0" dirty="0">
                <a:latin typeface="+mn-lt"/>
                <a:cs typeface="Arial" panose="020B0604020202020204" pitchFamily="34" charset="0"/>
              </a:rPr>
              <a:t> of color experience higher rates of p</a:t>
            </a:r>
            <a:r>
              <a:rPr lang="en-US" dirty="0">
                <a:latin typeface="+mn-lt"/>
                <a:cs typeface="Arial" panose="020B0604020202020204" pitchFamily="34" charset="0"/>
              </a:rPr>
              <a:t>ostpartum hemorrhage (</a:t>
            </a:r>
            <a:r>
              <a:rPr lang="en-US" dirty="0">
                <a:effectLst/>
                <a:latin typeface="+mn-lt"/>
              </a:rPr>
              <a:t>Gyamfi-Bannerman, et al., 2018).</a:t>
            </a:r>
            <a:endParaRPr lang="en-US" strike="noStrike" baseline="30000"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628650" lvl="1" indent="-171450" defTabSz="933237">
              <a:buFont typeface="Arial" panose="020B0604020202020204" pitchFamily="34" charset="0"/>
              <a:buChar char="•"/>
              <a:defRPr/>
            </a:pPr>
            <a:r>
              <a:rPr lang="en-US" dirty="0">
                <a:latin typeface="+mn-lt"/>
                <a:cs typeface="Arial" panose="020B0604020202020204" pitchFamily="34" charset="0"/>
              </a:rPr>
              <a:t>API females were more likely to experience severe postpartum hemorrhage compared with White females (61.1 vs. 42.4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Hispanic females were more likely to experience severe postpartum hemorrhage compared with White females (51.5 vs. 42.4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Black females were more likely to experience severe postpartum hemorrhage compared with White females (45.8 vs. 42.4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11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Postpartum hemorrhage refers to heavy bleeding after </a:t>
            </a:r>
            <a:r>
              <a:rPr lang="en-US" baseline="0" dirty="0">
                <a:latin typeface="+mn-lt"/>
                <a:cs typeface="Arial" panose="020B0604020202020204" pitchFamily="34" charset="0"/>
              </a:rPr>
              <a:t>a vaginal </a:t>
            </a:r>
            <a:r>
              <a:rPr lang="en-US" dirty="0">
                <a:latin typeface="+mn-lt"/>
                <a:cs typeface="Arial" panose="020B0604020202020204" pitchFamily="34" charset="0"/>
              </a:rPr>
              <a:t>delivery</a:t>
            </a:r>
            <a:r>
              <a:rPr lang="en-US" baseline="0" dirty="0">
                <a:latin typeface="+mn-lt"/>
                <a:cs typeface="Arial" panose="020B0604020202020204" pitchFamily="34" charset="0"/>
              </a:rPr>
              <a:t> that does not slow or stop. Females who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may have a drop in blood pressure. They may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rapidly, which can lead to death (Ngwenya, 2016). Females</a:t>
            </a:r>
            <a:r>
              <a:rPr lang="en-US" strike="noStrike" baseline="0" dirty="0">
                <a:latin typeface="+mn-lt"/>
                <a:cs typeface="Arial" panose="020B0604020202020204" pitchFamily="34" charset="0"/>
              </a:rPr>
              <a:t> of color experience higher rates of p</a:t>
            </a:r>
            <a:r>
              <a:rPr lang="en-US" dirty="0">
                <a:latin typeface="+mn-lt"/>
                <a:cs typeface="Arial" panose="020B0604020202020204" pitchFamily="34" charset="0"/>
              </a:rPr>
              <a:t>ostpartum hemorrhage (</a:t>
            </a:r>
            <a:r>
              <a:rPr lang="en-US" dirty="0">
                <a:effectLst/>
                <a:latin typeface="+mn-lt"/>
              </a:rPr>
              <a:t>Gyamfi-Bannerman, et al., 2018).</a:t>
            </a:r>
            <a:endParaRPr lang="en-US" strike="noStrike" baseline="30000"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ages 35-55 were more likely to experience severe postpartum hemorrhage compared with females ages 18-24 (53.4 vs. 44.0 per 1,000 delivery hospitalizations).</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ages 35-55 and 12-17 experienced similar rates of severe postpartum hemorrhage (53.4 and 50.6 per 1,000 delivery hospitalizations, respectively).</a:t>
            </a:r>
          </a:p>
          <a:p>
            <a:pPr marL="628650" lvl="1" indent="-171450" defTabSz="933237">
              <a:buFont typeface="Arial" panose="020B0604020202020204" pitchFamily="34" charset="0"/>
              <a:buChar char="•"/>
              <a:defRPr/>
            </a:pPr>
            <a:r>
              <a:rPr lang="en-US" dirty="0">
                <a:latin typeface="+mn-lt"/>
                <a:cs typeface="Arial" panose="020B0604020202020204" pitchFamily="34" charset="0"/>
              </a:rPr>
              <a:t>Females ages 18-24 and 25-34 experienced similar rates of severe postpartum hemorrhage (44.0 and 45.0 per 1,000 delivery hospitalizations, respectively).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308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Postpartum hemorrhage refers to heavy bleeding after </a:t>
            </a:r>
            <a:r>
              <a:rPr lang="en-US" baseline="0" dirty="0">
                <a:latin typeface="+mn-lt"/>
                <a:cs typeface="Arial" panose="020B0604020202020204" pitchFamily="34" charset="0"/>
              </a:rPr>
              <a:t>a vaginal </a:t>
            </a:r>
            <a:r>
              <a:rPr lang="en-US" dirty="0">
                <a:latin typeface="+mn-lt"/>
                <a:cs typeface="Arial" panose="020B0604020202020204" pitchFamily="34" charset="0"/>
              </a:rPr>
              <a:t>delivery</a:t>
            </a:r>
            <a:r>
              <a:rPr lang="en-US" baseline="0" dirty="0">
                <a:latin typeface="+mn-lt"/>
                <a:cs typeface="Arial" panose="020B0604020202020204" pitchFamily="34" charset="0"/>
              </a:rPr>
              <a:t> that does not slow or stop. Females who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may have a drop in blood pressure. They may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rapidly, which can lead to death (Ngwenya, 2016). Females</a:t>
            </a:r>
            <a:r>
              <a:rPr lang="en-US" strike="noStrike" baseline="0" dirty="0">
                <a:latin typeface="+mn-lt"/>
                <a:cs typeface="Arial" panose="020B0604020202020204" pitchFamily="34" charset="0"/>
              </a:rPr>
              <a:t> of color experience higher rates of p</a:t>
            </a:r>
            <a:r>
              <a:rPr lang="en-US" dirty="0">
                <a:latin typeface="+mn-lt"/>
                <a:cs typeface="Arial" panose="020B0604020202020204" pitchFamily="34" charset="0"/>
              </a:rPr>
              <a:t>ostpartum hemorrhage (</a:t>
            </a:r>
            <a:r>
              <a:rPr lang="en-US" dirty="0">
                <a:effectLst/>
                <a:latin typeface="+mn-lt"/>
              </a:rPr>
              <a:t>Gyamfi-Bannerman, et al., 2018).</a:t>
            </a:r>
            <a:endParaRPr lang="en-US" strike="noStrike" baseline="30000"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457200" lvl="0" indent="-174982" defTabSz="933237">
              <a:buFont typeface="Arial" panose="020B0604020202020204" pitchFamily="34" charset="0"/>
              <a:buChar char="•"/>
              <a:defRPr/>
            </a:pPr>
            <a:r>
              <a:rPr lang="en-US" dirty="0">
                <a:latin typeface="+mn-lt"/>
                <a:cs typeface="Arial" panose="020B0604020202020204" pitchFamily="34" charset="0"/>
              </a:rPr>
              <a:t>Females residing in the highest income areas were more likely to experience severe postpartum hemorrhage compared with females residing in the lowest income areas (50.6 vs. 43.2 per 1,000 delivery hospitalizations).</a:t>
            </a:r>
          </a:p>
          <a:p>
            <a:pPr marL="457200" lvl="0" indent="-174982" defTabSz="933237">
              <a:buFont typeface="Arial" panose="020B0604020202020204" pitchFamily="34" charset="0"/>
              <a:buChar char="•"/>
              <a:defRPr/>
            </a:pPr>
            <a:r>
              <a:rPr lang="en-US" dirty="0">
                <a:latin typeface="+mn-lt"/>
                <a:cs typeface="Arial" panose="020B0604020202020204" pitchFamily="34" charset="0"/>
              </a:rPr>
              <a:t>Females residing in the lowest income (first quartile) and second quartile areas experienced similar rates of postpartum hemorrhage (43.2 and 44.9 per 1,000 delivery hospitalizations, respectively).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80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Postpartum hemorrhage refers to heavy bleeding after </a:t>
            </a:r>
            <a:r>
              <a:rPr lang="en-US" baseline="0" dirty="0">
                <a:latin typeface="+mn-lt"/>
                <a:cs typeface="Arial" panose="020B0604020202020204" pitchFamily="34" charset="0"/>
              </a:rPr>
              <a:t>a vaginal </a:t>
            </a:r>
            <a:r>
              <a:rPr lang="en-US" dirty="0">
                <a:latin typeface="+mn-lt"/>
                <a:cs typeface="Arial" panose="020B0604020202020204" pitchFamily="34" charset="0"/>
              </a:rPr>
              <a:t>delivery</a:t>
            </a:r>
            <a:r>
              <a:rPr lang="en-US" baseline="0" dirty="0">
                <a:latin typeface="+mn-lt"/>
                <a:cs typeface="Arial" panose="020B0604020202020204" pitchFamily="34" charset="0"/>
              </a:rPr>
              <a:t> that does not slow or stop. Females who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may have a drop in blood pressure. They may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rapidly, which can lead to death (Ngwenya, 2016). Females</a:t>
            </a:r>
            <a:r>
              <a:rPr lang="en-US" strike="noStrike" baseline="0" dirty="0">
                <a:latin typeface="+mn-lt"/>
                <a:cs typeface="Arial" panose="020B0604020202020204" pitchFamily="34" charset="0"/>
              </a:rPr>
              <a:t> of color experience higher rates of p</a:t>
            </a:r>
            <a:r>
              <a:rPr lang="en-US" dirty="0">
                <a:latin typeface="+mn-lt"/>
                <a:cs typeface="Arial" panose="020B0604020202020204" pitchFamily="34" charset="0"/>
              </a:rPr>
              <a:t>ostpartum hemorrhage (</a:t>
            </a:r>
            <a:r>
              <a:rPr lang="en-US" dirty="0">
                <a:effectLst/>
                <a:latin typeface="+mn-lt"/>
              </a:rPr>
              <a:t>Gyamfi-Bannerman, et al., 2018).</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548640" lvl="2" indent="-171450" defTabSz="933237">
              <a:buFont typeface="Arial" panose="020B0604020202020204" pitchFamily="34" charset="0"/>
              <a:buChar char="•"/>
              <a:defRPr/>
            </a:pPr>
            <a:r>
              <a:rPr lang="en-US" b="0" dirty="0">
                <a:latin typeface="+mn-lt"/>
                <a:cs typeface="Arial" panose="020B0604020202020204" pitchFamily="34" charset="0"/>
              </a:rPr>
              <a:t>There were no statistically significant disparities for female patients experiencing severe postpartum hemorrhage by expected payment source.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9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Patient Safety</a:t>
            </a:r>
            <a:r>
              <a:rPr lang="en-US" dirty="0">
                <a:latin typeface="+mn-lt"/>
                <a:cs typeface="Arial" panose="020B0604020202020204" pitchFamily="34" charset="0"/>
              </a:rPr>
              <a:t> is </a:t>
            </a:r>
            <a:r>
              <a:rPr lang="en-US" b="0" dirty="0">
                <a:latin typeface="+mn-lt"/>
                <a:cs typeface="Arial" panose="020B0604020202020204" pitchFamily="34" charset="0"/>
              </a:rPr>
              <a:t>one of the six national priorities identified by the NHQDR.</a:t>
            </a:r>
          </a:p>
          <a:p>
            <a:pPr marL="171450" indent="-171450" defTabSz="933237">
              <a:buFont typeface="Arial" panose="020B0604020202020204" pitchFamily="34" charset="0"/>
              <a:buChar char="•"/>
              <a:defRPr/>
            </a:pPr>
            <a:r>
              <a:rPr lang="en-US" b="0" i="0" dirty="0">
                <a:latin typeface="+mn-lt"/>
              </a:rPr>
              <a:t>These priority areas are interrelated and work to support all priority areas and can support necessary and critical improvements in making care safer. </a:t>
            </a:r>
          </a:p>
          <a:p>
            <a:pPr marL="171450" indent="-171450" defTabSz="933237">
              <a:buFont typeface="Arial" panose="020B0604020202020204" pitchFamily="34" charset="0"/>
              <a:buChar char="•"/>
              <a:defRPr/>
            </a:pPr>
            <a:r>
              <a:rPr lang="en-US" b="0" i="0" dirty="0">
                <a:latin typeface="+mn-lt"/>
              </a:rPr>
              <a:t>Readers can access the latest NHQDR chartbooks at https://www.ahrq.gov/research/findings/nhqrdr/chartbooks/index.html.</a:t>
            </a:r>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dirty="0"/>
          </a:p>
        </p:txBody>
      </p:sp>
    </p:spTree>
    <p:extLst>
      <p:ext uri="{BB962C8B-B14F-4D97-AF65-F5344CB8AC3E}">
        <p14:creationId xmlns:p14="http://schemas.microsoft.com/office/powerpoint/2010/main" val="43515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Postpartum hemorrhage refers to heavy bleeding after </a:t>
            </a:r>
            <a:r>
              <a:rPr lang="en-US" baseline="0" dirty="0">
                <a:latin typeface="+mn-lt"/>
                <a:cs typeface="Arial" panose="020B0604020202020204" pitchFamily="34" charset="0"/>
              </a:rPr>
              <a:t>a vaginal </a:t>
            </a:r>
            <a:r>
              <a:rPr lang="en-US" dirty="0">
                <a:latin typeface="+mn-lt"/>
                <a:cs typeface="Arial" panose="020B0604020202020204" pitchFamily="34" charset="0"/>
              </a:rPr>
              <a:t>delivery</a:t>
            </a:r>
            <a:r>
              <a:rPr lang="en-US" baseline="0" dirty="0">
                <a:latin typeface="+mn-lt"/>
                <a:cs typeface="Arial" panose="020B0604020202020204" pitchFamily="34" charset="0"/>
              </a:rPr>
              <a:t> that does not slow or stop. Females who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may have a drop in blood pressure. They may experience p</a:t>
            </a:r>
            <a:r>
              <a:rPr lang="en-US" dirty="0">
                <a:latin typeface="+mn-lt"/>
                <a:cs typeface="Arial" panose="020B0604020202020204" pitchFamily="34" charset="0"/>
              </a:rPr>
              <a:t>ostpartum hemorrhage</a:t>
            </a:r>
            <a:r>
              <a:rPr lang="en-US" baseline="0" dirty="0">
                <a:latin typeface="+mn-lt"/>
                <a:cs typeface="Arial" panose="020B0604020202020204" pitchFamily="34" charset="0"/>
              </a:rPr>
              <a:t> rapidly, which can lead to death (Ngwenya, 2016). Females </a:t>
            </a:r>
            <a:r>
              <a:rPr lang="en-US" strike="noStrike" baseline="0" dirty="0">
                <a:latin typeface="+mn-lt"/>
                <a:cs typeface="Arial" panose="020B0604020202020204" pitchFamily="34" charset="0"/>
              </a:rPr>
              <a:t>of color experience higher rates of p</a:t>
            </a:r>
            <a:r>
              <a:rPr lang="en-US" dirty="0">
                <a:latin typeface="+mn-lt"/>
                <a:cs typeface="Arial" panose="020B0604020202020204" pitchFamily="34" charset="0"/>
              </a:rPr>
              <a:t>ostpartum hemorrhage (</a:t>
            </a:r>
            <a:r>
              <a:rPr lang="en-US" dirty="0">
                <a:effectLst/>
                <a:latin typeface="+mn-lt"/>
              </a:rPr>
              <a:t>Gyamfi-Bannerman, et al., 2018).</a:t>
            </a:r>
            <a:endParaRPr lang="en-US" strike="noStrike" baseline="30000"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large central metro areas were more likely to experience severe postpartum hemorrhage compared with females residing in a micropolitan area (52.4 vs. 39.6 per 1,000 delivery hospitalizations).</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 large fringe metro or medium metro area experienced similar rates of severe postpartum hemorrhage (45.7 and 44.9 per 1,000 delivery hospitalizations, respectively).</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a small metro, micropolitan, or noncore area experienced similar rates of severe postpartum hemorrhage (40.6, 39.6, and 39.8 per 1,000 delivery hospitalizations, respectively).</a:t>
            </a:r>
          </a:p>
          <a:p>
            <a:pPr marL="0" marR="0" lvl="0"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901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High</a:t>
            </a:r>
            <a:r>
              <a:rPr lang="en-US" baseline="0" dirty="0">
                <a:latin typeface="+mn-lt"/>
                <a:cs typeface="Arial" panose="020B0604020202020204" pitchFamily="34" charset="0"/>
              </a:rPr>
              <a:t> blood pressure occurs in 1 in every 12-17 pregnancies among women ages 22-44 years (Bateman, et al., 2012). Complications in pregnancy due to high blood pressure can result in preeclampsia (untreated high blood pressure that may result in organ damage) or eclampsia (onset of seizures or a coma in women with preeclampsia) (Medline Plus, 2021a, 2021b). </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Black females compared with White females (106.1 vs. 65.9 per 1,000 delivery discharges). </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Eclampsia/preeclampsia was less common among API females compared with White females (</a:t>
            </a:r>
            <a:r>
              <a:rPr lang="en-US" b="0" i="0" u="none" strike="noStrike" kern="1200" dirty="0">
                <a:solidFill>
                  <a:schemeClr val="tx1"/>
                </a:solidFill>
                <a:effectLst/>
                <a:latin typeface="+mn-lt"/>
                <a:ea typeface="+mn-ea"/>
                <a:cs typeface="+mn-cs"/>
              </a:rPr>
              <a:t>55.0</a:t>
            </a:r>
            <a:r>
              <a:rPr lang="en-US" dirty="0">
                <a:latin typeface="+mn-lt"/>
              </a:rPr>
              <a:t> </a:t>
            </a:r>
            <a:r>
              <a:rPr lang="en-US" dirty="0">
                <a:latin typeface="+mn-lt"/>
                <a:cs typeface="Arial" panose="020B0604020202020204" pitchFamily="34" charset="0"/>
              </a:rPr>
              <a:t>vs. 65.9 per 1,000 delivery discharges).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5986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High</a:t>
            </a:r>
            <a:r>
              <a:rPr lang="en-US" baseline="0" dirty="0">
                <a:latin typeface="+mn-lt"/>
                <a:cs typeface="Arial" panose="020B0604020202020204" pitchFamily="34" charset="0"/>
              </a:rPr>
              <a:t> blood pressure occurs in 1 in every 12-17 pregnancies among women ages 22-44 years (Bateman, et al., 2012). Complications in pregnancy due to high blood pressure can result in preeclampsia (untreated high blood pressure that may result in organ damage) or eclampsia (onset of seizures or a coma in women with preeclampsia) (Medline Plus, 2021a, 2021b). </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females ages 12-17 compared with females ages 25-34 (97.2 vs. 67.4 per 1,000 delivery discharges).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females ages 35-55 compared with females ages 25-34 (87.0 vs. 67.4 per 1,000 delivery discharges).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148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cs typeface="Arial" panose="020B0604020202020204" pitchFamily="34" charset="0"/>
              </a:rPr>
              <a:t>Importance:</a:t>
            </a:r>
            <a:r>
              <a:rPr lang="en-US" dirty="0">
                <a:cs typeface="Arial" panose="020B0604020202020204" pitchFamily="34" charset="0"/>
              </a:rPr>
              <a:t> High</a:t>
            </a:r>
            <a:r>
              <a:rPr lang="en-US" baseline="0" dirty="0">
                <a:cs typeface="Arial" panose="020B0604020202020204" pitchFamily="34" charset="0"/>
              </a:rPr>
              <a:t> blood pressure occurs in 1 in every 12-17 pregnancies among women ages 22-44 years (Bateman, et al., 2012). Complications due to high blood pressure can result in preeclampsia (untreated high blood pressure that may result in organ damage) or eclampsia (the onset of seizures or a coma in women with preeclampsia) (Medline Plus, 2021a, 2021b). </a:t>
            </a:r>
            <a:endParaRPr lang="en-US" dirty="0">
              <a:cs typeface="Arial" panose="020B0604020202020204" pitchFamily="34" charset="0"/>
            </a:endParaRPr>
          </a:p>
          <a:p>
            <a:pPr marL="171450" indent="-171450" defTabSz="933237">
              <a:buFont typeface="Arial" panose="020B0604020202020204" pitchFamily="34" charset="0"/>
              <a:buChar char="•"/>
              <a:defRPr/>
            </a:pPr>
            <a:r>
              <a:rPr lang="en-US" b="1" dirty="0">
                <a:cs typeface="Arial" panose="020B0604020202020204" pitchFamily="34" charset="0"/>
              </a:rPr>
              <a:t>Groups With Disparities, 2020: </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Eclampsia/preeclampsia was more common among females residing in the lowest income areas compared with females residing in the highest income areas (83.9 vs. 63.1 per 1,000 delivery discharges).</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the second or third quartile income areas experienced similar rates of eclampsia/preeclampsia (73.1 and 71.2 per 1,000 delivery discharges, respectively</a:t>
            </a:r>
            <a:r>
              <a:rPr lang="en-US" dirty="0">
                <a:cs typeface="Arial" panose="020B0604020202020204" pitchFamily="34" charset="0"/>
              </a:rPr>
              <a:t>).</a:t>
            </a:r>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96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539750" y="4130040"/>
            <a:ext cx="5943600" cy="4572000"/>
          </a:xfrm>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Importance:</a:t>
            </a:r>
            <a:r>
              <a:rPr lang="en-US" dirty="0">
                <a:cs typeface="Arial" panose="020B0604020202020204" pitchFamily="34" charset="0"/>
              </a:rPr>
              <a:t> High</a:t>
            </a:r>
            <a:r>
              <a:rPr lang="en-US" baseline="0" dirty="0">
                <a:cs typeface="Arial" panose="020B0604020202020204" pitchFamily="34" charset="0"/>
              </a:rPr>
              <a:t> blood pressure occurs in 1 in every 12-17 pregnancies among women ages 22-44 years (Bateman, et al., 2012). Complications due to high blood pressure can result in preeclampsia (untreated high blood pressure that may result in organ damage) or eclampsia (the onset of seizures or a coma in women with preeclampsia) (Medline Plus, 2021a, 2021b). </a:t>
            </a:r>
          </a:p>
          <a:p>
            <a:pPr marL="171450" indent="-171450" defTabSz="933237">
              <a:buFont typeface="Arial" panose="020B0604020202020204" pitchFamily="34" charset="0"/>
              <a:buChar char="•"/>
              <a:defRPr/>
            </a:pPr>
            <a:r>
              <a:rPr lang="en-US" b="1" dirty="0">
                <a:cs typeface="Arial" panose="020B0604020202020204" pitchFamily="34" charset="0"/>
              </a:rPr>
              <a:t>Groups With Disparities, 2020: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females expected to pay with Medicare compared with females in the self-pay/no charge group (112.3 vs. 59.9 per 1,000 delivery discharges).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females expected to pay with Medicaid compared with females expected to pay with private insurance (78.7 vs. 69.9 per 1,000 delivery discharges). </a:t>
            </a:r>
          </a:p>
          <a:p>
            <a:pPr marL="457200" lvl="0" indent="-174982" defTabSz="933237">
              <a:buFont typeface="Arial" panose="020B0604020202020204" pitchFamily="34" charset="0"/>
              <a:buChar char="•"/>
              <a:defRPr/>
            </a:pPr>
            <a:r>
              <a:rPr lang="en-US" dirty="0">
                <a:latin typeface="+mn-lt"/>
                <a:cs typeface="Arial" panose="020B0604020202020204" pitchFamily="34" charset="0"/>
              </a:rPr>
              <a:t>Eclampsia/preeclampsia was more common among females expected to pay with any private insurance or other insurance compared with females in the self-pay/no charge group (69.9 and 66.5, respectively, vs. 59.9 per 1,000 delivery discharges</a:t>
            </a:r>
            <a:r>
              <a:rPr lang="en-US" dirty="0">
                <a:cs typeface="Arial" panose="020B0604020202020204" pitchFamily="34" charset="0"/>
              </a:rPr>
              <a:t>). </a:t>
            </a:r>
          </a:p>
          <a:p>
            <a:pPr marL="914400" marR="0" lvl="2"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Arial" panose="020B0604020202020204" pitchFamily="34" charset="0"/>
            </a:endParaRPr>
          </a:p>
          <a:p>
            <a:pPr marL="914400" lvl="2" indent="0" defTabSz="933237">
              <a:buFont typeface="Arial" panose="020B0604020202020204" pitchFamily="34" charset="0"/>
              <a:buNone/>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323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Importance:</a:t>
            </a:r>
            <a:r>
              <a:rPr lang="en-US" dirty="0">
                <a:cs typeface="Arial" panose="020B0604020202020204" pitchFamily="34" charset="0"/>
              </a:rPr>
              <a:t> High</a:t>
            </a:r>
            <a:r>
              <a:rPr lang="en-US" baseline="0" dirty="0">
                <a:cs typeface="Arial" panose="020B0604020202020204" pitchFamily="34" charset="0"/>
              </a:rPr>
              <a:t> blood pressure occurs in 1 in every 12-17 pregnancies among women ages 22-44 years (Bateman, et al., 2012). Complications due to high blood pressure can result in preeclampsia (untreated high blood pressure that may result in organ damage) or eclampsia (the onset of seizures or a coma in women with preeclampsia) (Medline Plus, 2021a, 2021b). </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Eclampsia/preeclampsia was more common among females residing in large central metro areas compared with females residing in a small metro area (79.7 vs. 67.3 per 1,000 delivery discharges).</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Eclampsia/preeclampsia was more common among females residing in a medium metro area compared with females residing in a micropolitan area (73.2 vs. 68.4 per 1,000 delivery discharges).</a:t>
            </a:r>
          </a:p>
          <a:p>
            <a:pPr marL="457200"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Females residing in large fringe metro or noncore areas experienced similar rates of eclampsia/preeclampsia (70.3 and 70.8 per 1,000 delivery discharges, respectively).</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037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a:t>
            </a:r>
            <a:r>
              <a:rPr lang="en-US" b="0" i="0" kern="1200" dirty="0">
                <a:solidFill>
                  <a:schemeClr val="tx1"/>
                </a:solidFill>
                <a:effectLst/>
                <a:latin typeface="+mn-lt"/>
                <a:ea typeface="+mn-ea"/>
                <a:cs typeface="+mn-cs"/>
              </a:rPr>
              <a:t>Venous thromboembolism (VTE), which includes deep vein thrombosis and pulmonary embolism (PE), is the development of blood clots. It is one cause of pregnancy-related mortality. </a:t>
            </a:r>
            <a:r>
              <a:rPr lang="en-US" dirty="0">
                <a:latin typeface="+mn-lt"/>
                <a:cs typeface="Arial" panose="020B0604020202020204" pitchFamily="34" charset="0"/>
              </a:rPr>
              <a:t>D</a:t>
            </a:r>
            <a:r>
              <a:rPr lang="en-US"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mn-lt"/>
                <a:cs typeface="Arial" panose="020B0604020202020204" pitchFamily="34" charset="0"/>
              </a:rPr>
              <a:t> (Abe, et al., 2019). Reductions in VTE and PE could save lives. </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712192" lvl="0" indent="-174982" defTabSz="933237">
              <a:buFont typeface="Arial" panose="020B0604020202020204" pitchFamily="34" charset="0"/>
              <a:buChar char="•"/>
              <a:defRPr/>
            </a:pPr>
            <a:r>
              <a:rPr lang="en-US" dirty="0">
                <a:latin typeface="+mn-lt"/>
                <a:cs typeface="Arial" panose="020B0604020202020204" pitchFamily="34" charset="0"/>
              </a:rPr>
              <a:t>API females had</a:t>
            </a:r>
            <a:r>
              <a:rPr lang="en-US" baseline="0" dirty="0">
                <a:latin typeface="+mn-lt"/>
                <a:cs typeface="Arial" panose="020B0604020202020204" pitchFamily="34" charset="0"/>
              </a:rPr>
              <a:t> a lower VTE/PE rate than Black</a:t>
            </a:r>
            <a:r>
              <a:rPr lang="en-US" dirty="0">
                <a:latin typeface="+mn-lt"/>
                <a:cs typeface="Arial" panose="020B0604020202020204" pitchFamily="34" charset="0"/>
              </a:rPr>
              <a:t> </a:t>
            </a:r>
            <a:r>
              <a:rPr lang="en-US" dirty="0">
                <a:latin typeface="+mn-lt"/>
              </a:rPr>
              <a:t>f</a:t>
            </a:r>
            <a:r>
              <a:rPr lang="en-US" dirty="0">
                <a:latin typeface="+mn-lt"/>
                <a:cs typeface="Arial" panose="020B0604020202020204" pitchFamily="34" charset="0"/>
              </a:rPr>
              <a:t>emales (0.17 vs. 0.42 per 1,000 delivery discharges).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66</a:t>
            </a:fld>
            <a:endParaRPr lang="en-US" dirty="0"/>
          </a:p>
        </p:txBody>
      </p:sp>
    </p:spTree>
    <p:extLst>
      <p:ext uri="{BB962C8B-B14F-4D97-AF65-F5344CB8AC3E}">
        <p14:creationId xmlns:p14="http://schemas.microsoft.com/office/powerpoint/2010/main" val="2150552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a:t>
            </a:r>
            <a:r>
              <a:rPr lang="en-US" b="0" i="0" kern="1200" dirty="0">
                <a:solidFill>
                  <a:schemeClr val="tx1"/>
                </a:solidFill>
                <a:effectLst/>
                <a:latin typeface="+mn-lt"/>
                <a:ea typeface="+mn-ea"/>
                <a:cs typeface="+mn-cs"/>
              </a:rPr>
              <a:t>Venous thromboembolism (VTE), which includes deep vein thrombosis (DVT) and pulmonary embolism (PE), is one cause of pregnancy-related mortality. </a:t>
            </a:r>
            <a:r>
              <a:rPr lang="en-US" dirty="0">
                <a:latin typeface="+mn-lt"/>
                <a:cs typeface="Arial" panose="020B0604020202020204" pitchFamily="34" charset="0"/>
              </a:rPr>
              <a:t>D</a:t>
            </a:r>
            <a:r>
              <a:rPr lang="en-US"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mn-lt"/>
                <a:cs typeface="Arial" panose="020B0604020202020204" pitchFamily="34" charset="0"/>
              </a:rPr>
              <a:t> (Abe, et al., 2019). Reductions in VTE and PE could save lives.</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365760" lvl="1" indent="-171450" defTabSz="933237">
              <a:buFont typeface="Arial" panose="020B0604020202020204" pitchFamily="34" charset="0"/>
              <a:buChar char="•"/>
              <a:defRPr/>
            </a:pPr>
            <a:r>
              <a:rPr lang="en-US" b="0" dirty="0">
                <a:latin typeface="+mn-lt"/>
                <a:cs typeface="Arial" panose="020B0604020202020204" pitchFamily="34" charset="0"/>
              </a:rPr>
              <a:t>There were no statistically significant disparities for female patients experiencing VTE/PE by age.</a:t>
            </a:r>
          </a:p>
        </p:txBody>
      </p:sp>
      <p:sp>
        <p:nvSpPr>
          <p:cNvPr id="4" name="Slide Number Placeholder 3"/>
          <p:cNvSpPr>
            <a:spLocks noGrp="1"/>
          </p:cNvSpPr>
          <p:nvPr>
            <p:ph type="sldNum" sz="quarter" idx="5"/>
          </p:nvPr>
        </p:nvSpPr>
        <p:spPr/>
        <p:txBody>
          <a:bodyPr/>
          <a:lstStyle/>
          <a:p>
            <a:fld id="{C0F596C6-1807-4ED1-A2A6-17F710C0A291}" type="slidenum">
              <a:rPr lang="en-US" smtClean="0"/>
              <a:pPr/>
              <a:t>67</a:t>
            </a:fld>
            <a:endParaRPr lang="en-US" dirty="0"/>
          </a:p>
        </p:txBody>
      </p:sp>
    </p:spTree>
    <p:extLst>
      <p:ext uri="{BB962C8B-B14F-4D97-AF65-F5344CB8AC3E}">
        <p14:creationId xmlns:p14="http://schemas.microsoft.com/office/powerpoint/2010/main" val="3119317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a:t>
            </a:r>
            <a:r>
              <a:rPr lang="en-US" b="0" i="0" kern="1200" dirty="0">
                <a:solidFill>
                  <a:schemeClr val="tx1"/>
                </a:solidFill>
                <a:effectLst/>
                <a:latin typeface="+mn-lt"/>
                <a:ea typeface="+mn-ea"/>
                <a:cs typeface="+mn-cs"/>
              </a:rPr>
              <a:t>Venous thromboembolism (VTE), which includes deep vein thrombosis (DVT) and pulmonary embolism (PE), is one cause of pregnancy-related mortality. </a:t>
            </a:r>
            <a:r>
              <a:rPr lang="en-US" dirty="0">
                <a:latin typeface="+mn-lt"/>
                <a:cs typeface="Arial" panose="020B0604020202020204" pitchFamily="34" charset="0"/>
              </a:rPr>
              <a:t>D</a:t>
            </a:r>
            <a:r>
              <a:rPr lang="en-US"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mn-lt"/>
                <a:cs typeface="Arial" panose="020B0604020202020204" pitchFamily="34" charset="0"/>
              </a:rPr>
              <a:t> (Abe, et al., 2019). Reductions in VTE and PE could save lives.</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365760" lvl="1" indent="-171450" defTabSz="933237">
              <a:buFont typeface="Arial" panose="020B0604020202020204" pitchFamily="34" charset="0"/>
              <a:buChar char="•"/>
              <a:defRPr/>
            </a:pPr>
            <a:r>
              <a:rPr lang="en-US" b="0" dirty="0">
                <a:latin typeface="+mn-lt"/>
                <a:cs typeface="Arial" panose="020B0604020202020204" pitchFamily="34" charset="0"/>
              </a:rPr>
              <a:t>There were no statistically significant disparities for female patients experiencing VTE/PE by median income of ZIP Code.</a:t>
            </a:r>
          </a:p>
        </p:txBody>
      </p:sp>
      <p:sp>
        <p:nvSpPr>
          <p:cNvPr id="4" name="Slide Number Placeholder 3"/>
          <p:cNvSpPr>
            <a:spLocks noGrp="1"/>
          </p:cNvSpPr>
          <p:nvPr>
            <p:ph type="sldNum" sz="quarter" idx="5"/>
          </p:nvPr>
        </p:nvSpPr>
        <p:spPr/>
        <p:txBody>
          <a:bodyPr/>
          <a:lstStyle/>
          <a:p>
            <a:fld id="{C0F596C6-1807-4ED1-A2A6-17F710C0A291}" type="slidenum">
              <a:rPr lang="en-US" smtClean="0"/>
              <a:pPr/>
              <a:t>68</a:t>
            </a:fld>
            <a:endParaRPr lang="en-US" dirty="0"/>
          </a:p>
        </p:txBody>
      </p:sp>
    </p:spTree>
    <p:extLst>
      <p:ext uri="{BB962C8B-B14F-4D97-AF65-F5344CB8AC3E}">
        <p14:creationId xmlns:p14="http://schemas.microsoft.com/office/powerpoint/2010/main" val="2463670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a:t>
            </a:r>
            <a:r>
              <a:rPr lang="en-US" b="0" i="0" kern="1200" dirty="0">
                <a:solidFill>
                  <a:schemeClr val="tx1"/>
                </a:solidFill>
                <a:effectLst/>
                <a:latin typeface="+mn-lt"/>
                <a:ea typeface="+mn-ea"/>
                <a:cs typeface="+mn-cs"/>
              </a:rPr>
              <a:t>Venous thromboembolism (VTE), which includes deep vein thrombosis (DVT) and pulmonary embolism (PE), is one cause of pregnancy-related mortality. </a:t>
            </a:r>
            <a:r>
              <a:rPr lang="en-US" dirty="0">
                <a:latin typeface="+mn-lt"/>
                <a:cs typeface="Arial" panose="020B0604020202020204" pitchFamily="34" charset="0"/>
              </a:rPr>
              <a:t>D</a:t>
            </a:r>
            <a:r>
              <a:rPr lang="en-US"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mn-lt"/>
                <a:cs typeface="Arial" panose="020B0604020202020204" pitchFamily="34" charset="0"/>
              </a:rPr>
              <a:t> (Abe, et al., 2019). Reductions in VTE and PE could save lives.</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365760" lvl="1" indent="-171450" defTabSz="933237">
              <a:buFont typeface="Arial" panose="020B0604020202020204" pitchFamily="34" charset="0"/>
              <a:buChar char="•"/>
              <a:defRPr/>
            </a:pPr>
            <a:r>
              <a:rPr lang="en-US" b="0" dirty="0">
                <a:latin typeface="+mn-lt"/>
                <a:cs typeface="Arial" panose="020B0604020202020204" pitchFamily="34" charset="0"/>
              </a:rPr>
              <a:t>Females in the self-pay/no charge group had higher rates of VTE/PE compared with females expected to pay with private insurance (0.38 vs. 0.28 per 1,000 delivery discharges).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69</a:t>
            </a:fld>
            <a:endParaRPr lang="en-US" dirty="0"/>
          </a:p>
        </p:txBody>
      </p:sp>
    </p:spTree>
    <p:extLst>
      <p:ext uri="{BB962C8B-B14F-4D97-AF65-F5344CB8AC3E}">
        <p14:creationId xmlns:p14="http://schemas.microsoft.com/office/powerpoint/2010/main" val="316813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8307" indent="-178307" defTabSz="475458">
              <a:buFont typeface="Arial" panose="020B0604020202020204" pitchFamily="34" charset="0"/>
              <a:buChar char="•"/>
              <a:defRPr/>
            </a:pPr>
            <a:r>
              <a:rPr lang="en-US" b="0" strike="noStrike" dirty="0">
                <a:latin typeface="+mn-lt"/>
                <a:cs typeface="Arial" panose="020B0604020202020204" pitchFamily="34" charset="0"/>
              </a:rPr>
              <a:t>AHRQ</a:t>
            </a:r>
            <a:r>
              <a:rPr lang="en-US" b="1" strike="noStrike" dirty="0">
                <a:latin typeface="+mn-lt"/>
                <a:cs typeface="Arial" panose="020B0604020202020204" pitchFamily="34" charset="0"/>
              </a:rPr>
              <a:t> </a:t>
            </a:r>
            <a:r>
              <a:rPr lang="en-US" dirty="0">
                <a:latin typeface="+mn-lt"/>
                <a:cs typeface="Arial" panose="020B0604020202020204" pitchFamily="34" charset="0"/>
              </a:rPr>
              <a:t>has identified three long-term goals related to patient safety: reduce preventable hospital admissions and readmissions, reduce the incidence of adverse healthcare-associated conditions, and reduce harm from inappropriate or unnecessary care.</a:t>
            </a:r>
          </a:p>
          <a:p>
            <a:pPr marL="178307" indent="-178307" defTabSz="475458">
              <a:buFont typeface="Arial" panose="020B0604020202020204" pitchFamily="34" charset="0"/>
              <a:buChar char="•"/>
              <a:defRPr/>
            </a:pPr>
            <a:r>
              <a:rPr lang="en-US" dirty="0">
                <a:latin typeface="+mn-lt"/>
                <a:cs typeface="Arial" panose="020B0604020202020204" pitchFamily="34" charset="0"/>
              </a:rPr>
              <a:t>This chartbook focuses on adverse healthcare-associated conditions and harm from inappropriate or unnecessary care. </a:t>
            </a:r>
            <a:endParaRPr lang="en-US" strike="sngStrike" dirty="0">
              <a:latin typeface="+mn-lt"/>
              <a:cs typeface="Arial" panose="020B0604020202020204" pitchFamily="34" charset="0"/>
            </a:endParaRPr>
          </a:p>
          <a:p>
            <a:pPr marL="178307" indent="-178307" defTabSz="475458">
              <a:buFont typeface="Arial" panose="020B0604020202020204" pitchFamily="34" charset="0"/>
              <a:buChar char="•"/>
              <a:defRPr/>
            </a:pPr>
            <a:r>
              <a:rPr lang="en-US" dirty="0">
                <a:latin typeface="+mn-lt"/>
                <a:cs typeface="Arial" panose="020B0604020202020204" pitchFamily="34" charset="0"/>
              </a:rPr>
              <a:t>Preventable admissions and readmissions can result from problems with patient safety or problems with care coordination. We have chosen to include </a:t>
            </a:r>
            <a:r>
              <a:rPr lang="en-US" b="0" dirty="0">
                <a:latin typeface="+mn-lt"/>
                <a:cs typeface="Arial" panose="020B0604020202020204" pitchFamily="34" charset="0"/>
              </a:rPr>
              <a:t>most</a:t>
            </a:r>
            <a:r>
              <a:rPr lang="en-US" baseline="0" dirty="0">
                <a:latin typeface="+mn-lt"/>
                <a:cs typeface="Arial" panose="020B0604020202020204" pitchFamily="34" charset="0"/>
              </a:rPr>
              <a:t> </a:t>
            </a:r>
            <a:r>
              <a:rPr lang="en-US" dirty="0">
                <a:latin typeface="+mn-lt"/>
                <a:cs typeface="Arial" panose="020B0604020202020204" pitchFamily="34" charset="0"/>
              </a:rPr>
              <a:t>measures of preventable admissions and readmissions in the Care Coordination chartbook.</a:t>
            </a:r>
            <a:r>
              <a:rPr lang="en-US" baseline="0" dirty="0">
                <a:latin typeface="+mn-lt"/>
                <a:cs typeface="Arial" panose="020B0604020202020204" pitchFamily="34" charset="0"/>
              </a:rPr>
              <a:t> To access the most recent Care Coordination chartbook, go to </a:t>
            </a:r>
            <a:r>
              <a:rPr lang="en-US" dirty="0">
                <a:latin typeface="+mn-lt"/>
                <a:cs typeface="Arial" panose="020B0604020202020204" pitchFamily="34" charset="0"/>
                <a:hlinkClick r:id="rId3"/>
              </a:rPr>
              <a:t>https://www.ahrq.gov/research/findings/nhqrdr/chartbooks/carecoordination/index.html</a:t>
            </a:r>
            <a:r>
              <a:rPr lang="en-US" dirty="0">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4136946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a:t>
            </a:r>
            <a:r>
              <a:rPr lang="en-US" b="0" i="0" kern="1200" dirty="0">
                <a:solidFill>
                  <a:schemeClr val="tx1"/>
                </a:solidFill>
                <a:effectLst/>
                <a:latin typeface="+mn-lt"/>
                <a:ea typeface="+mn-ea"/>
                <a:cs typeface="+mn-cs"/>
              </a:rPr>
              <a:t>Venous thromboembolism (VTE), which includes deep vein thrombosis (DVT) and pulmonary embolism (PE), is one cause of pregnancy-related mortality. </a:t>
            </a:r>
            <a:r>
              <a:rPr lang="en-US" dirty="0">
                <a:latin typeface="+mn-lt"/>
                <a:cs typeface="Arial" panose="020B0604020202020204" pitchFamily="34" charset="0"/>
              </a:rPr>
              <a:t>D</a:t>
            </a:r>
            <a:r>
              <a:rPr lang="en-US"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mn-lt"/>
                <a:cs typeface="Arial" panose="020B0604020202020204" pitchFamily="34" charset="0"/>
              </a:rPr>
              <a:t> (Abe, et al., 2019). Reductions in VTE and PE could save lives.</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365760" lvl="1" indent="-171450" defTabSz="933237">
              <a:buFont typeface="Arial" panose="020B0604020202020204" pitchFamily="34" charset="0"/>
              <a:buChar char="•"/>
              <a:defRPr/>
            </a:pPr>
            <a:r>
              <a:rPr lang="en-US" b="0" dirty="0">
                <a:latin typeface="+mn-lt"/>
                <a:cs typeface="Arial" panose="020B0604020202020204" pitchFamily="34" charset="0"/>
              </a:rPr>
              <a:t>There were no statistically significant disparities for female patients experiencing VTE/PE by location of residence.</a:t>
            </a:r>
          </a:p>
        </p:txBody>
      </p:sp>
      <p:sp>
        <p:nvSpPr>
          <p:cNvPr id="4" name="Slide Number Placeholder 3"/>
          <p:cNvSpPr>
            <a:spLocks noGrp="1"/>
          </p:cNvSpPr>
          <p:nvPr>
            <p:ph type="sldNum" sz="quarter" idx="5"/>
          </p:nvPr>
        </p:nvSpPr>
        <p:spPr/>
        <p:txBody>
          <a:bodyPr/>
          <a:lstStyle/>
          <a:p>
            <a:fld id="{C0F596C6-1807-4ED1-A2A6-17F710C0A291}" type="slidenum">
              <a:rPr lang="en-US" smtClean="0"/>
              <a:pPr/>
              <a:t>70</a:t>
            </a:fld>
            <a:endParaRPr lang="en-US" dirty="0"/>
          </a:p>
        </p:txBody>
      </p:sp>
    </p:spTree>
    <p:extLst>
      <p:ext uri="{BB962C8B-B14F-4D97-AF65-F5344CB8AC3E}">
        <p14:creationId xmlns:p14="http://schemas.microsoft.com/office/powerpoint/2010/main" val="25403642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79450"/>
            <a:ext cx="4194175"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Cesarean deliveries are associated with heightened levels of adverse events and complications for future pregnancies. </a:t>
            </a:r>
          </a:p>
          <a:p>
            <a:pPr marL="171450" lvl="1" indent="-171450" defTabSz="963521">
              <a:buFont typeface="Arial" panose="020B0604020202020204" pitchFamily="34" charset="0"/>
              <a:buChar char="•"/>
              <a:defRPr/>
            </a:pPr>
            <a:r>
              <a:rPr lang="en-US" b="1" dirty="0">
                <a:latin typeface="+mn-lt"/>
                <a:cs typeface="Arial" panose="020B0604020202020204" pitchFamily="34" charset="0"/>
              </a:rPr>
              <a:t>Overall Percentage: </a:t>
            </a:r>
            <a:r>
              <a:rPr lang="en-US" dirty="0">
                <a:latin typeface="+mn-lt"/>
                <a:cs typeface="Arial" panose="020B0604020202020204" pitchFamily="34" charset="0"/>
              </a:rPr>
              <a:t>In 2020, cesarean deliveries occurred at a rate of 281.9 per 1,000 deliveries</a:t>
            </a:r>
            <a:r>
              <a:rPr lang="en-US" baseline="0" dirty="0">
                <a:latin typeface="+mn-lt"/>
                <a:cs typeface="Arial" panose="020B0604020202020204" pitchFamily="34" charset="0"/>
              </a:rPr>
              <a:t>. </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Trends: </a:t>
            </a:r>
            <a:r>
              <a:rPr lang="en-US" dirty="0">
                <a:latin typeface="+mn-lt"/>
                <a:cs typeface="Arial" panose="020B0604020202020204" pitchFamily="34" charset="0"/>
              </a:rPr>
              <a:t>From 2016 to 2020, the rates of cesarean deliveries showed a slight decrease for all racial/ethnic groups. The disparity between Black patients and all other racial/ethnic groups widened over time</a:t>
            </a:r>
            <a:r>
              <a:rPr lang="en-US" kern="1200" dirty="0">
                <a:solidFill>
                  <a:schemeClr val="tx1"/>
                </a:solidFill>
                <a:effectLst/>
                <a:latin typeface="+mn-lt"/>
                <a:cs typeface="Arial" panose="020B0604020202020204" pitchFamily="34" charset="0"/>
              </a:rPr>
              <a:t>.</a:t>
            </a:r>
            <a:endParaRPr lang="en-US" dirty="0">
              <a:latin typeface="+mn-lt"/>
              <a:cs typeface="Arial" panose="020B0604020202020204" pitchFamily="34" charset="0"/>
            </a:endParaRP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2020: </a:t>
            </a:r>
          </a:p>
          <a:p>
            <a:pPr marL="628650" marR="0" lvl="2"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The rate of cesarean deliveries was higher for Black patients compared with White patients (328.1 vs. 269.9 per 1,000 deliveries</a:t>
            </a:r>
            <a:r>
              <a:rPr lang="en-US" dirty="0">
                <a:latin typeface="+mn-lt"/>
                <a:cs typeface="Arial" panose="020B0604020202020204" pitchFamily="34" charset="0"/>
              </a:rPr>
              <a:t>).</a:t>
            </a:r>
          </a:p>
        </p:txBody>
      </p:sp>
      <p:sp>
        <p:nvSpPr>
          <p:cNvPr id="4" name="Slide Number Placeholder 3"/>
          <p:cNvSpPr>
            <a:spLocks noGrp="1"/>
          </p:cNvSpPr>
          <p:nvPr>
            <p:ph type="sldNum" sz="quarter" idx="10"/>
          </p:nvPr>
        </p:nvSpPr>
        <p:spPr/>
        <p:txBody>
          <a:bodyPr/>
          <a:lstStyle/>
          <a:p>
            <a:fld id="{C0F596C6-1807-4ED1-A2A6-17F710C0A291}" type="slidenum">
              <a:rPr lang="en-US" smtClean="0"/>
              <a:pPr/>
              <a:t>71</a:t>
            </a:fld>
            <a:endParaRPr lang="en-US" dirty="0"/>
          </a:p>
        </p:txBody>
      </p:sp>
    </p:spTree>
    <p:extLst>
      <p:ext uri="{BB962C8B-B14F-4D97-AF65-F5344CB8AC3E}">
        <p14:creationId xmlns:p14="http://schemas.microsoft.com/office/powerpoint/2010/main" val="2742325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Cesarean deliveries are associated with heightened levels of adverse events and complications for future pregnancies. </a:t>
            </a:r>
            <a:endParaRPr lang="en-US" b="1" dirty="0">
              <a:latin typeface="+mn-lt"/>
              <a:cs typeface="Arial" panose="020B0604020202020204" pitchFamily="34" charset="0"/>
            </a:endParaRPr>
          </a:p>
          <a:p>
            <a:pPr marL="171450" indent="-171450">
              <a:buFont typeface="Arial" panose="020B0604020202020204" pitchFamily="34" charset="0"/>
              <a:buChar char="•"/>
              <a:defRPr/>
            </a:pPr>
            <a:r>
              <a:rPr lang="en-US" b="1" dirty="0">
                <a:latin typeface="+mn-lt"/>
                <a:cs typeface="Arial" panose="020B0604020202020204" pitchFamily="34" charset="0"/>
              </a:rPr>
              <a:t>Groups With Disparities, 2020: </a:t>
            </a:r>
          </a:p>
          <a:p>
            <a:pPr marL="632182" lvl="1" indent="-174982">
              <a:buFont typeface="Arial" panose="020B0604020202020204" pitchFamily="34" charset="0"/>
              <a:buChar char="•"/>
              <a:defRPr/>
            </a:pPr>
            <a:r>
              <a:rPr lang="en-US" b="0" dirty="0">
                <a:latin typeface="+mn-lt"/>
                <a:cs typeface="Arial" panose="020B0604020202020204" pitchFamily="34" charset="0"/>
              </a:rPr>
              <a:t>Patients ages 35-54 had higher rates of cesarean delivery than all other age groups including patients ages 10-14, 15-17, 18-24, and 25-34 (371.0 vs. 146.0, 140.4, 217.1, and 281.4 </a:t>
            </a:r>
            <a:r>
              <a:rPr lang="en-US" dirty="0">
                <a:latin typeface="+mn-lt"/>
                <a:cs typeface="Arial" panose="020B0604020202020204" pitchFamily="34" charset="0"/>
              </a:rPr>
              <a:t>per 1,000 deliveries</a:t>
            </a:r>
            <a:r>
              <a:rPr lang="en-US" b="0" dirty="0">
                <a:latin typeface="+mn-lt"/>
                <a:cs typeface="Arial" panose="020B0604020202020204" pitchFamily="34" charset="0"/>
              </a:rPr>
              <a:t>, respectively).</a:t>
            </a:r>
          </a:p>
          <a:p>
            <a:pPr marL="632182" lvl="1" indent="-174982">
              <a:buFont typeface="Arial" panose="020B0604020202020204" pitchFamily="34" charset="0"/>
              <a:buChar char="•"/>
              <a:defRPr/>
            </a:pPr>
            <a:r>
              <a:rPr lang="en-US" b="0" dirty="0">
                <a:latin typeface="+mn-lt"/>
                <a:cs typeface="Arial" panose="020B0604020202020204" pitchFamily="34" charset="0"/>
              </a:rPr>
              <a:t>Patients ages 15-17 had lower rates of cesarean delivery than patients ages 18-24 (140.4 vs. 217.1 </a:t>
            </a:r>
            <a:r>
              <a:rPr lang="en-US" dirty="0">
                <a:latin typeface="+mn-lt"/>
                <a:cs typeface="Arial" panose="020B0604020202020204" pitchFamily="34" charset="0"/>
              </a:rPr>
              <a:t>per 1,000 deliveries</a:t>
            </a:r>
            <a:r>
              <a:rPr lang="en-US" b="0" dirty="0">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72</a:t>
            </a:fld>
            <a:endParaRPr lang="en-US" dirty="0"/>
          </a:p>
        </p:txBody>
      </p:sp>
    </p:spTree>
    <p:extLst>
      <p:ext uri="{BB962C8B-B14F-4D97-AF65-F5344CB8AC3E}">
        <p14:creationId xmlns:p14="http://schemas.microsoft.com/office/powerpoint/2010/main" val="23674105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Cesarean deliveries are associated with heightened levels of adverse events and complications for future pregnancies. </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71219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Patients residing in the first quartile (lowest income) area have higher rates of cesarean deliveries than patients living in an area with a median income in the third quartile (292.8 vs. 275.3 per 1,000 deliveries).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73</a:t>
            </a:fld>
            <a:endParaRPr lang="en-US" dirty="0"/>
          </a:p>
        </p:txBody>
      </p:sp>
    </p:spTree>
    <p:extLst>
      <p:ext uri="{BB962C8B-B14F-4D97-AF65-F5344CB8AC3E}">
        <p14:creationId xmlns:p14="http://schemas.microsoft.com/office/powerpoint/2010/main" val="632735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Cesarean deliveries are associated with heightened levels of adverse events and complications for future pregnancies. </a:t>
            </a: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57200" lvl="1" indent="-171450">
              <a:buFont typeface="Arial" panose="020B0604020202020204" pitchFamily="34" charset="0"/>
              <a:buChar char="•"/>
              <a:defRPr/>
            </a:pPr>
            <a:r>
              <a:rPr lang="en-US" b="0" dirty="0">
                <a:latin typeface="+mn-lt"/>
                <a:cs typeface="Arial" panose="020B0604020202020204" pitchFamily="34" charset="0"/>
              </a:rPr>
              <a:t>Patients in the self-pay/no charge group had lower rates of cesarean delivery than those with private insurance (253.0 vs. 285.0 per 1,000 deliveries).</a:t>
            </a:r>
          </a:p>
          <a:p>
            <a:pPr marL="457200" lvl="1" indent="-171450">
              <a:buFont typeface="Arial" panose="020B0604020202020204" pitchFamily="34" charset="0"/>
              <a:buChar char="•"/>
              <a:defRPr/>
            </a:pPr>
            <a:r>
              <a:rPr lang="en-US" b="0" dirty="0">
                <a:latin typeface="+mn-lt"/>
                <a:cs typeface="Arial" panose="020B0604020202020204" pitchFamily="34" charset="0"/>
              </a:rPr>
              <a:t>Patients who were expected to pay with Medicare had higher rates of cesarean delivery than all other expected payment sources, including private insurance, Medicaid, other, and self-pay/no charge (361.9 vs. 285.0, 280.3, 256.3, and 253.0 per 1,000 deliveries,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74</a:t>
            </a:fld>
            <a:endParaRPr lang="en-US" dirty="0"/>
          </a:p>
        </p:txBody>
      </p:sp>
    </p:spTree>
    <p:extLst>
      <p:ext uri="{BB962C8B-B14F-4D97-AF65-F5344CB8AC3E}">
        <p14:creationId xmlns:p14="http://schemas.microsoft.com/office/powerpoint/2010/main" val="33110624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Cesarean deliveries are associated with heightened levels of adverse events and complications for future pregnancies. </a:t>
            </a:r>
            <a:endParaRPr lang="en-US" b="1" dirty="0">
              <a:latin typeface="+mn-lt"/>
              <a:cs typeface="Arial" panose="020B0604020202020204" pitchFamily="34" charset="0"/>
            </a:endParaRPr>
          </a:p>
          <a:p>
            <a:pPr marL="171450" indent="-171450" defTabSz="933237">
              <a:buFont typeface="Arial" panose="020B0604020202020204" pitchFamily="34" charset="0"/>
              <a:buChar char="•"/>
              <a:defRPr/>
            </a:pPr>
            <a:r>
              <a:rPr lang="en-US" b="1" dirty="0">
                <a:latin typeface="+mn-lt"/>
                <a:cs typeface="Arial" panose="020B0604020202020204" pitchFamily="34" charset="0"/>
              </a:rPr>
              <a:t>Groups With Disparities, 2020: </a:t>
            </a:r>
          </a:p>
          <a:p>
            <a:pPr marL="457200" lvl="1" indent="-171450">
              <a:buFont typeface="Arial" panose="020B0604020202020204" pitchFamily="34" charset="0"/>
              <a:buChar char="•"/>
              <a:defRPr/>
            </a:pPr>
            <a:r>
              <a:rPr lang="en-US" b="0" dirty="0">
                <a:latin typeface="+mn-lt"/>
                <a:cs typeface="Arial" panose="020B0604020202020204" pitchFamily="34" charset="0"/>
              </a:rPr>
              <a:t>Patients in noncore and large fringe metro areas had similar rates of cesarean deliveries (287.5 per 1,000 deliveries for both).</a:t>
            </a:r>
          </a:p>
          <a:p>
            <a:pPr marL="457200" lvl="1" indent="-171450">
              <a:buFont typeface="Arial" panose="020B0604020202020204" pitchFamily="34" charset="0"/>
              <a:buChar char="•"/>
              <a:defRPr/>
            </a:pPr>
            <a:r>
              <a:rPr lang="en-US" b="0" dirty="0">
                <a:latin typeface="+mn-lt"/>
                <a:cs typeface="Arial" panose="020B0604020202020204" pitchFamily="34" charset="0"/>
              </a:rPr>
              <a:t>Patients residing in a small metro area had lower rates of cesarean delivery than those residing in large central metro areas (270.8 vs. 279.7 per 1,000 deliveries).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75</a:t>
            </a:fld>
            <a:endParaRPr lang="en-US" dirty="0"/>
          </a:p>
        </p:txBody>
      </p:sp>
    </p:spTree>
    <p:extLst>
      <p:ext uri="{BB962C8B-B14F-4D97-AF65-F5344CB8AC3E}">
        <p14:creationId xmlns:p14="http://schemas.microsoft.com/office/powerpoint/2010/main" val="34407045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0" indent="0">
              <a:buFont typeface="Arial" panose="020B0604020202020204" pitchFamily="34" charset="0"/>
              <a:buNone/>
            </a:pPr>
            <a:r>
              <a:rPr lang="en-US" sz="1100" dirty="0"/>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76</a:t>
            </a:fld>
            <a:endParaRPr lang="en-US" dirty="0"/>
          </a:p>
        </p:txBody>
      </p:sp>
    </p:spTree>
    <p:extLst>
      <p:ext uri="{BB962C8B-B14F-4D97-AF65-F5344CB8AC3E}">
        <p14:creationId xmlns:p14="http://schemas.microsoft.com/office/powerpoint/2010/main" val="5248147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77</a:t>
            </a:fld>
            <a:endParaRPr lang="en-US" dirty="0"/>
          </a:p>
        </p:txBody>
      </p:sp>
    </p:spTree>
    <p:extLst>
      <p:ext uri="{BB962C8B-B14F-4D97-AF65-F5344CB8AC3E}">
        <p14:creationId xmlns:p14="http://schemas.microsoft.com/office/powerpoint/2010/main" val="22882079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latin typeface="+mn-lt"/>
                <a:cs typeface="Arial" panose="020B0604020202020204" pitchFamily="34" charset="0"/>
              </a:rPr>
              <a:t>An adverse drug event (ADE) is an injury—including physical harm, mental harm, or loss of function—resulting from medical intervention involving a drug.</a:t>
            </a:r>
          </a:p>
          <a:p>
            <a:pPr marL="171450" lvl="0" indent="-171450">
              <a:buFont typeface="Arial" panose="020B0604020202020204" pitchFamily="34" charset="0"/>
              <a:buChar char="•"/>
            </a:pPr>
            <a:r>
              <a:rPr lang="en-US" dirty="0">
                <a:latin typeface="+mn-lt"/>
                <a:cs typeface="Arial" panose="020B0604020202020204" pitchFamily="34" charset="0"/>
              </a:rPr>
              <a:t>More information is available in the Patient Safety Primer: Medication Errors and Adverse Drug Events (</a:t>
            </a:r>
            <a:r>
              <a:rPr lang="en-US" u="sng" dirty="0">
                <a:latin typeface="+mn-lt"/>
                <a:cs typeface="Arial" panose="020B0604020202020204" pitchFamily="34" charset="0"/>
                <a:hlinkClick r:id="rId3"/>
              </a:rPr>
              <a:t>https://psnet.ahrq.gov/primers/primer/23/medication-errors</a:t>
            </a:r>
            <a:r>
              <a:rPr lang="en-US" u="sng" dirty="0">
                <a:latin typeface="+mn-lt"/>
                <a:cs typeface="Arial" panose="020B0604020202020204" pitchFamily="34" charset="0"/>
              </a:rPr>
              <a:t>)</a:t>
            </a:r>
            <a:r>
              <a:rPr lang="en-US" u="none" dirty="0">
                <a:solidFill>
                  <a:schemeClr val="tx1"/>
                </a:solidFill>
                <a:latin typeface="+mn-lt"/>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78</a:t>
            </a:fld>
            <a:endParaRPr lang="en-US" dirty="0"/>
          </a:p>
        </p:txBody>
      </p:sp>
    </p:spTree>
    <p:extLst>
      <p:ext uri="{BB962C8B-B14F-4D97-AF65-F5344CB8AC3E}">
        <p14:creationId xmlns:p14="http://schemas.microsoft.com/office/powerpoint/2010/main" val="10301816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79</a:t>
            </a:fld>
            <a:endParaRPr lang="en-US" dirty="0"/>
          </a:p>
        </p:txBody>
      </p:sp>
    </p:spTree>
    <p:extLst>
      <p:ext uri="{BB962C8B-B14F-4D97-AF65-F5344CB8AC3E}">
        <p14:creationId xmlns:p14="http://schemas.microsoft.com/office/powerpoint/2010/main" val="164746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a:xfrm>
            <a:off x="702310" y="4495244"/>
            <a:ext cx="5618480" cy="366545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baseline="0" dirty="0">
                <a:solidFill>
                  <a:schemeClr val="tx1"/>
                </a:solidFill>
                <a:effectLst/>
                <a:latin typeface="+mn-lt"/>
                <a:ea typeface="+mn-ea"/>
                <a:cs typeface="+mn-cs"/>
              </a:rPr>
              <a:t>Agencies AHRQ partners with include the Centers for Medicare &amp; Medicaid Services, Centers for Disease Control and Prevention, Food and Drug Administration, Health Resources and Services Administration, and other agencies within and outside HHS.</a:t>
            </a:r>
          </a:p>
        </p:txBody>
      </p:sp>
      <p:sp>
        <p:nvSpPr>
          <p:cNvPr id="4" name="Slide Number Placeholder 3"/>
          <p:cNvSpPr>
            <a:spLocks noGrp="1"/>
          </p:cNvSpPr>
          <p:nvPr>
            <p:ph type="sldNum" sz="quarter" idx="10"/>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35828033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b="0" dirty="0">
                <a:latin typeface="+mn-lt"/>
                <a:cs typeface="Arial" panose="020B0604020202020204" pitchFamily="34" charset="0"/>
              </a:rPr>
              <a:t>Hypoglycemic agents</a:t>
            </a:r>
            <a:r>
              <a:rPr lang="en-US" b="0" baseline="0" dirty="0">
                <a:latin typeface="+mn-lt"/>
                <a:cs typeface="Arial" panose="020B0604020202020204" pitchFamily="34" charset="0"/>
              </a:rPr>
              <a:t> ingested by mouth are typically used in patients with type 2 diabetes to control blood sugar levels. In some cases, diabetic patients use hypoglycemic agents together with insulin. The risk of chronic kidney disease increases for people with diabetes, and renal impairment can increase the risk of adverse events related to hypoglycemic agents.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32182" lvl="1" indent="-174982">
              <a:buFont typeface="Arial" panose="020B0604020202020204" pitchFamily="34" charset="0"/>
              <a:buChar char="•"/>
              <a:defRPr/>
            </a:pPr>
            <a:r>
              <a:rPr lang="en-US" b="0" dirty="0">
                <a:latin typeface="+mn-lt"/>
                <a:cs typeface="Arial" panose="020B0604020202020204" pitchFamily="34" charset="0"/>
              </a:rPr>
              <a:t>Black, Hispanic, and other/unknown race hospital patients had a higher percentage of adverse drug events with hypoglycemic agents compared with White patients (6.6%, 7.5%, and 6.2%, respectively, vs. 4.0%).</a:t>
            </a:r>
          </a:p>
        </p:txBody>
      </p:sp>
      <p:sp>
        <p:nvSpPr>
          <p:cNvPr id="4" name="Slide Number Placeholder 3"/>
          <p:cNvSpPr>
            <a:spLocks noGrp="1"/>
          </p:cNvSpPr>
          <p:nvPr>
            <p:ph type="sldNum" sz="quarter" idx="5"/>
          </p:nvPr>
        </p:nvSpPr>
        <p:spPr/>
        <p:txBody>
          <a:bodyPr/>
          <a:lstStyle/>
          <a:p>
            <a:fld id="{C0F596C6-1807-4ED1-A2A6-17F710C0A291}" type="slidenum">
              <a:rPr lang="en-US" smtClean="0"/>
              <a:pPr/>
              <a:t>80</a:t>
            </a:fld>
            <a:endParaRPr lang="en-US" dirty="0"/>
          </a:p>
        </p:txBody>
      </p:sp>
    </p:spTree>
    <p:extLst>
      <p:ext uri="{BB962C8B-B14F-4D97-AF65-F5344CB8AC3E}">
        <p14:creationId xmlns:p14="http://schemas.microsoft.com/office/powerpoint/2010/main" val="391104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Hypoglycemic agents</a:t>
            </a:r>
            <a:r>
              <a:rPr lang="en-US" b="0" baseline="0" dirty="0">
                <a:latin typeface="+mn-lt"/>
                <a:cs typeface="Arial" panose="020B0604020202020204" pitchFamily="34" charset="0"/>
              </a:rPr>
              <a:t> ingested by mouth are typically used in patients with type 2 diabetes to control blood sugar levels. In some cases, diabetic patients use hypoglycemic agents together with insulin. The risk of chronic kidney disease increases for people with diabetes, and renal impairment can increase the risk of adverse events related to hypoglycemic agents.</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There were no</a:t>
            </a:r>
            <a:r>
              <a:rPr lang="en-US" b="1" dirty="0">
                <a:latin typeface="+mn-lt"/>
                <a:cs typeface="Arial" panose="020B0604020202020204" pitchFamily="34" charset="0"/>
              </a:rPr>
              <a:t> </a:t>
            </a:r>
            <a:r>
              <a:rPr lang="en-US" b="0" dirty="0">
                <a:latin typeface="+mn-lt"/>
                <a:cs typeface="Arial" panose="020B0604020202020204" pitchFamily="34" charset="0"/>
              </a:rPr>
              <a:t>statistically significant disparities by sex in in the percentage of patients with adverse drug events with hypoglycemic agents.</a:t>
            </a:r>
          </a:p>
          <a:p>
            <a:pPr marL="632182" lvl="1" indent="-174982">
              <a:buFont typeface="Arial" panose="020B0604020202020204" pitchFamily="34" charset="0"/>
              <a:buChar char="•"/>
              <a:defRPr/>
            </a:pP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81</a:t>
            </a:fld>
            <a:endParaRPr lang="en-US" dirty="0"/>
          </a:p>
        </p:txBody>
      </p:sp>
    </p:spTree>
    <p:extLst>
      <p:ext uri="{BB962C8B-B14F-4D97-AF65-F5344CB8AC3E}">
        <p14:creationId xmlns:p14="http://schemas.microsoft.com/office/powerpoint/2010/main" val="1716324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Hypoglycemic agents</a:t>
            </a:r>
            <a:r>
              <a:rPr lang="en-US" b="0" baseline="0" dirty="0">
                <a:latin typeface="+mn-lt"/>
                <a:cs typeface="Arial" panose="020B0604020202020204" pitchFamily="34" charset="0"/>
              </a:rPr>
              <a:t> ingested by mouth are typically used in patients with type 2 diabetes to control blood sugar levels. In some cases, diabetic patients use hypoglycemic agents together with insulin. The risk of chronic kidney disease increases for people with diabetes, and renal impairment can increase the risk of adverse events related to hypoglycemic agents.</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Hospital patients diagnosed with obesity had a lower percentage of adverse drug events with hypoglycemic agents compared with patients without obesity (3.7% vs. 5.0%).</a:t>
            </a:r>
          </a:p>
          <a:p>
            <a:pPr marL="457200" lvl="1" indent="0">
              <a:buFont typeface="Arial" panose="020B0604020202020204" pitchFamily="34" charset="0"/>
              <a:buNone/>
            </a:pPr>
            <a:endParaRPr lang="en-US" b="0" dirty="0">
              <a:latin typeface="+mn-lt"/>
              <a:cs typeface="Arial" panose="020B0604020202020204" pitchFamily="34" charset="0"/>
            </a:endParaRPr>
          </a:p>
          <a:p>
            <a:pPr marL="632182" lvl="1" indent="-174982">
              <a:buFont typeface="Arial" panose="020B0604020202020204" pitchFamily="34" charset="0"/>
              <a:buChar char="•"/>
              <a:defRPr/>
            </a:pP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82</a:t>
            </a:fld>
            <a:endParaRPr lang="en-US" dirty="0"/>
          </a:p>
        </p:txBody>
      </p:sp>
    </p:spTree>
    <p:extLst>
      <p:ext uri="{BB962C8B-B14F-4D97-AF65-F5344CB8AC3E}">
        <p14:creationId xmlns:p14="http://schemas.microsoft.com/office/powerpoint/2010/main" val="3806936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Hypoglycemic agents</a:t>
            </a:r>
            <a:r>
              <a:rPr lang="en-US" b="0" baseline="0" dirty="0">
                <a:latin typeface="+mn-lt"/>
                <a:cs typeface="Arial" panose="020B0604020202020204" pitchFamily="34" charset="0"/>
              </a:rPr>
              <a:t> ingested by mouth are typically used in patients with type 2 diabetes to control blood sugar levels. In some cases, diabetic patients use hypoglycemic agents together with insulin. The risk of chronic kidney disease increases for people with diabetes, and renal impairment can increase the risk of adverse events related to hypoglycemic agents.</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Hospital patients diagnosed with heart failure had a higher percentage of adverse drug events with hypoglycemic agents compared with patients without heart failure (5.0% vs. 4.5%).</a:t>
            </a:r>
          </a:p>
          <a:p>
            <a:pPr marL="457200" lvl="1" indent="0">
              <a:buFont typeface="Arial" panose="020B0604020202020204" pitchFamily="34" charset="0"/>
              <a:buNone/>
              <a:defRPr/>
            </a:pP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83</a:t>
            </a:fld>
            <a:endParaRPr lang="en-US" dirty="0"/>
          </a:p>
        </p:txBody>
      </p:sp>
    </p:spTree>
    <p:extLst>
      <p:ext uri="{BB962C8B-B14F-4D97-AF65-F5344CB8AC3E}">
        <p14:creationId xmlns:p14="http://schemas.microsoft.com/office/powerpoint/2010/main" val="32176368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mn-lt"/>
                <a:cs typeface="Arial" panose="020B0604020202020204" pitchFamily="34" charset="0"/>
              </a:rPr>
              <a:t>Importance: </a:t>
            </a:r>
            <a:r>
              <a:rPr lang="en-US" b="0" dirty="0">
                <a:latin typeface="+mn-lt"/>
                <a:cs typeface="Arial" panose="020B0604020202020204" pitchFamily="34" charset="0"/>
              </a:rPr>
              <a:t>Intravenous heparin is commonly used as an anticoagulant but some patients may experience adverse events.</a:t>
            </a: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Male patients were more likely to experience </a:t>
            </a:r>
            <a:r>
              <a:rPr lang="en-US" sz="1200" dirty="0"/>
              <a:t>adverse drug events with intravenous heparin</a:t>
            </a:r>
            <a:r>
              <a:rPr lang="en-US" sz="1200" b="0" dirty="0">
                <a:latin typeface="+mn-lt"/>
                <a:cs typeface="Arial" panose="020B0604020202020204" pitchFamily="34" charset="0"/>
              </a:rPr>
              <a:t> than female patients (4.7% vs. 3.6%).</a:t>
            </a: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84</a:t>
            </a:fld>
            <a:endParaRPr lang="en-US" dirty="0"/>
          </a:p>
        </p:txBody>
      </p:sp>
    </p:spTree>
    <p:extLst>
      <p:ext uri="{BB962C8B-B14F-4D97-AF65-F5344CB8AC3E}">
        <p14:creationId xmlns:p14="http://schemas.microsoft.com/office/powerpoint/2010/main" val="3014801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Intravenous heparin is commonly used as an anticoagulant but some patients may experience adverse events.</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Adult patients with and without obesity experienced similar percentages of  </a:t>
            </a:r>
            <a:r>
              <a:rPr lang="en-US" sz="1200" dirty="0"/>
              <a:t>adverse drug events with intravenous heparin</a:t>
            </a:r>
            <a:r>
              <a:rPr lang="en-US" sz="1200" b="0" dirty="0">
                <a:latin typeface="+mn-lt"/>
                <a:cs typeface="Arial" panose="020B0604020202020204" pitchFamily="34" charset="0"/>
              </a:rPr>
              <a:t> (4.2% and 4.1%, respectively).</a:t>
            </a: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85</a:t>
            </a:fld>
            <a:endParaRPr lang="en-US" dirty="0"/>
          </a:p>
        </p:txBody>
      </p:sp>
    </p:spTree>
    <p:extLst>
      <p:ext uri="{BB962C8B-B14F-4D97-AF65-F5344CB8AC3E}">
        <p14:creationId xmlns:p14="http://schemas.microsoft.com/office/powerpoint/2010/main" val="40893191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 </a:t>
            </a:r>
            <a:r>
              <a:rPr lang="en-US" b="0" dirty="0">
                <a:latin typeface="+mn-lt"/>
                <a:cs typeface="Arial" panose="020B0604020202020204" pitchFamily="34" charset="0"/>
              </a:rPr>
              <a:t>Intravenous heparin is commonly used as an anticoagulant but some patients may experience adverse events.</a:t>
            </a:r>
            <a:endParaRPr lang="en-US" b="1" dirty="0">
              <a:latin typeface="+mn-lt"/>
              <a:cs typeface="Arial" panose="020B0604020202020204" pitchFamily="34" charset="0"/>
            </a:endParaRPr>
          </a:p>
          <a:p>
            <a:pPr marL="171450" indent="-171450">
              <a:buFont typeface="Arial" panose="020B0604020202020204" pitchFamily="34" charset="0"/>
              <a:buChar char="•"/>
            </a:pPr>
            <a:r>
              <a:rPr lang="en-US" b="1" dirty="0">
                <a:latin typeface="+mn-lt"/>
                <a:cs typeface="Arial" panose="020B0604020202020204" pitchFamily="34" charset="0"/>
              </a:rPr>
              <a:t>Groups With Disparities, 2021: </a:t>
            </a:r>
          </a:p>
          <a:p>
            <a:pPr marL="628650" lvl="1" indent="-171450">
              <a:buFont typeface="Arial" panose="020B0604020202020204" pitchFamily="34" charset="0"/>
              <a:buChar char="•"/>
            </a:pPr>
            <a:r>
              <a:rPr lang="en-US" b="0" dirty="0">
                <a:latin typeface="+mn-lt"/>
                <a:cs typeface="Arial" panose="020B0604020202020204" pitchFamily="34" charset="0"/>
              </a:rPr>
              <a:t>Adult patients with and without heart failure experienced similar percentages of adverse drug events with intravenous heparin (4.1% and 4.2%, respectively</a:t>
            </a:r>
            <a:r>
              <a:rPr lang="en-US" sz="1200" b="0" dirty="0">
                <a:latin typeface="+mn-lt"/>
                <a:cs typeface="Arial" panose="020B0604020202020204" pitchFamily="34" charset="0"/>
              </a:rPr>
              <a:t>).</a:t>
            </a:r>
            <a:endParaRPr lang="en-US" b="0" u="none" baseline="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86</a:t>
            </a:fld>
            <a:endParaRPr lang="en-US" dirty="0"/>
          </a:p>
        </p:txBody>
      </p:sp>
    </p:spTree>
    <p:extLst>
      <p:ext uri="{BB962C8B-B14F-4D97-AF65-F5344CB8AC3E}">
        <p14:creationId xmlns:p14="http://schemas.microsoft.com/office/powerpoint/2010/main" val="7642963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31838"/>
            <a:ext cx="4194175" cy="3146425"/>
          </a:xfrm>
        </p:spPr>
      </p:sp>
      <p:sp>
        <p:nvSpPr>
          <p:cNvPr id="3" name="Notes Placeholder 2"/>
          <p:cNvSpPr>
            <a:spLocks noGrp="1"/>
          </p:cNvSpPr>
          <p:nvPr>
            <p:ph type="body" idx="1"/>
          </p:nvPr>
        </p:nvSpPr>
        <p:spPr>
          <a:xfrm>
            <a:off x="717917" y="4421823"/>
            <a:ext cx="5743335" cy="4332610"/>
          </a:xfrm>
          <a:prstGeom prst="rect">
            <a:avLst/>
          </a:prstGeom>
        </p:spPr>
        <p:txBody>
          <a:bodyPr>
            <a:normAutofit/>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Low-molecular-weight heparin (LMWH) and factor Xa inhibitors are widely used to prevent and treat venous thromboembolism and acute coronary syndromes. Although these drugs have been shown to improve outcomes, adverse events associated with bleeding remain a concern, and uncertainties </a:t>
            </a:r>
            <a:r>
              <a:rPr lang="en-US" b="0" dirty="0">
                <a:latin typeface="+mn-lt"/>
                <a:cs typeface="Arial" panose="020B0604020202020204" pitchFamily="34" charset="0"/>
              </a:rPr>
              <a:t>remain</a:t>
            </a:r>
            <a:r>
              <a:rPr lang="en-US" b="1" dirty="0">
                <a:latin typeface="+mn-lt"/>
                <a:cs typeface="Arial" panose="020B0604020202020204" pitchFamily="34" charset="0"/>
              </a:rPr>
              <a:t> </a:t>
            </a:r>
            <a:r>
              <a:rPr lang="en-US" dirty="0">
                <a:latin typeface="+mn-lt"/>
                <a:cs typeface="Arial" panose="020B0604020202020204" pitchFamily="34" charset="0"/>
              </a:rPr>
              <a:t>about safety for specific patient populations, including pregnant women (Lim, 2010; Sobieraj, et al., 2012); ); and drug dosing in patients with chronic kidney disease may require adjustments (Lobo, 2007).</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Groups With Disparities, 2021:</a:t>
            </a:r>
            <a:r>
              <a:rPr lang="en-US" b="0" dirty="0">
                <a:latin typeface="+mn-lt"/>
                <a:cs typeface="Arial" panose="020B0604020202020204" pitchFamily="34" charset="0"/>
              </a:rPr>
              <a:t> </a:t>
            </a:r>
          </a:p>
          <a:p>
            <a:pPr marL="354330" marR="0" lvl="2"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latin typeface="+mn-lt"/>
                <a:cs typeface="Arial" panose="020B0604020202020204" pitchFamily="34" charset="0"/>
              </a:rPr>
              <a:t>There were no statistically significant disparities between male and female patients with adverse drug events with LMWH, thrombin inhibitor, or factor Xa inhibitors (0.42% vs. 0.4%</a:t>
            </a:r>
            <a:r>
              <a:rPr lang="en-US" b="0" dirty="0">
                <a:latin typeface="+mn-lt"/>
                <a:cs typeface="Arial" panose="020B0604020202020204" pitchFamily="34" charset="0"/>
              </a:rPr>
              <a:t>).</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87</a:t>
            </a:fld>
            <a:endParaRPr lang="en-US" dirty="0">
              <a:solidFill>
                <a:prstClr val="black"/>
              </a:solidFill>
              <a:latin typeface="Calibri"/>
            </a:endParaRPr>
          </a:p>
        </p:txBody>
      </p:sp>
    </p:spTree>
    <p:extLst>
      <p:ext uri="{BB962C8B-B14F-4D97-AF65-F5344CB8AC3E}">
        <p14:creationId xmlns:p14="http://schemas.microsoft.com/office/powerpoint/2010/main" val="17042054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Low-molecular-weight heparin (LMWH) and factor Xa inhibitors are widely used to prevent and treat venous thromboembolism and acute coronary syndromes. Although these drugs have been shown to improve outcomes, adverse events associated with bleeding remain a concern, and uncertainties </a:t>
            </a:r>
            <a:r>
              <a:rPr lang="en-US" b="0" dirty="0">
                <a:latin typeface="+mn-lt"/>
                <a:cs typeface="Arial" panose="020B0604020202020204" pitchFamily="34" charset="0"/>
              </a:rPr>
              <a:t>remain</a:t>
            </a:r>
            <a:r>
              <a:rPr lang="en-US" b="1" dirty="0">
                <a:latin typeface="+mn-lt"/>
                <a:cs typeface="Arial" panose="020B0604020202020204" pitchFamily="34" charset="0"/>
              </a:rPr>
              <a:t> </a:t>
            </a:r>
            <a:r>
              <a:rPr lang="en-US" dirty="0">
                <a:latin typeface="+mn-lt"/>
                <a:cs typeface="Arial" panose="020B0604020202020204" pitchFamily="34" charset="0"/>
              </a:rPr>
              <a:t>about safety for specific patient populations, including pregnant women (Lim, 2010; Sobieraj, et al., 2012); ); and drug dosing in patients with chronic kidney disease may require adjustments (Lobo, 2007).</a:t>
            </a:r>
            <a:endParaRPr lang="en-US" b="1" dirty="0">
              <a:latin typeface="+mn-lt"/>
              <a:cs typeface="Arial" panose="020B0604020202020204" pitchFamily="34" charset="0"/>
            </a:endParaRPr>
          </a:p>
          <a:p>
            <a:pPr marL="171450" lvl="1" indent="-171450" defTabSz="963521">
              <a:buFont typeface="Arial" panose="020B0604020202020204" pitchFamily="34" charset="0"/>
              <a:buChar char="•"/>
              <a:defRPr/>
            </a:pPr>
            <a:r>
              <a:rPr lang="en-US" b="1" dirty="0">
                <a:latin typeface="+mn-lt"/>
                <a:cs typeface="Arial" panose="020B0604020202020204" pitchFamily="34" charset="0"/>
              </a:rPr>
              <a:t>Groups With Disparities, 2021: </a:t>
            </a:r>
            <a:endParaRPr lang="en-US" b="0" u="none" baseline="0" dirty="0">
              <a:latin typeface="+mn-lt"/>
              <a:cs typeface="Arial" panose="020B0604020202020204" pitchFamily="34" charset="0"/>
            </a:endParaRPr>
          </a:p>
          <a:p>
            <a:pPr marL="354330" lvl="2" indent="-171450" defTabSz="963521">
              <a:buFont typeface="Arial" panose="020B0604020202020204" pitchFamily="34" charset="0"/>
              <a:buChar char="•"/>
              <a:defRPr/>
            </a:pPr>
            <a:r>
              <a:rPr lang="en-US" b="0" u="none" baseline="0" dirty="0">
                <a:latin typeface="+mn-lt"/>
                <a:cs typeface="Arial" panose="020B0604020202020204" pitchFamily="34" charset="0"/>
              </a:rPr>
              <a:t>There were no statistically significant disparities between patients with and without heart failure for adverse drug events with LMWH, thrombin inhibitor, or factor Xa inhibitors (0.42% vs. 0.4</a:t>
            </a:r>
            <a:r>
              <a:rPr lang="en-US" b="0" dirty="0">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88</a:t>
            </a:fld>
            <a:endParaRPr lang="en-US" dirty="0"/>
          </a:p>
        </p:txBody>
      </p:sp>
    </p:spTree>
    <p:extLst>
      <p:ext uri="{BB962C8B-B14F-4D97-AF65-F5344CB8AC3E}">
        <p14:creationId xmlns:p14="http://schemas.microsoft.com/office/powerpoint/2010/main" val="23674105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Low-molecular-weight heparin (LMWH) and factor Xa inhibitors are widely used to prevent and treat venous thromboembolism and acute coronary syndromes. Although these drugs have been shown to improve outcomes, adverse events associated with bleeding remain a concern, and uncertainties </a:t>
            </a:r>
            <a:r>
              <a:rPr lang="en-US" b="0" dirty="0">
                <a:latin typeface="+mn-lt"/>
                <a:cs typeface="Arial" panose="020B0604020202020204" pitchFamily="34" charset="0"/>
              </a:rPr>
              <a:t>remain</a:t>
            </a:r>
            <a:r>
              <a:rPr lang="en-US" b="1" dirty="0">
                <a:latin typeface="+mn-lt"/>
                <a:cs typeface="Arial" panose="020B0604020202020204" pitchFamily="34" charset="0"/>
              </a:rPr>
              <a:t> </a:t>
            </a:r>
            <a:r>
              <a:rPr lang="en-US" dirty="0">
                <a:latin typeface="+mn-lt"/>
                <a:cs typeface="Arial" panose="020B0604020202020204" pitchFamily="34" charset="0"/>
              </a:rPr>
              <a:t>about safety for specific patient populations, including pregnant women (Lim, 2010; Sobieraj, et al., 2012); ); and drug dosing in patients with chronic kidney disease may require adjustments (Lobo, 2007).</a:t>
            </a:r>
            <a:endParaRPr lang="en-US" b="1" dirty="0">
              <a:latin typeface="+mn-lt"/>
              <a:cs typeface="Arial" panose="020B0604020202020204" pitchFamily="34" charset="0"/>
            </a:endParaRPr>
          </a:p>
          <a:p>
            <a:pPr marL="171450" lvl="1" indent="-171450" defTabSz="963521">
              <a:buFont typeface="Arial" panose="020B0604020202020204" pitchFamily="34" charset="0"/>
              <a:buChar char="•"/>
              <a:defRPr/>
            </a:pPr>
            <a:r>
              <a:rPr lang="en-US" b="1" dirty="0">
                <a:latin typeface="+mn-lt"/>
                <a:cs typeface="Arial" panose="020B0604020202020204" pitchFamily="34" charset="0"/>
              </a:rPr>
              <a:t>Groups With Disparities, 2021: </a:t>
            </a:r>
          </a:p>
          <a:p>
            <a:pPr marL="632182" marR="0" lvl="2" indent="-174982"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Patients diagnosed with obesity were more likely to experience anticoagulant-related adverse events than those without (0.63% vs. 0.35%).</a:t>
            </a:r>
          </a:p>
        </p:txBody>
      </p:sp>
      <p:sp>
        <p:nvSpPr>
          <p:cNvPr id="4" name="Slide Number Placeholder 3"/>
          <p:cNvSpPr>
            <a:spLocks noGrp="1"/>
          </p:cNvSpPr>
          <p:nvPr>
            <p:ph type="sldNum" sz="quarter" idx="5"/>
          </p:nvPr>
        </p:nvSpPr>
        <p:spPr/>
        <p:txBody>
          <a:bodyPr/>
          <a:lstStyle/>
          <a:p>
            <a:fld id="{C0F596C6-1807-4ED1-A2A6-17F710C0A291}" type="slidenum">
              <a:rPr lang="en-US" smtClean="0"/>
              <a:pPr/>
              <a:t>89</a:t>
            </a:fld>
            <a:endParaRPr lang="en-US" dirty="0"/>
          </a:p>
        </p:txBody>
      </p:sp>
    </p:spTree>
    <p:extLst>
      <p:ext uri="{BB962C8B-B14F-4D97-AF65-F5344CB8AC3E}">
        <p14:creationId xmlns:p14="http://schemas.microsoft.com/office/powerpoint/2010/main" val="283228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definitions are defined on AHRQ’s PSNet website </a:t>
            </a:r>
            <a:r>
              <a:rPr lang="en-US" dirty="0"/>
              <a:t>(</a:t>
            </a:r>
            <a:r>
              <a:rPr lang="en-US" dirty="0">
                <a:hlinkClick r:id="rId3"/>
              </a:rPr>
              <a:t>https://psnet.ahrq.gov/primer/patient-safety-101</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information on sentinel events is available at https://www.jointcommission.org/resources/patient-safety-topics/sentinel-event/.</a:t>
            </a:r>
          </a:p>
        </p:txBody>
      </p:sp>
      <p:sp>
        <p:nvSpPr>
          <p:cNvPr id="4" name="Slide Number Placeholder 3"/>
          <p:cNvSpPr>
            <a:spLocks noGrp="1"/>
          </p:cNvSpPr>
          <p:nvPr>
            <p:ph type="sldNum" sz="quarter" idx="10"/>
          </p:nvPr>
        </p:nvSpPr>
        <p:spPr/>
        <p:txBody>
          <a:bodyPr/>
          <a:lstStyle/>
          <a:p>
            <a:fld id="{B17BA40C-25F7-4A81-B7B0-365A5351FE20}" type="slidenum">
              <a:rPr lang="en-US" smtClean="0"/>
              <a:t>9</a:t>
            </a:fld>
            <a:endParaRPr lang="en-US" dirty="0"/>
          </a:p>
        </p:txBody>
      </p:sp>
    </p:spTree>
    <p:extLst>
      <p:ext uri="{BB962C8B-B14F-4D97-AF65-F5344CB8AC3E}">
        <p14:creationId xmlns:p14="http://schemas.microsoft.com/office/powerpoint/2010/main" val="22388325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Groups With Disparities, 2021: </a:t>
            </a:r>
          </a:p>
          <a:p>
            <a:pPr marL="632182" marR="0" lvl="2" indent="-174982"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Male and female patients experienced similar percentages of </a:t>
            </a:r>
            <a:r>
              <a:rPr lang="en-US" sz="1200" dirty="0"/>
              <a:t>an adverse event within 24 hours following opioid administration </a:t>
            </a:r>
            <a:r>
              <a:rPr lang="en-US" b="0" dirty="0">
                <a:latin typeface="+mn-lt"/>
                <a:cs typeface="Arial" panose="020B0604020202020204" pitchFamily="34" charset="0"/>
              </a:rPr>
              <a:t>(0.42% and 0.27%, respectively).</a:t>
            </a:r>
          </a:p>
        </p:txBody>
      </p:sp>
      <p:sp>
        <p:nvSpPr>
          <p:cNvPr id="4" name="Slide Number Placeholder 3"/>
          <p:cNvSpPr>
            <a:spLocks noGrp="1"/>
          </p:cNvSpPr>
          <p:nvPr>
            <p:ph type="sldNum" sz="quarter" idx="5"/>
          </p:nvPr>
        </p:nvSpPr>
        <p:spPr/>
        <p:txBody>
          <a:bodyPr/>
          <a:lstStyle/>
          <a:p>
            <a:fld id="{C0F596C6-1807-4ED1-A2A6-17F710C0A291}" type="slidenum">
              <a:rPr lang="en-US" smtClean="0"/>
              <a:pPr/>
              <a:t>90</a:t>
            </a:fld>
            <a:endParaRPr lang="en-US" dirty="0"/>
          </a:p>
        </p:txBody>
      </p:sp>
    </p:spTree>
    <p:extLst>
      <p:ext uri="{BB962C8B-B14F-4D97-AF65-F5344CB8AC3E}">
        <p14:creationId xmlns:p14="http://schemas.microsoft.com/office/powerpoint/2010/main" val="30352531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Groups With Disparities, 2021: </a:t>
            </a:r>
          </a:p>
          <a:p>
            <a:pPr marL="632182" marR="0" lvl="2" indent="-174982"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Patients diagnosed with heart failure were more likely to experience an adverse event within 24 hours following opioid administration than patients without (0.53% vs. 0.27%).</a:t>
            </a:r>
          </a:p>
        </p:txBody>
      </p:sp>
      <p:sp>
        <p:nvSpPr>
          <p:cNvPr id="4" name="Slide Number Placeholder 3"/>
          <p:cNvSpPr>
            <a:spLocks noGrp="1"/>
          </p:cNvSpPr>
          <p:nvPr>
            <p:ph type="sldNum" sz="quarter" idx="5"/>
          </p:nvPr>
        </p:nvSpPr>
        <p:spPr/>
        <p:txBody>
          <a:bodyPr/>
          <a:lstStyle/>
          <a:p>
            <a:fld id="{C0F596C6-1807-4ED1-A2A6-17F710C0A291}" type="slidenum">
              <a:rPr lang="en-US" smtClean="0"/>
              <a:pPr/>
              <a:t>91</a:t>
            </a:fld>
            <a:endParaRPr lang="en-US" dirty="0"/>
          </a:p>
        </p:txBody>
      </p:sp>
    </p:spTree>
    <p:extLst>
      <p:ext uri="{BB962C8B-B14F-4D97-AF65-F5344CB8AC3E}">
        <p14:creationId xmlns:p14="http://schemas.microsoft.com/office/powerpoint/2010/main" val="1066019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92</a:t>
            </a:fld>
            <a:endParaRPr lang="en-US" dirty="0"/>
          </a:p>
        </p:txBody>
      </p:sp>
    </p:spTree>
    <p:extLst>
      <p:ext uri="{BB962C8B-B14F-4D97-AF65-F5344CB8AC3E}">
        <p14:creationId xmlns:p14="http://schemas.microsoft.com/office/powerpoint/2010/main" val="27013282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5"/>
          </p:nvPr>
        </p:nvSpPr>
        <p:spPr/>
        <p:txBody>
          <a:bodyPr/>
          <a:lstStyle/>
          <a:p>
            <a:fld id="{B17BA40C-25F7-4A81-B7B0-365A5351FE20}" type="slidenum">
              <a:rPr lang="en-US" smtClean="0"/>
              <a:t>93</a:t>
            </a:fld>
            <a:endParaRPr lang="en-US" dirty="0"/>
          </a:p>
        </p:txBody>
      </p:sp>
    </p:spTree>
    <p:extLst>
      <p:ext uri="{BB962C8B-B14F-4D97-AF65-F5344CB8AC3E}">
        <p14:creationId xmlns:p14="http://schemas.microsoft.com/office/powerpoint/2010/main" val="15843788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cs typeface="Arial" panose="020B0604020202020204" pitchFamily="34" charset="0"/>
              </a:rPr>
              <a:t>More information is available in the Patient Safety Primer: Ambulatory Care Safety (</a:t>
            </a:r>
            <a:r>
              <a:rPr lang="en-US"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https://psnet.ahrq.gov/primer/ambulatory-care-safety</a:t>
            </a:r>
            <a:r>
              <a:rPr lang="en-US" u="sng" dirty="0">
                <a:latin typeface="+mn-lt"/>
                <a:cs typeface="Arial" panose="020B0604020202020204" pitchFamily="34" charset="0"/>
              </a:rPr>
              <a:t>)</a:t>
            </a:r>
            <a:r>
              <a:rPr lang="en-US" dirty="0">
                <a:latin typeface="+mn-lt"/>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94</a:t>
            </a:fld>
            <a:endParaRPr lang="en-US" dirty="0"/>
          </a:p>
        </p:txBody>
      </p:sp>
    </p:spTree>
    <p:extLst>
      <p:ext uri="{BB962C8B-B14F-4D97-AF65-F5344CB8AC3E}">
        <p14:creationId xmlns:p14="http://schemas.microsoft.com/office/powerpoint/2010/main" val="24634144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95</a:t>
            </a:fld>
            <a:endParaRPr lang="en-US" dirty="0"/>
          </a:p>
        </p:txBody>
      </p:sp>
    </p:spTree>
    <p:extLst>
      <p:ext uri="{BB962C8B-B14F-4D97-AF65-F5344CB8AC3E}">
        <p14:creationId xmlns:p14="http://schemas.microsoft.com/office/powerpoint/2010/main" val="7337015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Some drugs prescribed for older patients are known to be potentially harmful for this age group. </a:t>
            </a:r>
          </a:p>
          <a:p>
            <a:pPr marL="171450" lvl="1" indent="-171450" defTabSz="963521">
              <a:buFont typeface="Arial" panose="020B0604020202020204" pitchFamily="34" charset="0"/>
              <a:buChar char="•"/>
              <a:defRPr/>
            </a:pPr>
            <a:r>
              <a:rPr lang="en-US" b="1" dirty="0">
                <a:latin typeface="+mn-lt"/>
                <a:cs typeface="Arial" panose="020B0604020202020204" pitchFamily="34" charset="0"/>
              </a:rPr>
              <a:t>Overall</a:t>
            </a:r>
            <a:r>
              <a:rPr lang="en-US" b="1" baseline="0" dirty="0">
                <a:latin typeface="+mn-lt"/>
                <a:cs typeface="Arial" panose="020B0604020202020204" pitchFamily="34" charset="0"/>
              </a:rPr>
              <a:t> Percentage: </a:t>
            </a:r>
            <a:r>
              <a:rPr lang="en-US" b="0" u="none" baseline="0" dirty="0">
                <a:latin typeface="+mn-lt"/>
                <a:cs typeface="Arial" panose="020B0604020202020204" pitchFamily="34" charset="0"/>
              </a:rPr>
              <a:t>In 2020, 10.2% of</a:t>
            </a:r>
            <a:r>
              <a:rPr lang="en-US" b="0" u="none" dirty="0">
                <a:latin typeface="+mn-lt"/>
                <a:cs typeface="Arial" panose="020B0604020202020204" pitchFamily="34" charset="0"/>
              </a:rPr>
              <a:t> adults age 65 years and over received potentially inappropriate prescription medications. </a:t>
            </a:r>
          </a:p>
          <a:p>
            <a:pPr marL="171450" lvl="1" indent="-171450">
              <a:buFont typeface="Arial" panose="020B0604020202020204" pitchFamily="34" charset="0"/>
              <a:buChar char="•"/>
              <a:defRPr/>
            </a:pPr>
            <a:r>
              <a:rPr lang="en-US" b="1" u="none" dirty="0">
                <a:latin typeface="+mn-lt"/>
                <a:cs typeface="Arial" panose="020B0604020202020204" pitchFamily="34" charset="0"/>
              </a:rPr>
              <a:t>Trends: </a:t>
            </a:r>
            <a:r>
              <a:rPr lang="en-US" u="none" dirty="0">
                <a:latin typeface="+mn-lt"/>
                <a:cs typeface="Arial" panose="020B0604020202020204" pitchFamily="34" charset="0"/>
              </a:rPr>
              <a:t>From 2002 to 2020, the percentage of adults age 65 years and over who received potentially inappropriate prescription medications improved overall and for all racial/ethnic groups.</a:t>
            </a:r>
          </a:p>
          <a:p>
            <a:pPr marL="171450" lvl="1" indent="-171450">
              <a:buFont typeface="Arial" panose="020B0604020202020204" pitchFamily="34" charset="0"/>
              <a:buChar char="•"/>
              <a:defRPr/>
            </a:pPr>
            <a:r>
              <a:rPr lang="en-US" b="1" u="none" dirty="0">
                <a:latin typeface="+mn-lt"/>
                <a:cs typeface="Arial" panose="020B0604020202020204" pitchFamily="34" charset="0"/>
              </a:rPr>
              <a:t>Groups With Disparities, 2020:</a:t>
            </a:r>
          </a:p>
          <a:p>
            <a:pPr marL="354330" lvl="2" indent="-171450">
              <a:buFont typeface="Arial" panose="020B0604020202020204" pitchFamily="34" charset="0"/>
              <a:buChar char="•"/>
              <a:defRPr/>
            </a:pPr>
            <a:r>
              <a:rPr lang="en-US" b="0" u="none" dirty="0">
                <a:latin typeface="+mn-lt"/>
                <a:cs typeface="Arial" panose="020B0604020202020204" pitchFamily="34" charset="0"/>
              </a:rPr>
              <a:t>The percentage of adults age 65 years and over who received at least 1 of 33 prescription medications potentially inappropriate for older adults was higher for Black patients than Hispanic patients (10.8% vs. 6.8%).</a:t>
            </a:r>
          </a:p>
          <a:p>
            <a:pPr marL="354330" lvl="2" indent="-171450">
              <a:buFont typeface="Arial" panose="020B0604020202020204" pitchFamily="34" charset="0"/>
              <a:buChar char="•"/>
              <a:defRPr/>
            </a:pPr>
            <a:r>
              <a:rPr lang="en-US" b="0" u="none" dirty="0">
                <a:latin typeface="+mn-lt"/>
                <a:cs typeface="Arial" panose="020B0604020202020204" pitchFamily="34" charset="0"/>
              </a:rPr>
              <a:t>The percentage of adults age 65 years and over who received at least 1 of 33 prescription medications potentially inappropriate for older adults was similar for Black and White patients (10.8% for both groups).</a:t>
            </a:r>
            <a:endParaRPr lang="en-US" b="0" i="0" u="none" strike="noStrike" kern="1200" dirty="0">
              <a:solidFill>
                <a:schemeClr val="tx1"/>
              </a:solidFill>
              <a:effectLst/>
              <a:latin typeface="+mn-lt"/>
              <a:cs typeface="Arial" panose="020B0604020202020204" pitchFamily="34" charset="0"/>
            </a:endParaRPr>
          </a:p>
          <a:p>
            <a:pPr marL="0" lvl="1" indent="0">
              <a:buFont typeface="Arial" panose="020B0604020202020204" pitchFamily="34" charset="0"/>
              <a:buNone/>
              <a:defRPr/>
            </a:pP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96</a:t>
            </a:fld>
            <a:endParaRPr lang="en-US" dirty="0"/>
          </a:p>
        </p:txBody>
      </p:sp>
    </p:spTree>
    <p:extLst>
      <p:ext uri="{BB962C8B-B14F-4D97-AF65-F5344CB8AC3E}">
        <p14:creationId xmlns:p14="http://schemas.microsoft.com/office/powerpoint/2010/main" val="14053483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Some drugs prescribed for older patients are known to be potentially harmful for this age group. </a:t>
            </a:r>
          </a:p>
          <a:p>
            <a:pPr marL="171450" lvl="1" indent="-171450">
              <a:buFont typeface="Arial" panose="020B0604020202020204" pitchFamily="34" charset="0"/>
              <a:buChar char="•"/>
              <a:defRPr/>
            </a:pPr>
            <a:r>
              <a:rPr lang="en-US" b="1" u="none" dirty="0">
                <a:latin typeface="+mn-lt"/>
                <a:cs typeface="Arial" panose="020B0604020202020204" pitchFamily="34" charset="0"/>
              </a:rPr>
              <a:t>Trends: </a:t>
            </a:r>
            <a:r>
              <a:rPr lang="en-US" u="none" dirty="0">
                <a:latin typeface="+mn-lt"/>
                <a:cs typeface="Arial" panose="020B0604020202020204" pitchFamily="34" charset="0"/>
              </a:rPr>
              <a:t>From 2002 to </a:t>
            </a:r>
            <a:r>
              <a:rPr lang="en-US" b="0" u="none" dirty="0">
                <a:latin typeface="+mn-lt"/>
                <a:cs typeface="Arial" panose="020B0604020202020204" pitchFamily="34" charset="0"/>
              </a:rPr>
              <a:t>2020, </a:t>
            </a:r>
            <a:r>
              <a:rPr lang="en-US" u="none" dirty="0">
                <a:latin typeface="+mn-lt"/>
                <a:cs typeface="Arial" panose="020B0604020202020204" pitchFamily="34" charset="0"/>
              </a:rPr>
              <a:t>the percentage of adults age 65 years and over who received potentially inappropriate prescription medications improved overall and for both sexes.</a:t>
            </a:r>
          </a:p>
          <a:p>
            <a:pPr marL="171450" lvl="1" indent="-171450">
              <a:buFont typeface="Arial" panose="020B0604020202020204" pitchFamily="34" charset="0"/>
              <a:buChar char="•"/>
              <a:defRPr/>
            </a:pPr>
            <a:r>
              <a:rPr lang="en-US" b="1" u="none" dirty="0">
                <a:latin typeface="+mn-lt"/>
                <a:cs typeface="Arial" panose="020B0604020202020204" pitchFamily="34" charset="0"/>
              </a:rPr>
              <a:t>Groups With Disparities, 2020:</a:t>
            </a:r>
            <a:r>
              <a:rPr lang="en-US" u="none" dirty="0">
                <a:latin typeface="+mn-lt"/>
                <a:cs typeface="Arial" panose="020B0604020202020204" pitchFamily="34" charset="0"/>
              </a:rPr>
              <a:t> </a:t>
            </a:r>
          </a:p>
          <a:p>
            <a:pPr marL="354330" lvl="2" indent="-171450">
              <a:buFont typeface="Arial" panose="020B0604020202020204" pitchFamily="34" charset="0"/>
              <a:buChar char="•"/>
              <a:defRPr/>
            </a:pPr>
            <a:r>
              <a:rPr lang="en-US" b="0" u="none" dirty="0">
                <a:latin typeface="+mn-lt"/>
                <a:cs typeface="Arial" panose="020B0604020202020204" pitchFamily="34" charset="0"/>
              </a:rPr>
              <a:t>The percentage of female adults age 65 years and over receiving at least 1 of 33 prescription medications potentially inappropriate for older adults was higher than the percentage of male adults (</a:t>
            </a:r>
            <a:r>
              <a:rPr lang="en-US" b="0" i="0" u="none" strike="noStrike" kern="1200" dirty="0">
                <a:solidFill>
                  <a:schemeClr val="tx1"/>
                </a:solidFill>
                <a:effectLst/>
                <a:latin typeface="+mn-lt"/>
                <a:cs typeface="Arial" panose="020B0604020202020204" pitchFamily="34" charset="0"/>
              </a:rPr>
              <a:t>11.5</a:t>
            </a:r>
            <a:r>
              <a:rPr lang="en-US" dirty="0">
                <a:latin typeface="+mn-lt"/>
                <a:cs typeface="Arial" panose="020B0604020202020204" pitchFamily="34" charset="0"/>
              </a:rPr>
              <a:t>% vs. </a:t>
            </a:r>
            <a:r>
              <a:rPr lang="en-US" b="0" i="0" u="none" strike="noStrike" kern="1200" dirty="0">
                <a:solidFill>
                  <a:schemeClr val="tx1"/>
                </a:solidFill>
                <a:effectLst/>
                <a:latin typeface="+mn-lt"/>
                <a:cs typeface="Arial" panose="020B0604020202020204" pitchFamily="34" charset="0"/>
              </a:rPr>
              <a:t>8.6%).</a:t>
            </a:r>
          </a:p>
          <a:p>
            <a:pPr marL="171450" lvl="1" indent="-171450">
              <a:buFont typeface="Arial" panose="020B0604020202020204" pitchFamily="34" charset="0"/>
              <a:buChar char="•"/>
              <a:defRPr/>
            </a:pPr>
            <a:r>
              <a:rPr lang="en-US" b="1" u="none" dirty="0">
                <a:latin typeface="+mn-lt"/>
                <a:cs typeface="Arial" panose="020B0604020202020204" pitchFamily="34" charset="0"/>
              </a:rPr>
              <a:t>Changes in Disparities:</a:t>
            </a:r>
            <a:r>
              <a:rPr lang="en-US" u="none" dirty="0">
                <a:latin typeface="+mn-lt"/>
                <a:cs typeface="Arial" panose="020B0604020202020204" pitchFamily="34" charset="0"/>
              </a:rPr>
              <a:t> In 2002, </a:t>
            </a:r>
            <a:r>
              <a:rPr lang="en-US" b="0" u="none" dirty="0">
                <a:latin typeface="+mn-lt"/>
                <a:cs typeface="Arial" panose="020B0604020202020204" pitchFamily="34" charset="0"/>
              </a:rPr>
              <a:t>the</a:t>
            </a:r>
            <a:r>
              <a:rPr lang="en-US" b="0" u="none" baseline="0" dirty="0">
                <a:latin typeface="+mn-lt"/>
                <a:cs typeface="Arial" panose="020B0604020202020204" pitchFamily="34" charset="0"/>
              </a:rPr>
              <a:t> percentage </a:t>
            </a:r>
            <a:r>
              <a:rPr lang="en-US" u="none" dirty="0">
                <a:latin typeface="+mn-lt"/>
                <a:cs typeface="Arial" panose="020B0604020202020204" pitchFamily="34" charset="0"/>
              </a:rPr>
              <a:t>of patients receiving potentially inappropriate medications was higher among females than males.</a:t>
            </a:r>
            <a:r>
              <a:rPr lang="en-US" b="1" u="none" dirty="0">
                <a:latin typeface="+mn-lt"/>
                <a:cs typeface="Arial" panose="020B0604020202020204" pitchFamily="34" charset="0"/>
              </a:rPr>
              <a:t> </a:t>
            </a:r>
            <a:r>
              <a:rPr lang="en-US" u="none" dirty="0">
                <a:latin typeface="+mn-lt"/>
                <a:cs typeface="Arial" panose="020B0604020202020204" pitchFamily="34" charset="0"/>
              </a:rPr>
              <a:t>This gap has narrowed over time.</a:t>
            </a:r>
            <a:endParaRPr lang="en-US" b="1" u="none" baseline="0" dirty="0">
              <a:latin typeface="+mn-lt"/>
              <a:cs typeface="Arial" panose="020B0604020202020204" pitchFamily="34" charset="0"/>
            </a:endParaRPr>
          </a:p>
          <a:p>
            <a:pPr marL="174982" lvl="1" indent="-174982">
              <a:buFont typeface="Arial" panose="020B0604020202020204" pitchFamily="34" charset="0"/>
              <a:buChar char="•"/>
              <a:defRPr/>
            </a:pP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97</a:t>
            </a:fld>
            <a:endParaRPr lang="en-US" dirty="0"/>
          </a:p>
        </p:txBody>
      </p:sp>
    </p:spTree>
    <p:extLst>
      <p:ext uri="{BB962C8B-B14F-4D97-AF65-F5344CB8AC3E}">
        <p14:creationId xmlns:p14="http://schemas.microsoft.com/office/powerpoint/2010/main" val="6710571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cs typeface="Arial" panose="020B0604020202020204" pitchFamily="34" charset="0"/>
              </a:rPr>
              <a:t>Importance:</a:t>
            </a:r>
            <a:r>
              <a:rPr lang="en-US" dirty="0">
                <a:latin typeface="+mn-lt"/>
                <a:cs typeface="Arial" panose="020B0604020202020204" pitchFamily="34" charset="0"/>
              </a:rPr>
              <a:t> Some drugs prescribed for older patients are known to be potentially harmful for this age group. </a:t>
            </a:r>
            <a:endParaRPr lang="en-US" b="1" u="none" dirty="0">
              <a:latin typeface="+mn-lt"/>
              <a:cs typeface="Arial" panose="020B0604020202020204" pitchFamily="34" charset="0"/>
            </a:endParaRP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mn-lt"/>
                <a:cs typeface="Arial" panose="020B0604020202020204" pitchFamily="34" charset="0"/>
              </a:rPr>
              <a:t>Trends: </a:t>
            </a:r>
            <a:r>
              <a:rPr lang="en-US" u="none" dirty="0">
                <a:latin typeface="+mn-lt"/>
                <a:cs typeface="Arial" panose="020B0604020202020204" pitchFamily="34" charset="0"/>
              </a:rPr>
              <a:t>From 2002 to </a:t>
            </a:r>
            <a:r>
              <a:rPr lang="en-US" b="0" u="none" dirty="0">
                <a:latin typeface="+mn-lt"/>
                <a:cs typeface="Arial" panose="020B0604020202020204" pitchFamily="34" charset="0"/>
              </a:rPr>
              <a:t>2020, </a:t>
            </a:r>
            <a:r>
              <a:rPr lang="en-US" u="none" dirty="0">
                <a:latin typeface="+mn-lt"/>
                <a:cs typeface="Arial" panose="020B0604020202020204" pitchFamily="34" charset="0"/>
              </a:rPr>
              <a:t>the percentage of adults age 65 years and over who received potentially inappropriate prescription medications improved overall and for both perceived health status groups.</a:t>
            </a:r>
            <a:endParaRPr lang="en-US" dirty="0">
              <a:latin typeface="+mn-lt"/>
              <a:cs typeface="Arial" panose="020B0604020202020204" pitchFamily="34" charset="0"/>
            </a:endParaRPr>
          </a:p>
          <a:p>
            <a:pPr marL="171450" lvl="1" indent="-171450">
              <a:buFont typeface="Arial" panose="020B0604020202020204" pitchFamily="34" charset="0"/>
              <a:buChar char="•"/>
              <a:defRPr/>
            </a:pPr>
            <a:r>
              <a:rPr lang="en-US" b="1" u="none" dirty="0">
                <a:latin typeface="+mn-lt"/>
                <a:cs typeface="Arial" panose="020B0604020202020204" pitchFamily="34" charset="0"/>
              </a:rPr>
              <a:t>Groups With Disparities, 2020:</a:t>
            </a:r>
            <a:r>
              <a:rPr lang="en-US" u="none" dirty="0">
                <a:latin typeface="+mn-lt"/>
                <a:cs typeface="Arial" panose="020B0604020202020204" pitchFamily="34" charset="0"/>
              </a:rPr>
              <a:t> </a:t>
            </a:r>
          </a:p>
          <a:p>
            <a:pPr marL="354330" lvl="2" indent="-171450">
              <a:buFont typeface="Arial" panose="020B0604020202020204" pitchFamily="34" charset="0"/>
              <a:buChar char="•"/>
              <a:defRPr/>
            </a:pPr>
            <a:r>
              <a:rPr lang="en-US" u="none" baseline="0" dirty="0">
                <a:latin typeface="+mn-lt"/>
                <a:cs typeface="Arial" panose="020B0604020202020204" pitchFamily="34" charset="0"/>
              </a:rPr>
              <a:t>The percentage of </a:t>
            </a:r>
            <a:r>
              <a:rPr lang="en-US" u="none" dirty="0">
                <a:latin typeface="+mn-lt"/>
                <a:cs typeface="Arial" panose="020B0604020202020204" pitchFamily="34" charset="0"/>
              </a:rPr>
              <a:t>patients receiving potentially inappropriate medications was higher among people with fair/poor health </a:t>
            </a:r>
            <a:r>
              <a:rPr lang="en-US" b="0" u="none" baseline="0" dirty="0">
                <a:latin typeface="+mn-lt"/>
                <a:cs typeface="Arial" panose="020B0604020202020204" pitchFamily="34" charset="0"/>
              </a:rPr>
              <a:t>status compared with people with excellent/very good/good health status (15.6% vs. 9.0%).</a:t>
            </a:r>
            <a:endParaRPr lang="en-US" b="1"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98</a:t>
            </a:fld>
            <a:endParaRPr lang="en-US" dirty="0"/>
          </a:p>
        </p:txBody>
      </p:sp>
    </p:spTree>
    <p:extLst>
      <p:ext uri="{BB962C8B-B14F-4D97-AF65-F5344CB8AC3E}">
        <p14:creationId xmlns:p14="http://schemas.microsoft.com/office/powerpoint/2010/main" val="16371788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31838"/>
            <a:ext cx="4187825" cy="3141662"/>
          </a:xfrm>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mn-lt"/>
                <a:cs typeface="Arial" panose="020B0604020202020204" pitchFamily="34" charset="0"/>
              </a:rPr>
              <a:t>Importance:</a:t>
            </a:r>
            <a:r>
              <a:rPr lang="en-US" dirty="0">
                <a:latin typeface="+mn-lt"/>
                <a:cs typeface="Arial" panose="020B0604020202020204" pitchFamily="34" charset="0"/>
              </a:rPr>
              <a:t> Some drugs prescribed for older patients are known to be potentially harmful for this age group. </a:t>
            </a:r>
          </a:p>
          <a:p>
            <a:pPr marL="171450" lvl="1" indent="-171450" defTabSz="963521">
              <a:buFont typeface="Arial" panose="020B0604020202020204" pitchFamily="34" charset="0"/>
              <a:buChar char="•"/>
              <a:defRPr/>
            </a:pPr>
            <a:r>
              <a:rPr lang="en-US" b="1" dirty="0">
                <a:latin typeface="+mn-lt"/>
                <a:cs typeface="Arial" panose="020B0604020202020204" pitchFamily="34" charset="0"/>
              </a:rPr>
              <a:t>Overall</a:t>
            </a:r>
            <a:r>
              <a:rPr lang="en-US" b="1" baseline="0" dirty="0">
                <a:latin typeface="+mn-lt"/>
                <a:cs typeface="Arial" panose="020B0604020202020204" pitchFamily="34" charset="0"/>
              </a:rPr>
              <a:t> Percentage: </a:t>
            </a:r>
            <a:r>
              <a:rPr lang="en-US" b="0" u="none" baseline="0" dirty="0">
                <a:latin typeface="+mn-lt"/>
                <a:cs typeface="Arial" panose="020B0604020202020204" pitchFamily="34" charset="0"/>
              </a:rPr>
              <a:t>In 2020, 1.4% of</a:t>
            </a:r>
            <a:r>
              <a:rPr lang="en-US" b="0" u="none" dirty="0">
                <a:latin typeface="+mn-lt"/>
                <a:cs typeface="Arial" panose="020B0604020202020204" pitchFamily="34" charset="0"/>
              </a:rPr>
              <a:t> adults age 65 years and over received potentially inappropriate prescription medications. </a:t>
            </a:r>
          </a:p>
          <a:p>
            <a:pPr marL="171450" lvl="1" indent="-171450">
              <a:buFont typeface="Arial" panose="020B0604020202020204" pitchFamily="34" charset="0"/>
              <a:buChar char="•"/>
              <a:defRPr/>
            </a:pPr>
            <a:r>
              <a:rPr lang="en-US" b="1" u="none" dirty="0">
                <a:latin typeface="+mn-lt"/>
                <a:cs typeface="Arial" panose="020B0604020202020204" pitchFamily="34" charset="0"/>
              </a:rPr>
              <a:t>Trends: </a:t>
            </a:r>
            <a:r>
              <a:rPr lang="en-US" u="none" dirty="0">
                <a:latin typeface="+mn-lt"/>
                <a:cs typeface="Arial" panose="020B0604020202020204" pitchFamily="34" charset="0"/>
              </a:rPr>
              <a:t>From 2002 to </a:t>
            </a:r>
            <a:r>
              <a:rPr lang="en-US" b="0" u="none" dirty="0">
                <a:latin typeface="+mn-lt"/>
                <a:cs typeface="Arial" panose="020B0604020202020204" pitchFamily="34" charset="0"/>
              </a:rPr>
              <a:t>2020, </a:t>
            </a:r>
            <a:r>
              <a:rPr lang="en-US" u="none" dirty="0">
                <a:latin typeface="+mn-lt"/>
                <a:cs typeface="Arial" panose="020B0604020202020204" pitchFamily="34" charset="0"/>
              </a:rPr>
              <a:t>the percentage of adults age 65 years and over who received potentially inappropriate prescription medications improved overall and for both sexes.</a:t>
            </a:r>
          </a:p>
          <a:p>
            <a:pPr marL="171450" lvl="1" indent="-171450">
              <a:buFont typeface="Arial" panose="020B0604020202020204" pitchFamily="34" charset="0"/>
              <a:buChar char="•"/>
              <a:defRPr/>
            </a:pPr>
            <a:r>
              <a:rPr lang="en-US" b="1" u="none" dirty="0">
                <a:latin typeface="+mn-lt"/>
                <a:cs typeface="Arial" panose="020B0604020202020204" pitchFamily="34" charset="0"/>
              </a:rPr>
              <a:t>Groups With Disparities, 2020:</a:t>
            </a:r>
            <a:r>
              <a:rPr lang="en-US" u="none" dirty="0">
                <a:latin typeface="+mn-lt"/>
                <a:cs typeface="Arial" panose="020B0604020202020204" pitchFamily="34" charset="0"/>
              </a:rPr>
              <a:t> </a:t>
            </a:r>
          </a:p>
          <a:p>
            <a:pPr marL="354330" lvl="2" indent="-171450">
              <a:buFont typeface="Arial" panose="020B0604020202020204" pitchFamily="34" charset="0"/>
              <a:buChar char="•"/>
              <a:defRPr/>
            </a:pPr>
            <a:r>
              <a:rPr lang="en-US" b="0" u="none" dirty="0">
                <a:latin typeface="+mn-lt"/>
                <a:cs typeface="Arial" panose="020B0604020202020204" pitchFamily="34" charset="0"/>
              </a:rPr>
              <a:t>The percentage of female adults age 65 years and over receiving at least 1 of 11 prescription medications that should be avoided was higher than the percentage of male adults (</a:t>
            </a:r>
            <a:r>
              <a:rPr lang="en-US" b="0" i="0" u="none" strike="noStrike" kern="1200" dirty="0">
                <a:solidFill>
                  <a:schemeClr val="tx1"/>
                </a:solidFill>
                <a:effectLst/>
                <a:latin typeface="+mn-lt"/>
                <a:cs typeface="Arial" panose="020B0604020202020204" pitchFamily="34" charset="0"/>
              </a:rPr>
              <a:t>1.8</a:t>
            </a:r>
            <a:r>
              <a:rPr lang="en-US" dirty="0">
                <a:latin typeface="+mn-lt"/>
                <a:cs typeface="Arial" panose="020B0604020202020204" pitchFamily="34" charset="0"/>
              </a:rPr>
              <a:t>% vs. </a:t>
            </a:r>
            <a:r>
              <a:rPr lang="en-US" b="0" i="0" u="none" strike="noStrike" kern="1200" dirty="0">
                <a:solidFill>
                  <a:schemeClr val="tx1"/>
                </a:solidFill>
                <a:effectLst/>
                <a:latin typeface="+mn-lt"/>
                <a:cs typeface="Arial" panose="020B0604020202020204" pitchFamily="34" charset="0"/>
              </a:rPr>
              <a:t>0.8%).</a:t>
            </a:r>
          </a:p>
          <a:p>
            <a:pPr marL="171450" lvl="1" indent="-171450">
              <a:buFont typeface="Arial" panose="020B0604020202020204" pitchFamily="34" charset="0"/>
              <a:buChar char="•"/>
              <a:defRPr/>
            </a:pPr>
            <a:r>
              <a:rPr lang="en-US" b="1" u="none" dirty="0">
                <a:latin typeface="+mn-lt"/>
                <a:cs typeface="Arial" panose="020B0604020202020204" pitchFamily="34" charset="0"/>
              </a:rPr>
              <a:t>Changes in Disparities:</a:t>
            </a:r>
            <a:r>
              <a:rPr lang="en-US" u="none" dirty="0">
                <a:latin typeface="+mn-lt"/>
                <a:cs typeface="Arial" panose="020B0604020202020204" pitchFamily="34" charset="0"/>
              </a:rPr>
              <a:t> In 2002, </a:t>
            </a:r>
            <a:r>
              <a:rPr lang="en-US" b="0" u="none" dirty="0">
                <a:latin typeface="+mn-lt"/>
                <a:cs typeface="Arial" panose="020B0604020202020204" pitchFamily="34" charset="0"/>
              </a:rPr>
              <a:t>the</a:t>
            </a:r>
            <a:r>
              <a:rPr lang="en-US" b="0" u="none" baseline="0" dirty="0">
                <a:latin typeface="+mn-lt"/>
                <a:cs typeface="Arial" panose="020B0604020202020204" pitchFamily="34" charset="0"/>
              </a:rPr>
              <a:t> percentage </a:t>
            </a:r>
            <a:r>
              <a:rPr lang="en-US" u="none" dirty="0">
                <a:latin typeface="+mn-lt"/>
                <a:cs typeface="Arial" panose="020B0604020202020204" pitchFamily="34" charset="0"/>
              </a:rPr>
              <a:t>of patients receiving </a:t>
            </a:r>
            <a:r>
              <a:rPr lang="en-US" b="0" u="none" dirty="0">
                <a:latin typeface="+mn-lt"/>
                <a:cs typeface="Arial" panose="020B0604020202020204" pitchFamily="34" charset="0"/>
              </a:rPr>
              <a:t>medications that should be avoided</a:t>
            </a:r>
            <a:r>
              <a:rPr lang="en-US" u="none" dirty="0">
                <a:latin typeface="+mn-lt"/>
                <a:cs typeface="Arial" panose="020B0604020202020204" pitchFamily="34" charset="0"/>
              </a:rPr>
              <a:t> was higher among females than males.</a:t>
            </a:r>
            <a:r>
              <a:rPr lang="en-US" b="1" u="none" dirty="0">
                <a:latin typeface="+mn-lt"/>
                <a:cs typeface="Arial" panose="020B0604020202020204" pitchFamily="34" charset="0"/>
              </a:rPr>
              <a:t> </a:t>
            </a:r>
            <a:r>
              <a:rPr lang="en-US" u="none" dirty="0">
                <a:latin typeface="+mn-lt"/>
                <a:cs typeface="Arial" panose="020B0604020202020204" pitchFamily="34" charset="0"/>
              </a:rPr>
              <a:t>This gap has narrowed over time.</a:t>
            </a:r>
            <a:endParaRPr lang="en-US" b="1" u="none" baseline="0" dirty="0">
              <a:latin typeface="+mn-lt"/>
              <a:cs typeface="Arial" panose="020B0604020202020204" pitchFamily="34" charset="0"/>
            </a:endParaRPr>
          </a:p>
          <a:p>
            <a:pPr marL="174982" lvl="1" indent="-174982">
              <a:buFont typeface="Arial" panose="020B0604020202020204" pitchFamily="34" charset="0"/>
              <a:buChar char="•"/>
              <a:defRPr/>
            </a:pP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99</a:t>
            </a:fld>
            <a:endParaRPr lang="en-US" dirty="0"/>
          </a:p>
        </p:txBody>
      </p:sp>
    </p:spTree>
    <p:extLst>
      <p:ext uri="{BB962C8B-B14F-4D97-AF65-F5344CB8AC3E}">
        <p14:creationId xmlns:p14="http://schemas.microsoft.com/office/powerpoint/2010/main" val="250547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1500">
                <a:latin typeface="+mn-lt"/>
              </a:defRPr>
            </a:lvl1pPr>
          </a:lstStyle>
          <a:p>
            <a:r>
              <a:rPr lang="en-US"/>
              <a:t>Click to edit Master title style</a:t>
            </a:r>
          </a:p>
        </p:txBody>
      </p:sp>
    </p:spTree>
    <p:extLst>
      <p:ext uri="{BB962C8B-B14F-4D97-AF65-F5344CB8AC3E}">
        <p14:creationId xmlns:p14="http://schemas.microsoft.com/office/powerpoint/2010/main" val="336745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415443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ihi.org/Engage/Initiatives/National-Steering-Committee-Patient-Safety/Pages/National-Action-Plan-to-Advance-Patient-Safet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hyperlink" Target="https://www.ncbi.nlm.nih.gov/pmc/articles/PMC3571677/"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ahrq.gov/hai/tools/ambulatory-care/safe-transitions.html"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ahrq.gov/sops/surveys/medical-office/index.html" TargetMode="External"/><Relationship Id="rId7" Type="http://schemas.openxmlformats.org/officeDocument/2006/relationships/hyperlink" Target="https://www.ahrq.gov/patient-safety/settings/ambulatory/tools.html"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s://www.ahrq.gov/antibiotic-use/ambulatory-care/index.html" TargetMode="External"/><Relationship Id="rId5" Type="http://schemas.openxmlformats.org/officeDocument/2006/relationships/hyperlink" Target="https://www.ahrq.gov/teamstepps-program/diagnosis-improvement/index.html" TargetMode="External"/><Relationship Id="rId4" Type="http://schemas.openxmlformats.org/officeDocument/2006/relationships/hyperlink" Target="https://www.ahrq.gov/teamstepps-program/updated/index.html"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sites/default/files/wysiwyg/research/findings/nhqrdr/2022qdr-intro.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nhqrnet.ahrq.gov/inhqrdr/data/query" TargetMode="External"/><Relationship Id="rId4" Type="http://schemas.openxmlformats.org/officeDocument/2006/relationships/hyperlink" Target="https://www.ahrq.gov/sites/default/files/wysiwyg/research/findings/nhqrdr/2023-NHQDR-appendixes-ACDE-rev.pdf" TargetMode="External"/></Relationships>
</file>

<file path=ppt/slides/_rels/slide11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8" Type="http://schemas.openxmlformats.org/officeDocument/2006/relationships/hyperlink" Target="https://www.ahrq.gov/nursing-home/index.html" TargetMode="External"/><Relationship Id="rId3" Type="http://schemas.openxmlformats.org/officeDocument/2006/relationships/hyperlink" Target="https://www.ahrq.gov/patient-safety/settings/long-term-care/resource/ontime/pruprev/index.html" TargetMode="External"/><Relationship Id="rId7" Type="http://schemas.openxmlformats.org/officeDocument/2006/relationships/hyperlink" Target="https://www.ahrq.gov/professionals/systems/long-term-care/resources/injuries/fallspx/index.html" TargetMode="External"/><Relationship Id="rId2" Type="http://schemas.openxmlformats.org/officeDocument/2006/relationships/notesSlide" Target="../notesSlides/notesSlide115.xml"/><Relationship Id="rId1" Type="http://schemas.openxmlformats.org/officeDocument/2006/relationships/slideLayout" Target="../slideLayouts/slideLayout6.xml"/><Relationship Id="rId6" Type="http://schemas.openxmlformats.org/officeDocument/2006/relationships/hyperlink" Target="https://www.ahrq.gov/patient-safety/settings/long-term-care/resource/omissions.html" TargetMode="External"/><Relationship Id="rId5" Type="http://schemas.openxmlformats.org/officeDocument/2006/relationships/hyperlink" Target="https://www.ahrq.gov/nhguide/index.html" TargetMode="External"/><Relationship Id="rId4" Type="http://schemas.openxmlformats.org/officeDocument/2006/relationships/hyperlink" Target="https://www.ahrq.gov/professionals/quality-patient-safety/quality-resources/tools/cauti-ltc/index.html" TargetMode="External"/><Relationship Id="rId9" Type="http://schemas.openxmlformats.org/officeDocument/2006/relationships/hyperlink" Target="https://www.ahrq.gov/patient-safety/settings/long-term-care/index.html"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cms.hhs.gov/HomeHealthQualityInits/" TargetMode="External"/><Relationship Id="rId2" Type="http://schemas.openxmlformats.org/officeDocument/2006/relationships/notesSlide" Target="../notesSlides/notesSlide120.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121.xml.rels><?xml version="1.0" encoding="UTF-8" standalone="yes"?>
<Relationships xmlns="http://schemas.openxmlformats.org/package/2006/relationships"><Relationship Id="rId3" Type="http://schemas.openxmlformats.org/officeDocument/2006/relationships/hyperlink" Target="https://www.cms.gov/medicare/quality/home-health/" TargetMode="External"/><Relationship Id="rId2" Type="http://schemas.openxmlformats.org/officeDocument/2006/relationships/notesSlide" Target="../notesSlides/notesSlide121.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12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https://www.ahrq.gov/cahps/surveys-guidance/home/index.html"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hyperlink" Target="https://www.ahrq.gov/patient-safety/resources/designer-guide/index.html" TargetMode="External"/><Relationship Id="rId4" Type="http://schemas.openxmlformats.org/officeDocument/2006/relationships/hyperlink" Target="https://www.ahrq.gov/patients-consumers/diagnosis-treatment/treatments/btpills/btpills.html"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hyperlink" Target="https://www.ahrq.gov/patient-safety/patients-families/index.html"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hyperlink" Target="https://www.ahrq.gov/patient-safety/settings/ambulatory/tools/diagnostic-safety/toolkit.html" TargetMode="External"/><Relationship Id="rId4" Type="http://schemas.openxmlformats.org/officeDocument/2006/relationships/hyperlink" Target="http://www.ahrq.gov/health-literacy"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hyperlink" Target="https://pso.ahrq.gov/legislation"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8.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8" Type="http://schemas.openxmlformats.org/officeDocument/2006/relationships/hyperlink" Target="https://psnet.ahrq.gov/primers/primer/50/Maternal-Safety" TargetMode="External"/><Relationship Id="rId3" Type="http://schemas.openxmlformats.org/officeDocument/2006/relationships/hyperlink" Target="https://pubmed.ncbi.nlm.nih.gov/30935751/" TargetMode="External"/><Relationship Id="rId7" Type="http://schemas.openxmlformats.org/officeDocument/2006/relationships/hyperlink" Target="https://psnet.ahrq.gov/primers/primer/7" TargetMode="Externa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hyperlink" Target="https://www.ahrq.gov/sites/default/files/wysiwyg/research/findings/nhqrdr/dataspotlight-health-literacy.pdf" TargetMode="External"/><Relationship Id="rId5" Type="http://schemas.openxmlformats.org/officeDocument/2006/relationships/hyperlink" Target="https://www.ahrq.gov/patient-safety/settings/long-term-care/resource/injuries/fallspx/man1.html" TargetMode="External"/><Relationship Id="rId4" Type="http://schemas.openxmlformats.org/officeDocument/2006/relationships/hyperlink" Target="https://www.ahrq.gov/sites/default/files/wysiwyg/professionals/quality-patient-safety/pfp/hacreport-2019.pdf" TargetMode="External"/></Relationships>
</file>

<file path=ppt/slides/_rels/slide183.xml.rels><?xml version="1.0" encoding="UTF-8" standalone="yes"?>
<Relationships xmlns="http://schemas.openxmlformats.org/package/2006/relationships"><Relationship Id="rId8" Type="http://schemas.openxmlformats.org/officeDocument/2006/relationships/hyperlink" Target="https://www.cdc.gov/nchs/maternal-mortality/faq.htm" TargetMode="External"/><Relationship Id="rId3" Type="http://schemas.openxmlformats.org/officeDocument/2006/relationships/hyperlink" Target="https://pubmed.ncbi.nlm.nih.gov/27560600/" TargetMode="External"/><Relationship Id="rId7" Type="http://schemas.openxmlformats.org/officeDocument/2006/relationships/hyperlink" Target="https://www.cdc.gov/nhsn/pdfs/pscmanual/4psc_clabscurrent.pdf"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 Id="rId6" Type="http://schemas.openxmlformats.org/officeDocument/2006/relationships/hyperlink" Target="https://www.ncbi.nlm.nih.gov/pmc/articles/PMC1497554/" TargetMode="External"/><Relationship Id="rId5" Type="http://schemas.openxmlformats.org/officeDocument/2006/relationships/hyperlink" Target="https://www.ncbi.nlm.nih.gov/pmc/articles/PMC3340351/" TargetMode="External"/><Relationship Id="rId4" Type="http://schemas.openxmlformats.org/officeDocument/2006/relationships/hyperlink" Target="https://www.ncbi.nlm.nih.gov/pmc/articles/PMC7949271/" TargetMode="External"/></Relationships>
</file>

<file path=ppt/slides/_rels/slide184.xml.rels><?xml version="1.0" encoding="UTF-8" standalone="yes"?>
<Relationships xmlns="http://schemas.openxmlformats.org/package/2006/relationships"><Relationship Id="rId8" Type="http://schemas.openxmlformats.org/officeDocument/2006/relationships/hyperlink" Target="https://pubmed.ncbi.nlm.nih.gov/24395934/" TargetMode="External"/><Relationship Id="rId3" Type="http://schemas.openxmlformats.org/officeDocument/2006/relationships/hyperlink" Target="https://www.cdc.gov/reproductivehealth/maternal-mortality/pregnancy-mortality-surveillance-system.htm" TargetMode="External"/><Relationship Id="rId7" Type="http://schemas.openxmlformats.org/officeDocument/2006/relationships/hyperlink" Target="https://www.ncbi.nlm.nih.gov/pmc/articles/PMC4698224/" TargetMode="External"/><Relationship Id="rId2" Type="http://schemas.openxmlformats.org/officeDocument/2006/relationships/notesSlide" Target="../notesSlides/notesSlide182.xml"/><Relationship Id="rId1" Type="http://schemas.openxmlformats.org/officeDocument/2006/relationships/slideLayout" Target="../slideLayouts/slideLayout2.xml"/><Relationship Id="rId6" Type="http://schemas.openxmlformats.org/officeDocument/2006/relationships/hyperlink" Target="https://www.ncbi.nlm.nih.gov/pmc/articles/PMC4653815/" TargetMode="External"/><Relationship Id="rId5" Type="http://schemas.openxmlformats.org/officeDocument/2006/relationships/hyperlink" Target="https://pubmed.ncbi.nlm.nih.gov/17277013/" TargetMode="External"/><Relationship Id="rId4" Type="http://schemas.openxmlformats.org/officeDocument/2006/relationships/hyperlink" Target="http://www.cdc.gov/nhsn/pdfs/pscmanual/7psccauticurrent.pdf" TargetMode="External"/></Relationships>
</file>

<file path=ppt/slides/_rels/slide185.xml.rels><?xml version="1.0" encoding="UTF-8" standalone="yes"?>
<Relationships xmlns="http://schemas.openxmlformats.org/package/2006/relationships"><Relationship Id="rId8" Type="http://schemas.openxmlformats.org/officeDocument/2006/relationships/hyperlink" Target="https://www.kff.org/other/state-indicator/number-of-nursing-facility-residents/?currentTimeframe=0&amp;sortModel=%7B%22colId%22:%22Location@22,%22:%22asc%22%7D" TargetMode="External"/><Relationship Id="rId3" Type="http://schemas.openxmlformats.org/officeDocument/2006/relationships/hyperlink" Target="https://pubmed.ncbi.nlm.nih.gov/32649585" TargetMode="External"/><Relationship Id="rId7" Type="http://schemas.openxmlformats.org/officeDocument/2006/relationships/hyperlink" Target="https://www.nap.edu/catalog/10883/health-literacy-a-prescriptiontoend-confusion" TargetMode="Externa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hyperlink" Target="https://www.cdc.gov/nchs/data/series/sr_03/sr03_43-508.pdf" TargetMode="External"/><Relationship Id="rId5" Type="http://schemas.openxmlformats.org/officeDocument/2006/relationships/hyperlink" Target="https://pubmed.ncbi.nlm.nih.gov/29752934/" TargetMode="External"/><Relationship Id="rId4" Type="http://schemas.openxmlformats.org/officeDocument/2006/relationships/hyperlink" Target="https://www.hcup-us.ahrq.gov/reports/statbriefs/sb243-Severe-Maternal-Morbidity-Delivery-Trends-Disparities.jsp" TargetMode="External"/></Relationships>
</file>

<file path=ppt/slides/_rels/slide186.xml.rels><?xml version="1.0" encoding="UTF-8" standalone="yes"?>
<Relationships xmlns="http://schemas.openxmlformats.org/package/2006/relationships"><Relationship Id="rId8" Type="http://schemas.openxmlformats.org/officeDocument/2006/relationships/hyperlink" Target="https://www.ncbi.nlm.nih.gov/pmc/articles/PMC5706771/" TargetMode="External"/><Relationship Id="rId3" Type="http://schemas.openxmlformats.org/officeDocument/2006/relationships/hyperlink" Target="https://www.ncbi.nlm.nih.gov/pmc/articles/PMC2238766/" TargetMode="External"/><Relationship Id="rId7" Type="http://schemas.openxmlformats.org/officeDocument/2006/relationships/hyperlink" Target="https://nces.ed.gov/pubs2006/2006483_1.pdf" TargetMode="External"/><Relationship Id="rId2" Type="http://schemas.openxmlformats.org/officeDocument/2006/relationships/notesSlide" Target="../notesSlides/notesSlide184.xml"/><Relationship Id="rId1" Type="http://schemas.openxmlformats.org/officeDocument/2006/relationships/slideLayout" Target="../slideLayouts/slideLayout2.xml"/><Relationship Id="rId6" Type="http://schemas.openxmlformats.org/officeDocument/2006/relationships/hyperlink" Target="http://www.nap.edu/catalog/9728.html" TargetMode="External"/><Relationship Id="rId5" Type="http://schemas.openxmlformats.org/officeDocument/2006/relationships/hyperlink" Target="https://www.ncbi.nlm.nih.gov/pmc/articles/PMC5102011/" TargetMode="External"/><Relationship Id="rId4" Type="http://schemas.openxmlformats.org/officeDocument/2006/relationships/hyperlink" Target="https://pubmed.ncbi.nlm.nih.gov/33074313/" TargetMode="External"/><Relationship Id="rId9" Type="http://schemas.openxmlformats.org/officeDocument/2006/relationships/hyperlink" Target="https://www.ncbi.nlm.nih.gov/pubmed/19902146" TargetMode="External"/></Relationships>
</file>

<file path=ppt/slides/_rels/slide187.xml.rels><?xml version="1.0" encoding="UTF-8" standalone="yes"?>
<Relationships xmlns="http://schemas.openxmlformats.org/package/2006/relationships"><Relationship Id="rId8" Type="http://schemas.openxmlformats.org/officeDocument/2006/relationships/hyperlink" Target="http://www.nahc.org/wp-content/uploads/2017/10/10hc_stats.pdf" TargetMode="External"/><Relationship Id="rId3" Type="http://schemas.openxmlformats.org/officeDocument/2006/relationships/hyperlink" Target="https://www.ncbi.nlm.nih.gov/pubmed/17893411" TargetMode="External"/><Relationship Id="rId7" Type="http://schemas.openxmlformats.org/officeDocument/2006/relationships/hyperlink" Target="https://pubmed.ncbi.nlm.nih.gov/21494115/" TargetMode="External"/><Relationship Id="rId2" Type="http://schemas.openxmlformats.org/officeDocument/2006/relationships/notesSlide" Target="../notesSlides/notesSlide185.xml"/><Relationship Id="rId1" Type="http://schemas.openxmlformats.org/officeDocument/2006/relationships/slideLayout" Target="../slideLayouts/slideLayout2.xml"/><Relationship Id="rId6" Type="http://schemas.openxmlformats.org/officeDocument/2006/relationships/hyperlink" Target="https://medlineplus.gov/ency/article/000898.htm" TargetMode="External"/><Relationship Id="rId5" Type="http://schemas.openxmlformats.org/officeDocument/2006/relationships/hyperlink" Target="https://medlineplus.gov/ency/article/000899.htm" TargetMode="External"/><Relationship Id="rId10" Type="http://schemas.openxmlformats.org/officeDocument/2006/relationships/hyperlink" Target="https://pubmed.ncbi.nlm.nih.gov/32720294/" TargetMode="External"/><Relationship Id="rId4" Type="http://schemas.openxmlformats.org/officeDocument/2006/relationships/hyperlink" Target="https://www.ncbi.nlm.nih.gov/pmc/articles/PMC7978499/" TargetMode="External"/><Relationship Id="rId9" Type="http://schemas.openxmlformats.org/officeDocument/2006/relationships/hyperlink" Target="https://www.ncbi.nlm.nih.gov/pmc/articles/PMC5098756/" TargetMode="External"/></Relationships>
</file>

<file path=ppt/slides/_rels/slide188.xml.rels><?xml version="1.0" encoding="UTF-8" standalone="yes"?>
<Relationships xmlns="http://schemas.openxmlformats.org/package/2006/relationships"><Relationship Id="rId8" Type="http://schemas.openxmlformats.org/officeDocument/2006/relationships/hyperlink" Target="https://pubmed.ncbi.nlm.nih.gov/31913859/" TargetMode="External"/><Relationship Id="rId3" Type="http://schemas.openxmlformats.org/officeDocument/2006/relationships/hyperlink" Target="https://health.gov/our-work/healthy-people-2030/about-healthy-people-2030/health-literacy-healthy-people" TargetMode="External"/><Relationship Id="rId7" Type="http://schemas.openxmlformats.org/officeDocument/2006/relationships/hyperlink" Target="https://pubmed.ncbi.nlm.nih.gov/12523921/" TargetMode="External"/><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hyperlink" Target="https://www.ncbi.nlm.nih.gov/pmc/%20articles/PMC7080404/" TargetMode="External"/><Relationship Id="rId5" Type="http://schemas.openxmlformats.org/officeDocument/2006/relationships/hyperlink" Target="https://www.ncbi.nlm.nih.gov/pmc/articles/PMC6081855/" TargetMode="External"/><Relationship Id="rId4" Type="http://schemas.openxmlformats.org/officeDocument/2006/relationships/hyperlink" Target="http://dx.doi.org/10.15585/mmwr.mm6818e1" TargetMode="External"/><Relationship Id="rId9" Type="http://schemas.openxmlformats.org/officeDocument/2006/relationships/hyperlink" Target="https://www.ncbi.nlm.nih.gov/books/NBK384624/" TargetMode="External"/></Relationships>
</file>

<file path=ppt/slides/_rels/slide189.xml.rels><?xml version="1.0" encoding="UTF-8" standalone="yes"?>
<Relationships xmlns="http://schemas.openxmlformats.org/package/2006/relationships"><Relationship Id="rId3" Type="http://schemas.openxmlformats.org/officeDocument/2006/relationships/hyperlink" Target="https://www.ncbi.nlm.nih.gov/pubmed/22744711" TargetMode="External"/><Relationship Id="rId7" Type="http://schemas.openxmlformats.org/officeDocument/2006/relationships/hyperlink" Target="https://pubmed.ncbi.nlm.nih.gov/25856567/" TargetMode="External"/><Relationship Id="rId2" Type="http://schemas.openxmlformats.org/officeDocument/2006/relationships/notesSlide" Target="../notesSlides/notesSlide187.xml"/><Relationship Id="rId1" Type="http://schemas.openxmlformats.org/officeDocument/2006/relationships/slideLayout" Target="../slideLayouts/slideLayout2.xml"/><Relationship Id="rId6" Type="http://schemas.openxmlformats.org/officeDocument/2006/relationships/hyperlink" Target="http://www.hcup-us.ahrq.gov/reports/statbriefs/sb164.pdf" TargetMode="External"/><Relationship Id="rId5" Type="http://schemas.openxmlformats.org/officeDocument/2006/relationships/hyperlink" Target="https://pubmed.ncbi.nlm.nih.gov/30585888/" TargetMode="External"/><Relationship Id="rId4" Type="http://schemas.openxmlformats.org/officeDocument/2006/relationships/hyperlink" Target="https://www.ncbi.nlm.nih.gov/pmc/articles/PMC648454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slide" Target="slide3.xml"/><Relationship Id="rId7" Type="http://schemas.openxmlformats.org/officeDocument/2006/relationships/slide" Target="slide103.xml"/><Relationship Id="rId12" Type="http://schemas.openxmlformats.org/officeDocument/2006/relationships/slide" Target="slide19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81.xml"/><Relationship Id="rId5" Type="http://schemas.openxmlformats.org/officeDocument/2006/relationships/slide" Target="slide24.xml"/><Relationship Id="rId10" Type="http://schemas.openxmlformats.org/officeDocument/2006/relationships/slide" Target="slide151.xml"/><Relationship Id="rId4" Type="http://schemas.openxmlformats.org/officeDocument/2006/relationships/slide" Target="slide13.xml"/><Relationship Id="rId9" Type="http://schemas.openxmlformats.org/officeDocument/2006/relationships/slide" Target="slide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www.cdc.gov/hai/data/portal/progress-report.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www.cdc.gov/hai/data/portal/progress-report.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www.cdc.gov/hai/data/portal/progress-report.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ahrq.gov/hai/tools/clabsi-cauti-icu/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ahrq.gov/hai/tools/abate/index.html" TargetMode="External"/><Relationship Id="rId4" Type="http://schemas.openxmlformats.org/officeDocument/2006/relationships/hyperlink" Target="https://www.ahrq.gov/hai/clabsi-tools/index.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hrq.gov/hai/tools/clabsi-cauti-icu/index.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48.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hyperlink" Target="https://www.cdc.gov/nchs/data/series/sr_02/sr02_166.pdf" TargetMode="Externa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hyperlink" Target="https://www.cdc.gov/reproductivehealth/maternalinfanthealth/smm/severe-morbidity-ICD.htm" TargetMode="External"/><Relationship Id="rId4" Type="http://schemas.openxmlformats.org/officeDocument/2006/relationships/hyperlink" Target="https://www.hcup-us.ahrq.gov/reports/methods/methods.jsp" TargetMode="Externa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hyperlink" Target="https://www.cdc.gov/reproductivehealth/maternalinfanthealth/smm/severe-morbidity-ICD.htm" TargetMode="External"/><Relationship Id="rId4" Type="http://schemas.openxmlformats.org/officeDocument/2006/relationships/hyperlink" Target="https://www.hcup-us.ahrq.gov/reports/methods/methods.jsp" TargetMode="External"/></Relationships>
</file>

<file path=ppt/slides/_rels/slide5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hyperlink" Target="https://www.cdc.gov/reproductivehealth/maternalinfanthealth/smm/severe-morbidity-ICD.htm" TargetMode="External"/><Relationship Id="rId4" Type="http://schemas.openxmlformats.org/officeDocument/2006/relationships/hyperlink" Target="https://www.hcup-us.ahrq.gov/reports/methods/methods.jsp"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hyperlink" Target="https://www.cdc.gov/reproductivehealth/maternalinfanthealth/smm/severe-morbidity-ICD.htm" TargetMode="External"/><Relationship Id="rId4" Type="http://schemas.openxmlformats.org/officeDocument/2006/relationships/hyperlink" Target="https://www.hcup-us.ahrq.gov/reports/methods/methods.jsp"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chart" Target="../charts/chart19.xml"/><Relationship Id="rId5" Type="http://schemas.openxmlformats.org/officeDocument/2006/relationships/hyperlink" Target="https://www.cdc.gov/nchs/data/series/sr_02/sr02_166.pdf" TargetMode="External"/><Relationship Id="rId4" Type="http://schemas.openxmlformats.org/officeDocument/2006/relationships/hyperlink" Target="https://www.cdc.gov/reproductivehealth/maternalinfanthealth/smm/severe-morbidity-ICD.htm"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5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chart" Target="../charts/chart22.xml"/></Relationships>
</file>

<file path=ppt/slides/_rels/slide5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hrq.gov/research/findings/nhqrdr/chartbooks/personcentered/index.html" TargetMode="External"/><Relationship Id="rId7" Type="http://schemas.openxmlformats.org/officeDocument/2006/relationships/hyperlink" Target="https://www.ahrq.gov/research/findings/nhqrdr/chartbooks/careaffordability/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hrq.gov/research/findings/nhqrdr/chartbooks/healthyliving/index.html" TargetMode="External"/><Relationship Id="rId5" Type="http://schemas.openxmlformats.org/officeDocument/2006/relationships/hyperlink" Target="https://www.ahrq.gov/research/findings/nhqrdr/chartbooks/effectivetreatment/index.html" TargetMode="External"/><Relationship Id="rId4" Type="http://schemas.openxmlformats.org/officeDocument/2006/relationships/hyperlink" Target="https://www.ahrq.gov/research/findings/nhqrdr/chartbooks/carecoordination/index.htm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chart" Target="../charts/chart24.xml"/><Relationship Id="rId4" Type="http://schemas.openxmlformats.org/officeDocument/2006/relationships/hyperlink" Target="https://www.cdc.gov/nchs/data/series/sr_02/sr02_166.pdf" TargetMode="External"/></Relationships>
</file>

<file path=ppt/slides/_rels/slide6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6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hyperlink" Target="https://www.cdc.gov/nchs/data/series/sr_02/sr02_166.pdf" TargetMode="External"/><Relationship Id="rId4" Type="http://schemas.openxmlformats.org/officeDocument/2006/relationships/hyperlink" Target="https://www.hcup-us.ahrq.gov/reports/methods/methods.jsp" TargetMode="External"/></Relationships>
</file>

<file path=ppt/slides/_rels/slide6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69.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hyperlink" Target="https://www.cdc.gov/nchs/data/series/sr_02/sr02_166.pdf" TargetMode="External"/><Relationship Id="rId4" Type="http://schemas.openxmlformats.org/officeDocument/2006/relationships/hyperlink" Target="https://www.hcup-us.ahrq.gov/reports/methods/methods.jsp" TargetMode="External"/></Relationships>
</file>

<file path=ppt/slides/_rels/slide7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hcup-us.ahrq.gov/reports/methods/methods.jsp"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chart" Target="../charts/chart37.xml"/></Relationships>
</file>

<file path=ppt/slides/_rels/slide7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hyperlink" Target="https://www.hcup-us.ahrq.gov/reports/methods/methods.jsp" TargetMode="External"/></Relationships>
</file>

<file path=ppt/slides/_rels/slide7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hyperlink" Target="https://www.cdc.gov/nchs/data/series/sr_02/sr02_166.pdf" TargetMode="External"/><Relationship Id="rId4" Type="http://schemas.openxmlformats.org/officeDocument/2006/relationships/hyperlink" Target="https://www.hcup-us.ahrq.gov/reports/methods/methods.jsp"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ahrq.gov/hai/tools/perinatal-care/index.html"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health.gov/sites/default/files/2019-09/ADE-Action-Plan-508c.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s://www.ahrq.gov/patients-consumers/diagnosis-treatment/treatments/btpills/btpills.html" TargetMode="External"/><Relationship Id="rId7" Type="http://schemas.openxmlformats.org/officeDocument/2006/relationships/hyperlink" Target="https://www.ahrq.gov/patient-safety/settings/hospital/index.html"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www.ahrq.gov/patient-safety/resources/match/index.html" TargetMode="External"/><Relationship Id="rId5" Type="http://schemas.openxmlformats.org/officeDocument/2006/relationships/hyperlink" Target="https://www.ahrq.gov/opioids/implementing-what-works/compendium.html?tca=338e176bc1fc25675646b225ded27818da80a9ac45a5" TargetMode="External"/><Relationship Id="rId4" Type="http://schemas.openxmlformats.org/officeDocument/2006/relationships/hyperlink" Target="https://www.ahrq.gov/patient-safety/settings/ambulatory/improve/six-building-blocks.html"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hyperlink" Target="https://www.ncbi.nlm.nih.gov/pmc/articles/PMC3571677/" TargetMode="External"/></Relationships>
</file>

<file path=ppt/slides/_rels/slide9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hyperlink" Target="https://www.ncbi.nlm.nih.gov/pmc/articles/PMC3571677/" TargetMode="External"/></Relationships>
</file>

<file path=ppt/slides/_rels/slide9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hyperlink" Target="https://www.ncbi.nlm.nih.gov/pmc/articles/PMC3571677/" TargetMode="External"/></Relationships>
</file>

<file path=ppt/slides/_rels/slide9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hyperlink" Target="https://www.ncbi.nlm.nih.gov/pmc/articles/PMC35716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HEALTHCARE QUALITY AND DISPARITIES REPORT</a:t>
            </a:r>
            <a:endParaRPr lang="en-US" strike="sngStrike"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Chartbook on Patient Safety</a:t>
            </a:r>
          </a:p>
          <a:p>
            <a:r>
              <a:rPr lang="en-US" dirty="0"/>
              <a:t>2023</a:t>
            </a:r>
          </a:p>
        </p:txBody>
      </p:sp>
      <p:pic>
        <p:nvPicPr>
          <p:cNvPr id="4" name="Picture 3" descr="This presentation contains notes. From the ribbon, select View, then select Notes Page in Presentation View to read them. ">
            <a:extLst>
              <a:ext uri="{FF2B5EF4-FFF2-40B4-BE49-F238E27FC236}">
                <a16:creationId xmlns:a16="http://schemas.microsoft.com/office/drawing/2014/main" id="{B371E421-768D-4E7C-932F-578E5A8BD258}"/>
              </a:ext>
            </a:extLst>
          </p:cNvPr>
          <p:cNvPicPr>
            <a:picLocks noChangeAspect="1"/>
          </p:cNvPicPr>
          <p:nvPr/>
        </p:nvPicPr>
        <p:blipFill>
          <a:blip r:embed="rId3"/>
          <a:stretch>
            <a:fillRect/>
          </a:stretch>
        </p:blipFill>
        <p:spPr>
          <a:xfrm>
            <a:off x="371492" y="6126163"/>
            <a:ext cx="8401016" cy="323116"/>
          </a:xfrm>
          <a:prstGeom prst="rect">
            <a:avLst/>
          </a:prstGeom>
        </p:spPr>
      </p:pic>
    </p:spTree>
    <p:extLst>
      <p:ext uri="{BB962C8B-B14F-4D97-AF65-F5344CB8AC3E}">
        <p14:creationId xmlns:p14="http://schemas.microsoft.com/office/powerpoint/2010/main" val="316659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Research Landscape </a:t>
            </a:r>
          </a:p>
        </p:txBody>
      </p:sp>
      <p:sp>
        <p:nvSpPr>
          <p:cNvPr id="8" name="Content Placeholder 7">
            <a:extLst>
              <a:ext uri="{FF2B5EF4-FFF2-40B4-BE49-F238E27FC236}">
                <a16:creationId xmlns:a16="http://schemas.microsoft.com/office/drawing/2014/main" id="{B6827A0E-87F2-4862-BCA2-9DBA5CB693B6}"/>
              </a:ext>
            </a:extLst>
          </p:cNvPr>
          <p:cNvSpPr>
            <a:spLocks noGrp="1"/>
          </p:cNvSpPr>
          <p:nvPr>
            <p:ph idx="1"/>
          </p:nvPr>
        </p:nvSpPr>
        <p:spPr/>
        <p:txBody>
          <a:bodyPr>
            <a:normAutofit fontScale="77500" lnSpcReduction="20000"/>
          </a:bodyPr>
          <a:lstStyle/>
          <a:p>
            <a:pPr>
              <a:lnSpc>
                <a:spcPct val="110000"/>
              </a:lnSpc>
              <a:spcBef>
                <a:spcPts val="400"/>
              </a:spcBef>
            </a:pPr>
            <a:r>
              <a:rPr lang="en-US" dirty="0"/>
              <a:t>Since 1999, the patient safety field has made advances such as the reduction of select healthcare-associated infections and medication-related events.</a:t>
            </a:r>
          </a:p>
          <a:p>
            <a:pPr>
              <a:lnSpc>
                <a:spcPct val="110000"/>
              </a:lnSpc>
              <a:spcBef>
                <a:spcPts val="400"/>
              </a:spcBef>
            </a:pPr>
            <a:r>
              <a:rPr lang="en-US" dirty="0"/>
              <a:t>These advances have been made through novel strategies such as clinical decision support, surveillance, treatment protocols, and education and training through simulation. </a:t>
            </a:r>
          </a:p>
          <a:p>
            <a:pPr>
              <a:lnSpc>
                <a:spcPct val="110000"/>
              </a:lnSpc>
              <a:spcBef>
                <a:spcPts val="400"/>
              </a:spcBef>
            </a:pPr>
            <a:r>
              <a:rPr lang="en-US" dirty="0"/>
              <a:t>In September 2020, AHRQ and the Institute for Healthcare Improvement copublished the </a:t>
            </a:r>
            <a:r>
              <a:rPr lang="en-US" dirty="0">
                <a:hlinkClick r:id="rId3"/>
              </a:rPr>
              <a:t>National Action Plan to Advance Patient Safety</a:t>
            </a:r>
            <a:r>
              <a:rPr lang="en-US" dirty="0"/>
              <a:t>. </a:t>
            </a:r>
          </a:p>
          <a:p>
            <a:pPr lvl="1">
              <a:lnSpc>
                <a:spcPct val="110000"/>
              </a:lnSpc>
              <a:spcBef>
                <a:spcPts val="400"/>
              </a:spcBef>
            </a:pPr>
            <a:r>
              <a:rPr lang="en-US" dirty="0"/>
              <a:t>AHRQ and several organizations committed to patient safety developed this plan.</a:t>
            </a:r>
          </a:p>
          <a:p>
            <a:pPr lvl="1">
              <a:lnSpc>
                <a:spcPct val="110000"/>
              </a:lnSpc>
              <a:spcBef>
                <a:spcPts val="400"/>
              </a:spcBef>
            </a:pPr>
            <a:r>
              <a:rPr lang="en-US" dirty="0"/>
              <a:t>It focuses on culture, leadership and governance; patient and family engagement; workforce safety; and learning systems—all foundational needs for safe care. </a:t>
            </a:r>
          </a:p>
        </p:txBody>
      </p:sp>
      <p:sp>
        <p:nvSpPr>
          <p:cNvPr id="3" name="Slide Number Placeholder 2">
            <a:extLst>
              <a:ext uri="{FF2B5EF4-FFF2-40B4-BE49-F238E27FC236}">
                <a16:creationId xmlns:a16="http://schemas.microsoft.com/office/drawing/2014/main" id="{D8AC9CC3-78C5-4935-BA2C-1719CEE8621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a:t>
            </a:fld>
            <a:endParaRPr lang="en-US" dirty="0"/>
          </a:p>
        </p:txBody>
      </p:sp>
    </p:spTree>
    <p:extLst>
      <p:ext uri="{BB962C8B-B14F-4D97-AF65-F5344CB8AC3E}">
        <p14:creationId xmlns:p14="http://schemas.microsoft.com/office/powerpoint/2010/main" val="1659475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1066800" y="304800"/>
            <a:ext cx="6819900" cy="617884"/>
          </a:xfrm>
        </p:spPr>
        <p:txBody>
          <a:bodyPr>
            <a:noAutofit/>
          </a:bodyPr>
          <a:lstStyle/>
          <a:p>
            <a:r>
              <a:rPr lang="en-US" sz="1800" dirty="0"/>
              <a:t>Adults age 65 and over who received in the calendar year at least 1 of 11 prescription medications that should be avoided in older adults, by perceived health status, 2002-2020</a:t>
            </a:r>
          </a:p>
        </p:txBody>
      </p:sp>
      <p:sp>
        <p:nvSpPr>
          <p:cNvPr id="3" name="Slide Number Placeholder 2">
            <a:extLst>
              <a:ext uri="{FF2B5EF4-FFF2-40B4-BE49-F238E27FC236}">
                <a16:creationId xmlns:a16="http://schemas.microsoft.com/office/drawing/2014/main" id="{90A727FB-FAAA-4EC8-BBAC-909A8750AB8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100</a:t>
            </a:fld>
            <a:endParaRPr lang="en-US" dirty="0"/>
          </a:p>
        </p:txBody>
      </p:sp>
      <p:graphicFrame>
        <p:nvGraphicFramePr>
          <p:cNvPr id="8" name="Chart 7" descr="Line chart showing adults age 65 and over who received in the calendar year at least 1 of 11 prescription medications that should be avoided in older adults, by perceived health status, 2002-2020">
            <a:extLst>
              <a:ext uri="{FF2B5EF4-FFF2-40B4-BE49-F238E27FC236}">
                <a16:creationId xmlns:a16="http://schemas.microsoft.com/office/drawing/2014/main" id="{CA2AEBB7-2E01-345D-2A27-EE3587E5B1E7}"/>
              </a:ext>
            </a:extLst>
          </p:cNvPr>
          <p:cNvGraphicFramePr/>
          <p:nvPr>
            <p:extLst>
              <p:ext uri="{D42A27DB-BD31-4B8C-83A1-F6EECF244321}">
                <p14:modId xmlns:p14="http://schemas.microsoft.com/office/powerpoint/2010/main" val="3942016112"/>
              </p:ext>
            </p:extLst>
          </p:nvPr>
        </p:nvGraphicFramePr>
        <p:xfrm>
          <a:off x="457200" y="1329070"/>
          <a:ext cx="8229600" cy="41303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200" y="5459422"/>
            <a:ext cx="8229600" cy="1015663"/>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Agency for Healthcare Research and Quality, Medical Expenditure Panel Survey, 2002-2020. </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includes all prescribed medications initially purchased or otherwise obtained during the calendar year, as well as any refills. For more information on inappropriate medications, refer to American Geriatrics Society 2012 Beers Criteria Update Expert Panel: American Geriatrics Society updated Beers Criteria for potentially inappropriate medication use in older adults. J Am Geriatr Soc 2012 Apr;60(4):616-31. </a:t>
            </a:r>
            <a:r>
              <a:rPr lang="en-US" sz="1000" dirty="0">
                <a:cs typeface="Arial" panose="020B0604020202020204" pitchFamily="34" charset="0"/>
                <a:hlinkClick r:id="rId4"/>
              </a:rPr>
              <a:t>https://www.ncbi.nlm.nih.gov/pmc/articles/PMC3571677/. </a:t>
            </a:r>
            <a:r>
              <a:rPr lang="en-US" sz="1000" dirty="0">
                <a:cs typeface="Arial"/>
              </a:rPr>
              <a:t>Data do not meet the criteria for statistical reliability, data quality, or confidentiality for the group fair/poor in 2015.</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3818560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FB1E-19E7-46E2-A5C4-68736793A1EC}"/>
              </a:ext>
            </a:extLst>
          </p:cNvPr>
          <p:cNvSpPr>
            <a:spLocks noGrp="1"/>
          </p:cNvSpPr>
          <p:nvPr>
            <p:ph type="title"/>
          </p:nvPr>
        </p:nvSpPr>
        <p:spPr/>
        <p:txBody>
          <a:bodyPr>
            <a:noAutofit/>
          </a:bodyPr>
          <a:lstStyle/>
          <a:p>
            <a:r>
              <a:rPr lang="en-US" altLang="en-US" sz="2400" dirty="0"/>
              <a:t>AHRQ-Supported Resource To Improve Patient Safety in Ambulatory Settings</a:t>
            </a:r>
            <a:endParaRPr lang="en-US" sz="2400" dirty="0"/>
          </a:p>
        </p:txBody>
      </p:sp>
      <p:sp>
        <p:nvSpPr>
          <p:cNvPr id="3" name="Content Placeholder 2">
            <a:extLst>
              <a:ext uri="{FF2B5EF4-FFF2-40B4-BE49-F238E27FC236}">
                <a16:creationId xmlns:a16="http://schemas.microsoft.com/office/drawing/2014/main" id="{A7466EFD-2D8F-4908-8106-48417507F5C2}"/>
              </a:ext>
            </a:extLst>
          </p:cNvPr>
          <p:cNvSpPr>
            <a:spLocks noGrp="1"/>
          </p:cNvSpPr>
          <p:nvPr>
            <p:ph idx="1"/>
          </p:nvPr>
        </p:nvSpPr>
        <p:spPr/>
        <p:txBody>
          <a:bodyPr>
            <a:normAutofit fontScale="62500" lnSpcReduction="20000"/>
          </a:bodyPr>
          <a:lstStyle/>
          <a:p>
            <a:pPr>
              <a:lnSpc>
                <a:spcPct val="120000"/>
              </a:lnSpc>
            </a:pPr>
            <a:r>
              <a:rPr lang="en-US" b="1" dirty="0"/>
              <a:t>Tool: </a:t>
            </a:r>
            <a:r>
              <a:rPr lang="en-US" dirty="0"/>
              <a:t>Toolkit To Engage High-Risk Patients in Safe Transitions Across Ambulatory Settings </a:t>
            </a:r>
          </a:p>
          <a:p>
            <a:pPr>
              <a:lnSpc>
                <a:spcPct val="120000"/>
              </a:lnSpc>
            </a:pPr>
            <a:r>
              <a:rPr lang="en-US" b="1" dirty="0"/>
              <a:t>Purpose:</a:t>
            </a:r>
            <a:r>
              <a:rPr lang="en-US" dirty="0"/>
              <a:t> To actively engage patients and their care partners to prevent errors during transitions of care</a:t>
            </a:r>
          </a:p>
          <a:p>
            <a:pPr>
              <a:lnSpc>
                <a:spcPct val="120000"/>
              </a:lnSpc>
            </a:pPr>
            <a:r>
              <a:rPr lang="en-US" b="1" dirty="0"/>
              <a:t>Intended Users: </a:t>
            </a:r>
            <a:r>
              <a:rPr lang="en-US" dirty="0"/>
              <a:t>Primary care office managers and providers</a:t>
            </a:r>
          </a:p>
          <a:p>
            <a:pPr>
              <a:lnSpc>
                <a:spcPct val="120000"/>
              </a:lnSpc>
            </a:pPr>
            <a:r>
              <a:rPr lang="en-US" b="1" dirty="0"/>
              <a:t>Available Tools: </a:t>
            </a:r>
          </a:p>
          <a:p>
            <a:pPr lvl="1">
              <a:lnSpc>
                <a:spcPct val="120000"/>
              </a:lnSpc>
            </a:pPr>
            <a:r>
              <a:rPr lang="en-US" dirty="0"/>
              <a:t>Implementation guide </a:t>
            </a:r>
          </a:p>
          <a:p>
            <a:pPr lvl="1">
              <a:lnSpc>
                <a:spcPct val="120000"/>
              </a:lnSpc>
            </a:pPr>
            <a:r>
              <a:rPr lang="en-US" dirty="0"/>
              <a:t>Preintervention assessment of current practices to identify gaps </a:t>
            </a:r>
          </a:p>
          <a:p>
            <a:pPr lvl="1">
              <a:lnSpc>
                <a:spcPct val="120000"/>
              </a:lnSpc>
            </a:pPr>
            <a:r>
              <a:rPr lang="en-US" dirty="0"/>
              <a:t>Patient appointment aid to encourage patients to ask questions and communicate needs and preferences </a:t>
            </a:r>
          </a:p>
          <a:p>
            <a:pPr lvl="1">
              <a:lnSpc>
                <a:spcPct val="120000"/>
              </a:lnSpc>
            </a:pPr>
            <a:r>
              <a:rPr lang="en-US" dirty="0"/>
              <a:t>Checklist for clinicians to help them prepare patients for new healthcare appointments</a:t>
            </a:r>
          </a:p>
          <a:p>
            <a:pPr lvl="1">
              <a:lnSpc>
                <a:spcPct val="120000"/>
              </a:lnSpc>
            </a:pPr>
            <a:r>
              <a:rPr lang="en-US" dirty="0"/>
              <a:t>Educational training video for clinicians</a:t>
            </a:r>
          </a:p>
          <a:p>
            <a:pPr>
              <a:lnSpc>
                <a:spcPct val="120000"/>
              </a:lnSpc>
            </a:pPr>
            <a:r>
              <a:rPr lang="en-US" b="1" dirty="0"/>
              <a:t>Link:</a:t>
            </a:r>
            <a:r>
              <a:rPr lang="en-US" dirty="0"/>
              <a:t> </a:t>
            </a:r>
            <a:r>
              <a:rPr lang="en-US" dirty="0">
                <a:hlinkClick r:id="rId3"/>
              </a:rPr>
              <a:t>https://www.ahrq.gov/hai/tools/ambulatory-care/safe-transitions.html</a:t>
            </a:r>
            <a:r>
              <a:rPr lang="en-US" dirty="0"/>
              <a:t> </a:t>
            </a:r>
          </a:p>
        </p:txBody>
      </p:sp>
      <p:sp>
        <p:nvSpPr>
          <p:cNvPr id="4" name="Slide Number Placeholder 3">
            <a:extLst>
              <a:ext uri="{FF2B5EF4-FFF2-40B4-BE49-F238E27FC236}">
                <a16:creationId xmlns:a16="http://schemas.microsoft.com/office/drawing/2014/main" id="{CC66AF51-DBF6-4EE6-A607-E5D33AE76816}"/>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101</a:t>
            </a:fld>
            <a:endParaRPr lang="en-US" dirty="0"/>
          </a:p>
        </p:txBody>
      </p:sp>
    </p:spTree>
    <p:extLst>
      <p:ext uri="{BB962C8B-B14F-4D97-AF65-F5344CB8AC3E}">
        <p14:creationId xmlns:p14="http://schemas.microsoft.com/office/powerpoint/2010/main" val="4063505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Ambulatory Safety Resources</a:t>
            </a:r>
          </a:p>
        </p:txBody>
      </p:sp>
      <p:sp>
        <p:nvSpPr>
          <p:cNvPr id="3" name="Content Placeholder 2"/>
          <p:cNvSpPr>
            <a:spLocks noGrp="1"/>
          </p:cNvSpPr>
          <p:nvPr>
            <p:ph idx="1"/>
          </p:nvPr>
        </p:nvSpPr>
        <p:spPr/>
        <p:txBody>
          <a:bodyPr>
            <a:normAutofit/>
          </a:bodyPr>
          <a:lstStyle/>
          <a:p>
            <a:r>
              <a:rPr lang="en-US" dirty="0"/>
              <a:t>AHRQ offers several other resources to improve the quality and safety of ambulatory care, including:</a:t>
            </a:r>
          </a:p>
          <a:p>
            <a:pPr lvl="1"/>
            <a:r>
              <a:rPr lang="en-US" u="sng" dirty="0">
                <a:solidFill>
                  <a:srgbClr val="0000FF"/>
                </a:solidFill>
                <a:effectLst/>
                <a:ea typeface="Symbol" panose="05050102010706020507" pitchFamily="18" charset="2"/>
                <a:cs typeface="Symbol" panose="05050102010706020507" pitchFamily="18" charset="2"/>
                <a:hlinkClick r:id="rId3"/>
              </a:rPr>
              <a:t>Medical Office Survey on Patient Safety Culture</a:t>
            </a:r>
            <a:r>
              <a:rPr lang="en-US" dirty="0">
                <a:solidFill>
                  <a:srgbClr val="0000FF"/>
                </a:solidFill>
                <a:effectLst/>
                <a:ea typeface="Symbol" panose="05050102010706020507" pitchFamily="18" charset="2"/>
                <a:cs typeface="Symbol" panose="05050102010706020507" pitchFamily="18" charset="2"/>
              </a:rPr>
              <a:t>,</a:t>
            </a:r>
            <a:r>
              <a:rPr lang="en-US" u="sng" spc="-20" dirty="0">
                <a:solidFill>
                  <a:srgbClr val="0000FF"/>
                </a:solidFill>
                <a:effectLst/>
                <a:ea typeface="Symbol" panose="05050102010706020507" pitchFamily="18" charset="2"/>
                <a:cs typeface="Symbol" panose="05050102010706020507" pitchFamily="18" charset="2"/>
              </a:rPr>
              <a:t> </a:t>
            </a:r>
          </a:p>
          <a:p>
            <a:pPr lvl="1"/>
            <a:r>
              <a:rPr lang="en-US" u="sng" spc="-20" dirty="0">
                <a:solidFill>
                  <a:srgbClr val="0000FF"/>
                </a:solidFill>
                <a:effectLst/>
                <a:ea typeface="Symbol" panose="05050102010706020507" pitchFamily="18" charset="2"/>
                <a:cs typeface="Symbol" panose="05050102010706020507" pitchFamily="18" charset="2"/>
                <a:hlinkClick r:id="rId4"/>
              </a:rPr>
              <a:t>TeamSTEPPS 3.0</a:t>
            </a:r>
            <a:r>
              <a:rPr lang="en-US" spc="-20" dirty="0">
                <a:effectLst/>
                <a:ea typeface="Symbol" panose="05050102010706020507" pitchFamily="18" charset="2"/>
                <a:cs typeface="Symbol" panose="05050102010706020507" pitchFamily="18" charset="2"/>
              </a:rPr>
              <a:t> and </a:t>
            </a:r>
            <a:r>
              <a:rPr lang="en-US" u="sng" spc="-20" dirty="0">
                <a:solidFill>
                  <a:srgbClr val="0000FF"/>
                </a:solidFill>
                <a:effectLst/>
                <a:ea typeface="Symbol" panose="05050102010706020507" pitchFamily="18" charset="2"/>
                <a:cs typeface="Symbol" panose="05050102010706020507" pitchFamily="18" charset="2"/>
                <a:hlinkClick r:id="rId5"/>
              </a:rPr>
              <a:t>TeamSTEPPS for Diagnosis Improvement</a:t>
            </a:r>
            <a:r>
              <a:rPr lang="en-US" spc="-20" dirty="0">
                <a:effectLst/>
                <a:ea typeface="Symbol" panose="05050102010706020507" pitchFamily="18" charset="2"/>
                <a:cs typeface="Symbol" panose="05050102010706020507" pitchFamily="18" charset="2"/>
              </a:rPr>
              <a:t>, and</a:t>
            </a:r>
          </a:p>
          <a:p>
            <a:pPr lvl="1"/>
            <a:r>
              <a:rPr lang="en-US" u="sng" dirty="0">
                <a:solidFill>
                  <a:srgbClr val="0000FF"/>
                </a:solidFill>
                <a:effectLst/>
                <a:ea typeface="Times New Roman" panose="02020603050405020304" pitchFamily="18" charset="0"/>
                <a:hlinkClick r:id="rId6"/>
              </a:rPr>
              <a:t>Toolkit To Improve Antibiotic Use in Ambulatory Care</a:t>
            </a:r>
            <a:r>
              <a:rPr lang="en-US" dirty="0"/>
              <a:t>.</a:t>
            </a:r>
          </a:p>
          <a:p>
            <a:r>
              <a:rPr lang="en-US" dirty="0"/>
              <a:t>Visit </a:t>
            </a:r>
            <a:r>
              <a:rPr lang="en-US" dirty="0">
                <a:hlinkClick r:id="rId7"/>
              </a:rPr>
              <a:t>AHRQ.gov</a:t>
            </a:r>
            <a:r>
              <a:rPr lang="en-US" dirty="0"/>
              <a:t> for more tools and resources for ambulatory care.</a:t>
            </a:r>
          </a:p>
        </p:txBody>
      </p:sp>
      <p:sp>
        <p:nvSpPr>
          <p:cNvPr id="4" name="Slide Number Placeholder 3">
            <a:extLst>
              <a:ext uri="{FF2B5EF4-FFF2-40B4-BE49-F238E27FC236}">
                <a16:creationId xmlns:a16="http://schemas.microsoft.com/office/drawing/2014/main" id="{B455262D-15C6-448D-88F6-3004BACF2FF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102</a:t>
            </a:fld>
            <a:endParaRPr lang="en-US" dirty="0"/>
          </a:p>
        </p:txBody>
      </p:sp>
    </p:spTree>
    <p:extLst>
      <p:ext uri="{BB962C8B-B14F-4D97-AF65-F5344CB8AC3E}">
        <p14:creationId xmlns:p14="http://schemas.microsoft.com/office/powerpoint/2010/main" val="41249897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Patient Safety in the Nursing Home Setting</a:t>
            </a:r>
          </a:p>
        </p:txBody>
      </p:sp>
      <p:sp>
        <p:nvSpPr>
          <p:cNvPr id="7" name="Text Placeholder 6">
            <a:extLst>
              <a:ext uri="{FF2B5EF4-FFF2-40B4-BE49-F238E27FC236}">
                <a16:creationId xmlns:a16="http://schemas.microsoft.com/office/drawing/2014/main" id="{DF43F65D-F69B-2422-9AE1-2D68A6FBAA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103</a:t>
            </a:fld>
            <a:endParaRPr lang="en-US" dirty="0"/>
          </a:p>
        </p:txBody>
      </p:sp>
    </p:spTree>
    <p:extLst>
      <p:ext uri="{BB962C8B-B14F-4D97-AF65-F5344CB8AC3E}">
        <p14:creationId xmlns:p14="http://schemas.microsoft.com/office/powerpoint/2010/main" val="37793971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in the Nursing Home Setting</a:t>
            </a:r>
          </a:p>
        </p:txBody>
      </p:sp>
      <p:sp>
        <p:nvSpPr>
          <p:cNvPr id="5" name="Content Placeholder 4">
            <a:extLst>
              <a:ext uri="{FF2B5EF4-FFF2-40B4-BE49-F238E27FC236}">
                <a16:creationId xmlns:a16="http://schemas.microsoft.com/office/drawing/2014/main" id="{0522DA91-D720-4438-B0AF-20B840628326}"/>
              </a:ext>
            </a:extLst>
          </p:cNvPr>
          <p:cNvSpPr>
            <a:spLocks noGrp="1"/>
          </p:cNvSpPr>
          <p:nvPr>
            <p:ph idx="1"/>
          </p:nvPr>
        </p:nvSpPr>
        <p:spPr/>
        <p:txBody>
          <a:bodyPr>
            <a:normAutofit fontScale="85000" lnSpcReduction="20000"/>
          </a:bodyPr>
          <a:lstStyle/>
          <a:p>
            <a:pPr>
              <a:lnSpc>
                <a:spcPct val="120000"/>
              </a:lnSpc>
            </a:pPr>
            <a:r>
              <a:rPr lang="en-US" dirty="0"/>
              <a:t>Nursing homes, or skilled nursing facilities, provide a wide range of health and personal care services. </a:t>
            </a:r>
          </a:p>
          <a:p>
            <a:pPr lvl="1">
              <a:lnSpc>
                <a:spcPct val="120000"/>
              </a:lnSpc>
            </a:pPr>
            <a:r>
              <a:rPr lang="en-US" dirty="0"/>
              <a:t>Nursing home residents may stay for a short period of time, where they may receive rehabilitation after inpatient care or in a long-term care facility where residents receive extended health and personal care.</a:t>
            </a:r>
          </a:p>
          <a:p>
            <a:pPr lvl="1">
              <a:lnSpc>
                <a:spcPct val="120000"/>
              </a:lnSpc>
            </a:pPr>
            <a:r>
              <a:rPr lang="en-US" dirty="0"/>
              <a:t>For nursing home residents, optimal care seeks to maximize quality of life and minimize unintended complications.</a:t>
            </a:r>
          </a:p>
          <a:p>
            <a:pPr>
              <a:lnSpc>
                <a:spcPct val="120000"/>
              </a:lnSpc>
            </a:pPr>
            <a:r>
              <a:rPr lang="en-US" dirty="0"/>
              <a:t>Estimates show that the United States has more than 15,000 nursing homes (Harris-Kojetin, et al., 2019). </a:t>
            </a:r>
          </a:p>
          <a:p>
            <a:pPr>
              <a:lnSpc>
                <a:spcPct val="120000"/>
              </a:lnSpc>
            </a:pPr>
            <a:r>
              <a:rPr lang="en-US" dirty="0"/>
              <a:t>More than 1 million people receive care in U.S. nursing homes annually (KFF, 2019).</a:t>
            </a:r>
            <a:endParaRPr lang="en-US" baseline="30000" dirty="0"/>
          </a:p>
          <a:p>
            <a:pPr>
              <a:lnSpc>
                <a:spcPct val="120000"/>
              </a:lnSpc>
            </a:pPr>
            <a:endParaRPr lang="en-US" dirty="0"/>
          </a:p>
          <a:p>
            <a:pPr lvl="1">
              <a:lnSpc>
                <a:spcPct val="120000"/>
              </a:lnSpc>
            </a:pPr>
            <a:endParaRPr lang="en-US" dirty="0"/>
          </a:p>
        </p:txBody>
      </p:sp>
      <p:sp>
        <p:nvSpPr>
          <p:cNvPr id="3" name="Slide Number Placeholder 2">
            <a:extLst>
              <a:ext uri="{FF2B5EF4-FFF2-40B4-BE49-F238E27FC236}">
                <a16:creationId xmlns:a16="http://schemas.microsoft.com/office/drawing/2014/main" id="{7DFF3765-ED9B-4AF1-9B52-CE0F7438416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104</a:t>
            </a:fld>
            <a:endParaRPr lang="en-US" dirty="0"/>
          </a:p>
        </p:txBody>
      </p:sp>
    </p:spTree>
    <p:extLst>
      <p:ext uri="{BB962C8B-B14F-4D97-AF65-F5344CB8AC3E}">
        <p14:creationId xmlns:p14="http://schemas.microsoft.com/office/powerpoint/2010/main" val="7466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Patient Safety in the Nursing Home Setting</a:t>
            </a:r>
          </a:p>
        </p:txBody>
      </p:sp>
      <p:sp>
        <p:nvSpPr>
          <p:cNvPr id="3" name="Content Placeholder 2"/>
          <p:cNvSpPr>
            <a:spLocks noGrp="1"/>
          </p:cNvSpPr>
          <p:nvPr>
            <p:ph idx="1"/>
          </p:nvPr>
        </p:nvSpPr>
        <p:spPr/>
        <p:txBody>
          <a:bodyPr>
            <a:normAutofit/>
          </a:bodyPr>
          <a:lstStyle/>
          <a:p>
            <a:r>
              <a:rPr lang="en-US" sz="2800" dirty="0"/>
              <a:t>High-risk, long-stay nursing home patients with stages 2-4 pressure ulcer or unstageable pressure ulcer</a:t>
            </a:r>
          </a:p>
          <a:p>
            <a:r>
              <a:rPr lang="en-US" sz="2800" dirty="0"/>
              <a:t>Long-stay nursing home residents with a urinary tract infection</a:t>
            </a:r>
          </a:p>
          <a:p>
            <a:r>
              <a:rPr lang="en-US" sz="2800" dirty="0"/>
              <a:t>Long-stay nursing home residents experiencing one or more falls with major injury</a:t>
            </a:r>
          </a:p>
          <a:p>
            <a:r>
              <a:rPr lang="en-US" sz="2800" dirty="0"/>
              <a:t>Low-risk, long-stay nursing home residents with a catheter inserted and left in the bladder</a:t>
            </a:r>
            <a:endParaRPr lang="en-US" dirty="0"/>
          </a:p>
          <a:p>
            <a:endParaRPr lang="en-US" sz="2800" dirty="0"/>
          </a:p>
          <a:p>
            <a:endParaRPr lang="en-US" dirty="0"/>
          </a:p>
        </p:txBody>
      </p:sp>
      <p:sp>
        <p:nvSpPr>
          <p:cNvPr id="6" name="Slide Number Placeholder 5">
            <a:extLst>
              <a:ext uri="{FF2B5EF4-FFF2-40B4-BE49-F238E27FC236}">
                <a16:creationId xmlns:a16="http://schemas.microsoft.com/office/drawing/2014/main" id="{CE24AA13-3E8B-4C82-9A67-18CACBE7C00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105</a:t>
            </a:fld>
            <a:endParaRPr lang="en-US" dirty="0"/>
          </a:p>
        </p:txBody>
      </p:sp>
    </p:spTree>
    <p:extLst>
      <p:ext uri="{BB962C8B-B14F-4D97-AF65-F5344CB8AC3E}">
        <p14:creationId xmlns:p14="http://schemas.microsoft.com/office/powerpoint/2010/main" val="9672574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COVID-19 Impact on Data for Patient Safety in the Nursing Home Setting</a:t>
            </a:r>
          </a:p>
        </p:txBody>
      </p:sp>
      <p:sp>
        <p:nvSpPr>
          <p:cNvPr id="7" name="Content Placeholder 6">
            <a:extLst>
              <a:ext uri="{FF2B5EF4-FFF2-40B4-BE49-F238E27FC236}">
                <a16:creationId xmlns:a16="http://schemas.microsoft.com/office/drawing/2014/main" id="{7A450C3A-A675-DD03-EF1C-7A5B65F7E475}"/>
              </a:ext>
            </a:extLst>
          </p:cNvPr>
          <p:cNvSpPr>
            <a:spLocks noGrp="1"/>
          </p:cNvSpPr>
          <p:nvPr>
            <p:ph idx="1"/>
          </p:nvPr>
        </p:nvSpPr>
        <p:spPr/>
        <p:txBody>
          <a:bodyPr/>
          <a:lstStyle/>
          <a:p>
            <a:r>
              <a:rPr lang="en-US" dirty="0"/>
              <a:t>Due to the COVID-19 public health emergency, CMS made optional and temporarily excepted providers from submission of the Minimum Data Set 3.0 (MDS). </a:t>
            </a:r>
          </a:p>
          <a:p>
            <a:r>
              <a:rPr lang="en-US" dirty="0"/>
              <a:t>This exception applies to Assessment Data for quarter 4 of 2019 and quarters 1 and 2 of 2020. Discharges on or after July 1, 2020, may have missing MDS admission data. </a:t>
            </a:r>
          </a:p>
        </p:txBody>
      </p:sp>
      <p:sp>
        <p:nvSpPr>
          <p:cNvPr id="6" name="Slide Number Placeholder 5">
            <a:extLst>
              <a:ext uri="{FF2B5EF4-FFF2-40B4-BE49-F238E27FC236}">
                <a16:creationId xmlns:a16="http://schemas.microsoft.com/office/drawing/2014/main" id="{CE24AA13-3E8B-4C82-9A67-18CACBE7C009}"/>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106</a:t>
            </a:fld>
            <a:endParaRPr lang="en-US" dirty="0"/>
          </a:p>
        </p:txBody>
      </p:sp>
    </p:spTree>
    <p:extLst>
      <p:ext uri="{BB962C8B-B14F-4D97-AF65-F5344CB8AC3E}">
        <p14:creationId xmlns:p14="http://schemas.microsoft.com/office/powerpoint/2010/main" val="578911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1257300" y="0"/>
            <a:ext cx="6629400" cy="1143000"/>
          </a:xfrm>
        </p:spPr>
        <p:txBody>
          <a:bodyPr>
            <a:noAutofit/>
          </a:bodyPr>
          <a:lstStyle/>
          <a:p>
            <a:r>
              <a:rPr lang="en-US" sz="1900" dirty="0"/>
              <a:t>High-risk, long-stay nursing home patients with</a:t>
            </a:r>
            <a:br>
              <a:rPr lang="en-US" sz="1900" dirty="0"/>
            </a:br>
            <a:r>
              <a:rPr lang="en-US" sz="1900" dirty="0"/>
              <a:t>stage 2-4 pressure ulcer or unstageable pressure ulcer, by race/ethnicity, 2021</a:t>
            </a:r>
          </a:p>
        </p:txBody>
      </p:sp>
      <p:sp>
        <p:nvSpPr>
          <p:cNvPr id="3" name="Slide Number Placeholder 2">
            <a:extLst>
              <a:ext uri="{FF2B5EF4-FFF2-40B4-BE49-F238E27FC236}">
                <a16:creationId xmlns:a16="http://schemas.microsoft.com/office/drawing/2014/main" id="{D5B0B10A-892C-427B-ABBC-8D9991BA6CC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107</a:t>
            </a:fld>
            <a:endParaRPr lang="en-US" dirty="0"/>
          </a:p>
        </p:txBody>
      </p:sp>
      <p:sp>
        <p:nvSpPr>
          <p:cNvPr id="4" name="Rectangle 3">
            <a:extLst>
              <a:ext uri="{FF2B5EF4-FFF2-40B4-BE49-F238E27FC236}">
                <a16:creationId xmlns:a16="http://schemas.microsoft.com/office/drawing/2014/main" id="{D01136C4-E1C6-40ED-ADAC-A164D4A522FB}"/>
              </a:ext>
            </a:extLst>
          </p:cNvPr>
          <p:cNvSpPr/>
          <p:nvPr/>
        </p:nvSpPr>
        <p:spPr>
          <a:xfrm>
            <a:off x="457200" y="5318661"/>
            <a:ext cx="8229600" cy="1323439"/>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and with any of the following conditions on the target assessment: impaired in bed mobility or transfer, comatose, or suffering from malnutrition.</a:t>
            </a:r>
          </a:p>
          <a:p>
            <a:r>
              <a:rPr lang="en-US" sz="1000" b="1" dirty="0">
                <a:cs typeface="Arial" panose="020B0604020202020204" pitchFamily="34" charset="0"/>
              </a:rPr>
              <a:t>Numerator: </a:t>
            </a:r>
            <a:r>
              <a:rPr lang="en-US" sz="1000" dirty="0">
                <a:cs typeface="Arial" panose="020B0604020202020204" pitchFamily="34" charset="0"/>
              </a:rPr>
              <a:t>Subset of the denominator with stage 2-4 pressure ulcer on target assessment.</a:t>
            </a:r>
          </a:p>
          <a:p>
            <a:r>
              <a:rPr lang="en-US" sz="1000" b="1" dirty="0">
                <a:cs typeface="Arial" panose="020B0604020202020204" pitchFamily="34" charset="0"/>
              </a:rPr>
              <a:t>Note: For this measure, lower percentages are better. </a:t>
            </a:r>
            <a:r>
              <a:rPr lang="en-US" sz="1000" dirty="0">
                <a:cs typeface="Arial" panose="020B0604020202020204" pitchFamily="34" charset="0"/>
              </a:rPr>
              <a:t>White, Black, Asian, AI/AN, and NHPI are non-Hispanic. Hispanic includes all races. Data reflect care for the latest episode of a beneficiary in the calendar year.</a:t>
            </a:r>
            <a:endParaRPr lang="en-US" sz="1000" strike="sngStrike" dirty="0"/>
          </a:p>
        </p:txBody>
      </p:sp>
      <p:graphicFrame>
        <p:nvGraphicFramePr>
          <p:cNvPr id="6" name="Chart 5" descr="Bar chart showing high-risk, long-stay nursing home patients with stage 2-4 pressure ulcer or unstageable pressure ulcer, by race/ethnicity, 2021&#10;">
            <a:extLst>
              <a:ext uri="{FF2B5EF4-FFF2-40B4-BE49-F238E27FC236}">
                <a16:creationId xmlns:a16="http://schemas.microsoft.com/office/drawing/2014/main" id="{DA9DCE63-62AB-A2D3-4747-836CFE21228C}"/>
              </a:ext>
            </a:extLst>
          </p:cNvPr>
          <p:cNvGraphicFramePr/>
          <p:nvPr>
            <p:extLst>
              <p:ext uri="{D42A27DB-BD31-4B8C-83A1-F6EECF244321}">
                <p14:modId xmlns:p14="http://schemas.microsoft.com/office/powerpoint/2010/main" val="1428238313"/>
              </p:ext>
            </p:extLst>
          </p:nvPr>
        </p:nvGraphicFramePr>
        <p:xfrm>
          <a:off x="457200" y="1371600"/>
          <a:ext cx="8229600" cy="3877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4798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High-risk, long-stay nursing home patients with stage 2-4 pressure ulcer or unstageable pressure ulcer, by sex, 2021</a:t>
            </a:r>
          </a:p>
        </p:txBody>
      </p:sp>
      <p:sp>
        <p:nvSpPr>
          <p:cNvPr id="3" name="Slide Number Placeholder 2">
            <a:extLst>
              <a:ext uri="{FF2B5EF4-FFF2-40B4-BE49-F238E27FC236}">
                <a16:creationId xmlns:a16="http://schemas.microsoft.com/office/drawing/2014/main" id="{2BEAA54F-D1FC-41C1-94DE-370B7899622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108</a:t>
            </a:fld>
            <a:endParaRPr lang="en-US" dirty="0"/>
          </a:p>
        </p:txBody>
      </p:sp>
      <p:sp>
        <p:nvSpPr>
          <p:cNvPr id="4" name="Rectangle 3">
            <a:extLst>
              <a:ext uri="{FF2B5EF4-FFF2-40B4-BE49-F238E27FC236}">
                <a16:creationId xmlns:a16="http://schemas.microsoft.com/office/drawing/2014/main" id="{D01136C4-E1C6-40ED-ADAC-A164D4A522FB}"/>
              </a:ext>
            </a:extLst>
          </p:cNvPr>
          <p:cNvSpPr/>
          <p:nvPr/>
        </p:nvSpPr>
        <p:spPr>
          <a:xfrm>
            <a:off x="457200" y="5416703"/>
            <a:ext cx="8229600" cy="1015663"/>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and with any of the following conditions on the target assessment: impaired in bed mobility or transfer, comatose, or suffering from malnutrition.</a:t>
            </a:r>
          </a:p>
          <a:p>
            <a:r>
              <a:rPr lang="en-US" sz="1000" b="1" dirty="0">
                <a:cs typeface="Arial" panose="020B0604020202020204" pitchFamily="34" charset="0"/>
              </a:rPr>
              <a:t>Numerator: </a:t>
            </a:r>
            <a:r>
              <a:rPr lang="en-US" sz="1000" dirty="0">
                <a:cs typeface="Arial" panose="020B0604020202020204" pitchFamily="34" charset="0"/>
              </a:rPr>
              <a:t>Subset of the denominator with stage 2-4 pressure ulcer on target assessment.</a:t>
            </a:r>
          </a:p>
          <a:p>
            <a:r>
              <a:rPr lang="en-US" sz="1000" b="1" dirty="0">
                <a:cs typeface="Arial" panose="020B0604020202020204" pitchFamily="34" charset="0"/>
              </a:rPr>
              <a:t>Note: For this measure, lower percentages are better. </a:t>
            </a:r>
            <a:r>
              <a:rPr lang="en-US" sz="1000" dirty="0">
                <a:cs typeface="Arial" panose="020B0604020202020204" pitchFamily="34" charset="0"/>
              </a:rPr>
              <a:t>Data reflect care for the latest episode of a beneficiary in the calendar year.</a:t>
            </a:r>
            <a:endParaRPr lang="en-US" sz="1000" strike="sngStrike" dirty="0"/>
          </a:p>
        </p:txBody>
      </p:sp>
      <p:graphicFrame>
        <p:nvGraphicFramePr>
          <p:cNvPr id="5" name="Chart 4" descr="Bar chart showing high-risk, long-stay nursing home patients with stage 2-4 pressure ulcer or unstageable pressure ulcer, by sex, 2021&#10;">
            <a:extLst>
              <a:ext uri="{FF2B5EF4-FFF2-40B4-BE49-F238E27FC236}">
                <a16:creationId xmlns:a16="http://schemas.microsoft.com/office/drawing/2014/main" id="{61601B02-2DEF-1230-2506-379CEC35EAA6}"/>
              </a:ext>
            </a:extLst>
          </p:cNvPr>
          <p:cNvGraphicFramePr/>
          <p:nvPr>
            <p:extLst>
              <p:ext uri="{D42A27DB-BD31-4B8C-83A1-F6EECF244321}">
                <p14:modId xmlns:p14="http://schemas.microsoft.com/office/powerpoint/2010/main" val="1010848327"/>
              </p:ext>
            </p:extLst>
          </p:nvPr>
        </p:nvGraphicFramePr>
        <p:xfrm>
          <a:off x="457200" y="1356863"/>
          <a:ext cx="8229600" cy="4033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994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with a urinary tract infection, by race/ethnicity, 2013-2021</a:t>
            </a:r>
          </a:p>
        </p:txBody>
      </p:sp>
      <p:sp>
        <p:nvSpPr>
          <p:cNvPr id="3" name="Slide Number Placeholder 2">
            <a:extLst>
              <a:ext uri="{FF2B5EF4-FFF2-40B4-BE49-F238E27FC236}">
                <a16:creationId xmlns:a16="http://schemas.microsoft.com/office/drawing/2014/main" id="{E2752277-2116-4586-9C52-065E700580C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109</a:t>
            </a:fld>
            <a:endParaRPr lang="en-US" dirty="0"/>
          </a:p>
        </p:txBody>
      </p:sp>
      <p:sp>
        <p:nvSpPr>
          <p:cNvPr id="4" name="Rectangle 3">
            <a:extLst>
              <a:ext uri="{FF2B5EF4-FFF2-40B4-BE49-F238E27FC236}">
                <a16:creationId xmlns:a16="http://schemas.microsoft.com/office/drawing/2014/main" id="{D01136C4-E1C6-40ED-ADAC-A164D4A522FB}"/>
              </a:ext>
            </a:extLst>
          </p:cNvPr>
          <p:cNvSpPr/>
          <p:nvPr/>
        </p:nvSpPr>
        <p:spPr>
          <a:xfrm>
            <a:off x="457199" y="5166287"/>
            <a:ext cx="8229600" cy="1477328"/>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and target assessments with missing values.</a:t>
            </a:r>
          </a:p>
          <a:p>
            <a:r>
              <a:rPr lang="en-US" sz="1000" b="1" dirty="0">
                <a:cs typeface="Arial" panose="020B0604020202020204" pitchFamily="34" charset="0"/>
              </a:rPr>
              <a:t>Numerator: </a:t>
            </a:r>
            <a:r>
              <a:rPr lang="en-US" sz="1000" dirty="0">
                <a:cs typeface="Arial" panose="020B0604020202020204" pitchFamily="34" charset="0"/>
              </a:rPr>
              <a:t>Subset of the denominator where a urinary tract infection was reported on the target assessment within the last 30 days.</a:t>
            </a:r>
          </a:p>
          <a:p>
            <a:r>
              <a:rPr lang="en-US" sz="1000" b="1" dirty="0">
                <a:cs typeface="Arial" panose="020B0604020202020204" pitchFamily="34" charset="0"/>
              </a:rPr>
              <a:t>Note: For this measure, lower percentages are better. </a:t>
            </a:r>
            <a:r>
              <a:rPr lang="en-US" sz="1000" dirty="0">
                <a:cs typeface="Arial" panose="020B0604020202020204" pitchFamily="34" charset="0"/>
              </a:rPr>
              <a:t>White, Black, Asian, AI/AN, and NHPI are non-Hispanic. Hispanic includes all races. Data reflect care for the latest episode of a beneficiary in the calendar year. </a:t>
            </a:r>
            <a:r>
              <a:rPr lang="en-US" sz="1000" dirty="0">
                <a:latin typeface="Arial" panose="020B0604020202020204" pitchFamily="34" charset="0"/>
                <a:cs typeface="Arial" panose="020B0604020202020204" pitchFamily="34" charset="0"/>
              </a:rPr>
              <a:t>Shaded area indicates data impacted by the COVID-19 public health emergency.</a:t>
            </a:r>
            <a:endParaRPr lang="en-US" sz="1000" strike="sngStrike" dirty="0"/>
          </a:p>
        </p:txBody>
      </p:sp>
      <p:graphicFrame>
        <p:nvGraphicFramePr>
          <p:cNvPr id="5" name="Chart 4" descr="Line chart showing long-stay nursing home residents with a urinary tract infection, by race/ethnicity,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540853462"/>
              </p:ext>
            </p:extLst>
          </p:nvPr>
        </p:nvGraphicFramePr>
        <p:xfrm>
          <a:off x="457199" y="1289555"/>
          <a:ext cx="8229600" cy="3876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50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310D-9125-46A5-A218-6AA1F9FD5128}"/>
              </a:ext>
            </a:extLst>
          </p:cNvPr>
          <p:cNvSpPr>
            <a:spLocks noGrp="1"/>
          </p:cNvSpPr>
          <p:nvPr>
            <p:ph type="title"/>
          </p:nvPr>
        </p:nvSpPr>
        <p:spPr/>
        <p:txBody>
          <a:bodyPr>
            <a:normAutofit fontScale="90000"/>
          </a:bodyPr>
          <a:lstStyle/>
          <a:p>
            <a:r>
              <a:rPr lang="en-US" dirty="0"/>
              <a:t>Chartbook Content</a:t>
            </a:r>
          </a:p>
        </p:txBody>
      </p:sp>
      <p:sp>
        <p:nvSpPr>
          <p:cNvPr id="3" name="Content Placeholder 2">
            <a:extLst>
              <a:ext uri="{FF2B5EF4-FFF2-40B4-BE49-F238E27FC236}">
                <a16:creationId xmlns:a16="http://schemas.microsoft.com/office/drawing/2014/main" id="{FA78F7C9-E5B2-486B-AB92-627FCB4817BA}"/>
              </a:ext>
            </a:extLst>
          </p:cNvPr>
          <p:cNvSpPr>
            <a:spLocks noGrp="1"/>
          </p:cNvSpPr>
          <p:nvPr>
            <p:ph idx="1"/>
          </p:nvPr>
        </p:nvSpPr>
        <p:spPr/>
        <p:txBody>
          <a:bodyPr>
            <a:normAutofit fontScale="92500" lnSpcReduction="10000"/>
          </a:bodyPr>
          <a:lstStyle/>
          <a:p>
            <a:r>
              <a:rPr lang="en-US" dirty="0"/>
              <a:t>This chartbook includes: </a:t>
            </a:r>
          </a:p>
          <a:p>
            <a:pPr lvl="1"/>
            <a:r>
              <a:rPr lang="en-US" dirty="0"/>
              <a:t>Summaries of trends across measures of patient safety from the NHQDR.</a:t>
            </a:r>
          </a:p>
          <a:p>
            <a:pPr lvl="1"/>
            <a:r>
              <a:rPr lang="en-US" dirty="0"/>
              <a:t>Figures illustrating select measures of patient safety.</a:t>
            </a:r>
          </a:p>
          <a:p>
            <a:pPr lvl="1"/>
            <a:r>
              <a:rPr lang="en-US" dirty="0"/>
              <a:t>Supplemental descriptions and data on patient safety measures from several outside sources.</a:t>
            </a:r>
          </a:p>
          <a:p>
            <a:r>
              <a:rPr lang="en-US" dirty="0"/>
              <a:t>References:</a:t>
            </a:r>
            <a:r>
              <a:rPr lang="en-US" dirty="0">
                <a:hlinkClick r:id="rId3"/>
              </a:rPr>
              <a:t> </a:t>
            </a:r>
          </a:p>
          <a:p>
            <a:pPr lvl="1"/>
            <a:r>
              <a:rPr lang="en-US" dirty="0">
                <a:hlinkClick r:id="rId4"/>
              </a:rPr>
              <a:t>Appendix A. Methods of the National Healthcare Quality and Disparities Report and Related Chartbooks</a:t>
            </a:r>
            <a:r>
              <a:rPr lang="en-US" dirty="0"/>
              <a:t> contains information about methods used in the chartbook.</a:t>
            </a:r>
          </a:p>
          <a:p>
            <a:pPr lvl="1"/>
            <a:r>
              <a:rPr lang="en-US" dirty="0"/>
              <a:t>A Data Query tool provides access to most NHQDR data tables (</a:t>
            </a:r>
            <a:r>
              <a:rPr lang="en-US" dirty="0">
                <a:hlinkClick r:id="rId5"/>
              </a:rPr>
              <a:t>https://nhqrnet.ahrq.gov/inhqrdr/data/query</a:t>
            </a:r>
            <a:r>
              <a:rPr lang="en-US" dirty="0"/>
              <a:t>).</a:t>
            </a:r>
          </a:p>
        </p:txBody>
      </p:sp>
      <p:sp>
        <p:nvSpPr>
          <p:cNvPr id="4" name="Slide Number Placeholder 3">
            <a:extLst>
              <a:ext uri="{FF2B5EF4-FFF2-40B4-BE49-F238E27FC236}">
                <a16:creationId xmlns:a16="http://schemas.microsoft.com/office/drawing/2014/main" id="{BC0A5AD3-DF4D-4032-9676-3C0766CEBC4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a:t>
            </a:fld>
            <a:endParaRPr lang="en-US" dirty="0"/>
          </a:p>
        </p:txBody>
      </p:sp>
    </p:spTree>
    <p:extLst>
      <p:ext uri="{BB962C8B-B14F-4D97-AF65-F5344CB8AC3E}">
        <p14:creationId xmlns:p14="http://schemas.microsoft.com/office/powerpoint/2010/main" val="35694738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with a urinary tract infection, by sex, 2013-2021</a:t>
            </a:r>
          </a:p>
        </p:txBody>
      </p:sp>
      <p:sp>
        <p:nvSpPr>
          <p:cNvPr id="3" name="Slide Number Placeholder 2">
            <a:extLst>
              <a:ext uri="{FF2B5EF4-FFF2-40B4-BE49-F238E27FC236}">
                <a16:creationId xmlns:a16="http://schemas.microsoft.com/office/drawing/2014/main" id="{D83813AE-466B-4C62-8E26-D7430640E92C}"/>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110</a:t>
            </a:fld>
            <a:endParaRPr lang="en-US" dirty="0"/>
          </a:p>
        </p:txBody>
      </p:sp>
      <p:graphicFrame>
        <p:nvGraphicFramePr>
          <p:cNvPr id="7" name="Chart 6" descr="Line chart showing long-stay nursing home residents with a urinary tract infection, by sex,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3789511479"/>
              </p:ext>
            </p:extLst>
          </p:nvPr>
        </p:nvGraphicFramePr>
        <p:xfrm>
          <a:off x="457200" y="1330022"/>
          <a:ext cx="8229600" cy="38591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331662"/>
            <a:ext cx="8229600" cy="1169551"/>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and target assessments with missing values.</a:t>
            </a:r>
          </a:p>
          <a:p>
            <a:r>
              <a:rPr lang="en-US" sz="1000" b="1" dirty="0">
                <a:cs typeface="Arial" panose="020B0604020202020204" pitchFamily="34" charset="0"/>
              </a:rPr>
              <a:t>Numerator: </a:t>
            </a:r>
            <a:r>
              <a:rPr lang="en-US" sz="1000" dirty="0">
                <a:cs typeface="Arial" panose="020B0604020202020204" pitchFamily="34" charset="0"/>
              </a:rPr>
              <a:t>Subset of the denominator where a urinary tract infection was reported on the target assessment within the last 30 days.</a:t>
            </a:r>
          </a:p>
          <a:p>
            <a:r>
              <a:rPr lang="en-US" sz="1000" b="1" dirty="0">
                <a:cs typeface="Arial" panose="020B0604020202020204" pitchFamily="34" charset="0"/>
              </a:rPr>
              <a:t>Note: For this measure, lower percentages are better. </a:t>
            </a:r>
            <a:r>
              <a:rPr lang="en-US" sz="1000" dirty="0">
                <a:cs typeface="Arial" panose="020B0604020202020204" pitchFamily="34" charset="0"/>
              </a:rPr>
              <a:t>Data reflect care for the latest episode of a beneficiary in the calendar year.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106.</a:t>
            </a:r>
            <a:endParaRPr lang="en-US" sz="1000" strike="sngStrike" dirty="0"/>
          </a:p>
        </p:txBody>
      </p:sp>
      <p:sp>
        <p:nvSpPr>
          <p:cNvPr id="6" name="Rectangle 5">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209414" y="1812851"/>
            <a:ext cx="1637413" cy="2977115"/>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21497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experiencing</a:t>
            </a:r>
            <a:br>
              <a:rPr lang="en-US" sz="2000" dirty="0"/>
            </a:br>
            <a:r>
              <a:rPr lang="en-US" sz="2000" dirty="0"/>
              <a:t>one or more falls with major injury,</a:t>
            </a:r>
            <a:br>
              <a:rPr lang="en-US" sz="2000" dirty="0"/>
            </a:br>
            <a:r>
              <a:rPr lang="en-US" sz="2000" dirty="0"/>
              <a:t>by race/ethnicity, 2013-2021</a:t>
            </a:r>
          </a:p>
        </p:txBody>
      </p:sp>
      <p:sp>
        <p:nvSpPr>
          <p:cNvPr id="3" name="Slide Number Placeholder 2">
            <a:extLst>
              <a:ext uri="{FF2B5EF4-FFF2-40B4-BE49-F238E27FC236}">
                <a16:creationId xmlns:a16="http://schemas.microsoft.com/office/drawing/2014/main" id="{D28A964A-1989-4A87-9155-AF7182FCAC1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111</a:t>
            </a:fld>
            <a:endParaRPr lang="en-US" dirty="0"/>
          </a:p>
        </p:txBody>
      </p:sp>
      <p:sp>
        <p:nvSpPr>
          <p:cNvPr id="4" name="Rectangle 3">
            <a:extLst>
              <a:ext uri="{FF2B5EF4-FFF2-40B4-BE49-F238E27FC236}">
                <a16:creationId xmlns:a16="http://schemas.microsoft.com/office/drawing/2014/main" id="{D01136C4-E1C6-40ED-ADAC-A164D4A522FB}"/>
              </a:ext>
            </a:extLst>
          </p:cNvPr>
          <p:cNvSpPr/>
          <p:nvPr/>
        </p:nvSpPr>
        <p:spPr>
          <a:xfrm>
            <a:off x="457199" y="5205919"/>
            <a:ext cx="7848600" cy="1477328"/>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a:t>
            </a:r>
            <a:br>
              <a:rPr lang="en-US" sz="1000" dirty="0">
                <a:cs typeface="Arial" panose="020B0604020202020204" pitchFamily="34" charset="0"/>
              </a:rPr>
            </a:br>
            <a:r>
              <a:rPr lang="en-US" sz="1000" b="1" dirty="0">
                <a:cs typeface="Arial" panose="020B0604020202020204" pitchFamily="34" charset="0"/>
              </a:rPr>
              <a:t>Denominator:</a:t>
            </a:r>
            <a:r>
              <a:rPr lang="en-US" sz="1000" dirty="0">
                <a:cs typeface="Arial" panose="020B0604020202020204" pitchFamily="34" charset="0"/>
              </a:rPr>
              <a:t> Medicare chronic care nursing home long-stay residents with a valid target assessment; excludes residents who were not assessed for a fall or where the number of falls was not assessed.</a:t>
            </a:r>
          </a:p>
          <a:p>
            <a:r>
              <a:rPr lang="en-US" sz="1000" b="1" dirty="0">
                <a:cs typeface="Arial" panose="020B0604020202020204" pitchFamily="34" charset="0"/>
              </a:rPr>
              <a:t>Note: For this measure, lower percentages are better. </a:t>
            </a:r>
            <a:r>
              <a:rPr lang="en-US" sz="1000" dirty="0">
                <a:cs typeface="Arial" panose="020B0604020202020204" pitchFamily="34" charset="0"/>
              </a:rPr>
              <a:t>White, Black, Asian, and AI/AN, are non-Hispanic. Hispanic includes all races. Data for Native Hawaiian/Pacific Islanders do not meet the criteria for statistical reliability, data quality, or confidentiality and are not included. Data reflect care for the latest episode of a beneficiary in the calendar year.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106.</a:t>
            </a:r>
            <a:endParaRPr lang="en-US" sz="1000" strike="sngStrike" dirty="0"/>
          </a:p>
        </p:txBody>
      </p:sp>
      <p:graphicFrame>
        <p:nvGraphicFramePr>
          <p:cNvPr id="5" name="Chart 4" descr="Line chart showing long-stay nursing home residents experiencing one or more falls with major injury, by race/ethnicity,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3008858877"/>
              </p:ext>
            </p:extLst>
          </p:nvPr>
        </p:nvGraphicFramePr>
        <p:xfrm>
          <a:off x="457198" y="1289555"/>
          <a:ext cx="8229601" cy="3916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98718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experiencing one or more falls with major injury, by sex, 2013-2021</a:t>
            </a:r>
          </a:p>
        </p:txBody>
      </p:sp>
      <p:sp>
        <p:nvSpPr>
          <p:cNvPr id="3" name="Slide Number Placeholder 2">
            <a:extLst>
              <a:ext uri="{FF2B5EF4-FFF2-40B4-BE49-F238E27FC236}">
                <a16:creationId xmlns:a16="http://schemas.microsoft.com/office/drawing/2014/main" id="{DBD6A503-3DC9-4BED-95C4-B2D2162E591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112</a:t>
            </a:fld>
            <a:endParaRPr lang="en-US" dirty="0"/>
          </a:p>
        </p:txBody>
      </p:sp>
      <p:graphicFrame>
        <p:nvGraphicFramePr>
          <p:cNvPr id="7" name="Chart 6" descr="Line chart showing long-stay nursing home residents experiencing one or more falls with major injury, by sex,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2704339310"/>
              </p:ext>
            </p:extLst>
          </p:nvPr>
        </p:nvGraphicFramePr>
        <p:xfrm>
          <a:off x="457200" y="1246668"/>
          <a:ext cx="8229600" cy="409114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485022"/>
            <a:ext cx="8229600" cy="1015663"/>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a:t>
            </a:r>
            <a:br>
              <a:rPr lang="en-US" sz="1000" dirty="0">
                <a:cs typeface="Arial" panose="020B0604020202020204" pitchFamily="34" charset="0"/>
              </a:rPr>
            </a:br>
            <a:r>
              <a:rPr lang="en-US" sz="1000" b="1" dirty="0">
                <a:cs typeface="Arial" panose="020B0604020202020204" pitchFamily="34" charset="0"/>
              </a:rPr>
              <a:t>Denominator:</a:t>
            </a:r>
            <a:r>
              <a:rPr lang="en-US" sz="1000" dirty="0">
                <a:cs typeface="Arial" panose="020B0604020202020204" pitchFamily="34" charset="0"/>
              </a:rPr>
              <a:t> Medicare chronic care nursing home long-stay residents with a valid target assessment; excludes residents who were not assessed for a fall or where the number of falls was not assessed.</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Data reflect care for the latest episode of a beneficiary in the calendar year.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106.</a:t>
            </a:r>
            <a:endParaRPr lang="en-US" sz="1000" strike="sngStrike" dirty="0"/>
          </a:p>
        </p:txBody>
      </p:sp>
      <p:sp>
        <p:nvSpPr>
          <p:cNvPr id="6" name="Rectangle 5">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211570" y="1700611"/>
            <a:ext cx="1621790" cy="3282869"/>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606244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Low-risk, long-stay nursing home residents with a catheter inserted and left in the bladder, by race/ethnicity, 2013-2021</a:t>
            </a:r>
          </a:p>
        </p:txBody>
      </p:sp>
      <p:sp>
        <p:nvSpPr>
          <p:cNvPr id="3" name="Slide Number Placeholder 2">
            <a:extLst>
              <a:ext uri="{FF2B5EF4-FFF2-40B4-BE49-F238E27FC236}">
                <a16:creationId xmlns:a16="http://schemas.microsoft.com/office/drawing/2014/main" id="{D28A964A-1989-4A87-9155-AF7182FCAC1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113</a:t>
            </a:fld>
            <a:endParaRPr lang="en-US" dirty="0"/>
          </a:p>
        </p:txBody>
      </p:sp>
      <p:sp>
        <p:nvSpPr>
          <p:cNvPr id="4" name="Rectangle 3">
            <a:extLst>
              <a:ext uri="{FF2B5EF4-FFF2-40B4-BE49-F238E27FC236}">
                <a16:creationId xmlns:a16="http://schemas.microsoft.com/office/drawing/2014/main" id="{D01136C4-E1C6-40ED-ADAC-A164D4A522FB}"/>
              </a:ext>
            </a:extLst>
          </p:cNvPr>
          <p:cNvSpPr/>
          <p:nvPr/>
        </p:nvSpPr>
        <p:spPr>
          <a:xfrm>
            <a:off x="457200" y="5266879"/>
            <a:ext cx="7848600" cy="1323439"/>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 </a:t>
            </a:r>
          </a:p>
          <a:p>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or assessments with missing data.</a:t>
            </a:r>
          </a:p>
          <a:p>
            <a:r>
              <a:rPr lang="en-US" sz="1000" b="1" dirty="0">
                <a:cs typeface="Arial" panose="020B0604020202020204" pitchFamily="34" charset="0"/>
              </a:rPr>
              <a:t>Numerator: </a:t>
            </a:r>
            <a:r>
              <a:rPr lang="en-US" sz="1000" dirty="0">
                <a:cs typeface="Arial" panose="020B0604020202020204" pitchFamily="34" charset="0"/>
              </a:rPr>
              <a:t>Subset of the denominator with indwelling catheters on target assessment.</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Data reflect care for the latest episode of a beneficiary in the calendar year. </a:t>
            </a:r>
            <a:r>
              <a:rPr lang="en-US" sz="1000" dirty="0">
                <a:latin typeface="Arial" panose="020B0604020202020204" pitchFamily="34" charset="0"/>
                <a:cs typeface="Arial" panose="020B0604020202020204" pitchFamily="34" charset="0"/>
              </a:rPr>
              <a:t>Shaded area indicates data impacted by the COVID-19 public health emergency.</a:t>
            </a:r>
            <a:endParaRPr lang="en-US" sz="1000" strike="sngStrike" dirty="0"/>
          </a:p>
        </p:txBody>
      </p:sp>
      <p:graphicFrame>
        <p:nvGraphicFramePr>
          <p:cNvPr id="5" name="Chart 4" descr="Line chart showing low-risk, long-stay nursing home residents with a catheter inserted and left in the bladder, by race/ethnicity, 2013-2021">
            <a:extLst>
              <a:ext uri="{FF2B5EF4-FFF2-40B4-BE49-F238E27FC236}">
                <a16:creationId xmlns:a16="http://schemas.microsoft.com/office/drawing/2014/main" id="{B1890D1D-ADD8-289D-391F-B009626DFC60}"/>
              </a:ext>
            </a:extLst>
          </p:cNvPr>
          <p:cNvGraphicFramePr/>
          <p:nvPr>
            <p:extLst>
              <p:ext uri="{D42A27DB-BD31-4B8C-83A1-F6EECF244321}">
                <p14:modId xmlns:p14="http://schemas.microsoft.com/office/powerpoint/2010/main" val="1092754316"/>
              </p:ext>
            </p:extLst>
          </p:nvPr>
        </p:nvGraphicFramePr>
        <p:xfrm>
          <a:off x="457200" y="1302081"/>
          <a:ext cx="8229600" cy="3964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0214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Low-risk, long-stay nursing home residents with a catheter inserted and left in the bladder, by sex, 2013-2021</a:t>
            </a:r>
          </a:p>
        </p:txBody>
      </p:sp>
      <p:sp>
        <p:nvSpPr>
          <p:cNvPr id="3" name="Slide Number Placeholder 2">
            <a:extLst>
              <a:ext uri="{FF2B5EF4-FFF2-40B4-BE49-F238E27FC236}">
                <a16:creationId xmlns:a16="http://schemas.microsoft.com/office/drawing/2014/main" id="{D18AE10A-DB30-43B8-B2C9-2474DA01CB4C}"/>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114</a:t>
            </a:fld>
            <a:endParaRPr lang="en-US" dirty="0"/>
          </a:p>
        </p:txBody>
      </p:sp>
      <p:graphicFrame>
        <p:nvGraphicFramePr>
          <p:cNvPr id="7" name="Chart 6" descr="Line chart showing low-risk, long-stay nursing home residents with a catheter inserted and left in the bladder, by sex,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3601558382"/>
              </p:ext>
            </p:extLst>
          </p:nvPr>
        </p:nvGraphicFramePr>
        <p:xfrm>
          <a:off x="323850" y="1398602"/>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513695"/>
            <a:ext cx="8229600" cy="1015663"/>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Resident Assessment Files, Minimum Data Set 3.0, 2013-2021.</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or assessments with missing data.</a:t>
            </a:r>
          </a:p>
          <a:p>
            <a:r>
              <a:rPr lang="en-US" sz="1000" b="1" dirty="0">
                <a:cs typeface="Arial" panose="020B0604020202020204" pitchFamily="34" charset="0"/>
              </a:rPr>
              <a:t>Numerator: </a:t>
            </a:r>
            <a:r>
              <a:rPr lang="en-US" sz="1000" dirty="0">
                <a:cs typeface="Arial" panose="020B0604020202020204" pitchFamily="34" charset="0"/>
              </a:rPr>
              <a:t>Subset of the denominator with indwelling catheters on target assessment.</a:t>
            </a:r>
          </a:p>
          <a:p>
            <a:r>
              <a:rPr lang="en-US" sz="1000" b="1" dirty="0">
                <a:cs typeface="Arial" panose="020B0604020202020204" pitchFamily="34" charset="0"/>
              </a:rPr>
              <a:t>Note: For this measure, lower percentages are better. </a:t>
            </a:r>
            <a:r>
              <a:rPr lang="en-US" sz="1000" dirty="0">
                <a:latin typeface="Arial" panose="020B0604020202020204" pitchFamily="34" charset="0"/>
                <a:cs typeface="Arial" panose="020B0604020202020204" pitchFamily="34" charset="0"/>
              </a:rPr>
              <a:t>Shaded area indicates data impacted by the COVID-19 public health emergency. </a:t>
            </a:r>
            <a:endParaRPr lang="en-US" sz="1000" dirty="0">
              <a:cs typeface="Arial" panose="020B0604020202020204" pitchFamily="34" charset="0"/>
            </a:endParaRPr>
          </a:p>
        </p:txBody>
      </p:sp>
      <p:sp>
        <p:nvSpPr>
          <p:cNvPr id="6" name="Rectangle 5">
            <a:extLst>
              <a:ext uri="{FF2B5EF4-FFF2-40B4-BE49-F238E27FC236}">
                <a16:creationId xmlns:a16="http://schemas.microsoft.com/office/drawing/2014/main" id="{E4CA1E40-7231-F5FB-0181-93EB3084E488}"/>
              </a:ext>
              <a:ext uri="{C183D7F6-B498-43B3-948B-1728B52AA6E4}">
                <adec:decorative xmlns:adec="http://schemas.microsoft.com/office/drawing/2017/decorative" val="1"/>
              </a:ext>
            </a:extLst>
          </p:cNvPr>
          <p:cNvSpPr/>
          <p:nvPr/>
        </p:nvSpPr>
        <p:spPr>
          <a:xfrm>
            <a:off x="6081603" y="1807133"/>
            <a:ext cx="1636626" cy="3107226"/>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0875130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Home Safety Resources</a:t>
            </a:r>
          </a:p>
        </p:txBody>
      </p:sp>
      <p:sp>
        <p:nvSpPr>
          <p:cNvPr id="4" name="Slide Number Placeholder 3">
            <a:extLst>
              <a:ext uri="{FF2B5EF4-FFF2-40B4-BE49-F238E27FC236}">
                <a16:creationId xmlns:a16="http://schemas.microsoft.com/office/drawing/2014/main" id="{5AB21617-A1A3-46EE-AAF7-017BE91BA3A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115</a:t>
            </a:fld>
            <a:endParaRPr lang="en-US" dirty="0"/>
          </a:p>
        </p:txBody>
      </p:sp>
      <p:sp>
        <p:nvSpPr>
          <p:cNvPr id="3" name="Content Placeholder 2"/>
          <p:cNvSpPr>
            <a:spLocks noGrp="1"/>
          </p:cNvSpPr>
          <p:nvPr>
            <p:ph idx="4294967295"/>
          </p:nvPr>
        </p:nvSpPr>
        <p:spPr>
          <a:xfrm>
            <a:off x="0" y="1463675"/>
            <a:ext cx="8229600" cy="4883150"/>
          </a:xfrm>
        </p:spPr>
        <p:txBody>
          <a:bodyPr>
            <a:normAutofit fontScale="85000" lnSpcReduction="10000"/>
          </a:bodyPr>
          <a:lstStyle/>
          <a:p>
            <a:r>
              <a:rPr lang="en-US" dirty="0"/>
              <a:t>AHRQ offers several resources to improve the quality and safety of care in nursing homes. These include:</a:t>
            </a:r>
          </a:p>
          <a:p>
            <a:pPr lvl="1"/>
            <a:r>
              <a:rPr lang="en-US" dirty="0">
                <a:hlinkClick r:id="rId3"/>
              </a:rPr>
              <a:t>On-Time Pressure Ulcer Prevention</a:t>
            </a:r>
            <a:r>
              <a:rPr lang="en-US" dirty="0"/>
              <a:t>, </a:t>
            </a:r>
          </a:p>
          <a:p>
            <a:pPr lvl="1"/>
            <a:r>
              <a:rPr lang="en-US" dirty="0">
                <a:hlinkClick r:id="rId4"/>
              </a:rPr>
              <a:t>CUSP Toolkit To Reduce CAUTI and Other HAIs In Long-Term Care Facilities</a:t>
            </a:r>
            <a:r>
              <a:rPr lang="en-US" dirty="0"/>
              <a:t>, </a:t>
            </a:r>
          </a:p>
          <a:p>
            <a:pPr lvl="1"/>
            <a:r>
              <a:rPr lang="en-US" dirty="0">
                <a:hlinkClick r:id="rId5"/>
              </a:rPr>
              <a:t>Nursing Home Antimicrobial Stewardship Guide</a:t>
            </a:r>
            <a:r>
              <a:rPr lang="en-US" dirty="0"/>
              <a:t>,</a:t>
            </a:r>
          </a:p>
          <a:p>
            <a:pPr lvl="1"/>
            <a:r>
              <a:rPr lang="en-US" dirty="0">
                <a:hlinkClick r:id="rId6"/>
              </a:rPr>
              <a:t>Understanding Omissions of Care in Nursing Homes</a:t>
            </a:r>
            <a:r>
              <a:rPr lang="en-US" dirty="0"/>
              <a:t>, and</a:t>
            </a:r>
          </a:p>
          <a:p>
            <a:pPr lvl="1"/>
            <a:r>
              <a:rPr lang="en-US" dirty="0">
                <a:hlinkClick r:id="rId7"/>
              </a:rPr>
              <a:t>Falls Management Program</a:t>
            </a:r>
            <a:r>
              <a:rPr lang="en-US" dirty="0"/>
              <a:t>.</a:t>
            </a:r>
          </a:p>
          <a:p>
            <a:r>
              <a:rPr lang="en-US" dirty="0"/>
              <a:t>AHRQ also funded the </a:t>
            </a:r>
            <a:r>
              <a:rPr lang="en-US" dirty="0">
                <a:hlinkClick r:id="rId8"/>
              </a:rPr>
              <a:t>AHRQ ECHO National Nursing Home COVID-19 Action Network</a:t>
            </a:r>
            <a:r>
              <a:rPr lang="en-US" dirty="0"/>
              <a:t>. This network worked with nursing homes nationally to implement quality and safety interventions to reduce the spread of COVID-19. </a:t>
            </a:r>
          </a:p>
          <a:p>
            <a:r>
              <a:rPr lang="en-US" dirty="0"/>
              <a:t>Visit </a:t>
            </a:r>
            <a:r>
              <a:rPr lang="en-US" dirty="0">
                <a:hlinkClick r:id="rId9"/>
              </a:rPr>
              <a:t>AHRQ.gov</a:t>
            </a:r>
            <a:r>
              <a:rPr lang="en-US" dirty="0"/>
              <a:t> for more tools and resources for long-term and nursing home care.</a:t>
            </a:r>
          </a:p>
        </p:txBody>
      </p:sp>
    </p:spTree>
    <p:extLst>
      <p:ext uri="{BB962C8B-B14F-4D97-AF65-F5344CB8AC3E}">
        <p14:creationId xmlns:p14="http://schemas.microsoft.com/office/powerpoint/2010/main" val="41531541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Patient Safety in the Home Health Setting</a:t>
            </a:r>
          </a:p>
        </p:txBody>
      </p:sp>
      <p:sp>
        <p:nvSpPr>
          <p:cNvPr id="7" name="Text Placeholder 6">
            <a:extLst>
              <a:ext uri="{FF2B5EF4-FFF2-40B4-BE49-F238E27FC236}">
                <a16:creationId xmlns:a16="http://schemas.microsoft.com/office/drawing/2014/main" id="{07FB9E7F-C015-FD14-946D-D4FF03AA1E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116</a:t>
            </a:fld>
            <a:endParaRPr lang="en-US" dirty="0"/>
          </a:p>
        </p:txBody>
      </p:sp>
    </p:spTree>
    <p:extLst>
      <p:ext uri="{BB962C8B-B14F-4D97-AF65-F5344CB8AC3E}">
        <p14:creationId xmlns:p14="http://schemas.microsoft.com/office/powerpoint/2010/main" val="29994530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in the Home Health Setting</a:t>
            </a:r>
          </a:p>
        </p:txBody>
      </p:sp>
      <p:sp>
        <p:nvSpPr>
          <p:cNvPr id="3" name="Content Placeholder 2"/>
          <p:cNvSpPr>
            <a:spLocks noGrp="1"/>
          </p:cNvSpPr>
          <p:nvPr>
            <p:ph idx="1"/>
          </p:nvPr>
        </p:nvSpPr>
        <p:spPr/>
        <p:txBody>
          <a:bodyPr>
            <a:normAutofit fontScale="85000" lnSpcReduction="10000"/>
          </a:bodyPr>
          <a:lstStyle/>
          <a:p>
            <a:r>
              <a:rPr lang="en-US" dirty="0"/>
              <a:t>Home health agencies provide services to patients who are homebound and need skilled nursing care or therapy.</a:t>
            </a:r>
          </a:p>
          <a:p>
            <a:r>
              <a:rPr lang="en-US" dirty="0"/>
              <a:t>In 2020, about 3.1 million Medicare beneficiaries had a home health episode, and approximately 1.5 million individuals were employed in home health care (AAHQI, 2021).</a:t>
            </a:r>
          </a:p>
          <a:p>
            <a:r>
              <a:rPr lang="en-US" dirty="0"/>
              <a:t>Reasons for seeking home health care include acute illness, long-term health conditions, permanent disability, and terminal illness (NAHCH, 2010). </a:t>
            </a:r>
          </a:p>
          <a:p>
            <a:r>
              <a:rPr lang="en-US" dirty="0"/>
              <a:t>Improvements among home health patients can reflect the quality of care from home health agencies. </a:t>
            </a:r>
          </a:p>
        </p:txBody>
      </p:sp>
      <p:sp>
        <p:nvSpPr>
          <p:cNvPr id="4" name="Slide Number Placeholder 3">
            <a:extLst>
              <a:ext uri="{FF2B5EF4-FFF2-40B4-BE49-F238E27FC236}">
                <a16:creationId xmlns:a16="http://schemas.microsoft.com/office/drawing/2014/main" id="{A0E5B668-0799-4CC9-9BD8-8819161B2CE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117</a:t>
            </a:fld>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Patient Safety in the Home Health Setting</a:t>
            </a:r>
          </a:p>
        </p:txBody>
      </p:sp>
      <p:sp>
        <p:nvSpPr>
          <p:cNvPr id="3" name="Content Placeholder 2"/>
          <p:cNvSpPr>
            <a:spLocks noGrp="1"/>
          </p:cNvSpPr>
          <p:nvPr>
            <p:ph idx="1"/>
          </p:nvPr>
        </p:nvSpPr>
        <p:spPr/>
        <p:txBody>
          <a:bodyPr>
            <a:normAutofit fontScale="77500" lnSpcReduction="20000"/>
          </a:bodyPr>
          <a:lstStyle/>
          <a:p>
            <a:r>
              <a:rPr lang="en-US" dirty="0"/>
              <a:t>Home health care patients whose management of oral medications improved</a:t>
            </a:r>
          </a:p>
          <a:p>
            <a:r>
              <a:rPr lang="en-US" dirty="0"/>
              <a:t>Adults who reported a home health care provider asking to see all the prescription and over-the-counter medicines they were taking when they first started getting home health care</a:t>
            </a:r>
          </a:p>
          <a:p>
            <a:r>
              <a:rPr lang="en-US" dirty="0"/>
              <a:t>Adults who reported that home health care providers talked with them about the purpose for taking their new or changed prescription medicines in the last 2 months of care</a:t>
            </a:r>
          </a:p>
          <a:p>
            <a:r>
              <a:rPr lang="en-US" dirty="0"/>
              <a:t>Adults who reported that home health care providers talked with them about the side effects of medicines in the last 2 months of care</a:t>
            </a:r>
          </a:p>
          <a:p>
            <a:r>
              <a:rPr lang="en-US" dirty="0"/>
              <a:t>Adults who reported that home health care providers talked with them about when to take medicines in the last 2 months of care</a:t>
            </a:r>
          </a:p>
        </p:txBody>
      </p:sp>
      <p:sp>
        <p:nvSpPr>
          <p:cNvPr id="4" name="Slide Number Placeholder 3">
            <a:extLst>
              <a:ext uri="{FF2B5EF4-FFF2-40B4-BE49-F238E27FC236}">
                <a16:creationId xmlns:a16="http://schemas.microsoft.com/office/drawing/2014/main" id="{22E0EC90-7A5D-4142-9FDE-D23198135235}"/>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118</a:t>
            </a:fld>
            <a:endParaRPr lang="en-US" dirty="0"/>
          </a:p>
        </p:txBody>
      </p:sp>
    </p:spTree>
    <p:extLst>
      <p:ext uri="{BB962C8B-B14F-4D97-AF65-F5344CB8AC3E}">
        <p14:creationId xmlns:p14="http://schemas.microsoft.com/office/powerpoint/2010/main" val="10010581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COVID-19 Impact on Data for Patient Safety in the Home Health Setting</a:t>
            </a:r>
          </a:p>
        </p:txBody>
      </p:sp>
      <p:sp>
        <p:nvSpPr>
          <p:cNvPr id="7" name="Content Placeholder 6">
            <a:extLst>
              <a:ext uri="{FF2B5EF4-FFF2-40B4-BE49-F238E27FC236}">
                <a16:creationId xmlns:a16="http://schemas.microsoft.com/office/drawing/2014/main" id="{7A450C3A-A675-DD03-EF1C-7A5B65F7E475}"/>
              </a:ext>
            </a:extLst>
          </p:cNvPr>
          <p:cNvSpPr>
            <a:spLocks noGrp="1"/>
          </p:cNvSpPr>
          <p:nvPr>
            <p:ph idx="1"/>
          </p:nvPr>
        </p:nvSpPr>
        <p:spPr/>
        <p:txBody>
          <a:bodyPr/>
          <a:lstStyle/>
          <a:p>
            <a:r>
              <a:rPr lang="en-US" dirty="0"/>
              <a:t>Due to the COVID-19 public health emergency, CMS made optional and temporarily excepted providers from submission of the Outcome and Assessment Information Set (OASIS). Therefore, 2020 estimates are based on quarter 3 and quarter 4 data only. </a:t>
            </a:r>
          </a:p>
        </p:txBody>
      </p:sp>
      <p:sp>
        <p:nvSpPr>
          <p:cNvPr id="6" name="Slide Number Placeholder 5">
            <a:extLst>
              <a:ext uri="{FF2B5EF4-FFF2-40B4-BE49-F238E27FC236}">
                <a16:creationId xmlns:a16="http://schemas.microsoft.com/office/drawing/2014/main" id="{CE24AA13-3E8B-4C82-9A67-18CACBE7C009}"/>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119</a:t>
            </a:fld>
            <a:endParaRPr lang="en-US" dirty="0"/>
          </a:p>
        </p:txBody>
      </p:sp>
    </p:spTree>
    <p:extLst>
      <p:ext uri="{BB962C8B-B14F-4D97-AF65-F5344CB8AC3E}">
        <p14:creationId xmlns:p14="http://schemas.microsoft.com/office/powerpoint/2010/main" val="128181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Sources</a:t>
            </a:r>
          </a:p>
        </p:txBody>
      </p:sp>
      <p:sp>
        <p:nvSpPr>
          <p:cNvPr id="5" name="Content Placeholder 4">
            <a:extLst>
              <a:ext uri="{FF2B5EF4-FFF2-40B4-BE49-F238E27FC236}">
                <a16:creationId xmlns:a16="http://schemas.microsoft.com/office/drawing/2014/main" id="{0B6124ED-89E2-445A-998D-484156FE027B}"/>
              </a:ext>
            </a:extLst>
          </p:cNvPr>
          <p:cNvSpPr>
            <a:spLocks noGrp="1"/>
          </p:cNvSpPr>
          <p:nvPr>
            <p:ph idx="1"/>
          </p:nvPr>
        </p:nvSpPr>
        <p:spPr/>
        <p:txBody>
          <a:bodyPr>
            <a:noAutofit/>
          </a:bodyPr>
          <a:lstStyle/>
          <a:p>
            <a:r>
              <a:rPr lang="en-US" sz="1800" dirty="0"/>
              <a:t>Agency for Healthcare Research and Quality (AHRQ):</a:t>
            </a:r>
          </a:p>
          <a:p>
            <a:pPr lvl="1"/>
            <a:r>
              <a:rPr lang="en-US" sz="1800" dirty="0"/>
              <a:t>Healthcare Cost and Utilization Project (HCUP)</a:t>
            </a:r>
          </a:p>
          <a:p>
            <a:pPr lvl="1"/>
            <a:r>
              <a:rPr lang="en-US" sz="1800" dirty="0"/>
              <a:t>Medical Expenditure Panel Survey (MEPS)</a:t>
            </a:r>
          </a:p>
          <a:p>
            <a:pPr lvl="1"/>
            <a:r>
              <a:rPr lang="en-US" sz="1800" dirty="0"/>
              <a:t>Quality and Safety Review System (QSRS)</a:t>
            </a:r>
          </a:p>
          <a:p>
            <a:r>
              <a:rPr lang="en-US" sz="1800" dirty="0"/>
              <a:t>Centers for Disease Control and Prevention (CDC):</a:t>
            </a:r>
          </a:p>
          <a:p>
            <a:pPr lvl="1"/>
            <a:r>
              <a:rPr lang="en-US" sz="1800" dirty="0">
                <a:cs typeface="Arial" panose="020B0604020202020204" pitchFamily="34" charset="0"/>
              </a:rPr>
              <a:t>National Vital Statistics System – Natality (NVSS-N)</a:t>
            </a:r>
          </a:p>
          <a:p>
            <a:r>
              <a:rPr lang="en-US" sz="1800" dirty="0"/>
              <a:t>Centers for Medicare &amp; Medicaid Services (CMS):</a:t>
            </a:r>
          </a:p>
          <a:p>
            <a:pPr lvl="1"/>
            <a:r>
              <a:rPr lang="en-US" sz="1800" dirty="0"/>
              <a:t>Home Health Care Consumer Assessment of Healthcare Providers and Systems (HHCAHPS)</a:t>
            </a:r>
          </a:p>
          <a:p>
            <a:pPr lvl="1"/>
            <a:r>
              <a:rPr lang="en-US" sz="1800" dirty="0"/>
              <a:t>Hospital Consumer Assessment of Healthcare Providers and Systems (HCAHPS)</a:t>
            </a:r>
          </a:p>
          <a:p>
            <a:pPr lvl="1"/>
            <a:r>
              <a:rPr lang="en-US" sz="1800" dirty="0"/>
              <a:t>Hospital Inpatient Quality Reporting (HIQR) (formerly the Quality Improvement Organization) </a:t>
            </a:r>
          </a:p>
          <a:p>
            <a:pPr lvl="1"/>
            <a:r>
              <a:rPr lang="en-US" sz="1800" dirty="0"/>
              <a:t>Outcome and Assessment Information Set (OASIS)</a:t>
            </a:r>
          </a:p>
          <a:p>
            <a:pPr lvl="1"/>
            <a:r>
              <a:rPr lang="en-US" sz="1800" dirty="0"/>
              <a:t>Minimum Data Set (MDS)</a:t>
            </a:r>
          </a:p>
        </p:txBody>
      </p:sp>
      <p:sp>
        <p:nvSpPr>
          <p:cNvPr id="3" name="Slide Number Placeholder 2">
            <a:extLst>
              <a:ext uri="{FF2B5EF4-FFF2-40B4-BE49-F238E27FC236}">
                <a16:creationId xmlns:a16="http://schemas.microsoft.com/office/drawing/2014/main" id="{8F01B887-291B-4DD9-8979-BC7BB1098DA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a:t>
            </a:fld>
            <a:endParaRPr lang="en-US" dirty="0"/>
          </a:p>
        </p:txBody>
      </p:sp>
    </p:spTree>
    <p:extLst>
      <p:ext uri="{BB962C8B-B14F-4D97-AF65-F5344CB8AC3E}">
        <p14:creationId xmlns:p14="http://schemas.microsoft.com/office/powerpoint/2010/main" val="26096927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1257300" y="304800"/>
            <a:ext cx="5905500" cy="617884"/>
          </a:xfrm>
        </p:spPr>
        <p:txBody>
          <a:bodyPr>
            <a:noAutofit/>
          </a:bodyPr>
          <a:lstStyle/>
          <a:p>
            <a:r>
              <a:rPr lang="en-US" sz="2000" dirty="0"/>
              <a:t>Home health care patients whose management of oral medications improved, by race/ethnicity, 2013-2021</a:t>
            </a:r>
          </a:p>
        </p:txBody>
      </p:sp>
      <p:sp>
        <p:nvSpPr>
          <p:cNvPr id="4" name="Rectangle 3">
            <a:extLst>
              <a:ext uri="{FF2B5EF4-FFF2-40B4-BE49-F238E27FC236}">
                <a16:creationId xmlns:a16="http://schemas.microsoft.com/office/drawing/2014/main" id="{D01136C4-E1C6-40ED-ADAC-A164D4A522FB}"/>
              </a:ext>
            </a:extLst>
          </p:cNvPr>
          <p:cNvSpPr/>
          <p:nvPr/>
        </p:nvSpPr>
        <p:spPr>
          <a:xfrm>
            <a:off x="466725" y="4921984"/>
            <a:ext cx="8210550" cy="1785104"/>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Home Health Quality Initiative, Chronic Conditions Data Warehouse, Outcome and Assessment Information Set, 2013-2021.</a:t>
            </a:r>
          </a:p>
          <a:p>
            <a:r>
              <a:rPr lang="en-US" sz="1000" b="1" dirty="0">
                <a:cs typeface="Arial" panose="020B0604020202020204" pitchFamily="34" charset="0"/>
              </a:rPr>
              <a:t>Denominator: </a:t>
            </a:r>
            <a:r>
              <a:rPr lang="en-US" sz="1000" dirty="0">
                <a:cs typeface="Arial" panose="020B0604020202020204" pitchFamily="34" charset="0"/>
              </a:rPr>
              <a:t>Number of home health quality episodes ending with a discharge during the year, excluding episodes for which the patient, at start/resumption of care, was able to take oral medications correctly without assistance or supervision, episodes that end with inpatient facility transfer or death, or patient is nonresponsive, or patient has no oral medications prescribed.</a:t>
            </a:r>
          </a:p>
          <a:p>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Measure includes a subset of the denominator in which a person showed improvement in ability to manage oral medications compared with a prior assessment during an episode of care. Management is measured on a 4-level scale from 0 (fully independent) to 3 (entirely dependent) and refers to ability, not medication compliance. Further information about Home Health Quality Initiative measures is available at </a:t>
            </a:r>
            <a:r>
              <a:rPr lang="en-US" sz="1000" u="sng" dirty="0">
                <a:latin typeface="Arial" panose="020B0604020202020204" pitchFamily="34" charset="0"/>
                <a:cs typeface="Arial" panose="020B0604020202020204" pitchFamily="34" charset="0"/>
                <a:hlinkClick r:id="rId3"/>
              </a:rPr>
              <a:t>http://www.cms.hhs.gov/HomeHealthQualityInits/</a:t>
            </a:r>
            <a:r>
              <a:rPr lang="en-US" sz="1000" dirty="0">
                <a:latin typeface="Arial" panose="020B0604020202020204" pitchFamily="34" charset="0"/>
                <a:cs typeface="Arial" panose="020B0604020202020204" pitchFamily="34" charset="0"/>
              </a:rPr>
              <a:t>. Shaded area indicates data impacted by the COVID-19 public health emergency.</a:t>
            </a:r>
            <a:endParaRPr lang="en-US" sz="1000" strike="sngStrike" dirty="0"/>
          </a:p>
        </p:txBody>
      </p:sp>
      <p:graphicFrame>
        <p:nvGraphicFramePr>
          <p:cNvPr id="3" name="Chart 2" descr="Line chart showing home health care patients whose management of oral medications improved, by race/ethnicity, 2013-2021">
            <a:extLst>
              <a:ext uri="{FF2B5EF4-FFF2-40B4-BE49-F238E27FC236}">
                <a16:creationId xmlns:a16="http://schemas.microsoft.com/office/drawing/2014/main" id="{E7D77A04-2E47-4755-B714-7C677C861639}"/>
              </a:ext>
            </a:extLst>
          </p:cNvPr>
          <p:cNvGraphicFramePr/>
          <p:nvPr>
            <p:extLst>
              <p:ext uri="{D42A27DB-BD31-4B8C-83A1-F6EECF244321}">
                <p14:modId xmlns:p14="http://schemas.microsoft.com/office/powerpoint/2010/main" val="2769593471"/>
              </p:ext>
            </p:extLst>
          </p:nvPr>
        </p:nvGraphicFramePr>
        <p:xfrm>
          <a:off x="466724" y="1326246"/>
          <a:ext cx="8220075" cy="3595737"/>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a:extLst>
              <a:ext uri="{FF2B5EF4-FFF2-40B4-BE49-F238E27FC236}">
                <a16:creationId xmlns:a16="http://schemas.microsoft.com/office/drawing/2014/main" id="{E74D3A21-861E-7101-E43C-52489635A6E5}"/>
              </a:ext>
            </a:extLst>
          </p:cNvPr>
          <p:cNvSpPr>
            <a:spLocks noGrp="1"/>
          </p:cNvSpPr>
          <p:nvPr>
            <p:ph type="sldNum" sz="quarter" idx="10"/>
          </p:nvPr>
        </p:nvSpPr>
        <p:spPr>
          <a:xfrm>
            <a:off x="6477000" y="646096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120</a:t>
            </a:fld>
            <a:endParaRPr lang="en-US" dirty="0"/>
          </a:p>
        </p:txBody>
      </p:sp>
    </p:spTree>
    <p:extLst>
      <p:ext uri="{BB962C8B-B14F-4D97-AF65-F5344CB8AC3E}">
        <p14:creationId xmlns:p14="http://schemas.microsoft.com/office/powerpoint/2010/main" val="32430365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Home health care patients whose management of oral medications improved, by age, 2013-2021</a:t>
            </a:r>
          </a:p>
        </p:txBody>
      </p:sp>
      <p:sp>
        <p:nvSpPr>
          <p:cNvPr id="4" name="Rectangle 3">
            <a:extLst>
              <a:ext uri="{FF2B5EF4-FFF2-40B4-BE49-F238E27FC236}">
                <a16:creationId xmlns:a16="http://schemas.microsoft.com/office/drawing/2014/main" id="{D01136C4-E1C6-40ED-ADAC-A164D4A522FB}"/>
              </a:ext>
            </a:extLst>
          </p:cNvPr>
          <p:cNvSpPr/>
          <p:nvPr/>
        </p:nvSpPr>
        <p:spPr>
          <a:xfrm>
            <a:off x="476250" y="5183710"/>
            <a:ext cx="8210550" cy="1477328"/>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Home Health Quality Initiative, Chronic Conditions Data Warehouse, Outcome and Assessment Information Set, 2013-2021.</a:t>
            </a:r>
          </a:p>
          <a:p>
            <a:r>
              <a:rPr lang="en-US" sz="1000" b="1" dirty="0">
                <a:cs typeface="Arial" panose="020B0604020202020204" pitchFamily="34" charset="0"/>
              </a:rPr>
              <a:t>Denominator: </a:t>
            </a:r>
            <a:r>
              <a:rPr lang="en-US" sz="1000" dirty="0">
                <a:cs typeface="Arial" panose="020B0604020202020204" pitchFamily="34" charset="0"/>
              </a:rPr>
              <a:t>All valid home health care episodes that begin in the survey year, excluding episodes for patients not taking oral medications, patients initially able to take oral medications correctly without assistance or supervision, nonresponsive patients, and patients with missing medication management data.</a:t>
            </a:r>
          </a:p>
          <a:p>
            <a:r>
              <a:rPr lang="en-US" sz="1000" b="1" dirty="0">
                <a:cs typeface="Arial" panose="020B0604020202020204" pitchFamily="34" charset="0"/>
              </a:rPr>
              <a:t>Note: </a:t>
            </a:r>
            <a:r>
              <a:rPr lang="en-US" sz="1000" dirty="0">
                <a:cs typeface="Arial" panose="020B0604020202020204" pitchFamily="34" charset="0"/>
              </a:rPr>
              <a:t>Measure includes a subset of the denominator in which a person showed improvement in ability to manage oral medications compared with a prior assessment during an episode of care. Management is measured on a 4-level scale from 0 (fully independent) to 3 (entirely dependent) and refers to ability, not medication compliance. More information about Home Health Quality Initiative measures is available at </a:t>
            </a:r>
            <a:r>
              <a:rPr lang="en-US" sz="1000" u="sng" dirty="0">
                <a:latin typeface="Arial" panose="020B0604020202020204" pitchFamily="34" charset="0"/>
                <a:cs typeface="Arial" panose="020B0604020202020204" pitchFamily="34" charset="0"/>
                <a:hlinkClick r:id="rId3"/>
              </a:rPr>
              <a:t>https://www.cms.gov/medicare/quality/home-health/</a:t>
            </a:r>
            <a:r>
              <a:rPr lang="en-US" sz="1000" dirty="0">
                <a:latin typeface="Arial" panose="020B0604020202020204" pitchFamily="34" charset="0"/>
                <a:cs typeface="Arial" panose="020B0604020202020204" pitchFamily="34" charset="0"/>
              </a:rPr>
              <a:t>. Shaded area indicates data impacted by the COVID-19 public health emergency. </a:t>
            </a:r>
            <a:endParaRPr lang="en-US" sz="1000" strike="sngStrike" dirty="0"/>
          </a:p>
        </p:txBody>
      </p:sp>
      <p:sp>
        <p:nvSpPr>
          <p:cNvPr id="6" name="Slide Number Placeholder 2">
            <a:extLst>
              <a:ext uri="{FF2B5EF4-FFF2-40B4-BE49-F238E27FC236}">
                <a16:creationId xmlns:a16="http://schemas.microsoft.com/office/drawing/2014/main" id="{73887D2C-9A91-4E46-BCE6-A080DCE42659}"/>
              </a:ext>
              <a:ext uri="{C183D7F6-B498-43B3-948B-1728B52AA6E4}">
                <adec:decorative xmlns:adec="http://schemas.microsoft.com/office/drawing/2017/decorative" val="1"/>
              </a:ext>
            </a:extLst>
          </p:cNvPr>
          <p:cNvSpPr txBox="1">
            <a:spLocks/>
          </p:cNvSpPr>
          <p:nvPr/>
        </p:nvSpPr>
        <p:spPr>
          <a:xfrm>
            <a:off x="6610350" y="65087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dirty="0"/>
          </a:p>
        </p:txBody>
      </p:sp>
      <p:graphicFrame>
        <p:nvGraphicFramePr>
          <p:cNvPr id="3" name="Chart 2" descr="Line chart showing home health care patients whose management of oral medications improved, by age, 2013-2021">
            <a:extLst>
              <a:ext uri="{FF2B5EF4-FFF2-40B4-BE49-F238E27FC236}">
                <a16:creationId xmlns:a16="http://schemas.microsoft.com/office/drawing/2014/main" id="{E7D77A04-2E47-4755-B714-7C677C861639}"/>
              </a:ext>
            </a:extLst>
          </p:cNvPr>
          <p:cNvGraphicFramePr/>
          <p:nvPr/>
        </p:nvGraphicFramePr>
        <p:xfrm>
          <a:off x="457199" y="1251976"/>
          <a:ext cx="8210549" cy="3931734"/>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a:extLst>
              <a:ext uri="{FF2B5EF4-FFF2-40B4-BE49-F238E27FC236}">
                <a16:creationId xmlns:a16="http://schemas.microsoft.com/office/drawing/2014/main" id="{6140605D-A22C-3ECC-586B-3A5092879B6D}"/>
              </a:ext>
            </a:extLst>
          </p:cNvPr>
          <p:cNvSpPr>
            <a:spLocks noGrp="1"/>
          </p:cNvSpPr>
          <p:nvPr>
            <p:ph type="sldNum" sz="quarter" idx="10"/>
          </p:nvPr>
        </p:nvSpPr>
        <p:spPr>
          <a:xfrm>
            <a:off x="6477000" y="64784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121</a:t>
            </a:fld>
            <a:endParaRPr lang="en-US" dirty="0"/>
          </a:p>
        </p:txBody>
      </p:sp>
    </p:spTree>
    <p:extLst>
      <p:ext uri="{BB962C8B-B14F-4D97-AF65-F5344CB8AC3E}">
        <p14:creationId xmlns:p14="http://schemas.microsoft.com/office/powerpoint/2010/main" val="20873714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762000" y="0"/>
            <a:ext cx="7124700" cy="1183824"/>
          </a:xfrm>
        </p:spPr>
        <p:txBody>
          <a:bodyPr>
            <a:noAutofit/>
          </a:bodyPr>
          <a:lstStyle/>
          <a:p>
            <a:r>
              <a:rPr lang="en-US" sz="1600" dirty="0"/>
              <a:t>Adults who reported a home health provider asking to see all the prescription and over-the-counter medicines they were taking when they first started getting home health care, by race/ethnicity, 2012-2022</a:t>
            </a:r>
          </a:p>
        </p:txBody>
      </p:sp>
      <p:graphicFrame>
        <p:nvGraphicFramePr>
          <p:cNvPr id="3" name="Chart 2" descr="Line chart showing adults who reported a home health provider asking to see all the prescription and over-the-counter medicines they were taking when they first started getting home health care, by race/ethnicity, 2012-2022">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494708572"/>
              </p:ext>
            </p:extLst>
          </p:nvPr>
        </p:nvGraphicFramePr>
        <p:xfrm>
          <a:off x="457199" y="1302080"/>
          <a:ext cx="8229599" cy="38594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279781"/>
            <a:ext cx="8229600" cy="1169551"/>
          </a:xfrm>
          <a:prstGeom prst="rect">
            <a:avLst/>
          </a:prstGeom>
          <a:noFill/>
        </p:spPr>
        <p:txBody>
          <a:bodyPr wrap="square" rtlCol="0">
            <a:spAutoFit/>
          </a:bodyPr>
          <a:lstStyle/>
          <a:p>
            <a:pPr>
              <a:defRPr/>
            </a:pPr>
            <a:r>
              <a:rPr lang="en-US" sz="1000" b="1" dirty="0"/>
              <a:t>Key</a:t>
            </a:r>
            <a:r>
              <a:rPr lang="en-US" sz="1000" dirty="0"/>
              <a:t>: AI/AN = American Indian or Alaska Native; NHPI: Native Hawaiian/Pacific Islander.</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care patients age 18 and over who provided a valid response to the question, “When you first started getting home health care from this agency, did someone from the agency ask to see all the prescription and over-the-counter medicines you are taking?” excluding nonrespondents and respondents who “do not remember.”</a:t>
            </a:r>
          </a:p>
          <a:p>
            <a:pPr>
              <a:defRPr/>
            </a:pPr>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a:t>
            </a:r>
            <a:r>
              <a:rPr lang="en-US" sz="1000" dirty="0">
                <a:latin typeface="Arial" panose="020B0604020202020204" pitchFamily="34" charset="0"/>
                <a:cs typeface="Arial" panose="020B0604020202020204" pitchFamily="34" charset="0"/>
              </a:rPr>
              <a:t>Shaded area indicates data impacted by the COVID-19 public health emergency. </a:t>
            </a:r>
            <a:endParaRPr kumimoji="0" lang="en-US" sz="1000" b="1" i="0" u="none" kern="1200" cap="none" spc="0" normalizeH="0" baseline="0" noProof="0" dirty="0">
              <a:ln>
                <a:noFill/>
              </a:ln>
              <a:solidFill>
                <a:prstClr val="black"/>
              </a:solidFill>
              <a:effectLst/>
              <a:uLnTx/>
              <a:uFillTx/>
              <a:ea typeface="+mn-ea"/>
              <a:cs typeface="+mn-cs"/>
            </a:endParaRPr>
          </a:p>
        </p:txBody>
      </p:sp>
      <p:sp>
        <p:nvSpPr>
          <p:cNvPr id="2" name="Slide Number Placeholder 3">
            <a:extLst>
              <a:ext uri="{FF2B5EF4-FFF2-40B4-BE49-F238E27FC236}">
                <a16:creationId xmlns:a16="http://schemas.microsoft.com/office/drawing/2014/main" id="{EDF1273D-DB9F-92A6-04CC-D4D67810C525}"/>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122</a:t>
            </a:fld>
            <a:endParaRPr lang="en-US" dirty="0"/>
          </a:p>
        </p:txBody>
      </p:sp>
    </p:spTree>
    <p:extLst>
      <p:ext uri="{BB962C8B-B14F-4D97-AF65-F5344CB8AC3E}">
        <p14:creationId xmlns:p14="http://schemas.microsoft.com/office/powerpoint/2010/main" val="21601864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762000" y="304800"/>
            <a:ext cx="7124700" cy="617884"/>
          </a:xfrm>
        </p:spPr>
        <p:txBody>
          <a:bodyPr>
            <a:noAutofit/>
          </a:bodyPr>
          <a:lstStyle/>
          <a:p>
            <a:r>
              <a:rPr lang="en-US" sz="1600" dirty="0"/>
              <a:t>Adults who reported a home health provider asking to see all the prescription and over-the-counter medicines they were taking when they first started getting home health care, by age, 2012-2022</a:t>
            </a:r>
          </a:p>
        </p:txBody>
      </p:sp>
      <p:graphicFrame>
        <p:nvGraphicFramePr>
          <p:cNvPr id="3" name="Chart 2" descr="Line chart showing adults who reported a home health provider asking to see all the prescription and over-the-counter medicines they were taking when they first started getting home health care, by age, 2012-2022">
            <a:extLst>
              <a:ext uri="{FF2B5EF4-FFF2-40B4-BE49-F238E27FC236}">
                <a16:creationId xmlns:a16="http://schemas.microsoft.com/office/drawing/2014/main" id="{4B23E45E-692E-AD4C-62DE-23055561240A}"/>
              </a:ext>
            </a:extLst>
          </p:cNvPr>
          <p:cNvGraphicFramePr/>
          <p:nvPr>
            <p:extLst>
              <p:ext uri="{D42A27DB-BD31-4B8C-83A1-F6EECF244321}">
                <p14:modId xmlns:p14="http://schemas.microsoft.com/office/powerpoint/2010/main" val="553919942"/>
              </p:ext>
            </p:extLst>
          </p:nvPr>
        </p:nvGraphicFramePr>
        <p:xfrm>
          <a:off x="457200" y="1485265"/>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325745"/>
            <a:ext cx="8229600" cy="861774"/>
          </a:xfrm>
          <a:prstGeom prst="rect">
            <a:avLst/>
          </a:prstGeom>
          <a:noFill/>
        </p:spPr>
        <p:txBody>
          <a:bodyPr wrap="square" rtlCol="0">
            <a:spAutoFit/>
          </a:bodyPr>
          <a:lstStyle/>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“When you first started getting home health care from this agency, did someone from the agency ask to see all the prescription and over-the-counter medicines you are taking?” excluding nonrespondents and respondents who “do not remember.”</a:t>
            </a:r>
          </a:p>
          <a:p>
            <a:pPr>
              <a:defRPr/>
            </a:pPr>
            <a:r>
              <a:rPr kumimoji="0" lang="en-US" sz="1000" b="1" i="0" u="none" kern="1200" cap="none" spc="0" normalizeH="0" baseline="0" noProof="0" dirty="0">
                <a:ln>
                  <a:noFill/>
                </a:ln>
                <a:solidFill>
                  <a:prstClr val="black"/>
                </a:solidFill>
                <a:effectLst/>
                <a:uLnTx/>
                <a:uFillTx/>
                <a:ea typeface="+mn-ea"/>
                <a:cs typeface="Arial" panose="020B0604020202020204" pitchFamily="34" charset="0"/>
              </a:rPr>
              <a:t>Note: </a:t>
            </a:r>
            <a:r>
              <a:rPr lang="en-US" sz="1000" dirty="0">
                <a:latin typeface="Arial" panose="020B0604020202020204" pitchFamily="34" charset="0"/>
                <a:cs typeface="Arial" panose="020B0604020202020204" pitchFamily="34" charset="0"/>
              </a:rPr>
              <a:t>Shaded area indicates data impacted by the COVID-19 public health emergency.</a:t>
            </a:r>
            <a:endParaRPr kumimoji="0" lang="en-US" sz="1000" i="0" u="none" kern="1200" cap="none" spc="0" normalizeH="0" baseline="0" noProof="0" dirty="0">
              <a:ln>
                <a:noFill/>
              </a:ln>
              <a:solidFill>
                <a:prstClr val="black"/>
              </a:solidFill>
              <a:effectLst/>
              <a:uLnTx/>
              <a:uFillTx/>
              <a:ea typeface="+mn-ea"/>
              <a:cs typeface="+mn-cs"/>
            </a:endParaRPr>
          </a:p>
        </p:txBody>
      </p:sp>
      <p:sp>
        <p:nvSpPr>
          <p:cNvPr id="4" name="Rectangle 3">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657535" y="1838848"/>
            <a:ext cx="677762" cy="3009482"/>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223EA3B0-A361-CF94-6330-58F7B86808CB}"/>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123</a:t>
            </a:fld>
            <a:endParaRPr lang="en-US" dirty="0"/>
          </a:p>
        </p:txBody>
      </p:sp>
    </p:spTree>
    <p:extLst>
      <p:ext uri="{BB962C8B-B14F-4D97-AF65-F5344CB8AC3E}">
        <p14:creationId xmlns:p14="http://schemas.microsoft.com/office/powerpoint/2010/main" val="19417693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p:txBody>
          <a:bodyPr>
            <a:normAutofit fontScale="90000"/>
          </a:bodyPr>
          <a:lstStyle/>
          <a:p>
            <a:r>
              <a:rPr lang="en-US" sz="1800" dirty="0"/>
              <a:t>Adults</a:t>
            </a:r>
            <a:r>
              <a:rPr lang="en-US" sz="1600" dirty="0"/>
              <a:t> who reported that home health care providers talked with them about the purpose of taking their new or changed prescription medicines in the last 2 months of care, by race/ethnicity, 2012-2022</a:t>
            </a:r>
          </a:p>
        </p:txBody>
      </p:sp>
      <p:graphicFrame>
        <p:nvGraphicFramePr>
          <p:cNvPr id="3" name="Chart 2" descr="Line chart showing adults who reported that home health care providers talked with them about the purpose of taking their new or changed prescription medicines in the last 2 months of care, by race/ethnicity, 2012-2022">
            <a:extLst>
              <a:ext uri="{FF2B5EF4-FFF2-40B4-BE49-F238E27FC236}">
                <a16:creationId xmlns:a16="http://schemas.microsoft.com/office/drawing/2014/main" id="{E50371E5-6284-47B7-B8FE-FCFB282CFAB0}"/>
              </a:ext>
            </a:extLst>
          </p:cNvPr>
          <p:cNvGraphicFramePr/>
          <p:nvPr/>
        </p:nvGraphicFramePr>
        <p:xfrm>
          <a:off x="457199" y="1298696"/>
          <a:ext cx="8229599" cy="39210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219700"/>
            <a:ext cx="8229600" cy="1169551"/>
          </a:xfrm>
          <a:prstGeom prst="rect">
            <a:avLst/>
          </a:prstGeom>
          <a:noFill/>
        </p:spPr>
        <p:txBody>
          <a:bodyPr wrap="square" rtlCol="0">
            <a:spAutoFit/>
          </a:bodyPr>
          <a:lstStyle/>
          <a:p>
            <a:pPr>
              <a:defRPr/>
            </a:pPr>
            <a:r>
              <a:rPr lang="en-US" sz="1000" b="1" dirty="0"/>
              <a:t>Key</a:t>
            </a:r>
            <a:r>
              <a:rPr lang="en-US" sz="1000" dirty="0"/>
              <a:t>: AI/AN = American Indian or Alaska Native; NHPI: Native Hawaiian/Pacific Islander.</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“In the last 2 months of care, did home health providers from this agency talk with you about the purpose for taking your new or changed prescription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119.</a:t>
            </a:r>
            <a:endParaRPr kumimoji="0" lang="en-US" sz="1000" b="1" i="0" u="none" kern="1200" cap="none" spc="0" normalizeH="0" baseline="0" noProof="0" dirty="0">
              <a:ln>
                <a:noFill/>
              </a:ln>
              <a:solidFill>
                <a:prstClr val="black"/>
              </a:solidFill>
              <a:effectLst/>
              <a:uLnTx/>
              <a:uFillTx/>
              <a:ea typeface="+mn-ea"/>
              <a:cs typeface="+mn-cs"/>
            </a:endParaRPr>
          </a:p>
        </p:txBody>
      </p:sp>
      <p:sp>
        <p:nvSpPr>
          <p:cNvPr id="2" name="Slide Number Placeholder 3">
            <a:extLst>
              <a:ext uri="{FF2B5EF4-FFF2-40B4-BE49-F238E27FC236}">
                <a16:creationId xmlns:a16="http://schemas.microsoft.com/office/drawing/2014/main" id="{69357D22-A637-D287-D381-F6AECC5F2B0F}"/>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124</a:t>
            </a:fld>
            <a:endParaRPr lang="en-US" dirty="0"/>
          </a:p>
        </p:txBody>
      </p:sp>
    </p:spTree>
    <p:extLst>
      <p:ext uri="{BB962C8B-B14F-4D97-AF65-F5344CB8AC3E}">
        <p14:creationId xmlns:p14="http://schemas.microsoft.com/office/powerpoint/2010/main" val="26192788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1143000" y="304800"/>
            <a:ext cx="6743700" cy="617884"/>
          </a:xfrm>
        </p:spPr>
        <p:txBody>
          <a:bodyPr>
            <a:noAutofit/>
          </a:bodyPr>
          <a:lstStyle/>
          <a:p>
            <a:r>
              <a:rPr lang="en-US" sz="1600" dirty="0"/>
              <a:t>Adults who reported that home health care providers talked with them about the purpose of taking their new or changed prescription medicines in the last 2 months of care, by age, 2012-2022</a:t>
            </a:r>
          </a:p>
        </p:txBody>
      </p:sp>
      <p:graphicFrame>
        <p:nvGraphicFramePr>
          <p:cNvPr id="3" name="Chart 2" descr="Line chart showing adults who reported that home health care providers talked with them about the purpose of taking their new or changed prescription medicines in the last 2 months of care, by age, 2012-2022">
            <a:extLst>
              <a:ext uri="{FF2B5EF4-FFF2-40B4-BE49-F238E27FC236}">
                <a16:creationId xmlns:a16="http://schemas.microsoft.com/office/drawing/2014/main" id="{4B23E45E-692E-AD4C-62DE-23055561240A}"/>
              </a:ext>
            </a:extLst>
          </p:cNvPr>
          <p:cNvGraphicFramePr/>
          <p:nvPr>
            <p:extLst>
              <p:ext uri="{D42A27DB-BD31-4B8C-83A1-F6EECF244321}">
                <p14:modId xmlns:p14="http://schemas.microsoft.com/office/powerpoint/2010/main" val="2844670638"/>
              </p:ext>
            </p:extLst>
          </p:nvPr>
        </p:nvGraphicFramePr>
        <p:xfrm>
          <a:off x="457200" y="1438523"/>
          <a:ext cx="8229600" cy="39809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69900" y="5419477"/>
            <a:ext cx="8229600" cy="861774"/>
          </a:xfrm>
          <a:prstGeom prst="rect">
            <a:avLst/>
          </a:prstGeom>
          <a:noFill/>
        </p:spPr>
        <p:txBody>
          <a:bodyPr wrap="square" rtlCol="0">
            <a:spAutoFit/>
          </a:bodyPr>
          <a:lstStyle/>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“In the last 2 months of care, did home health providers from this agency talk with you about the purpose for taking your new or changed prescription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latin typeface="Arial" panose="020B0604020202020204" pitchFamily="34" charset="0"/>
                <a:cs typeface="Arial" panose="020B0604020202020204" pitchFamily="34" charset="0"/>
              </a:rPr>
              <a:t>Shaded area indicates data impacted by the COVID-19 public health emergency.</a:t>
            </a:r>
            <a:endParaRPr lang="en-US" sz="1000" dirty="0">
              <a:cs typeface="Arial" panose="020B0604020202020204" pitchFamily="34" charset="0"/>
            </a:endParaRPr>
          </a:p>
        </p:txBody>
      </p:sp>
      <p:sp>
        <p:nvSpPr>
          <p:cNvPr id="4" name="Rectangle 3">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647487" y="1808703"/>
            <a:ext cx="687810" cy="3109965"/>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32A81C0F-96EB-955B-41E2-3C280A49282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125</a:t>
            </a:fld>
            <a:endParaRPr lang="en-US" dirty="0"/>
          </a:p>
        </p:txBody>
      </p:sp>
    </p:spTree>
    <p:extLst>
      <p:ext uri="{BB962C8B-B14F-4D97-AF65-F5344CB8AC3E}">
        <p14:creationId xmlns:p14="http://schemas.microsoft.com/office/powerpoint/2010/main" val="38248086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p:txBody>
          <a:bodyPr>
            <a:noAutofit/>
          </a:bodyPr>
          <a:lstStyle/>
          <a:p>
            <a:r>
              <a:rPr lang="en-US" sz="1600" dirty="0"/>
              <a:t>Adults who reported that home health care providers talked with them about the side effects of medicines in the last 2 months of care, by race/ethnicity, 2012-2022</a:t>
            </a:r>
          </a:p>
        </p:txBody>
      </p:sp>
      <p:graphicFrame>
        <p:nvGraphicFramePr>
          <p:cNvPr id="3" name="Chart 2" descr="Line chart showing adults who reported that home health care providers talked with them about the side effects of medicines in the last 2 months of care, by race/ethnicity, 2012-2022">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724258798"/>
              </p:ext>
            </p:extLst>
          </p:nvPr>
        </p:nvGraphicFramePr>
        <p:xfrm>
          <a:off x="457199" y="1239450"/>
          <a:ext cx="8229599" cy="38915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131032"/>
            <a:ext cx="8229600" cy="1169551"/>
          </a:xfrm>
          <a:prstGeom prst="rect">
            <a:avLst/>
          </a:prstGeom>
          <a:noFill/>
        </p:spPr>
        <p:txBody>
          <a:bodyPr wrap="square" rtlCol="0">
            <a:spAutoFit/>
          </a:bodyPr>
          <a:lstStyle/>
          <a:p>
            <a:pPr>
              <a:defRPr/>
            </a:pPr>
            <a:r>
              <a:rPr lang="en-US" sz="1000" b="1" dirty="0"/>
              <a:t>Key</a:t>
            </a:r>
            <a:r>
              <a:rPr lang="en-US" sz="1000" dirty="0"/>
              <a:t>: AI/AN = American Indian or Alaska Native; NHPI: Native Hawaiian/Pacific Islander.</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“In the last 2 months of care, did home health providers from this agency talk with you about the side effects of these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119.</a:t>
            </a:r>
            <a:endParaRPr kumimoji="0" lang="en-US" sz="1000" b="1" i="0" u="none" kern="1200" cap="none" spc="0" normalizeH="0" baseline="0" noProof="0" dirty="0">
              <a:ln>
                <a:noFill/>
              </a:ln>
              <a:solidFill>
                <a:prstClr val="black"/>
              </a:solidFill>
              <a:effectLst/>
              <a:uLnTx/>
              <a:uFillTx/>
              <a:ea typeface="+mn-ea"/>
              <a:cs typeface="+mn-cs"/>
            </a:endParaRPr>
          </a:p>
        </p:txBody>
      </p:sp>
      <p:sp>
        <p:nvSpPr>
          <p:cNvPr id="2" name="Slide Number Placeholder 3">
            <a:extLst>
              <a:ext uri="{FF2B5EF4-FFF2-40B4-BE49-F238E27FC236}">
                <a16:creationId xmlns:a16="http://schemas.microsoft.com/office/drawing/2014/main" id="{A612E4CE-4FBE-BD4F-391C-BC970E44F4C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126</a:t>
            </a:fld>
            <a:endParaRPr lang="en-US" dirty="0"/>
          </a:p>
        </p:txBody>
      </p:sp>
    </p:spTree>
    <p:extLst>
      <p:ext uri="{BB962C8B-B14F-4D97-AF65-F5344CB8AC3E}">
        <p14:creationId xmlns:p14="http://schemas.microsoft.com/office/powerpoint/2010/main" val="21465681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1257300" y="304800"/>
            <a:ext cx="6362700" cy="617884"/>
          </a:xfrm>
        </p:spPr>
        <p:txBody>
          <a:bodyPr>
            <a:noAutofit/>
          </a:bodyPr>
          <a:lstStyle/>
          <a:p>
            <a:r>
              <a:rPr lang="en-US" sz="1600" dirty="0"/>
              <a:t>Adults who reported that home health care providers talked with them about the side effects of medicines in the last 2 months of care, by age, 2012-2022</a:t>
            </a:r>
          </a:p>
        </p:txBody>
      </p:sp>
      <p:graphicFrame>
        <p:nvGraphicFramePr>
          <p:cNvPr id="3" name="Chart 2" descr="Line chart showing adults who reported that home health care providers talked with them about the side effects of medicines in the last 2 months of care, by age, 2012-2022">
            <a:extLst>
              <a:ext uri="{FF2B5EF4-FFF2-40B4-BE49-F238E27FC236}">
                <a16:creationId xmlns:a16="http://schemas.microsoft.com/office/drawing/2014/main" id="{4B23E45E-692E-AD4C-62DE-23055561240A}"/>
              </a:ext>
            </a:extLst>
          </p:cNvPr>
          <p:cNvGraphicFramePr/>
          <p:nvPr>
            <p:extLst>
              <p:ext uri="{D42A27DB-BD31-4B8C-83A1-F6EECF244321}">
                <p14:modId xmlns:p14="http://schemas.microsoft.com/office/powerpoint/2010/main" val="3662759931"/>
              </p:ext>
            </p:extLst>
          </p:nvPr>
        </p:nvGraphicFramePr>
        <p:xfrm>
          <a:off x="457200" y="1403846"/>
          <a:ext cx="8229600" cy="4106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510808"/>
            <a:ext cx="8229600" cy="861774"/>
          </a:xfrm>
          <a:prstGeom prst="rect">
            <a:avLst/>
          </a:prstGeom>
          <a:noFill/>
        </p:spPr>
        <p:txBody>
          <a:bodyPr wrap="square" rtlCol="0">
            <a:spAutoFit/>
          </a:bodyPr>
          <a:lstStyle/>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“In the last 2 months of care, did home health providers from this agency talk with you about the side effects of these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119.</a:t>
            </a:r>
            <a:endParaRPr lang="en-US" sz="1000" dirty="0">
              <a:cs typeface="Arial" panose="020B0604020202020204" pitchFamily="34" charset="0"/>
            </a:endParaRPr>
          </a:p>
        </p:txBody>
      </p:sp>
      <p:sp>
        <p:nvSpPr>
          <p:cNvPr id="4" name="Rectangle 3">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652511" y="1798655"/>
            <a:ext cx="682786" cy="3196481"/>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DA7DD3B5-03BC-22AD-DA5F-09DA123435D9}"/>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127</a:t>
            </a:fld>
            <a:endParaRPr lang="en-US" dirty="0"/>
          </a:p>
        </p:txBody>
      </p:sp>
    </p:spTree>
    <p:extLst>
      <p:ext uri="{BB962C8B-B14F-4D97-AF65-F5344CB8AC3E}">
        <p14:creationId xmlns:p14="http://schemas.microsoft.com/office/powerpoint/2010/main" val="25857247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p:txBody>
          <a:bodyPr>
            <a:noAutofit/>
          </a:bodyPr>
          <a:lstStyle/>
          <a:p>
            <a:r>
              <a:rPr lang="en-US" sz="1600" dirty="0"/>
              <a:t>Adults who reported that home health care providers talked with them about when to take medicines in the last 2 months of care, by race/ethnicity, 2012-2022</a:t>
            </a:r>
          </a:p>
        </p:txBody>
      </p:sp>
      <p:graphicFrame>
        <p:nvGraphicFramePr>
          <p:cNvPr id="3" name="Chart 2" descr="Line chart showing adults who reported that home health care providers talked with them about when to take medicines in the last 2 months of care, by race/ethnicity, 2012-2022">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009196969"/>
              </p:ext>
            </p:extLst>
          </p:nvPr>
        </p:nvGraphicFramePr>
        <p:xfrm>
          <a:off x="457200" y="1314606"/>
          <a:ext cx="8229600" cy="38164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131032"/>
            <a:ext cx="8229600" cy="1169551"/>
          </a:xfrm>
          <a:prstGeom prst="rect">
            <a:avLst/>
          </a:prstGeom>
          <a:noFill/>
        </p:spPr>
        <p:txBody>
          <a:bodyPr wrap="square" rtlCol="0">
            <a:spAutoFit/>
          </a:bodyPr>
          <a:lstStyle/>
          <a:p>
            <a:pPr>
              <a:defRPr/>
            </a:pPr>
            <a:r>
              <a:rPr lang="en-US" sz="1000" b="1" dirty="0"/>
              <a:t>Key</a:t>
            </a:r>
            <a:r>
              <a:rPr lang="en-US" sz="1000" dirty="0"/>
              <a:t>: AI/AN = American Indian or Alaska Native; NHPI: Native Hawaiian/Pacific Islander.</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“In the last 2 months of care, did home health providers from this agency talk with you about when to take these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a:t>
            </a:r>
            <a:r>
              <a:rPr lang="en-US" sz="1000" dirty="0">
                <a:latin typeface="Arial" panose="020B0604020202020204" pitchFamily="34" charset="0"/>
                <a:cs typeface="Arial" panose="020B0604020202020204" pitchFamily="34" charset="0"/>
              </a:rPr>
              <a:t>Shaded area indicates data impacted by the COVID-19 public health emergency. </a:t>
            </a:r>
            <a:endParaRPr kumimoji="0" lang="en-US" sz="1000" b="1" i="0" u="none" kern="1200" cap="none" spc="0" normalizeH="0" baseline="0" noProof="0" dirty="0">
              <a:ln>
                <a:noFill/>
              </a:ln>
              <a:solidFill>
                <a:prstClr val="black"/>
              </a:solidFill>
              <a:effectLst/>
              <a:uLnTx/>
              <a:uFillTx/>
              <a:ea typeface="+mn-ea"/>
              <a:cs typeface="+mn-cs"/>
            </a:endParaRPr>
          </a:p>
        </p:txBody>
      </p:sp>
      <p:sp>
        <p:nvSpPr>
          <p:cNvPr id="2" name="Slide Number Placeholder 3">
            <a:extLst>
              <a:ext uri="{FF2B5EF4-FFF2-40B4-BE49-F238E27FC236}">
                <a16:creationId xmlns:a16="http://schemas.microsoft.com/office/drawing/2014/main" id="{14875065-249E-FE22-672B-B15730F76317}"/>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128</a:t>
            </a:fld>
            <a:endParaRPr lang="en-US" dirty="0"/>
          </a:p>
        </p:txBody>
      </p:sp>
    </p:spTree>
    <p:extLst>
      <p:ext uri="{BB962C8B-B14F-4D97-AF65-F5344CB8AC3E}">
        <p14:creationId xmlns:p14="http://schemas.microsoft.com/office/powerpoint/2010/main" val="980364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1257300" y="304800"/>
            <a:ext cx="6286500" cy="617884"/>
          </a:xfrm>
        </p:spPr>
        <p:txBody>
          <a:bodyPr>
            <a:noAutofit/>
          </a:bodyPr>
          <a:lstStyle/>
          <a:p>
            <a:r>
              <a:rPr lang="en-US" sz="1600" dirty="0"/>
              <a:t>Adults who reported that home health care providers talked with them about when to take medicines in the last 2 months of care, by age, 2012-2022</a:t>
            </a:r>
          </a:p>
        </p:txBody>
      </p:sp>
      <p:graphicFrame>
        <p:nvGraphicFramePr>
          <p:cNvPr id="3" name="Chart 2" descr="Line chart showing adults who reported that home health care providers talked with them about when to take medicines in the last 2 months of care, by age, &#10;2012-2022">
            <a:extLst>
              <a:ext uri="{FF2B5EF4-FFF2-40B4-BE49-F238E27FC236}">
                <a16:creationId xmlns:a16="http://schemas.microsoft.com/office/drawing/2014/main" id="{4B23E45E-692E-AD4C-62DE-23055561240A}"/>
              </a:ext>
            </a:extLst>
          </p:cNvPr>
          <p:cNvGraphicFramePr/>
          <p:nvPr>
            <p:extLst>
              <p:ext uri="{D42A27DB-BD31-4B8C-83A1-F6EECF244321}">
                <p14:modId xmlns:p14="http://schemas.microsoft.com/office/powerpoint/2010/main" val="2626733402"/>
              </p:ext>
            </p:extLst>
          </p:nvPr>
        </p:nvGraphicFramePr>
        <p:xfrm>
          <a:off x="457200" y="1403846"/>
          <a:ext cx="8229600" cy="4106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510808"/>
            <a:ext cx="8229600" cy="861774"/>
          </a:xfrm>
          <a:prstGeom prst="rect">
            <a:avLst/>
          </a:prstGeom>
          <a:noFill/>
        </p:spPr>
        <p:txBody>
          <a:bodyPr wrap="square" rtlCol="0">
            <a:spAutoFit/>
          </a:bodyPr>
          <a:lstStyle/>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lang="en-US" sz="1000" dirty="0">
                <a:cs typeface="Arial" panose="020B0604020202020204" pitchFamily="34" charset="0"/>
              </a:rPr>
              <a:t>Centers for Medicare &amp; Medicaid Services, Home Health Consumer Assessment of Healthcare Providers and Systems, 2012-2022.</a:t>
            </a:r>
          </a:p>
          <a:p>
            <a:pPr>
              <a:defRPr/>
            </a:pPr>
            <a:r>
              <a:rPr lang="en-US" sz="1000" b="1" dirty="0">
                <a:cs typeface="Arial" panose="020B0604020202020204" pitchFamily="34" charset="0"/>
              </a:rPr>
              <a:t>Denominator:</a:t>
            </a:r>
            <a:r>
              <a:rPr lang="en-US" sz="1000" dirty="0">
                <a:cs typeface="Arial" panose="020B0604020202020204" pitchFamily="34" charset="0"/>
              </a:rPr>
              <a:t> Adult home health patients age 18 and over who provided a valid response to the question, “In the last 2 months of care, did home health providers from this agency talk with you about when to take these medicines?” Nonrespondents and respondents indicating “did not take any new prescription medicines or change any medicines” were excluded.</a:t>
            </a:r>
          </a:p>
          <a:p>
            <a:pPr>
              <a:defRPr/>
            </a:pPr>
            <a:r>
              <a:rPr lang="en-US" sz="1000" b="1" dirty="0">
                <a:cs typeface="Arial" panose="020B0604020202020204" pitchFamily="34" charset="0"/>
              </a:rPr>
              <a:t>Note: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119.</a:t>
            </a:r>
            <a:endParaRPr lang="en-US" sz="1000" dirty="0">
              <a:cs typeface="Arial" panose="020B0604020202020204" pitchFamily="34" charset="0"/>
            </a:endParaRPr>
          </a:p>
        </p:txBody>
      </p:sp>
      <p:sp>
        <p:nvSpPr>
          <p:cNvPr id="4" name="Rectangle 3">
            <a:extLst>
              <a:ext uri="{FF2B5EF4-FFF2-40B4-BE49-F238E27FC236}">
                <a16:creationId xmlns:a16="http://schemas.microsoft.com/office/drawing/2014/main" id="{3A1C8B1D-9BF3-793C-969D-7D342168B58D}"/>
              </a:ext>
              <a:ext uri="{C183D7F6-B498-43B3-948B-1728B52AA6E4}">
                <adec:decorative xmlns:adec="http://schemas.microsoft.com/office/drawing/2017/decorative" val="1"/>
              </a:ext>
            </a:extLst>
          </p:cNvPr>
          <p:cNvSpPr/>
          <p:nvPr/>
        </p:nvSpPr>
        <p:spPr>
          <a:xfrm>
            <a:off x="6657536" y="1783582"/>
            <a:ext cx="672737" cy="3206530"/>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F9940431-E412-D0EC-28F1-41E61DDADE6F}"/>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129</a:t>
            </a:fld>
            <a:endParaRPr lang="en-US" dirty="0"/>
          </a:p>
        </p:txBody>
      </p:sp>
    </p:spTree>
    <p:extLst>
      <p:ext uri="{BB962C8B-B14F-4D97-AF65-F5344CB8AC3E}">
        <p14:creationId xmlns:p14="http://schemas.microsoft.com/office/powerpoint/2010/main" val="307398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Summary of Trends and Disparities in Patient Safety Measures</a:t>
            </a:r>
          </a:p>
        </p:txBody>
      </p:sp>
      <p:sp>
        <p:nvSpPr>
          <p:cNvPr id="7" name="Text Placeholder 6">
            <a:extLst>
              <a:ext uri="{FF2B5EF4-FFF2-40B4-BE49-F238E27FC236}">
                <a16:creationId xmlns:a16="http://schemas.microsoft.com/office/drawing/2014/main" id="{B7AAB99A-8F64-9582-5862-7FF2866CC3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a:t>
            </a:fld>
            <a:endParaRPr lang="en-US" dirty="0"/>
          </a:p>
        </p:txBody>
      </p:sp>
    </p:spTree>
    <p:extLst>
      <p:ext uri="{BB962C8B-B14F-4D97-AF65-F5344CB8AC3E}">
        <p14:creationId xmlns:p14="http://schemas.microsoft.com/office/powerpoint/2010/main" val="26596952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Health Care Quality and Safety Resources</a:t>
            </a:r>
          </a:p>
        </p:txBody>
      </p:sp>
      <p:sp>
        <p:nvSpPr>
          <p:cNvPr id="3" name="Content Placeholder 2"/>
          <p:cNvSpPr>
            <a:spLocks noGrp="1"/>
          </p:cNvSpPr>
          <p:nvPr>
            <p:ph idx="1"/>
          </p:nvPr>
        </p:nvSpPr>
        <p:spPr/>
        <p:txBody>
          <a:bodyPr>
            <a:normAutofit/>
          </a:bodyPr>
          <a:lstStyle/>
          <a:p>
            <a:r>
              <a:rPr lang="en-US" dirty="0"/>
              <a:t>Home health care quality and safety resources continue to evolve: </a:t>
            </a:r>
          </a:p>
          <a:p>
            <a:pPr lvl="1"/>
            <a:r>
              <a:rPr lang="en-US" dirty="0"/>
              <a:t>AHRQ currently offers the </a:t>
            </a:r>
            <a:r>
              <a:rPr lang="en-US" dirty="0">
                <a:hlinkClick r:id="rId3"/>
              </a:rPr>
              <a:t>CAHPS Home Health Care Survey</a:t>
            </a:r>
            <a:r>
              <a:rPr lang="en-US" dirty="0"/>
              <a:t> that</a:t>
            </a:r>
            <a:r>
              <a:rPr lang="en-US" dirty="0">
                <a:solidFill>
                  <a:srgbClr val="0072C6"/>
                </a:solidFill>
              </a:rPr>
              <a:t> </a:t>
            </a:r>
            <a:r>
              <a:rPr lang="en-US" dirty="0"/>
              <a:t>asks patients to assess the quality of their home health care experience. </a:t>
            </a:r>
            <a:endParaRPr lang="en-US" dirty="0">
              <a:hlinkClick r:id="rId4"/>
            </a:endParaRPr>
          </a:p>
          <a:p>
            <a:pPr lvl="1"/>
            <a:r>
              <a:rPr lang="en-US" dirty="0"/>
              <a:t>In 2011, AHRQ and the National Academies of Sciences co-published </a:t>
            </a:r>
            <a:r>
              <a:rPr lang="en-US" dirty="0">
                <a:hlinkClick r:id="rId5"/>
              </a:rPr>
              <a:t>Bringing Human Factors Into Home Health Care</a:t>
            </a:r>
            <a:r>
              <a:rPr lang="en-US" dirty="0"/>
              <a:t>, a report examining the impact of health information technology on home health care delivery. </a:t>
            </a:r>
          </a:p>
          <a:p>
            <a:pPr lvl="1"/>
            <a:endParaRPr lang="en-US" dirty="0"/>
          </a:p>
        </p:txBody>
      </p:sp>
      <p:sp>
        <p:nvSpPr>
          <p:cNvPr id="4" name="Slide Number Placeholder 3">
            <a:extLst>
              <a:ext uri="{FF2B5EF4-FFF2-40B4-BE49-F238E27FC236}">
                <a16:creationId xmlns:a16="http://schemas.microsoft.com/office/drawing/2014/main" id="{34FC0D36-F6FD-45B1-8787-748910476B2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130</a:t>
            </a:fld>
            <a:endParaRPr lang="en-US" dirty="0"/>
          </a:p>
        </p:txBody>
      </p:sp>
    </p:spTree>
    <p:extLst>
      <p:ext uri="{BB962C8B-B14F-4D97-AF65-F5344CB8AC3E}">
        <p14:creationId xmlns:p14="http://schemas.microsoft.com/office/powerpoint/2010/main" val="41355632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Patient Safety, Health Literacy, and Communication</a:t>
            </a:r>
          </a:p>
        </p:txBody>
      </p:sp>
      <p:sp>
        <p:nvSpPr>
          <p:cNvPr id="7" name="Text Placeholder 6">
            <a:extLst>
              <a:ext uri="{FF2B5EF4-FFF2-40B4-BE49-F238E27FC236}">
                <a16:creationId xmlns:a16="http://schemas.microsoft.com/office/drawing/2014/main" id="{33BFD52A-CC8C-2A86-C573-7474E0D46A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131</a:t>
            </a:fld>
            <a:endParaRPr lang="en-US" dirty="0"/>
          </a:p>
        </p:txBody>
      </p:sp>
    </p:spTree>
    <p:extLst>
      <p:ext uri="{BB962C8B-B14F-4D97-AF65-F5344CB8AC3E}">
        <p14:creationId xmlns:p14="http://schemas.microsoft.com/office/powerpoint/2010/main" val="5228920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and Communication</a:t>
            </a:r>
          </a:p>
        </p:txBody>
      </p:sp>
      <p:sp>
        <p:nvSpPr>
          <p:cNvPr id="3" name="Content Placeholder 2"/>
          <p:cNvSpPr>
            <a:spLocks noGrp="1"/>
          </p:cNvSpPr>
          <p:nvPr>
            <p:ph idx="1"/>
          </p:nvPr>
        </p:nvSpPr>
        <p:spPr/>
        <p:txBody>
          <a:bodyPr>
            <a:normAutofit fontScale="92500" lnSpcReduction="20000"/>
          </a:bodyPr>
          <a:lstStyle/>
          <a:p>
            <a:r>
              <a:rPr lang="en-US" dirty="0"/>
              <a:t>Patient safety and person-centered care are directly related quality domains. </a:t>
            </a:r>
          </a:p>
          <a:p>
            <a:r>
              <a:rPr lang="en-US" dirty="0"/>
              <a:t>Poor communication is a leading cause of patient safety events and poor patient experiences of care (Kohn, et al., 2000; Divi, et al., 2007; Khan, et al., 2020). </a:t>
            </a:r>
          </a:p>
          <a:p>
            <a:r>
              <a:rPr lang="en-US" dirty="0"/>
              <a:t>Studies show that some adult hospital patients experience poorer communication with their providers based on their race, ethnicity, or educational status (Elliott, et al., 2016; Zhu, et al., 2015; Karter, et al., 2007). </a:t>
            </a:r>
          </a:p>
          <a:p>
            <a:r>
              <a:rPr lang="en-US" dirty="0"/>
              <a:t>Communication gaps occur in all settings of care and are barriers to health equity. </a:t>
            </a:r>
          </a:p>
          <a:p>
            <a:pPr lvl="0"/>
            <a:endParaRPr lang="en-US" dirty="0"/>
          </a:p>
        </p:txBody>
      </p:sp>
      <p:sp>
        <p:nvSpPr>
          <p:cNvPr id="4" name="Slide Number Placeholder 3">
            <a:extLst>
              <a:ext uri="{FF2B5EF4-FFF2-40B4-BE49-F238E27FC236}">
                <a16:creationId xmlns:a16="http://schemas.microsoft.com/office/drawing/2014/main" id="{AB5680C5-D001-41C1-949A-9019AE7B3B46}"/>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132</a:t>
            </a:fld>
            <a:endParaRPr lang="en-US" dirty="0"/>
          </a:p>
        </p:txBody>
      </p:sp>
    </p:spTree>
    <p:extLst>
      <p:ext uri="{BB962C8B-B14F-4D97-AF65-F5344CB8AC3E}">
        <p14:creationId xmlns:p14="http://schemas.microsoft.com/office/powerpoint/2010/main" val="5162411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Literacy</a:t>
            </a:r>
          </a:p>
        </p:txBody>
      </p:sp>
      <p:sp>
        <p:nvSpPr>
          <p:cNvPr id="3" name="Content Placeholder 2"/>
          <p:cNvSpPr>
            <a:spLocks noGrp="1"/>
          </p:cNvSpPr>
          <p:nvPr>
            <p:ph idx="1"/>
          </p:nvPr>
        </p:nvSpPr>
        <p:spPr/>
        <p:txBody>
          <a:bodyPr>
            <a:normAutofit fontScale="77500" lnSpcReduction="20000"/>
          </a:bodyPr>
          <a:lstStyle/>
          <a:p>
            <a:r>
              <a:rPr lang="en-US" dirty="0"/>
              <a:t>Healthy People 2030 has two complementary definitions (ODPHP, 2020) that together constitute health literacy:</a:t>
            </a:r>
          </a:p>
          <a:p>
            <a:pPr lvl="1"/>
            <a:r>
              <a:rPr lang="en-US" dirty="0"/>
              <a:t>Personal Health Literacy: The degree to which individuals have the ability to find, understand, and use information and services to inform health-related decisions and actions for themselves and others.</a:t>
            </a:r>
          </a:p>
          <a:p>
            <a:pPr lvl="1"/>
            <a:r>
              <a:rPr lang="en-US" dirty="0"/>
              <a:t>Organizational Health Literacy: The degree to which organizations equitably enable individuals to find, understand, and use information and services to inform health-related decisions and actions for themselves and others.</a:t>
            </a:r>
          </a:p>
          <a:p>
            <a:r>
              <a:rPr lang="en-US" dirty="0"/>
              <a:t>Health-literate communication is improving but is far from universal (Liang &amp; Brach, 2017). </a:t>
            </a:r>
          </a:p>
          <a:p>
            <a:r>
              <a:rPr lang="en-US" dirty="0"/>
              <a:t>Many evidence-based health literacy strategies, such as the teach-back method (Schillinger, et al., 2003), can help healthcare organizations be health literate (Koh, et al., 2013).</a:t>
            </a:r>
          </a:p>
        </p:txBody>
      </p:sp>
      <p:sp>
        <p:nvSpPr>
          <p:cNvPr id="4" name="Slide Number Placeholder 3">
            <a:extLst>
              <a:ext uri="{FF2B5EF4-FFF2-40B4-BE49-F238E27FC236}">
                <a16:creationId xmlns:a16="http://schemas.microsoft.com/office/drawing/2014/main" id="{6C359287-EF0C-4A28-826D-6BB4206A5073}"/>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133</a:t>
            </a:fld>
            <a:endParaRPr lang="en-US" dirty="0"/>
          </a:p>
        </p:txBody>
      </p:sp>
    </p:spTree>
    <p:extLst>
      <p:ext uri="{BB962C8B-B14F-4D97-AF65-F5344CB8AC3E}">
        <p14:creationId xmlns:p14="http://schemas.microsoft.com/office/powerpoint/2010/main" val="4165826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Communication</a:t>
            </a:r>
          </a:p>
        </p:txBody>
      </p:sp>
      <p:sp>
        <p:nvSpPr>
          <p:cNvPr id="3" name="Content Placeholder 2"/>
          <p:cNvSpPr>
            <a:spLocks noGrp="1"/>
          </p:cNvSpPr>
          <p:nvPr>
            <p:ph idx="1"/>
          </p:nvPr>
        </p:nvSpPr>
        <p:spPr/>
        <p:txBody>
          <a:bodyPr>
            <a:normAutofit fontScale="85000" lnSpcReduction="20000"/>
          </a:bodyPr>
          <a:lstStyle/>
          <a:p>
            <a:pPr lvl="0"/>
            <a:r>
              <a:rPr lang="en-US" dirty="0"/>
              <a:t>Adults who had a doctor’s office or clinic visit in the last 12 months whose health providers sometimes or never explained things in a way they could understand</a:t>
            </a:r>
          </a:p>
          <a:p>
            <a:r>
              <a:rPr lang="en-US" dirty="0"/>
              <a:t>Adults who had a doctor’s office or clinic visit in the last 12 months whose health providers always asked them to describe how they would follow the instructions</a:t>
            </a:r>
          </a:p>
          <a:p>
            <a:r>
              <a:rPr lang="en-US" dirty="0"/>
              <a:t>Adults who had a doctor's office or clinic visit in the last 12 months whose health providers always gave them easy-to-understand instructions about what to do for a specific illness or health condition</a:t>
            </a:r>
          </a:p>
          <a:p>
            <a:pPr lvl="0"/>
            <a:r>
              <a:rPr lang="en-US" dirty="0"/>
              <a:t>Adults who reported that home health providers always explained things in a way that was easy to understand in the last 2 months of care</a:t>
            </a:r>
          </a:p>
          <a:p>
            <a:pPr lvl="0"/>
            <a:endParaRPr lang="en-US" dirty="0"/>
          </a:p>
        </p:txBody>
      </p:sp>
      <p:sp>
        <p:nvSpPr>
          <p:cNvPr id="4" name="Slide Number Placeholder 3">
            <a:extLst>
              <a:ext uri="{FF2B5EF4-FFF2-40B4-BE49-F238E27FC236}">
                <a16:creationId xmlns:a16="http://schemas.microsoft.com/office/drawing/2014/main" id="{01B92A00-C800-4A72-911A-65ABE7D89AD2}"/>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134</a:t>
            </a:fld>
            <a:endParaRPr lang="en-US" dirty="0"/>
          </a:p>
        </p:txBody>
      </p:sp>
    </p:spTree>
    <p:extLst>
      <p:ext uri="{BB962C8B-B14F-4D97-AF65-F5344CB8AC3E}">
        <p14:creationId xmlns:p14="http://schemas.microsoft.com/office/powerpoint/2010/main" val="16519945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COVID-19 Impact on Data for Patient Safety, Health Literacy, and Communication</a:t>
            </a:r>
          </a:p>
        </p:txBody>
      </p:sp>
      <p:sp>
        <p:nvSpPr>
          <p:cNvPr id="7" name="Content Placeholder 6">
            <a:extLst>
              <a:ext uri="{FF2B5EF4-FFF2-40B4-BE49-F238E27FC236}">
                <a16:creationId xmlns:a16="http://schemas.microsoft.com/office/drawing/2014/main" id="{7A450C3A-A675-DD03-EF1C-7A5B65F7E475}"/>
              </a:ext>
            </a:extLst>
          </p:cNvPr>
          <p:cNvSpPr>
            <a:spLocks noGrp="1"/>
          </p:cNvSpPr>
          <p:nvPr>
            <p:ph idx="1"/>
          </p:nvPr>
        </p:nvSpPr>
        <p:spPr/>
        <p:txBody>
          <a:bodyPr/>
          <a:lstStyle/>
          <a:p>
            <a:r>
              <a:rPr lang="en-US" dirty="0"/>
              <a:t>Due to the COVID-19 public health emergency, CMS made optional and temporarily excepted providers from submission of the Home Health Care Consumer Assessment of Healthcare Providers and Systems. This exception applies to Assessment Data for quarter 4 of 2019 and quarters 1 and 2 of 2020.</a:t>
            </a:r>
          </a:p>
        </p:txBody>
      </p:sp>
      <p:sp>
        <p:nvSpPr>
          <p:cNvPr id="6" name="Slide Number Placeholder 5">
            <a:extLst>
              <a:ext uri="{FF2B5EF4-FFF2-40B4-BE49-F238E27FC236}">
                <a16:creationId xmlns:a16="http://schemas.microsoft.com/office/drawing/2014/main" id="{CE24AA13-3E8B-4C82-9A67-18CACBE7C009}"/>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135</a:t>
            </a:fld>
            <a:endParaRPr lang="en-US" dirty="0"/>
          </a:p>
        </p:txBody>
      </p:sp>
    </p:spTree>
    <p:extLst>
      <p:ext uri="{BB962C8B-B14F-4D97-AF65-F5344CB8AC3E}">
        <p14:creationId xmlns:p14="http://schemas.microsoft.com/office/powerpoint/2010/main" val="24055291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pPr lvl="0"/>
            <a:r>
              <a:rPr lang="en-US" sz="1600" dirty="0"/>
              <a:t>Adults ages 18-64 who had a doctor’s office or clinic visit in the last 12 months whose health providers sometimes or never explained things in a way they could understand, by race/ethnicity, 2002-2019</a:t>
            </a:r>
          </a:p>
        </p:txBody>
      </p:sp>
      <p:sp>
        <p:nvSpPr>
          <p:cNvPr id="5" name="TextBox 4">
            <a:extLst>
              <a:ext uri="{FF2B5EF4-FFF2-40B4-BE49-F238E27FC236}">
                <a16:creationId xmlns:a16="http://schemas.microsoft.com/office/drawing/2014/main" id="{6F9804C7-AF0F-4ADA-809B-8E4D5BFA0D39}"/>
              </a:ext>
            </a:extLst>
          </p:cNvPr>
          <p:cNvSpPr txBox="1"/>
          <p:nvPr/>
        </p:nvSpPr>
        <p:spPr>
          <a:xfrm>
            <a:off x="457200" y="566928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 M</a:t>
            </a:r>
            <a:r>
              <a:rPr kumimoji="0" lang="en-US" sz="1000" b="0" i="0" u="none" strike="noStrike" kern="1200" cap="none" spc="0" normalizeH="0" noProof="0" dirty="0">
                <a:ln>
                  <a:noFill/>
                </a:ln>
                <a:effectLst/>
                <a:uLnTx/>
                <a:uFillTx/>
                <a:ea typeface="+mn-ea"/>
                <a:cs typeface="Arial" panose="020B0604020202020204" pitchFamily="34" charset="0"/>
              </a:rPr>
              <a:t>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kern="1200" cap="none" spc="-20" normalizeH="0" baseline="0" noProof="0" dirty="0">
                <a:ln>
                  <a:noFill/>
                </a:ln>
                <a:effectLst/>
                <a:uLnTx/>
                <a:uFillTx/>
              </a:rPr>
              <a:t>Denominator: </a:t>
            </a:r>
            <a:r>
              <a:rPr lang="en-US" sz="1000" spc="-20" dirty="0"/>
              <a:t>Adults </a:t>
            </a:r>
            <a:r>
              <a:rPr kumimoji="0" lang="en-US" sz="1000" b="0" i="0" u="none" kern="1200" cap="none" spc="-20" normalizeH="0" baseline="0" noProof="0" dirty="0">
                <a:ln>
                  <a:noFill/>
                </a:ln>
                <a:effectLst/>
                <a:uLnTx/>
                <a:uFillTx/>
              </a:rPr>
              <a:t>who had a doctor's office or clinic visit in the last 12 months, excluding missing data; the possible answer categories were Never, Sometimes, Usually, Always.</a:t>
            </a:r>
            <a:endParaRPr kumimoji="0" lang="en-US" sz="1000" b="0" i="0" u="none" strike="noStrike" kern="1200" cap="none" spc="0" normalizeH="0" baseline="0" noProof="0" dirty="0">
              <a:ln>
                <a:noFill/>
              </a:ln>
              <a:effectLst/>
              <a:uLnTx/>
              <a:uFillTx/>
              <a:ea typeface="+mn-ea"/>
              <a:cs typeface="Arial" panose="020B0604020202020204" pitchFamily="34" charset="0"/>
            </a:endParaRPr>
          </a:p>
          <a:p>
            <a:pPr>
              <a:defRPr/>
            </a:pPr>
            <a:r>
              <a:rPr kumimoji="0" lang="en-US" sz="1000" b="1" i="0" u="none" strike="noStrike" kern="1200" cap="none" spc="-30" normalizeH="0" baseline="0" noProof="0" dirty="0">
                <a:ln>
                  <a:noFill/>
                </a:ln>
                <a:effectLst/>
                <a:uLnTx/>
                <a:uFillTx/>
                <a:ea typeface="+mn-ea"/>
                <a:cs typeface="Arial" panose="020B0604020202020204" pitchFamily="34" charset="0"/>
              </a:rPr>
              <a:t>Note: For this measure, lower percentages are better. </a:t>
            </a:r>
            <a:r>
              <a:rPr kumimoji="0" lang="en-US" sz="1000" b="0" i="0" u="none" strike="noStrike" kern="1200" cap="none" spc="-30" normalizeH="0" baseline="0" noProof="0" dirty="0">
                <a:ln>
                  <a:noFill/>
                </a:ln>
                <a:effectLst/>
                <a:uLnTx/>
                <a:uFillTx/>
                <a:ea typeface="+mn-ea"/>
                <a:cs typeface="Arial"/>
              </a:rPr>
              <a:t>White</a:t>
            </a:r>
            <a:r>
              <a:rPr lang="en-US" sz="1000" spc="-30" dirty="0">
                <a:cs typeface="Arial"/>
              </a:rPr>
              <a:t> and</a:t>
            </a:r>
            <a:r>
              <a:rPr kumimoji="0" lang="en-US" sz="1000" b="0" i="0" u="none" strike="noStrike" kern="1200" cap="none" spc="-30" normalizeH="0" baseline="0" noProof="0" dirty="0">
                <a:ln>
                  <a:noFill/>
                </a:ln>
                <a:effectLst/>
                <a:uLnTx/>
                <a:uFillTx/>
                <a:ea typeface="+mn-ea"/>
                <a:cs typeface="Arial"/>
              </a:rPr>
              <a:t> Black are non-Hispanic. Hispanic includes all races</a:t>
            </a:r>
            <a:r>
              <a:rPr lang="en-US" sz="1000" spc="-30" dirty="0">
                <a:cs typeface="Arial"/>
              </a:rPr>
              <a:t>. Data were unavailable for 2018. </a:t>
            </a:r>
            <a:endParaRPr kumimoji="0" lang="en-US" sz="1000" b="0" i="0" u="none" kern="1200" cap="none" spc="-30" normalizeH="0" baseline="0" noProof="0" dirty="0">
              <a:ln>
                <a:noFill/>
              </a:ln>
              <a:effectLst/>
              <a:uLnTx/>
              <a:uFillTx/>
            </a:endParaRPr>
          </a:p>
        </p:txBody>
      </p:sp>
      <p:graphicFrame>
        <p:nvGraphicFramePr>
          <p:cNvPr id="3" name="Chart 2" descr="Line chart showing adults ages 18-64 who had a doctor’s office or clinic visit in the last 12 months whose health providers sometimes or never explained things in a way they could understand, by race/ethnicity,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551884069"/>
              </p:ext>
            </p:extLst>
          </p:nvPr>
        </p:nvGraphicFramePr>
        <p:xfrm>
          <a:off x="457200" y="1339658"/>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id="{30926BE7-564E-4046-DB95-E2B9CAE5DFDA}"/>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136</a:t>
            </a:fld>
            <a:endParaRPr lang="en-US" dirty="0"/>
          </a:p>
        </p:txBody>
      </p:sp>
    </p:spTree>
    <p:extLst>
      <p:ext uri="{BB962C8B-B14F-4D97-AF65-F5344CB8AC3E}">
        <p14:creationId xmlns:p14="http://schemas.microsoft.com/office/powerpoint/2010/main" val="4957997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a:xfrm>
            <a:off x="990600" y="304800"/>
            <a:ext cx="6896100" cy="617884"/>
          </a:xfrm>
        </p:spPr>
        <p:txBody>
          <a:bodyPr>
            <a:noAutofit/>
          </a:bodyPr>
          <a:lstStyle/>
          <a:p>
            <a:pPr lvl="0"/>
            <a:r>
              <a:rPr lang="en-US" sz="1600" dirty="0"/>
              <a:t>Adults ages 18-64 who had a doctor’s office or clinic visit in the last 12 months whose health providers sometimes or never explained things in a way they could understand, by age, 2002-2019</a:t>
            </a:r>
          </a:p>
        </p:txBody>
      </p:sp>
      <p:graphicFrame>
        <p:nvGraphicFramePr>
          <p:cNvPr id="2" name="Chart 1" descr="Line chart showing adults ages 18-64 who had a doctor’s office or clinic visit in the last 12 months whose health providers sometimes or never explained things in a way they could understand, by age,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435274535"/>
              </p:ext>
            </p:extLst>
          </p:nvPr>
        </p:nvGraphicFramePr>
        <p:xfrm>
          <a:off x="457200" y="1450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kern="1200" cap="none" spc="-20" normalizeH="0" baseline="0" noProof="0" dirty="0">
                <a:ln>
                  <a:noFill/>
                </a:ln>
                <a:effectLst/>
                <a:uLnTx/>
                <a:uFillTx/>
              </a:rPr>
              <a:t>Denominator: </a:t>
            </a:r>
            <a:r>
              <a:rPr lang="en-US" sz="1000" spc="-20" dirty="0"/>
              <a:t>Adults </a:t>
            </a:r>
            <a:r>
              <a:rPr kumimoji="0" lang="en-US" sz="1000" b="0" i="0" u="none" kern="1200" cap="none" spc="-20" normalizeH="0" baseline="0" noProof="0" dirty="0">
                <a:ln>
                  <a:noFill/>
                </a:ln>
                <a:effectLst/>
                <a:uLnTx/>
                <a:uFillTx/>
              </a:rPr>
              <a:t>who had a doctor's office or clinic visit in the last 12 months, excluding missing data; the possible answer categories were Never, Sometimes, Usually, Always.</a:t>
            </a:r>
            <a:endParaRPr kumimoji="0" lang="en-US" sz="1000" b="0" i="0" u="none" strike="noStrike" kern="1200" cap="none" spc="0" normalizeH="0" baseline="0" noProof="0" dirty="0">
              <a:ln>
                <a:noFill/>
              </a:ln>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For this measure, lower percentages are better. Data were unavailable for 2018. </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3" name="Slide Number Placeholder 3">
            <a:extLst>
              <a:ext uri="{FF2B5EF4-FFF2-40B4-BE49-F238E27FC236}">
                <a16:creationId xmlns:a16="http://schemas.microsoft.com/office/drawing/2014/main" id="{BFCCA11C-C465-2F38-6815-DE9CA2A0FCAC}"/>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137</a:t>
            </a:fld>
            <a:endParaRPr lang="en-US" dirty="0"/>
          </a:p>
        </p:txBody>
      </p:sp>
    </p:spTree>
    <p:extLst>
      <p:ext uri="{BB962C8B-B14F-4D97-AF65-F5344CB8AC3E}">
        <p14:creationId xmlns:p14="http://schemas.microsoft.com/office/powerpoint/2010/main" val="1235003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990600" y="304800"/>
            <a:ext cx="6896100" cy="617884"/>
          </a:xfrm>
        </p:spPr>
        <p:txBody>
          <a:bodyPr>
            <a:noAutofit/>
          </a:bodyPr>
          <a:lstStyle/>
          <a:p>
            <a:r>
              <a:rPr lang="en-US" sz="1600" dirty="0"/>
              <a:t>Adults ages 18-64 who had a doctor’s office or clinic visit in the last 12 months whose health providers sometimes or never explained things in a way they could understand, by income, 2002-2019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138</a:t>
            </a:fld>
            <a:endParaRPr lang="en-US" dirty="0"/>
          </a:p>
        </p:txBody>
      </p:sp>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707886"/>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kern="1200" cap="none" spc="-20" normalizeH="0" baseline="0" noProof="0" dirty="0">
                <a:ln>
                  <a:noFill/>
                </a:ln>
                <a:effectLst/>
                <a:uLnTx/>
                <a:uFillTx/>
              </a:rPr>
              <a:t>Denominator: </a:t>
            </a:r>
            <a:r>
              <a:rPr lang="en-US" sz="1000" spc="-20" dirty="0"/>
              <a:t>Adults </a:t>
            </a:r>
            <a:r>
              <a:rPr kumimoji="0" lang="en-US" sz="1000" b="0" i="0" u="none" kern="1200" cap="none" spc="-20" normalizeH="0" baseline="0" noProof="0" dirty="0">
                <a:ln>
                  <a:noFill/>
                </a:ln>
                <a:effectLst/>
                <a:uLnTx/>
                <a:uFillTx/>
              </a:rPr>
              <a:t>who had a doctor's office or clinic visit in the last 12 months, excluding missing data; the possible answer categories were Never, Sometimes, Usually, Always.</a:t>
            </a:r>
            <a:endParaRPr kumimoji="0" lang="en-US" sz="1000" b="0" i="0" u="none" strike="noStrike" kern="1200" cap="none" spc="0" normalizeH="0" baseline="0" noProof="0" dirty="0">
              <a:ln>
                <a:noFill/>
              </a:ln>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For this measure, lower percentages are better. Data were unavailable for 2018. PG refers to the federal poverty guideline.</a:t>
            </a: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graphicFrame>
        <p:nvGraphicFramePr>
          <p:cNvPr id="4" name="Chart 3" descr="Line chart showing adults ages 18-64 who had a doctor’s office or clinic visit in the last 12 months whose health providers sometimes or never explained things in a way they could understand, by income,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250242330"/>
              </p:ext>
            </p:extLst>
          </p:nvPr>
        </p:nvGraphicFramePr>
        <p:xfrm>
          <a:off x="457200" y="14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4881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914400" y="304800"/>
            <a:ext cx="6972300" cy="617884"/>
          </a:xfrm>
        </p:spPr>
        <p:txBody>
          <a:bodyPr>
            <a:noAutofit/>
          </a:bodyPr>
          <a:lstStyle/>
          <a:p>
            <a:r>
              <a:rPr lang="en-US" sz="1600" dirty="0"/>
              <a:t>Adults ages 18-64 who had a doctor’s office or clinic visit in the last 12 months whose health providers sometimes or never explained things in a way they could understand, by insurance, 2002-2019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139</a:t>
            </a:fld>
            <a:endParaRPr lang="en-US" dirty="0"/>
          </a:p>
        </p:txBody>
      </p:sp>
      <p:sp>
        <p:nvSpPr>
          <p:cNvPr id="4" name="TextBox 3">
            <a:extLst>
              <a:ext uri="{FF2B5EF4-FFF2-40B4-BE49-F238E27FC236}">
                <a16:creationId xmlns:a16="http://schemas.microsoft.com/office/drawing/2014/main" id="{A625B863-9E19-17B2-13CD-0FB4F34C67A4}"/>
              </a:ext>
            </a:extLst>
          </p:cNvPr>
          <p:cNvSpPr txBox="1"/>
          <p:nvPr/>
        </p:nvSpPr>
        <p:spPr>
          <a:xfrm>
            <a:off x="457200" y="5846395"/>
            <a:ext cx="8229600" cy="861774"/>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kern="1200" cap="none" spc="-20" normalizeH="0" baseline="0" noProof="0" dirty="0">
                <a:ln>
                  <a:noFill/>
                </a:ln>
                <a:effectLst/>
                <a:uLnTx/>
                <a:uFillTx/>
              </a:rPr>
              <a:t>Denominator: </a:t>
            </a:r>
            <a:r>
              <a:rPr lang="en-US" sz="1000" spc="-20" dirty="0"/>
              <a:t>Adults </a:t>
            </a:r>
            <a:r>
              <a:rPr kumimoji="0" lang="en-US" sz="1000" b="0" i="0" u="none" kern="1200" cap="none" spc="-20" normalizeH="0" baseline="0" noProof="0" dirty="0">
                <a:ln>
                  <a:noFill/>
                </a:ln>
                <a:effectLst/>
                <a:uLnTx/>
                <a:uFillTx/>
              </a:rPr>
              <a:t>who had a doctor's office or clinic visit in the last 12 months, excluding missing data; the possible answer categories were Never, Sometimes, Usually, Always.</a:t>
            </a:r>
            <a:endParaRPr kumimoji="0" lang="en-US" sz="1000" b="0" i="0" u="none" strike="noStrike" kern="1200" cap="none" spc="0" normalizeH="0" baseline="0" noProof="0" dirty="0">
              <a:ln>
                <a:noFill/>
              </a:ln>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For this measure, lower percentages are better. Data were unavailable for 2018. </a:t>
            </a:r>
            <a:endParaRPr kumimoji="0" lang="en-US" sz="1000" b="0" i="0" u="none" strike="sngStrike" kern="1200" cap="none" spc="0" normalizeH="0" baseline="0" noProof="0" dirty="0">
              <a:ln>
                <a:noFill/>
              </a:ln>
              <a:solidFill>
                <a:srgbClr val="FF0000"/>
              </a:solidFill>
              <a:effectLst/>
              <a:uLnTx/>
              <a:uFillTx/>
              <a:ea typeface="+mn-ea"/>
            </a:endParaRPr>
          </a:p>
          <a:p>
            <a:pPr lvl="0">
              <a:defRPr/>
            </a:pP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graphicFrame>
        <p:nvGraphicFramePr>
          <p:cNvPr id="5" name="Chart 4" descr="Line chart showing adults ages 18-64 who had a doctor’s office or clinic visit in the last 12 months whose health providers sometimes or never explained things in a way they could understand, by insurance,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685405112"/>
              </p:ext>
            </p:extLst>
          </p:nvPr>
        </p:nvGraphicFramePr>
        <p:xfrm>
          <a:off x="457200" y="1481395"/>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585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acked bar chart showing number and percentage of quality and access measures improving, not changing, or worsening from 2002 to 2022, total and by priority area"/>
          <p:cNvSpPr>
            <a:spLocks noGrp="1"/>
          </p:cNvSpPr>
          <p:nvPr>
            <p:ph type="title"/>
          </p:nvPr>
        </p:nvSpPr>
        <p:spPr/>
        <p:txBody>
          <a:bodyPr>
            <a:noAutofit/>
          </a:bodyPr>
          <a:lstStyle/>
          <a:p>
            <a:r>
              <a:rPr lang="en-US" sz="2000" dirty="0"/>
              <a:t>Number and percentage of quality and access measures improving, not changing, or worsening from 2002 to 2022, total and by priority area</a:t>
            </a:r>
          </a:p>
        </p:txBody>
      </p:sp>
      <p:sp>
        <p:nvSpPr>
          <p:cNvPr id="3" name="Slide Number Placeholder 2">
            <a:extLst>
              <a:ext uri="{FF2B5EF4-FFF2-40B4-BE49-F238E27FC236}">
                <a16:creationId xmlns:a16="http://schemas.microsoft.com/office/drawing/2014/main" id="{942732C7-BDF9-487D-B3AD-1684662F485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a:t>
            </a:fld>
            <a:endParaRPr lang="en-US" dirty="0"/>
          </a:p>
        </p:txBody>
      </p:sp>
      <p:sp>
        <p:nvSpPr>
          <p:cNvPr id="5" name="TextBox 4">
            <a:extLst>
              <a:ext uri="{FF2B5EF4-FFF2-40B4-BE49-F238E27FC236}">
                <a16:creationId xmlns:a16="http://schemas.microsoft.com/office/drawing/2014/main" id="{76799E1F-8A8D-4984-A8E3-2C351A238879}"/>
              </a:ext>
            </a:extLst>
          </p:cNvPr>
          <p:cNvSpPr txBox="1"/>
          <p:nvPr/>
        </p:nvSpPr>
        <p:spPr>
          <a:xfrm>
            <a:off x="457200" y="6035040"/>
            <a:ext cx="8229600" cy="563562"/>
          </a:xfrm>
          <a:prstGeom prst="rect">
            <a:avLst/>
          </a:prstGeom>
          <a:noFill/>
        </p:spPr>
        <p:txBody>
          <a:bodyPr wrap="square" lIns="91440" tIns="45720" rIns="91440" bIns="45720" rtlCol="0" anchor="t">
            <a:noAutofit/>
          </a:bodyPr>
          <a:lstStyle/>
          <a:p>
            <a:r>
              <a:rPr lang="en-US" sz="1000" b="1" dirty="0">
                <a:cs typeface="Arial"/>
              </a:rPr>
              <a:t>Key:</a:t>
            </a:r>
            <a:r>
              <a:rPr lang="en-US" sz="1000" dirty="0">
                <a:cs typeface="Arial"/>
              </a:rPr>
              <a:t> n = number of measures.</a:t>
            </a:r>
          </a:p>
        </p:txBody>
      </p:sp>
      <p:graphicFrame>
        <p:nvGraphicFramePr>
          <p:cNvPr id="4" name="Chart 3" descr="Stacked bar chart showing number and percentage of quality and access measures improving, not changing, or worsening from 2002 to 2022, total and by priority area&#10;">
            <a:extLst>
              <a:ext uri="{FF2B5EF4-FFF2-40B4-BE49-F238E27FC236}">
                <a16:creationId xmlns:a16="http://schemas.microsoft.com/office/drawing/2014/main" id="{AA73D81A-6C1E-F0DB-F29E-CDAD240D2DC2}"/>
              </a:ext>
            </a:extLst>
          </p:cNvPr>
          <p:cNvGraphicFramePr/>
          <p:nvPr/>
        </p:nvGraphicFramePr>
        <p:xfrm>
          <a:off x="699293" y="1199515"/>
          <a:ext cx="7745413" cy="4835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70680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a:xfrm>
            <a:off x="990600" y="304800"/>
            <a:ext cx="6896100" cy="617884"/>
          </a:xfrm>
        </p:spPr>
        <p:txBody>
          <a:bodyPr>
            <a:noAutofit/>
          </a:bodyPr>
          <a:lstStyle/>
          <a:p>
            <a:pPr lvl="0"/>
            <a:r>
              <a:rPr lang="en-US" sz="1600" dirty="0"/>
              <a:t>Adults who had a doctor’s office or clinic visit in the last 12 months whose health providers always asked them to describe how they would follow the instructions, by race/ethnicity, 2011-2019</a:t>
            </a:r>
          </a:p>
        </p:txBody>
      </p:sp>
      <p:graphicFrame>
        <p:nvGraphicFramePr>
          <p:cNvPr id="2" name="Chart 1" descr="Line chart showing adults who had a doctor’s office or clinic visit in the last 12 months whose health providers always asked them to describe how they will follow the instructions, by race/ethnicity,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304108990"/>
              </p:ext>
            </p:extLst>
          </p:nvPr>
        </p:nvGraphicFramePr>
        <p:xfrm>
          <a:off x="308345" y="1507697"/>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85216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 M</a:t>
            </a:r>
            <a:r>
              <a:rPr kumimoji="0" lang="en-US" sz="1000" b="0" i="0" u="none" strike="noStrike" kern="1200" cap="none" spc="0" normalizeH="0" noProof="0" dirty="0">
                <a:ln>
                  <a:noFill/>
                </a:ln>
                <a:effectLst/>
                <a:uLnTx/>
                <a:uFillTx/>
                <a:ea typeface="+mn-ea"/>
                <a:cs typeface="Arial" panose="020B0604020202020204" pitchFamily="34" charset="0"/>
              </a:rPr>
              <a:t>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20" normalizeH="0" baseline="0" noProof="0" dirty="0">
                <a:ln>
                  <a:noFill/>
                </a:ln>
                <a:effectLst/>
                <a:uLnTx/>
                <a:uFillTx/>
                <a:ea typeface="+mn-ea"/>
                <a:cs typeface="Arial" panose="020B0604020202020204" pitchFamily="34" charset="0"/>
              </a:rPr>
              <a:t>Note: </a:t>
            </a:r>
            <a:r>
              <a:rPr kumimoji="0" lang="en-US" sz="1000" b="0" i="0" u="none" strike="noStrike" kern="1200" cap="none" spc="-20" normalizeH="0" baseline="0" noProof="0" dirty="0">
                <a:ln>
                  <a:noFill/>
                </a:ln>
                <a:effectLst/>
                <a:uLnTx/>
                <a:uFillTx/>
                <a:ea typeface="+mn-ea"/>
                <a:cs typeface="Arial"/>
              </a:rPr>
              <a:t>White, Black, and Asian are non-Hispanic. Hispanic includes all races. Data were unavailable for 2018</a:t>
            </a:r>
            <a:r>
              <a:rPr lang="en-US" sz="1000" spc="-20" dirty="0"/>
              <a:t>.</a:t>
            </a:r>
            <a:endParaRPr kumimoji="0" lang="en-US" sz="1000" b="0" i="0" u="none" strike="sngStrike" kern="1200" cap="none" spc="-20" normalizeH="0" baseline="0" noProof="0" dirty="0">
              <a:ln>
                <a:noFill/>
              </a:ln>
              <a:effectLst/>
              <a:uLnTx/>
              <a:uFillTx/>
            </a:endParaRPr>
          </a:p>
        </p:txBody>
      </p:sp>
      <p:sp>
        <p:nvSpPr>
          <p:cNvPr id="3" name="Slide Number Placeholder 3">
            <a:extLst>
              <a:ext uri="{FF2B5EF4-FFF2-40B4-BE49-F238E27FC236}">
                <a16:creationId xmlns:a16="http://schemas.microsoft.com/office/drawing/2014/main" id="{0A0961B8-F73B-5A47-9F65-613E3818BC6B}"/>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140</a:t>
            </a:fld>
            <a:endParaRPr lang="en-US" dirty="0"/>
          </a:p>
        </p:txBody>
      </p:sp>
    </p:spTree>
    <p:extLst>
      <p:ext uri="{BB962C8B-B14F-4D97-AF65-F5344CB8AC3E}">
        <p14:creationId xmlns:p14="http://schemas.microsoft.com/office/powerpoint/2010/main" val="41551716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pPr lvl="0"/>
            <a:r>
              <a:rPr lang="en-US" sz="1600" dirty="0"/>
              <a:t>Adults who had a doctor’s office or clinic visit in the last 12 months whose health providers always asked them to describe how they would follow the instructions, by age, 2011-2019</a:t>
            </a:r>
          </a:p>
        </p:txBody>
      </p:sp>
      <p:graphicFrame>
        <p:nvGraphicFramePr>
          <p:cNvPr id="2" name="Chart 1" descr="Line chart showing adults who had a doctor’s office or clinic visit in the last 12 months whose health providers always asked them to describe how they will follow the instructions, by age, 2011-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550063474"/>
              </p:ext>
            </p:extLst>
          </p:nvPr>
        </p:nvGraphicFramePr>
        <p:xfrm>
          <a:off x="457200" y="1450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1" i="0" u="none" strike="noStrike" kern="1200" cap="none" spc="-20" normalizeH="0" baseline="0" noProof="0" dirty="0">
                <a:ln>
                  <a:noFill/>
                </a:ln>
                <a:effectLst/>
                <a:uLnTx/>
                <a:uFillTx/>
                <a:ea typeface="+mn-ea"/>
                <a:cs typeface="Arial" panose="020B0604020202020204" pitchFamily="34" charset="0"/>
              </a:rPr>
              <a:t> </a:t>
            </a:r>
            <a:r>
              <a:rPr lang="en-US" sz="1000" dirty="0">
                <a:cs typeface="Arial" panose="020B0604020202020204" pitchFamily="34" charset="0"/>
              </a:rPr>
              <a:t>Data were unavailable for 2018. </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3" name="Slide Number Placeholder 3">
            <a:extLst>
              <a:ext uri="{FF2B5EF4-FFF2-40B4-BE49-F238E27FC236}">
                <a16:creationId xmlns:a16="http://schemas.microsoft.com/office/drawing/2014/main" id="{A5944CB5-BDB4-D9D4-CD88-F92E5B97A525}"/>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141</a:t>
            </a:fld>
            <a:endParaRPr lang="en-US" dirty="0"/>
          </a:p>
        </p:txBody>
      </p:sp>
    </p:spTree>
    <p:extLst>
      <p:ext uri="{BB962C8B-B14F-4D97-AF65-F5344CB8AC3E}">
        <p14:creationId xmlns:p14="http://schemas.microsoft.com/office/powerpoint/2010/main" val="16900451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600" dirty="0"/>
              <a:t>Adults who had a doctor’s office or clinic visit in the last 12 months whose health providers always asked them to describe how they would follow the instructions, by income, 2011-2019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142</a:t>
            </a:fld>
            <a:endParaRPr lang="en-US" dirty="0"/>
          </a:p>
        </p:txBody>
      </p:sp>
      <p:graphicFrame>
        <p:nvGraphicFramePr>
          <p:cNvPr id="4" name="Chart 3" descr="Line chart showing adults who had a doctor’s office or clinic visit in the last 12 months whose health providers always asked them to describe how they will follow the instructions, by income, 2011-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756312343"/>
              </p:ext>
            </p:extLst>
          </p:nvPr>
        </p:nvGraphicFramePr>
        <p:xfrm>
          <a:off x="457200" y="148139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846395"/>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a:t>
            </a:r>
            <a:r>
              <a:rPr kumimoji="0" lang="en-US" sz="1000" b="1" i="0" u="none" strike="noStrike" kern="1200" cap="none" spc="0" normalizeH="0" baseline="0" noProof="0" dirty="0">
                <a:ln>
                  <a:noFill/>
                </a:ln>
                <a:effectLst/>
                <a:uLnTx/>
                <a:uFillTx/>
                <a:ea typeface="+mn-ea"/>
                <a:cs typeface="Arial" panose="020B0604020202020204" pitchFamily="34" charset="0"/>
              </a:rPr>
              <a:t>:</a:t>
            </a:r>
            <a:r>
              <a:rPr kumimoji="0" lang="en-US" sz="1000" b="1" i="0" u="none" strike="noStrike" kern="1200" cap="none" spc="-20" normalizeH="0" baseline="0" noProof="0" dirty="0">
                <a:ln>
                  <a:noFill/>
                </a:ln>
                <a:effectLst/>
                <a:uLnTx/>
                <a:uFillTx/>
                <a:ea typeface="+mn-ea"/>
                <a:cs typeface="Arial" panose="020B0604020202020204" pitchFamily="34" charset="0"/>
              </a:rPr>
              <a:t> </a:t>
            </a:r>
            <a:r>
              <a:rPr lang="en-US" sz="1000" dirty="0">
                <a:cs typeface="Arial" panose="020B0604020202020204" pitchFamily="34" charset="0"/>
              </a:rPr>
              <a:t>Data were unavailable for 2018. PG refers  to the federal poverty guideline.</a:t>
            </a:r>
            <a:endParaRPr kumimoji="0" lang="en-US" sz="1000" b="0" i="0" u="none" strike="sngStrike" kern="1200" cap="none" spc="0" normalizeH="0" baseline="0" noProof="0" dirty="0">
              <a:ln>
                <a:noFill/>
              </a:ln>
              <a:solidFill>
                <a:srgbClr val="FF0000"/>
              </a:solidFill>
              <a:effectLst/>
              <a:uLnTx/>
              <a:uFillTx/>
              <a:ea typeface="+mn-ea"/>
            </a:endParaRPr>
          </a:p>
          <a:p>
            <a:pPr lvl="0">
              <a:defRPr/>
            </a:pP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spTree>
    <p:extLst>
      <p:ext uri="{BB962C8B-B14F-4D97-AF65-F5344CB8AC3E}">
        <p14:creationId xmlns:p14="http://schemas.microsoft.com/office/powerpoint/2010/main" val="9884382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600" dirty="0"/>
              <a:t>Adults who had a doctor’s office or clinic visit in the last 12 months whose health providers always asked them to describe how they would follow the instructions, by insurance, 2011-2019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143</a:t>
            </a:fld>
            <a:endParaRPr lang="en-US" dirty="0"/>
          </a:p>
        </p:txBody>
      </p:sp>
      <p:graphicFrame>
        <p:nvGraphicFramePr>
          <p:cNvPr id="5" name="Chart 4" descr="Line chart showing adults who had a doctor’s office or clinic visit in the last 12 months whose health providers always asked them to describe how they will follow the instructions, by insurance, 2011-2019">
            <a:extLst>
              <a:ext uri="{FF2B5EF4-FFF2-40B4-BE49-F238E27FC236}">
                <a16:creationId xmlns:a16="http://schemas.microsoft.com/office/drawing/2014/main" id="{E50371E5-6284-47B7-B8FE-FCFB282CFAB0}"/>
              </a:ext>
            </a:extLst>
          </p:cNvPr>
          <p:cNvGraphicFramePr/>
          <p:nvPr/>
        </p:nvGraphicFramePr>
        <p:xfrm>
          <a:off x="457200" y="148139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25B863-9E19-17B2-13CD-0FB4F34C67A4}"/>
              </a:ext>
            </a:extLst>
          </p:cNvPr>
          <p:cNvSpPr txBox="1"/>
          <p:nvPr/>
        </p:nvSpPr>
        <p:spPr>
          <a:xfrm>
            <a:off x="457200" y="5846395"/>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a:t>
            </a:r>
            <a:r>
              <a:rPr kumimoji="0" lang="en-US" sz="1000" b="1" i="0" u="none" strike="noStrike" kern="1200" cap="none" spc="0" normalizeH="0" baseline="0" noProof="0" dirty="0">
                <a:ln>
                  <a:noFill/>
                </a:ln>
                <a:effectLst/>
                <a:uLnTx/>
                <a:uFillTx/>
                <a:ea typeface="+mn-ea"/>
                <a:cs typeface="Arial" panose="020B0604020202020204" pitchFamily="34" charset="0"/>
              </a:rPr>
              <a:t>:</a:t>
            </a:r>
            <a:r>
              <a:rPr kumimoji="0" lang="en-US" sz="1000" b="1" i="0" u="none" strike="noStrike" kern="1200" cap="none" spc="-20" normalizeH="0" baseline="0" noProof="0" dirty="0">
                <a:ln>
                  <a:noFill/>
                </a:ln>
                <a:effectLst/>
                <a:uLnTx/>
                <a:uFillTx/>
                <a:ea typeface="+mn-ea"/>
                <a:cs typeface="Arial" panose="020B0604020202020204" pitchFamily="34" charset="0"/>
              </a:rPr>
              <a:t> </a:t>
            </a:r>
            <a:r>
              <a:rPr kumimoji="0" lang="en-US" sz="1000" b="0" i="0" u="none" strike="noStrike" kern="1200" cap="none" spc="-20" normalizeH="0" baseline="0" noProof="0" dirty="0">
                <a:ln>
                  <a:noFill/>
                </a:ln>
                <a:effectLst/>
                <a:uLnTx/>
                <a:uFillTx/>
                <a:ea typeface="+mn-ea"/>
                <a:cs typeface="Arial" panose="020B0604020202020204" pitchFamily="34" charset="0"/>
              </a:rPr>
              <a:t>Health Insurance</a:t>
            </a:r>
            <a:r>
              <a:rPr lang="en-US" sz="1000" spc="-20" dirty="0">
                <a:cs typeface="Arial" panose="020B0604020202020204" pitchFamily="34" charset="0"/>
              </a:rPr>
              <a:t> includes only ages 18-64</a:t>
            </a:r>
            <a:r>
              <a:rPr kumimoji="0" lang="en-US" sz="1000" b="0" i="0" u="none" strike="noStrike" kern="1200" cap="none" spc="-20" normalizeH="0" baseline="0" noProof="0" dirty="0">
                <a:ln>
                  <a:noFill/>
                </a:ln>
                <a:effectLst/>
                <a:uLnTx/>
                <a:uFillTx/>
                <a:ea typeface="+mn-ea"/>
                <a:cs typeface="Arial" panose="020B0604020202020204" pitchFamily="34" charset="0"/>
              </a:rPr>
              <a:t>. </a:t>
            </a:r>
            <a:r>
              <a:rPr lang="en-US" sz="1000" spc="-20" dirty="0">
                <a:cs typeface="Arial" panose="020B0604020202020204" pitchFamily="34" charset="0"/>
              </a:rPr>
              <a:t>Medicare and Medicaid/CHIP are excluded. </a:t>
            </a:r>
            <a:r>
              <a:rPr lang="en-US" sz="1000" dirty="0">
                <a:cs typeface="Arial" panose="020B0604020202020204" pitchFamily="34" charset="0"/>
              </a:rPr>
              <a:t>Data were unavailable for 2018.</a:t>
            </a:r>
            <a:endParaRPr kumimoji="0" lang="en-US" sz="1000" b="0" i="0" u="none" strike="sngStrike" kern="1200" cap="none" spc="0" normalizeH="0" baseline="0" noProof="0" dirty="0">
              <a:ln>
                <a:noFill/>
              </a:ln>
              <a:solidFill>
                <a:srgbClr val="FF0000"/>
              </a:solidFill>
              <a:effectLst/>
              <a:uLnTx/>
              <a:uFillTx/>
              <a:ea typeface="+mn-ea"/>
            </a:endParaRPr>
          </a:p>
          <a:p>
            <a:pPr lvl="0">
              <a:defRPr/>
            </a:pP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spTree>
    <p:extLst>
      <p:ext uri="{BB962C8B-B14F-4D97-AF65-F5344CB8AC3E}">
        <p14:creationId xmlns:p14="http://schemas.microsoft.com/office/powerpoint/2010/main" val="32381372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pPr lvl="0"/>
            <a:r>
              <a:rPr lang="en-US" sz="1600" dirty="0"/>
              <a:t>Adults who had a doctor's office or clinic visit in the last 12 months whose health providers always gave them easy-to-understand instructions about what to do for a specific illness or health condition, by race/ethnicity, 2011-2019</a:t>
            </a:r>
          </a:p>
        </p:txBody>
      </p:sp>
      <p:graphicFrame>
        <p:nvGraphicFramePr>
          <p:cNvPr id="2" name="Chart 1" descr="Line chart showing adults who had a doctor's office or clinic visit in the last 12 months whose health providers always gave them easy-to-understand instructions about what to do for a specific illness or health condition, by race/ethnicity, 2002-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3190379198"/>
              </p:ext>
            </p:extLst>
          </p:nvPr>
        </p:nvGraphicFramePr>
        <p:xfrm>
          <a:off x="361507" y="151833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85216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 M</a:t>
            </a:r>
            <a:r>
              <a:rPr kumimoji="0" lang="en-US" sz="1000" b="0" i="0" u="none" strike="noStrike" kern="1200" cap="none" spc="0" normalizeH="0" noProof="0" dirty="0">
                <a:ln>
                  <a:noFill/>
                </a:ln>
                <a:effectLst/>
                <a:uLnTx/>
                <a:uFillTx/>
                <a:ea typeface="+mn-ea"/>
                <a:cs typeface="Arial" panose="020B0604020202020204" pitchFamily="34" charset="0"/>
              </a:rPr>
              <a:t>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20" normalizeH="0" baseline="0" noProof="0" dirty="0">
                <a:ln>
                  <a:noFill/>
                </a:ln>
                <a:effectLst/>
                <a:uLnTx/>
                <a:uFillTx/>
                <a:ea typeface="+mn-ea"/>
                <a:cs typeface="Arial" panose="020B0604020202020204" pitchFamily="34" charset="0"/>
              </a:rPr>
              <a:t>Note: </a:t>
            </a:r>
            <a:r>
              <a:rPr kumimoji="0" lang="en-US" sz="1000" b="0" i="0" u="none" strike="noStrike" kern="1200" cap="none" spc="-20" normalizeH="0" baseline="0" noProof="0" dirty="0">
                <a:ln>
                  <a:noFill/>
                </a:ln>
                <a:effectLst/>
                <a:uLnTx/>
                <a:uFillTx/>
                <a:ea typeface="+mn-ea"/>
                <a:cs typeface="Arial"/>
              </a:rPr>
              <a:t>White,</a:t>
            </a:r>
            <a:r>
              <a:rPr lang="en-US" sz="1000" spc="-20" dirty="0">
                <a:cs typeface="Arial"/>
              </a:rPr>
              <a:t> </a:t>
            </a:r>
            <a:r>
              <a:rPr kumimoji="0" lang="en-US" sz="1000" b="0" i="0" u="none" strike="noStrike" kern="1200" cap="none" spc="-20" normalizeH="0" baseline="0" noProof="0" dirty="0">
                <a:ln>
                  <a:noFill/>
                </a:ln>
                <a:effectLst/>
                <a:uLnTx/>
                <a:uFillTx/>
                <a:ea typeface="+mn-ea"/>
                <a:cs typeface="Arial"/>
              </a:rPr>
              <a:t>Black, and Asian are non-Hispanic. Hispanic includes all races</a:t>
            </a:r>
            <a:r>
              <a:rPr lang="en-US" sz="1000" spc="-20" dirty="0">
                <a:cs typeface="Arial"/>
              </a:rPr>
              <a:t>. </a:t>
            </a:r>
            <a:r>
              <a:rPr lang="en-US" sz="1000" spc="-20" dirty="0"/>
              <a:t>Data were unavailable for  2018.</a:t>
            </a:r>
            <a:endParaRPr kumimoji="0" lang="en-US" sz="1000" b="0" i="0" u="none" strike="sngStrike" kern="1200" cap="none" spc="-20" normalizeH="0" baseline="0" noProof="0" dirty="0">
              <a:ln>
                <a:noFill/>
              </a:ln>
              <a:effectLst/>
              <a:uLnTx/>
              <a:uFillTx/>
            </a:endParaRPr>
          </a:p>
        </p:txBody>
      </p:sp>
      <p:sp>
        <p:nvSpPr>
          <p:cNvPr id="3" name="Slide Number Placeholder 3">
            <a:extLst>
              <a:ext uri="{FF2B5EF4-FFF2-40B4-BE49-F238E27FC236}">
                <a16:creationId xmlns:a16="http://schemas.microsoft.com/office/drawing/2014/main" id="{AD871B42-7AEB-508A-1099-6EAC21BFA7D8}"/>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144</a:t>
            </a:fld>
            <a:endParaRPr lang="en-US" dirty="0"/>
          </a:p>
        </p:txBody>
      </p:sp>
    </p:spTree>
    <p:extLst>
      <p:ext uri="{BB962C8B-B14F-4D97-AF65-F5344CB8AC3E}">
        <p14:creationId xmlns:p14="http://schemas.microsoft.com/office/powerpoint/2010/main" val="24029932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pPr lvl="0"/>
            <a:r>
              <a:rPr lang="en-US" sz="1600" dirty="0"/>
              <a:t>Adults who had a doctor's office or clinic visit in the last 12 months whose health providers always gave them easy-to-understand instructions about what to do for a specific illness or health condition, by age, 2011-2019</a:t>
            </a:r>
          </a:p>
        </p:txBody>
      </p:sp>
      <p:graphicFrame>
        <p:nvGraphicFramePr>
          <p:cNvPr id="2" name="Chart 1" descr="Line chart showing adults who had a doctor's office or clinic visit in the last 12 months whose health providers always gave them easy-to-understand instructions about what to do for a specific illness or health condition, by age, 2011-2019">
            <a:extLst>
              <a:ext uri="{FF2B5EF4-FFF2-40B4-BE49-F238E27FC236}">
                <a16:creationId xmlns:a16="http://schemas.microsoft.com/office/drawing/2014/main" id="{E50371E5-6284-47B7-B8FE-FCFB282CFAB0}"/>
              </a:ext>
            </a:extLst>
          </p:cNvPr>
          <p:cNvGraphicFramePr/>
          <p:nvPr/>
        </p:nvGraphicFramePr>
        <p:xfrm>
          <a:off x="457200" y="1450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0" i="0" u="none" strike="noStrike" kern="1200" cap="none" spc="-20" normalizeH="0" baseline="0" noProof="0" dirty="0">
                <a:ln>
                  <a:noFill/>
                </a:ln>
                <a:effectLst/>
                <a:uLnTx/>
                <a:uFillTx/>
                <a:ea typeface="+mn-ea"/>
                <a:cs typeface="Arial" panose="020B0604020202020204" pitchFamily="34" charset="0"/>
              </a:rPr>
              <a:t> </a:t>
            </a:r>
            <a:r>
              <a:rPr lang="en-US" sz="1000" dirty="0">
                <a:cs typeface="Arial" panose="020B0604020202020204" pitchFamily="34" charset="0"/>
              </a:rPr>
              <a:t>Data were unavailable for 2018. </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3" name="Slide Number Placeholder 3">
            <a:extLst>
              <a:ext uri="{FF2B5EF4-FFF2-40B4-BE49-F238E27FC236}">
                <a16:creationId xmlns:a16="http://schemas.microsoft.com/office/drawing/2014/main" id="{2E05E854-0CA1-1F0F-0465-BE7FC91E43EE}"/>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145</a:t>
            </a:fld>
            <a:endParaRPr lang="en-US" dirty="0"/>
          </a:p>
        </p:txBody>
      </p:sp>
    </p:spTree>
    <p:extLst>
      <p:ext uri="{BB962C8B-B14F-4D97-AF65-F5344CB8AC3E}">
        <p14:creationId xmlns:p14="http://schemas.microsoft.com/office/powerpoint/2010/main" val="9313690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600" dirty="0"/>
              <a:t>Adults who had a doctor's office or clinic visit in the last 12 months whose health providers always gave them easy-to-understand instructions about what to do for a specific illness or health condition, by income, 2011-2019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146</a:t>
            </a:fld>
            <a:endParaRPr lang="en-US" dirty="0"/>
          </a:p>
        </p:txBody>
      </p:sp>
      <p:graphicFrame>
        <p:nvGraphicFramePr>
          <p:cNvPr id="4" name="Chart 3" descr="Line chart showing adults who had a doctor's office or clinic visit in the last 12 months whose health providers always gave them easy-to-understand instructions about what to do for a specific illness or health condition, by income, 2011-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270835227"/>
              </p:ext>
            </p:extLst>
          </p:nvPr>
        </p:nvGraphicFramePr>
        <p:xfrm>
          <a:off x="457200" y="148139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846395"/>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0" i="0" u="none" strike="noStrike" kern="1200" cap="none" spc="-20" normalizeH="0" baseline="0" noProof="0" dirty="0">
                <a:ln>
                  <a:noFill/>
                </a:ln>
                <a:effectLst/>
                <a:uLnTx/>
                <a:uFillTx/>
                <a:ea typeface="+mn-ea"/>
                <a:cs typeface="Arial" panose="020B0604020202020204" pitchFamily="34" charset="0"/>
              </a:rPr>
              <a:t> </a:t>
            </a:r>
            <a:r>
              <a:rPr lang="en-US" sz="1000" dirty="0">
                <a:cs typeface="Arial" panose="020B0604020202020204" pitchFamily="34" charset="0"/>
              </a:rPr>
              <a:t>Data were unavailable for 2018. PG refers  to the federal poverty guideline.</a:t>
            </a:r>
            <a:endParaRPr kumimoji="0" lang="en-US" sz="1000" b="0" i="0" u="none" strike="sngStrike" kern="1200" cap="none" spc="0" normalizeH="0" baseline="0" noProof="0" dirty="0">
              <a:ln>
                <a:noFill/>
              </a:ln>
              <a:solidFill>
                <a:srgbClr val="FF0000"/>
              </a:solidFill>
              <a:effectLst/>
              <a:uLnTx/>
              <a:uFillTx/>
              <a:ea typeface="+mn-ea"/>
            </a:endParaRPr>
          </a:p>
          <a:p>
            <a:pPr lvl="0">
              <a:defRPr/>
            </a:pP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spTree>
    <p:extLst>
      <p:ext uri="{BB962C8B-B14F-4D97-AF65-F5344CB8AC3E}">
        <p14:creationId xmlns:p14="http://schemas.microsoft.com/office/powerpoint/2010/main" val="9435377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600" dirty="0"/>
              <a:t>Adults who had a doctor's office or clinic visit in the last 12 months whose health providers always gave them easy-to-understand instructions about what to do for a specific illness or health condition, by insurance, 2011-2019</a:t>
            </a:r>
          </a:p>
        </p:txBody>
      </p:sp>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147</a:t>
            </a:fld>
            <a:endParaRPr lang="en-US" dirty="0"/>
          </a:p>
        </p:txBody>
      </p:sp>
      <p:graphicFrame>
        <p:nvGraphicFramePr>
          <p:cNvPr id="5" name="Chart 4" descr="Line chart showing adults who had a doctor's office or clinic visit in the last 12 months whose health providers always gave them easy-to-understand instructions about what to do for a specific illness or health condition, by insurance, 2011-2019">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776888465"/>
              </p:ext>
            </p:extLst>
          </p:nvPr>
        </p:nvGraphicFramePr>
        <p:xfrm>
          <a:off x="457200" y="148139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25B863-9E19-17B2-13CD-0FB4F34C67A4}"/>
              </a:ext>
            </a:extLst>
          </p:cNvPr>
          <p:cNvSpPr txBox="1"/>
          <p:nvPr/>
        </p:nvSpPr>
        <p:spPr>
          <a:xfrm>
            <a:off x="457200" y="5846395"/>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-2019.</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0" i="0" u="none" strike="noStrike" kern="1200" cap="none" spc="-20" normalizeH="0" baseline="0" noProof="0" dirty="0">
                <a:ln>
                  <a:noFill/>
                </a:ln>
                <a:effectLst/>
                <a:uLnTx/>
                <a:uFillTx/>
                <a:ea typeface="+mn-ea"/>
                <a:cs typeface="Arial" panose="020B0604020202020204" pitchFamily="34" charset="0"/>
              </a:rPr>
              <a:t> </a:t>
            </a:r>
            <a:r>
              <a:rPr lang="en-US" sz="1000" dirty="0">
                <a:cs typeface="Arial" panose="020B0604020202020204" pitchFamily="34" charset="0"/>
              </a:rPr>
              <a:t>Data were unavailable for 2018.</a:t>
            </a:r>
            <a:endParaRPr kumimoji="0" lang="en-US" sz="1000" b="0" i="0" u="none" strike="sngStrike" kern="1200" cap="none" spc="0" normalizeH="0" baseline="0" noProof="0" dirty="0">
              <a:ln>
                <a:noFill/>
              </a:ln>
              <a:solidFill>
                <a:srgbClr val="FF0000"/>
              </a:solidFill>
              <a:effectLst/>
              <a:uLnTx/>
              <a:uFillTx/>
              <a:ea typeface="+mn-ea"/>
            </a:endParaRPr>
          </a:p>
          <a:p>
            <a:pPr lvl="0">
              <a:defRPr/>
            </a:pPr>
            <a:endParaRPr kumimoji="0" lang="en-US" sz="1000" b="0" i="0" u="none" strike="noStrike" kern="1200" cap="none" spc="0" normalizeH="0" baseline="0" noProof="0" dirty="0">
              <a:ln>
                <a:noFill/>
              </a:ln>
              <a:effectLst/>
              <a:uLnTx/>
              <a:uFillTx/>
              <a:ea typeface="+mn-ea"/>
              <a:cs typeface="Arial" panose="020B0604020202020204" pitchFamily="34" charset="0"/>
            </a:endParaRPr>
          </a:p>
        </p:txBody>
      </p:sp>
    </p:spTree>
    <p:extLst>
      <p:ext uri="{BB962C8B-B14F-4D97-AF65-F5344CB8AC3E}">
        <p14:creationId xmlns:p14="http://schemas.microsoft.com/office/powerpoint/2010/main" val="34716494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r>
              <a:rPr lang="en-US" sz="1800" dirty="0"/>
              <a:t>Adults who reported that home health providers always explained things in a way that was easy to understand in the last 2 months of care, by race, 2012-2022</a:t>
            </a:r>
          </a:p>
        </p:txBody>
      </p:sp>
      <p:graphicFrame>
        <p:nvGraphicFramePr>
          <p:cNvPr id="2" name="Chart 1" descr="Line chart showing adults who reported that home health providers always explained things in a way that was easy to understand in the last 2 months of care, by race, 2012-2022">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994612305"/>
              </p:ext>
            </p:extLst>
          </p:nvPr>
        </p:nvGraphicFramePr>
        <p:xfrm>
          <a:off x="457200" y="152149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681980"/>
            <a:ext cx="8229600" cy="707886"/>
          </a:xfrm>
          <a:prstGeom prst="rect">
            <a:avLst/>
          </a:prstGeom>
          <a:noFill/>
        </p:spPr>
        <p:txBody>
          <a:bodyPr wrap="square" rtlCol="0">
            <a:spAutoFit/>
          </a:bodyPr>
          <a:lstStyle/>
          <a:p>
            <a:pPr>
              <a:defRPr/>
            </a:pPr>
            <a:r>
              <a:rPr lang="en-US" sz="1000" b="1" dirty="0">
                <a:cs typeface="Arial" panose="020B0604020202020204" pitchFamily="34" charset="0"/>
              </a:rPr>
              <a:t>Key: </a:t>
            </a:r>
            <a:r>
              <a:rPr lang="en-US" sz="1000" dirty="0">
                <a:cs typeface="Arial" panose="020B0604020202020204" pitchFamily="34" charset="0"/>
              </a:rPr>
              <a:t>AI/AN = American Indian or Alaska Native, NHPI = Native Hawaiian/Pacific Islander.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 normalizeH="0" baseline="0" noProof="0" dirty="0">
                <a:ln>
                  <a:noFill/>
                </a:ln>
                <a:effectLst/>
                <a:uLnTx/>
                <a:uFillTx/>
                <a:ea typeface="+mn-ea"/>
                <a:cs typeface="Arial" panose="020B0604020202020204" pitchFamily="34" charset="0"/>
              </a:rPr>
              <a:t>Source: </a:t>
            </a:r>
            <a:r>
              <a:rPr kumimoji="0" lang="en-US" sz="1000" b="0" i="0" u="none" strike="noStrike" kern="1200" cap="none" spc="-10" normalizeH="0" baseline="0" noProof="0" dirty="0">
                <a:ln>
                  <a:noFill/>
                </a:ln>
                <a:effectLst/>
                <a:uLnTx/>
                <a:uFillTx/>
                <a:ea typeface="+mn-ea"/>
                <a:cs typeface="Arial" panose="020B0604020202020204" pitchFamily="34" charset="0"/>
              </a:rPr>
              <a:t>Centers for Medicare &amp;</a:t>
            </a:r>
            <a:r>
              <a:rPr kumimoji="0" lang="en-US" sz="1000" b="0" i="0" u="none" strike="noStrike" kern="1200" cap="none" spc="-10" normalizeH="0" noProof="0" dirty="0">
                <a:ln>
                  <a:noFill/>
                </a:ln>
                <a:effectLst/>
                <a:uLnTx/>
                <a:uFillTx/>
                <a:ea typeface="+mn-ea"/>
                <a:cs typeface="Arial" panose="020B0604020202020204" pitchFamily="34" charset="0"/>
              </a:rPr>
              <a:t> Medicaid Services, Home Health Care Consumer Assessment of Healt</a:t>
            </a:r>
            <a:r>
              <a:rPr kumimoji="0" lang="en-US" sz="1000" b="0" i="0" u="none" strike="noStrike" kern="1200" cap="none" spc="-10" normalizeH="0" noProof="0" dirty="0">
                <a:ln>
                  <a:noFill/>
                </a:ln>
                <a:solidFill>
                  <a:srgbClr val="000000"/>
                </a:solidFill>
                <a:effectLst/>
                <a:uLnTx/>
                <a:uFillTx/>
                <a:ea typeface="+mn-ea"/>
                <a:cs typeface="Arial" panose="020B0604020202020204" pitchFamily="34" charset="0"/>
              </a:rPr>
              <a:t>hcare</a:t>
            </a:r>
            <a:r>
              <a:rPr kumimoji="0" lang="en-US" sz="1000" b="0" i="0" u="none" strike="noStrike" kern="1200" cap="none" spc="-10" normalizeH="0" noProof="0" dirty="0">
                <a:ln>
                  <a:noFill/>
                </a:ln>
                <a:effectLst/>
                <a:uLnTx/>
                <a:uFillTx/>
                <a:ea typeface="+mn-ea"/>
                <a:cs typeface="Arial" panose="020B0604020202020204" pitchFamily="34" charset="0"/>
              </a:rPr>
              <a:t> Providers and Systems, 2012</a:t>
            </a:r>
            <a:r>
              <a:rPr kumimoji="0" lang="en-US" sz="1000" b="0" i="0" u="none" strike="noStrike" kern="1200" cap="none" spc="-10" normalizeH="0" baseline="0" noProof="0" dirty="0">
                <a:ln>
                  <a:noFill/>
                </a:ln>
                <a:effectLst/>
                <a:uLnTx/>
                <a:uFillTx/>
                <a:ea typeface="+mn-ea"/>
                <a:cs typeface="Arial" panose="020B0604020202020204" pitchFamily="34" charset="0"/>
              </a:rPr>
              <a:t>-2022.</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0" i="0" u="none" strike="noStrike" kern="1200" cap="none" spc="-20" normalizeH="0" baseline="0" noProof="0" dirty="0">
                <a:ln>
                  <a:noFill/>
                </a:ln>
                <a:effectLst/>
                <a:uLnTx/>
                <a:uFillTx/>
                <a:ea typeface="+mn-ea"/>
                <a:cs typeface="Arial"/>
              </a:rPr>
              <a:t> White</a:t>
            </a:r>
            <a:r>
              <a:rPr lang="en-US" sz="1000" spc="-20" dirty="0">
                <a:cs typeface="Arial"/>
              </a:rPr>
              <a:t>, </a:t>
            </a:r>
            <a:r>
              <a:rPr kumimoji="0" lang="en-US" sz="1000" b="0" i="0" u="none" strike="noStrike" kern="1200" cap="none" spc="-20" normalizeH="0" baseline="0" noProof="0" dirty="0">
                <a:ln>
                  <a:noFill/>
                </a:ln>
                <a:effectLst/>
                <a:uLnTx/>
                <a:uFillTx/>
                <a:ea typeface="+mn-ea"/>
                <a:cs typeface="Arial"/>
              </a:rPr>
              <a:t>Black, Asian, NHPI, and AI/AN are non-Hispanic. Hispanic includes all races</a:t>
            </a:r>
            <a:r>
              <a:rPr kumimoji="0" lang="en-US" sz="1000" b="0" i="0" u="none" strike="noStrike" kern="1200" cap="none" spc="-20" normalizeH="0" baseline="0" noProof="0" dirty="0">
                <a:ln>
                  <a:noFill/>
                </a:ln>
                <a:effectLst/>
                <a:uLnTx/>
                <a:uFillTx/>
                <a:ea typeface="+mn-ea"/>
                <a:cs typeface="Arial" panose="020B0604020202020204" pitchFamily="34" charset="0"/>
              </a:rPr>
              <a:t>. Shaded</a:t>
            </a:r>
            <a:r>
              <a:rPr lang="en-US" sz="1000" dirty="0">
                <a:latin typeface="Arial" panose="020B0604020202020204" pitchFamily="34" charset="0"/>
                <a:cs typeface="Arial" panose="020B0604020202020204" pitchFamily="34" charset="0"/>
              </a:rPr>
              <a:t> area indicates data impacted by the COVID-19 public health emergency.</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3" name="Rectangle 2">
            <a:extLst>
              <a:ext uri="{FF2B5EF4-FFF2-40B4-BE49-F238E27FC236}">
                <a16:creationId xmlns:a16="http://schemas.microsoft.com/office/drawing/2014/main" id="{5814C9DC-228F-8D3F-93DF-3BEAAD37B226}"/>
              </a:ext>
              <a:ext uri="{C183D7F6-B498-43B3-948B-1728B52AA6E4}">
                <adec:decorative xmlns:adec="http://schemas.microsoft.com/office/drawing/2017/decorative" val="1"/>
              </a:ext>
            </a:extLst>
          </p:cNvPr>
          <p:cNvSpPr/>
          <p:nvPr/>
        </p:nvSpPr>
        <p:spPr>
          <a:xfrm>
            <a:off x="5974085" y="2057400"/>
            <a:ext cx="1363238" cy="2969840"/>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FA39650A-B7CF-29B9-AA58-35E509C9964B}"/>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148</a:t>
            </a:fld>
            <a:endParaRPr lang="en-US" dirty="0"/>
          </a:p>
        </p:txBody>
      </p:sp>
    </p:spTree>
    <p:extLst>
      <p:ext uri="{BB962C8B-B14F-4D97-AF65-F5344CB8AC3E}">
        <p14:creationId xmlns:p14="http://schemas.microsoft.com/office/powerpoint/2010/main" val="8218955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pPr lvl="0"/>
            <a:r>
              <a:rPr lang="en-US" sz="1800" dirty="0"/>
              <a:t>Adults who reported that home health providers always explained things in a way that was easy to understand in the last 2 months of care, by age, 2012-2022</a:t>
            </a:r>
          </a:p>
        </p:txBody>
      </p:sp>
      <p:graphicFrame>
        <p:nvGraphicFramePr>
          <p:cNvPr id="2" name="Chart 1" descr="Line chart showing adults who reported that home health providers always explained things in a way that was easy to understand in the last 2 months of care, by age, 2012-2022">
            <a:extLst>
              <a:ext uri="{FF2B5EF4-FFF2-40B4-BE49-F238E27FC236}">
                <a16:creationId xmlns:a16="http://schemas.microsoft.com/office/drawing/2014/main" id="{E50371E5-6284-47B7-B8FE-FCFB282CFAB0}"/>
              </a:ext>
            </a:extLst>
          </p:cNvPr>
          <p:cNvGraphicFramePr/>
          <p:nvPr/>
        </p:nvGraphicFramePr>
        <p:xfrm>
          <a:off x="457200" y="1450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 normalizeH="0" noProof="0" dirty="0">
                <a:ln>
                  <a:noFill/>
                </a:ln>
                <a:effectLst/>
                <a:uLnTx/>
                <a:uFillTx/>
                <a:ea typeface="+mn-ea"/>
                <a:cs typeface="Arial" panose="020B0604020202020204" pitchFamily="34" charset="0"/>
              </a:rPr>
              <a:t>Source: </a:t>
            </a:r>
            <a:r>
              <a:rPr kumimoji="0" lang="en-US" sz="1000" b="0" i="0" u="none" strike="noStrike" kern="1200" cap="none" spc="-10" normalizeH="0" noProof="0" dirty="0">
                <a:ln>
                  <a:noFill/>
                </a:ln>
                <a:effectLst/>
                <a:uLnTx/>
                <a:uFillTx/>
                <a:ea typeface="+mn-ea"/>
                <a:cs typeface="Arial" panose="020B0604020202020204" pitchFamily="34" charset="0"/>
              </a:rPr>
              <a:t>Centers for Medicare &amp; Medicaid Services, Home Health Care Consumer Assessment of Healthcare Providers and Systems, 2012-2022.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lang="en-US" sz="1000" dirty="0">
                <a:cs typeface="Arial" panose="020B0604020202020204" pitchFamily="34" charset="0"/>
              </a:rPr>
              <a:t>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135.</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3" name="Rectangle 2">
            <a:extLst>
              <a:ext uri="{FF2B5EF4-FFF2-40B4-BE49-F238E27FC236}">
                <a16:creationId xmlns:a16="http://schemas.microsoft.com/office/drawing/2014/main" id="{9AC48AD1-FF02-A4B8-8BB6-6E14332A1EE5}"/>
              </a:ext>
              <a:ext uri="{C183D7F6-B498-43B3-948B-1728B52AA6E4}">
                <adec:decorative xmlns:adec="http://schemas.microsoft.com/office/drawing/2017/decorative" val="1"/>
              </a:ext>
            </a:extLst>
          </p:cNvPr>
          <p:cNvSpPr/>
          <p:nvPr/>
        </p:nvSpPr>
        <p:spPr>
          <a:xfrm>
            <a:off x="5991367" y="1999397"/>
            <a:ext cx="1344305" cy="3055139"/>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BC893DCA-D361-6B03-1854-C425E336F929}"/>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149</a:t>
            </a:fld>
            <a:endParaRPr lang="en-US" dirty="0"/>
          </a:p>
        </p:txBody>
      </p:sp>
    </p:spTree>
    <p:extLst>
      <p:ext uri="{BB962C8B-B14F-4D97-AF65-F5344CB8AC3E}">
        <p14:creationId xmlns:p14="http://schemas.microsoft.com/office/powerpoint/2010/main" val="90737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patient safety measures improving, not changing, or worsening from 2002 to 2022, by setting of care</a:t>
            </a:r>
          </a:p>
        </p:txBody>
      </p:sp>
      <p:sp>
        <p:nvSpPr>
          <p:cNvPr id="3" name="Slide Number Placeholder 2">
            <a:extLst>
              <a:ext uri="{FF2B5EF4-FFF2-40B4-BE49-F238E27FC236}">
                <a16:creationId xmlns:a16="http://schemas.microsoft.com/office/drawing/2014/main" id="{CCB690CC-FB37-4391-ABA2-FCAE572B16E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a:t>
            </a:fld>
            <a:endParaRPr lang="en-US" dirty="0"/>
          </a:p>
        </p:txBody>
      </p:sp>
      <p:graphicFrame>
        <p:nvGraphicFramePr>
          <p:cNvPr id="4" name="Chart 3" descr="Stacked bar chart showing number and percentage of patient safety measures improving, not changing, or worsening 2022 relative to 2002, by setting of care&#10;">
            <a:extLst>
              <a:ext uri="{FF2B5EF4-FFF2-40B4-BE49-F238E27FC236}">
                <a16:creationId xmlns:a16="http://schemas.microsoft.com/office/drawing/2014/main" id="{00009791-0F93-8565-2E68-C9A9D1C122BA}"/>
              </a:ext>
            </a:extLst>
          </p:cNvPr>
          <p:cNvGraphicFramePr/>
          <p:nvPr>
            <p:extLst>
              <p:ext uri="{D42A27DB-BD31-4B8C-83A1-F6EECF244321}">
                <p14:modId xmlns:p14="http://schemas.microsoft.com/office/powerpoint/2010/main" val="1492455946"/>
              </p:ext>
            </p:extLst>
          </p:nvPr>
        </p:nvGraphicFramePr>
        <p:xfrm>
          <a:off x="457200" y="1497064"/>
          <a:ext cx="8229600" cy="43424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35040"/>
            <a:ext cx="8229600" cy="415498"/>
          </a:xfrm>
          <a:prstGeom prst="rect">
            <a:avLst/>
          </a:prstGeom>
          <a:noFill/>
        </p:spPr>
        <p:txBody>
          <a:bodyPr wrap="square" rtlCol="0">
            <a:spAutoFit/>
          </a:bodyPr>
          <a:lstStyle/>
          <a:p>
            <a:r>
              <a:rPr lang="en-US" sz="1000" b="1" dirty="0"/>
              <a:t>Key:</a:t>
            </a:r>
            <a:r>
              <a:rPr lang="en-US" sz="1000" dirty="0"/>
              <a:t> n = number of measures.</a:t>
            </a:r>
          </a:p>
          <a:p>
            <a:endParaRPr lang="en-US" sz="1000" dirty="0"/>
          </a:p>
        </p:txBody>
      </p:sp>
    </p:spTree>
    <p:extLst>
      <p:ext uri="{BB962C8B-B14F-4D97-AF65-F5344CB8AC3E}">
        <p14:creationId xmlns:p14="http://schemas.microsoft.com/office/powerpoint/2010/main" val="35502976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Tools for Improving Patient Safety and Communication With Patients and Families</a:t>
            </a:r>
          </a:p>
        </p:txBody>
      </p:sp>
      <p:sp>
        <p:nvSpPr>
          <p:cNvPr id="3" name="Content Placeholder 2"/>
          <p:cNvSpPr>
            <a:spLocks noGrp="1"/>
          </p:cNvSpPr>
          <p:nvPr>
            <p:ph idx="1"/>
          </p:nvPr>
        </p:nvSpPr>
        <p:spPr/>
        <p:txBody>
          <a:bodyPr>
            <a:normAutofit fontScale="85000" lnSpcReduction="10000"/>
          </a:bodyPr>
          <a:lstStyle/>
          <a:p>
            <a:pPr lvl="0"/>
            <a:r>
              <a:rPr lang="en-US" dirty="0"/>
              <a:t>AHRQ patient engagement and health literacy tools support improved communication with patients and families. They include:</a:t>
            </a:r>
          </a:p>
          <a:p>
            <a:pPr lvl="1"/>
            <a:r>
              <a:rPr lang="en-US" dirty="0">
                <a:solidFill>
                  <a:srgbClr val="0000FF"/>
                </a:solidFill>
                <a:hlinkClick r:id="rId3">
                  <a:extLst>
                    <a:ext uri="{A12FA001-AC4F-418D-AE19-62706E023703}">
                      <ahyp:hlinkClr xmlns:ahyp="http://schemas.microsoft.com/office/drawing/2018/hyperlinkcolor" val="tx"/>
                    </a:ext>
                  </a:extLst>
                </a:hlinkClick>
              </a:rPr>
              <a:t>Tools for Engaging Patients and Families in Their Health Care</a:t>
            </a:r>
            <a:r>
              <a:rPr lang="en-US" dirty="0"/>
              <a:t>, which includes the Guide to Improving Patient Safety in Primary Care Settings by Engaging Patients and Families, featuring a teach-back intervention.</a:t>
            </a:r>
          </a:p>
          <a:p>
            <a:pPr lvl="1"/>
            <a:r>
              <a:rPr lang="en-US" dirty="0">
                <a:hlinkClick r:id="rId4"/>
              </a:rPr>
              <a:t>AHRQ’s health literacy microsite</a:t>
            </a:r>
            <a:r>
              <a:rPr lang="en-US" dirty="0"/>
              <a:t>, which includes improvement tools such as the AHRQ Health Literacy Universal Precautions Toolkit, designed to promote better understanding by all patients.</a:t>
            </a:r>
          </a:p>
          <a:p>
            <a:pPr lvl="1"/>
            <a:r>
              <a:rPr lang="en-US" dirty="0">
                <a:hlinkClick r:id="rId5"/>
              </a:rPr>
              <a:t>Toolkit for Engaging Patients To Improve Diagnostic Safety</a:t>
            </a:r>
            <a:r>
              <a:rPr lang="en-US" dirty="0"/>
              <a:t>, which includes the strategies </a:t>
            </a:r>
            <a:r>
              <a:rPr lang="en-US" i="0" dirty="0">
                <a:solidFill>
                  <a:srgbClr val="1B1B1B"/>
                </a:solidFill>
                <a:effectLst/>
              </a:rPr>
              <a:t>Be The Expert On You and 60 Seconds To Improve Diagnostic Safety that help enhance communication and information sharing within the patient-provider encounter</a:t>
            </a:r>
            <a:r>
              <a:rPr lang="en-US" dirty="0"/>
              <a:t>.</a:t>
            </a:r>
          </a:p>
        </p:txBody>
      </p:sp>
      <p:sp>
        <p:nvSpPr>
          <p:cNvPr id="4" name="Slide Number Placeholder 3">
            <a:extLst>
              <a:ext uri="{FF2B5EF4-FFF2-40B4-BE49-F238E27FC236}">
                <a16:creationId xmlns:a16="http://schemas.microsoft.com/office/drawing/2014/main" id="{988B5CF0-8B6A-474B-9A81-137534B90CDC}"/>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150</a:t>
            </a:fld>
            <a:endParaRPr lang="en-US" dirty="0"/>
          </a:p>
        </p:txBody>
      </p:sp>
    </p:spTree>
    <p:extLst>
      <p:ext uri="{BB962C8B-B14F-4D97-AF65-F5344CB8AC3E}">
        <p14:creationId xmlns:p14="http://schemas.microsoft.com/office/powerpoint/2010/main" val="42143524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Patient Safety Tools, Resources, and Programs Across Multiple Settings</a:t>
            </a:r>
          </a:p>
        </p:txBody>
      </p:sp>
      <p:sp>
        <p:nvSpPr>
          <p:cNvPr id="7" name="Text Placeholder 6">
            <a:extLst>
              <a:ext uri="{FF2B5EF4-FFF2-40B4-BE49-F238E27FC236}">
                <a16:creationId xmlns:a16="http://schemas.microsoft.com/office/drawing/2014/main" id="{AF30DA7D-EA1F-E399-709F-EEA25B6E3C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151</a:t>
            </a:fld>
            <a:endParaRPr lang="en-US" dirty="0"/>
          </a:p>
        </p:txBody>
      </p:sp>
    </p:spTree>
    <p:extLst>
      <p:ext uri="{BB962C8B-B14F-4D97-AF65-F5344CB8AC3E}">
        <p14:creationId xmlns:p14="http://schemas.microsoft.com/office/powerpoint/2010/main" val="10345464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Patient Safety Tools, Resources, and Programs Across Multiple Settings</a:t>
            </a:r>
          </a:p>
        </p:txBody>
      </p:sp>
      <p:sp>
        <p:nvSpPr>
          <p:cNvPr id="3" name="Content Placeholder 2"/>
          <p:cNvSpPr>
            <a:spLocks noGrp="1"/>
          </p:cNvSpPr>
          <p:nvPr>
            <p:ph idx="1"/>
          </p:nvPr>
        </p:nvSpPr>
        <p:spPr/>
        <p:txBody>
          <a:bodyPr/>
          <a:lstStyle/>
          <a:p>
            <a:r>
              <a:rPr lang="en-US" dirty="0"/>
              <a:t>Patient safety infrastructure varies by state and healthcare facility. </a:t>
            </a:r>
          </a:p>
          <a:p>
            <a:r>
              <a:rPr lang="en-US" dirty="0"/>
              <a:t>Patient safety and quality issues in ambulatory care settings, hospitals, and medical offices relative to safety culture are described in data from the:</a:t>
            </a:r>
          </a:p>
          <a:p>
            <a:pPr lvl="1"/>
            <a:r>
              <a:rPr lang="en-US" dirty="0"/>
              <a:t>AHRQ Ambulatory Surgery Center Survey on Patient Safety Culture.</a:t>
            </a:r>
          </a:p>
          <a:p>
            <a:pPr lvl="1"/>
            <a:r>
              <a:rPr lang="en-US" dirty="0"/>
              <a:t>AHRQ Hospital Survey on Patient Safety Culture.</a:t>
            </a:r>
          </a:p>
          <a:p>
            <a:pPr lvl="1"/>
            <a:r>
              <a:rPr lang="en-US" dirty="0"/>
              <a:t>AHRQ Medical Office Survey on Patient Safety. </a:t>
            </a:r>
          </a:p>
        </p:txBody>
      </p:sp>
      <p:sp>
        <p:nvSpPr>
          <p:cNvPr id="4" name="Slide Number Placeholder 3">
            <a:extLst>
              <a:ext uri="{FF2B5EF4-FFF2-40B4-BE49-F238E27FC236}">
                <a16:creationId xmlns:a16="http://schemas.microsoft.com/office/drawing/2014/main" id="{0B67209C-E70A-4140-85AD-8B83F813DB70}"/>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152</a:t>
            </a:fld>
            <a:endParaRPr lang="en-US" dirty="0"/>
          </a:p>
        </p:txBody>
      </p:sp>
    </p:spTree>
    <p:extLst>
      <p:ext uri="{BB962C8B-B14F-4D97-AF65-F5344CB8AC3E}">
        <p14:creationId xmlns:p14="http://schemas.microsoft.com/office/powerpoint/2010/main" val="21861403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Surveys on Patient Safety Culture (SOPS) Ambulatory Surgery Center Survey</a:t>
            </a:r>
          </a:p>
        </p:txBody>
      </p:sp>
      <p:sp>
        <p:nvSpPr>
          <p:cNvPr id="3" name="Content Placeholder 2"/>
          <p:cNvSpPr>
            <a:spLocks noGrp="1"/>
          </p:cNvSpPr>
          <p:nvPr>
            <p:ph idx="1"/>
          </p:nvPr>
        </p:nvSpPr>
        <p:spPr/>
        <p:txBody>
          <a:bodyPr>
            <a:normAutofit fontScale="92500" lnSpcReduction="10000"/>
          </a:bodyPr>
          <a:lstStyle/>
          <a:p>
            <a:r>
              <a:rPr lang="en-US" dirty="0"/>
              <a:t>Data source: 2023 AHRQ SOPS Ambulatory Surgery Center (ASC) Survey Database, including: </a:t>
            </a:r>
          </a:p>
          <a:p>
            <a:pPr lvl="1"/>
            <a:r>
              <a:rPr lang="en-US" dirty="0"/>
              <a:t>Survey data from 7,458 respondents representing 243 ACSs.</a:t>
            </a:r>
          </a:p>
          <a:p>
            <a:pPr lvl="1"/>
            <a:r>
              <a:rPr lang="en-US" dirty="0"/>
              <a:t>Data from surveys completed January 2022 to June 2023.</a:t>
            </a:r>
          </a:p>
          <a:p>
            <a:pPr lvl="1"/>
            <a:r>
              <a:rPr lang="en-US" dirty="0"/>
              <a:t>Self-selected sample of U.S. ASCs, including less than 5% of all ASCs in the United States. </a:t>
            </a:r>
          </a:p>
          <a:p>
            <a:r>
              <a:rPr lang="en-US" dirty="0"/>
              <a:t>Results provided for:</a:t>
            </a:r>
          </a:p>
          <a:p>
            <a:pPr lvl="1"/>
            <a:r>
              <a:rPr lang="en-US" sz="2400" dirty="0"/>
              <a:t>Patient safety culture composite measures and composite measure average.</a:t>
            </a:r>
          </a:p>
          <a:p>
            <a:pPr lvl="1"/>
            <a:r>
              <a:rPr lang="en-US" dirty="0"/>
              <a:t>Trending patient safety composite measure results from 2020 to 2023.</a:t>
            </a:r>
          </a:p>
        </p:txBody>
      </p:sp>
      <p:sp>
        <p:nvSpPr>
          <p:cNvPr id="5" name="Slide Number Placeholder 4">
            <a:extLst>
              <a:ext uri="{FF2B5EF4-FFF2-40B4-BE49-F238E27FC236}">
                <a16:creationId xmlns:a16="http://schemas.microsoft.com/office/drawing/2014/main" id="{710ED3E2-5485-4981-8461-E5EB618259E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153</a:t>
            </a:fld>
            <a:endParaRPr lang="en-US" dirty="0"/>
          </a:p>
        </p:txBody>
      </p:sp>
    </p:spTree>
    <p:extLst>
      <p:ext uri="{BB962C8B-B14F-4D97-AF65-F5344CB8AC3E}">
        <p14:creationId xmlns:p14="http://schemas.microsoft.com/office/powerpoint/2010/main" val="37065114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Ambulatory Surgery Centers in the Survey on Patient Safety Culture ASC Database</a:t>
            </a:r>
          </a:p>
        </p:txBody>
      </p:sp>
      <p:sp>
        <p:nvSpPr>
          <p:cNvPr id="3" name="Content Placeholder 2"/>
          <p:cNvSpPr>
            <a:spLocks noGrp="1"/>
          </p:cNvSpPr>
          <p:nvPr>
            <p:ph idx="1"/>
          </p:nvPr>
        </p:nvSpPr>
        <p:spPr/>
        <p:txBody>
          <a:bodyPr>
            <a:normAutofit lnSpcReduction="10000"/>
          </a:bodyPr>
          <a:lstStyle/>
          <a:p>
            <a:r>
              <a:rPr lang="en-US" dirty="0"/>
              <a:t>Approved ASCs in a specific location with a valid CMS Certification Number </a:t>
            </a:r>
          </a:p>
          <a:p>
            <a:r>
              <a:rPr lang="en-US" dirty="0"/>
              <a:t>ASCs that operate exclusively to provide surgical/procedural services to patients who do not require hospitalization (except in unusual circumstances)</a:t>
            </a:r>
          </a:p>
          <a:p>
            <a:r>
              <a:rPr lang="en-US" dirty="0"/>
              <a:t>ASCs that do not share space with a hospital or hospital outpatient surgery department</a:t>
            </a:r>
          </a:p>
          <a:p>
            <a:r>
              <a:rPr lang="en-US" dirty="0"/>
              <a:t>ASCs located in the United States or in a U.S. territory</a:t>
            </a:r>
          </a:p>
        </p:txBody>
      </p:sp>
      <p:sp>
        <p:nvSpPr>
          <p:cNvPr id="5" name="Slide Number Placeholder 4">
            <a:extLst>
              <a:ext uri="{FF2B5EF4-FFF2-40B4-BE49-F238E27FC236}">
                <a16:creationId xmlns:a16="http://schemas.microsoft.com/office/drawing/2014/main" id="{710ED3E2-5485-4981-8461-E5EB618259E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85F5B7A5-34A7-4AB0-A34F-A4DF2002FA98}" type="slidenum">
              <a:rPr lang="en-US" smtClean="0"/>
              <a:pPr lvl="0"/>
              <a:t>154</a:t>
            </a:fld>
            <a:endParaRPr lang="en-US" noProof="0" dirty="0"/>
          </a:p>
        </p:txBody>
      </p:sp>
    </p:spTree>
    <p:extLst>
      <p:ext uri="{BB962C8B-B14F-4D97-AF65-F5344CB8AC3E}">
        <p14:creationId xmlns:p14="http://schemas.microsoft.com/office/powerpoint/2010/main" val="22687979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SOPS Ambulatory Surgery Center Survey Results: </a:t>
            </a:r>
            <a:br>
              <a:rPr lang="en-US" sz="1800" dirty="0"/>
            </a:br>
            <a:r>
              <a:rPr lang="en-US" sz="1800" dirty="0"/>
              <a:t>Average percent positive, neutral, and negative responses for composite measures, January 2022-June 2023</a:t>
            </a:r>
          </a:p>
        </p:txBody>
      </p:sp>
      <p:sp>
        <p:nvSpPr>
          <p:cNvPr id="3" name="Slide Number Placeholder 2">
            <a:extLst>
              <a:ext uri="{FF2B5EF4-FFF2-40B4-BE49-F238E27FC236}">
                <a16:creationId xmlns:a16="http://schemas.microsoft.com/office/drawing/2014/main" id="{2C32BFAD-5B73-4453-A373-D6FF70FCE8BD}"/>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155</a:t>
            </a:fld>
            <a:endParaRPr lang="en-US" dirty="0"/>
          </a:p>
        </p:txBody>
      </p:sp>
      <p:graphicFrame>
        <p:nvGraphicFramePr>
          <p:cNvPr id="5" name="Chart 4" descr="Stacked bar chart shows SOPS Ambulatory Surgery Center Survey Results: &#10;Average percent positive, neutral, and negative responses for composite measures, January 2022 - June 2023">
            <a:extLst>
              <a:ext uri="{FF2B5EF4-FFF2-40B4-BE49-F238E27FC236}">
                <a16:creationId xmlns:a16="http://schemas.microsoft.com/office/drawing/2014/main" id="{29ED94EE-BFE0-B211-0426-29BC37A8CD1A}"/>
              </a:ext>
            </a:extLst>
          </p:cNvPr>
          <p:cNvGraphicFramePr/>
          <p:nvPr>
            <p:extLst>
              <p:ext uri="{D42A27DB-BD31-4B8C-83A1-F6EECF244321}">
                <p14:modId xmlns:p14="http://schemas.microsoft.com/office/powerpoint/2010/main" val="458722672"/>
              </p:ext>
            </p:extLst>
          </p:nvPr>
        </p:nvGraphicFramePr>
        <p:xfrm>
          <a:off x="25052" y="1306771"/>
          <a:ext cx="8229600" cy="4244458"/>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457200" y="5486400"/>
            <a:ext cx="8229600" cy="8617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2023 AHRQ SOPS Ambulatory Surgery Center Survey Database. Respondents completed the survey between January 2022 through June 2023.</a:t>
            </a:r>
          </a:p>
          <a:p>
            <a:pPr fontAlgn="base">
              <a:spcBef>
                <a:spcPct val="0"/>
              </a:spcBef>
            </a:pPr>
            <a:r>
              <a:rPr lang="en-US" sz="1000" b="1" dirty="0">
                <a:cs typeface="Arial" pitchFamily="34" charset="0"/>
              </a:rPr>
              <a:t>Notes:</a:t>
            </a:r>
            <a:r>
              <a:rPr lang="en-US" sz="1000" dirty="0">
                <a:cs typeface="Arial" pitchFamily="34" charset="0"/>
              </a:rPr>
              <a:t> (1) The composite measure average score is the average of the eight unrounded composite measure scores. (2) For these measures, higher average percent positive is better</a:t>
            </a:r>
            <a:r>
              <a:rPr lang="en-US" sz="1000" dirty="0"/>
              <a:t>. (3) The number of ASCs in the Database is 243. 4)</a:t>
            </a:r>
            <a:r>
              <a:rPr lang="en-US" sz="1000" dirty="0">
                <a:cs typeface="Arial" pitchFamily="34" charset="0"/>
              </a:rPr>
              <a:t> Average negative percentages ≤7% are shifted to the right of the chart. </a:t>
            </a:r>
          </a:p>
        </p:txBody>
      </p:sp>
    </p:spTree>
    <p:extLst>
      <p:ext uri="{BB962C8B-B14F-4D97-AF65-F5344CB8AC3E}">
        <p14:creationId xmlns:p14="http://schemas.microsoft.com/office/powerpoint/2010/main" val="14615781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ne graph showing percentages for Highest SOPS Ambulatory Surgery Center Results Over Time – 2020 to 2023">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lang="en-US" sz="2000" dirty="0"/>
              <a:t>Highest SOPS Ambulatory Surgery Center Results Over Time – 2020-2023</a:t>
            </a:r>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a:xfrm>
            <a:off x="6477000" y="647199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156</a:t>
            </a:fld>
            <a:endParaRPr lang="en-US" dirty="0"/>
          </a:p>
        </p:txBody>
      </p:sp>
      <p:graphicFrame>
        <p:nvGraphicFramePr>
          <p:cNvPr id="6" name="Chart 5" descr="Line chart showing percentages for Highest SOPS Ambulatory Surgery Center Results Over Time – 2020 - 2023">
            <a:extLst>
              <a:ext uri="{FF2B5EF4-FFF2-40B4-BE49-F238E27FC236}">
                <a16:creationId xmlns:a16="http://schemas.microsoft.com/office/drawing/2014/main" id="{8E057FDD-83F1-49CB-8489-002928D8F9F3}"/>
              </a:ext>
            </a:extLst>
          </p:cNvPr>
          <p:cNvGraphicFramePr/>
          <p:nvPr/>
        </p:nvGraphicFramePr>
        <p:xfrm>
          <a:off x="457200" y="1157884"/>
          <a:ext cx="7910623" cy="48254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a:extLst>
              <a:ext uri="{FF2B5EF4-FFF2-40B4-BE49-F238E27FC236}">
                <a16:creationId xmlns:a16="http://schemas.microsoft.com/office/drawing/2014/main" id="{97AFC069-EDAF-9930-5302-41656A85286C}"/>
              </a:ext>
            </a:extLst>
          </p:cNvPr>
          <p:cNvSpPr txBox="1">
            <a:spLocks noChangeArrowheads="1"/>
          </p:cNvSpPr>
          <p:nvPr/>
        </p:nvSpPr>
        <p:spPr bwMode="auto">
          <a:xfrm>
            <a:off x="457200" y="5983365"/>
            <a:ext cx="8229600"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Ambulatory Surgery Center Survey User Database Reports, 2020-2023.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four highest scoring patient safety culture measures. </a:t>
            </a:r>
            <a:endParaRPr lang="en-US" sz="1000" dirty="0">
              <a:cs typeface="Arial" pitchFamily="34" charset="0"/>
            </a:endParaRPr>
          </a:p>
        </p:txBody>
      </p:sp>
    </p:spTree>
    <p:extLst>
      <p:ext uri="{BB962C8B-B14F-4D97-AF65-F5344CB8AC3E}">
        <p14:creationId xmlns:p14="http://schemas.microsoft.com/office/powerpoint/2010/main" val="36200844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kumimoji="0" lang="en-US" sz="2000" b="1" i="0" u="none" strike="noStrike" kern="1200" cap="none" spc="0" normalizeH="0" baseline="0" noProof="0" dirty="0">
                <a:ln>
                  <a:noFill/>
                </a:ln>
                <a:solidFill>
                  <a:prstClr val="white"/>
                </a:solidFill>
                <a:effectLst/>
                <a:uLnTx/>
                <a:uFillTx/>
                <a:latin typeface="Arial"/>
                <a:ea typeface="+mj-ea"/>
                <a:cs typeface="+mj-cs"/>
              </a:rPr>
              <a:t>Lowest SOPS Ambulatory Surgery Center Results Over Time – 2020</a:t>
            </a:r>
            <a:r>
              <a:rPr lang="en-US" sz="2000" dirty="0">
                <a:solidFill>
                  <a:prstClr val="white"/>
                </a:solidFill>
                <a:latin typeface="Arial"/>
              </a:rPr>
              <a:t>-</a:t>
            </a:r>
            <a:r>
              <a:rPr kumimoji="0" lang="en-US" sz="2000" b="1" i="0" u="none" strike="noStrike" kern="1200" cap="none" spc="0" normalizeH="0" baseline="0" noProof="0" dirty="0">
                <a:ln>
                  <a:noFill/>
                </a:ln>
                <a:solidFill>
                  <a:prstClr val="white"/>
                </a:solidFill>
                <a:effectLst/>
                <a:uLnTx/>
                <a:uFillTx/>
                <a:latin typeface="Arial"/>
                <a:ea typeface="+mj-ea"/>
                <a:cs typeface="+mj-cs"/>
              </a:rPr>
              <a:t>2023</a:t>
            </a:r>
            <a:endParaRPr lang="en-US" sz="2000" dirty="0"/>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157</a:t>
            </a:fld>
            <a:endParaRPr lang="en-US" dirty="0"/>
          </a:p>
        </p:txBody>
      </p:sp>
      <p:graphicFrame>
        <p:nvGraphicFramePr>
          <p:cNvPr id="6" name="Chart 5" descr="Line chart showing percentages Lowest SOPS Ambulatory Surgery Center Results Over Time – 2020 - 2023">
            <a:extLst>
              <a:ext uri="{FF2B5EF4-FFF2-40B4-BE49-F238E27FC236}">
                <a16:creationId xmlns:a16="http://schemas.microsoft.com/office/drawing/2014/main" id="{8E057FDD-83F1-49CB-8489-002928D8F9F3}"/>
              </a:ext>
            </a:extLst>
          </p:cNvPr>
          <p:cNvGraphicFramePr/>
          <p:nvPr>
            <p:extLst>
              <p:ext uri="{D42A27DB-BD31-4B8C-83A1-F6EECF244321}">
                <p14:modId xmlns:p14="http://schemas.microsoft.com/office/powerpoint/2010/main" val="1481233230"/>
              </p:ext>
            </p:extLst>
          </p:nvPr>
        </p:nvGraphicFramePr>
        <p:xfrm>
          <a:off x="457200" y="1346807"/>
          <a:ext cx="8229600" cy="41643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a:extLst>
              <a:ext uri="{FF2B5EF4-FFF2-40B4-BE49-F238E27FC236}">
                <a16:creationId xmlns:a16="http://schemas.microsoft.com/office/drawing/2014/main" id="{908A0328-E082-8CB8-1DB5-3486BD849AF2}"/>
              </a:ext>
            </a:extLst>
          </p:cNvPr>
          <p:cNvSpPr txBox="1">
            <a:spLocks noChangeArrowheads="1"/>
          </p:cNvSpPr>
          <p:nvPr/>
        </p:nvSpPr>
        <p:spPr bwMode="auto">
          <a:xfrm>
            <a:off x="457200" y="5867400"/>
            <a:ext cx="8229600"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Ambulatory Surgery Center Survey User Database Reports, 2020-2023.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four lowest scoring patient safety culture measures. </a:t>
            </a:r>
            <a:endParaRPr lang="en-US" sz="1000" dirty="0">
              <a:cs typeface="Arial" pitchFamily="34" charset="0"/>
            </a:endParaRPr>
          </a:p>
        </p:txBody>
      </p:sp>
    </p:spTree>
    <p:extLst>
      <p:ext uri="{BB962C8B-B14F-4D97-AF65-F5344CB8AC3E}">
        <p14:creationId xmlns:p14="http://schemas.microsoft.com/office/powerpoint/2010/main" val="32947769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FC7D-83FC-D879-54A2-1619115B9AEA}"/>
              </a:ext>
            </a:extLst>
          </p:cNvPr>
          <p:cNvSpPr>
            <a:spLocks noGrp="1"/>
          </p:cNvSpPr>
          <p:nvPr>
            <p:ph type="title"/>
          </p:nvPr>
        </p:nvSpPr>
        <p:spPr/>
        <p:txBody>
          <a:bodyPr>
            <a:noAutofit/>
          </a:bodyPr>
          <a:lstStyle/>
          <a:p>
            <a:r>
              <a:rPr lang="en-US" sz="2400" dirty="0"/>
              <a:t>Data Sources for Trending SOPS Ambulatory Surgery Center Survey Data</a:t>
            </a:r>
          </a:p>
        </p:txBody>
      </p:sp>
      <p:sp>
        <p:nvSpPr>
          <p:cNvPr id="3" name="Slide Number Placeholder 2">
            <a:extLst>
              <a:ext uri="{FF2B5EF4-FFF2-40B4-BE49-F238E27FC236}">
                <a16:creationId xmlns:a16="http://schemas.microsoft.com/office/drawing/2014/main" id="{E1C026E6-73EA-189C-FF2D-78A6B7E7061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158</a:t>
            </a:fld>
            <a:endParaRPr lang="en-US" dirty="0"/>
          </a:p>
        </p:txBody>
      </p:sp>
      <p:graphicFrame>
        <p:nvGraphicFramePr>
          <p:cNvPr id="4" name="Table 3" descr="Table shows Data Sources for Trending SOPS Ambulatory Surgery Center Survey Data">
            <a:extLst>
              <a:ext uri="{FF2B5EF4-FFF2-40B4-BE49-F238E27FC236}">
                <a16:creationId xmlns:a16="http://schemas.microsoft.com/office/drawing/2014/main" id="{77663F85-F0E5-2FC7-F04E-EF521D8E66A4}"/>
              </a:ext>
            </a:extLst>
          </p:cNvPr>
          <p:cNvGraphicFramePr>
            <a:graphicFrameLocks noGrp="1"/>
          </p:cNvGraphicFramePr>
          <p:nvPr>
            <p:extLst>
              <p:ext uri="{D42A27DB-BD31-4B8C-83A1-F6EECF244321}">
                <p14:modId xmlns:p14="http://schemas.microsoft.com/office/powerpoint/2010/main" val="1588718688"/>
              </p:ext>
            </p:extLst>
          </p:nvPr>
        </p:nvGraphicFramePr>
        <p:xfrm>
          <a:off x="457200" y="1981200"/>
          <a:ext cx="8229600" cy="2291080"/>
        </p:xfrm>
        <a:graphic>
          <a:graphicData uri="http://schemas.openxmlformats.org/drawingml/2006/table">
            <a:tbl>
              <a:tblPr firstRow="1">
                <a:tableStyleId>{073A0DAA-6AF3-43AB-8588-CEC1D06C72B9}</a:tableStyleId>
              </a:tblPr>
              <a:tblGrid>
                <a:gridCol w="2451372">
                  <a:extLst>
                    <a:ext uri="{9D8B030D-6E8A-4147-A177-3AD203B41FA5}">
                      <a16:colId xmlns:a16="http://schemas.microsoft.com/office/drawing/2014/main" val="3608016509"/>
                    </a:ext>
                  </a:extLst>
                </a:gridCol>
                <a:gridCol w="1926076">
                  <a:extLst>
                    <a:ext uri="{9D8B030D-6E8A-4147-A177-3AD203B41FA5}">
                      <a16:colId xmlns:a16="http://schemas.microsoft.com/office/drawing/2014/main" val="63306094"/>
                    </a:ext>
                  </a:extLst>
                </a:gridCol>
                <a:gridCol w="1926076">
                  <a:extLst>
                    <a:ext uri="{9D8B030D-6E8A-4147-A177-3AD203B41FA5}">
                      <a16:colId xmlns:a16="http://schemas.microsoft.com/office/drawing/2014/main" val="577388798"/>
                    </a:ext>
                  </a:extLst>
                </a:gridCol>
                <a:gridCol w="1926076">
                  <a:extLst>
                    <a:ext uri="{9D8B030D-6E8A-4147-A177-3AD203B41FA5}">
                      <a16:colId xmlns:a16="http://schemas.microsoft.com/office/drawing/2014/main" val="858401184"/>
                    </a:ext>
                  </a:extLst>
                </a:gridCol>
              </a:tblGrid>
              <a:tr h="370840">
                <a:tc>
                  <a:txBody>
                    <a:bodyPr/>
                    <a:lstStyle/>
                    <a:p>
                      <a:pPr algn="ctr"/>
                      <a:r>
                        <a:rPr lang="en-US" dirty="0"/>
                        <a:t>SOPS ASC Database Report Year</a:t>
                      </a:r>
                    </a:p>
                  </a:txBody>
                  <a:tcPr anchor="b"/>
                </a:tc>
                <a:tc>
                  <a:txBody>
                    <a:bodyPr/>
                    <a:lstStyle/>
                    <a:p>
                      <a:pPr algn="ctr"/>
                      <a:r>
                        <a:rPr lang="en-US" dirty="0"/>
                        <a:t>2020</a:t>
                      </a:r>
                    </a:p>
                  </a:txBody>
                  <a:tcPr anchor="b"/>
                </a:tc>
                <a:tc>
                  <a:txBody>
                    <a:bodyPr/>
                    <a:lstStyle/>
                    <a:p>
                      <a:pPr algn="ctr"/>
                      <a:r>
                        <a:rPr lang="en-US" dirty="0"/>
                        <a:t>2021</a:t>
                      </a:r>
                    </a:p>
                  </a:txBody>
                  <a:tcPr anchor="b"/>
                </a:tc>
                <a:tc>
                  <a:txBody>
                    <a:bodyPr/>
                    <a:lstStyle/>
                    <a:p>
                      <a:pPr algn="ctr"/>
                      <a:r>
                        <a:rPr lang="en-US" dirty="0"/>
                        <a:t>2023</a:t>
                      </a:r>
                    </a:p>
                  </a:txBody>
                  <a:tcPr anchor="b"/>
                </a:tc>
                <a:extLst>
                  <a:ext uri="{0D108BD9-81ED-4DB2-BD59-A6C34878D82A}">
                    <a16:rowId xmlns:a16="http://schemas.microsoft.com/office/drawing/2014/main" val="3609326620"/>
                  </a:ext>
                </a:extLst>
              </a:tr>
              <a:tr h="370840">
                <a:tc>
                  <a:txBody>
                    <a:bodyPr/>
                    <a:lstStyle/>
                    <a:p>
                      <a:r>
                        <a:rPr lang="en-US" dirty="0"/>
                        <a:t>Survey Administration Period</a:t>
                      </a:r>
                    </a:p>
                  </a:txBody>
                  <a:tcPr/>
                </a:tc>
                <a:tc>
                  <a:txBody>
                    <a:bodyPr/>
                    <a:lstStyle/>
                    <a:p>
                      <a:pPr algn="ctr"/>
                      <a:r>
                        <a:rPr lang="en-US" dirty="0"/>
                        <a:t>May 2014-</a:t>
                      </a:r>
                    </a:p>
                    <a:p>
                      <a:pPr algn="ctr"/>
                      <a:r>
                        <a:rPr lang="en-US" dirty="0"/>
                        <a:t>July 2019</a:t>
                      </a:r>
                    </a:p>
                  </a:txBody>
                  <a:tcPr/>
                </a:tc>
                <a:tc>
                  <a:txBody>
                    <a:bodyPr/>
                    <a:lstStyle/>
                    <a:p>
                      <a:pPr algn="ctr"/>
                      <a:r>
                        <a:rPr lang="en-US" dirty="0"/>
                        <a:t>Aug. 2020-</a:t>
                      </a:r>
                    </a:p>
                    <a:p>
                      <a:pPr algn="ctr"/>
                      <a:r>
                        <a:rPr lang="en-US" dirty="0"/>
                        <a:t>June 2021</a:t>
                      </a:r>
                    </a:p>
                  </a:txBody>
                  <a:tcPr/>
                </a:tc>
                <a:tc>
                  <a:txBody>
                    <a:bodyPr/>
                    <a:lstStyle/>
                    <a:p>
                      <a:pPr algn="ctr"/>
                      <a:r>
                        <a:rPr lang="en-US" dirty="0"/>
                        <a:t>Jan. 2022-</a:t>
                      </a:r>
                    </a:p>
                    <a:p>
                      <a:pPr algn="ctr"/>
                      <a:r>
                        <a:rPr lang="en-US" dirty="0"/>
                        <a:t>June 2023</a:t>
                      </a:r>
                    </a:p>
                  </a:txBody>
                  <a:tcPr/>
                </a:tc>
                <a:extLst>
                  <a:ext uri="{0D108BD9-81ED-4DB2-BD59-A6C34878D82A}">
                    <a16:rowId xmlns:a16="http://schemas.microsoft.com/office/drawing/2014/main" val="1205112428"/>
                  </a:ext>
                </a:extLst>
              </a:tr>
              <a:tr h="370840">
                <a:tc>
                  <a:txBody>
                    <a:bodyPr/>
                    <a:lstStyle/>
                    <a:p>
                      <a:r>
                        <a:rPr lang="en-US" dirty="0"/>
                        <a:t>Number of ASCs</a:t>
                      </a:r>
                    </a:p>
                  </a:txBody>
                  <a:tcPr/>
                </a:tc>
                <a:tc>
                  <a:txBody>
                    <a:bodyPr/>
                    <a:lstStyle/>
                    <a:p>
                      <a:pPr algn="ctr"/>
                      <a:r>
                        <a:rPr lang="en-US" dirty="0"/>
                        <a:t>282</a:t>
                      </a:r>
                    </a:p>
                  </a:txBody>
                  <a:tcPr/>
                </a:tc>
                <a:tc>
                  <a:txBody>
                    <a:bodyPr/>
                    <a:lstStyle/>
                    <a:p>
                      <a:pPr algn="ctr"/>
                      <a:r>
                        <a:rPr lang="en-US" dirty="0"/>
                        <a:t>235</a:t>
                      </a:r>
                    </a:p>
                  </a:txBody>
                  <a:tcPr/>
                </a:tc>
                <a:tc>
                  <a:txBody>
                    <a:bodyPr/>
                    <a:lstStyle/>
                    <a:p>
                      <a:pPr algn="ctr"/>
                      <a:r>
                        <a:rPr lang="en-US" dirty="0"/>
                        <a:t>243</a:t>
                      </a:r>
                    </a:p>
                  </a:txBody>
                  <a:tcPr/>
                </a:tc>
                <a:extLst>
                  <a:ext uri="{0D108BD9-81ED-4DB2-BD59-A6C34878D82A}">
                    <a16:rowId xmlns:a16="http://schemas.microsoft.com/office/drawing/2014/main" val="190076458"/>
                  </a:ext>
                </a:extLst>
              </a:tr>
              <a:tr h="370840">
                <a:tc>
                  <a:txBody>
                    <a:bodyPr/>
                    <a:lstStyle/>
                    <a:p>
                      <a:r>
                        <a:rPr lang="en-US" dirty="0"/>
                        <a:t>Number of Respondents</a:t>
                      </a:r>
                    </a:p>
                  </a:txBody>
                  <a:tcPr/>
                </a:tc>
                <a:tc>
                  <a:txBody>
                    <a:bodyPr/>
                    <a:lstStyle/>
                    <a:p>
                      <a:pPr algn="ctr"/>
                      <a:r>
                        <a:rPr lang="en-US" dirty="0"/>
                        <a:t>10,527</a:t>
                      </a:r>
                    </a:p>
                  </a:txBody>
                  <a:tcPr/>
                </a:tc>
                <a:tc>
                  <a:txBody>
                    <a:bodyPr/>
                    <a:lstStyle/>
                    <a:p>
                      <a:pPr algn="ctr"/>
                      <a:r>
                        <a:rPr lang="en-US" dirty="0"/>
                        <a:t>8,918</a:t>
                      </a:r>
                    </a:p>
                  </a:txBody>
                  <a:tcPr/>
                </a:tc>
                <a:tc>
                  <a:txBody>
                    <a:bodyPr/>
                    <a:lstStyle/>
                    <a:p>
                      <a:pPr algn="ctr"/>
                      <a:r>
                        <a:rPr lang="en-US" dirty="0"/>
                        <a:t>7,458</a:t>
                      </a:r>
                    </a:p>
                  </a:txBody>
                  <a:tcPr/>
                </a:tc>
                <a:extLst>
                  <a:ext uri="{0D108BD9-81ED-4DB2-BD59-A6C34878D82A}">
                    <a16:rowId xmlns:a16="http://schemas.microsoft.com/office/drawing/2014/main" val="1817434581"/>
                  </a:ext>
                </a:extLst>
              </a:tr>
            </a:tbl>
          </a:graphicData>
        </a:graphic>
      </p:graphicFrame>
      <p:sp>
        <p:nvSpPr>
          <p:cNvPr id="5" name="TextBox 4">
            <a:extLst>
              <a:ext uri="{FF2B5EF4-FFF2-40B4-BE49-F238E27FC236}">
                <a16:creationId xmlns:a16="http://schemas.microsoft.com/office/drawing/2014/main" id="{0E53579D-5589-994B-6B20-010C72841B94}"/>
              </a:ext>
            </a:extLst>
          </p:cNvPr>
          <p:cNvSpPr txBox="1"/>
          <p:nvPr/>
        </p:nvSpPr>
        <p:spPr>
          <a:xfrm>
            <a:off x="457200" y="4648200"/>
            <a:ext cx="8229600" cy="246221"/>
          </a:xfrm>
          <a:prstGeom prst="rect">
            <a:avLst/>
          </a:prstGeom>
          <a:noFill/>
        </p:spPr>
        <p:txBody>
          <a:bodyPr wrap="square" lIns="0" rtlCol="0">
            <a:spAutoFit/>
          </a:bodyPr>
          <a:lstStyle/>
          <a:p>
            <a:r>
              <a:rPr lang="en-US" sz="1000" b="1" dirty="0">
                <a:cs typeface="Arial" panose="020B0604020202020204" pitchFamily="34" charset="0"/>
              </a:rPr>
              <a:t>Source: </a:t>
            </a:r>
            <a:r>
              <a:rPr lang="en-US" sz="1000" dirty="0">
                <a:cs typeface="Arial" panose="020B0604020202020204" pitchFamily="34" charset="0"/>
              </a:rPr>
              <a:t>AHRQ SOPS Ambulatory Surgery Center Survey User Database Reports, 2020-2023. </a:t>
            </a:r>
          </a:p>
        </p:txBody>
      </p:sp>
    </p:spTree>
    <p:extLst>
      <p:ext uri="{BB962C8B-B14F-4D97-AF65-F5344CB8AC3E}">
        <p14:creationId xmlns:p14="http://schemas.microsoft.com/office/powerpoint/2010/main" val="39626575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362700" cy="617884"/>
          </a:xfrm>
        </p:spPr>
        <p:txBody>
          <a:bodyPr>
            <a:noAutofit/>
          </a:bodyPr>
          <a:lstStyle/>
          <a:p>
            <a:r>
              <a:rPr lang="en-US" sz="2400" dirty="0"/>
              <a:t>Surveys on Patient Safety Culture (SOPS) Diagnostic Safety Supplemental Item Set for Medical Offices</a:t>
            </a:r>
          </a:p>
        </p:txBody>
      </p:sp>
      <p:sp>
        <p:nvSpPr>
          <p:cNvPr id="3" name="Content Placeholder 2"/>
          <p:cNvSpPr>
            <a:spLocks noGrp="1"/>
          </p:cNvSpPr>
          <p:nvPr>
            <p:ph idx="1"/>
          </p:nvPr>
        </p:nvSpPr>
        <p:spPr/>
        <p:txBody>
          <a:bodyPr>
            <a:normAutofit fontScale="92500" lnSpcReduction="10000"/>
          </a:bodyPr>
          <a:lstStyle/>
          <a:p>
            <a:r>
              <a:rPr lang="en-US" dirty="0"/>
              <a:t>Data source: 2024 AHRQ SOPS Diagnostic Safety Supplemental Item Set for Medical Offices Database, including: </a:t>
            </a:r>
          </a:p>
          <a:p>
            <a:pPr lvl="1"/>
            <a:r>
              <a:rPr lang="en-US" dirty="0"/>
              <a:t>Survey data from 760 respondents representing 102 medical offices.</a:t>
            </a:r>
          </a:p>
          <a:p>
            <a:pPr lvl="1"/>
            <a:r>
              <a:rPr lang="en-US" dirty="0"/>
              <a:t>Data from surveys completed from September 2021 to September 2023.</a:t>
            </a:r>
          </a:p>
          <a:p>
            <a:pPr lvl="1"/>
            <a:r>
              <a:rPr lang="en-US" dirty="0"/>
              <a:t>Self-selected sample of U.S. medical offices, including less than 1% of all medical offices in the United States.</a:t>
            </a:r>
          </a:p>
          <a:p>
            <a:r>
              <a:rPr lang="en-US" dirty="0"/>
              <a:t>Results provided for:</a:t>
            </a:r>
          </a:p>
          <a:p>
            <a:pPr lvl="1"/>
            <a:r>
              <a:rPr lang="en-US" dirty="0"/>
              <a:t>Diagnostic safety composite measures, composite measure average.</a:t>
            </a:r>
          </a:p>
        </p:txBody>
      </p:sp>
      <p:sp>
        <p:nvSpPr>
          <p:cNvPr id="5" name="Slide Number Placeholder 4">
            <a:extLst>
              <a:ext uri="{FF2B5EF4-FFF2-40B4-BE49-F238E27FC236}">
                <a16:creationId xmlns:a16="http://schemas.microsoft.com/office/drawing/2014/main" id="{0BB01F21-080A-4741-A780-0C82E48136A4}"/>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159</a:t>
            </a:fld>
            <a:endParaRPr lang="en-US" dirty="0"/>
          </a:p>
        </p:txBody>
      </p:sp>
    </p:spTree>
    <p:extLst>
      <p:ext uri="{BB962C8B-B14F-4D97-AF65-F5344CB8AC3E}">
        <p14:creationId xmlns:p14="http://schemas.microsoft.com/office/powerpoint/2010/main" val="36629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patient safety measures improving, not changing, or worsening from 2002 to 2022, by type of measure</a:t>
            </a:r>
          </a:p>
        </p:txBody>
      </p:sp>
      <p:sp>
        <p:nvSpPr>
          <p:cNvPr id="3" name="Slide Number Placeholder 2">
            <a:extLst>
              <a:ext uri="{FF2B5EF4-FFF2-40B4-BE49-F238E27FC236}">
                <a16:creationId xmlns:a16="http://schemas.microsoft.com/office/drawing/2014/main" id="{02385744-0A7B-4D67-9E99-6460F4BF1042}"/>
              </a:ext>
              <a:ext uri="{C183D7F6-B498-43B3-948B-1728B52AA6E4}">
                <adec:decorative xmlns:adec="http://schemas.microsoft.com/office/drawing/2017/decorative" val="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a:t>
            </a:fld>
            <a:endParaRPr lang="en-US" dirty="0"/>
          </a:p>
        </p:txBody>
      </p:sp>
      <p:graphicFrame>
        <p:nvGraphicFramePr>
          <p:cNvPr id="4" name="Chart 3" descr="Stacked bar chart showing number and percentage of patient safety measures improving, not changing, or worsening from 2002 to 2022, by type of measure&#10;">
            <a:extLst>
              <a:ext uri="{FF2B5EF4-FFF2-40B4-BE49-F238E27FC236}">
                <a16:creationId xmlns:a16="http://schemas.microsoft.com/office/drawing/2014/main" id="{85C3B6E2-F1CC-F698-A3E1-ECA69A1C4202}"/>
              </a:ext>
            </a:extLst>
          </p:cNvPr>
          <p:cNvGraphicFramePr/>
          <p:nvPr>
            <p:extLst>
              <p:ext uri="{D42A27DB-BD31-4B8C-83A1-F6EECF244321}">
                <p14:modId xmlns:p14="http://schemas.microsoft.com/office/powerpoint/2010/main" val="1369184445"/>
              </p:ext>
            </p:extLst>
          </p:nvPr>
        </p:nvGraphicFramePr>
        <p:xfrm>
          <a:off x="457200" y="1497063"/>
          <a:ext cx="8229600" cy="43083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35040"/>
            <a:ext cx="8229600" cy="246221"/>
          </a:xfrm>
          <a:prstGeom prst="rect">
            <a:avLst/>
          </a:prstGeom>
          <a:noFill/>
        </p:spPr>
        <p:txBody>
          <a:bodyPr wrap="square" rtlCol="0">
            <a:spAutoFit/>
          </a:bodyPr>
          <a:lstStyle/>
          <a:p>
            <a:r>
              <a:rPr lang="en-US" sz="1000" b="1" dirty="0">
                <a:cs typeface="Arial" panose="020B0604020202020204" pitchFamily="34" charset="0"/>
              </a:rPr>
              <a:t>Key:</a:t>
            </a:r>
            <a:r>
              <a:rPr lang="en-US" sz="1000" dirty="0">
                <a:cs typeface="Arial" panose="020B0604020202020204" pitchFamily="34" charset="0"/>
              </a:rPr>
              <a:t> n = number of measures.</a:t>
            </a:r>
            <a:endParaRPr lang="en-US" sz="1000" dirty="0"/>
          </a:p>
        </p:txBody>
      </p:sp>
    </p:spTree>
    <p:extLst>
      <p:ext uri="{BB962C8B-B14F-4D97-AF65-F5344CB8AC3E}">
        <p14:creationId xmlns:p14="http://schemas.microsoft.com/office/powerpoint/2010/main" val="14626152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Offices in the SOPS Medical Office Database</a:t>
            </a:r>
          </a:p>
        </p:txBody>
      </p:sp>
      <p:sp>
        <p:nvSpPr>
          <p:cNvPr id="3" name="Content Placeholder 2"/>
          <p:cNvSpPr>
            <a:spLocks noGrp="1"/>
          </p:cNvSpPr>
          <p:nvPr>
            <p:ph idx="1"/>
          </p:nvPr>
        </p:nvSpPr>
        <p:spPr/>
        <p:txBody>
          <a:bodyPr>
            <a:normAutofit/>
          </a:bodyPr>
          <a:lstStyle/>
          <a:p>
            <a:r>
              <a:rPr lang="en-US" dirty="0"/>
              <a:t>A medical office is an outpatient facility in a specific location.</a:t>
            </a:r>
          </a:p>
          <a:p>
            <a:r>
              <a:rPr lang="en-US" dirty="0"/>
              <a:t>Each medical office located in a building containing multiple medical offices is considered a separate medical office.</a:t>
            </a:r>
          </a:p>
          <a:p>
            <a:r>
              <a:rPr lang="en-US" dirty="0"/>
              <a:t>If multiple providers work in a single medical office, a medical office is defined as any providers who share administrative and clinical support staff.</a:t>
            </a:r>
          </a:p>
        </p:txBody>
      </p:sp>
      <p:sp>
        <p:nvSpPr>
          <p:cNvPr id="5" name="Slide Number Placeholder 4">
            <a:extLst>
              <a:ext uri="{FF2B5EF4-FFF2-40B4-BE49-F238E27FC236}">
                <a16:creationId xmlns:a16="http://schemas.microsoft.com/office/drawing/2014/main" id="{710ED3E2-5485-4981-8461-E5EB618259E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160</a:t>
            </a:fld>
            <a:endParaRPr lang="en-US" dirty="0"/>
          </a:p>
        </p:txBody>
      </p:sp>
    </p:spTree>
    <p:extLst>
      <p:ext uri="{BB962C8B-B14F-4D97-AF65-F5344CB8AC3E}">
        <p14:creationId xmlns:p14="http://schemas.microsoft.com/office/powerpoint/2010/main" val="824184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5"/>
            <a:ext cx="6629400" cy="841411"/>
          </a:xfrm>
        </p:spPr>
        <p:txBody>
          <a:bodyPr>
            <a:noAutofit/>
          </a:bodyPr>
          <a:lstStyle/>
          <a:p>
            <a:r>
              <a:rPr lang="en-US" sz="1800" dirty="0"/>
              <a:t>SOPS Medical Office Diagnostic Safety Supplemental Item Set Results: Average percent positive, neutral, and negative responses for composite measures, September 2021 - September 2023</a:t>
            </a:r>
          </a:p>
        </p:txBody>
      </p:sp>
      <p:sp>
        <p:nvSpPr>
          <p:cNvPr id="1027" name="Text Box 3"/>
          <p:cNvSpPr txBox="1">
            <a:spLocks noChangeArrowheads="1"/>
          </p:cNvSpPr>
          <p:nvPr/>
        </p:nvSpPr>
        <p:spPr bwMode="auto">
          <a:xfrm>
            <a:off x="457200" y="5949884"/>
            <a:ext cx="8229600" cy="7078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2024 AHRQ SOPS Diagnostic Safety Supplemental Item Set for Medical Offices Database. Respondents completed the survey between September 2021 and September 2023. </a:t>
            </a:r>
          </a:p>
          <a:p>
            <a:pPr fontAlgn="base">
              <a:spcBef>
                <a:spcPct val="0"/>
              </a:spcBef>
            </a:pPr>
            <a:r>
              <a:rPr lang="en-US" sz="1000" b="1" dirty="0">
                <a:cs typeface="Arial" pitchFamily="34" charset="0"/>
              </a:rPr>
              <a:t>Notes:</a:t>
            </a:r>
            <a:r>
              <a:rPr lang="en-US" sz="1000" dirty="0">
                <a:cs typeface="Arial" pitchFamily="34" charset="0"/>
              </a:rPr>
              <a:t> (1) The composite measure average score is the average of the three unrounded composite measure scores. (2) For these measures, higher average percent positive is better</a:t>
            </a:r>
            <a:r>
              <a:rPr lang="en-US" sz="1000" dirty="0"/>
              <a:t>. (</a:t>
            </a:r>
            <a:r>
              <a:rPr lang="en-US" sz="1000" dirty="0">
                <a:cs typeface="Arial" pitchFamily="34" charset="0"/>
              </a:rPr>
              <a:t>3) The number of medical offices in the Database is 102.</a:t>
            </a:r>
          </a:p>
        </p:txBody>
      </p:sp>
      <p:graphicFrame>
        <p:nvGraphicFramePr>
          <p:cNvPr id="4" name="Chart 3" descr="Stacked bar chart showing SOPS Medical Office Diagnostic Safety Supplemental Item Set Results: &#10;Average percent positive, neutral, and negative responses for composite measures, September 2021 - September 2023">
            <a:extLst>
              <a:ext uri="{FF2B5EF4-FFF2-40B4-BE49-F238E27FC236}">
                <a16:creationId xmlns:a16="http://schemas.microsoft.com/office/drawing/2014/main" id="{3250AF1E-00CD-6358-C353-AA1A28C0AA0A}"/>
              </a:ext>
            </a:extLst>
          </p:cNvPr>
          <p:cNvGraphicFramePr/>
          <p:nvPr>
            <p:extLst>
              <p:ext uri="{D42A27DB-BD31-4B8C-83A1-F6EECF244321}">
                <p14:modId xmlns:p14="http://schemas.microsoft.com/office/powerpoint/2010/main" val="2708682721"/>
              </p:ext>
            </p:extLst>
          </p:nvPr>
        </p:nvGraphicFramePr>
        <p:xfrm>
          <a:off x="285750" y="1308273"/>
          <a:ext cx="8229600" cy="471774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a:extLst>
              <a:ext uri="{FF2B5EF4-FFF2-40B4-BE49-F238E27FC236}">
                <a16:creationId xmlns:a16="http://schemas.microsoft.com/office/drawing/2014/main" id="{FCADBE1A-0CDF-F0C2-41C9-C120B57EC7CF}"/>
              </a:ext>
            </a:extLst>
          </p:cNvPr>
          <p:cNvSpPr>
            <a:spLocks noGrp="1"/>
          </p:cNvSpPr>
          <p:nvPr>
            <p:ph type="sldNum" sz="quarter" idx="10"/>
          </p:nvPr>
        </p:nvSpPr>
        <p:spPr>
          <a:xfrm>
            <a:off x="6457950" y="646282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161</a:t>
            </a:fld>
            <a:endParaRPr lang="en-US" dirty="0"/>
          </a:p>
        </p:txBody>
      </p:sp>
    </p:spTree>
    <p:extLst>
      <p:ext uri="{BB962C8B-B14F-4D97-AF65-F5344CB8AC3E}">
        <p14:creationId xmlns:p14="http://schemas.microsoft.com/office/powerpoint/2010/main" val="6512381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Surveys on Patient Safety Culture  (SOPS) Medical Office Survey</a:t>
            </a:r>
          </a:p>
        </p:txBody>
      </p:sp>
      <p:sp>
        <p:nvSpPr>
          <p:cNvPr id="3" name="Content Placeholder 2"/>
          <p:cNvSpPr>
            <a:spLocks noGrp="1"/>
          </p:cNvSpPr>
          <p:nvPr>
            <p:ph idx="1"/>
          </p:nvPr>
        </p:nvSpPr>
        <p:spPr/>
        <p:txBody>
          <a:bodyPr>
            <a:normAutofit fontScale="92500" lnSpcReduction="20000"/>
          </a:bodyPr>
          <a:lstStyle/>
          <a:p>
            <a:r>
              <a:rPr lang="en-US" dirty="0"/>
              <a:t>Data source: 2024 AHRQ SOPS Medical Office Survey Database, including: </a:t>
            </a:r>
          </a:p>
          <a:p>
            <a:pPr lvl="1"/>
            <a:r>
              <a:rPr lang="en-US" dirty="0"/>
              <a:t>Survey data from 15,449 respondents representing 1,164 medical offices.</a:t>
            </a:r>
          </a:p>
          <a:p>
            <a:pPr lvl="1"/>
            <a:r>
              <a:rPr lang="en-US" dirty="0"/>
              <a:t>Data from surveys completed from November 2021 to September 2023.</a:t>
            </a:r>
          </a:p>
          <a:p>
            <a:pPr lvl="1"/>
            <a:r>
              <a:rPr lang="en-US" dirty="0"/>
              <a:t>Self-selected sample of U.S. medical offices, including less than 1% of all medical offices in the United States.</a:t>
            </a:r>
          </a:p>
          <a:p>
            <a:r>
              <a:rPr lang="en-US" dirty="0"/>
              <a:t>Results provided for:</a:t>
            </a:r>
          </a:p>
          <a:p>
            <a:pPr lvl="1"/>
            <a:r>
              <a:rPr lang="en-US" dirty="0"/>
              <a:t>Patient safety culture composite measures and composite measure average.</a:t>
            </a:r>
          </a:p>
          <a:p>
            <a:pPr lvl="1"/>
            <a:r>
              <a:rPr lang="en-US" dirty="0"/>
              <a:t>Trending patient safety composite measure results from 2012 to 2024.</a:t>
            </a:r>
          </a:p>
        </p:txBody>
      </p:sp>
      <p:sp>
        <p:nvSpPr>
          <p:cNvPr id="5" name="Slide Number Placeholder 4">
            <a:extLst>
              <a:ext uri="{FF2B5EF4-FFF2-40B4-BE49-F238E27FC236}">
                <a16:creationId xmlns:a16="http://schemas.microsoft.com/office/drawing/2014/main" id="{0BB01F21-080A-4741-A780-0C82E48136A4}"/>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162</a:t>
            </a:fld>
            <a:endParaRPr lang="en-US" dirty="0"/>
          </a:p>
        </p:txBody>
      </p:sp>
    </p:spTree>
    <p:extLst>
      <p:ext uri="{BB962C8B-B14F-4D97-AF65-F5344CB8AC3E}">
        <p14:creationId xmlns:p14="http://schemas.microsoft.com/office/powerpoint/2010/main" val="30892886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SOPS Medical Office Survey Results: Average percent positive, neutral, and negative responses for composite measures, November 2021-September 2023 </a:t>
            </a:r>
          </a:p>
        </p:txBody>
      </p:sp>
      <p:sp>
        <p:nvSpPr>
          <p:cNvPr id="3" name="Slide Number Placeholder 2">
            <a:extLst>
              <a:ext uri="{FF2B5EF4-FFF2-40B4-BE49-F238E27FC236}">
                <a16:creationId xmlns:a16="http://schemas.microsoft.com/office/drawing/2014/main" id="{2C32BFAD-5B73-4453-A373-D6FF70FCE8BD}"/>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163</a:t>
            </a:fld>
            <a:endParaRPr lang="en-US" dirty="0"/>
          </a:p>
        </p:txBody>
      </p:sp>
      <p:sp>
        <p:nvSpPr>
          <p:cNvPr id="1027" name="Text Box 3"/>
          <p:cNvSpPr txBox="1">
            <a:spLocks noChangeArrowheads="1"/>
          </p:cNvSpPr>
          <p:nvPr/>
        </p:nvSpPr>
        <p:spPr bwMode="auto">
          <a:xfrm>
            <a:off x="457200" y="5577840"/>
            <a:ext cx="8229600" cy="8229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a:t>
            </a:r>
            <a:r>
              <a:rPr lang="en-US" sz="1000" dirty="0">
                <a:cs typeface="Arial" pitchFamily="34" charset="0"/>
              </a:rPr>
              <a:t> 2024 AHRQ SOPS Medical Office Survey Database. Respondents completed the survey between November 2021 and September 2023. </a:t>
            </a:r>
          </a:p>
          <a:p>
            <a:pPr fontAlgn="base">
              <a:spcBef>
                <a:spcPct val="0"/>
              </a:spcBef>
            </a:pPr>
            <a:r>
              <a:rPr lang="en-US" sz="1000" b="1" dirty="0">
                <a:cs typeface="Arial" pitchFamily="34" charset="0"/>
              </a:rPr>
              <a:t>Note:</a:t>
            </a:r>
            <a:r>
              <a:rPr lang="en-US" sz="1000" dirty="0">
                <a:cs typeface="Arial" pitchFamily="34" charset="0"/>
              </a:rPr>
              <a:t> (1) The composite measure average score is the average of the 10 unrounded composite measure scores. (2) For these measures, higher average percent positive is better</a:t>
            </a:r>
            <a:r>
              <a:rPr lang="en-US" sz="1000" dirty="0"/>
              <a:t>. (3) The number of medical offices in the Database is 1,164. (4) </a:t>
            </a:r>
            <a:r>
              <a:rPr lang="en-US" sz="1000" dirty="0">
                <a:cs typeface="Arial" pitchFamily="34" charset="0"/>
              </a:rPr>
              <a:t>Average percent negative percentages ≤7% are shifted to the right of the chart. </a:t>
            </a:r>
          </a:p>
        </p:txBody>
      </p:sp>
      <p:graphicFrame>
        <p:nvGraphicFramePr>
          <p:cNvPr id="4" name="Chart 3" descr="Stacked bar chart showing SOPS Medical Office Survey Results: &#10;Average percent positive, neutral, and negative responses for composite measures, November 2021 - September 2023 ">
            <a:extLst>
              <a:ext uri="{FF2B5EF4-FFF2-40B4-BE49-F238E27FC236}">
                <a16:creationId xmlns:a16="http://schemas.microsoft.com/office/drawing/2014/main" id="{64E06C47-ED93-F50A-1230-91E0B36475C8}"/>
              </a:ext>
            </a:extLst>
          </p:cNvPr>
          <p:cNvGraphicFramePr/>
          <p:nvPr>
            <p:extLst>
              <p:ext uri="{D42A27DB-BD31-4B8C-83A1-F6EECF244321}">
                <p14:modId xmlns:p14="http://schemas.microsoft.com/office/powerpoint/2010/main" val="125260368"/>
              </p:ext>
            </p:extLst>
          </p:nvPr>
        </p:nvGraphicFramePr>
        <p:xfrm>
          <a:off x="446567" y="1188720"/>
          <a:ext cx="7729870" cy="44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040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173A-AFAF-2CFB-6813-8C5E4E427664}"/>
              </a:ext>
            </a:extLst>
          </p:cNvPr>
          <p:cNvSpPr>
            <a:spLocks noGrp="1"/>
          </p:cNvSpPr>
          <p:nvPr>
            <p:ph type="title"/>
          </p:nvPr>
        </p:nvSpPr>
        <p:spPr/>
        <p:txBody>
          <a:bodyPr>
            <a:noAutofit/>
          </a:bodyPr>
          <a:lstStyle/>
          <a:p>
            <a:r>
              <a:rPr lang="en-US" sz="2000" dirty="0"/>
              <a:t>Highest SOPS Medical Office Results</a:t>
            </a:r>
            <a:br>
              <a:rPr lang="en-US" sz="2000" dirty="0"/>
            </a:br>
            <a:r>
              <a:rPr lang="en-US" sz="2000" dirty="0"/>
              <a:t>Over Time – 2012-2024</a:t>
            </a:r>
          </a:p>
        </p:txBody>
      </p:sp>
      <p:sp>
        <p:nvSpPr>
          <p:cNvPr id="3" name="Slide Number Placeholder 2">
            <a:extLst>
              <a:ext uri="{FF2B5EF4-FFF2-40B4-BE49-F238E27FC236}">
                <a16:creationId xmlns:a16="http://schemas.microsoft.com/office/drawing/2014/main" id="{D7E8FE0E-C789-3EAB-D163-21DCE64A6B7D}"/>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164</a:t>
            </a:fld>
            <a:endParaRPr lang="en-US" dirty="0"/>
          </a:p>
        </p:txBody>
      </p:sp>
      <p:sp>
        <p:nvSpPr>
          <p:cNvPr id="7" name="Text Box 3">
            <a:extLst>
              <a:ext uri="{FF2B5EF4-FFF2-40B4-BE49-F238E27FC236}">
                <a16:creationId xmlns:a16="http://schemas.microsoft.com/office/drawing/2014/main" id="{279176FB-8E5F-8D71-38E9-302D2B9A248F}"/>
              </a:ext>
            </a:extLst>
          </p:cNvPr>
          <p:cNvSpPr txBox="1">
            <a:spLocks noChangeArrowheads="1"/>
          </p:cNvSpPr>
          <p:nvPr/>
        </p:nvSpPr>
        <p:spPr bwMode="auto">
          <a:xfrm>
            <a:off x="419100" y="5922335"/>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Medical Office Survey 2024 User Database Report.</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three highest scoring patient safety culture measures. </a:t>
            </a:r>
            <a:endParaRPr lang="en-US" sz="1000" dirty="0">
              <a:cs typeface="Arial" pitchFamily="34" charset="0"/>
            </a:endParaRPr>
          </a:p>
        </p:txBody>
      </p:sp>
      <p:graphicFrame>
        <p:nvGraphicFramePr>
          <p:cNvPr id="5" name="Chart 4" descr="Line chart showing percentages for Highest SOPS Medical Office Results Over Time – 2012 - 2024">
            <a:extLst>
              <a:ext uri="{FF2B5EF4-FFF2-40B4-BE49-F238E27FC236}">
                <a16:creationId xmlns:a16="http://schemas.microsoft.com/office/drawing/2014/main" id="{0474C2F0-37B2-2C63-C665-2D9A1BE480EC}"/>
              </a:ext>
            </a:extLst>
          </p:cNvPr>
          <p:cNvGraphicFramePr/>
          <p:nvPr>
            <p:extLst>
              <p:ext uri="{D42A27DB-BD31-4B8C-83A1-F6EECF244321}">
                <p14:modId xmlns:p14="http://schemas.microsoft.com/office/powerpoint/2010/main" val="1549337062"/>
              </p:ext>
            </p:extLst>
          </p:nvPr>
        </p:nvGraphicFramePr>
        <p:xfrm>
          <a:off x="457200" y="1463040"/>
          <a:ext cx="8229600" cy="4401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8977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2C21-A109-853B-C6CD-FDCF8CB3A20A}"/>
              </a:ext>
            </a:extLst>
          </p:cNvPr>
          <p:cNvSpPr>
            <a:spLocks noGrp="1"/>
          </p:cNvSpPr>
          <p:nvPr>
            <p:ph type="title"/>
          </p:nvPr>
        </p:nvSpPr>
        <p:spPr/>
        <p:txBody>
          <a:bodyPr>
            <a:noAutofit/>
          </a:bodyPr>
          <a:lstStyle/>
          <a:p>
            <a:r>
              <a:rPr lang="en-US" sz="2000" dirty="0"/>
              <a:t>Middle SOPS Medical Office Results</a:t>
            </a:r>
            <a:br>
              <a:rPr lang="en-US" sz="2000" dirty="0"/>
            </a:br>
            <a:r>
              <a:rPr lang="en-US" sz="2000" dirty="0"/>
              <a:t>Over Time –  2012-2024</a:t>
            </a:r>
          </a:p>
        </p:txBody>
      </p:sp>
      <p:sp>
        <p:nvSpPr>
          <p:cNvPr id="4" name="Slide Number Placeholder 3">
            <a:extLst>
              <a:ext uri="{FF2B5EF4-FFF2-40B4-BE49-F238E27FC236}">
                <a16:creationId xmlns:a16="http://schemas.microsoft.com/office/drawing/2014/main" id="{F1E8E14A-1750-5B48-F0A9-985CAAA7BCEA}"/>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165</a:t>
            </a:fld>
            <a:endParaRPr lang="en-US" dirty="0"/>
          </a:p>
        </p:txBody>
      </p:sp>
      <p:graphicFrame>
        <p:nvGraphicFramePr>
          <p:cNvPr id="6" name="Chart 5" descr="Line chart showing percentages for Middle SOPS Medical Office Results Over Time – 2012 - 2024">
            <a:extLst>
              <a:ext uri="{FF2B5EF4-FFF2-40B4-BE49-F238E27FC236}">
                <a16:creationId xmlns:a16="http://schemas.microsoft.com/office/drawing/2014/main" id="{6E9C7773-2A4E-7F82-E4F8-D8B0A45454DB}"/>
              </a:ext>
            </a:extLst>
          </p:cNvPr>
          <p:cNvGraphicFramePr/>
          <p:nvPr/>
        </p:nvGraphicFramePr>
        <p:xfrm>
          <a:off x="457199" y="1339174"/>
          <a:ext cx="7793665" cy="45401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B75CA69A-7975-8991-FFE3-0F41AE95D8AD}"/>
              </a:ext>
            </a:extLst>
          </p:cNvPr>
          <p:cNvSpPr txBox="1">
            <a:spLocks noChangeArrowheads="1"/>
          </p:cNvSpPr>
          <p:nvPr/>
        </p:nvSpPr>
        <p:spPr bwMode="auto">
          <a:xfrm>
            <a:off x="457199" y="5879276"/>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Medical Office Survey 2024 User Database Report.</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four middle scoring patient safety culture measures. </a:t>
            </a:r>
            <a:endParaRPr lang="en-US" sz="1000" dirty="0">
              <a:cs typeface="Arial" pitchFamily="34" charset="0"/>
            </a:endParaRPr>
          </a:p>
        </p:txBody>
      </p:sp>
    </p:spTree>
    <p:extLst>
      <p:ext uri="{BB962C8B-B14F-4D97-AF65-F5344CB8AC3E}">
        <p14:creationId xmlns:p14="http://schemas.microsoft.com/office/powerpoint/2010/main" val="2681007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2C21-A109-853B-C6CD-FDCF8CB3A20A}"/>
              </a:ext>
            </a:extLst>
          </p:cNvPr>
          <p:cNvSpPr>
            <a:spLocks noGrp="1"/>
          </p:cNvSpPr>
          <p:nvPr>
            <p:ph type="title"/>
          </p:nvPr>
        </p:nvSpPr>
        <p:spPr/>
        <p:txBody>
          <a:bodyPr>
            <a:noAutofit/>
          </a:bodyPr>
          <a:lstStyle/>
          <a:p>
            <a:r>
              <a:rPr kumimoji="0" lang="en-US" sz="2000" b="1" i="0" u="none" strike="noStrike" kern="1200" cap="none" spc="0" normalizeH="0" baseline="0" noProof="0" dirty="0">
                <a:ln>
                  <a:noFill/>
                </a:ln>
                <a:solidFill>
                  <a:prstClr val="white"/>
                </a:solidFill>
                <a:effectLst/>
                <a:uLnTx/>
                <a:uFillTx/>
                <a:latin typeface="Arial"/>
                <a:ea typeface="+mj-ea"/>
                <a:cs typeface="+mj-cs"/>
              </a:rPr>
              <a:t>Lowest SOPS Medical Office Results</a:t>
            </a:r>
            <a:br>
              <a:rPr kumimoji="0" lang="en-US" sz="2000" b="1" i="0" u="none" strike="noStrike" kern="1200" cap="none" spc="0" normalizeH="0" baseline="0" noProof="0" dirty="0">
                <a:ln>
                  <a:noFill/>
                </a:ln>
                <a:solidFill>
                  <a:prstClr val="white"/>
                </a:solidFill>
                <a:effectLst/>
                <a:uLnTx/>
                <a:uFillTx/>
                <a:latin typeface="Arial"/>
                <a:ea typeface="+mj-ea"/>
                <a:cs typeface="+mj-cs"/>
              </a:rPr>
            </a:br>
            <a:r>
              <a:rPr kumimoji="0" lang="en-US" sz="2000" b="1" i="0" u="none" strike="noStrike" kern="1200" cap="none" spc="0" normalizeH="0" baseline="0" noProof="0" dirty="0">
                <a:ln>
                  <a:noFill/>
                </a:ln>
                <a:solidFill>
                  <a:prstClr val="white"/>
                </a:solidFill>
                <a:effectLst/>
                <a:uLnTx/>
                <a:uFillTx/>
                <a:latin typeface="Arial"/>
                <a:ea typeface="+mj-ea"/>
                <a:cs typeface="+mj-cs"/>
              </a:rPr>
              <a:t>Over Time – 2012</a:t>
            </a:r>
            <a:r>
              <a:rPr lang="en-US" sz="2000" dirty="0">
                <a:solidFill>
                  <a:prstClr val="white"/>
                </a:solidFill>
                <a:latin typeface="Arial"/>
              </a:rPr>
              <a:t>-</a:t>
            </a:r>
            <a:r>
              <a:rPr kumimoji="0" lang="en-US" sz="2000" b="1" i="0" u="none" strike="noStrike" kern="1200" cap="none" spc="0" normalizeH="0" baseline="0" noProof="0" dirty="0">
                <a:ln>
                  <a:noFill/>
                </a:ln>
                <a:solidFill>
                  <a:prstClr val="white"/>
                </a:solidFill>
                <a:effectLst/>
                <a:uLnTx/>
                <a:uFillTx/>
                <a:latin typeface="Arial"/>
                <a:ea typeface="+mj-ea"/>
                <a:cs typeface="+mj-cs"/>
              </a:rPr>
              <a:t>2024</a:t>
            </a:r>
            <a:endParaRPr lang="en-US" sz="2000" dirty="0"/>
          </a:p>
        </p:txBody>
      </p:sp>
      <p:sp>
        <p:nvSpPr>
          <p:cNvPr id="4" name="Slide Number Placeholder 3">
            <a:extLst>
              <a:ext uri="{FF2B5EF4-FFF2-40B4-BE49-F238E27FC236}">
                <a16:creationId xmlns:a16="http://schemas.microsoft.com/office/drawing/2014/main" id="{F1E8E14A-1750-5B48-F0A9-985CAAA7BCE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166</a:t>
            </a:fld>
            <a:endParaRPr lang="en-US" dirty="0"/>
          </a:p>
        </p:txBody>
      </p:sp>
      <p:graphicFrame>
        <p:nvGraphicFramePr>
          <p:cNvPr id="3" name="Chart 2" descr="Line chart showing percentages for Lowest SOPS Medical Office Results Over Time – &#10;2012 - 2024">
            <a:extLst>
              <a:ext uri="{FF2B5EF4-FFF2-40B4-BE49-F238E27FC236}">
                <a16:creationId xmlns:a16="http://schemas.microsoft.com/office/drawing/2014/main" id="{6E9C7773-2A4E-7F82-E4F8-D8B0A45454DB}"/>
              </a:ext>
            </a:extLst>
          </p:cNvPr>
          <p:cNvGraphicFramePr/>
          <p:nvPr/>
        </p:nvGraphicFramePr>
        <p:xfrm>
          <a:off x="457200" y="1243036"/>
          <a:ext cx="8029452" cy="46464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8327FAAC-201E-13BE-7E9B-C5C636BD51A7}"/>
              </a:ext>
            </a:extLst>
          </p:cNvPr>
          <p:cNvSpPr txBox="1">
            <a:spLocks noChangeArrowheads="1"/>
          </p:cNvSpPr>
          <p:nvPr/>
        </p:nvSpPr>
        <p:spPr bwMode="auto">
          <a:xfrm>
            <a:off x="457200" y="5889464"/>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Medical Office Survey 2024 User Database Report.</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three lowest scoring patient safety culture measures. </a:t>
            </a:r>
            <a:endParaRPr lang="en-US" sz="1000" dirty="0">
              <a:cs typeface="Arial" pitchFamily="34" charset="0"/>
            </a:endParaRPr>
          </a:p>
        </p:txBody>
      </p:sp>
    </p:spTree>
    <p:extLst>
      <p:ext uri="{BB962C8B-B14F-4D97-AF65-F5344CB8AC3E}">
        <p14:creationId xmlns:p14="http://schemas.microsoft.com/office/powerpoint/2010/main" val="18511245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A51D3-36C5-7670-1B59-980217DF1C52}"/>
              </a:ext>
            </a:extLst>
          </p:cNvPr>
          <p:cNvSpPr>
            <a:spLocks noGrp="1"/>
          </p:cNvSpPr>
          <p:nvPr>
            <p:ph type="title"/>
          </p:nvPr>
        </p:nvSpPr>
        <p:spPr/>
        <p:txBody>
          <a:bodyPr>
            <a:noAutofit/>
          </a:bodyPr>
          <a:lstStyle/>
          <a:p>
            <a:r>
              <a:rPr lang="en-US" sz="2400" dirty="0"/>
              <a:t>Data Sources for Trending SOPS Medical Office Survey Data</a:t>
            </a:r>
          </a:p>
        </p:txBody>
      </p:sp>
      <p:sp>
        <p:nvSpPr>
          <p:cNvPr id="3" name="Slide Number Placeholder 2">
            <a:extLst>
              <a:ext uri="{FF2B5EF4-FFF2-40B4-BE49-F238E27FC236}">
                <a16:creationId xmlns:a16="http://schemas.microsoft.com/office/drawing/2014/main" id="{BB3435A5-F344-1B9C-34E9-48FEA02F404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167</a:t>
            </a:fld>
            <a:endParaRPr lang="en-US" dirty="0"/>
          </a:p>
        </p:txBody>
      </p:sp>
      <p:graphicFrame>
        <p:nvGraphicFramePr>
          <p:cNvPr id="2" name="Table 1" descr="Table shows Data Sources for Trending SOPS Medical Office Survey Data">
            <a:extLst>
              <a:ext uri="{FF2B5EF4-FFF2-40B4-BE49-F238E27FC236}">
                <a16:creationId xmlns:a16="http://schemas.microsoft.com/office/drawing/2014/main" id="{3E3B1885-A6D6-9052-070C-6646823A09E8}"/>
              </a:ext>
            </a:extLst>
          </p:cNvPr>
          <p:cNvGraphicFramePr>
            <a:graphicFrameLocks noGrp="1"/>
          </p:cNvGraphicFramePr>
          <p:nvPr>
            <p:extLst>
              <p:ext uri="{D42A27DB-BD31-4B8C-83A1-F6EECF244321}">
                <p14:modId xmlns:p14="http://schemas.microsoft.com/office/powerpoint/2010/main" val="2947185518"/>
              </p:ext>
            </p:extLst>
          </p:nvPr>
        </p:nvGraphicFramePr>
        <p:xfrm>
          <a:off x="457201" y="1676400"/>
          <a:ext cx="8229599" cy="2712720"/>
        </p:xfrm>
        <a:graphic>
          <a:graphicData uri="http://schemas.openxmlformats.org/drawingml/2006/table">
            <a:tbl>
              <a:tblPr firstRow="1">
                <a:tableStyleId>{073A0DAA-6AF3-43AB-8588-CEC1D06C72B9}</a:tableStyleId>
              </a:tblPr>
              <a:tblGrid>
                <a:gridCol w="1623233">
                  <a:extLst>
                    <a:ext uri="{9D8B030D-6E8A-4147-A177-3AD203B41FA5}">
                      <a16:colId xmlns:a16="http://schemas.microsoft.com/office/drawing/2014/main" val="3608016509"/>
                    </a:ext>
                  </a:extLst>
                </a:gridCol>
                <a:gridCol w="931666">
                  <a:extLst>
                    <a:ext uri="{9D8B030D-6E8A-4147-A177-3AD203B41FA5}">
                      <a16:colId xmlns:a16="http://schemas.microsoft.com/office/drawing/2014/main" val="63306094"/>
                    </a:ext>
                  </a:extLst>
                </a:gridCol>
                <a:gridCol w="931666">
                  <a:extLst>
                    <a:ext uri="{9D8B030D-6E8A-4147-A177-3AD203B41FA5}">
                      <a16:colId xmlns:a16="http://schemas.microsoft.com/office/drawing/2014/main" val="577388798"/>
                    </a:ext>
                  </a:extLst>
                </a:gridCol>
                <a:gridCol w="931666">
                  <a:extLst>
                    <a:ext uri="{9D8B030D-6E8A-4147-A177-3AD203B41FA5}">
                      <a16:colId xmlns:a16="http://schemas.microsoft.com/office/drawing/2014/main" val="858401184"/>
                    </a:ext>
                  </a:extLst>
                </a:gridCol>
                <a:gridCol w="974018">
                  <a:extLst>
                    <a:ext uri="{9D8B030D-6E8A-4147-A177-3AD203B41FA5}">
                      <a16:colId xmlns:a16="http://schemas.microsoft.com/office/drawing/2014/main" val="4211779714"/>
                    </a:ext>
                  </a:extLst>
                </a:gridCol>
                <a:gridCol w="931666">
                  <a:extLst>
                    <a:ext uri="{9D8B030D-6E8A-4147-A177-3AD203B41FA5}">
                      <a16:colId xmlns:a16="http://schemas.microsoft.com/office/drawing/2014/main" val="2959221186"/>
                    </a:ext>
                  </a:extLst>
                </a:gridCol>
                <a:gridCol w="931666">
                  <a:extLst>
                    <a:ext uri="{9D8B030D-6E8A-4147-A177-3AD203B41FA5}">
                      <a16:colId xmlns:a16="http://schemas.microsoft.com/office/drawing/2014/main" val="626911340"/>
                    </a:ext>
                  </a:extLst>
                </a:gridCol>
                <a:gridCol w="974018">
                  <a:extLst>
                    <a:ext uri="{9D8B030D-6E8A-4147-A177-3AD203B41FA5}">
                      <a16:colId xmlns:a16="http://schemas.microsoft.com/office/drawing/2014/main" val="3423872457"/>
                    </a:ext>
                  </a:extLst>
                </a:gridCol>
              </a:tblGrid>
              <a:tr h="370840">
                <a:tc>
                  <a:txBody>
                    <a:bodyPr/>
                    <a:lstStyle/>
                    <a:p>
                      <a:pPr algn="ctr"/>
                      <a:r>
                        <a:rPr lang="en-US" sz="1400" dirty="0"/>
                        <a:t>SOPS Medical Office Database Report Year</a:t>
                      </a:r>
                    </a:p>
                  </a:txBody>
                  <a:tcPr anchor="b"/>
                </a:tc>
                <a:tc>
                  <a:txBody>
                    <a:bodyPr/>
                    <a:lstStyle/>
                    <a:p>
                      <a:pPr algn="ctr"/>
                      <a:r>
                        <a:rPr lang="en-US" sz="1400" dirty="0"/>
                        <a:t>2012</a:t>
                      </a:r>
                    </a:p>
                  </a:txBody>
                  <a:tcPr anchor="b"/>
                </a:tc>
                <a:tc>
                  <a:txBody>
                    <a:bodyPr/>
                    <a:lstStyle/>
                    <a:p>
                      <a:pPr algn="ctr"/>
                      <a:r>
                        <a:rPr lang="en-US" sz="1400" dirty="0"/>
                        <a:t>2014</a:t>
                      </a:r>
                    </a:p>
                  </a:txBody>
                  <a:tcPr anchor="b"/>
                </a:tc>
                <a:tc>
                  <a:txBody>
                    <a:bodyPr/>
                    <a:lstStyle/>
                    <a:p>
                      <a:pPr algn="ctr"/>
                      <a:r>
                        <a:rPr lang="en-US" sz="1400" dirty="0"/>
                        <a:t>2016</a:t>
                      </a:r>
                    </a:p>
                  </a:txBody>
                  <a:tcPr anchor="b"/>
                </a:tc>
                <a:tc>
                  <a:txBody>
                    <a:bodyPr/>
                    <a:lstStyle/>
                    <a:p>
                      <a:pPr algn="ctr"/>
                      <a:r>
                        <a:rPr lang="en-US" sz="1400" dirty="0"/>
                        <a:t>2018</a:t>
                      </a:r>
                    </a:p>
                  </a:txBody>
                  <a:tcPr anchor="b"/>
                </a:tc>
                <a:tc>
                  <a:txBody>
                    <a:bodyPr/>
                    <a:lstStyle/>
                    <a:p>
                      <a:pPr algn="ctr"/>
                      <a:r>
                        <a:rPr lang="en-US" sz="1400" dirty="0"/>
                        <a:t>2020</a:t>
                      </a:r>
                    </a:p>
                  </a:txBody>
                  <a:tcPr anchor="b"/>
                </a:tc>
                <a:tc>
                  <a:txBody>
                    <a:bodyPr/>
                    <a:lstStyle/>
                    <a:p>
                      <a:pPr algn="ctr"/>
                      <a:r>
                        <a:rPr lang="en-US" sz="1400" dirty="0"/>
                        <a:t>2022</a:t>
                      </a:r>
                    </a:p>
                  </a:txBody>
                  <a:tcPr anchor="b"/>
                </a:tc>
                <a:tc>
                  <a:txBody>
                    <a:bodyPr/>
                    <a:lstStyle/>
                    <a:p>
                      <a:pPr algn="ctr"/>
                      <a:r>
                        <a:rPr lang="en-US" sz="1400" dirty="0"/>
                        <a:t>2024</a:t>
                      </a:r>
                    </a:p>
                  </a:txBody>
                  <a:tcPr anchor="b"/>
                </a:tc>
                <a:extLst>
                  <a:ext uri="{0D108BD9-81ED-4DB2-BD59-A6C34878D82A}">
                    <a16:rowId xmlns:a16="http://schemas.microsoft.com/office/drawing/2014/main" val="3609326620"/>
                  </a:ext>
                </a:extLst>
              </a:tr>
              <a:tr h="370840">
                <a:tc>
                  <a:txBody>
                    <a:bodyPr/>
                    <a:lstStyle/>
                    <a:p>
                      <a:r>
                        <a:rPr lang="en-US" sz="1400" dirty="0"/>
                        <a:t>Survey Administration Period</a:t>
                      </a:r>
                    </a:p>
                  </a:txBody>
                  <a:tcPr/>
                </a:tc>
                <a:tc>
                  <a:txBody>
                    <a:bodyPr/>
                    <a:lstStyle/>
                    <a:p>
                      <a:pPr algn="ctr"/>
                      <a:r>
                        <a:rPr lang="en-US" sz="1400" dirty="0"/>
                        <a:t>Nov. 2009-</a:t>
                      </a:r>
                    </a:p>
                    <a:p>
                      <a:pPr algn="ctr"/>
                      <a:r>
                        <a:rPr lang="en-US" sz="1400" dirty="0"/>
                        <a:t>Oct. 2011</a:t>
                      </a:r>
                    </a:p>
                  </a:txBody>
                  <a:tcPr/>
                </a:tc>
                <a:tc>
                  <a:txBody>
                    <a:bodyPr/>
                    <a:lstStyle/>
                    <a:p>
                      <a:pPr algn="ctr"/>
                      <a:r>
                        <a:rPr lang="en-US" sz="1400" dirty="0"/>
                        <a:t>Nov. 2011-</a:t>
                      </a:r>
                    </a:p>
                    <a:p>
                      <a:pPr algn="ctr"/>
                      <a:r>
                        <a:rPr lang="en-US" sz="1400" dirty="0"/>
                        <a:t>Nov. 2013</a:t>
                      </a:r>
                    </a:p>
                  </a:txBody>
                  <a:tcPr/>
                </a:tc>
                <a:tc>
                  <a:txBody>
                    <a:bodyPr/>
                    <a:lstStyle/>
                    <a:p>
                      <a:pPr algn="ctr"/>
                      <a:r>
                        <a:rPr lang="en-US" sz="1400" dirty="0"/>
                        <a:t>Nov. 2013-</a:t>
                      </a:r>
                    </a:p>
                    <a:p>
                      <a:pPr algn="ctr"/>
                      <a:r>
                        <a:rPr lang="en-US" sz="1400" dirty="0"/>
                        <a:t>Nov. 2015</a:t>
                      </a:r>
                    </a:p>
                  </a:txBody>
                  <a:tcPr/>
                </a:tc>
                <a:tc>
                  <a:txBody>
                    <a:bodyPr/>
                    <a:lstStyle/>
                    <a:p>
                      <a:pPr algn="ctr"/>
                      <a:r>
                        <a:rPr lang="en-US" sz="1400" dirty="0"/>
                        <a:t>Dec. 2015-</a:t>
                      </a:r>
                    </a:p>
                    <a:p>
                      <a:pPr algn="ctr"/>
                      <a:r>
                        <a:rPr lang="en-US" sz="1400" dirty="0"/>
                        <a:t>Sept. 2017</a:t>
                      </a:r>
                    </a:p>
                  </a:txBody>
                  <a:tcPr/>
                </a:tc>
                <a:tc>
                  <a:txBody>
                    <a:bodyPr/>
                    <a:lstStyle/>
                    <a:p>
                      <a:pPr algn="ctr"/>
                      <a:r>
                        <a:rPr lang="en-US" sz="1400" dirty="0"/>
                        <a:t>Oct. 2017-</a:t>
                      </a:r>
                    </a:p>
                    <a:p>
                      <a:pPr algn="ctr"/>
                      <a:r>
                        <a:rPr lang="en-US" sz="1400" dirty="0"/>
                        <a:t>Oct. 2019</a:t>
                      </a:r>
                    </a:p>
                  </a:txBody>
                  <a:tcPr/>
                </a:tc>
                <a:tc>
                  <a:txBody>
                    <a:bodyPr/>
                    <a:lstStyle/>
                    <a:p>
                      <a:pPr algn="ctr"/>
                      <a:r>
                        <a:rPr lang="en-US" sz="1400" dirty="0"/>
                        <a:t>Nov. 2019-</a:t>
                      </a:r>
                    </a:p>
                    <a:p>
                      <a:pPr algn="ctr"/>
                      <a:r>
                        <a:rPr lang="en-US" sz="1400" dirty="0"/>
                        <a:t>Oct. 2021</a:t>
                      </a:r>
                    </a:p>
                  </a:txBody>
                  <a:tcPr/>
                </a:tc>
                <a:tc>
                  <a:txBody>
                    <a:bodyPr/>
                    <a:lstStyle/>
                    <a:p>
                      <a:pPr algn="ctr"/>
                      <a:r>
                        <a:rPr lang="en-US" sz="1400" dirty="0"/>
                        <a:t>Nov. 2021-</a:t>
                      </a:r>
                    </a:p>
                    <a:p>
                      <a:pPr algn="ctr"/>
                      <a:r>
                        <a:rPr lang="en-US" sz="1400" dirty="0"/>
                        <a:t>Sept. 2023</a:t>
                      </a:r>
                    </a:p>
                  </a:txBody>
                  <a:tcPr/>
                </a:tc>
                <a:extLst>
                  <a:ext uri="{0D108BD9-81ED-4DB2-BD59-A6C34878D82A}">
                    <a16:rowId xmlns:a16="http://schemas.microsoft.com/office/drawing/2014/main" val="2347029665"/>
                  </a:ext>
                </a:extLst>
              </a:tr>
              <a:tr h="370840">
                <a:tc>
                  <a:txBody>
                    <a:bodyPr/>
                    <a:lstStyle/>
                    <a:p>
                      <a:r>
                        <a:rPr lang="en-US" sz="1400" dirty="0"/>
                        <a:t>Number of Medical Offices</a:t>
                      </a:r>
                    </a:p>
                  </a:txBody>
                  <a:tcPr/>
                </a:tc>
                <a:tc>
                  <a:txBody>
                    <a:bodyPr/>
                    <a:lstStyle/>
                    <a:p>
                      <a:pPr algn="ctr"/>
                      <a:r>
                        <a:rPr lang="en-US" sz="1400" dirty="0"/>
                        <a:t>934</a:t>
                      </a:r>
                    </a:p>
                  </a:txBody>
                  <a:tcPr/>
                </a:tc>
                <a:tc>
                  <a:txBody>
                    <a:bodyPr/>
                    <a:lstStyle/>
                    <a:p>
                      <a:pPr algn="ctr"/>
                      <a:r>
                        <a:rPr lang="en-US" sz="1400" dirty="0"/>
                        <a:t>935</a:t>
                      </a:r>
                    </a:p>
                  </a:txBody>
                  <a:tcPr/>
                </a:tc>
                <a:tc>
                  <a:txBody>
                    <a:bodyPr/>
                    <a:lstStyle/>
                    <a:p>
                      <a:pPr algn="ctr"/>
                      <a:r>
                        <a:rPr lang="en-US" sz="1400" dirty="0"/>
                        <a:t>1,528</a:t>
                      </a:r>
                    </a:p>
                  </a:txBody>
                  <a:tcPr/>
                </a:tc>
                <a:tc>
                  <a:txBody>
                    <a:bodyPr/>
                    <a:lstStyle/>
                    <a:p>
                      <a:pPr algn="ctr"/>
                      <a:r>
                        <a:rPr lang="en-US" sz="1400" dirty="0"/>
                        <a:t>2,437</a:t>
                      </a:r>
                    </a:p>
                  </a:txBody>
                  <a:tcPr/>
                </a:tc>
                <a:tc>
                  <a:txBody>
                    <a:bodyPr/>
                    <a:lstStyle/>
                    <a:p>
                      <a:pPr algn="ctr"/>
                      <a:r>
                        <a:rPr lang="en-US" sz="1400" dirty="0"/>
                        <a:t>1,475</a:t>
                      </a:r>
                    </a:p>
                  </a:txBody>
                  <a:tcPr/>
                </a:tc>
                <a:tc>
                  <a:txBody>
                    <a:bodyPr/>
                    <a:lstStyle/>
                    <a:p>
                      <a:pPr algn="ctr"/>
                      <a:r>
                        <a:rPr lang="en-US" sz="1400" dirty="0"/>
                        <a:t>1,100</a:t>
                      </a:r>
                    </a:p>
                  </a:txBody>
                  <a:tcPr/>
                </a:tc>
                <a:tc>
                  <a:txBody>
                    <a:bodyPr/>
                    <a:lstStyle/>
                    <a:p>
                      <a:pPr algn="ctr"/>
                      <a:r>
                        <a:rPr lang="en-US" sz="1400" dirty="0"/>
                        <a:t>1,164</a:t>
                      </a:r>
                    </a:p>
                  </a:txBody>
                  <a:tcPr/>
                </a:tc>
                <a:extLst>
                  <a:ext uri="{0D108BD9-81ED-4DB2-BD59-A6C34878D82A}">
                    <a16:rowId xmlns:a16="http://schemas.microsoft.com/office/drawing/2014/main" val="190076458"/>
                  </a:ext>
                </a:extLst>
              </a:tr>
              <a:tr h="370840">
                <a:tc>
                  <a:txBody>
                    <a:bodyPr/>
                    <a:lstStyle/>
                    <a:p>
                      <a:r>
                        <a:rPr lang="en-US" sz="1400" dirty="0"/>
                        <a:t>Number of Respondents</a:t>
                      </a:r>
                    </a:p>
                  </a:txBody>
                  <a:tcPr/>
                </a:tc>
                <a:tc>
                  <a:txBody>
                    <a:bodyPr/>
                    <a:lstStyle/>
                    <a:p>
                      <a:pPr algn="ctr"/>
                      <a:r>
                        <a:rPr lang="en-US" sz="1400" dirty="0"/>
                        <a:t>23,679</a:t>
                      </a:r>
                    </a:p>
                  </a:txBody>
                  <a:tcPr/>
                </a:tc>
                <a:tc>
                  <a:txBody>
                    <a:bodyPr/>
                    <a:lstStyle/>
                    <a:p>
                      <a:pPr algn="ctr"/>
                      <a:r>
                        <a:rPr lang="en-US" sz="1400" dirty="0"/>
                        <a:t>27,103</a:t>
                      </a:r>
                    </a:p>
                  </a:txBody>
                  <a:tcPr/>
                </a:tc>
                <a:tc>
                  <a:txBody>
                    <a:bodyPr/>
                    <a:lstStyle/>
                    <a:p>
                      <a:pPr algn="ctr"/>
                      <a:r>
                        <a:rPr lang="en-US" sz="1400" dirty="0"/>
                        <a:t>25,127</a:t>
                      </a:r>
                    </a:p>
                  </a:txBody>
                  <a:tcPr/>
                </a:tc>
                <a:tc>
                  <a:txBody>
                    <a:bodyPr/>
                    <a:lstStyle/>
                    <a:p>
                      <a:pPr algn="ctr"/>
                      <a:r>
                        <a:rPr lang="en-US" sz="1400" dirty="0"/>
                        <a:t>35,523</a:t>
                      </a:r>
                    </a:p>
                  </a:txBody>
                  <a:tcPr/>
                </a:tc>
                <a:tc>
                  <a:txBody>
                    <a:bodyPr/>
                    <a:lstStyle/>
                    <a:p>
                      <a:pPr algn="ctr"/>
                      <a:r>
                        <a:rPr lang="en-US" sz="1400" dirty="0"/>
                        <a:t>18,396</a:t>
                      </a:r>
                    </a:p>
                  </a:txBody>
                  <a:tcPr/>
                </a:tc>
                <a:tc>
                  <a:txBody>
                    <a:bodyPr/>
                    <a:lstStyle/>
                    <a:p>
                      <a:pPr algn="ctr"/>
                      <a:r>
                        <a:rPr lang="en-US" sz="1400" dirty="0"/>
                        <a:t>13,277</a:t>
                      </a:r>
                    </a:p>
                  </a:txBody>
                  <a:tcPr/>
                </a:tc>
                <a:tc>
                  <a:txBody>
                    <a:bodyPr/>
                    <a:lstStyle/>
                    <a:p>
                      <a:pPr algn="ctr"/>
                      <a:r>
                        <a:rPr lang="en-US" sz="1400" dirty="0"/>
                        <a:t>15,449</a:t>
                      </a:r>
                    </a:p>
                  </a:txBody>
                  <a:tcPr/>
                </a:tc>
                <a:extLst>
                  <a:ext uri="{0D108BD9-81ED-4DB2-BD59-A6C34878D82A}">
                    <a16:rowId xmlns:a16="http://schemas.microsoft.com/office/drawing/2014/main" val="1817434581"/>
                  </a:ext>
                </a:extLst>
              </a:tr>
            </a:tbl>
          </a:graphicData>
        </a:graphic>
      </p:graphicFrame>
      <p:sp>
        <p:nvSpPr>
          <p:cNvPr id="5" name="Text Box 3">
            <a:extLst>
              <a:ext uri="{FF2B5EF4-FFF2-40B4-BE49-F238E27FC236}">
                <a16:creationId xmlns:a16="http://schemas.microsoft.com/office/drawing/2014/main" id="{6AEEB35A-2434-B32E-2F4F-0CA4C14D210B}"/>
              </a:ext>
            </a:extLst>
          </p:cNvPr>
          <p:cNvSpPr txBox="1">
            <a:spLocks noChangeArrowheads="1"/>
          </p:cNvSpPr>
          <p:nvPr/>
        </p:nvSpPr>
        <p:spPr bwMode="auto">
          <a:xfrm>
            <a:off x="457200" y="4572000"/>
            <a:ext cx="8229600" cy="246221"/>
          </a:xfrm>
          <a:prstGeom prst="rect">
            <a:avLst/>
          </a:prstGeom>
          <a:solidFill>
            <a:srgbClr val="FFFFFF"/>
          </a:solidFill>
          <a:ln w="9525">
            <a:noFill/>
            <a:miter lim="800000"/>
            <a:headEnd/>
            <a:tailEnd/>
          </a:ln>
        </p:spPr>
        <p:txBody>
          <a:bodyPr vert="horz" wrap="square" lIns="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Medical Office Survey 2024 User Database Report.</a:t>
            </a:r>
          </a:p>
        </p:txBody>
      </p:sp>
    </p:spTree>
    <p:extLst>
      <p:ext uri="{BB962C8B-B14F-4D97-AF65-F5344CB8AC3E}">
        <p14:creationId xmlns:p14="http://schemas.microsoft.com/office/powerpoint/2010/main" val="14346173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Surveys on Patient Safety Culture (SOPS) Nursing Home Survey</a:t>
            </a:r>
          </a:p>
        </p:txBody>
      </p:sp>
      <p:sp>
        <p:nvSpPr>
          <p:cNvPr id="3" name="Content Placeholder 2"/>
          <p:cNvSpPr>
            <a:spLocks noGrp="1"/>
          </p:cNvSpPr>
          <p:nvPr>
            <p:ph idx="1"/>
          </p:nvPr>
        </p:nvSpPr>
        <p:spPr/>
        <p:txBody>
          <a:bodyPr>
            <a:normAutofit fontScale="92500" lnSpcReduction="20000"/>
          </a:bodyPr>
          <a:lstStyle/>
          <a:p>
            <a:r>
              <a:rPr lang="en-US" dirty="0"/>
              <a:t>Data source: 2023 AHRQ SOPS Nursing Home Survey Database, including: </a:t>
            </a:r>
          </a:p>
          <a:p>
            <a:pPr lvl="1"/>
            <a:r>
              <a:rPr lang="en-US" dirty="0"/>
              <a:t>Survey data from 3,224 respondents representing 62 nursing homes.</a:t>
            </a:r>
          </a:p>
          <a:p>
            <a:pPr lvl="1"/>
            <a:r>
              <a:rPr lang="en-US" dirty="0"/>
              <a:t>Data from surveys completed from January 2022 to September 2022.</a:t>
            </a:r>
          </a:p>
          <a:p>
            <a:pPr lvl="1"/>
            <a:r>
              <a:rPr lang="en-US" dirty="0"/>
              <a:t>Self-selected sample of U.S. nursing homes, including less than 1% of all nursing homes in the United States. </a:t>
            </a:r>
          </a:p>
          <a:p>
            <a:r>
              <a:rPr lang="en-US" dirty="0"/>
              <a:t>Results provided for:</a:t>
            </a:r>
          </a:p>
          <a:p>
            <a:pPr lvl="1"/>
            <a:r>
              <a:rPr lang="en-US" dirty="0"/>
              <a:t>Patient safety culture composite measures and composite measure average.</a:t>
            </a:r>
          </a:p>
          <a:p>
            <a:pPr lvl="1"/>
            <a:r>
              <a:rPr lang="en-US" dirty="0"/>
              <a:t>Trending patient safety composite measures from 2011 to 2023.</a:t>
            </a:r>
          </a:p>
        </p:txBody>
      </p:sp>
      <p:sp>
        <p:nvSpPr>
          <p:cNvPr id="5" name="Slide Number Placeholder 4">
            <a:extLst>
              <a:ext uri="{FF2B5EF4-FFF2-40B4-BE49-F238E27FC236}">
                <a16:creationId xmlns:a16="http://schemas.microsoft.com/office/drawing/2014/main" id="{710ED3E2-5485-4981-8461-E5EB618259E1}"/>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168</a:t>
            </a:fld>
            <a:endParaRPr lang="en-US" dirty="0"/>
          </a:p>
        </p:txBody>
      </p:sp>
    </p:spTree>
    <p:extLst>
      <p:ext uri="{BB962C8B-B14F-4D97-AF65-F5344CB8AC3E}">
        <p14:creationId xmlns:p14="http://schemas.microsoft.com/office/powerpoint/2010/main" val="35243539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SOPS Nursing Home Survey Results: </a:t>
            </a:r>
            <a:br>
              <a:rPr lang="en-US" sz="1800" dirty="0"/>
            </a:br>
            <a:r>
              <a:rPr lang="en-US" sz="1800" dirty="0"/>
              <a:t>Average percent positive, neutral, and negative responses for composite measures, January 2022-September 2022</a:t>
            </a:r>
          </a:p>
        </p:txBody>
      </p:sp>
      <p:sp>
        <p:nvSpPr>
          <p:cNvPr id="3" name="Slide Number Placeholder 2">
            <a:extLst>
              <a:ext uri="{FF2B5EF4-FFF2-40B4-BE49-F238E27FC236}">
                <a16:creationId xmlns:a16="http://schemas.microsoft.com/office/drawing/2014/main" id="{2C32BFAD-5B73-4453-A373-D6FF70FCE8BD}"/>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169</a:t>
            </a:fld>
            <a:endParaRPr lang="en-US" dirty="0"/>
          </a:p>
        </p:txBody>
      </p:sp>
      <p:graphicFrame>
        <p:nvGraphicFramePr>
          <p:cNvPr id="7" name="Chart 6" descr="Stacked bar chart showing SOPS Nursing Home Survey Results: Average percent positive, neutral, and negative responses for composite measures, January 2022 - September 2022">
            <a:extLst>
              <a:ext uri="{FF2B5EF4-FFF2-40B4-BE49-F238E27FC236}">
                <a16:creationId xmlns:a16="http://schemas.microsoft.com/office/drawing/2014/main" id="{3FFE1EDD-8F17-0459-AEC1-3CE965A62A4A}"/>
              </a:ext>
            </a:extLst>
          </p:cNvPr>
          <p:cNvGraphicFramePr/>
          <p:nvPr/>
        </p:nvGraphicFramePr>
        <p:xfrm>
          <a:off x="381001" y="1238606"/>
          <a:ext cx="7923028" cy="4514494"/>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304800" y="5753100"/>
            <a:ext cx="8229600" cy="7078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2023</a:t>
            </a:r>
            <a:r>
              <a:rPr lang="en-US" sz="1000" b="1" dirty="0">
                <a:cs typeface="Arial" pitchFamily="34" charset="0"/>
              </a:rPr>
              <a:t> </a:t>
            </a:r>
            <a:r>
              <a:rPr lang="en-US" sz="1000" dirty="0">
                <a:cs typeface="Arial" pitchFamily="34" charset="0"/>
              </a:rPr>
              <a:t>AHRQ SOPS Nursing Home Survey Database. Respondents completed the survey from January 2022 through September 2022.</a:t>
            </a:r>
          </a:p>
          <a:p>
            <a:pPr fontAlgn="base">
              <a:spcBef>
                <a:spcPct val="0"/>
              </a:spcBef>
            </a:pPr>
            <a:r>
              <a:rPr lang="en-US" sz="1000" b="1" dirty="0">
                <a:cs typeface="Arial" pitchFamily="34" charset="0"/>
              </a:rPr>
              <a:t>Notes: (</a:t>
            </a:r>
            <a:r>
              <a:rPr lang="en-US" sz="1000" dirty="0">
                <a:cs typeface="Arial" pitchFamily="34" charset="0"/>
              </a:rPr>
              <a:t>1) The composite measure average score is the average of the 12 unrounded composite measure scores. (2) For these measures, higher average percent positive is better. (3) The number of nursing homes in the Database is 62. (4) Average negative percentages ≤7% are shifted to the right of the chart. </a:t>
            </a:r>
          </a:p>
        </p:txBody>
      </p:sp>
    </p:spTree>
    <p:extLst>
      <p:ext uri="{BB962C8B-B14F-4D97-AF65-F5344CB8AC3E}">
        <p14:creationId xmlns:p14="http://schemas.microsoft.com/office/powerpoint/2010/main" val="239843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patient safety measures improving, not changing, or worsening from 2002 to 2022, by sub-area</a:t>
            </a:r>
          </a:p>
        </p:txBody>
      </p:sp>
      <p:sp>
        <p:nvSpPr>
          <p:cNvPr id="3" name="Slide Number Placeholder 2">
            <a:extLst>
              <a:ext uri="{FF2B5EF4-FFF2-40B4-BE49-F238E27FC236}">
                <a16:creationId xmlns:a16="http://schemas.microsoft.com/office/drawing/2014/main" id="{9FA8476A-EB82-47B2-AFEC-3A586924E74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a:t>
            </a:fld>
            <a:endParaRPr lang="en-US" dirty="0"/>
          </a:p>
        </p:txBody>
      </p:sp>
      <p:sp>
        <p:nvSpPr>
          <p:cNvPr id="7" name="TextBox 6"/>
          <p:cNvSpPr txBox="1"/>
          <p:nvPr/>
        </p:nvSpPr>
        <p:spPr>
          <a:xfrm>
            <a:off x="457200" y="5852160"/>
            <a:ext cx="8229600" cy="707886"/>
          </a:xfrm>
          <a:prstGeom prst="rect">
            <a:avLst/>
          </a:prstGeom>
          <a:noFill/>
        </p:spPr>
        <p:txBody>
          <a:bodyPr wrap="square" rtlCol="0">
            <a:spAutoFit/>
          </a:bodyPr>
          <a:lstStyle/>
          <a:p>
            <a:r>
              <a:rPr lang="en-US" sz="1000" b="1" dirty="0">
                <a:cs typeface="Arial" panose="020B0604020202020204" pitchFamily="34" charset="0"/>
              </a:rPr>
              <a:t>Key:</a:t>
            </a:r>
            <a:r>
              <a:rPr lang="en-US" sz="1000" dirty="0">
                <a:cs typeface="Arial" panose="020B0604020202020204" pitchFamily="34" charset="0"/>
              </a:rPr>
              <a:t> n = number of measures.</a:t>
            </a:r>
          </a:p>
          <a:p>
            <a:r>
              <a:rPr lang="en-US" sz="1000" b="1" dirty="0"/>
              <a:t>Note: </a:t>
            </a:r>
            <a:r>
              <a:rPr lang="en-US" sz="1000" dirty="0">
                <a:effectLst/>
                <a:ea typeface="Times New Roman" panose="02020603050405020304" pitchFamily="18" charset="0"/>
              </a:rPr>
              <a:t>Among</a:t>
            </a:r>
            <a:r>
              <a:rPr lang="en-US" sz="1000" spc="-50" dirty="0">
                <a:effectLst/>
                <a:ea typeface="Times New Roman" panose="02020603050405020304" pitchFamily="18" charset="0"/>
              </a:rPr>
              <a:t> </a:t>
            </a:r>
            <a:r>
              <a:rPr lang="en-US" sz="1000" dirty="0">
                <a:effectLst/>
                <a:ea typeface="Times New Roman" panose="02020603050405020304" pitchFamily="18" charset="0"/>
              </a:rPr>
              <a:t>the</a:t>
            </a:r>
            <a:r>
              <a:rPr lang="en-US" sz="1000" spc="-20" dirty="0">
                <a:effectLst/>
                <a:ea typeface="Times New Roman" panose="02020603050405020304" pitchFamily="18" charset="0"/>
              </a:rPr>
              <a:t> </a:t>
            </a:r>
            <a:r>
              <a:rPr lang="en-US" sz="1000" dirty="0">
                <a:effectLst/>
                <a:ea typeface="Times New Roman" panose="02020603050405020304" pitchFamily="18" charset="0"/>
              </a:rPr>
              <a:t>list of</a:t>
            </a:r>
            <a:r>
              <a:rPr lang="en-US" sz="1000" spc="-35" dirty="0">
                <a:effectLst/>
                <a:ea typeface="Times New Roman" panose="02020603050405020304" pitchFamily="18" charset="0"/>
              </a:rPr>
              <a:t> </a:t>
            </a:r>
            <a:r>
              <a:rPr lang="en-US" sz="1000" dirty="0">
                <a:effectLst/>
                <a:ea typeface="Times New Roman" panose="02020603050405020304" pitchFamily="18" charset="0"/>
              </a:rPr>
              <a:t>surgical care</a:t>
            </a:r>
            <a:r>
              <a:rPr lang="en-US" sz="1000" spc="-10" dirty="0">
                <a:effectLst/>
                <a:ea typeface="Times New Roman" panose="02020603050405020304" pitchFamily="18" charset="0"/>
              </a:rPr>
              <a:t> </a:t>
            </a:r>
            <a:r>
              <a:rPr lang="en-US" sz="1000" dirty="0">
                <a:effectLst/>
                <a:ea typeface="Times New Roman" panose="02020603050405020304" pitchFamily="18" charset="0"/>
              </a:rPr>
              <a:t>measures, the</a:t>
            </a:r>
            <a:r>
              <a:rPr lang="en-US" sz="1000" spc="-25" dirty="0">
                <a:effectLst/>
                <a:ea typeface="Times New Roman" panose="02020603050405020304" pitchFamily="18" charset="0"/>
              </a:rPr>
              <a:t> </a:t>
            </a:r>
            <a:r>
              <a:rPr lang="en-US" sz="1000" dirty="0">
                <a:effectLst/>
                <a:ea typeface="Times New Roman" panose="02020603050405020304" pitchFamily="18" charset="0"/>
              </a:rPr>
              <a:t>chartbook</a:t>
            </a:r>
            <a:r>
              <a:rPr lang="en-US" sz="1000" spc="-50" dirty="0">
                <a:effectLst/>
                <a:ea typeface="Times New Roman" panose="02020603050405020304" pitchFamily="18" charset="0"/>
              </a:rPr>
              <a:t> </a:t>
            </a:r>
            <a:r>
              <a:rPr lang="en-US" sz="1000" dirty="0">
                <a:effectLst/>
                <a:ea typeface="Times New Roman" panose="02020603050405020304" pitchFamily="18" charset="0"/>
              </a:rPr>
              <a:t>lists</a:t>
            </a:r>
            <a:r>
              <a:rPr lang="en-US" sz="1000" spc="45" dirty="0">
                <a:effectLst/>
                <a:ea typeface="Times New Roman" panose="02020603050405020304" pitchFamily="18" charset="0"/>
              </a:rPr>
              <a:t> </a:t>
            </a:r>
            <a:r>
              <a:rPr lang="en-US" sz="1000" dirty="0">
                <a:effectLst/>
                <a:ea typeface="Times New Roman" panose="02020603050405020304" pitchFamily="18" charset="0"/>
              </a:rPr>
              <a:t>a</a:t>
            </a:r>
            <a:r>
              <a:rPr lang="en-US" sz="1000" spc="-40" dirty="0">
                <a:effectLst/>
                <a:ea typeface="Times New Roman" panose="02020603050405020304" pitchFamily="18" charset="0"/>
              </a:rPr>
              <a:t> </a:t>
            </a:r>
            <a:r>
              <a:rPr lang="en-US" sz="1000" dirty="0">
                <a:effectLst/>
                <a:ea typeface="Times New Roman" panose="02020603050405020304" pitchFamily="18" charset="0"/>
              </a:rPr>
              <a:t>home</a:t>
            </a:r>
            <a:r>
              <a:rPr lang="en-US" sz="1000" spc="-40" dirty="0">
                <a:effectLst/>
                <a:ea typeface="Times New Roman" panose="02020603050405020304" pitchFamily="18" charset="0"/>
              </a:rPr>
              <a:t> </a:t>
            </a:r>
            <a:r>
              <a:rPr lang="en-US" sz="1000" dirty="0">
                <a:effectLst/>
                <a:ea typeface="Times New Roman" panose="02020603050405020304" pitchFamily="18" charset="0"/>
              </a:rPr>
              <a:t>health care</a:t>
            </a:r>
            <a:r>
              <a:rPr lang="en-US" sz="1000" spc="-25" dirty="0">
                <a:effectLst/>
                <a:ea typeface="Times New Roman" panose="02020603050405020304" pitchFamily="18" charset="0"/>
              </a:rPr>
              <a:t> </a:t>
            </a:r>
            <a:r>
              <a:rPr lang="en-US" sz="1000" dirty="0">
                <a:effectLst/>
                <a:ea typeface="Times New Roman" panose="02020603050405020304" pitchFamily="18" charset="0"/>
              </a:rPr>
              <a:t>measure in</a:t>
            </a:r>
            <a:r>
              <a:rPr lang="en-US" sz="1000" spc="-10" dirty="0">
                <a:effectLst/>
                <a:ea typeface="Times New Roman" panose="02020603050405020304" pitchFamily="18" charset="0"/>
              </a:rPr>
              <a:t> </a:t>
            </a:r>
            <a:r>
              <a:rPr lang="en-US" sz="1000" dirty="0">
                <a:effectLst/>
                <a:ea typeface="Times New Roman" panose="02020603050405020304" pitchFamily="18" charset="0"/>
              </a:rPr>
              <a:t>the</a:t>
            </a:r>
            <a:r>
              <a:rPr lang="en-US" sz="1000" spc="-40" dirty="0">
                <a:effectLst/>
                <a:ea typeface="Times New Roman" panose="02020603050405020304" pitchFamily="18" charset="0"/>
              </a:rPr>
              <a:t> </a:t>
            </a:r>
            <a:r>
              <a:rPr lang="en-US" sz="1000" dirty="0">
                <a:effectLst/>
                <a:ea typeface="Times New Roman" panose="02020603050405020304" pitchFamily="18" charset="0"/>
              </a:rPr>
              <a:t>surgical care</a:t>
            </a:r>
            <a:r>
              <a:rPr lang="en-US" sz="1000" spc="-10" dirty="0">
                <a:effectLst/>
                <a:ea typeface="Times New Roman" panose="02020603050405020304" pitchFamily="18" charset="0"/>
              </a:rPr>
              <a:t> </a:t>
            </a:r>
            <a:r>
              <a:rPr lang="en-US" sz="1000" dirty="0">
                <a:effectLst/>
                <a:ea typeface="Times New Roman" panose="02020603050405020304" pitchFamily="18" charset="0"/>
              </a:rPr>
              <a:t>area</a:t>
            </a:r>
            <a:r>
              <a:rPr lang="en-US" sz="1000" spc="-10" dirty="0">
                <a:effectLst/>
                <a:ea typeface="Times New Roman" panose="02020603050405020304" pitchFamily="18" charset="0"/>
              </a:rPr>
              <a:t> </a:t>
            </a:r>
            <a:r>
              <a:rPr lang="en-US" sz="1000" dirty="0">
                <a:effectLst/>
                <a:ea typeface="Times New Roman" panose="02020603050405020304" pitchFamily="18" charset="0"/>
              </a:rPr>
              <a:t>due</a:t>
            </a:r>
            <a:r>
              <a:rPr lang="en-US" sz="1000" spc="-40" dirty="0">
                <a:effectLst/>
                <a:ea typeface="Times New Roman" panose="02020603050405020304" pitchFamily="18" charset="0"/>
              </a:rPr>
              <a:t> </a:t>
            </a:r>
            <a:r>
              <a:rPr lang="en-US" sz="1000" dirty="0">
                <a:effectLst/>
                <a:ea typeface="Times New Roman" panose="02020603050405020304" pitchFamily="18" charset="0"/>
              </a:rPr>
              <a:t>to</a:t>
            </a:r>
            <a:r>
              <a:rPr lang="en-US" sz="1000" spc="-25" dirty="0">
                <a:effectLst/>
                <a:ea typeface="Times New Roman" panose="02020603050405020304" pitchFamily="18" charset="0"/>
              </a:rPr>
              <a:t> </a:t>
            </a:r>
            <a:r>
              <a:rPr lang="en-US" sz="1000" dirty="0">
                <a:effectLst/>
                <a:ea typeface="Times New Roman" panose="02020603050405020304" pitchFamily="18" charset="0"/>
              </a:rPr>
              <a:t>its</a:t>
            </a:r>
            <a:r>
              <a:rPr lang="en-US" sz="1000" spc="-5" dirty="0">
                <a:effectLst/>
                <a:ea typeface="Times New Roman" panose="02020603050405020304" pitchFamily="18" charset="0"/>
              </a:rPr>
              <a:t> </a:t>
            </a:r>
            <a:r>
              <a:rPr lang="en-US" sz="1000" dirty="0">
                <a:effectLst/>
                <a:ea typeface="Times New Roman" panose="02020603050405020304" pitchFamily="18" charset="0"/>
              </a:rPr>
              <a:t>scope.</a:t>
            </a:r>
            <a:r>
              <a:rPr lang="en-US" sz="1000" spc="-35" dirty="0">
                <a:effectLst/>
                <a:ea typeface="Times New Roman" panose="02020603050405020304" pitchFamily="18" charset="0"/>
              </a:rPr>
              <a:t> </a:t>
            </a:r>
            <a:r>
              <a:rPr lang="en-US" sz="1000" dirty="0">
                <a:effectLst/>
                <a:ea typeface="Times New Roman" panose="02020603050405020304" pitchFamily="18" charset="0"/>
              </a:rPr>
              <a:t>All</a:t>
            </a:r>
            <a:r>
              <a:rPr lang="en-US" sz="1000" spc="200" dirty="0">
                <a:effectLst/>
                <a:ea typeface="Times New Roman" panose="02020603050405020304" pitchFamily="18" charset="0"/>
              </a:rPr>
              <a:t> </a:t>
            </a:r>
            <a:r>
              <a:rPr lang="en-US" sz="1000" dirty="0">
                <a:effectLst/>
                <a:ea typeface="Times New Roman" panose="02020603050405020304" pitchFamily="18" charset="0"/>
              </a:rPr>
              <a:t>other</a:t>
            </a:r>
            <a:r>
              <a:rPr lang="en-US" sz="1000" spc="-5" dirty="0">
                <a:effectLst/>
                <a:ea typeface="Times New Roman" panose="02020603050405020304" pitchFamily="18" charset="0"/>
              </a:rPr>
              <a:t> </a:t>
            </a:r>
            <a:r>
              <a:rPr lang="en-US" sz="1000" dirty="0">
                <a:effectLst/>
                <a:ea typeface="Times New Roman" panose="02020603050405020304" pitchFamily="18" charset="0"/>
              </a:rPr>
              <a:t>surgical care measures are specific to the</a:t>
            </a:r>
            <a:r>
              <a:rPr lang="en-US" sz="1000" spc="-10" dirty="0">
                <a:effectLst/>
                <a:ea typeface="Times New Roman" panose="02020603050405020304" pitchFamily="18" charset="0"/>
              </a:rPr>
              <a:t> </a:t>
            </a:r>
            <a:r>
              <a:rPr lang="en-US" sz="1000" dirty="0">
                <a:effectLst/>
                <a:ea typeface="Times New Roman" panose="02020603050405020304" pitchFamily="18" charset="0"/>
              </a:rPr>
              <a:t>inpatient setting.</a:t>
            </a:r>
          </a:p>
          <a:p>
            <a:endParaRPr lang="en-US" sz="1000" dirty="0"/>
          </a:p>
        </p:txBody>
      </p:sp>
      <p:graphicFrame>
        <p:nvGraphicFramePr>
          <p:cNvPr id="5" name="Chart 4" descr="Stacked bar chart showing number and percentage of patient safety measures improving, not changing, or worsening from 2002 to 2022, by type of measure&#10;">
            <a:extLst>
              <a:ext uri="{FF2B5EF4-FFF2-40B4-BE49-F238E27FC236}">
                <a16:creationId xmlns:a16="http://schemas.microsoft.com/office/drawing/2014/main" id="{2A0AF4EB-15C3-0E19-F32E-2D10D427C2E2}"/>
              </a:ext>
            </a:extLst>
          </p:cNvPr>
          <p:cNvGraphicFramePr/>
          <p:nvPr/>
        </p:nvGraphicFramePr>
        <p:xfrm>
          <a:off x="478465" y="1490042"/>
          <a:ext cx="8229600" cy="4362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48850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lang="en-US" sz="2000" dirty="0"/>
              <a:t>Highest SOPS Nursing Home Results</a:t>
            </a:r>
            <a:br>
              <a:rPr lang="en-US" sz="2000" dirty="0"/>
            </a:br>
            <a:r>
              <a:rPr lang="en-US" sz="2000" dirty="0"/>
              <a:t>Over Time – 2011-2023</a:t>
            </a:r>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170</a:t>
            </a:fld>
            <a:endParaRPr lang="en-US" dirty="0"/>
          </a:p>
        </p:txBody>
      </p:sp>
      <p:sp>
        <p:nvSpPr>
          <p:cNvPr id="5" name="Text Box 3">
            <a:extLst>
              <a:ext uri="{FF2B5EF4-FFF2-40B4-BE49-F238E27FC236}">
                <a16:creationId xmlns:a16="http://schemas.microsoft.com/office/drawing/2014/main" id="{7A513B05-A3C0-6592-A69B-D034DE20C978}"/>
              </a:ext>
            </a:extLst>
          </p:cNvPr>
          <p:cNvSpPr txBox="1">
            <a:spLocks noChangeArrowheads="1"/>
          </p:cNvSpPr>
          <p:nvPr/>
        </p:nvSpPr>
        <p:spPr bwMode="auto">
          <a:xfrm>
            <a:off x="313660" y="5766258"/>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Nursing Home Survey User Database Reports, 2011-2023.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three highest scoring patient safety culture measures. </a:t>
            </a:r>
            <a:endParaRPr lang="en-US" sz="1000" dirty="0">
              <a:cs typeface="Arial" pitchFamily="34" charset="0"/>
            </a:endParaRPr>
          </a:p>
        </p:txBody>
      </p:sp>
      <p:graphicFrame>
        <p:nvGraphicFramePr>
          <p:cNvPr id="6" name="Chart 5" descr="Line chart showing percentages for Highest SOPS Nursing Home Results Over Time – 2011 - 2023">
            <a:extLst>
              <a:ext uri="{FF2B5EF4-FFF2-40B4-BE49-F238E27FC236}">
                <a16:creationId xmlns:a16="http://schemas.microsoft.com/office/drawing/2014/main" id="{49B977A3-358F-6B00-66F4-8B7CEF9FD4FE}"/>
              </a:ext>
            </a:extLst>
          </p:cNvPr>
          <p:cNvGraphicFramePr/>
          <p:nvPr/>
        </p:nvGraphicFramePr>
        <p:xfrm>
          <a:off x="313660" y="1456660"/>
          <a:ext cx="8201689" cy="427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67205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kumimoji="0" lang="en-US" sz="2000" b="1" i="0" u="none" strike="noStrike" kern="1200" cap="none" spc="0" normalizeH="0" baseline="0" noProof="0" dirty="0">
                <a:ln>
                  <a:noFill/>
                </a:ln>
                <a:solidFill>
                  <a:prstClr val="white"/>
                </a:solidFill>
                <a:effectLst/>
                <a:uLnTx/>
                <a:uFillTx/>
                <a:latin typeface="Arial"/>
                <a:ea typeface="+mj-ea"/>
                <a:cs typeface="+mj-cs"/>
              </a:rPr>
              <a:t>Middle SOPS Nursing Home Results</a:t>
            </a:r>
            <a:br>
              <a:rPr kumimoji="0" lang="en-US" sz="2000" b="1" i="0" u="none" strike="noStrike" kern="1200" cap="none" spc="0" normalizeH="0" baseline="0" noProof="0" dirty="0">
                <a:ln>
                  <a:noFill/>
                </a:ln>
                <a:solidFill>
                  <a:prstClr val="white"/>
                </a:solidFill>
                <a:effectLst/>
                <a:uLnTx/>
                <a:uFillTx/>
                <a:latin typeface="Arial"/>
                <a:ea typeface="+mj-ea"/>
                <a:cs typeface="+mj-cs"/>
              </a:rPr>
            </a:br>
            <a:r>
              <a:rPr kumimoji="0" lang="en-US" sz="2000" b="1" i="0" u="none" strike="noStrike" kern="1200" cap="none" spc="0" normalizeH="0" baseline="0" noProof="0" dirty="0">
                <a:ln>
                  <a:noFill/>
                </a:ln>
                <a:solidFill>
                  <a:prstClr val="white"/>
                </a:solidFill>
                <a:effectLst/>
                <a:uLnTx/>
                <a:uFillTx/>
                <a:latin typeface="Arial"/>
                <a:ea typeface="+mj-ea"/>
                <a:cs typeface="+mj-cs"/>
              </a:rPr>
              <a:t>Over Time Par 1 – 2011</a:t>
            </a:r>
            <a:r>
              <a:rPr lang="en-US" sz="2000" dirty="0">
                <a:solidFill>
                  <a:prstClr val="white"/>
                </a:solidFill>
                <a:latin typeface="Arial"/>
              </a:rPr>
              <a:t>-</a:t>
            </a:r>
            <a:r>
              <a:rPr kumimoji="0" lang="en-US" sz="2000" b="1" i="0" u="none" strike="noStrike" kern="1200" cap="none" spc="0" normalizeH="0" baseline="0" noProof="0" dirty="0">
                <a:ln>
                  <a:noFill/>
                </a:ln>
                <a:solidFill>
                  <a:prstClr val="white"/>
                </a:solidFill>
                <a:effectLst/>
                <a:uLnTx/>
                <a:uFillTx/>
                <a:latin typeface="Arial"/>
                <a:ea typeface="+mj-ea"/>
                <a:cs typeface="+mj-cs"/>
              </a:rPr>
              <a:t>2023</a:t>
            </a:r>
            <a:endParaRPr lang="en-US" sz="2000" dirty="0"/>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171</a:t>
            </a:fld>
            <a:endParaRPr lang="en-US" dirty="0"/>
          </a:p>
        </p:txBody>
      </p:sp>
      <p:sp>
        <p:nvSpPr>
          <p:cNvPr id="5" name="Text Box 3">
            <a:extLst>
              <a:ext uri="{FF2B5EF4-FFF2-40B4-BE49-F238E27FC236}">
                <a16:creationId xmlns:a16="http://schemas.microsoft.com/office/drawing/2014/main" id="{02C231AC-59A6-BFC7-CAF1-CB932308FDB8}"/>
              </a:ext>
            </a:extLst>
          </p:cNvPr>
          <p:cNvSpPr txBox="1">
            <a:spLocks noChangeArrowheads="1"/>
          </p:cNvSpPr>
          <p:nvPr/>
        </p:nvSpPr>
        <p:spPr bwMode="auto">
          <a:xfrm>
            <a:off x="350874" y="5784850"/>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Nursing Home Survey User Database Reports, 2011-2023.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three highest middle-scoring patient safety culture measures. </a:t>
            </a:r>
            <a:endParaRPr lang="en-US" sz="1000" dirty="0">
              <a:cs typeface="Arial" pitchFamily="34" charset="0"/>
            </a:endParaRPr>
          </a:p>
        </p:txBody>
      </p:sp>
      <p:graphicFrame>
        <p:nvGraphicFramePr>
          <p:cNvPr id="6" name="Chart 5" descr="Line chart showing percentages for Middle SOPS Nursing Home Results Over Time – 2011 - 2023 (Part 1)">
            <a:extLst>
              <a:ext uri="{FF2B5EF4-FFF2-40B4-BE49-F238E27FC236}">
                <a16:creationId xmlns:a16="http://schemas.microsoft.com/office/drawing/2014/main" id="{9CA7AF2D-C12C-94DB-CBA1-4B744F60BC03}"/>
              </a:ext>
            </a:extLst>
          </p:cNvPr>
          <p:cNvGraphicFramePr/>
          <p:nvPr/>
        </p:nvGraphicFramePr>
        <p:xfrm>
          <a:off x="350874" y="1314836"/>
          <a:ext cx="7963786" cy="4349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0727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ne graph showing percentages for Middle SOPS Nursing Home Results Over Time – &#10;2011 to 2023 (Part 2)">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kumimoji="0" lang="en-US" sz="2000" b="1" i="0" u="none" strike="noStrike" kern="1200" cap="none" spc="0" normalizeH="0" baseline="0" noProof="0" dirty="0">
                <a:ln>
                  <a:noFill/>
                </a:ln>
                <a:solidFill>
                  <a:prstClr val="white"/>
                </a:solidFill>
                <a:effectLst/>
                <a:uLnTx/>
                <a:uFillTx/>
                <a:latin typeface="Arial"/>
                <a:ea typeface="+mj-ea"/>
                <a:cs typeface="+mj-cs"/>
              </a:rPr>
              <a:t>Middle SOPS Nursing Home Results</a:t>
            </a:r>
            <a:br>
              <a:rPr kumimoji="0" lang="en-US" sz="2000" b="1" i="0" u="none" strike="noStrike" kern="1200" cap="none" spc="0" normalizeH="0" baseline="0" noProof="0" dirty="0">
                <a:ln>
                  <a:noFill/>
                </a:ln>
                <a:solidFill>
                  <a:prstClr val="white"/>
                </a:solidFill>
                <a:effectLst/>
                <a:uLnTx/>
                <a:uFillTx/>
                <a:latin typeface="Arial"/>
                <a:ea typeface="+mj-ea"/>
                <a:cs typeface="+mj-cs"/>
              </a:rPr>
            </a:br>
            <a:r>
              <a:rPr kumimoji="0" lang="en-US" sz="2000" b="1" i="0" u="none" strike="noStrike" kern="1200" cap="none" spc="0" normalizeH="0" baseline="0" noProof="0" dirty="0">
                <a:ln>
                  <a:noFill/>
                </a:ln>
                <a:solidFill>
                  <a:prstClr val="white"/>
                </a:solidFill>
                <a:effectLst/>
                <a:uLnTx/>
                <a:uFillTx/>
                <a:latin typeface="Arial"/>
                <a:ea typeface="+mj-ea"/>
                <a:cs typeface="+mj-cs"/>
              </a:rPr>
              <a:t>Over Time Part 2 – 2011-2023</a:t>
            </a:r>
            <a:endParaRPr lang="en-US" sz="2000" dirty="0"/>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172</a:t>
            </a:fld>
            <a:endParaRPr lang="en-US" dirty="0"/>
          </a:p>
        </p:txBody>
      </p:sp>
      <p:sp>
        <p:nvSpPr>
          <p:cNvPr id="5" name="Text Box 3">
            <a:extLst>
              <a:ext uri="{FF2B5EF4-FFF2-40B4-BE49-F238E27FC236}">
                <a16:creationId xmlns:a16="http://schemas.microsoft.com/office/drawing/2014/main" id="{2EC6D6EB-8E1E-E23F-965A-C80F8A38993A}"/>
              </a:ext>
            </a:extLst>
          </p:cNvPr>
          <p:cNvSpPr txBox="1">
            <a:spLocks noChangeArrowheads="1"/>
          </p:cNvSpPr>
          <p:nvPr/>
        </p:nvSpPr>
        <p:spPr bwMode="auto">
          <a:xfrm>
            <a:off x="457200" y="5802352"/>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Nursing Home Survey User Database Reports, 2011-2023.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 (2) The results displayed only include the three lowest middle-scoring patient safety culture measures</a:t>
            </a:r>
            <a:r>
              <a:rPr lang="en-US" sz="1000" dirty="0"/>
              <a:t>. </a:t>
            </a:r>
            <a:endParaRPr lang="en-US" sz="1000" dirty="0">
              <a:cs typeface="Arial" pitchFamily="34" charset="0"/>
            </a:endParaRPr>
          </a:p>
        </p:txBody>
      </p:sp>
      <p:graphicFrame>
        <p:nvGraphicFramePr>
          <p:cNvPr id="6" name="Chart 5" descr="Line chart showing percentages for Middle SOPS Nursing Home Results Over Time – 2011 - 2023 (Part 2)">
            <a:extLst>
              <a:ext uri="{FF2B5EF4-FFF2-40B4-BE49-F238E27FC236}">
                <a16:creationId xmlns:a16="http://schemas.microsoft.com/office/drawing/2014/main" id="{82640CC4-DA08-C96C-392E-F538AB74BEE8}"/>
              </a:ext>
            </a:extLst>
          </p:cNvPr>
          <p:cNvGraphicFramePr/>
          <p:nvPr/>
        </p:nvGraphicFramePr>
        <p:xfrm>
          <a:off x="457200" y="1314836"/>
          <a:ext cx="8058150" cy="4374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56691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2F16-761B-1457-833D-884FEF111596}"/>
              </a:ext>
            </a:extLst>
          </p:cNvPr>
          <p:cNvSpPr>
            <a:spLocks noGrp="1"/>
          </p:cNvSpPr>
          <p:nvPr>
            <p:ph type="title"/>
          </p:nvPr>
        </p:nvSpPr>
        <p:spPr/>
        <p:txBody>
          <a:bodyPr>
            <a:noAutofit/>
          </a:bodyPr>
          <a:lstStyle/>
          <a:p>
            <a:r>
              <a:rPr kumimoji="0" lang="en-US" sz="2000" b="1" i="0" u="none" strike="noStrike" kern="1200" cap="none" spc="0" normalizeH="0" baseline="0" noProof="0" dirty="0">
                <a:ln>
                  <a:noFill/>
                </a:ln>
                <a:solidFill>
                  <a:prstClr val="white"/>
                </a:solidFill>
                <a:effectLst/>
                <a:uLnTx/>
                <a:uFillTx/>
                <a:latin typeface="Arial"/>
                <a:ea typeface="+mj-ea"/>
                <a:cs typeface="+mj-cs"/>
              </a:rPr>
              <a:t>Lowest SOPS Nursing Home Results</a:t>
            </a:r>
            <a:br>
              <a:rPr kumimoji="0" lang="en-US" sz="2000" b="1" i="0" u="none" strike="noStrike" kern="1200" cap="none" spc="0" normalizeH="0" baseline="0" noProof="0" dirty="0">
                <a:ln>
                  <a:noFill/>
                </a:ln>
                <a:solidFill>
                  <a:prstClr val="white"/>
                </a:solidFill>
                <a:effectLst/>
                <a:uLnTx/>
                <a:uFillTx/>
                <a:latin typeface="Arial"/>
                <a:ea typeface="+mj-ea"/>
                <a:cs typeface="+mj-cs"/>
              </a:rPr>
            </a:br>
            <a:r>
              <a:rPr kumimoji="0" lang="en-US" sz="2000" b="1" i="0" u="none" strike="noStrike" kern="1200" cap="none" spc="0" normalizeH="0" baseline="0" noProof="0" dirty="0">
                <a:ln>
                  <a:noFill/>
                </a:ln>
                <a:solidFill>
                  <a:prstClr val="white"/>
                </a:solidFill>
                <a:effectLst/>
                <a:uLnTx/>
                <a:uFillTx/>
                <a:latin typeface="Arial"/>
                <a:ea typeface="+mj-ea"/>
                <a:cs typeface="+mj-cs"/>
              </a:rPr>
              <a:t>Over Time – 2011-2023</a:t>
            </a:r>
            <a:endParaRPr lang="en-US" sz="2000" dirty="0"/>
          </a:p>
        </p:txBody>
      </p:sp>
      <p:sp>
        <p:nvSpPr>
          <p:cNvPr id="3" name="Slide Number Placeholder 2">
            <a:extLst>
              <a:ext uri="{FF2B5EF4-FFF2-40B4-BE49-F238E27FC236}">
                <a16:creationId xmlns:a16="http://schemas.microsoft.com/office/drawing/2014/main" id="{A4284CAA-0941-5E42-C16B-13540058728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173</a:t>
            </a:fld>
            <a:endParaRPr lang="en-US" dirty="0"/>
          </a:p>
        </p:txBody>
      </p:sp>
      <p:sp>
        <p:nvSpPr>
          <p:cNvPr id="5" name="Text Box 3">
            <a:extLst>
              <a:ext uri="{FF2B5EF4-FFF2-40B4-BE49-F238E27FC236}">
                <a16:creationId xmlns:a16="http://schemas.microsoft.com/office/drawing/2014/main" id="{5A96E3CB-0391-0A92-A6CE-204F9FFDBFB4}"/>
              </a:ext>
            </a:extLst>
          </p:cNvPr>
          <p:cNvSpPr txBox="1">
            <a:spLocks noChangeArrowheads="1"/>
          </p:cNvSpPr>
          <p:nvPr/>
        </p:nvSpPr>
        <p:spPr bwMode="auto">
          <a:xfrm>
            <a:off x="457200" y="5890477"/>
            <a:ext cx="8524752" cy="5539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SOPS Nursing Home Survey User Database Reports, 2011-2023.</a:t>
            </a:r>
          </a:p>
          <a:p>
            <a:pPr fontAlgn="base">
              <a:spcBef>
                <a:spcPct val="0"/>
              </a:spcBef>
            </a:pPr>
            <a:r>
              <a:rPr lang="en-US" sz="1000" b="1" dirty="0">
                <a:cs typeface="Arial" pitchFamily="34" charset="0"/>
              </a:rPr>
              <a:t>Note:</a:t>
            </a:r>
            <a:r>
              <a:rPr lang="en-US" sz="1000" dirty="0">
                <a:cs typeface="Arial" pitchFamily="34" charset="0"/>
              </a:rPr>
              <a:t> (1) Results show the patient safety culture percent positive scores where higher scores are better</a:t>
            </a:r>
            <a:r>
              <a:rPr lang="en-US" sz="1000" dirty="0"/>
              <a:t>. (2) The results displayed only include the three lowest scoring patient safety culture measures. </a:t>
            </a:r>
            <a:endParaRPr lang="en-US" sz="1000" dirty="0">
              <a:cs typeface="Arial" pitchFamily="34" charset="0"/>
            </a:endParaRPr>
          </a:p>
        </p:txBody>
      </p:sp>
      <p:graphicFrame>
        <p:nvGraphicFramePr>
          <p:cNvPr id="6" name="Chart 5" descr="Line chart showing percentages for Lowest SOPS Nursing Home Results Over Time &#10;– 2011 - 2023">
            <a:extLst>
              <a:ext uri="{FF2B5EF4-FFF2-40B4-BE49-F238E27FC236}">
                <a16:creationId xmlns:a16="http://schemas.microsoft.com/office/drawing/2014/main" id="{B7AA6365-9B01-33C1-2C9D-573AAEC8BC7B}"/>
              </a:ext>
            </a:extLst>
          </p:cNvPr>
          <p:cNvGraphicFramePr/>
          <p:nvPr/>
        </p:nvGraphicFramePr>
        <p:xfrm>
          <a:off x="457200" y="1314835"/>
          <a:ext cx="8058150" cy="4575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09077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FC7D-83FC-D879-54A2-1619115B9AEA}"/>
              </a:ext>
            </a:extLst>
          </p:cNvPr>
          <p:cNvSpPr>
            <a:spLocks noGrp="1"/>
          </p:cNvSpPr>
          <p:nvPr>
            <p:ph type="title"/>
          </p:nvPr>
        </p:nvSpPr>
        <p:spPr/>
        <p:txBody>
          <a:bodyPr>
            <a:noAutofit/>
          </a:bodyPr>
          <a:lstStyle/>
          <a:p>
            <a:pPr algn="l"/>
            <a:r>
              <a:rPr lang="en-US" sz="2400" dirty="0"/>
              <a:t>Data Sources for Trending SOPS Nursing Home Survey Data</a:t>
            </a:r>
            <a:endParaRPr lang="en-US" sz="2200" dirty="0"/>
          </a:p>
        </p:txBody>
      </p:sp>
      <p:sp>
        <p:nvSpPr>
          <p:cNvPr id="3" name="Slide Number Placeholder 2">
            <a:extLst>
              <a:ext uri="{FF2B5EF4-FFF2-40B4-BE49-F238E27FC236}">
                <a16:creationId xmlns:a16="http://schemas.microsoft.com/office/drawing/2014/main" id="{E1C026E6-73EA-189C-FF2D-78A6B7E7061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174</a:t>
            </a:fld>
            <a:endParaRPr lang="en-US" dirty="0"/>
          </a:p>
        </p:txBody>
      </p:sp>
      <p:sp>
        <p:nvSpPr>
          <p:cNvPr id="5" name="TextBox 4">
            <a:extLst>
              <a:ext uri="{FF2B5EF4-FFF2-40B4-BE49-F238E27FC236}">
                <a16:creationId xmlns:a16="http://schemas.microsoft.com/office/drawing/2014/main" id="{0E53579D-5589-994B-6B20-010C72841B94}"/>
              </a:ext>
            </a:extLst>
          </p:cNvPr>
          <p:cNvSpPr txBox="1"/>
          <p:nvPr/>
        </p:nvSpPr>
        <p:spPr>
          <a:xfrm>
            <a:off x="457200" y="4800600"/>
            <a:ext cx="8229600" cy="246221"/>
          </a:xfrm>
          <a:prstGeom prst="rect">
            <a:avLst/>
          </a:prstGeom>
          <a:noFill/>
        </p:spPr>
        <p:txBody>
          <a:bodyPr wrap="square" rtlCol="0">
            <a:spAutoFit/>
          </a:bodyPr>
          <a:lstStyle/>
          <a:p>
            <a:pPr fontAlgn="base">
              <a:spcBef>
                <a:spcPct val="0"/>
              </a:spcBef>
            </a:pPr>
            <a:r>
              <a:rPr lang="en-US" sz="1000" b="1" dirty="0">
                <a:cs typeface="Arial" panose="020B0604020202020204" pitchFamily="34" charset="0"/>
              </a:rPr>
              <a:t>Source: </a:t>
            </a:r>
            <a:r>
              <a:rPr lang="en-US" sz="1000" dirty="0">
                <a:cs typeface="Arial" pitchFamily="34" charset="0"/>
              </a:rPr>
              <a:t>AHRQ SOPS Nursing Home Survey User Database Reports, 2011-2023.</a:t>
            </a:r>
          </a:p>
        </p:txBody>
      </p:sp>
      <p:graphicFrame>
        <p:nvGraphicFramePr>
          <p:cNvPr id="6" name="Content Placeholder 8" descr="Table shows Data Sources for Trending SOPS Nursing Home Survey Data">
            <a:extLst>
              <a:ext uri="{FF2B5EF4-FFF2-40B4-BE49-F238E27FC236}">
                <a16:creationId xmlns:a16="http://schemas.microsoft.com/office/drawing/2014/main" id="{C93257C6-48F4-AFF4-2225-610E0B1E85A2}"/>
              </a:ext>
            </a:extLst>
          </p:cNvPr>
          <p:cNvGraphicFramePr>
            <a:graphicFrameLocks/>
          </p:cNvGraphicFramePr>
          <p:nvPr>
            <p:extLst>
              <p:ext uri="{D42A27DB-BD31-4B8C-83A1-F6EECF244321}">
                <p14:modId xmlns:p14="http://schemas.microsoft.com/office/powerpoint/2010/main" val="3116512871"/>
              </p:ext>
            </p:extLst>
          </p:nvPr>
        </p:nvGraphicFramePr>
        <p:xfrm>
          <a:off x="495300" y="1600200"/>
          <a:ext cx="8199120" cy="3108960"/>
        </p:xfrm>
        <a:graphic>
          <a:graphicData uri="http://schemas.openxmlformats.org/drawingml/2006/table">
            <a:tbl>
              <a:tblPr firstRow="1">
                <a:tableStyleId>{073A0DAA-6AF3-43AB-8588-CEC1D06C72B9}</a:tableStyleId>
              </a:tblPr>
              <a:tblGrid>
                <a:gridCol w="1981200">
                  <a:extLst>
                    <a:ext uri="{9D8B030D-6E8A-4147-A177-3AD203B41FA5}">
                      <a16:colId xmlns:a16="http://schemas.microsoft.com/office/drawing/2014/main" val="2962049332"/>
                    </a:ext>
                  </a:extLst>
                </a:gridCol>
                <a:gridCol w="1280160">
                  <a:extLst>
                    <a:ext uri="{9D8B030D-6E8A-4147-A177-3AD203B41FA5}">
                      <a16:colId xmlns:a16="http://schemas.microsoft.com/office/drawing/2014/main" val="250782767"/>
                    </a:ext>
                  </a:extLst>
                </a:gridCol>
                <a:gridCol w="1188720">
                  <a:extLst>
                    <a:ext uri="{9D8B030D-6E8A-4147-A177-3AD203B41FA5}">
                      <a16:colId xmlns:a16="http://schemas.microsoft.com/office/drawing/2014/main" val="3934262921"/>
                    </a:ext>
                  </a:extLst>
                </a:gridCol>
                <a:gridCol w="1188720">
                  <a:extLst>
                    <a:ext uri="{9D8B030D-6E8A-4147-A177-3AD203B41FA5}">
                      <a16:colId xmlns:a16="http://schemas.microsoft.com/office/drawing/2014/main" val="528097016"/>
                    </a:ext>
                  </a:extLst>
                </a:gridCol>
                <a:gridCol w="1188720">
                  <a:extLst>
                    <a:ext uri="{9D8B030D-6E8A-4147-A177-3AD203B41FA5}">
                      <a16:colId xmlns:a16="http://schemas.microsoft.com/office/drawing/2014/main" val="1571458067"/>
                    </a:ext>
                  </a:extLst>
                </a:gridCol>
                <a:gridCol w="1371600">
                  <a:extLst>
                    <a:ext uri="{9D8B030D-6E8A-4147-A177-3AD203B41FA5}">
                      <a16:colId xmlns:a16="http://schemas.microsoft.com/office/drawing/2014/main" val="3194639446"/>
                    </a:ext>
                  </a:extLst>
                </a:gridCol>
              </a:tblGrid>
              <a:tr h="358021">
                <a:tc>
                  <a:txBody>
                    <a:bodyPr/>
                    <a:lstStyle/>
                    <a:p>
                      <a:pPr algn="ctr"/>
                      <a:r>
                        <a:rPr lang="en-US" dirty="0"/>
                        <a:t>SOPS Nursing Home Database Report Year</a:t>
                      </a:r>
                    </a:p>
                  </a:txBody>
                  <a:tcPr anchor="b"/>
                </a:tc>
                <a:tc>
                  <a:txBody>
                    <a:bodyPr/>
                    <a:lstStyle/>
                    <a:p>
                      <a:pPr algn="ctr"/>
                      <a:r>
                        <a:rPr lang="en-US" dirty="0"/>
                        <a:t>2011</a:t>
                      </a:r>
                    </a:p>
                  </a:txBody>
                  <a:tcPr anchor="b"/>
                </a:tc>
                <a:tc>
                  <a:txBody>
                    <a:bodyPr/>
                    <a:lstStyle/>
                    <a:p>
                      <a:pPr algn="ctr"/>
                      <a:r>
                        <a:rPr lang="en-US" dirty="0"/>
                        <a:t>2014</a:t>
                      </a:r>
                    </a:p>
                  </a:txBody>
                  <a:tcPr anchor="b"/>
                </a:tc>
                <a:tc>
                  <a:txBody>
                    <a:bodyPr/>
                    <a:lstStyle/>
                    <a:p>
                      <a:pPr algn="ctr"/>
                      <a:r>
                        <a:rPr lang="en-US" dirty="0"/>
                        <a:t>2016</a:t>
                      </a:r>
                    </a:p>
                  </a:txBody>
                  <a:tcPr anchor="b"/>
                </a:tc>
                <a:tc>
                  <a:txBody>
                    <a:bodyPr/>
                    <a:lstStyle/>
                    <a:p>
                      <a:pPr algn="ctr"/>
                      <a:r>
                        <a:rPr lang="en-US" dirty="0"/>
                        <a:t>2019</a:t>
                      </a:r>
                    </a:p>
                  </a:txBody>
                  <a:tcPr anchor="b"/>
                </a:tc>
                <a:tc>
                  <a:txBody>
                    <a:bodyPr/>
                    <a:lstStyle/>
                    <a:p>
                      <a:pPr algn="ctr"/>
                      <a:r>
                        <a:rPr lang="en-US" dirty="0"/>
                        <a:t>2023</a:t>
                      </a:r>
                    </a:p>
                  </a:txBody>
                  <a:tcPr anchor="b"/>
                </a:tc>
                <a:extLst>
                  <a:ext uri="{0D108BD9-81ED-4DB2-BD59-A6C34878D82A}">
                    <a16:rowId xmlns:a16="http://schemas.microsoft.com/office/drawing/2014/main" val="1338206966"/>
                  </a:ext>
                </a:extLst>
              </a:tr>
              <a:tr h="882790">
                <a:tc>
                  <a:txBody>
                    <a:bodyPr/>
                    <a:lstStyle/>
                    <a:p>
                      <a:r>
                        <a:rPr lang="en-US" dirty="0"/>
                        <a:t>Survey Administration Dates</a:t>
                      </a:r>
                    </a:p>
                  </a:txBody>
                  <a:tcPr/>
                </a:tc>
                <a:tc>
                  <a:txBody>
                    <a:bodyPr/>
                    <a:lstStyle/>
                    <a:p>
                      <a:pPr algn="ctr"/>
                      <a:r>
                        <a:rPr lang="en-US" dirty="0"/>
                        <a:t>Jan. 2008-</a:t>
                      </a:r>
                    </a:p>
                    <a:p>
                      <a:pPr algn="ctr"/>
                      <a:r>
                        <a:rPr lang="en-US" dirty="0"/>
                        <a:t>Feb. 2011</a:t>
                      </a:r>
                    </a:p>
                  </a:txBody>
                  <a:tcPr/>
                </a:tc>
                <a:tc>
                  <a:txBody>
                    <a:bodyPr/>
                    <a:lstStyle/>
                    <a:p>
                      <a:pPr algn="ctr"/>
                      <a:r>
                        <a:rPr lang="en-US" dirty="0"/>
                        <a:t>Jan. 2009-</a:t>
                      </a:r>
                    </a:p>
                    <a:p>
                      <a:pPr algn="ctr"/>
                      <a:r>
                        <a:rPr lang="en-US" dirty="0"/>
                        <a:t>May 2014</a:t>
                      </a:r>
                    </a:p>
                  </a:txBody>
                  <a:tcPr/>
                </a:tc>
                <a:tc>
                  <a:txBody>
                    <a:bodyPr/>
                    <a:lstStyle/>
                    <a:p>
                      <a:pPr algn="ctr"/>
                      <a:r>
                        <a:rPr lang="en-US" dirty="0"/>
                        <a:t>Jan. 2014-</a:t>
                      </a:r>
                    </a:p>
                    <a:p>
                      <a:pPr algn="ctr"/>
                      <a:r>
                        <a:rPr lang="en-US" dirty="0"/>
                        <a:t>Apr. 2016</a:t>
                      </a:r>
                    </a:p>
                  </a:txBody>
                  <a:tcPr/>
                </a:tc>
                <a:tc>
                  <a:txBody>
                    <a:bodyPr/>
                    <a:lstStyle/>
                    <a:p>
                      <a:pPr algn="ctr"/>
                      <a:r>
                        <a:rPr lang="en-US" dirty="0"/>
                        <a:t>Jan. 2016-</a:t>
                      </a:r>
                    </a:p>
                    <a:p>
                      <a:pPr algn="ctr"/>
                      <a:r>
                        <a:rPr lang="en-US" dirty="0"/>
                        <a:t>Jul. 2018</a:t>
                      </a:r>
                    </a:p>
                  </a:txBody>
                  <a:tcPr/>
                </a:tc>
                <a:tc>
                  <a:txBody>
                    <a:bodyPr/>
                    <a:lstStyle/>
                    <a:p>
                      <a:pPr algn="ctr"/>
                      <a:r>
                        <a:rPr lang="en-US" dirty="0"/>
                        <a:t>Jan. 2022-</a:t>
                      </a:r>
                    </a:p>
                    <a:p>
                      <a:pPr algn="ctr"/>
                      <a:r>
                        <a:rPr lang="en-US" dirty="0"/>
                        <a:t>Sept. 2022</a:t>
                      </a:r>
                    </a:p>
                  </a:txBody>
                  <a:tcPr/>
                </a:tc>
                <a:extLst>
                  <a:ext uri="{0D108BD9-81ED-4DB2-BD59-A6C34878D82A}">
                    <a16:rowId xmlns:a16="http://schemas.microsoft.com/office/drawing/2014/main" val="3738403223"/>
                  </a:ext>
                </a:extLst>
              </a:tr>
              <a:tr h="617953">
                <a:tc>
                  <a:txBody>
                    <a:bodyPr/>
                    <a:lstStyle/>
                    <a:p>
                      <a:r>
                        <a:rPr lang="en-US" dirty="0"/>
                        <a:t>Number of Nursing Homes</a:t>
                      </a:r>
                    </a:p>
                  </a:txBody>
                  <a:tcPr/>
                </a:tc>
                <a:tc>
                  <a:txBody>
                    <a:bodyPr/>
                    <a:lstStyle/>
                    <a:p>
                      <a:pPr algn="ctr"/>
                      <a:r>
                        <a:rPr lang="en-US" dirty="0"/>
                        <a:t>226</a:t>
                      </a:r>
                    </a:p>
                  </a:txBody>
                  <a:tcPr/>
                </a:tc>
                <a:tc>
                  <a:txBody>
                    <a:bodyPr/>
                    <a:lstStyle/>
                    <a:p>
                      <a:pPr algn="ctr"/>
                      <a:r>
                        <a:rPr lang="en-US" dirty="0"/>
                        <a:t>263</a:t>
                      </a:r>
                    </a:p>
                  </a:txBody>
                  <a:tcPr/>
                </a:tc>
                <a:tc>
                  <a:txBody>
                    <a:bodyPr/>
                    <a:lstStyle/>
                    <a:p>
                      <a:pPr algn="ctr"/>
                      <a:r>
                        <a:rPr lang="en-US" dirty="0"/>
                        <a:t>209</a:t>
                      </a:r>
                    </a:p>
                  </a:txBody>
                  <a:tcPr/>
                </a:tc>
                <a:tc>
                  <a:txBody>
                    <a:bodyPr/>
                    <a:lstStyle/>
                    <a:p>
                      <a:pPr algn="ctr"/>
                      <a:r>
                        <a:rPr lang="en-US" dirty="0"/>
                        <a:t>191</a:t>
                      </a:r>
                    </a:p>
                  </a:txBody>
                  <a:tcPr/>
                </a:tc>
                <a:tc>
                  <a:txBody>
                    <a:bodyPr/>
                    <a:lstStyle/>
                    <a:p>
                      <a:pPr algn="ctr"/>
                      <a:r>
                        <a:rPr lang="en-US" dirty="0"/>
                        <a:t>62</a:t>
                      </a:r>
                    </a:p>
                  </a:txBody>
                  <a:tcPr/>
                </a:tc>
                <a:extLst>
                  <a:ext uri="{0D108BD9-81ED-4DB2-BD59-A6C34878D82A}">
                    <a16:rowId xmlns:a16="http://schemas.microsoft.com/office/drawing/2014/main" val="636184500"/>
                  </a:ext>
                </a:extLst>
              </a:tr>
              <a:tr h="358021">
                <a:tc>
                  <a:txBody>
                    <a:bodyPr/>
                    <a:lstStyle/>
                    <a:p>
                      <a:r>
                        <a:rPr lang="en-US" dirty="0"/>
                        <a:t>Number of Respondents </a:t>
                      </a:r>
                    </a:p>
                  </a:txBody>
                  <a:tcPr/>
                </a:tc>
                <a:tc>
                  <a:txBody>
                    <a:bodyPr/>
                    <a:lstStyle/>
                    <a:p>
                      <a:pPr algn="ctr"/>
                      <a:r>
                        <a:rPr lang="en-US" dirty="0"/>
                        <a:t>16,155</a:t>
                      </a:r>
                    </a:p>
                  </a:txBody>
                  <a:tcPr/>
                </a:tc>
                <a:tc>
                  <a:txBody>
                    <a:bodyPr/>
                    <a:lstStyle/>
                    <a:p>
                      <a:pPr algn="ctr"/>
                      <a:r>
                        <a:rPr lang="en-US" dirty="0"/>
                        <a:t>18,968</a:t>
                      </a:r>
                    </a:p>
                  </a:txBody>
                  <a:tcPr/>
                </a:tc>
                <a:tc>
                  <a:txBody>
                    <a:bodyPr/>
                    <a:lstStyle/>
                    <a:p>
                      <a:pPr algn="ctr"/>
                      <a:r>
                        <a:rPr lang="en-US" dirty="0"/>
                        <a:t>12,395</a:t>
                      </a:r>
                    </a:p>
                  </a:txBody>
                  <a:tcPr/>
                </a:tc>
                <a:tc>
                  <a:txBody>
                    <a:bodyPr/>
                    <a:lstStyle/>
                    <a:p>
                      <a:pPr algn="ctr"/>
                      <a:r>
                        <a:rPr lang="en-US" dirty="0"/>
                        <a:t>10,499</a:t>
                      </a:r>
                    </a:p>
                  </a:txBody>
                  <a:tcPr/>
                </a:tc>
                <a:tc>
                  <a:txBody>
                    <a:bodyPr/>
                    <a:lstStyle/>
                    <a:p>
                      <a:pPr algn="ctr"/>
                      <a:r>
                        <a:rPr lang="en-US" dirty="0"/>
                        <a:t>3,224</a:t>
                      </a:r>
                    </a:p>
                  </a:txBody>
                  <a:tcPr/>
                </a:tc>
                <a:extLst>
                  <a:ext uri="{0D108BD9-81ED-4DB2-BD59-A6C34878D82A}">
                    <a16:rowId xmlns:a16="http://schemas.microsoft.com/office/drawing/2014/main" val="1097625501"/>
                  </a:ext>
                </a:extLst>
              </a:tr>
            </a:tbl>
          </a:graphicData>
        </a:graphic>
      </p:graphicFrame>
    </p:spTree>
    <p:extLst>
      <p:ext uri="{BB962C8B-B14F-4D97-AF65-F5344CB8AC3E}">
        <p14:creationId xmlns:p14="http://schemas.microsoft.com/office/powerpoint/2010/main" val="182575497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Patient Safety Organization Program</a:t>
            </a:r>
          </a:p>
        </p:txBody>
      </p:sp>
      <p:sp>
        <p:nvSpPr>
          <p:cNvPr id="3" name="Content Placeholder 2"/>
          <p:cNvSpPr>
            <a:spLocks noGrp="1"/>
          </p:cNvSpPr>
          <p:nvPr>
            <p:ph idx="1"/>
          </p:nvPr>
        </p:nvSpPr>
        <p:spPr>
          <a:xfrm>
            <a:off x="457200" y="1646237"/>
            <a:ext cx="8153400" cy="4525963"/>
          </a:xfrm>
        </p:spPr>
        <p:txBody>
          <a:bodyPr>
            <a:normAutofit fontScale="85000" lnSpcReduction="10000"/>
          </a:bodyPr>
          <a:lstStyle/>
          <a:p>
            <a:pPr>
              <a:lnSpc>
                <a:spcPct val="110000"/>
              </a:lnSpc>
            </a:pPr>
            <a:r>
              <a:rPr lang="en-US" dirty="0"/>
              <a:t>Infrastructure for patient safety improvement varies by state and healthcare facility.</a:t>
            </a:r>
          </a:p>
          <a:p>
            <a:pPr lvl="0">
              <a:lnSpc>
                <a:spcPct val="110000"/>
              </a:lnSpc>
            </a:pPr>
            <a:r>
              <a:rPr lang="en-US" spc="30" dirty="0"/>
              <a:t>The AHRQ Patient Safety Organization (PSO) Program was created as a result of the Patient Safety and Quality Improvement Act of 2005 (PSQIA) (</a:t>
            </a:r>
            <a:r>
              <a:rPr lang="en-US" spc="30" dirty="0">
                <a:hlinkClick r:id="rId3"/>
              </a:rPr>
              <a:t>https://pso.ahrq.gov/legislation</a:t>
            </a:r>
            <a:r>
              <a:rPr lang="en-US" spc="30" dirty="0"/>
              <a:t>). </a:t>
            </a:r>
          </a:p>
          <a:p>
            <a:pPr lvl="0">
              <a:lnSpc>
                <a:spcPct val="110000"/>
              </a:lnSpc>
            </a:pPr>
            <a:r>
              <a:rPr lang="en-US" dirty="0"/>
              <a:t>AHRQ supports implementation of the PSQIA except for the confidentiality and related enforcement provisions delegated to the HHS Office for Civil Rights. </a:t>
            </a:r>
          </a:p>
          <a:p>
            <a:pPr lvl="0">
              <a:lnSpc>
                <a:spcPct val="110000"/>
              </a:lnSpc>
            </a:pPr>
            <a:r>
              <a:rPr lang="en-US" dirty="0"/>
              <a:t>PSOs engage with healthcare providers in patient safety and quality improvement activities.</a:t>
            </a:r>
          </a:p>
          <a:p>
            <a:pPr marL="0" lvl="0" indent="0">
              <a:lnSpc>
                <a:spcPct val="110000"/>
              </a:lnSpc>
              <a:buNone/>
            </a:pPr>
            <a:endParaRPr lang="en-US" dirty="0"/>
          </a:p>
        </p:txBody>
      </p:sp>
      <p:sp>
        <p:nvSpPr>
          <p:cNvPr id="5" name="Slide Number Placeholder 3">
            <a:extLst>
              <a:ext uri="{FF2B5EF4-FFF2-40B4-BE49-F238E27FC236}">
                <a16:creationId xmlns:a16="http://schemas.microsoft.com/office/drawing/2014/main" id="{5853A313-3AC0-B67A-59EF-92F887C21EC4}"/>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175</a:t>
            </a:fld>
            <a:endParaRPr lang="en-US" dirty="0"/>
          </a:p>
        </p:txBody>
      </p:sp>
    </p:spTree>
    <p:extLst>
      <p:ext uri="{BB962C8B-B14F-4D97-AF65-F5344CB8AC3E}">
        <p14:creationId xmlns:p14="http://schemas.microsoft.com/office/powerpoint/2010/main" val="34432561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D018-8C25-4D3F-A2A7-55FE156C8DD4}"/>
              </a:ext>
            </a:extLst>
          </p:cNvPr>
          <p:cNvSpPr>
            <a:spLocks noGrp="1"/>
          </p:cNvSpPr>
          <p:nvPr>
            <p:ph type="title"/>
          </p:nvPr>
        </p:nvSpPr>
        <p:spPr/>
        <p:txBody>
          <a:bodyPr>
            <a:noAutofit/>
          </a:bodyPr>
          <a:lstStyle/>
          <a:p>
            <a:r>
              <a:rPr lang="en-US" sz="2000" dirty="0"/>
              <a:t>Total Number of Patient Safety Organizations</a:t>
            </a:r>
            <a:br>
              <a:rPr lang="en-US" sz="2000" dirty="0"/>
            </a:br>
            <a:r>
              <a:rPr lang="en-US" sz="2000" dirty="0"/>
              <a:t>by Year, 2008-2022</a:t>
            </a:r>
          </a:p>
        </p:txBody>
      </p:sp>
      <p:sp>
        <p:nvSpPr>
          <p:cNvPr id="5" name="TextBox 4">
            <a:extLst>
              <a:ext uri="{FF2B5EF4-FFF2-40B4-BE49-F238E27FC236}">
                <a16:creationId xmlns:a16="http://schemas.microsoft.com/office/drawing/2014/main" id="{4A956854-EC9C-4813-B219-2C4F8ECB1B7B}"/>
              </a:ext>
            </a:extLst>
          </p:cNvPr>
          <p:cNvSpPr txBox="1"/>
          <p:nvPr/>
        </p:nvSpPr>
        <p:spPr>
          <a:xfrm>
            <a:off x="457200" y="5760720"/>
            <a:ext cx="8229600" cy="400110"/>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Agency for Healthcare Research and Quality, Patient Safety Organizations Program (PSO), 2008-2022.</a:t>
            </a:r>
          </a:p>
          <a:p>
            <a:r>
              <a:rPr lang="en-US" sz="1000" b="1" dirty="0">
                <a:solidFill>
                  <a:prstClr val="black"/>
                </a:solidFill>
              </a:rPr>
              <a:t>Note</a:t>
            </a:r>
            <a:r>
              <a:rPr lang="en-US" sz="1000" dirty="0">
                <a:solidFill>
                  <a:prstClr val="black"/>
                </a:solidFill>
              </a:rPr>
              <a:t>: The counts represent the total number of listed PSOs recorded by December 31 each year. </a:t>
            </a:r>
          </a:p>
        </p:txBody>
      </p:sp>
      <p:sp>
        <p:nvSpPr>
          <p:cNvPr id="4" name="Slide Number Placeholder 3">
            <a:extLst>
              <a:ext uri="{FF2B5EF4-FFF2-40B4-BE49-F238E27FC236}">
                <a16:creationId xmlns:a16="http://schemas.microsoft.com/office/drawing/2014/main" id="{F23DE30C-7BDE-8B1C-6497-CCB89AB9CED4}"/>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176</a:t>
            </a:fld>
            <a:endParaRPr lang="en-US" dirty="0"/>
          </a:p>
        </p:txBody>
      </p:sp>
      <p:graphicFrame>
        <p:nvGraphicFramePr>
          <p:cNvPr id="6" name="Chart 5" descr="Bar chart showing number of PSOs&#10;2008 (Nov/Dec) 30&#10;2009 75&#10;2010 80&#10;2011 76&#10;2012 77&#10;2013 77&#10;2014 84&#10;2015 81&#10;2016 89&#10;2017 84&#10;2018 82&#10;2019 88&#10;">
            <a:extLst>
              <a:ext uri="{FF2B5EF4-FFF2-40B4-BE49-F238E27FC236}">
                <a16:creationId xmlns:a16="http://schemas.microsoft.com/office/drawing/2014/main" id="{858C5E70-8570-4183-B3BA-36F39E21620A}"/>
              </a:ext>
            </a:extLst>
          </p:cNvPr>
          <p:cNvGraphicFramePr/>
          <p:nvPr>
            <p:extLst>
              <p:ext uri="{D42A27DB-BD31-4B8C-83A1-F6EECF244321}">
                <p14:modId xmlns:p14="http://schemas.microsoft.com/office/powerpoint/2010/main" val="4256395564"/>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6311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B6F8-5D7B-474B-B976-B659B306B6DF}"/>
              </a:ext>
            </a:extLst>
          </p:cNvPr>
          <p:cNvSpPr>
            <a:spLocks noGrp="1"/>
          </p:cNvSpPr>
          <p:nvPr>
            <p:ph type="title"/>
          </p:nvPr>
        </p:nvSpPr>
        <p:spPr/>
        <p:txBody>
          <a:bodyPr>
            <a:noAutofit/>
          </a:bodyPr>
          <a:lstStyle/>
          <a:p>
            <a:r>
              <a:rPr lang="en-US" sz="2800" dirty="0"/>
              <a:t>Most Frequent PSO Specialties Reported on the 2022 PSO Profile</a:t>
            </a:r>
          </a:p>
        </p:txBody>
      </p:sp>
      <p:sp>
        <p:nvSpPr>
          <p:cNvPr id="4" name="TextBox 3">
            <a:extLst>
              <a:ext uri="{FF2B5EF4-FFF2-40B4-BE49-F238E27FC236}">
                <a16:creationId xmlns:a16="http://schemas.microsoft.com/office/drawing/2014/main" id="{0797DAB2-903B-476B-A7CA-662BBE76F6B7}"/>
              </a:ext>
            </a:extLst>
          </p:cNvPr>
          <p:cNvSpPr txBox="1"/>
          <p:nvPr/>
        </p:nvSpPr>
        <p:spPr>
          <a:xfrm>
            <a:off x="457200" y="5486400"/>
            <a:ext cx="8229600" cy="707886"/>
          </a:xfrm>
          <a:prstGeom prst="rect">
            <a:avLst/>
          </a:prstGeom>
          <a:noFill/>
        </p:spPr>
        <p:txBody>
          <a:bodyPr wrap="square" rtlCol="0">
            <a:spAutoFit/>
          </a:bodyPr>
          <a:lstStyle/>
          <a:p>
            <a:pPr marL="0" marR="0">
              <a:spcBef>
                <a:spcPts val="60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Source: </a:t>
            </a:r>
            <a:r>
              <a:rPr lang="en-US" sz="1000" dirty="0">
                <a:effectLst/>
                <a:latin typeface="Arial" panose="020B0604020202020204" pitchFamily="34" charset="0"/>
                <a:ea typeface="Times New Roman" panose="02020603050405020304" pitchFamily="18" charset="0"/>
                <a:cs typeface="Arial" panose="020B0604020202020204" pitchFamily="34" charset="0"/>
              </a:rPr>
              <a:t>PSO Privacy Protection Center analysis of 2022 AHRQ PSO Profile data.</a:t>
            </a:r>
          </a:p>
          <a:p>
            <a:pPr marL="0" marR="0">
              <a:spcBef>
                <a:spcPts val="0"/>
              </a:spcBef>
              <a:spcAft>
                <a:spcPts val="12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Note: </a:t>
            </a:r>
            <a:r>
              <a:rPr lang="en-US" sz="1000" dirty="0">
                <a:effectLst/>
                <a:latin typeface="Arial" panose="020B0604020202020204" pitchFamily="34" charset="0"/>
                <a:ea typeface="Times New Roman" panose="02020603050405020304" pitchFamily="18" charset="0"/>
                <a:cs typeface="Arial" panose="020B0604020202020204" pitchFamily="34" charset="0"/>
              </a:rPr>
              <a:t>Each of the PSO specialties included in this list was identified by a total of four or more PSOs, representing at least 6.5% of the PSOs reporting. This PSO Profile question is a check all that apply question; therefore, the sum of percentages may exceed 100%. Sixty-two PSOs reported specialty focus in the 2022 PSO Profile. A PSO can report more than one specialty focus. </a:t>
            </a:r>
          </a:p>
        </p:txBody>
      </p:sp>
      <p:graphicFrame>
        <p:nvGraphicFramePr>
          <p:cNvPr id="6" name="Table 6">
            <a:extLst>
              <a:ext uri="{FF2B5EF4-FFF2-40B4-BE49-F238E27FC236}">
                <a16:creationId xmlns:a16="http://schemas.microsoft.com/office/drawing/2014/main" id="{D13DF251-57CA-6298-8DBF-94E0523BDEDD}"/>
              </a:ext>
            </a:extLst>
          </p:cNvPr>
          <p:cNvGraphicFramePr>
            <a:graphicFrameLocks noGrp="1"/>
          </p:cNvGraphicFramePr>
          <p:nvPr>
            <p:extLst>
              <p:ext uri="{D42A27DB-BD31-4B8C-83A1-F6EECF244321}">
                <p14:modId xmlns:p14="http://schemas.microsoft.com/office/powerpoint/2010/main" val="236423723"/>
              </p:ext>
            </p:extLst>
          </p:nvPr>
        </p:nvGraphicFramePr>
        <p:xfrm>
          <a:off x="457200" y="1397000"/>
          <a:ext cx="8229600" cy="3997960"/>
        </p:xfrm>
        <a:graphic>
          <a:graphicData uri="http://schemas.openxmlformats.org/drawingml/2006/table">
            <a:tbl>
              <a:tblPr firstRow="1">
                <a:tableStyleId>{073A0DAA-6AF3-43AB-8588-CEC1D06C72B9}</a:tableStyleId>
              </a:tblPr>
              <a:tblGrid>
                <a:gridCol w="2743200">
                  <a:extLst>
                    <a:ext uri="{9D8B030D-6E8A-4147-A177-3AD203B41FA5}">
                      <a16:colId xmlns:a16="http://schemas.microsoft.com/office/drawing/2014/main" val="2864499783"/>
                    </a:ext>
                  </a:extLst>
                </a:gridCol>
                <a:gridCol w="2743200">
                  <a:extLst>
                    <a:ext uri="{9D8B030D-6E8A-4147-A177-3AD203B41FA5}">
                      <a16:colId xmlns:a16="http://schemas.microsoft.com/office/drawing/2014/main" val="1035183365"/>
                    </a:ext>
                  </a:extLst>
                </a:gridCol>
                <a:gridCol w="2743200">
                  <a:extLst>
                    <a:ext uri="{9D8B030D-6E8A-4147-A177-3AD203B41FA5}">
                      <a16:colId xmlns:a16="http://schemas.microsoft.com/office/drawing/2014/main" val="1594454606"/>
                    </a:ext>
                  </a:extLst>
                </a:gridCol>
              </a:tblGrid>
              <a:tr h="457200">
                <a:tc>
                  <a:txBody>
                    <a:bodyPr/>
                    <a:lstStyle/>
                    <a:p>
                      <a:pPr marL="0" marR="0" algn="ctr">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PSO Specialty </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Frequency </a:t>
                      </a:r>
                      <a:endParaRPr lang="en-US" sz="2000" b="1">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Percentage </a:t>
                      </a:r>
                      <a:endParaRPr lang="en-US" sz="2000" b="1">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330958978"/>
                  </a:ext>
                </a:extLst>
              </a:tr>
              <a:tr h="457200">
                <a:tc>
                  <a:txBody>
                    <a:bodyPr/>
                    <a:lstStyle/>
                    <a:p>
                      <a:pPr marL="0" marR="0">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All Medical Specialties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36</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58</a:t>
                      </a:r>
                      <a:r>
                        <a:rPr lang="en-US" sz="2000">
                          <a:effectLst/>
                          <a:latin typeface="+mn-lt"/>
                          <a:ea typeface="Times New Roman" panose="02020603050405020304" pitchFamily="18" charset="0"/>
                          <a:cs typeface="Times New Roman" panose="02020603050405020304" pitchFamily="18" charset="0"/>
                        </a:rPr>
                        <a:t> </a:t>
                      </a:r>
                      <a:r>
                        <a:rPr lang="en-US" sz="2000" kern="1200">
                          <a:solidFill>
                            <a:srgbClr val="000000"/>
                          </a:solidFill>
                          <a:effectLst/>
                          <a:latin typeface="+mn-lt"/>
                          <a:ea typeface="Times New Roman" panose="02020603050405020304" pitchFamily="18" charset="0"/>
                          <a:cs typeface="Arial" panose="020B0604020202020204" pitchFamily="34" charset="0"/>
                        </a:rPr>
                        <a:t>.1%</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3695544216"/>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Other</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13</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21.0%</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611765292"/>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Surgery</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9</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14.5%</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2550324846"/>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Radiology (diagnostic and interventional)</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6</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9.7%</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1640370577"/>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Anesthesiology</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4</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6.5%</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1665809570"/>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Neurology</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4</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6.5%</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2438452840"/>
                  </a:ext>
                </a:extLst>
              </a:tr>
              <a:tr h="457200">
                <a:tc>
                  <a:txBody>
                    <a:bodyPr/>
                    <a:lstStyle/>
                    <a:p>
                      <a:pPr marL="0" marR="0">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Physical medicine and rehabilitation</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a:solidFill>
                            <a:srgbClr val="000000"/>
                          </a:solidFill>
                          <a:effectLst/>
                          <a:latin typeface="+mn-lt"/>
                          <a:ea typeface="Times New Roman" panose="02020603050405020304" pitchFamily="18" charset="0"/>
                          <a:cs typeface="Arial" panose="020B0604020202020204" pitchFamily="34" charset="0"/>
                        </a:rPr>
                        <a:t>4</a:t>
                      </a:r>
                      <a:endParaRPr lang="en-US" sz="2000">
                        <a:effectLst/>
                        <a:latin typeface="+mn-lt"/>
                        <a:ea typeface="Times New Roman" panose="02020603050405020304" pitchFamily="18" charset="0"/>
                        <a:cs typeface="Times New Roman" panose="02020603050405020304" pitchFamily="18" charset="0"/>
                      </a:endParaRPr>
                    </a:p>
                  </a:txBody>
                  <a:tcPr marL="68580" marR="68580" marT="8890" marB="8890"/>
                </a:tc>
                <a:tc>
                  <a:txBody>
                    <a:bodyPr/>
                    <a:lstStyle/>
                    <a:p>
                      <a:pPr marL="0" marR="0" algn="ctr">
                        <a:spcBef>
                          <a:spcPts val="0"/>
                        </a:spcBef>
                        <a:spcAft>
                          <a:spcPts val="0"/>
                        </a:spcAft>
                      </a:pPr>
                      <a:r>
                        <a:rPr lang="en-US" sz="2000" kern="1200" dirty="0">
                          <a:solidFill>
                            <a:srgbClr val="000000"/>
                          </a:solidFill>
                          <a:effectLst/>
                          <a:latin typeface="+mn-lt"/>
                          <a:ea typeface="Times New Roman" panose="02020603050405020304" pitchFamily="18" charset="0"/>
                          <a:cs typeface="Arial" panose="020B0604020202020204" pitchFamily="34" charset="0"/>
                        </a:rPr>
                        <a:t>6.5%</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8890" marB="8890"/>
                </a:tc>
                <a:extLst>
                  <a:ext uri="{0D108BD9-81ED-4DB2-BD59-A6C34878D82A}">
                    <a16:rowId xmlns:a16="http://schemas.microsoft.com/office/drawing/2014/main" val="2217815091"/>
                  </a:ext>
                </a:extLst>
              </a:tr>
            </a:tbl>
          </a:graphicData>
        </a:graphic>
      </p:graphicFrame>
      <p:sp>
        <p:nvSpPr>
          <p:cNvPr id="7" name="Slide Number Placeholder 3">
            <a:extLst>
              <a:ext uri="{FF2B5EF4-FFF2-40B4-BE49-F238E27FC236}">
                <a16:creationId xmlns:a16="http://schemas.microsoft.com/office/drawing/2014/main" id="{13E18170-4885-853C-EA07-601873CCFBA1}"/>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177</a:t>
            </a:fld>
            <a:endParaRPr lang="en-US" dirty="0"/>
          </a:p>
        </p:txBody>
      </p:sp>
    </p:spTree>
    <p:extLst>
      <p:ext uri="{BB962C8B-B14F-4D97-AF65-F5344CB8AC3E}">
        <p14:creationId xmlns:p14="http://schemas.microsoft.com/office/powerpoint/2010/main" val="75258572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1653-00DD-409E-A92B-957C09D30298}"/>
              </a:ext>
            </a:extLst>
          </p:cNvPr>
          <p:cNvSpPr>
            <a:spLocks noGrp="1"/>
          </p:cNvSpPr>
          <p:nvPr>
            <p:ph type="title"/>
          </p:nvPr>
        </p:nvSpPr>
        <p:spPr/>
        <p:txBody>
          <a:bodyPr>
            <a:noAutofit/>
          </a:bodyPr>
          <a:lstStyle/>
          <a:p>
            <a:r>
              <a:rPr lang="en-US" sz="2800" dirty="0"/>
              <a:t>Types of Providers Contracted With PSOs, by Provider Type, 2018-2022</a:t>
            </a:r>
          </a:p>
        </p:txBody>
      </p:sp>
      <p:graphicFrame>
        <p:nvGraphicFramePr>
          <p:cNvPr id="4" name="Content Placeholder 3" descr="Table shows Types of Providers Contracted With PSOs, by Provider Type, 2018-2022">
            <a:extLst>
              <a:ext uri="{FF2B5EF4-FFF2-40B4-BE49-F238E27FC236}">
                <a16:creationId xmlns:a16="http://schemas.microsoft.com/office/drawing/2014/main" id="{09D785E8-5806-4679-9BB8-2F62173CEBF6}"/>
              </a:ext>
            </a:extLst>
          </p:cNvPr>
          <p:cNvGraphicFramePr>
            <a:graphicFrameLocks noGrp="1"/>
          </p:cNvGraphicFramePr>
          <p:nvPr>
            <p:ph idx="4294967295"/>
            <p:extLst>
              <p:ext uri="{D42A27DB-BD31-4B8C-83A1-F6EECF244321}">
                <p14:modId xmlns:p14="http://schemas.microsoft.com/office/powerpoint/2010/main" val="1732454384"/>
              </p:ext>
            </p:extLst>
          </p:nvPr>
        </p:nvGraphicFramePr>
        <p:xfrm>
          <a:off x="457200" y="1401485"/>
          <a:ext cx="8229600" cy="4297680"/>
        </p:xfrm>
        <a:graphic>
          <a:graphicData uri="http://schemas.openxmlformats.org/drawingml/2006/table">
            <a:tbl>
              <a:tblPr firstRow="1">
                <a:tableStyleId>{073A0DAA-6AF3-43AB-8588-CEC1D06C72B9}</a:tableStyleId>
              </a:tblPr>
              <a:tblGrid>
                <a:gridCol w="2559073">
                  <a:extLst>
                    <a:ext uri="{9D8B030D-6E8A-4147-A177-3AD203B41FA5}">
                      <a16:colId xmlns:a16="http://schemas.microsoft.com/office/drawing/2014/main" val="689302885"/>
                    </a:ext>
                  </a:extLst>
                </a:gridCol>
                <a:gridCol w="1078869">
                  <a:extLst>
                    <a:ext uri="{9D8B030D-6E8A-4147-A177-3AD203B41FA5}">
                      <a16:colId xmlns:a16="http://schemas.microsoft.com/office/drawing/2014/main" val="2165178708"/>
                    </a:ext>
                  </a:extLst>
                </a:gridCol>
                <a:gridCol w="1312560">
                  <a:extLst>
                    <a:ext uri="{9D8B030D-6E8A-4147-A177-3AD203B41FA5}">
                      <a16:colId xmlns:a16="http://schemas.microsoft.com/office/drawing/2014/main" val="994461790"/>
                    </a:ext>
                  </a:extLst>
                </a:gridCol>
                <a:gridCol w="1243357">
                  <a:extLst>
                    <a:ext uri="{9D8B030D-6E8A-4147-A177-3AD203B41FA5}">
                      <a16:colId xmlns:a16="http://schemas.microsoft.com/office/drawing/2014/main" val="58552211"/>
                    </a:ext>
                  </a:extLst>
                </a:gridCol>
                <a:gridCol w="1049718">
                  <a:extLst>
                    <a:ext uri="{9D8B030D-6E8A-4147-A177-3AD203B41FA5}">
                      <a16:colId xmlns:a16="http://schemas.microsoft.com/office/drawing/2014/main" val="2174484698"/>
                    </a:ext>
                  </a:extLst>
                </a:gridCol>
                <a:gridCol w="986023">
                  <a:extLst>
                    <a:ext uri="{9D8B030D-6E8A-4147-A177-3AD203B41FA5}">
                      <a16:colId xmlns:a16="http://schemas.microsoft.com/office/drawing/2014/main" val="230934354"/>
                    </a:ext>
                  </a:extLst>
                </a:gridCol>
              </a:tblGrid>
              <a:tr h="274320">
                <a:tc>
                  <a:txBody>
                    <a:bodyPr/>
                    <a:lstStyle/>
                    <a:p>
                      <a:pPr algn="ctr"/>
                      <a:r>
                        <a:rPr lang="en-US" sz="1200" b="1" dirty="0">
                          <a:solidFill>
                            <a:schemeClr val="bg1"/>
                          </a:solidFill>
                        </a:rPr>
                        <a:t>Provider Type</a:t>
                      </a:r>
                      <a:endParaRPr lang="en-US" sz="1200" b="1" dirty="0">
                        <a:solidFill>
                          <a:schemeClr val="bg1"/>
                        </a:solidFill>
                        <a:latin typeface="Calibri" panose="020F0502020204030204" pitchFamily="34" charset="0"/>
                        <a:cs typeface="Calibri" panose="020F0502020204030204" pitchFamily="34" charset="0"/>
                      </a:endParaRPr>
                    </a:p>
                  </a:txBody>
                  <a:tcPr anchor="b"/>
                </a:tc>
                <a:tc>
                  <a:txBody>
                    <a:bodyPr/>
                    <a:lstStyle/>
                    <a:p>
                      <a:pPr algn="ctr"/>
                      <a:r>
                        <a:rPr lang="en-US" sz="1200" b="1" dirty="0">
                          <a:solidFill>
                            <a:schemeClr val="bg1"/>
                          </a:solidFill>
                        </a:rPr>
                        <a:t>2018</a:t>
                      </a:r>
                    </a:p>
                    <a:p>
                      <a:pPr algn="ctr"/>
                      <a:r>
                        <a:rPr lang="en-US" sz="1200" b="1" dirty="0">
                          <a:solidFill>
                            <a:schemeClr val="bg1"/>
                          </a:solidFill>
                        </a:rPr>
                        <a:t>(N = 5</a:t>
                      </a:r>
                      <a:r>
                        <a:rPr lang="en-US" sz="1200" b="1" kern="1200" dirty="0">
                          <a:solidFill>
                            <a:schemeClr val="bg1"/>
                          </a:solidFill>
                        </a:rPr>
                        <a:t>,088</a:t>
                      </a:r>
                      <a:r>
                        <a:rPr lang="en-US" sz="1200" b="1" dirty="0">
                          <a:solidFill>
                            <a:schemeClr val="bg1"/>
                          </a:solidFill>
                        </a:rPr>
                        <a:t>)</a:t>
                      </a:r>
                      <a:endParaRPr lang="en-US" sz="1200" b="1"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sz="1200" b="1" dirty="0">
                          <a:solidFill>
                            <a:schemeClr val="bg1"/>
                          </a:solidFill>
                        </a:rPr>
                        <a:t>2019</a:t>
                      </a:r>
                    </a:p>
                    <a:p>
                      <a:pPr algn="ctr"/>
                      <a:r>
                        <a:rPr lang="en-US" sz="1200" b="1" dirty="0">
                          <a:solidFill>
                            <a:schemeClr val="bg1"/>
                          </a:solidFill>
                        </a:rPr>
                        <a:t>(N = 8,330)</a:t>
                      </a:r>
                      <a:endParaRPr lang="en-US" sz="1200" b="1"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sz="1200" b="1" dirty="0">
                          <a:solidFill>
                            <a:schemeClr val="bg1"/>
                          </a:solidFill>
                        </a:rPr>
                        <a:t>2020</a:t>
                      </a:r>
                    </a:p>
                    <a:p>
                      <a:pPr algn="ctr"/>
                      <a:r>
                        <a:rPr lang="en-US" sz="1200" b="1" dirty="0">
                          <a:solidFill>
                            <a:schemeClr val="bg1"/>
                          </a:solidFill>
                        </a:rPr>
                        <a:t>(N = 64,448)</a:t>
                      </a:r>
                      <a:endParaRPr lang="en-US" sz="1200" b="1"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sz="1200" b="1" dirty="0">
                          <a:solidFill>
                            <a:schemeClr val="bg1"/>
                          </a:solidFill>
                        </a:rPr>
                        <a:t>2021</a:t>
                      </a:r>
                    </a:p>
                    <a:p>
                      <a:pPr algn="ctr"/>
                      <a:r>
                        <a:rPr lang="en-US" sz="1200" b="1" dirty="0">
                          <a:solidFill>
                            <a:schemeClr val="bg1"/>
                          </a:solidFill>
                        </a:rPr>
                        <a:t>(N = 68,718)</a:t>
                      </a:r>
                      <a:endParaRPr lang="en-US" sz="1200" b="1"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sz="1200" b="1" dirty="0">
                          <a:solidFill>
                            <a:schemeClr val="bg1"/>
                          </a:solidFill>
                        </a:rPr>
                        <a:t>2022</a:t>
                      </a:r>
                    </a:p>
                    <a:p>
                      <a:pPr algn="ctr"/>
                      <a:r>
                        <a:rPr lang="en-US" sz="1200" b="1" dirty="0">
                          <a:solidFill>
                            <a:schemeClr val="bg1"/>
                          </a:solidFill>
                        </a:rPr>
                        <a:t>(N=24,276)</a:t>
                      </a:r>
                      <a:endParaRPr lang="en-US" sz="1200" b="1"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8606626"/>
                  </a:ext>
                </a:extLst>
              </a:tr>
              <a:tr h="274320">
                <a:tc>
                  <a:txBody>
                    <a:bodyPr/>
                    <a:lstStyle/>
                    <a:p>
                      <a:pPr algn="l"/>
                      <a:r>
                        <a:rPr lang="en-US" sz="1200" dirty="0"/>
                        <a:t>General Hospitals</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2,001 (39.3%)</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2,158 (25.9%)</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2,509 (3.9%)</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2,810 (4.1%)</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2,975 (12.3%)</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1691657037"/>
                  </a:ext>
                </a:extLst>
              </a:tr>
              <a:tr h="274320">
                <a:tc>
                  <a:txBody>
                    <a:bodyPr/>
                    <a:lstStyle/>
                    <a:p>
                      <a:pPr algn="l"/>
                      <a:r>
                        <a:rPr lang="en-US" sz="1200" dirty="0"/>
                        <a:t>Specialty Hospitals</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520 (10.2%)</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523 (6.3%)</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664 (1.0%)</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111 (0.2%)</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152 (0.6%)</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295470000"/>
                  </a:ext>
                </a:extLst>
              </a:tr>
              <a:tr h="274320">
                <a:tc>
                  <a:txBody>
                    <a:bodyPr/>
                    <a:lstStyle/>
                    <a:p>
                      <a:pPr algn="l"/>
                      <a:r>
                        <a:rPr lang="en-US" sz="1200" dirty="0"/>
                        <a:t>Critical Access Hospitals</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157 (3.1%)</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176 (2.1%)</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362 (0.6%)</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359 (0.5%)</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317 (1.3%)</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2214400125"/>
                  </a:ext>
                </a:extLst>
              </a:tr>
              <a:tr h="274320">
                <a:tc>
                  <a:txBody>
                    <a:bodyPr/>
                    <a:lstStyle/>
                    <a:p>
                      <a:pPr algn="l"/>
                      <a:r>
                        <a:rPr lang="en-US" sz="1200" dirty="0"/>
                        <a:t>Licensed Practitioner Groups</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1,610 (31.6%)</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3,765 (45.2%)</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5,948 (9.2%)</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6,992 (10.2%)</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6,416 (26.4%)</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2513274125"/>
                  </a:ext>
                </a:extLst>
              </a:tr>
              <a:tr h="274320">
                <a:tc>
                  <a:txBody>
                    <a:bodyPr/>
                    <a:lstStyle/>
                    <a:p>
                      <a:pPr algn="l"/>
                      <a:r>
                        <a:rPr lang="en-US" sz="1200" dirty="0"/>
                        <a:t>Specialized Treatment Facilities (e.g., Behavioral, Chemotherapy, Dialysis, Psychiatric)</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69 (1.4%)</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58 (0.7%)</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205 (0.3%)</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342 (0.5%)</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252 (1.0%)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2021830144"/>
                  </a:ext>
                </a:extLst>
              </a:tr>
              <a:tr h="274320">
                <a:tc>
                  <a:txBody>
                    <a:bodyPr/>
                    <a:lstStyle/>
                    <a:p>
                      <a:pPr algn="l"/>
                      <a:r>
                        <a:rPr lang="en-US" sz="1200" dirty="0"/>
                        <a:t>Long-Term Care (Skilled Nursing Facilities or Intermediate/Long-Term Care Facilities, and Assisted Living Facilities)</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77 (1.5%)</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43 (0.5%)</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233 (0.4%)</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220 (0.3%)</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250 (1.0%)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4029880159"/>
                  </a:ext>
                </a:extLst>
              </a:tr>
              <a:tr h="274320">
                <a:tc>
                  <a:txBody>
                    <a:bodyPr/>
                    <a:lstStyle/>
                    <a:p>
                      <a:pPr algn="l"/>
                      <a:r>
                        <a:rPr lang="en-US" sz="1200" dirty="0"/>
                        <a:t>Retail Pharmacy</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15 (0.3%)</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2 (0.0%)</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5,245 (8.1%)</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3,547 (5.2%)</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3,554 (14.6%)</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959311254"/>
                  </a:ext>
                </a:extLst>
              </a:tr>
              <a:tr h="274320">
                <a:tc>
                  <a:txBody>
                    <a:bodyPr/>
                    <a:lstStyle/>
                    <a:p>
                      <a:pPr algn="l"/>
                      <a:r>
                        <a:rPr lang="en-US" sz="1200" dirty="0"/>
                        <a:t>Other*</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t>639 (12.6%)</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1,605 (19.3%)</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49,282 (76.5%)</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54,337 (79.1%)</a:t>
                      </a:r>
                      <a:endParaRPr lang="en-US" sz="12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fontAlgn="b"/>
                      <a:r>
                        <a:rPr lang="en-US" sz="1200" b="0" u="none" strike="noStrike" dirty="0">
                          <a:solidFill>
                            <a:srgbClr val="000000"/>
                          </a:solidFill>
                          <a:effectLst/>
                        </a:rPr>
                        <a:t>10,360 (42.7%)</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val="4197085840"/>
                  </a:ext>
                </a:extLst>
              </a:tr>
            </a:tbl>
          </a:graphicData>
        </a:graphic>
      </p:graphicFrame>
      <p:sp>
        <p:nvSpPr>
          <p:cNvPr id="5" name="TextBox 4">
            <a:extLst>
              <a:ext uri="{FF2B5EF4-FFF2-40B4-BE49-F238E27FC236}">
                <a16:creationId xmlns:a16="http://schemas.microsoft.com/office/drawing/2014/main" id="{F64DF8EB-5260-1953-2401-339A0D8748AA}"/>
              </a:ext>
            </a:extLst>
          </p:cNvPr>
          <p:cNvSpPr txBox="1"/>
          <p:nvPr/>
        </p:nvSpPr>
        <p:spPr>
          <a:xfrm>
            <a:off x="457200" y="585216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Other includes all categories not specifically identified above (e.g., urgent care/emergency medicine).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PSOPPC analysis of 2022 AHRQ PSO Profile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Note: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latin typeface="Arial"/>
              </a:rPr>
              <a:t>Sixty-two</a:t>
            </a:r>
            <a:r>
              <a:rPr kumimoji="0" lang="en-US" sz="1000" b="0" i="0" u="none" strike="noStrike" kern="1200" cap="none" spc="0" normalizeH="0" baseline="0" noProof="0" dirty="0">
                <a:ln>
                  <a:noFill/>
                </a:ln>
                <a:solidFill>
                  <a:prstClr val="black"/>
                </a:solidFill>
                <a:effectLst/>
                <a:uLnTx/>
                <a:uFillTx/>
                <a:latin typeface="Arial"/>
                <a:ea typeface="+mn-ea"/>
                <a:cs typeface="+mn-cs"/>
              </a:rPr>
              <a:t> PSOs reported provider type details in the 2022 PSO Profile. Percentages may not add to 100 due to rounding. </a:t>
            </a:r>
            <a:endParaRPr lang="en-US" sz="1000" dirty="0"/>
          </a:p>
        </p:txBody>
      </p:sp>
      <p:sp>
        <p:nvSpPr>
          <p:cNvPr id="7" name="Slide Number Placeholder 3">
            <a:extLst>
              <a:ext uri="{FF2B5EF4-FFF2-40B4-BE49-F238E27FC236}">
                <a16:creationId xmlns:a16="http://schemas.microsoft.com/office/drawing/2014/main" id="{A5842394-22CB-05A5-0545-54821A593369}"/>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178</a:t>
            </a:fld>
            <a:endParaRPr lang="en-US" dirty="0"/>
          </a:p>
        </p:txBody>
      </p:sp>
    </p:spTree>
    <p:extLst>
      <p:ext uri="{BB962C8B-B14F-4D97-AF65-F5344CB8AC3E}">
        <p14:creationId xmlns:p14="http://schemas.microsoft.com/office/powerpoint/2010/main" val="10454901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88C1-155F-4DA3-872C-7521E60674E1}"/>
              </a:ext>
            </a:extLst>
          </p:cNvPr>
          <p:cNvSpPr>
            <a:spLocks noGrp="1"/>
          </p:cNvSpPr>
          <p:nvPr>
            <p:ph type="title"/>
          </p:nvPr>
        </p:nvSpPr>
        <p:spPr/>
        <p:txBody>
          <a:bodyPr>
            <a:normAutofit fontScale="90000"/>
          </a:bodyPr>
          <a:lstStyle/>
          <a:p>
            <a:r>
              <a:rPr lang="en-US" dirty="0"/>
              <a:t>PSO Data Collection and Submission</a:t>
            </a:r>
          </a:p>
        </p:txBody>
      </p:sp>
      <p:sp>
        <p:nvSpPr>
          <p:cNvPr id="5" name="TextBox 4"/>
          <p:cNvSpPr txBox="1"/>
          <p:nvPr/>
        </p:nvSpPr>
        <p:spPr>
          <a:xfrm>
            <a:off x="457200" y="1371600"/>
            <a:ext cx="7924800" cy="646331"/>
          </a:xfrm>
          <a:prstGeom prst="rect">
            <a:avLst/>
          </a:prstGeom>
          <a:noFill/>
        </p:spPr>
        <p:txBody>
          <a:bodyPr wrap="square" rtlCol="0">
            <a:spAutoFit/>
          </a:bodyPr>
          <a:lstStyle/>
          <a:p>
            <a:r>
              <a:rPr lang="en-US" dirty="0"/>
              <a:t>Although 41 PSOs collected data, only 7 submitted data to the PSOPPC in 2022.</a:t>
            </a:r>
          </a:p>
        </p:txBody>
      </p:sp>
      <p:graphicFrame>
        <p:nvGraphicFramePr>
          <p:cNvPr id="7" name="Chart 6" descr="Figure is for PSOPPC analysis of 2022 AHRQ PSO Profile data ">
            <a:extLst>
              <a:ext uri="{FF2B5EF4-FFF2-40B4-BE49-F238E27FC236}">
                <a16:creationId xmlns:a16="http://schemas.microsoft.com/office/drawing/2014/main" id="{43D386D7-6835-AE0D-8FBB-3395B146E53E}"/>
              </a:ext>
            </a:extLst>
          </p:cNvPr>
          <p:cNvGraphicFramePr>
            <a:graphicFrameLocks/>
          </p:cNvGraphicFramePr>
          <p:nvPr/>
        </p:nvGraphicFramePr>
        <p:xfrm>
          <a:off x="762000" y="1857179"/>
          <a:ext cx="6067507" cy="63337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8D12AFFD-0AD2-39D8-88DE-1F8209C749E5}"/>
              </a:ext>
            </a:extLst>
          </p:cNvPr>
          <p:cNvSpPr txBox="1"/>
          <p:nvPr/>
        </p:nvSpPr>
        <p:spPr>
          <a:xfrm>
            <a:off x="6416955" y="2605133"/>
            <a:ext cx="2075447" cy="1259662"/>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Arial" panose="020B0604020202020204" pitchFamily="34" charset="0"/>
                <a:cs typeface="Arial" panose="020B0604020202020204" pitchFamily="34" charset="0"/>
              </a:rPr>
              <a:t>Number of PSOs that collect safety reports using the AHRQ Common Formats</a:t>
            </a:r>
          </a:p>
          <a:p>
            <a:pPr algn="ctr"/>
            <a:r>
              <a:rPr lang="en-US" sz="1400" b="1" dirty="0">
                <a:solidFill>
                  <a:schemeClr val="bg1"/>
                </a:solidFill>
                <a:latin typeface="Arial" panose="020B0604020202020204" pitchFamily="34" charset="0"/>
                <a:cs typeface="Arial" panose="020B0604020202020204" pitchFamily="34" charset="0"/>
              </a:rPr>
              <a:t>(41 of 62, 66%)</a:t>
            </a:r>
          </a:p>
          <a:p>
            <a:endParaRPr lang="en-US" sz="1400" dirty="0"/>
          </a:p>
        </p:txBody>
      </p:sp>
      <p:sp>
        <p:nvSpPr>
          <p:cNvPr id="8" name="TextBox 1">
            <a:extLst>
              <a:ext uri="{FF2B5EF4-FFF2-40B4-BE49-F238E27FC236}">
                <a16:creationId xmlns:a16="http://schemas.microsoft.com/office/drawing/2014/main" id="{C74D66BD-D2A4-B897-48D0-7298E985C167}"/>
              </a:ext>
            </a:extLst>
          </p:cNvPr>
          <p:cNvSpPr txBox="1"/>
          <p:nvPr/>
        </p:nvSpPr>
        <p:spPr>
          <a:xfrm>
            <a:off x="6416955" y="4350374"/>
            <a:ext cx="1770317" cy="1259662"/>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Arial" panose="020B0604020202020204" pitchFamily="34" charset="0"/>
                <a:cs typeface="Arial" panose="020B0604020202020204" pitchFamily="34" charset="0"/>
              </a:rPr>
              <a:t>Number of PSOs that submitted data to the PSOPPC in 2022</a:t>
            </a:r>
          </a:p>
          <a:p>
            <a:pPr algn="ctr"/>
            <a:r>
              <a:rPr lang="en-US" sz="1400" b="1" dirty="0">
                <a:solidFill>
                  <a:schemeClr val="bg1"/>
                </a:solidFill>
                <a:latin typeface="Arial" panose="020B0604020202020204" pitchFamily="34" charset="0"/>
                <a:cs typeface="Arial" panose="020B0604020202020204" pitchFamily="34" charset="0"/>
              </a:rPr>
              <a:t>(7 of 41, 17%)</a:t>
            </a:r>
          </a:p>
          <a:p>
            <a:endParaRPr lang="en-US" sz="1400" dirty="0"/>
          </a:p>
        </p:txBody>
      </p:sp>
      <p:sp>
        <p:nvSpPr>
          <p:cNvPr id="6" name="TextBox 5">
            <a:extLst>
              <a:ext uri="{FF2B5EF4-FFF2-40B4-BE49-F238E27FC236}">
                <a16:creationId xmlns:a16="http://schemas.microsoft.com/office/drawing/2014/main" id="{66C41F1A-8369-4260-B406-3554FD0F439D}"/>
              </a:ext>
            </a:extLst>
          </p:cNvPr>
          <p:cNvSpPr txBox="1"/>
          <p:nvPr/>
        </p:nvSpPr>
        <p:spPr>
          <a:xfrm>
            <a:off x="457200" y="5943600"/>
            <a:ext cx="8110654" cy="553998"/>
          </a:xfrm>
          <a:prstGeom prst="rect">
            <a:avLst/>
          </a:prstGeom>
          <a:noFill/>
        </p:spPr>
        <p:txBody>
          <a:bodyPr wrap="square" rtlCol="0">
            <a:spAutoFit/>
          </a:bodyPr>
          <a:lstStyle/>
          <a:p>
            <a:r>
              <a:rPr lang="en-US" sz="1000" b="1" dirty="0"/>
              <a:t>Source:</a:t>
            </a:r>
            <a:r>
              <a:rPr lang="en-US" sz="1000" dirty="0"/>
              <a:t> PSO Privacy Protection Center (PSOPPC) analysis of 2022 AHRQ PSO Profile data.</a:t>
            </a:r>
          </a:p>
          <a:p>
            <a:r>
              <a:rPr lang="en-US" sz="1000" b="1" dirty="0"/>
              <a:t>Note: </a:t>
            </a:r>
            <a:r>
              <a:rPr lang="en-US" sz="1000" dirty="0"/>
              <a:t>As of calendar year 2022, the PSOPPC dataset includes data submitted by 17 PSOs across </a:t>
            </a:r>
            <a:r>
              <a:rPr lang="en-US" sz="1000" dirty="0">
                <a:latin typeface="Arial" panose="020B0604020202020204" pitchFamily="34" charset="0"/>
                <a:cs typeface="Arial" panose="020B0604020202020204" pitchFamily="34" charset="0"/>
              </a:rPr>
              <a:t>Common Formats for Event Reporting-Hospital </a:t>
            </a:r>
            <a:r>
              <a:rPr lang="en-US" sz="1000" dirty="0"/>
              <a:t>V1.1, V1.2, and V2.0.</a:t>
            </a:r>
          </a:p>
        </p:txBody>
      </p:sp>
      <p:sp>
        <p:nvSpPr>
          <p:cNvPr id="11" name="Slide Number Placeholder 3">
            <a:extLst>
              <a:ext uri="{FF2B5EF4-FFF2-40B4-BE49-F238E27FC236}">
                <a16:creationId xmlns:a16="http://schemas.microsoft.com/office/drawing/2014/main" id="{A5F1A6C8-CF82-069A-FCB6-96D9E90D55D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179</a:t>
            </a:fld>
            <a:endParaRPr lang="en-US" dirty="0"/>
          </a:p>
        </p:txBody>
      </p:sp>
    </p:spTree>
    <p:extLst>
      <p:ext uri="{BB962C8B-B14F-4D97-AF65-F5344CB8AC3E}">
        <p14:creationId xmlns:p14="http://schemas.microsoft.com/office/powerpoint/2010/main" val="387293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Measures Improving</a:t>
            </a:r>
          </a:p>
        </p:txBody>
      </p:sp>
      <p:sp>
        <p:nvSpPr>
          <p:cNvPr id="3" name="Content Placeholder 2"/>
          <p:cNvSpPr>
            <a:spLocks noGrp="1"/>
          </p:cNvSpPr>
          <p:nvPr>
            <p:ph idx="1"/>
          </p:nvPr>
        </p:nvSpPr>
        <p:spPr/>
        <p:txBody>
          <a:bodyPr>
            <a:normAutofit lnSpcReduction="10000"/>
          </a:bodyPr>
          <a:lstStyle/>
          <a:p>
            <a:r>
              <a:rPr lang="en-US" dirty="0"/>
              <a:t>Of 28 measures, 16 were improving.</a:t>
            </a:r>
          </a:p>
          <a:p>
            <a:r>
              <a:rPr lang="en-US" dirty="0"/>
              <a:t>The three measures with the largest rate of improvement are:</a:t>
            </a:r>
          </a:p>
          <a:p>
            <a:pPr lvl="1"/>
            <a:r>
              <a:rPr lang="en-US" dirty="0"/>
              <a:t>Postoperative respiratory failure, prolonged mechanical ventilation, or reintubation per 1,000 elective-surgery admissions, age 18 and over (HCUP).</a:t>
            </a:r>
          </a:p>
          <a:p>
            <a:pPr lvl="1"/>
            <a:r>
              <a:rPr lang="en-US" dirty="0"/>
              <a:t>Long-stay nursing home residents with a urinary tract infection (MDS).</a:t>
            </a:r>
          </a:p>
          <a:p>
            <a:pPr lvl="1"/>
            <a:r>
              <a:rPr lang="en-US" dirty="0"/>
              <a:t>Short-stay nursing home patients with pressure ulcers that are new or worsened (MDS).</a:t>
            </a:r>
          </a:p>
        </p:txBody>
      </p:sp>
      <p:sp>
        <p:nvSpPr>
          <p:cNvPr id="4" name="Slide Number Placeholder 3">
            <a:extLst>
              <a:ext uri="{FF2B5EF4-FFF2-40B4-BE49-F238E27FC236}">
                <a16:creationId xmlns:a16="http://schemas.microsoft.com/office/drawing/2014/main" id="{FB7A3A3F-2766-4756-BE8A-37696FFC4CB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a:t>
            </a:fld>
            <a:endParaRPr lang="en-US" dirty="0"/>
          </a:p>
        </p:txBody>
      </p:sp>
    </p:spTree>
    <p:extLst>
      <p:ext uri="{BB962C8B-B14F-4D97-AF65-F5344CB8AC3E}">
        <p14:creationId xmlns:p14="http://schemas.microsoft.com/office/powerpoint/2010/main" val="9796765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CDAB-36B0-4095-99B8-76F3EAA2076C}"/>
              </a:ext>
            </a:extLst>
          </p:cNvPr>
          <p:cNvSpPr>
            <a:spLocks noGrp="1"/>
          </p:cNvSpPr>
          <p:nvPr>
            <p:ph type="title"/>
          </p:nvPr>
        </p:nvSpPr>
        <p:spPr/>
        <p:txBody>
          <a:bodyPr>
            <a:noAutofit/>
          </a:bodyPr>
          <a:lstStyle/>
          <a:p>
            <a:r>
              <a:rPr lang="en-US" sz="2800" dirty="0"/>
              <a:t>Network of Patient Safety Databases and the National Learning System </a:t>
            </a:r>
          </a:p>
        </p:txBody>
      </p:sp>
      <p:sp>
        <p:nvSpPr>
          <p:cNvPr id="6" name="Content Placeholder 5">
            <a:extLst>
              <a:ext uri="{FF2B5EF4-FFF2-40B4-BE49-F238E27FC236}">
                <a16:creationId xmlns:a16="http://schemas.microsoft.com/office/drawing/2014/main" id="{A2E78526-0194-A94C-2080-732817CF5538}"/>
              </a:ext>
            </a:extLst>
          </p:cNvPr>
          <p:cNvSpPr>
            <a:spLocks noGrp="1"/>
          </p:cNvSpPr>
          <p:nvPr>
            <p:ph sz="half" idx="1"/>
          </p:nvPr>
        </p:nvSpPr>
        <p:spPr>
          <a:xfrm>
            <a:off x="457200" y="1828800"/>
            <a:ext cx="4114800" cy="4114800"/>
          </a:xfrm>
        </p:spPr>
        <p:txBody>
          <a:bodyPr>
            <a:normAutofit fontScale="70000" lnSpcReduction="20000"/>
          </a:bodyPr>
          <a:lstStyle/>
          <a:p>
            <a:pPr marL="342900" indent="-342900">
              <a:lnSpc>
                <a:spcPct val="120000"/>
              </a:lnSpc>
              <a:spcBef>
                <a:spcPct val="20000"/>
              </a:spcBef>
              <a:buClr>
                <a:schemeClr val="tx2"/>
              </a:buClr>
              <a:buSzPct val="150000"/>
              <a:buFont typeface="Arial" panose="020B0604020202020204" pitchFamily="34" charset="0"/>
              <a:buChar char="•"/>
            </a:pPr>
            <a:r>
              <a:rPr lang="en-US" sz="2800" dirty="0"/>
              <a:t>The Network of Patient Safety Databases (NPSD) is part of the national learning system of providers, AHRQ-listed PSOs, and providers.</a:t>
            </a:r>
            <a:r>
              <a:rPr lang="en-US" dirty="0"/>
              <a:t> It serves as a learning system for the public.</a:t>
            </a:r>
          </a:p>
          <a:p>
            <a:pPr marL="342900" indent="-342900">
              <a:lnSpc>
                <a:spcPct val="120000"/>
              </a:lnSpc>
              <a:spcBef>
                <a:spcPct val="20000"/>
              </a:spcBef>
              <a:buClr>
                <a:schemeClr val="tx2"/>
              </a:buClr>
              <a:buSzPct val="150000"/>
              <a:buFont typeface="Arial" panose="020B0604020202020204" pitchFamily="34" charset="0"/>
              <a:buChar char="•"/>
            </a:pPr>
            <a:r>
              <a:rPr lang="en-US" sz="2800" dirty="0"/>
              <a:t>The data collected by the Patient Safety Organization Privacy Protection Center are designed to support measurement and improvement of patient safety.</a:t>
            </a:r>
          </a:p>
        </p:txBody>
      </p:sp>
      <p:pic>
        <p:nvPicPr>
          <p:cNvPr id="4" name="Content Placeholder 3" descr="Diagram showing how the Network of Patient Safety Databases works: The process is circular: Patient safety activities produce data that is used for patient safety research, which produces evidence that leads to patient safety activities. At the center of the system are providers, PSOs, and the NPSD, who all interact to deliver safe, high-quality patient ca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41951"/>
            <a:ext cx="4038600" cy="4442460"/>
          </a:xfrm>
        </p:spPr>
      </p:pic>
      <p:sp>
        <p:nvSpPr>
          <p:cNvPr id="3" name="Slide Number Placeholder 2">
            <a:extLst>
              <a:ext uri="{FF2B5EF4-FFF2-40B4-BE49-F238E27FC236}">
                <a16:creationId xmlns:a16="http://schemas.microsoft.com/office/drawing/2014/main" id="{60227313-8214-4A72-BC5F-45984737E351}"/>
              </a:ext>
            </a:extLst>
          </p:cNvPr>
          <p:cNvSpPr>
            <a:spLocks noGrp="1"/>
          </p:cNvSpPr>
          <p:nvPr>
            <p:ph type="sldNum" sz="quarter" idx="10"/>
          </p:nvPr>
        </p:nvSpPr>
        <p:spPr/>
        <p:txBody>
          <a:bodyPr/>
          <a:lstStyle/>
          <a:p>
            <a:fld id="{85F5B7A5-34A7-4AB0-A34F-A4DF2002FA98}" type="slidenum">
              <a:rPr lang="en-US" smtClean="0"/>
              <a:pPr/>
              <a:t>180</a:t>
            </a:fld>
            <a:endParaRPr lang="en-US" dirty="0"/>
          </a:p>
        </p:txBody>
      </p:sp>
    </p:spTree>
    <p:extLst>
      <p:ext uri="{BB962C8B-B14F-4D97-AF65-F5344CB8AC3E}">
        <p14:creationId xmlns:p14="http://schemas.microsoft.com/office/powerpoint/2010/main" val="5883619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References</a:t>
            </a:r>
          </a:p>
        </p:txBody>
      </p:sp>
      <p:sp>
        <p:nvSpPr>
          <p:cNvPr id="7" name="Text Placeholder 6">
            <a:extLst>
              <a:ext uri="{FF2B5EF4-FFF2-40B4-BE49-F238E27FC236}">
                <a16:creationId xmlns:a16="http://schemas.microsoft.com/office/drawing/2014/main" id="{F629F4CA-8FD7-C528-F275-A3DD4E22F0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181</a:t>
            </a:fld>
            <a:endParaRPr lang="en-US" dirty="0"/>
          </a:p>
        </p:txBody>
      </p:sp>
    </p:spTree>
    <p:extLst>
      <p:ext uri="{BB962C8B-B14F-4D97-AF65-F5344CB8AC3E}">
        <p14:creationId xmlns:p14="http://schemas.microsoft.com/office/powerpoint/2010/main" val="5961156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noAutofit/>
          </a:bodyPr>
          <a:lstStyle/>
          <a:p>
            <a:pPr marL="0" marR="0" indent="0">
              <a:spcBef>
                <a:spcPts val="0"/>
              </a:spcBef>
              <a:spcAft>
                <a:spcPts val="1200"/>
              </a:spcAft>
              <a:buNone/>
            </a:pPr>
            <a:r>
              <a:rPr lang="en-US" sz="1200" dirty="0">
                <a:effectLst/>
                <a:ea typeface="Times New Roman" panose="02020603050405020304" pitchFamily="18" charset="0"/>
              </a:rPr>
              <a:t>Abe K, Kuklina EV, Hooper WC, Callaghan WM. Venous thromboembolism as a cause of severe maternal morbidity and mortality in the United States. </a:t>
            </a:r>
            <a:r>
              <a:rPr lang="es-ES" sz="1200" dirty="0">
                <a:effectLst/>
                <a:ea typeface="Times New Roman" panose="02020603050405020304" pitchFamily="18" charset="0"/>
              </a:rPr>
              <a:t>Semin Perinatol. 2019 Jun;43(4):200-204. Epub 2019 Mar 9. </a:t>
            </a:r>
            <a:r>
              <a:rPr lang="es-ES" sz="1200" u="sng" dirty="0">
                <a:solidFill>
                  <a:srgbClr val="0000FF"/>
                </a:solidFill>
                <a:effectLst/>
                <a:ea typeface="Times New Roman" panose="02020603050405020304" pitchFamily="18" charset="0"/>
                <a:hlinkClick r:id="rId3"/>
              </a:rPr>
              <a:t>https://pubmed.ncbi.nlm.nih.gov/30935751/</a:t>
            </a:r>
            <a:r>
              <a:rPr lang="es-ES" sz="1200" dirty="0">
                <a:effectLst/>
                <a:ea typeface="Times New Roman" panose="02020603050405020304" pitchFamily="18" charset="0"/>
              </a:rPr>
              <a:t>. </a:t>
            </a:r>
            <a:r>
              <a:rPr lang="en-US" sz="1200" dirty="0">
                <a:effectLst/>
                <a:ea typeface="Times New Roman" panose="02020603050405020304" pitchFamily="18" charset="0"/>
              </a:rPr>
              <a:t>Accessed March 5, 2024.</a:t>
            </a:r>
          </a:p>
          <a:p>
            <a:pPr marL="0" marR="0" indent="0">
              <a:spcBef>
                <a:spcPts val="0"/>
              </a:spcBef>
              <a:spcAft>
                <a:spcPts val="1200"/>
              </a:spcAft>
              <a:buNone/>
            </a:pPr>
            <a:r>
              <a:rPr lang="en-US" sz="1200" dirty="0">
                <a:effectLst/>
                <a:ea typeface="Times New Roman" panose="02020603050405020304" pitchFamily="18" charset="0"/>
              </a:rPr>
              <a:t>Adams MM, Alexander GR, Kirby RS, Wingate MS. Perinatal Epidemiology for Public Health Practice. New York, NY: Springer US; 2009.</a:t>
            </a:r>
          </a:p>
          <a:p>
            <a:pPr marL="0" marR="0" indent="0">
              <a:spcBef>
                <a:spcPts val="0"/>
              </a:spcBef>
              <a:spcAft>
                <a:spcPts val="1200"/>
              </a:spcAft>
              <a:buNone/>
            </a:pPr>
            <a:r>
              <a:rPr lang="en-US" sz="1200" dirty="0">
                <a:effectLst/>
                <a:ea typeface="Times New Roman" panose="02020603050405020304" pitchFamily="18" charset="0"/>
              </a:rPr>
              <a:t>Agency for Healthcare Research and Quality. AHRQ National Scorecard on Hospital-Acquired Conditions: Updated Baseline Rates and Preliminary Results 2014-2017. 2019a. </a:t>
            </a:r>
            <a:r>
              <a:rPr lang="en-US" sz="1200" u="sng" dirty="0">
                <a:solidFill>
                  <a:srgbClr val="0000FF"/>
                </a:solidFill>
                <a:effectLst/>
                <a:ea typeface="Times New Roman" panose="02020603050405020304" pitchFamily="18" charset="0"/>
                <a:hlinkClick r:id="rId4"/>
              </a:rPr>
              <a:t>https://www.ahrq.gov/sites/default/files/wysiwyg/</a:t>
            </a:r>
            <a:br>
              <a:rPr lang="en-US" sz="1200" u="sng" dirty="0">
                <a:solidFill>
                  <a:srgbClr val="0000FF"/>
                </a:solidFill>
                <a:effectLst/>
                <a:ea typeface="Times New Roman" panose="02020603050405020304" pitchFamily="18" charset="0"/>
                <a:hlinkClick r:id="rId4"/>
              </a:rPr>
            </a:br>
            <a:r>
              <a:rPr lang="en-US" sz="1200" u="sng" dirty="0">
                <a:solidFill>
                  <a:srgbClr val="0000FF"/>
                </a:solidFill>
                <a:effectLst/>
                <a:ea typeface="Times New Roman" panose="02020603050405020304" pitchFamily="18" charset="0"/>
                <a:hlinkClick r:id="rId4"/>
              </a:rPr>
              <a:t>professionals/quality-patient-safety/pfp/hacreport-2019.pdf</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Agency for Healthcare Research and Quality. The Falls Management Program: A Quality Improvement Initiative for Nursing Facilities. Chapter 1. Introduction and Program Overview. Content last reviewed December 2017. </a:t>
            </a:r>
            <a:r>
              <a:rPr lang="en-US" sz="1200" u="sng" dirty="0">
                <a:solidFill>
                  <a:srgbClr val="0000FF"/>
                </a:solidFill>
                <a:effectLst/>
                <a:ea typeface="Times New Roman" panose="02020603050405020304" pitchFamily="18" charset="0"/>
                <a:hlinkClick r:id="rId5"/>
              </a:rPr>
              <a:t>https://www.ahrq.gov/patient-safety/settings/long-term-care/resource/injuries/fallspx/man1.html</a:t>
            </a:r>
            <a:r>
              <a:rPr lang="en-US" sz="1200" dirty="0">
                <a:effectLst/>
                <a:ea typeface="Times New Roman" panose="02020603050405020304" pitchFamily="18" charset="0"/>
              </a:rPr>
              <a:t>. Accessed March 5, 2024. </a:t>
            </a:r>
          </a:p>
          <a:p>
            <a:pPr marL="0" marR="0" indent="0">
              <a:spcBef>
                <a:spcPts val="0"/>
              </a:spcBef>
              <a:spcAft>
                <a:spcPts val="1200"/>
              </a:spcAft>
              <a:buNone/>
            </a:pPr>
            <a:r>
              <a:rPr lang="en-US" sz="1200" dirty="0">
                <a:effectLst/>
                <a:ea typeface="Times New Roman" panose="02020603050405020304" pitchFamily="18" charset="0"/>
              </a:rPr>
              <a:t>Agency for Healthcare Research and Quality. More Effort Is Needed To Ensure Patients Understand Doctors’ Instructions. 2019b. AHRQ Publication No. 18(19)-0033-8-EF. </a:t>
            </a:r>
            <a:r>
              <a:rPr lang="en-US" sz="1200" u="sng" dirty="0">
                <a:solidFill>
                  <a:srgbClr val="0000FF"/>
                </a:solidFill>
                <a:effectLst/>
                <a:ea typeface="Times New Roman" panose="02020603050405020304" pitchFamily="18" charset="0"/>
                <a:hlinkClick r:id="rId6"/>
              </a:rPr>
              <a:t>https://www.ahrq.gov/sites/default/files/wysiwyg/</a:t>
            </a:r>
            <a:br>
              <a:rPr lang="en-US" sz="1200" u="sng" dirty="0">
                <a:solidFill>
                  <a:srgbClr val="0000FF"/>
                </a:solidFill>
                <a:effectLst/>
                <a:ea typeface="Times New Roman" panose="02020603050405020304" pitchFamily="18" charset="0"/>
                <a:hlinkClick r:id="rId6"/>
              </a:rPr>
            </a:br>
            <a:r>
              <a:rPr lang="en-US" sz="1200" u="sng" dirty="0">
                <a:solidFill>
                  <a:srgbClr val="0000FF"/>
                </a:solidFill>
                <a:effectLst/>
                <a:ea typeface="Times New Roman" panose="02020603050405020304" pitchFamily="18" charset="0"/>
                <a:hlinkClick r:id="rId6"/>
              </a:rPr>
              <a:t>research/findings/nhqrdr/dataspotlight-health-literacy.pdf</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Agency for Healthcare Research and Quality. Patient Safety Primer: Health Care-Associated Infections. </a:t>
            </a:r>
            <a:r>
              <a:rPr lang="en-US" sz="1200" u="sng" dirty="0">
                <a:solidFill>
                  <a:srgbClr val="0000FF"/>
                </a:solidFill>
                <a:effectLst/>
                <a:ea typeface="Times New Roman" panose="02020603050405020304" pitchFamily="18" charset="0"/>
                <a:hlinkClick r:id="rId7"/>
              </a:rPr>
              <a:t>https://psnet.ahrq.gov/primers/primer/7</a:t>
            </a:r>
            <a:r>
              <a:rPr lang="en-US" sz="1200" dirty="0">
                <a:effectLst/>
                <a:ea typeface="Times New Roman" panose="02020603050405020304" pitchFamily="18" charset="0"/>
              </a:rPr>
              <a:t>. 2019c. Accessed March 5, 2024.</a:t>
            </a:r>
          </a:p>
          <a:p>
            <a:pPr marL="0" marR="0" indent="0">
              <a:spcBef>
                <a:spcPts val="0"/>
              </a:spcBef>
              <a:spcAft>
                <a:spcPts val="1200"/>
              </a:spcAft>
              <a:buNone/>
            </a:pPr>
            <a:r>
              <a:rPr lang="en-US" sz="1200" dirty="0">
                <a:effectLst/>
                <a:ea typeface="Times New Roman" panose="02020603050405020304" pitchFamily="18" charset="0"/>
              </a:rPr>
              <a:t>Agency for Healthcare Research and Quality. Patient Safety Primer: Maternal Safety. </a:t>
            </a:r>
            <a:r>
              <a:rPr lang="en-US" sz="1200" u="sng" dirty="0">
                <a:solidFill>
                  <a:srgbClr val="0000FF"/>
                </a:solidFill>
                <a:effectLst/>
                <a:ea typeface="Times New Roman" panose="02020603050405020304" pitchFamily="18" charset="0"/>
                <a:hlinkClick r:id="rId8"/>
              </a:rPr>
              <a:t>https://psnet.ahrq.gov/primers/primer/50/Maternal-Safety</a:t>
            </a:r>
            <a:r>
              <a:rPr lang="en-US" sz="1200" dirty="0">
                <a:effectLst/>
                <a:ea typeface="Times New Roman" panose="02020603050405020304" pitchFamily="18" charset="0"/>
              </a:rPr>
              <a:t>. 2019d. Accessed March 5, 2024.</a:t>
            </a:r>
          </a:p>
        </p:txBody>
      </p:sp>
      <p:sp>
        <p:nvSpPr>
          <p:cNvPr id="17" name="Slide Number Placeholder 16">
            <a:extLst>
              <a:ext uri="{FF2B5EF4-FFF2-40B4-BE49-F238E27FC236}">
                <a16:creationId xmlns:a16="http://schemas.microsoft.com/office/drawing/2014/main" id="{A9650660-5C0F-4C22-B524-24F9859875D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182</a:t>
            </a:fld>
            <a:endParaRPr lang="en-US" dirty="0"/>
          </a:p>
        </p:txBody>
      </p:sp>
    </p:spTree>
    <p:extLst>
      <p:ext uri="{BB962C8B-B14F-4D97-AF65-F5344CB8AC3E}">
        <p14:creationId xmlns:p14="http://schemas.microsoft.com/office/powerpoint/2010/main" val="32724566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p:txBody>
          <a:bodyPr>
            <a:noAutofit/>
          </a:bodyPr>
          <a:lstStyle/>
          <a:p>
            <a:pPr marL="0" indent="0">
              <a:buNone/>
            </a:pPr>
            <a:r>
              <a:rPr lang="en-US" sz="1200" dirty="0">
                <a:effectLst/>
                <a:ea typeface="Times New Roman" panose="02020603050405020304" pitchFamily="18" charset="0"/>
              </a:rPr>
              <a:t>Alliance for Home Health Quality and Innovation. Home Health Chartbook 2021. (Prepared by Avalere Health.), Arlington, VA: AHHQI; September 2021. </a:t>
            </a:r>
          </a:p>
          <a:p>
            <a:pPr marL="0" indent="0">
              <a:buNone/>
            </a:pPr>
            <a:endParaRPr lang="en-US" sz="1200" dirty="0">
              <a:effectLst/>
              <a:ea typeface="Times New Roman" panose="02020603050405020304" pitchFamily="18" charset="0"/>
            </a:endParaRPr>
          </a:p>
          <a:p>
            <a:pPr marL="0" indent="0">
              <a:buNone/>
            </a:pPr>
            <a:r>
              <a:rPr lang="en-US" sz="1200" dirty="0">
                <a:effectLst/>
                <a:ea typeface="Times New Roman" panose="02020603050405020304" pitchFamily="18" charset="0"/>
              </a:rPr>
              <a:t>American College of Obstetricians and Gynecologists and the Society for Maternal–Fetal Medicine, Kilpatrick SK, Ecker JL. Severe maternal morbidity: screening and review. Am J </a:t>
            </a:r>
            <a:r>
              <a:rPr lang="en-US" sz="1200" dirty="0" err="1">
                <a:effectLst/>
                <a:ea typeface="Times New Roman" panose="02020603050405020304" pitchFamily="18" charset="0"/>
              </a:rPr>
              <a:t>Obstet</a:t>
            </a:r>
            <a:r>
              <a:rPr lang="en-US" sz="1200" dirty="0">
                <a:effectLst/>
                <a:ea typeface="Times New Roman" panose="02020603050405020304" pitchFamily="18" charset="0"/>
              </a:rPr>
              <a:t> Gynecol. 2016 Sep;215(3):B17-B22. </a:t>
            </a:r>
            <a:r>
              <a:rPr lang="en-US" sz="1200" u="sng" dirty="0">
                <a:solidFill>
                  <a:srgbClr val="0000FF"/>
                </a:solidFill>
                <a:effectLst/>
                <a:ea typeface="Times New Roman" panose="02020603050405020304" pitchFamily="18" charset="0"/>
                <a:hlinkClick r:id="rId3"/>
              </a:rPr>
              <a:t>https://pubmed.ncbi.nlm.nih.gov/27560600/</a:t>
            </a:r>
            <a:r>
              <a:rPr lang="en-US" sz="1200" dirty="0">
                <a:effectLst/>
                <a:ea typeface="Times New Roman" panose="02020603050405020304" pitchFamily="18" charset="0"/>
              </a:rPr>
              <a:t>. Accessed March 5, 2024.</a:t>
            </a:r>
          </a:p>
          <a:p>
            <a:pPr marL="0" indent="0">
              <a:buNone/>
            </a:pPr>
            <a:endParaRPr lang="en-US" sz="1200" dirty="0">
              <a:ea typeface="Times New Roman" panose="02020603050405020304" pitchFamily="18" charset="0"/>
            </a:endParaRPr>
          </a:p>
          <a:p>
            <a:pPr marL="0" indent="0">
              <a:buNone/>
            </a:pPr>
            <a:r>
              <a:rPr lang="en-US" sz="1200" dirty="0">
                <a:effectLst/>
                <a:ea typeface="Times New Roman" panose="02020603050405020304" pitchFamily="18" charset="0"/>
              </a:rPr>
              <a:t>Au Y, Holbrook M, Skeens A, Painter J, McBurney J, Cassata A, Wang SC. Improving the quality of pressure ulcer management in a skilled nursing facility. Int Wound J. 2019 Apr;16(2):550-555. </a:t>
            </a:r>
            <a:r>
              <a:rPr lang="en-US" sz="1200" u="sng" dirty="0">
                <a:solidFill>
                  <a:srgbClr val="0000FF"/>
                </a:solidFill>
                <a:effectLst/>
                <a:ea typeface="Times New Roman" panose="02020603050405020304" pitchFamily="18" charset="0"/>
                <a:hlinkClick r:id="rId4"/>
              </a:rPr>
              <a:t>https://www.ncbi.nlm.nih.gov/pmc/articles/PMC7949271/</a:t>
            </a:r>
            <a:r>
              <a:rPr lang="en-US" sz="1200" dirty="0">
                <a:effectLst/>
                <a:ea typeface="Times New Roman" panose="02020603050405020304" pitchFamily="18" charset="0"/>
              </a:rPr>
              <a:t>. Accessed March 5, 2024.</a:t>
            </a:r>
          </a:p>
          <a:p>
            <a:pPr marL="0" indent="0">
              <a:buNone/>
            </a:pPr>
            <a:endParaRPr lang="en-US" sz="1200" dirty="0">
              <a:effectLst/>
              <a:ea typeface="Times New Roman" panose="02020603050405020304" pitchFamily="18" charset="0"/>
            </a:endParaRPr>
          </a:p>
          <a:p>
            <a:pPr marL="0" marR="0" indent="0">
              <a:spcBef>
                <a:spcPts val="0"/>
              </a:spcBef>
              <a:spcAft>
                <a:spcPts val="1200"/>
              </a:spcAft>
              <a:buNone/>
            </a:pPr>
            <a:r>
              <a:rPr lang="en-US" sz="1200" dirty="0">
                <a:effectLst/>
                <a:ea typeface="Times New Roman" panose="02020603050405020304" pitchFamily="18" charset="0"/>
              </a:rPr>
              <a:t>Bateman BT, Shaw KM, Kuklina EV, Callaghan WM, Seely EW, Hernandez-Diaz S. Hypertension in women of reproductive age in the United States: NHANES 1999-2008. PLoS ONE. 2012;7(4):36171. </a:t>
            </a:r>
            <a:r>
              <a:rPr lang="en-US" sz="1200" u="sng" dirty="0">
                <a:solidFill>
                  <a:srgbClr val="0000FF"/>
                </a:solidFill>
                <a:effectLst/>
                <a:ea typeface="Times New Roman" panose="02020603050405020304" pitchFamily="18" charset="0"/>
                <a:hlinkClick r:id="rId5"/>
              </a:rPr>
              <a:t>https://www.ncbi.nlm.nih.gov/pmc/articles/PMC3340351/</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Boulware LE, Cooper LA, Ratner LE, LaVeist TA, Powe NR. Race and trust in the health care system. Public Health Rep. 2003 Jul-Aug;118(4):358-365. </a:t>
            </a:r>
            <a:r>
              <a:rPr lang="en-US" sz="1200" u="sng" dirty="0">
                <a:solidFill>
                  <a:srgbClr val="0000FF"/>
                </a:solidFill>
                <a:effectLst/>
                <a:ea typeface="Times New Roman" panose="02020603050405020304" pitchFamily="18" charset="0"/>
                <a:hlinkClick r:id="rId6"/>
              </a:rPr>
              <a:t>https://www.ncbi.nlm.nih.gov/pmc/articles/PMC1497554/</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Centers for Disease Control and Prevention. Bloodstream Infection Event (Central Line-Associated Bloodstream Infection and Non-Central Line-Associated Bloodstream Infection. Device-Associated Module. January 2021. </a:t>
            </a:r>
            <a:r>
              <a:rPr lang="en-US" sz="1200" u="sng" dirty="0">
                <a:solidFill>
                  <a:srgbClr val="0000FF"/>
                </a:solidFill>
                <a:effectLst/>
                <a:ea typeface="Times New Roman" panose="02020603050405020304" pitchFamily="18" charset="0"/>
                <a:hlinkClick r:id="rId7"/>
              </a:rPr>
              <a:t>https://www.cdc.gov/nhsn/pdfs/pscmanual/ 4psc_clabscurrent.pdf</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Centers for Disease Control and Prevention. Maternal Mortality. Frequently Asked Questions. 2020a. </a:t>
            </a:r>
            <a:r>
              <a:rPr lang="en-US" sz="1200" u="sng" dirty="0">
                <a:solidFill>
                  <a:srgbClr val="0000FF"/>
                </a:solidFill>
                <a:effectLst/>
                <a:ea typeface="Times New Roman" panose="02020603050405020304" pitchFamily="18" charset="0"/>
                <a:hlinkClick r:id="rId8"/>
              </a:rPr>
              <a:t>https://www.cdc.gov/nchs/maternal-mortality/faq.htm</a:t>
            </a:r>
            <a:r>
              <a:rPr lang="en-US" sz="1200" dirty="0">
                <a:effectLst/>
                <a:ea typeface="Times New Roman" panose="02020603050405020304" pitchFamily="18" charset="0"/>
              </a:rPr>
              <a:t>. Accessed March 5, 2024.</a:t>
            </a:r>
          </a:p>
          <a:p>
            <a:pPr marL="0" indent="0">
              <a:spcBef>
                <a:spcPts val="0"/>
              </a:spcBef>
              <a:spcAft>
                <a:spcPts val="1200"/>
              </a:spcAft>
              <a:buNone/>
            </a:pPr>
            <a:r>
              <a:rPr lang="en-US" sz="1200" dirty="0">
                <a:effectLst/>
                <a:ea typeface="Times New Roman" panose="02020603050405020304" pitchFamily="18" charset="0"/>
              </a:rPr>
              <a:t> </a:t>
            </a:r>
          </a:p>
        </p:txBody>
      </p:sp>
      <p:sp>
        <p:nvSpPr>
          <p:cNvPr id="18" name="Slide Number Placeholder 17">
            <a:extLst>
              <a:ext uri="{FF2B5EF4-FFF2-40B4-BE49-F238E27FC236}">
                <a16:creationId xmlns:a16="http://schemas.microsoft.com/office/drawing/2014/main" id="{460376AA-1B2E-4F2B-B78F-AD227410643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183</a:t>
            </a:fld>
            <a:endParaRPr lang="en-US" dirty="0"/>
          </a:p>
        </p:txBody>
      </p:sp>
    </p:spTree>
    <p:extLst>
      <p:ext uri="{BB962C8B-B14F-4D97-AF65-F5344CB8AC3E}">
        <p14:creationId xmlns:p14="http://schemas.microsoft.com/office/powerpoint/2010/main" val="7050850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9F7B-1DD7-417A-BCB9-FA53075D9206}"/>
              </a:ext>
            </a:extLst>
          </p:cNvPr>
          <p:cNvSpPr>
            <a:spLocks noGrp="1"/>
          </p:cNvSpPr>
          <p:nvPr>
            <p:ph type="title"/>
          </p:nvPr>
        </p:nvSpPr>
        <p:spPr/>
        <p:txBody>
          <a:bodyPr>
            <a:normAutofit fontScale="90000"/>
          </a:bodyPr>
          <a:lstStyle/>
          <a:p>
            <a:r>
              <a:rPr lang="en-US" dirty="0"/>
              <a:t>References</a:t>
            </a:r>
          </a:p>
        </p:txBody>
      </p:sp>
      <p:sp>
        <p:nvSpPr>
          <p:cNvPr id="3" name="Content Placeholder 2" descr="References for NATIONAL HEALTHCARE QUALITY AND DISPARITIES REPORT&#10;Chartbook on Patient Safety 2022">
            <a:extLst>
              <a:ext uri="{FF2B5EF4-FFF2-40B4-BE49-F238E27FC236}">
                <a16:creationId xmlns:a16="http://schemas.microsoft.com/office/drawing/2014/main" id="{2D57523E-68F0-450B-988D-BE04DB62306E}"/>
              </a:ext>
            </a:extLst>
          </p:cNvPr>
          <p:cNvSpPr>
            <a:spLocks noGrp="1"/>
          </p:cNvSpPr>
          <p:nvPr>
            <p:ph idx="1"/>
          </p:nvPr>
        </p:nvSpPr>
        <p:spPr/>
        <p:txBody>
          <a:bodyPr>
            <a:noAutofit/>
          </a:bodyPr>
          <a:lstStyle/>
          <a:p>
            <a:endParaRPr lang="en-US" sz="1600" dirty="0"/>
          </a:p>
          <a:p>
            <a:pPr marL="228600" lvl="0" indent="-228600"/>
            <a:endParaRPr lang="en-US" sz="1600" dirty="0"/>
          </a:p>
          <a:p>
            <a:pPr marL="174982" indent="-174982" defTabSz="933237">
              <a:spcBef>
                <a:spcPts val="0"/>
              </a:spcBef>
              <a:buClrTx/>
              <a:buSzTx/>
              <a:defRPr/>
            </a:pPr>
            <a:endParaRPr lang="en-US" sz="1600" dirty="0"/>
          </a:p>
          <a:p>
            <a:pPr marL="174982" lvl="0" indent="-174982" defTabSz="933237">
              <a:spcBef>
                <a:spcPts val="0"/>
              </a:spcBef>
              <a:buClrTx/>
              <a:buSzTx/>
              <a:defRPr/>
            </a:pPr>
            <a:endParaRPr lang="en-US" sz="1600" dirty="0">
              <a:cs typeface="Arial" panose="020B0604020202020204" pitchFamily="34" charset="0"/>
            </a:endParaRPr>
          </a:p>
          <a:p>
            <a:pPr lvl="0"/>
            <a:endParaRPr lang="en-US" sz="1600" dirty="0"/>
          </a:p>
          <a:p>
            <a:pPr lvl="0"/>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0"/>
            <a:endParaRPr lang="en-US" sz="1600" dirty="0"/>
          </a:p>
          <a:p>
            <a:endParaRPr lang="en-US" sz="1600" dirty="0"/>
          </a:p>
        </p:txBody>
      </p:sp>
      <p:sp>
        <p:nvSpPr>
          <p:cNvPr id="9" name="Slide Number Placeholder 8">
            <a:extLst>
              <a:ext uri="{FF2B5EF4-FFF2-40B4-BE49-F238E27FC236}">
                <a16:creationId xmlns:a16="http://schemas.microsoft.com/office/drawing/2014/main" id="{F03BD2DE-4AA5-4840-A9F0-91CA036AE03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184</a:t>
            </a:fld>
            <a:endParaRPr lang="en-US" dirty="0"/>
          </a:p>
        </p:txBody>
      </p:sp>
      <p:sp>
        <p:nvSpPr>
          <p:cNvPr id="8" name="Rectangle 7">
            <a:extLst>
              <a:ext uri="{FF2B5EF4-FFF2-40B4-BE49-F238E27FC236}">
                <a16:creationId xmlns:a16="http://schemas.microsoft.com/office/drawing/2014/main" id="{C11351B2-98F2-4CDF-9742-0BA6D295CBF8}"/>
              </a:ext>
            </a:extLst>
          </p:cNvPr>
          <p:cNvSpPr/>
          <p:nvPr/>
        </p:nvSpPr>
        <p:spPr>
          <a:xfrm>
            <a:off x="457200" y="1371600"/>
            <a:ext cx="8229600" cy="5047536"/>
          </a:xfrm>
          <a:prstGeom prst="rect">
            <a:avLst/>
          </a:prstGeom>
        </p:spPr>
        <p:txBody>
          <a:bodyPr>
            <a:spAutoFit/>
          </a:bodyPr>
          <a:lstStyle/>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Centers for Disease Control and Prevention. Pregnancy Mortality Surveillance System. </a:t>
            </a:r>
            <a:r>
              <a:rPr lang="en-US" sz="1200" dirty="0">
                <a:effectLst/>
                <a:ea typeface="Times New Roman" panose="02020603050405020304" pitchFamily="18" charset="0"/>
                <a:cs typeface="Calibri" panose="020F0502020204030204" pitchFamily="34" charset="0"/>
                <a:hlinkClick r:id="rId3"/>
              </a:rPr>
              <a:t>https://www.cdc.gov/reproductivehealth/maternal-mortality/pregnancy-mortality-surveillance-system.htm</a:t>
            </a:r>
            <a:r>
              <a:rPr lang="en-US" sz="1200" dirty="0">
                <a:effectLst/>
                <a:ea typeface="Times New Roman" panose="02020603050405020304" pitchFamily="18" charset="0"/>
                <a:cs typeface="Calibri" panose="020F0502020204030204" pitchFamily="34" charset="0"/>
              </a:rPr>
              <a:t>. 2020b.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Centers for Disease Control and Prevention. Urinary Tract Infection (Catheter-Associated Urinary Tract Infection [CAUTI] and Non-Catheter-Associated Urinary Tract Infection [UTI]) Events. Device-Associated Module. January 2023. </a:t>
            </a:r>
            <a:r>
              <a:rPr lang="en-US" sz="1200" dirty="0">
                <a:effectLst/>
                <a:ea typeface="Times New Roman" panose="02020603050405020304" pitchFamily="18" charset="0"/>
                <a:cs typeface="Calibri" panose="020F0502020204030204" pitchFamily="34" charset="0"/>
                <a:hlinkClick r:id="rId4"/>
              </a:rPr>
              <a:t>http://www.cdc.gov/nhsn/pdfs/pscmanual/7psccauticurrent.pdf</a:t>
            </a:r>
            <a:r>
              <a:rPr lang="en-US" sz="1200" dirty="0">
                <a:effectLst/>
                <a:ea typeface="Times New Roman" panose="02020603050405020304" pitchFamily="18" charset="0"/>
                <a:cs typeface="Calibri" panose="020F0502020204030204" pitchFamily="34" charset="0"/>
              </a:rPr>
              <a:t>.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Chou C. Time to start using evidence-based approaches to patient engagement. NEJM Catalyst. 2018 Mar 28. https://catalyst.nejm.org/evidence-based-patient-provider-communication/.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Divi C, Koss RG, Schmaltz SP, Loeb JM. Language proficiency and adverse events in U.S. hospitals: a pilot study. Int J Qual Health Care. 2007 Apr;19(2):60-67. </a:t>
            </a:r>
            <a:r>
              <a:rPr lang="en-US" sz="1200" u="sng" dirty="0">
                <a:solidFill>
                  <a:srgbClr val="0000FF"/>
                </a:solidFill>
                <a:effectLst/>
                <a:ea typeface="Times New Roman" panose="02020603050405020304" pitchFamily="18" charset="0"/>
                <a:cs typeface="Calibri" panose="020F0502020204030204" pitchFamily="34" charset="0"/>
                <a:hlinkClick r:id="rId5"/>
              </a:rPr>
              <a:t>https://pubmed.ncbi.nlm.nih.gov/17277013/</a:t>
            </a:r>
            <a:r>
              <a:rPr lang="en-US" sz="1200" dirty="0">
                <a:effectLst/>
                <a:ea typeface="Times New Roman" panose="02020603050405020304" pitchFamily="18" charset="0"/>
                <a:cs typeface="Calibri" panose="020F0502020204030204" pitchFamily="34" charset="0"/>
              </a:rPr>
              <a:t>.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Dudeck MA, Edwards JR, Allen-Bridson K, Gross C, Malpiedi PJ, Peterson KD, Pollock DA, Weiner LM, Sievert DM. National Healthcare Safety Network (NHSN) report, data summary for 2013, device-associated module. Am J Infect Control. 2015 Mar 1;43(3):206-221. </a:t>
            </a:r>
            <a:r>
              <a:rPr lang="en-US" sz="1200" u="sng" dirty="0">
                <a:solidFill>
                  <a:srgbClr val="0000FF"/>
                </a:solidFill>
                <a:effectLst/>
                <a:ea typeface="Times New Roman" panose="02020603050405020304" pitchFamily="18" charset="0"/>
                <a:cs typeface="Calibri" panose="020F0502020204030204" pitchFamily="34" charset="0"/>
                <a:hlinkClick r:id="rId6"/>
              </a:rPr>
              <a:t>https://www.ncbi.nlm.nih.gov/pmc/articles/PMC4653815/</a:t>
            </a:r>
            <a:r>
              <a:rPr lang="en-US" sz="1200" dirty="0">
                <a:effectLst/>
                <a:ea typeface="Times New Roman" panose="02020603050405020304" pitchFamily="18" charset="0"/>
                <a:cs typeface="Calibri" panose="020F0502020204030204" pitchFamily="34" charset="0"/>
              </a:rPr>
              <a:t>.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Elliott AM, Alexander SC, Mescher CA, Mohan D, Barnato AE. Differences in physicians’ verbal and nonverbal communication with Black and White patients at the end of life. J Pain Symptom Manage. 2016;51(1):1-8. </a:t>
            </a:r>
            <a:r>
              <a:rPr lang="en-US" sz="1200" u="sng" dirty="0">
                <a:solidFill>
                  <a:srgbClr val="0000FF"/>
                </a:solidFill>
                <a:effectLst/>
                <a:ea typeface="Times New Roman" panose="02020603050405020304" pitchFamily="18" charset="0"/>
                <a:cs typeface="Calibri" panose="020F0502020204030204" pitchFamily="34" charset="0"/>
                <a:hlinkClick r:id="rId7"/>
              </a:rPr>
              <a:t>https://www.ncbi.nlm.nih.gov/pmc/articles/PMC4698224/</a:t>
            </a:r>
            <a:r>
              <a:rPr lang="en-US" sz="1200" dirty="0">
                <a:effectLst/>
                <a:ea typeface="Times New Roman" panose="02020603050405020304" pitchFamily="18" charset="0"/>
                <a:cs typeface="Calibri" panose="020F0502020204030204" pitchFamily="34" charset="0"/>
              </a:rPr>
              <a:t>. Accessed March 5, 2024.</a:t>
            </a:r>
          </a:p>
          <a:p>
            <a:pPr marL="101600" marR="0">
              <a:spcBef>
                <a:spcPts val="0"/>
              </a:spcBef>
              <a:spcAft>
                <a:spcPts val="1200"/>
              </a:spcAft>
            </a:pPr>
            <a:r>
              <a:rPr lang="en-US" sz="1200" dirty="0">
                <a:effectLst/>
                <a:ea typeface="Times New Roman" panose="02020603050405020304" pitchFamily="18" charset="0"/>
                <a:cs typeface="Calibri" panose="020F0502020204030204" pitchFamily="34" charset="0"/>
              </a:rPr>
              <a:t>Etchegaray JM, Ottosen MJ, Burress L, Sage WM, Bell SK, Gallagher TH, Thomas EJ. Structuring patient and family involvement in medical error event disclosure and analysis. Health Aff (Millwood). 2014 Jan;33(1):46-52. </a:t>
            </a:r>
            <a:r>
              <a:rPr lang="en-US" sz="1200" u="sng" dirty="0">
                <a:solidFill>
                  <a:srgbClr val="0000FF"/>
                </a:solidFill>
                <a:effectLst/>
                <a:ea typeface="Times New Roman" panose="02020603050405020304" pitchFamily="18" charset="0"/>
                <a:cs typeface="Calibri" panose="020F0502020204030204" pitchFamily="34" charset="0"/>
                <a:hlinkClick r:id="rId8"/>
              </a:rPr>
              <a:t>https://pubmed.ncbi.nlm.nih.gov/24395934/</a:t>
            </a:r>
            <a:r>
              <a:rPr lang="en-US" sz="1200" dirty="0">
                <a:effectLst/>
                <a:ea typeface="Times New Roman" panose="02020603050405020304" pitchFamily="18" charset="0"/>
                <a:cs typeface="Calibri" panose="020F0502020204030204" pitchFamily="34" charset="0"/>
              </a:rPr>
              <a:t>. Accessed March 5, 2024.</a:t>
            </a:r>
          </a:p>
          <a:p>
            <a:pPr marL="101600" marR="0">
              <a:spcBef>
                <a:spcPts val="0"/>
              </a:spcBef>
              <a:spcAft>
                <a:spcPts val="1200"/>
              </a:spcAft>
            </a:pPr>
            <a:endParaRPr lang="en-US" sz="1200"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389044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3306-2D57-4AFE-8AFB-AB2A4711DFE5}"/>
              </a:ext>
            </a:extLst>
          </p:cNvPr>
          <p:cNvSpPr>
            <a:spLocks noGrp="1"/>
          </p:cNvSpPr>
          <p:nvPr>
            <p:ph type="title"/>
          </p:nvPr>
        </p:nvSpPr>
        <p:spPr/>
        <p:txBody>
          <a:bodyPr>
            <a:normAutofit fontScale="90000"/>
          </a:bodyPr>
          <a:lstStyle/>
          <a:p>
            <a:r>
              <a:rPr lang="en-US" dirty="0"/>
              <a:t>References</a:t>
            </a:r>
          </a:p>
        </p:txBody>
      </p:sp>
      <p:sp>
        <p:nvSpPr>
          <p:cNvPr id="3" name="Content Placeholder 2" descr="References for NATIONAL HEALTHCARE QUALITY AND DISPARITIES REPORT&#10;Chartbook on Patient Safety 2022">
            <a:extLst>
              <a:ext uri="{FF2B5EF4-FFF2-40B4-BE49-F238E27FC236}">
                <a16:creationId xmlns:a16="http://schemas.microsoft.com/office/drawing/2014/main" id="{E2DC16A7-D8EB-4248-B581-6A1AB316B64A}"/>
              </a:ext>
            </a:extLst>
          </p:cNvPr>
          <p:cNvSpPr>
            <a:spLocks noGrp="1"/>
          </p:cNvSpPr>
          <p:nvPr>
            <p:ph idx="1"/>
          </p:nvPr>
        </p:nvSpPr>
        <p:spPr/>
        <p:txBody>
          <a:bodyPr>
            <a:noAutofit/>
          </a:bodyPr>
          <a:lstStyle/>
          <a:p>
            <a:endParaRPr lang="en-US" sz="1600" dirty="0"/>
          </a:p>
          <a:p>
            <a:endParaRPr lang="en-US" sz="1600" dirty="0"/>
          </a:p>
          <a:p>
            <a:endParaRPr lang="en-US" sz="1600" dirty="0"/>
          </a:p>
          <a:p>
            <a:pPr lvl="0"/>
            <a:endParaRPr lang="en-US" sz="1600" dirty="0"/>
          </a:p>
          <a:p>
            <a:endParaRPr lang="en-US" sz="1600" dirty="0"/>
          </a:p>
        </p:txBody>
      </p:sp>
      <p:sp>
        <p:nvSpPr>
          <p:cNvPr id="6" name="Slide Number Placeholder 5">
            <a:extLst>
              <a:ext uri="{FF2B5EF4-FFF2-40B4-BE49-F238E27FC236}">
                <a16:creationId xmlns:a16="http://schemas.microsoft.com/office/drawing/2014/main" id="{C8AA5D5E-9A9A-4AB3-A172-6F3F9B2DAE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185</a:t>
            </a:fld>
            <a:endParaRPr lang="en-US" dirty="0"/>
          </a:p>
        </p:txBody>
      </p:sp>
      <p:sp>
        <p:nvSpPr>
          <p:cNvPr id="5" name="Rectangle 4">
            <a:extLst>
              <a:ext uri="{FF2B5EF4-FFF2-40B4-BE49-F238E27FC236}">
                <a16:creationId xmlns:a16="http://schemas.microsoft.com/office/drawing/2014/main" id="{18B0DE16-A9CA-498F-BC70-269C4B2BB07B}"/>
              </a:ext>
            </a:extLst>
          </p:cNvPr>
          <p:cNvSpPr/>
          <p:nvPr/>
        </p:nvSpPr>
        <p:spPr>
          <a:xfrm>
            <a:off x="457200" y="1280160"/>
            <a:ext cx="8229600" cy="5232202"/>
          </a:xfrm>
          <a:prstGeom prst="rect">
            <a:avLst/>
          </a:prstGeom>
        </p:spPr>
        <p:txBody>
          <a:bodyPr wrap="square">
            <a:spAutoFit/>
          </a:bodyPr>
          <a:lstStyle/>
          <a:p>
            <a:pPr marL="101600" marR="0">
              <a:spcBef>
                <a:spcPts val="0"/>
              </a:spcBef>
              <a:spcAft>
                <a:spcPts val="1200"/>
              </a:spcAft>
            </a:pPr>
            <a:r>
              <a:rPr lang="en-US" sz="1200" dirty="0">
                <a:effectLst/>
                <a:ea typeface="Times New Roman" panose="02020603050405020304" pitchFamily="18" charset="0"/>
              </a:rPr>
              <a:t>Fasano HT, McCarter MSJ, Simonis JM, Hoelscher GL, Bullard MJ. Influence of socioeconomic bias on emergency medicine resident decision making and patient care. Simul Healthc. 2020 Jul 2. </a:t>
            </a:r>
            <a:r>
              <a:rPr lang="en-US" sz="1200" u="sng" dirty="0">
                <a:solidFill>
                  <a:srgbClr val="0000FF"/>
                </a:solidFill>
                <a:effectLst/>
                <a:ea typeface="Times New Roman" panose="02020603050405020304" pitchFamily="18" charset="0"/>
                <a:hlinkClick r:id="rId3"/>
              </a:rPr>
              <a:t>https://pubmed.ncbi.nlm.nih.gov/</a:t>
            </a:r>
            <a:br>
              <a:rPr lang="en-US" sz="1200" u="sng" dirty="0">
                <a:solidFill>
                  <a:srgbClr val="0000FF"/>
                </a:solidFill>
                <a:effectLst/>
                <a:ea typeface="Times New Roman" panose="02020603050405020304" pitchFamily="18" charset="0"/>
                <a:hlinkClick r:id="rId3"/>
              </a:rPr>
            </a:br>
            <a:r>
              <a:rPr lang="en-US" sz="1200" u="sng" dirty="0">
                <a:solidFill>
                  <a:srgbClr val="0000FF"/>
                </a:solidFill>
                <a:effectLst/>
                <a:ea typeface="Times New Roman" panose="02020603050405020304" pitchFamily="18" charset="0"/>
                <a:hlinkClick r:id="rId3"/>
              </a:rPr>
              <a:t>32649585/</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Fingar KR, Hambrick MM, Heslin KC, Moore JE. Trends and Disparities in Delivery Hospitalizations Involving Severe Maternal Morbidity, 2006–2015. Healthcare Cost and Utilization Project (HCUP) Statistical Brief #243. 2018 Sep 4. . Rockville (MD): Agency for Healthcare Research and Quality; September 2018. </a:t>
            </a:r>
            <a:r>
              <a:rPr lang="en-US" sz="1200" u="sng" dirty="0">
                <a:solidFill>
                  <a:srgbClr val="0000FF"/>
                </a:solidFill>
                <a:effectLst/>
                <a:ea typeface="Times New Roman" panose="02020603050405020304" pitchFamily="18" charset="0"/>
                <a:hlinkClick r:id="rId4"/>
              </a:rPr>
              <a:t>https://www.hcup-us.ahrq.gov/reports/statbriefs/sb243-Severe-Maternal-Morbidity-Delivery-Trends-Disparities.jsp</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Gyamfi-Bannerman C, Srinivas SK, Wright JD, Goffman D, Siddiq Z, D’Alton ME, Friedman AM. Postpartum hemorrhage outcomes and race. Am J Obstet Gynecol. 2018 Aug;219(2):185.e1-185.e10. </a:t>
            </a:r>
            <a:r>
              <a:rPr lang="en-US" sz="1200" u="sng" dirty="0">
                <a:solidFill>
                  <a:srgbClr val="0000FF"/>
                </a:solidFill>
                <a:effectLst/>
                <a:ea typeface="Times New Roman" panose="02020603050405020304" pitchFamily="18" charset="0"/>
                <a:hlinkClick r:id="rId5"/>
              </a:rPr>
              <a:t>https://pubmed.ncbi.nlm.nih.gov/29752934/</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Harris-</a:t>
            </a:r>
            <a:r>
              <a:rPr lang="en-US" sz="1200" dirty="0" err="1">
                <a:effectLst/>
                <a:ea typeface="Times New Roman" panose="02020603050405020304" pitchFamily="18" charset="0"/>
              </a:rPr>
              <a:t>Kojetin</a:t>
            </a:r>
            <a:r>
              <a:rPr lang="en-US" sz="1200" dirty="0">
                <a:effectLst/>
                <a:ea typeface="Times New Roman" panose="02020603050405020304" pitchFamily="18" charset="0"/>
              </a:rPr>
              <a:t> L, Sengupta M, Lendon JP, Rome V, Valverde R, Caffrey C. Long-term care providers and services users in the United States, 2015-2016. National Center for Health Statistics. Vital Health Stat. 2019;3(43). </a:t>
            </a:r>
            <a:r>
              <a:rPr lang="en-US" sz="1200" u="sng" dirty="0">
                <a:solidFill>
                  <a:srgbClr val="0000FF"/>
                </a:solidFill>
                <a:effectLst/>
                <a:ea typeface="Times New Roman" panose="02020603050405020304" pitchFamily="18" charset="0"/>
                <a:hlinkClick r:id="rId6"/>
              </a:rPr>
              <a:t>https://www.cdc.gov/nchs/data/series/sr_03/sr03_43-508.pdf</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Institute of Medicine. Health Literacy: A Prescription To End Confusion. Washington, DC: National Academies Press; 2004. </a:t>
            </a:r>
            <a:r>
              <a:rPr lang="en-US" sz="1200" u="sng" dirty="0">
                <a:solidFill>
                  <a:srgbClr val="0000FF"/>
                </a:solidFill>
                <a:effectLst/>
                <a:ea typeface="Times New Roman" panose="02020603050405020304" pitchFamily="18" charset="0"/>
                <a:hlinkClick r:id="rId7"/>
              </a:rPr>
              <a:t>https://www.nap.edu/catalog/10883/health-literacy-a-prescriptiontoend-confusion</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Kaiser Family Foundation. State Health Facts. Total Number of Residents in Certified Nursing Facilities. Timeframe: 2019. </a:t>
            </a:r>
            <a:r>
              <a:rPr lang="en-US" sz="1200" u="sng" dirty="0">
                <a:solidFill>
                  <a:srgbClr val="0000FF"/>
                </a:solidFill>
                <a:effectLst/>
                <a:ea typeface="Times New Roman" panose="02020603050405020304" pitchFamily="18" charset="0"/>
                <a:hlinkClick r:id="rId8"/>
              </a:rPr>
              <a:t>https://www.kff.org/other/state-indicator/number-of-nursing-facility-residents/?</a:t>
            </a:r>
            <a:br>
              <a:rPr lang="en-US" sz="1200" u="sng" dirty="0">
                <a:solidFill>
                  <a:srgbClr val="0000FF"/>
                </a:solidFill>
                <a:effectLst/>
                <a:ea typeface="Times New Roman" panose="02020603050405020304" pitchFamily="18" charset="0"/>
                <a:hlinkClick r:id="rId8"/>
              </a:rPr>
            </a:br>
            <a:r>
              <a:rPr lang="en-US" sz="1200" u="sng" dirty="0" err="1">
                <a:solidFill>
                  <a:srgbClr val="0000FF"/>
                </a:solidFill>
                <a:effectLst/>
                <a:ea typeface="Times New Roman" panose="02020603050405020304" pitchFamily="18" charset="0"/>
                <a:hlinkClick r:id="rId8"/>
              </a:rPr>
              <a:t>currentTimeframe</a:t>
            </a:r>
            <a:r>
              <a:rPr lang="en-US" sz="1200" u="sng" dirty="0">
                <a:solidFill>
                  <a:srgbClr val="0000FF"/>
                </a:solidFill>
                <a:effectLst/>
                <a:ea typeface="Times New Roman" panose="02020603050405020304" pitchFamily="18" charset="0"/>
                <a:hlinkClick r:id="rId8"/>
              </a:rPr>
              <a:t>=0&amp;sortModel=%7B%22colId%22:%22Location%22,%22sort%22:%22asc%22%7D</a:t>
            </a:r>
            <a:r>
              <a:rPr lang="en-US" sz="1200" dirty="0">
                <a:effectLst/>
                <a:ea typeface="Times New Roman" panose="02020603050405020304" pitchFamily="18" charset="0"/>
              </a:rPr>
              <a:t>. Accessed March 5, 2024.</a:t>
            </a:r>
          </a:p>
          <a:p>
            <a:pPr marL="101600" marR="0">
              <a:spcBef>
                <a:spcPts val="0"/>
              </a:spcBef>
              <a:spcAft>
                <a:spcPts val="1200"/>
              </a:spcAft>
            </a:pPr>
            <a:endParaRPr lang="en-US" sz="1200" dirty="0">
              <a:effectLst/>
              <a:ea typeface="Times New Roman" panose="02020603050405020304" pitchFamily="18" charset="0"/>
            </a:endParaRPr>
          </a:p>
          <a:p>
            <a:endParaRPr lang="en-US" sz="1200" dirty="0"/>
          </a:p>
        </p:txBody>
      </p:sp>
    </p:spTree>
    <p:extLst>
      <p:ext uri="{BB962C8B-B14F-4D97-AF65-F5344CB8AC3E}">
        <p14:creationId xmlns:p14="http://schemas.microsoft.com/office/powerpoint/2010/main" val="35847927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3306-2D57-4AFE-8AFB-AB2A4711DFE5}"/>
              </a:ext>
            </a:extLst>
          </p:cNvPr>
          <p:cNvSpPr>
            <a:spLocks noGrp="1"/>
          </p:cNvSpPr>
          <p:nvPr>
            <p:ph type="title"/>
          </p:nvPr>
        </p:nvSpPr>
        <p:spPr/>
        <p:txBody>
          <a:bodyPr>
            <a:normAutofit fontScale="90000"/>
          </a:bodyPr>
          <a:lstStyle/>
          <a:p>
            <a:r>
              <a:rPr lang="en-US" dirty="0"/>
              <a:t>References</a:t>
            </a:r>
          </a:p>
        </p:txBody>
      </p:sp>
      <p:sp>
        <p:nvSpPr>
          <p:cNvPr id="3" name="Content Placeholder 2" descr="References for NATIONAL HEALTHCARE QUALITY AND DISPARITIES REPORT&#10;Chartbook on Patient Safety 2022">
            <a:extLst>
              <a:ext uri="{FF2B5EF4-FFF2-40B4-BE49-F238E27FC236}">
                <a16:creationId xmlns:a16="http://schemas.microsoft.com/office/drawing/2014/main" id="{E2DC16A7-D8EB-4248-B581-6A1AB316B64A}"/>
              </a:ext>
              <a:ext uri="{C183D7F6-B498-43B3-948B-1728B52AA6E4}">
                <adec:decorative xmlns:adec="http://schemas.microsoft.com/office/drawing/2017/decorative" val="0"/>
              </a:ext>
            </a:extLst>
          </p:cNvPr>
          <p:cNvSpPr>
            <a:spLocks noGrp="1"/>
          </p:cNvSpPr>
          <p:nvPr>
            <p:ph idx="1"/>
          </p:nvPr>
        </p:nvSpPr>
        <p:spPr/>
        <p:txBody>
          <a:bodyPr>
            <a:noAutofit/>
          </a:bodyPr>
          <a:lstStyle/>
          <a:p>
            <a:endParaRPr lang="en-US" sz="1600" dirty="0"/>
          </a:p>
          <a:p>
            <a:endParaRPr lang="en-US" sz="1600" dirty="0"/>
          </a:p>
          <a:p>
            <a:endParaRPr lang="en-US" sz="1600" dirty="0"/>
          </a:p>
          <a:p>
            <a:pPr lvl="0"/>
            <a:endParaRPr lang="en-US" sz="1600" dirty="0"/>
          </a:p>
          <a:p>
            <a:endParaRPr lang="en-US" sz="1600" dirty="0"/>
          </a:p>
        </p:txBody>
      </p:sp>
      <p:sp>
        <p:nvSpPr>
          <p:cNvPr id="6" name="Slide Number Placeholder 5">
            <a:extLst>
              <a:ext uri="{FF2B5EF4-FFF2-40B4-BE49-F238E27FC236}">
                <a16:creationId xmlns:a16="http://schemas.microsoft.com/office/drawing/2014/main" id="{C8AA5D5E-9A9A-4AB3-A172-6F3F9B2DAE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186</a:t>
            </a:fld>
            <a:endParaRPr lang="en-US" dirty="0"/>
          </a:p>
        </p:txBody>
      </p:sp>
      <p:sp>
        <p:nvSpPr>
          <p:cNvPr id="7" name="TextBox 6">
            <a:extLst>
              <a:ext uri="{FF2B5EF4-FFF2-40B4-BE49-F238E27FC236}">
                <a16:creationId xmlns:a16="http://schemas.microsoft.com/office/drawing/2014/main" id="{C9F78DB9-F52F-A958-FE8D-753ABB8AD4D8}"/>
              </a:ext>
            </a:extLst>
          </p:cNvPr>
          <p:cNvSpPr txBox="1"/>
          <p:nvPr/>
        </p:nvSpPr>
        <p:spPr>
          <a:xfrm>
            <a:off x="457200" y="1280160"/>
            <a:ext cx="8229600" cy="5078313"/>
          </a:xfrm>
          <a:prstGeom prst="rect">
            <a:avLst/>
          </a:prstGeom>
          <a:noFill/>
        </p:spPr>
        <p:txBody>
          <a:bodyPr wrap="square">
            <a:spAutoFit/>
          </a:bodyPr>
          <a:lstStyle/>
          <a:p>
            <a:pPr marL="101600" marR="0">
              <a:spcBef>
                <a:spcPts val="0"/>
              </a:spcBef>
              <a:spcAft>
                <a:spcPts val="1200"/>
              </a:spcAft>
            </a:pPr>
            <a:r>
              <a:rPr lang="en-US" sz="1200" dirty="0">
                <a:effectLst/>
                <a:ea typeface="Times New Roman" panose="02020603050405020304" pitchFamily="18" charset="0"/>
              </a:rPr>
              <a:t>Karter AJ, Stevens MR, Brown AF, Duru OK, Gregg EW, Gary TL, Beckles GL, Tseng CW, Marrero DG, Waitzfelder B, Herman WH, Piette JD, Safford MM, Ettner SL. Educational disparities in health behaviors among patients with diabetes: the Translating Research Into Action for Diabetes (TRIAD) Study. BMC Public Health. 2007 Oct 29;7:308. </a:t>
            </a:r>
            <a:r>
              <a:rPr lang="en-US" sz="1200" u="sng" dirty="0">
                <a:solidFill>
                  <a:srgbClr val="0000FF"/>
                </a:solidFill>
                <a:effectLst/>
                <a:ea typeface="Times New Roman" panose="02020603050405020304" pitchFamily="18" charset="0"/>
                <a:hlinkClick r:id="rId3"/>
              </a:rPr>
              <a:t>https://www.ncbi.nlm.nih.gov/pmc/articles/ PMC2238766/</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Khan A, Yin HS, Brach C, Graham DA, Ramotar MW, Williams DN, Spector N, Landrigan CP, Dreyer BP; Patient and Family Centered I-PASS Health Literacy Subcommittee. Association between parent comfort with English and adverse events among hospitalized children. </a:t>
            </a:r>
            <a:r>
              <a:rPr lang="es-ES" sz="1200" dirty="0">
                <a:effectLst/>
                <a:ea typeface="Times New Roman" panose="02020603050405020304" pitchFamily="18" charset="0"/>
              </a:rPr>
              <a:t>JAMA Pediatr. 2020 Dec 1;174(12):e203215. </a:t>
            </a:r>
            <a:r>
              <a:rPr lang="es-ES" sz="1200" u="sng" dirty="0">
                <a:solidFill>
                  <a:srgbClr val="0000FF"/>
                </a:solidFill>
                <a:effectLst/>
                <a:ea typeface="Times New Roman" panose="02020603050405020304" pitchFamily="18" charset="0"/>
                <a:hlinkClick r:id="rId4"/>
              </a:rPr>
              <a:t>https://pubmed.ncbi.nlm.nih.gov/33074313/</a:t>
            </a:r>
            <a:r>
              <a:rPr lang="es-ES" sz="1200" dirty="0">
                <a:effectLst/>
                <a:ea typeface="Times New Roman" panose="02020603050405020304" pitchFamily="18" charset="0"/>
              </a:rPr>
              <a:t>. </a:t>
            </a:r>
            <a:r>
              <a:rPr lang="en-US" sz="1200" dirty="0">
                <a:effectLst/>
                <a:ea typeface="Times New Roman" panose="02020603050405020304" pitchFamily="18" charset="0"/>
              </a:rPr>
              <a:t>Accessed March 5, 2024.</a:t>
            </a:r>
          </a:p>
          <a:p>
            <a:pPr marL="101600" marR="0">
              <a:spcBef>
                <a:spcPts val="0"/>
              </a:spcBef>
              <a:spcAft>
                <a:spcPts val="1200"/>
              </a:spcAft>
            </a:pPr>
            <a:r>
              <a:rPr lang="en-US" sz="1200" dirty="0">
                <a:effectLst/>
                <a:ea typeface="Times New Roman" panose="02020603050405020304" pitchFamily="18" charset="0"/>
              </a:rPr>
              <a:t>Koh HK, Brach C, Harris LM, Parchman ML. A proposed “health literate care model” would constitute a systems approach to improving patients’ engagement in care. Health Aff. 2013;32(2):357-367. </a:t>
            </a:r>
            <a:r>
              <a:rPr lang="en-US" sz="1200" u="sng" dirty="0">
                <a:solidFill>
                  <a:srgbClr val="0000FF"/>
                </a:solidFill>
                <a:effectLst/>
                <a:ea typeface="Times New Roman" panose="02020603050405020304" pitchFamily="18" charset="0"/>
                <a:hlinkClick r:id="rId5"/>
              </a:rPr>
              <a:t>https://www.ncbi.nlm.nih.gov/pmc/articles/PMC5102011/</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Kohn LT, Corrigan JM, Donaldson MS, eds.; Committee on Quality of Health Care in America, Institute of Medicine. To Err Is Human: Building a Safer Health System. Washington, DC: National Academy Press; 2000. </a:t>
            </a:r>
            <a:r>
              <a:rPr lang="en-US" sz="1200" u="sng" dirty="0">
                <a:solidFill>
                  <a:srgbClr val="0000FF"/>
                </a:solidFill>
                <a:effectLst/>
                <a:ea typeface="Times New Roman" panose="02020603050405020304" pitchFamily="18" charset="0"/>
                <a:hlinkClick r:id="rId6"/>
              </a:rPr>
              <a:t>http://www.nap.edu/catalog/9728.html</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Kutner M, Greenberg E, Jin Y, Paulsen C. The Health Literacy of America’s Adults: Results From the 2003 National Assessment of Adult Literacy. Washington, DC: National Center for Education Statistics; 2006. Publication No. NCES 2006-483. </a:t>
            </a:r>
            <a:r>
              <a:rPr lang="en-US" sz="1200" u="sng" dirty="0">
                <a:solidFill>
                  <a:srgbClr val="0000FF"/>
                </a:solidFill>
                <a:effectLst/>
                <a:ea typeface="Times New Roman" panose="02020603050405020304" pitchFamily="18" charset="0"/>
                <a:hlinkClick r:id="rId7"/>
              </a:rPr>
              <a:t>https://nces.ed.gov/pubs2006/2006483_1.pdf</a:t>
            </a:r>
            <a:r>
              <a:rPr lang="en-US" sz="1200" dirty="0">
                <a:effectLst/>
                <a:ea typeface="Times New Roman" panose="02020603050405020304" pitchFamily="18" charset="0"/>
              </a:rPr>
              <a:t>. Accessed March 5, 2024. </a:t>
            </a:r>
          </a:p>
          <a:p>
            <a:pPr marL="101600" marR="0">
              <a:spcBef>
                <a:spcPts val="0"/>
              </a:spcBef>
              <a:spcAft>
                <a:spcPts val="1200"/>
              </a:spcAft>
            </a:pPr>
            <a:r>
              <a:rPr lang="en-US" sz="1200" dirty="0">
                <a:effectLst/>
                <a:ea typeface="Times New Roman" panose="02020603050405020304" pitchFamily="18" charset="0"/>
              </a:rPr>
              <a:t>Liang L, Brach C. Health literacy universal precautions are still a distant dream: analysis of U.S. data on health literate practices. Health Lit Res </a:t>
            </a:r>
            <a:r>
              <a:rPr lang="en-US" sz="1200" dirty="0" err="1">
                <a:effectLst/>
                <a:ea typeface="Times New Roman" panose="02020603050405020304" pitchFamily="18" charset="0"/>
              </a:rPr>
              <a:t>Pract</a:t>
            </a:r>
            <a:r>
              <a:rPr lang="en-US" sz="1200" dirty="0">
                <a:effectLst/>
                <a:ea typeface="Times New Roman" panose="02020603050405020304" pitchFamily="18" charset="0"/>
              </a:rPr>
              <a:t>. 2017 Oct;1(4):e216-e230. </a:t>
            </a:r>
            <a:r>
              <a:rPr lang="en-US" sz="1200" dirty="0" err="1">
                <a:effectLst/>
                <a:ea typeface="Times New Roman" panose="02020603050405020304" pitchFamily="18" charset="0"/>
              </a:rPr>
              <a:t>Epub</a:t>
            </a:r>
            <a:r>
              <a:rPr lang="en-US" sz="1200" dirty="0">
                <a:effectLst/>
                <a:ea typeface="Times New Roman" panose="02020603050405020304" pitchFamily="18" charset="0"/>
              </a:rPr>
              <a:t> 2017 Nov 9. </a:t>
            </a:r>
            <a:r>
              <a:rPr lang="en-US" sz="1200" u="sng" dirty="0">
                <a:solidFill>
                  <a:srgbClr val="0000FF"/>
                </a:solidFill>
                <a:effectLst/>
                <a:ea typeface="Times New Roman" panose="02020603050405020304" pitchFamily="18" charset="0"/>
                <a:hlinkClick r:id="rId8"/>
              </a:rPr>
              <a:t>https://www.ncbi.nlm.nih.gov/pmc/articles/PMC5706771/</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Lim W. Using low molecular weight heparin in special patient populations. J </a:t>
            </a:r>
            <a:r>
              <a:rPr lang="en-US" sz="1200" dirty="0" err="1">
                <a:effectLst/>
                <a:ea typeface="Times New Roman" panose="02020603050405020304" pitchFamily="18" charset="0"/>
              </a:rPr>
              <a:t>Thromb</a:t>
            </a:r>
            <a:r>
              <a:rPr lang="en-US" sz="1200" dirty="0">
                <a:effectLst/>
                <a:ea typeface="Times New Roman" panose="02020603050405020304" pitchFamily="18" charset="0"/>
              </a:rPr>
              <a:t> Thrombolysis 2010 Feb;29(2):233-240. </a:t>
            </a:r>
            <a:r>
              <a:rPr lang="en-US" sz="1200" u="sng" dirty="0">
                <a:solidFill>
                  <a:srgbClr val="0000FF"/>
                </a:solidFill>
                <a:effectLst/>
                <a:ea typeface="Times New Roman" panose="02020603050405020304" pitchFamily="18" charset="0"/>
                <a:hlinkClick r:id="rId9"/>
              </a:rPr>
              <a:t>https://www.ncbi.nlm.nih.gov/pubmed/19902146</a:t>
            </a:r>
            <a:r>
              <a:rPr lang="en-US" sz="1200" dirty="0">
                <a:effectLst/>
                <a:ea typeface="Times New Roman" panose="02020603050405020304" pitchFamily="18" charset="0"/>
              </a:rPr>
              <a:t>. Accessed March 5, 2024.</a:t>
            </a:r>
          </a:p>
        </p:txBody>
      </p:sp>
    </p:spTree>
    <p:extLst>
      <p:ext uri="{BB962C8B-B14F-4D97-AF65-F5344CB8AC3E}">
        <p14:creationId xmlns:p14="http://schemas.microsoft.com/office/powerpoint/2010/main" val="15807460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A5A4-45E6-4413-8420-D67CB9B45A68}"/>
              </a:ext>
            </a:extLst>
          </p:cNvPr>
          <p:cNvSpPr>
            <a:spLocks noGrp="1"/>
          </p:cNvSpPr>
          <p:nvPr>
            <p:ph type="title"/>
          </p:nvPr>
        </p:nvSpPr>
        <p:spPr/>
        <p:txBody>
          <a:bodyPr>
            <a:normAutofit fontScale="90000"/>
          </a:bodyPr>
          <a:lstStyle/>
          <a:p>
            <a:r>
              <a:rPr lang="en-US" dirty="0"/>
              <a:t>References</a:t>
            </a:r>
          </a:p>
        </p:txBody>
      </p:sp>
      <p:sp>
        <p:nvSpPr>
          <p:cNvPr id="3" name="Content Placeholder 2" descr="References for NATIONAL HEALTHCARE QUALITY AND DISPARITIES REPORT&#10;Chartbook on Patient Safety 2022">
            <a:extLst>
              <a:ext uri="{FF2B5EF4-FFF2-40B4-BE49-F238E27FC236}">
                <a16:creationId xmlns:a16="http://schemas.microsoft.com/office/drawing/2014/main" id="{FB7AEAE7-B815-46CB-9F49-9B42128ABEF7}"/>
              </a:ext>
            </a:extLst>
          </p:cNvPr>
          <p:cNvSpPr>
            <a:spLocks noGrp="1"/>
          </p:cNvSpPr>
          <p:nvPr>
            <p:ph idx="1"/>
          </p:nvPr>
        </p:nvSpPr>
        <p:spPr/>
        <p:txBody>
          <a:bodyPr>
            <a:noAutofit/>
          </a:bodyPr>
          <a:lstStyle/>
          <a:p>
            <a:endParaRPr lang="en-US" sz="1600" dirty="0">
              <a:latin typeface="Arial" panose="020B0604020202020204" pitchFamily="34" charset="0"/>
              <a:cs typeface="Arial" panose="020B0604020202020204" pitchFamily="34" charset="0"/>
            </a:endParaRPr>
          </a:p>
          <a:p>
            <a:endParaRPr lang="en-US" sz="1600" dirty="0"/>
          </a:p>
          <a:p>
            <a:endParaRPr lang="en-US" sz="1600" dirty="0"/>
          </a:p>
        </p:txBody>
      </p:sp>
      <p:sp>
        <p:nvSpPr>
          <p:cNvPr id="6" name="Slide Number Placeholder 5">
            <a:extLst>
              <a:ext uri="{FF2B5EF4-FFF2-40B4-BE49-F238E27FC236}">
                <a16:creationId xmlns:a16="http://schemas.microsoft.com/office/drawing/2014/main" id="{FE959379-D2F2-4CAF-AD51-F9AF267489C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187</a:t>
            </a:fld>
            <a:endParaRPr lang="en-US" dirty="0"/>
          </a:p>
        </p:txBody>
      </p:sp>
      <p:sp>
        <p:nvSpPr>
          <p:cNvPr id="5" name="Rectangle 4">
            <a:extLst>
              <a:ext uri="{FF2B5EF4-FFF2-40B4-BE49-F238E27FC236}">
                <a16:creationId xmlns:a16="http://schemas.microsoft.com/office/drawing/2014/main" id="{7245E480-B91F-4F52-BA4B-A73E7A6BB280}"/>
              </a:ext>
            </a:extLst>
          </p:cNvPr>
          <p:cNvSpPr/>
          <p:nvPr/>
        </p:nvSpPr>
        <p:spPr>
          <a:xfrm>
            <a:off x="457200" y="1280160"/>
            <a:ext cx="8229600" cy="5232202"/>
          </a:xfrm>
          <a:prstGeom prst="rect">
            <a:avLst/>
          </a:prstGeom>
        </p:spPr>
        <p:txBody>
          <a:bodyPr>
            <a:spAutoFit/>
          </a:bodyPr>
          <a:lstStyle/>
          <a:p>
            <a:pPr marL="101600" marR="0">
              <a:spcBef>
                <a:spcPts val="0"/>
              </a:spcBef>
              <a:spcAft>
                <a:spcPts val="1200"/>
              </a:spcAft>
            </a:pPr>
            <a:r>
              <a:rPr lang="en-US" sz="1200" dirty="0">
                <a:effectLst/>
                <a:ea typeface="Times New Roman" panose="02020603050405020304" pitchFamily="18" charset="0"/>
              </a:rPr>
              <a:t>Lobo BL. Use of newer anticoagulants in patients with chronic kidney disease. Am J Health Syst Pharm 2007;64(19):2017-2026. </a:t>
            </a:r>
            <a:r>
              <a:rPr lang="en-US" sz="1200" u="sng" dirty="0">
                <a:solidFill>
                  <a:srgbClr val="0000FF"/>
                </a:solidFill>
                <a:effectLst/>
                <a:ea typeface="Times New Roman" panose="02020603050405020304" pitchFamily="18" charset="0"/>
                <a:hlinkClick r:id="rId3"/>
              </a:rPr>
              <a:t>https://www.ncbi.nlm.nih.gov/pubmed/17893411</a:t>
            </a:r>
            <a:r>
              <a:rPr lang="en-US" sz="1200" dirty="0">
                <a:effectLst/>
                <a:ea typeface="Times New Roman" panose="02020603050405020304" pitchFamily="18" charset="0"/>
              </a:rPr>
              <a:t>. Accessed March 5, 2024. </a:t>
            </a:r>
          </a:p>
          <a:p>
            <a:pPr marL="101600" marR="0">
              <a:spcBef>
                <a:spcPts val="0"/>
              </a:spcBef>
              <a:spcAft>
                <a:spcPts val="1200"/>
              </a:spcAft>
            </a:pPr>
            <a:r>
              <a:rPr lang="en-US" sz="1200" dirty="0">
                <a:effectLst/>
                <a:ea typeface="Times New Roman" panose="02020603050405020304" pitchFamily="18" charset="0"/>
              </a:rPr>
              <a:t>Magill SS, O’Leary E, Janelle SJ, Thompson DL, Dumyati G, Nadle J, Wilson LE, Kainer MA, Lynfield R, Greissman S, Ray SM, Beldavs Z, Gross C, Bamberg W, Sievers M, Concannon C, Buhr N, Warnke L, Maloney M, Ocampo V, Brooks J, Oyewumi T, Sharmin S, Richards K, Rainbow J, Samper M, Hancock EB, Leaptrot D, Scalise E, Badrun F, Phelps R, Edwards JR; Emerging Infections Program Hospital Prevalence Survey Team. Changes in prevalence of health care-associated infections in U.S. hospitals. N Engl J Med. 2018. Nov 1;379(18):1732-1744. </a:t>
            </a:r>
            <a:r>
              <a:rPr lang="en-US" sz="1200" u="sng" dirty="0">
                <a:solidFill>
                  <a:srgbClr val="0000FF"/>
                </a:solidFill>
                <a:effectLst/>
                <a:ea typeface="Times New Roman" panose="02020603050405020304" pitchFamily="18" charset="0"/>
                <a:hlinkClick r:id="rId4"/>
              </a:rPr>
              <a:t>https://www.ncbi.nlm.nih.gov/pmc/articles/PMC7978499/</a:t>
            </a:r>
            <a:r>
              <a:rPr lang="en-US" sz="1200" dirty="0">
                <a:effectLst/>
                <a:ea typeface="Times New Roman" panose="02020603050405020304" pitchFamily="18" charset="0"/>
              </a:rPr>
              <a:t>. Accessed February 21, 2024.</a:t>
            </a:r>
          </a:p>
          <a:p>
            <a:pPr marL="101600" marR="0">
              <a:spcBef>
                <a:spcPts val="0"/>
              </a:spcBef>
              <a:spcAft>
                <a:spcPts val="1200"/>
              </a:spcAft>
            </a:pPr>
            <a:r>
              <a:rPr lang="en-US" sz="1200" dirty="0">
                <a:effectLst/>
                <a:ea typeface="Times New Roman" panose="02020603050405020304" pitchFamily="18" charset="0"/>
              </a:rPr>
              <a:t>Medline Plus. Eclampsia. National Library of Medicine; 2021a. </a:t>
            </a:r>
            <a:r>
              <a:rPr lang="en-US" sz="1200" u="sng" dirty="0">
                <a:solidFill>
                  <a:srgbClr val="0000FF"/>
                </a:solidFill>
                <a:effectLst/>
                <a:ea typeface="Times New Roman" panose="02020603050405020304" pitchFamily="18" charset="0"/>
                <a:hlinkClick r:id="rId5"/>
              </a:rPr>
              <a:t>https://medlineplus.gov/ency/article/000899.htm</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Medline Plus. Preeclampsia. National Library of Medicine; 2021b. </a:t>
            </a:r>
            <a:r>
              <a:rPr lang="en-US" sz="1200" u="sng" dirty="0">
                <a:solidFill>
                  <a:srgbClr val="0000FF"/>
                </a:solidFill>
                <a:effectLst/>
                <a:ea typeface="Times New Roman" panose="02020603050405020304" pitchFamily="18" charset="0"/>
                <a:hlinkClick r:id="rId6"/>
              </a:rPr>
              <a:t>https://medlineplus.gov/ency/ article/000898.htm</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Metersky ML, Hunt DR, Kliman R, Wang Y, Curry M, Verzier N, Lyder CH, Moy E. Racial disparities in the frequency of patient safety events: results from the National Medicare Patient Safety Monitoring System. Med Care. 2011 May;49(5):504-510. </a:t>
            </a:r>
            <a:r>
              <a:rPr lang="en-US" sz="1200" u="sng" dirty="0">
                <a:solidFill>
                  <a:srgbClr val="0000FF"/>
                </a:solidFill>
                <a:effectLst/>
                <a:ea typeface="Times New Roman" panose="02020603050405020304" pitchFamily="18" charset="0"/>
                <a:hlinkClick r:id="rId7"/>
              </a:rPr>
              <a:t>https://pubmed.ncbi.nlm.nih.gov/ 21494115/</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National Association for Home Care &amp; Hospice. Basic Statistics About Home Care. Updated 2010. </a:t>
            </a:r>
            <a:r>
              <a:rPr lang="en-US" sz="1200" u="sng" dirty="0">
                <a:solidFill>
                  <a:srgbClr val="0000FF"/>
                </a:solidFill>
                <a:effectLst/>
                <a:ea typeface="Times New Roman" panose="02020603050405020304" pitchFamily="18" charset="0"/>
                <a:hlinkClick r:id="rId8"/>
              </a:rPr>
              <a:t>http://www.nahc.org/wp-content/uploads/2017/10/10hc_stats.pdf</a:t>
            </a:r>
            <a:r>
              <a:rPr lang="en-US" sz="1200" dirty="0">
                <a:effectLst/>
                <a:ea typeface="Times New Roman" panose="02020603050405020304" pitchFamily="18" charset="0"/>
              </a:rPr>
              <a:t>. Accessed March 5, 2024.</a:t>
            </a:r>
          </a:p>
          <a:p>
            <a:pPr marL="101600">
              <a:spcAft>
                <a:spcPts val="1200"/>
              </a:spcAft>
            </a:pPr>
            <a:r>
              <a:rPr lang="en-US" sz="1200" dirty="0">
                <a:effectLst/>
                <a:ea typeface="Times New Roman" panose="02020603050405020304" pitchFamily="18" charset="0"/>
              </a:rPr>
              <a:t>Ngwenya S. Postpartum hemorrhage: incidence, risk factors, and outcomes in a low-resource setting. Int J </a:t>
            </a:r>
            <a:r>
              <a:rPr lang="en-US" sz="1200" dirty="0" err="1">
                <a:effectLst/>
                <a:ea typeface="Times New Roman" panose="02020603050405020304" pitchFamily="18" charset="0"/>
              </a:rPr>
              <a:t>Womens</a:t>
            </a:r>
            <a:r>
              <a:rPr lang="en-US" sz="1200" dirty="0">
                <a:effectLst/>
                <a:ea typeface="Times New Roman" panose="02020603050405020304" pitchFamily="18" charset="0"/>
              </a:rPr>
              <a:t> Health. 2016;8:647-650. </a:t>
            </a:r>
            <a:r>
              <a:rPr lang="en-US" sz="1200" u="sng" dirty="0">
                <a:solidFill>
                  <a:srgbClr val="0000FF"/>
                </a:solidFill>
                <a:effectLst/>
                <a:ea typeface="Times New Roman" panose="02020603050405020304" pitchFamily="18" charset="0"/>
                <a:hlinkClick r:id="rId9"/>
              </a:rPr>
              <a:t>https://www.ncbi.nlm.nih.gov/pmc/articles/ PMC5098756/</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err="1">
                <a:effectLst/>
                <a:ea typeface="Times New Roman" panose="02020603050405020304" pitchFamily="18" charset="0"/>
              </a:rPr>
              <a:t>Noursi</a:t>
            </a:r>
            <a:r>
              <a:rPr lang="en-US" sz="1200" dirty="0">
                <a:effectLst/>
                <a:ea typeface="Times New Roman" panose="02020603050405020304" pitchFamily="18" charset="0"/>
              </a:rPr>
              <a:t> S, </a:t>
            </a:r>
            <a:r>
              <a:rPr lang="en-US" sz="1200" dirty="0" err="1">
                <a:effectLst/>
                <a:ea typeface="Times New Roman" panose="02020603050405020304" pitchFamily="18" charset="0"/>
              </a:rPr>
              <a:t>Saluja</a:t>
            </a:r>
            <a:r>
              <a:rPr lang="en-US" sz="1200" dirty="0">
                <a:effectLst/>
                <a:ea typeface="Times New Roman" panose="02020603050405020304" pitchFamily="18" charset="0"/>
              </a:rPr>
              <a:t> B, Richey L. Using the ecological systems theory to understand Black/White disparities in maternal morbidity and mortality in the United States. J Racial </a:t>
            </a:r>
            <a:r>
              <a:rPr lang="en-US" sz="1200" dirty="0" err="1">
                <a:effectLst/>
                <a:ea typeface="Times New Roman" panose="02020603050405020304" pitchFamily="18" charset="0"/>
              </a:rPr>
              <a:t>Ethn</a:t>
            </a:r>
            <a:r>
              <a:rPr lang="en-US" sz="1200" dirty="0">
                <a:effectLst/>
                <a:ea typeface="Times New Roman" panose="02020603050405020304" pitchFamily="18" charset="0"/>
              </a:rPr>
              <a:t> Health Disparities. 2020 Jul 27. </a:t>
            </a:r>
            <a:r>
              <a:rPr lang="en-US" sz="1200" u="sng" dirty="0">
                <a:solidFill>
                  <a:srgbClr val="0000FF"/>
                </a:solidFill>
                <a:effectLst/>
                <a:ea typeface="Times New Roman" panose="02020603050405020304" pitchFamily="18" charset="0"/>
                <a:hlinkClick r:id="rId10"/>
              </a:rPr>
              <a:t>https://pubmed.ncbi.nlm.nih.gov/32720294/</a:t>
            </a:r>
            <a:r>
              <a:rPr lang="en-US" sz="1200" dirty="0">
                <a:effectLst/>
                <a:ea typeface="Times New Roman" panose="02020603050405020304" pitchFamily="18" charset="0"/>
              </a:rPr>
              <a:t>. Accessed March 5, 2024.</a:t>
            </a:r>
          </a:p>
        </p:txBody>
      </p:sp>
    </p:spTree>
    <p:extLst>
      <p:ext uri="{BB962C8B-B14F-4D97-AF65-F5344CB8AC3E}">
        <p14:creationId xmlns:p14="http://schemas.microsoft.com/office/powerpoint/2010/main" val="34716845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A9BD-2B76-4D92-99FF-4EBF3A1AE49F}"/>
              </a:ext>
            </a:extLst>
          </p:cNvPr>
          <p:cNvSpPr>
            <a:spLocks noGrp="1"/>
          </p:cNvSpPr>
          <p:nvPr>
            <p:ph type="title"/>
          </p:nvPr>
        </p:nvSpPr>
        <p:spPr/>
        <p:txBody>
          <a:bodyPr>
            <a:normAutofit fontScale="90000"/>
          </a:bodyPr>
          <a:lstStyle/>
          <a:p>
            <a:r>
              <a:rPr lang="en-US" dirty="0"/>
              <a:t>References</a:t>
            </a:r>
          </a:p>
        </p:txBody>
      </p:sp>
      <p:sp>
        <p:nvSpPr>
          <p:cNvPr id="3" name="Content Placeholder 2" descr="References for NATIONAL HEALTHCARE QUALITY AND DISPARITIES REPORT&#10;Chartbook on Patient Safety 2022">
            <a:extLst>
              <a:ext uri="{FF2B5EF4-FFF2-40B4-BE49-F238E27FC236}">
                <a16:creationId xmlns:a16="http://schemas.microsoft.com/office/drawing/2014/main" id="{0B597A82-C7C1-4B7F-9D46-F48636EF7ABC}"/>
              </a:ext>
            </a:extLst>
          </p:cNvPr>
          <p:cNvSpPr>
            <a:spLocks noGrp="1"/>
          </p:cNvSpPr>
          <p:nvPr>
            <p:ph idx="1"/>
          </p:nvPr>
        </p:nvSpPr>
        <p:spPr/>
        <p:txBody>
          <a:bodyPr>
            <a:noAutofit/>
          </a:bodyPr>
          <a:lstStyle/>
          <a:p>
            <a:pPr marL="228600" indent="-228600"/>
            <a:endParaRPr lang="en-US" sz="1600" dirty="0"/>
          </a:p>
          <a:p>
            <a:endParaRPr lang="en-US" sz="1600" dirty="0"/>
          </a:p>
        </p:txBody>
      </p:sp>
      <p:sp>
        <p:nvSpPr>
          <p:cNvPr id="6" name="Slide Number Placeholder 5">
            <a:extLst>
              <a:ext uri="{FF2B5EF4-FFF2-40B4-BE49-F238E27FC236}">
                <a16:creationId xmlns:a16="http://schemas.microsoft.com/office/drawing/2014/main" id="{54640FF1-D58F-4241-8FB1-B96D226803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188</a:t>
            </a:fld>
            <a:endParaRPr lang="en-US" dirty="0"/>
          </a:p>
        </p:txBody>
      </p:sp>
      <p:sp>
        <p:nvSpPr>
          <p:cNvPr id="5" name="Rectangle 4">
            <a:extLst>
              <a:ext uri="{FF2B5EF4-FFF2-40B4-BE49-F238E27FC236}">
                <a16:creationId xmlns:a16="http://schemas.microsoft.com/office/drawing/2014/main" id="{3911C9A4-440E-43E8-9989-709DC140E9E7}"/>
              </a:ext>
            </a:extLst>
          </p:cNvPr>
          <p:cNvSpPr/>
          <p:nvPr/>
        </p:nvSpPr>
        <p:spPr>
          <a:xfrm>
            <a:off x="457200" y="1280160"/>
            <a:ext cx="8229600" cy="4893647"/>
          </a:xfrm>
          <a:prstGeom prst="rect">
            <a:avLst/>
          </a:prstGeom>
        </p:spPr>
        <p:txBody>
          <a:bodyPr>
            <a:spAutoFit/>
          </a:bodyPr>
          <a:lstStyle/>
          <a:p>
            <a:pPr marL="101600" marR="0">
              <a:spcBef>
                <a:spcPts val="0"/>
              </a:spcBef>
              <a:spcAft>
                <a:spcPts val="1200"/>
              </a:spcAft>
            </a:pPr>
            <a:r>
              <a:rPr lang="en-US" sz="1200" dirty="0">
                <a:effectLst/>
                <a:ea typeface="Times New Roman" panose="02020603050405020304" pitchFamily="18" charset="0"/>
              </a:rPr>
              <a:t>Office of Disease Prevention and Health Promotion. Health Literacy in Healthy People 2030. </a:t>
            </a:r>
            <a:r>
              <a:rPr lang="en-US" sz="1200" u="sng" dirty="0">
                <a:solidFill>
                  <a:srgbClr val="0000FF"/>
                </a:solidFill>
                <a:effectLst/>
                <a:ea typeface="Times New Roman" panose="02020603050405020304" pitchFamily="18" charset="0"/>
                <a:hlinkClick r:id="rId3"/>
              </a:rPr>
              <a:t>https://health.gov/our-work/healthy-people-2030/about-healthy-people-2030/health-literacy-healthy-people</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Petersen EE, Davis NL, Goodman D, Cox S, Mayes N, Johnston E, Syverson C, Seed K, Shapiro-Mendoza CK, Callaghan WM, Barfield W. Vital Signs: Pregnancy-related deaths, United States, 2011-2015, and strategies for prevention, 13 states, 2013-2017. MMWR Morb Mortal Wkly Rep. 2019;68:423-429. </a:t>
            </a:r>
            <a:r>
              <a:rPr lang="en-US" sz="1200" u="sng" dirty="0">
                <a:solidFill>
                  <a:srgbClr val="0000FF"/>
                </a:solidFill>
                <a:effectLst/>
                <a:ea typeface="Times New Roman" panose="02020603050405020304" pitchFamily="18" charset="0"/>
                <a:hlinkClick r:id="rId4"/>
              </a:rPr>
              <a:t>http://dx.doi.org/10.15585/mmwr.mm6818e1</a:t>
            </a:r>
            <a:r>
              <a:rPr lang="en-US" sz="1200" dirty="0">
                <a:effectLst/>
                <a:ea typeface="Times New Roman" panose="02020603050405020304" pitchFamily="18" charset="0"/>
              </a:rPr>
              <a:t>. Accessed March 5, 2024.</a:t>
            </a:r>
          </a:p>
          <a:p>
            <a:pPr marL="101600" marR="0">
              <a:spcBef>
                <a:spcPts val="0"/>
              </a:spcBef>
              <a:spcAft>
                <a:spcPts val="1200"/>
              </a:spcAft>
            </a:pPr>
            <a:r>
              <a:rPr lang="en-US" sz="1200" spc="-20" dirty="0">
                <a:effectLst/>
                <a:ea typeface="Times New Roman" panose="02020603050405020304" pitchFamily="18" charset="0"/>
              </a:rPr>
              <a:t>Piccardi C, Detollenaere J, Vanden Bussche P, Willems S. Social disparities in patient safety in primary care: a systematic review. Int J Equity Health. 2018 Aug 7;17(1):114. </a:t>
            </a:r>
            <a:r>
              <a:rPr lang="en-US" sz="1200" u="sng" spc="-20" dirty="0">
                <a:solidFill>
                  <a:srgbClr val="0000FF"/>
                </a:solidFill>
                <a:effectLst/>
                <a:ea typeface="Times New Roman" panose="02020603050405020304" pitchFamily="18" charset="0"/>
                <a:hlinkClick r:id="rId5"/>
              </a:rPr>
              <a:t>https://www.ncbi.nlm.nih.gov/pmc/articles/PMC6081855/</a:t>
            </a:r>
            <a:r>
              <a:rPr lang="en-US" sz="1200" spc="-20" dirty="0">
                <a:effectLst/>
                <a:ea typeface="Times New Roman" panose="02020603050405020304" pitchFamily="18" charset="0"/>
              </a:rPr>
              <a:t>. Accessed March 5, 2024.</a:t>
            </a:r>
            <a:endParaRPr lang="en-US" sz="1200" dirty="0">
              <a:effectLst/>
              <a:ea typeface="Times New Roman" panose="02020603050405020304" pitchFamily="18" charset="0"/>
            </a:endParaRPr>
          </a:p>
          <a:p>
            <a:pPr marL="101600" marR="0">
              <a:spcBef>
                <a:spcPts val="0"/>
              </a:spcBef>
              <a:spcAft>
                <a:spcPts val="1200"/>
              </a:spcAft>
            </a:pPr>
            <a:r>
              <a:rPr lang="en-US" sz="1200" dirty="0">
                <a:effectLst/>
                <a:ea typeface="Times New Roman" panose="02020603050405020304" pitchFamily="18" charset="0"/>
              </a:rPr>
              <a:t>Sanghavi P, Pan S, Caudry D. Assessment of nursing home reporting of major injury falls for quality measurement on Nursing Home Compare. Health Serv Res. 2020 Apr;55(2):201-210. </a:t>
            </a:r>
            <a:r>
              <a:rPr lang="en-US" sz="1200" u="sng" dirty="0">
                <a:solidFill>
                  <a:srgbClr val="0000FF"/>
                </a:solidFill>
                <a:effectLst/>
                <a:ea typeface="Times New Roman" panose="02020603050405020304" pitchFamily="18" charset="0"/>
                <a:hlinkClick r:id="rId6"/>
              </a:rPr>
              <a:t>https://www.ncbi.nlm.nih.gov/pmc/articles/PMC7080404/</a:t>
            </a:r>
            <a:r>
              <a:rPr lang="en-US" sz="1200" dirty="0">
                <a:effectLst/>
                <a:ea typeface="Times New Roman" panose="02020603050405020304" pitchFamily="18" charset="0"/>
              </a:rPr>
              <a:t>. Accessed March 5, 2024.</a:t>
            </a:r>
          </a:p>
          <a:p>
            <a:pPr marL="101600" marR="0">
              <a:spcBef>
                <a:spcPts val="0"/>
              </a:spcBef>
              <a:spcAft>
                <a:spcPts val="1200"/>
              </a:spcAft>
            </a:pPr>
            <a:r>
              <a:rPr lang="en-US" sz="1200" dirty="0">
                <a:effectLst/>
                <a:ea typeface="Times New Roman" panose="02020603050405020304" pitchFamily="18" charset="0"/>
              </a:rPr>
              <a:t>Schillinger D, Piette J, Grumbach K, Wang F, Wilson C, Daher C, Leong-Grotz K, Castro C, Bindman AB. Closing the loop: physician communication with diabetic patients who have low health literacy. Arch Intern Med. 2003 Jan 13;163(1):83-90. </a:t>
            </a:r>
            <a:r>
              <a:rPr lang="en-US" sz="1200" u="sng" dirty="0">
                <a:solidFill>
                  <a:srgbClr val="0000FF"/>
                </a:solidFill>
                <a:effectLst/>
                <a:ea typeface="Times New Roman" panose="02020603050405020304" pitchFamily="18" charset="0"/>
                <a:hlinkClick r:id="rId7"/>
              </a:rPr>
              <a:t>https://pubmed.ncbi.nlm.nih.gov/12523921/</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dirty="0">
                <a:effectLst/>
                <a:ea typeface="Times New Roman" panose="02020603050405020304" pitchFamily="18" charset="0"/>
              </a:rPr>
              <a:t>Seibert J, </a:t>
            </a:r>
            <a:r>
              <a:rPr lang="en-US" sz="1200" dirty="0" err="1">
                <a:effectLst/>
                <a:ea typeface="Times New Roman" panose="02020603050405020304" pitchFamily="18" charset="0"/>
              </a:rPr>
              <a:t>Barch</a:t>
            </a:r>
            <a:r>
              <a:rPr lang="en-US" sz="1200" dirty="0">
                <a:effectLst/>
                <a:ea typeface="Times New Roman" panose="02020603050405020304" pitchFamily="18" charset="0"/>
              </a:rPr>
              <a:t> D, </a:t>
            </a:r>
            <a:r>
              <a:rPr lang="en-US" sz="1200" dirty="0" err="1">
                <a:effectLst/>
                <a:ea typeface="Times New Roman" panose="02020603050405020304" pitchFamily="18" charset="0"/>
              </a:rPr>
              <a:t>Bernacet</a:t>
            </a:r>
            <a:r>
              <a:rPr lang="en-US" sz="1200" dirty="0">
                <a:effectLst/>
                <a:ea typeface="Times New Roman" panose="02020603050405020304" pitchFamily="18" charset="0"/>
              </a:rPr>
              <a:t> A, </a:t>
            </a:r>
            <a:r>
              <a:rPr lang="en-US" sz="1200" dirty="0" err="1">
                <a:effectLst/>
                <a:ea typeface="Times New Roman" panose="02020603050405020304" pitchFamily="18" charset="0"/>
              </a:rPr>
              <a:t>Kandilov</a:t>
            </a:r>
            <a:r>
              <a:rPr lang="en-US" sz="1200" dirty="0">
                <a:effectLst/>
                <a:ea typeface="Times New Roman" panose="02020603050405020304" pitchFamily="18" charset="0"/>
              </a:rPr>
              <a:t> A, Frank J, Free L, Roberts Q, Reilly K, McMullen T, Levitt A, Mandl S, Smith L. Examining social risk factors in a pressure ulcer quality measure for three post-acute care settings. Adv Skin Wound Care. 2020 Mar;33(3):156-163. </a:t>
            </a:r>
            <a:r>
              <a:rPr lang="en-US" sz="1200" u="sng" dirty="0">
                <a:solidFill>
                  <a:srgbClr val="0000FF"/>
                </a:solidFill>
                <a:effectLst/>
                <a:ea typeface="Times New Roman" panose="02020603050405020304" pitchFamily="18" charset="0"/>
                <a:hlinkClick r:id="rId8"/>
              </a:rPr>
              <a:t>https://pubmed.ncbi.nlm.nih.gov/31913859/</a:t>
            </a:r>
            <a:r>
              <a:rPr lang="en-US" sz="1200" dirty="0">
                <a:effectLst/>
                <a:ea typeface="Times New Roman" panose="02020603050405020304" pitchFamily="18" charset="0"/>
              </a:rPr>
              <a:t>. Accessed March 5, 2024.</a:t>
            </a:r>
          </a:p>
          <a:p>
            <a:pPr marL="0" marR="0" indent="0">
              <a:spcBef>
                <a:spcPts val="0"/>
              </a:spcBef>
              <a:spcAft>
                <a:spcPts val="1200"/>
              </a:spcAft>
              <a:buNone/>
            </a:pPr>
            <a:r>
              <a:rPr lang="en-US" sz="1200" spc="-10" dirty="0">
                <a:effectLst/>
                <a:ea typeface="Times New Roman" panose="02020603050405020304" pitchFamily="18" charset="0"/>
              </a:rPr>
              <a:t>Simmons S, </a:t>
            </a:r>
            <a:r>
              <a:rPr lang="en-US" sz="1200" spc="-10" dirty="0" err="1">
                <a:effectLst/>
                <a:ea typeface="Times New Roman" panose="02020603050405020304" pitchFamily="18" charset="0"/>
              </a:rPr>
              <a:t>Schnelle</a:t>
            </a:r>
            <a:r>
              <a:rPr lang="en-US" sz="1200" spc="-10" dirty="0">
                <a:effectLst/>
                <a:ea typeface="Times New Roman" panose="02020603050405020304" pitchFamily="18" charset="0"/>
              </a:rPr>
              <a:t> J, Slagle J, Sathe NA, Stevenson D, Carlo M, </a:t>
            </a:r>
            <a:r>
              <a:rPr lang="en-US" sz="1200" spc="-10" dirty="0" err="1">
                <a:effectLst/>
                <a:ea typeface="Times New Roman" panose="02020603050405020304" pitchFamily="18" charset="0"/>
              </a:rPr>
              <a:t>McPheeters</a:t>
            </a:r>
            <a:r>
              <a:rPr lang="en-US" sz="1200" spc="-10" dirty="0">
                <a:effectLst/>
                <a:ea typeface="Times New Roman" panose="02020603050405020304" pitchFamily="18" charset="0"/>
              </a:rPr>
              <a:t> ML. Resident Safety Practices in Nursing Home Settings. Technical Briefs, No. 24. Rockville, MD: Agency for Healthcare Research and Quality; May 2016. AHRQ Publication No. 16-EHC022-EF. </a:t>
            </a:r>
            <a:r>
              <a:rPr lang="en-US" sz="1200" u="sng" spc="-10" dirty="0">
                <a:solidFill>
                  <a:srgbClr val="0000FF"/>
                </a:solidFill>
                <a:effectLst/>
                <a:ea typeface="Times New Roman" panose="02020603050405020304" pitchFamily="18" charset="0"/>
                <a:hlinkClick r:id="rId9"/>
              </a:rPr>
              <a:t>https://www.ncbi.nlm.nih.gov/books/NBK384624/</a:t>
            </a:r>
            <a:r>
              <a:rPr lang="en-US" sz="1200" spc="-10" dirty="0">
                <a:effectLst/>
                <a:ea typeface="Times New Roman" panose="02020603050405020304" pitchFamily="18" charset="0"/>
              </a:rPr>
              <a:t>. Accessed March 5, 2024.</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283237462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0497-DFCB-4A96-960D-6FC9C67C6306}"/>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E0A36181-03B9-4689-9897-C8E8FFC1B726}"/>
              </a:ext>
            </a:extLst>
          </p:cNvPr>
          <p:cNvSpPr>
            <a:spLocks noGrp="1"/>
          </p:cNvSpPr>
          <p:nvPr>
            <p:ph idx="1"/>
          </p:nvPr>
        </p:nvSpPr>
        <p:spPr/>
        <p:txBody>
          <a:bodyPr>
            <a:noAutofit/>
          </a:bodyPr>
          <a:lstStyle/>
          <a:p>
            <a:pPr marL="0" marR="0" indent="0">
              <a:spcBef>
                <a:spcPts val="0"/>
              </a:spcBef>
              <a:spcAft>
                <a:spcPts val="1200"/>
              </a:spcAft>
              <a:buNone/>
            </a:pPr>
            <a:r>
              <a:rPr lang="en-US" sz="1200" dirty="0" err="1">
                <a:effectLst/>
                <a:ea typeface="Times New Roman" panose="02020603050405020304" pitchFamily="18" charset="0"/>
              </a:rPr>
              <a:t>Sobieraj</a:t>
            </a:r>
            <a:r>
              <a:rPr lang="en-US" sz="1200" dirty="0">
                <a:effectLst/>
                <a:ea typeface="Times New Roman" panose="02020603050405020304" pitchFamily="18" charset="0"/>
              </a:rPr>
              <a:t> DM, Coleman CI, Tongbram V, Chen W, Colby J, Lee S, Kluger J, Makanji S, Ashaye A, White CM. Comparative effectiveness of low-molecular-weight heparins versus other anticoagulants in major orthopedic surgery: a systematic review and meta-analysis. Pharmacotherapy. 2012 Sep;32(9):799-808. </a:t>
            </a:r>
            <a:r>
              <a:rPr lang="en-US" sz="1200" u="sng" dirty="0">
                <a:solidFill>
                  <a:srgbClr val="0000FF"/>
                </a:solidFill>
                <a:effectLst/>
                <a:ea typeface="Times New Roman" panose="02020603050405020304" pitchFamily="18" charset="0"/>
                <a:hlinkClick r:id="rId3"/>
              </a:rPr>
              <a:t>https://www.ncbi.nlm.nih.gov/pubmed/22744711</a:t>
            </a:r>
            <a:r>
              <a:rPr lang="en-US" sz="1200" dirty="0">
                <a:effectLst/>
                <a:ea typeface="Times New Roman" panose="02020603050405020304" pitchFamily="18" charset="0"/>
              </a:rPr>
              <a:t>. Accessed March 5, 2024. </a:t>
            </a:r>
          </a:p>
          <a:p>
            <a:pPr marL="0" marR="0" indent="0">
              <a:spcBef>
                <a:spcPts val="0"/>
              </a:spcBef>
              <a:spcAft>
                <a:spcPts val="1200"/>
              </a:spcAft>
              <a:buNone/>
            </a:pPr>
            <a:r>
              <a:rPr lang="en-US" sz="1200" spc="-20" dirty="0">
                <a:effectLst/>
                <a:ea typeface="Times New Roman" panose="02020603050405020304" pitchFamily="18" charset="0"/>
              </a:rPr>
              <a:t>Sunshine JE, Meo N, Kassebaum NJ, Collison ML, Mokdad AH, Naghavi M. Association of adverse effects of medical treatment with mortality in the United States: a secondary analysis of the Global Burden of Diseases, Injuries, and Risk Factors Study. JAMA Netw Open. 2019 Jan 4;2(1):e187041. </a:t>
            </a:r>
            <a:r>
              <a:rPr lang="en-US" sz="1200" u="sng" spc="-20" dirty="0">
                <a:solidFill>
                  <a:srgbClr val="0000FF"/>
                </a:solidFill>
                <a:effectLst/>
                <a:ea typeface="Times New Roman" panose="02020603050405020304" pitchFamily="18" charset="0"/>
                <a:hlinkClick r:id="rId4"/>
              </a:rPr>
              <a:t>https://www.ncbi.nlm.nih.gov/pmc/articles/PMC6484545/</a:t>
            </a:r>
            <a:r>
              <a:rPr lang="en-US" sz="1200" spc="-20" dirty="0">
                <a:effectLst/>
                <a:ea typeface="Times New Roman" panose="02020603050405020304" pitchFamily="18" charset="0"/>
              </a:rPr>
              <a:t>. Accessed March 5, 2024.</a:t>
            </a:r>
            <a:endParaRPr lang="en-US" sz="1200" dirty="0">
              <a:effectLst/>
              <a:ea typeface="Times New Roman" panose="02020603050405020304" pitchFamily="18" charset="0"/>
            </a:endParaRPr>
          </a:p>
          <a:p>
            <a:pPr marL="0" marR="0" indent="0">
              <a:spcBef>
                <a:spcPts val="0"/>
              </a:spcBef>
              <a:spcAft>
                <a:spcPts val="1200"/>
              </a:spcAft>
              <a:buNone/>
            </a:pPr>
            <a:r>
              <a:rPr lang="en-US" sz="1200" dirty="0">
                <a:effectLst/>
                <a:ea typeface="Times New Roman" panose="02020603050405020304" pitchFamily="18" charset="0"/>
              </a:rPr>
              <a:t>Thomas AD, Pandit C, Krevat SA. Race differences in reported harmful patient safety events in healthcare system high reliability organizations. </a:t>
            </a:r>
            <a:r>
              <a:rPr lang="es-ES" sz="1200" dirty="0">
                <a:effectLst/>
                <a:ea typeface="Times New Roman" panose="02020603050405020304" pitchFamily="18" charset="0"/>
              </a:rPr>
              <a:t>J Patient Saf. 2020 Dec;16(4):e235-e239. </a:t>
            </a:r>
            <a:r>
              <a:rPr lang="es-ES" sz="1200" u="sng" dirty="0">
                <a:solidFill>
                  <a:srgbClr val="0000FF"/>
                </a:solidFill>
                <a:effectLst/>
                <a:ea typeface="Times New Roman" panose="02020603050405020304" pitchFamily="18" charset="0"/>
                <a:hlinkClick r:id="rId5"/>
              </a:rPr>
              <a:t>https://pubmed.ncbi.nlm.nih.gov/30585888/</a:t>
            </a:r>
            <a:r>
              <a:rPr lang="es-ES" sz="1200" dirty="0">
                <a:effectLst/>
                <a:ea typeface="Times New Roman" panose="02020603050405020304" pitchFamily="18" charset="0"/>
              </a:rPr>
              <a:t>. </a:t>
            </a:r>
            <a:r>
              <a:rPr lang="en-US" sz="1200" dirty="0">
                <a:effectLst/>
                <a:ea typeface="Times New Roman" panose="02020603050405020304" pitchFamily="18" charset="0"/>
              </a:rPr>
              <a:t>Accessed March 5, 2024.</a:t>
            </a:r>
          </a:p>
          <a:p>
            <a:pPr marL="0" marR="0" indent="0">
              <a:spcBef>
                <a:spcPts val="0"/>
              </a:spcBef>
              <a:spcAft>
                <a:spcPts val="1200"/>
              </a:spcAft>
              <a:buNone/>
            </a:pPr>
            <a:r>
              <a:rPr lang="en-US" sz="1200" dirty="0">
                <a:effectLst/>
                <a:ea typeface="Times New Roman" panose="02020603050405020304" pitchFamily="18" charset="0"/>
              </a:rPr>
              <a:t>Weiss AJ, </a:t>
            </a:r>
            <a:r>
              <a:rPr lang="en-US" sz="1200" dirty="0" err="1">
                <a:effectLst/>
                <a:ea typeface="Times New Roman" panose="02020603050405020304" pitchFamily="18" charset="0"/>
              </a:rPr>
              <a:t>Elixhauser</a:t>
            </a:r>
            <a:r>
              <a:rPr lang="en-US" sz="1200" dirty="0">
                <a:effectLst/>
                <a:ea typeface="Times New Roman" panose="02020603050405020304" pitchFamily="18" charset="0"/>
              </a:rPr>
              <a:t> A . Characteristics of Adverse Drug Events Originating During the Hospital Stay, 2011. HCUP Statistical Brief #164. October 2013. Agency for Healthcare Research and Quality, Rockville, MD. </a:t>
            </a:r>
            <a:r>
              <a:rPr lang="en-US" sz="1200" u="sng" dirty="0">
                <a:solidFill>
                  <a:srgbClr val="0000FF"/>
                </a:solidFill>
                <a:effectLst/>
                <a:ea typeface="Times New Roman" panose="02020603050405020304" pitchFamily="18" charset="0"/>
                <a:hlinkClick r:id="rId6"/>
              </a:rPr>
              <a:t>http://www.hcup-us.ahrq.gov/reports/statbriefs/sb164.pdf</a:t>
            </a:r>
            <a:r>
              <a:rPr lang="en-US" sz="1200" dirty="0">
                <a:effectLst/>
                <a:ea typeface="Times New Roman" panose="02020603050405020304" pitchFamily="18" charset="0"/>
              </a:rPr>
              <a:t>. Accessed February 22, 2023.</a:t>
            </a:r>
          </a:p>
          <a:p>
            <a:pPr marL="0" marR="0" indent="0">
              <a:spcBef>
                <a:spcPts val="0"/>
              </a:spcBef>
              <a:spcAft>
                <a:spcPts val="1200"/>
              </a:spcAft>
              <a:buNone/>
            </a:pPr>
            <a:r>
              <a:rPr lang="en-US" sz="1200" dirty="0">
                <a:effectLst/>
                <a:ea typeface="Times New Roman" panose="02020603050405020304" pitchFamily="18" charset="0"/>
              </a:rPr>
              <a:t>Zhu J, </a:t>
            </a:r>
            <a:r>
              <a:rPr lang="en-US" sz="1200" dirty="0" err="1">
                <a:effectLst/>
                <a:ea typeface="Times New Roman" panose="02020603050405020304" pitchFamily="18" charset="0"/>
              </a:rPr>
              <a:t>Weingart</a:t>
            </a:r>
            <a:r>
              <a:rPr lang="en-US" sz="1200" dirty="0">
                <a:effectLst/>
                <a:ea typeface="Times New Roman" panose="02020603050405020304" pitchFamily="18" charset="0"/>
              </a:rPr>
              <a:t> SN, Ritter GA, Tompkins CP, </a:t>
            </a:r>
            <a:r>
              <a:rPr lang="en-US" sz="1200" dirty="0" err="1">
                <a:effectLst/>
                <a:ea typeface="Times New Roman" panose="02020603050405020304" pitchFamily="18" charset="0"/>
              </a:rPr>
              <a:t>Garnick</a:t>
            </a:r>
            <a:r>
              <a:rPr lang="en-US" sz="1200" dirty="0">
                <a:effectLst/>
                <a:ea typeface="Times New Roman" panose="02020603050405020304" pitchFamily="18" charset="0"/>
              </a:rPr>
              <a:t> DW. Racial/ethnic disparities in patient experience with communication in hospitals: real differences or measurement errors? Med Care. 2015 May;53(5):446-454. </a:t>
            </a:r>
            <a:r>
              <a:rPr lang="en-US" sz="1200" u="sng" dirty="0">
                <a:solidFill>
                  <a:srgbClr val="0000FF"/>
                </a:solidFill>
                <a:effectLst/>
                <a:ea typeface="Times New Roman" panose="02020603050405020304" pitchFamily="18" charset="0"/>
                <a:hlinkClick r:id="rId7"/>
              </a:rPr>
              <a:t>https://pubmed.ncbi.nlm.nih.gov/25856567/</a:t>
            </a:r>
            <a:r>
              <a:rPr lang="en-US" sz="1200" dirty="0">
                <a:effectLst/>
                <a:ea typeface="Times New Roman" panose="02020603050405020304" pitchFamily="18" charset="0"/>
              </a:rPr>
              <a:t>. Accessed March 5, 2024.</a:t>
            </a:r>
          </a:p>
          <a:p>
            <a:pPr marL="0" marR="0" indent="0">
              <a:spcBef>
                <a:spcPts val="0"/>
              </a:spcBef>
              <a:spcAft>
                <a:spcPts val="1200"/>
              </a:spcAft>
              <a:buNone/>
            </a:pPr>
            <a:endParaRPr lang="en-US" sz="1200" dirty="0">
              <a:effectLst/>
              <a:ea typeface="Times New Roman" panose="02020603050405020304" pitchFamily="18" charset="0"/>
            </a:endParaRPr>
          </a:p>
          <a:p>
            <a:pPr marL="0" indent="0">
              <a:buNone/>
            </a:pPr>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D7C9C76A-2A38-49F1-9AE8-8295549440A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189</a:t>
            </a:fld>
            <a:endParaRPr lang="en-US" dirty="0"/>
          </a:p>
        </p:txBody>
      </p:sp>
      <p:sp>
        <p:nvSpPr>
          <p:cNvPr id="5" name="Rectangle 4">
            <a:extLst>
              <a:ext uri="{FF2B5EF4-FFF2-40B4-BE49-F238E27FC236}">
                <a16:creationId xmlns:a16="http://schemas.microsoft.com/office/drawing/2014/main" id="{8A111ABC-8A73-4050-9272-90D876CB7BE3}"/>
              </a:ext>
              <a:ext uri="{C183D7F6-B498-43B3-948B-1728B52AA6E4}">
                <adec:decorative xmlns:adec="http://schemas.microsoft.com/office/drawing/2017/decorative" val="1"/>
              </a:ext>
            </a:extLst>
          </p:cNvPr>
          <p:cNvSpPr/>
          <p:nvPr/>
        </p:nvSpPr>
        <p:spPr>
          <a:xfrm>
            <a:off x="2286000" y="-4096137"/>
            <a:ext cx="4572000" cy="369332"/>
          </a:xfrm>
          <a:prstGeom prst="rect">
            <a:avLst/>
          </a:prstGeom>
        </p:spPr>
        <p:txBody>
          <a:bodyPr>
            <a:spAutoFit/>
          </a:bodyPr>
          <a:lstStyle/>
          <a:p>
            <a:pPr marL="274320" indent="-274320">
              <a:spcBef>
                <a:spcPts val="0"/>
              </a:spcBef>
              <a:buSzPct val="100000"/>
            </a:pPr>
            <a:r>
              <a:rPr lang="en-US" dirty="0"/>
              <a:t> </a:t>
            </a:r>
          </a:p>
        </p:txBody>
      </p:sp>
    </p:spTree>
    <p:extLst>
      <p:ext uri="{BB962C8B-B14F-4D97-AF65-F5344CB8AC3E}">
        <p14:creationId xmlns:p14="http://schemas.microsoft.com/office/powerpoint/2010/main" val="11860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8038-88C2-4456-8F75-58489149131F}"/>
              </a:ext>
            </a:extLst>
          </p:cNvPr>
          <p:cNvSpPr>
            <a:spLocks noGrp="1"/>
          </p:cNvSpPr>
          <p:nvPr>
            <p:ph type="title"/>
          </p:nvPr>
        </p:nvSpPr>
        <p:spPr/>
        <p:txBody>
          <a:bodyPr>
            <a:normAutofit fontScale="90000"/>
          </a:bodyPr>
          <a:lstStyle/>
          <a:p>
            <a:r>
              <a:rPr lang="en-US" sz="3200" dirty="0"/>
              <a:t>Patient Safety Measures Not Changing</a:t>
            </a:r>
          </a:p>
        </p:txBody>
      </p:sp>
      <p:sp>
        <p:nvSpPr>
          <p:cNvPr id="3" name="Content Placeholder 2">
            <a:extLst>
              <a:ext uri="{FF2B5EF4-FFF2-40B4-BE49-F238E27FC236}">
                <a16:creationId xmlns:a16="http://schemas.microsoft.com/office/drawing/2014/main" id="{C44D5724-EC1E-4300-97AB-310E7699EE53}"/>
              </a:ext>
            </a:extLst>
          </p:cNvPr>
          <p:cNvSpPr>
            <a:spLocks noGrp="1"/>
          </p:cNvSpPr>
          <p:nvPr>
            <p:ph idx="1"/>
          </p:nvPr>
        </p:nvSpPr>
        <p:spPr/>
        <p:txBody>
          <a:bodyPr>
            <a:normAutofit fontScale="70000" lnSpcReduction="20000"/>
          </a:bodyPr>
          <a:lstStyle/>
          <a:p>
            <a:r>
              <a:rPr lang="en-US" dirty="0"/>
              <a:t>Of 28 measures, 11 were not changing.</a:t>
            </a:r>
          </a:p>
          <a:p>
            <a:r>
              <a:rPr lang="en-US" dirty="0"/>
              <a:t>Of the measures not changing over time, five were questions from the CAHPS for Home Health Survey regarding communication about medication:</a:t>
            </a:r>
          </a:p>
          <a:p>
            <a:pPr lvl="1"/>
            <a:r>
              <a:rPr lang="en-US" dirty="0"/>
              <a:t>Adults who reported a home health care provider talking with them about how to set up their home so they can move around safely when they first started getting home health care</a:t>
            </a:r>
          </a:p>
          <a:p>
            <a:pPr lvl="1"/>
            <a:r>
              <a:rPr lang="en-US" dirty="0"/>
              <a:t>Adults who reported a home health care provider talking with them about all the prescription and over-the-counter medicines they were taking when they first started getting home health care</a:t>
            </a:r>
          </a:p>
          <a:p>
            <a:pPr lvl="1"/>
            <a:r>
              <a:rPr lang="en-US" dirty="0"/>
              <a:t>Adults who reported that home health care providers talked with them about the purpose of taking their new or changed prescription medicines in the last 2 months of care</a:t>
            </a:r>
          </a:p>
          <a:p>
            <a:pPr lvl="1"/>
            <a:r>
              <a:rPr lang="en-US" dirty="0"/>
              <a:t>Adults who reported that home health care providers talked with them about when to take medicines in the last 2 months of care</a:t>
            </a:r>
          </a:p>
          <a:p>
            <a:pPr lvl="1"/>
            <a:r>
              <a:rPr lang="en-US" dirty="0"/>
              <a:t>Adults who reported that home health care providers talked with them about the side effects of medicines in the last 2 months of care</a:t>
            </a:r>
          </a:p>
        </p:txBody>
      </p:sp>
      <p:sp>
        <p:nvSpPr>
          <p:cNvPr id="4" name="Slide Number Placeholder 3">
            <a:extLst>
              <a:ext uri="{FF2B5EF4-FFF2-40B4-BE49-F238E27FC236}">
                <a16:creationId xmlns:a16="http://schemas.microsoft.com/office/drawing/2014/main" id="{6D01F57F-D1E4-4DFD-AB54-EA3AC6599F4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a:t>
            </a:fld>
            <a:endParaRPr lang="en-US" dirty="0"/>
          </a:p>
        </p:txBody>
      </p:sp>
    </p:spTree>
    <p:extLst>
      <p:ext uri="{BB962C8B-B14F-4D97-AF65-F5344CB8AC3E}">
        <p14:creationId xmlns:p14="http://schemas.microsoft.com/office/powerpoint/2010/main" val="20342380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Appendix A: Data Analysis Methods</a:t>
            </a:r>
          </a:p>
        </p:txBody>
      </p:sp>
      <p:sp>
        <p:nvSpPr>
          <p:cNvPr id="7" name="Text Placeholder 6">
            <a:extLst>
              <a:ext uri="{FF2B5EF4-FFF2-40B4-BE49-F238E27FC236}">
                <a16:creationId xmlns:a16="http://schemas.microsoft.com/office/drawing/2014/main" id="{7F5B760A-531B-83DA-91D1-3ACF7B989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190</a:t>
            </a:fld>
            <a:endParaRPr lang="en-US" dirty="0"/>
          </a:p>
        </p:txBody>
      </p:sp>
    </p:spTree>
    <p:extLst>
      <p:ext uri="{BB962C8B-B14F-4D97-AF65-F5344CB8AC3E}">
        <p14:creationId xmlns:p14="http://schemas.microsoft.com/office/powerpoint/2010/main" val="40735684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Preparation</a:t>
            </a:r>
          </a:p>
        </p:txBody>
      </p:sp>
      <p:sp>
        <p:nvSpPr>
          <p:cNvPr id="6" name="Content Placeholder 5">
            <a:extLst>
              <a:ext uri="{FF2B5EF4-FFF2-40B4-BE49-F238E27FC236}">
                <a16:creationId xmlns:a16="http://schemas.microsoft.com/office/drawing/2014/main" id="{78BDFA60-26C0-4C6C-B4A4-AFA595AE9E00}"/>
              </a:ext>
            </a:extLst>
          </p:cNvPr>
          <p:cNvSpPr>
            <a:spLocks noGrp="1"/>
          </p:cNvSpPr>
          <p:nvPr>
            <p:ph idx="1"/>
          </p:nvPr>
        </p:nvSpPr>
        <p:spPr>
          <a:xfrm>
            <a:off x="457200" y="1463040"/>
            <a:ext cx="8229600" cy="2079784"/>
          </a:xfrm>
        </p:spPr>
        <p:txBody>
          <a:bodyPr>
            <a:normAutofit/>
          </a:bodyPr>
          <a:lstStyle/>
          <a:p>
            <a:r>
              <a:rPr lang="en-US" sz="2400" dirty="0"/>
              <a:t>Metrics were aligned so that a lower rate is “better” </a:t>
            </a:r>
            <a:br>
              <a:rPr lang="en-US" sz="2400" dirty="0"/>
            </a:br>
            <a:r>
              <a:rPr lang="en-US" sz="2400" dirty="0"/>
              <a:t>(i.e., lower rate implies a healthier status).</a:t>
            </a:r>
          </a:p>
          <a:p>
            <a:r>
              <a:rPr lang="en-US" sz="2400" dirty="0"/>
              <a:t>Measures were categorized by NHQDR dimension, NHQDR priority area, and setting.</a:t>
            </a:r>
          </a:p>
          <a:p>
            <a:r>
              <a:rPr lang="en-US" sz="2400" dirty="0"/>
              <a:t>Reference groups were determined as noted below.</a:t>
            </a:r>
          </a:p>
          <a:p>
            <a:endParaRPr lang="en-US" sz="2400" dirty="0"/>
          </a:p>
        </p:txBody>
      </p:sp>
      <p:sp>
        <p:nvSpPr>
          <p:cNvPr id="3" name="Slide Number Placeholder 2">
            <a:extLst>
              <a:ext uri="{FF2B5EF4-FFF2-40B4-BE49-F238E27FC236}">
                <a16:creationId xmlns:a16="http://schemas.microsoft.com/office/drawing/2014/main" id="{339AC50E-DA95-4C17-9EA4-F666BAF3424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191</a:t>
            </a:fld>
            <a:endParaRPr lang="en-US" dirty="0"/>
          </a:p>
        </p:txBody>
      </p:sp>
      <p:sp>
        <p:nvSpPr>
          <p:cNvPr id="4" name="Content Placeholder 2" descr="Data Preparation includes metrics, measure categorization, and reference groups"/>
          <p:cNvSpPr txBox="1">
            <a:spLocks/>
          </p:cNvSpPr>
          <p:nvPr/>
        </p:nvSpPr>
        <p:spPr>
          <a:xfrm>
            <a:off x="342900" y="1371600"/>
            <a:ext cx="8229600" cy="2194560"/>
          </a:xfrm>
          <a:prstGeom prst="rect">
            <a:avLst/>
          </a:prstGeom>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5" name="Table 4" descr="The variable name and reference group for each variable">
            <a:extLst>
              <a:ext uri="{FF2B5EF4-FFF2-40B4-BE49-F238E27FC236}">
                <a16:creationId xmlns:a16="http://schemas.microsoft.com/office/drawing/2014/main" id="{BAFC9242-EB5E-4EE4-96B6-89FC63FCD664}"/>
              </a:ext>
            </a:extLst>
          </p:cNvPr>
          <p:cNvGraphicFramePr>
            <a:graphicFrameLocks noGrp="1"/>
          </p:cNvGraphicFramePr>
          <p:nvPr>
            <p:extLst>
              <p:ext uri="{D42A27DB-BD31-4B8C-83A1-F6EECF244321}">
                <p14:modId xmlns:p14="http://schemas.microsoft.com/office/powerpoint/2010/main" val="1596967240"/>
              </p:ext>
            </p:extLst>
          </p:nvPr>
        </p:nvGraphicFramePr>
        <p:xfrm>
          <a:off x="457200" y="3623664"/>
          <a:ext cx="8229600" cy="2646720"/>
        </p:xfrm>
        <a:graphic>
          <a:graphicData uri="http://schemas.openxmlformats.org/drawingml/2006/table">
            <a:tbl>
              <a:tblPr firstRow="1">
                <a:tableStyleId>{793D81CF-94F2-401A-BA57-92F5A7B2D0C5}</a:tableStyleId>
              </a:tblPr>
              <a:tblGrid>
                <a:gridCol w="3513934">
                  <a:extLst>
                    <a:ext uri="{9D8B030D-6E8A-4147-A177-3AD203B41FA5}">
                      <a16:colId xmlns:a16="http://schemas.microsoft.com/office/drawing/2014/main" val="558628436"/>
                    </a:ext>
                  </a:extLst>
                </a:gridCol>
                <a:gridCol w="4715666">
                  <a:extLst>
                    <a:ext uri="{9D8B030D-6E8A-4147-A177-3AD203B41FA5}">
                      <a16:colId xmlns:a16="http://schemas.microsoft.com/office/drawing/2014/main" val="3001482583"/>
                    </a:ext>
                  </a:extLst>
                </a:gridCol>
              </a:tblGrid>
              <a:tr h="294080">
                <a:tc>
                  <a:txBody>
                    <a:bodyPr/>
                    <a:lstStyle/>
                    <a:p>
                      <a:pPr marL="0" marR="0" algn="ctr">
                        <a:lnSpc>
                          <a:spcPct val="100000"/>
                        </a:lnSpc>
                        <a:spcBef>
                          <a:spcPts val="0"/>
                        </a:spcBef>
                        <a:spcAft>
                          <a:spcPts val="0"/>
                        </a:spcAft>
                      </a:pPr>
                      <a:r>
                        <a:rPr lang="en-US" sz="1400" dirty="0">
                          <a:effectLst/>
                        </a:rPr>
                        <a:t>Variable</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marL="0" marR="0" algn="ctr">
                        <a:lnSpc>
                          <a:spcPct val="100000"/>
                        </a:lnSpc>
                        <a:spcBef>
                          <a:spcPts val="0"/>
                        </a:spcBef>
                        <a:spcAft>
                          <a:spcPts val="0"/>
                        </a:spcAft>
                      </a:pPr>
                      <a:r>
                        <a:rPr lang="en-US" sz="1400" dirty="0">
                          <a:effectLst/>
                        </a:rPr>
                        <a:t>Reference Group</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1376132439"/>
                  </a:ext>
                </a:extLst>
              </a:tr>
              <a:tr h="294080">
                <a:tc>
                  <a:txBody>
                    <a:bodyPr/>
                    <a:lstStyle/>
                    <a:p>
                      <a:pPr marL="0" marR="0" algn="l">
                        <a:lnSpc>
                          <a:spcPct val="100000"/>
                        </a:lnSpc>
                        <a:spcBef>
                          <a:spcPts val="0"/>
                        </a:spcBef>
                        <a:spcAft>
                          <a:spcPts val="0"/>
                        </a:spcAft>
                      </a:pPr>
                      <a:r>
                        <a:rPr lang="en-US" sz="1400" dirty="0">
                          <a:effectLst/>
                        </a:rPr>
                        <a:t>Age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18-44 years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122402"/>
                  </a:ext>
                </a:extLst>
              </a:tr>
              <a:tr h="294080">
                <a:tc>
                  <a:txBody>
                    <a:bodyPr/>
                    <a:lstStyle/>
                    <a:p>
                      <a:pPr marL="0" marR="0" algn="l">
                        <a:lnSpc>
                          <a:spcPct val="100000"/>
                        </a:lnSpc>
                        <a:spcBef>
                          <a:spcPts val="0"/>
                        </a:spcBef>
                        <a:spcAft>
                          <a:spcPts val="0"/>
                        </a:spcAft>
                      </a:pPr>
                      <a:r>
                        <a:rPr lang="en-US" sz="1400" dirty="0">
                          <a:effectLst/>
                        </a:rPr>
                        <a:t>Gender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Male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518000"/>
                  </a:ext>
                </a:extLst>
              </a:tr>
              <a:tr h="294080">
                <a:tc>
                  <a:txBody>
                    <a:bodyPr/>
                    <a:lstStyle/>
                    <a:p>
                      <a:pPr marL="0" marR="0" algn="l">
                        <a:lnSpc>
                          <a:spcPct val="100000"/>
                        </a:lnSpc>
                        <a:spcBef>
                          <a:spcPts val="0"/>
                        </a:spcBef>
                        <a:spcAft>
                          <a:spcPts val="0"/>
                        </a:spcAft>
                      </a:pPr>
                      <a:r>
                        <a:rPr lang="en-US" sz="1400" dirty="0">
                          <a:effectLst/>
                        </a:rPr>
                        <a:t>Race/Ethnicity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Non-Hispanic White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1670089"/>
                  </a:ext>
                </a:extLst>
              </a:tr>
              <a:tr h="294080">
                <a:tc>
                  <a:txBody>
                    <a:bodyPr/>
                    <a:lstStyle/>
                    <a:p>
                      <a:pPr marL="0" marR="0" algn="l">
                        <a:lnSpc>
                          <a:spcPct val="100000"/>
                        </a:lnSpc>
                        <a:spcBef>
                          <a:spcPts val="0"/>
                        </a:spcBef>
                        <a:spcAft>
                          <a:spcPts val="0"/>
                        </a:spcAft>
                      </a:pPr>
                      <a:r>
                        <a:rPr lang="en-US" sz="1400" dirty="0">
                          <a:effectLst/>
                        </a:rPr>
                        <a:t>Income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400% or more of poverty guideline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036938"/>
                  </a:ext>
                </a:extLst>
              </a:tr>
              <a:tr h="294080">
                <a:tc>
                  <a:txBody>
                    <a:bodyPr/>
                    <a:lstStyle/>
                    <a:p>
                      <a:pPr marL="0" marR="0" algn="l">
                        <a:lnSpc>
                          <a:spcPct val="100000"/>
                        </a:lnSpc>
                        <a:spcBef>
                          <a:spcPts val="0"/>
                        </a:spcBef>
                        <a:spcAft>
                          <a:spcPts val="0"/>
                        </a:spcAft>
                      </a:pPr>
                      <a:r>
                        <a:rPr lang="en-US" sz="1400" dirty="0">
                          <a:effectLst/>
                        </a:rPr>
                        <a:t>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Any college 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853325"/>
                  </a:ext>
                </a:extLst>
              </a:tr>
              <a:tr h="294080">
                <a:tc>
                  <a:txBody>
                    <a:bodyPr/>
                    <a:lstStyle/>
                    <a:p>
                      <a:pPr marL="0" marR="0" algn="l">
                        <a:lnSpc>
                          <a:spcPct val="100000"/>
                        </a:lnSpc>
                        <a:spcBef>
                          <a:spcPts val="0"/>
                        </a:spcBef>
                        <a:spcAft>
                          <a:spcPts val="0"/>
                        </a:spcAft>
                      </a:pPr>
                      <a:r>
                        <a:rPr lang="en-US" sz="1400" dirty="0">
                          <a:effectLst/>
                        </a:rPr>
                        <a:t>Metropolitan status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Large fringe metropolitan (suburb) or metropolitan (urban)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630224"/>
                  </a:ext>
                </a:extLst>
              </a:tr>
              <a:tr h="294080">
                <a:tc>
                  <a:txBody>
                    <a:bodyPr/>
                    <a:lstStyle/>
                    <a:p>
                      <a:pPr marL="0" marR="0" algn="l">
                        <a:lnSpc>
                          <a:spcPct val="100000"/>
                        </a:lnSpc>
                        <a:spcBef>
                          <a:spcPts val="0"/>
                        </a:spcBef>
                        <a:spcAft>
                          <a:spcPts val="0"/>
                        </a:spcAft>
                      </a:pPr>
                      <a:r>
                        <a:rPr lang="en-US" sz="1400" dirty="0">
                          <a:effectLst/>
                        </a:rPr>
                        <a:t>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Any private 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998044"/>
                  </a:ext>
                </a:extLst>
              </a:tr>
              <a:tr h="294080">
                <a:tc>
                  <a:txBody>
                    <a:bodyPr/>
                    <a:lstStyle/>
                    <a:p>
                      <a:pPr marL="0" marR="0" algn="l">
                        <a:lnSpc>
                          <a:spcPct val="100000"/>
                        </a:lnSpc>
                        <a:spcBef>
                          <a:spcPts val="0"/>
                        </a:spcBef>
                        <a:spcAft>
                          <a:spcPts val="0"/>
                        </a:spcAft>
                      </a:pPr>
                      <a:r>
                        <a:rPr lang="en-US" sz="1400" dirty="0">
                          <a:effectLst/>
                        </a:rPr>
                        <a:t>Disability status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400" dirty="0">
                          <a:effectLst/>
                        </a:rPr>
                        <a:t>Adults without any disability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707893"/>
                  </a:ext>
                </a:extLst>
              </a:tr>
            </a:tbl>
          </a:graphicData>
        </a:graphic>
      </p:graphicFrame>
    </p:spTree>
    <p:extLst>
      <p:ext uri="{BB962C8B-B14F-4D97-AF65-F5344CB8AC3E}">
        <p14:creationId xmlns:p14="http://schemas.microsoft.com/office/powerpoint/2010/main" val="41444376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Trends</a:t>
            </a:r>
          </a:p>
        </p:txBody>
      </p:sp>
      <p:sp>
        <p:nvSpPr>
          <p:cNvPr id="5" name="Content Placeholder 4">
            <a:extLst>
              <a:ext uri="{FF2B5EF4-FFF2-40B4-BE49-F238E27FC236}">
                <a16:creationId xmlns:a16="http://schemas.microsoft.com/office/drawing/2014/main" id="{1FD4FD69-EB01-4D2F-9DE7-2530F0475AD7}"/>
              </a:ext>
            </a:extLst>
          </p:cNvPr>
          <p:cNvSpPr>
            <a:spLocks noGrp="1"/>
          </p:cNvSpPr>
          <p:nvPr>
            <p:ph idx="1"/>
          </p:nvPr>
        </p:nvSpPr>
        <p:spPr/>
        <p:txBody>
          <a:bodyPr>
            <a:normAutofit fontScale="92500" lnSpcReduction="20000"/>
          </a:bodyPr>
          <a:lstStyle/>
          <a:p>
            <a:r>
              <a:rPr lang="en-US" dirty="0"/>
              <a:t>To determine quality, change of measure trends over time was assessed for at least four time points between 2000 and the most recent year.</a:t>
            </a:r>
          </a:p>
          <a:p>
            <a:r>
              <a:rPr lang="en-US" dirty="0"/>
              <a:t>Meaningful changes in trends were determined based on two criteria:</a:t>
            </a:r>
          </a:p>
          <a:p>
            <a:pPr lvl="1"/>
            <a:r>
              <a:rPr lang="en-US" dirty="0"/>
              <a:t>Magnitude of change </a:t>
            </a:r>
          </a:p>
          <a:p>
            <a:pPr lvl="1"/>
            <a:r>
              <a:rPr lang="en-US" dirty="0"/>
              <a:t>Statistical significance</a:t>
            </a:r>
          </a:p>
          <a:p>
            <a:r>
              <a:rPr lang="en-US" dirty="0"/>
              <a:t>Average annual percentage change was estimated using unweighted log-linear regression to be more consistent with Centers for Medicare &amp; Medicaid Services methods. This approach differs from previous chartbooks, which used weighted log-linear regression.</a:t>
            </a:r>
          </a:p>
        </p:txBody>
      </p:sp>
      <p:sp>
        <p:nvSpPr>
          <p:cNvPr id="3" name="Slide Number Placeholder 2">
            <a:extLst>
              <a:ext uri="{FF2B5EF4-FFF2-40B4-BE49-F238E27FC236}">
                <a16:creationId xmlns:a16="http://schemas.microsoft.com/office/drawing/2014/main" id="{F1954AF9-2D99-4EA2-AB90-A0189BF1687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192</a:t>
            </a:fld>
            <a:endParaRPr lang="en-US" dirty="0"/>
          </a:p>
        </p:txBody>
      </p:sp>
      <p:sp>
        <p:nvSpPr>
          <p:cNvPr id="4" name="Content Placeholder 2" descr="Methods which highlight Trends for the NATIONAL HEALTHCARE QUALITY AND DISPARITIES REPORT&#10;Chartbook on Patient Safety 2022&#10;"/>
          <p:cNvSpPr txBox="1">
            <a:spLocks/>
          </p:cNvSpPr>
          <p:nvPr/>
        </p:nvSpPr>
        <p:spPr>
          <a:xfrm>
            <a:off x="342900" y="1600200"/>
            <a:ext cx="8458200" cy="4525963"/>
          </a:xfrm>
          <a:prstGeom prst="rect">
            <a:avLst/>
          </a:prstGeom>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402521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Interpretation of Trends</a:t>
            </a:r>
          </a:p>
        </p:txBody>
      </p:sp>
      <p:sp>
        <p:nvSpPr>
          <p:cNvPr id="5" name="Content Placeholder 4">
            <a:extLst>
              <a:ext uri="{FF2B5EF4-FFF2-40B4-BE49-F238E27FC236}">
                <a16:creationId xmlns:a16="http://schemas.microsoft.com/office/drawing/2014/main" id="{2EA80B30-DD07-4416-A57E-A8E8605749EE}"/>
              </a:ext>
            </a:extLst>
          </p:cNvPr>
          <p:cNvSpPr>
            <a:spLocks noGrp="1"/>
          </p:cNvSpPr>
          <p:nvPr>
            <p:ph idx="1"/>
          </p:nvPr>
        </p:nvSpPr>
        <p:spPr/>
        <p:txBody>
          <a:bodyPr>
            <a:normAutofit lnSpcReduction="10000"/>
          </a:bodyPr>
          <a:lstStyle/>
          <a:p>
            <a:r>
              <a:rPr lang="en-US" dirty="0"/>
              <a:t>Measures are interpreted in three categories:</a:t>
            </a:r>
          </a:p>
          <a:p>
            <a:pPr lvl="1"/>
            <a:r>
              <a:rPr lang="en-US" b="1" dirty="0"/>
              <a:t>Improving </a:t>
            </a:r>
            <a:r>
              <a:rPr lang="en-US" dirty="0"/>
              <a:t>= Average annual percentage change &gt;1% per year in a favorable direction and p&lt;0.10. </a:t>
            </a:r>
          </a:p>
          <a:p>
            <a:pPr lvl="1"/>
            <a:r>
              <a:rPr lang="en-US" b="1" dirty="0"/>
              <a:t>Not Changing </a:t>
            </a:r>
            <a:r>
              <a:rPr lang="en-US" dirty="0"/>
              <a:t>= Average annual percentage change ≤1% per year or p ≥0.10. </a:t>
            </a:r>
          </a:p>
          <a:p>
            <a:pPr lvl="1"/>
            <a:r>
              <a:rPr lang="en-US" b="1" dirty="0"/>
              <a:t>Worsening </a:t>
            </a:r>
            <a:r>
              <a:rPr lang="en-US" dirty="0"/>
              <a:t>= Average annual percentage change &gt;1% per year in an unfavorable direction and p&lt;0.10. </a:t>
            </a:r>
          </a:p>
          <a:p>
            <a:r>
              <a:rPr lang="en-US" dirty="0"/>
              <a:t>Measures that are not changing over time are not necessarily performing well. Each measure’s performance requires further exploration of the data.</a:t>
            </a:r>
          </a:p>
          <a:p>
            <a:endParaRPr lang="en-US" dirty="0"/>
          </a:p>
        </p:txBody>
      </p:sp>
      <p:sp>
        <p:nvSpPr>
          <p:cNvPr id="3" name="Slide Number Placeholder 2">
            <a:extLst>
              <a:ext uri="{FF2B5EF4-FFF2-40B4-BE49-F238E27FC236}">
                <a16:creationId xmlns:a16="http://schemas.microsoft.com/office/drawing/2014/main" id="{55613023-6E16-4AF3-8569-046AAF9F8E42}"/>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193</a:t>
            </a:fld>
            <a:endParaRPr lang="en-US" dirty="0"/>
          </a:p>
        </p:txBody>
      </p:sp>
    </p:spTree>
    <p:extLst>
      <p:ext uri="{BB962C8B-B14F-4D97-AF65-F5344CB8AC3E}">
        <p14:creationId xmlns:p14="http://schemas.microsoft.com/office/powerpoint/2010/main" val="32687636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Methods: Size of Disparities</a:t>
            </a:r>
          </a:p>
        </p:txBody>
      </p:sp>
      <p:sp>
        <p:nvSpPr>
          <p:cNvPr id="3" name="Content Placeholder 2"/>
          <p:cNvSpPr>
            <a:spLocks noGrp="1"/>
          </p:cNvSpPr>
          <p:nvPr>
            <p:ph idx="1"/>
          </p:nvPr>
        </p:nvSpPr>
        <p:spPr/>
        <p:txBody>
          <a:bodyPr>
            <a:normAutofit lnSpcReduction="10000"/>
          </a:bodyPr>
          <a:lstStyle/>
          <a:p>
            <a:r>
              <a:rPr lang="en-US" sz="2000" dirty="0"/>
              <a:t>The NHQDR also assesses whether access or quality differs between two subpopulations for the most recent data year. </a:t>
            </a:r>
          </a:p>
          <a:p>
            <a:r>
              <a:rPr lang="en-US" sz="2000" dirty="0"/>
              <a:t>Comparisons are typically made between a priority population group and a reference group within a population characteristic (e.g., Black vs. White within the race characteristic). The best performing subgroup is typically used as the reference group.</a:t>
            </a:r>
          </a:p>
          <a:p>
            <a:r>
              <a:rPr lang="en-US" sz="2000" dirty="0"/>
              <a:t>Two criteria are applied to determine whether the difference between two groups is meaningful: </a:t>
            </a:r>
          </a:p>
          <a:p>
            <a:pPr lvl="1"/>
            <a:r>
              <a:rPr lang="en-US" sz="1800" dirty="0"/>
              <a:t>The absolute difference between the priority population group and the reference group must be statistically significant with p &lt;0.05 on a two-tailed test.</a:t>
            </a:r>
          </a:p>
          <a:p>
            <a:pPr lvl="1"/>
            <a:r>
              <a:rPr lang="en-US" sz="1800" dirty="0"/>
              <a:t>The relative difference between the priority population group and the reference group must be at least 10% when framed positively or negatively ([p1 − p2]/p2&gt;0.1), where p1 is priority group’s aligned rate and p2 is reference group’s aligned rate.</a:t>
            </a:r>
          </a:p>
        </p:txBody>
      </p:sp>
      <p:sp>
        <p:nvSpPr>
          <p:cNvPr id="4" name="Slide Number Placeholder 3">
            <a:extLst>
              <a:ext uri="{FF2B5EF4-FFF2-40B4-BE49-F238E27FC236}">
                <a16:creationId xmlns:a16="http://schemas.microsoft.com/office/drawing/2014/main" id="{C9512EAF-1993-40EF-B2C9-82C792A1612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194</a:t>
            </a:fld>
            <a:endParaRPr lang="en-US" dirty="0"/>
          </a:p>
        </p:txBody>
      </p:sp>
    </p:spTree>
    <p:extLst>
      <p:ext uri="{BB962C8B-B14F-4D97-AF65-F5344CB8AC3E}">
        <p14:creationId xmlns:p14="http://schemas.microsoft.com/office/powerpoint/2010/main" val="288201380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Interpretation of Size of Disparities</a:t>
            </a:r>
          </a:p>
        </p:txBody>
      </p:sp>
      <p:sp>
        <p:nvSpPr>
          <p:cNvPr id="4" name="Content Placeholder 3">
            <a:extLst>
              <a:ext uri="{FF2B5EF4-FFF2-40B4-BE49-F238E27FC236}">
                <a16:creationId xmlns:a16="http://schemas.microsoft.com/office/drawing/2014/main" id="{B19D5CE5-718D-45CC-9A92-AFD02D3ED7DB}"/>
              </a:ext>
            </a:extLst>
          </p:cNvPr>
          <p:cNvSpPr>
            <a:spLocks noGrp="1"/>
          </p:cNvSpPr>
          <p:nvPr>
            <p:ph idx="1"/>
          </p:nvPr>
        </p:nvSpPr>
        <p:spPr/>
        <p:txBody>
          <a:bodyPr>
            <a:normAutofit fontScale="92500"/>
          </a:bodyPr>
          <a:lstStyle/>
          <a:p>
            <a:r>
              <a:rPr lang="en-US" dirty="0"/>
              <a:t>Measures are interpreted in three categories:</a:t>
            </a:r>
          </a:p>
          <a:p>
            <a:pPr lvl="1"/>
            <a:r>
              <a:rPr lang="en-US" b="1" dirty="0"/>
              <a:t>Better </a:t>
            </a:r>
            <a:r>
              <a:rPr lang="en-US" dirty="0"/>
              <a:t>= Priority population estimate more favorable than reference group estimate by at least 10% and p &lt;0.05. </a:t>
            </a:r>
          </a:p>
          <a:p>
            <a:pPr lvl="1"/>
            <a:r>
              <a:rPr lang="en-US" b="1" dirty="0"/>
              <a:t>Same </a:t>
            </a:r>
            <a:r>
              <a:rPr lang="en-US" dirty="0"/>
              <a:t>= Priority population and reference group estimates differ by less than 10% or p ≥0.05. </a:t>
            </a:r>
          </a:p>
          <a:p>
            <a:pPr lvl="1"/>
            <a:r>
              <a:rPr lang="en-US" b="1" dirty="0"/>
              <a:t>Worse </a:t>
            </a:r>
            <a:r>
              <a:rPr lang="en-US" dirty="0"/>
              <a:t>= Priority population estimate less favorable than reference group estimate by at least 10% and p &lt;0.05. </a:t>
            </a:r>
          </a:p>
          <a:p>
            <a:r>
              <a:rPr lang="en-US" dirty="0"/>
              <a:t>Measures that are performing the same do not necessarily indicate that those measures are performing well. Each measure’s performance requires further exploration of the data.</a:t>
            </a:r>
          </a:p>
          <a:p>
            <a:endParaRPr lang="en-US" dirty="0"/>
          </a:p>
        </p:txBody>
      </p:sp>
      <p:sp>
        <p:nvSpPr>
          <p:cNvPr id="3" name="Slide Number Placeholder 2">
            <a:extLst>
              <a:ext uri="{FF2B5EF4-FFF2-40B4-BE49-F238E27FC236}">
                <a16:creationId xmlns:a16="http://schemas.microsoft.com/office/drawing/2014/main" id="{E07998A6-7912-4455-B754-E155462491E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195</a:t>
            </a:fld>
            <a:endParaRPr lang="en-US" dirty="0"/>
          </a:p>
        </p:txBody>
      </p:sp>
    </p:spTree>
    <p:extLst>
      <p:ext uri="{BB962C8B-B14F-4D97-AF65-F5344CB8AC3E}">
        <p14:creationId xmlns:p14="http://schemas.microsoft.com/office/powerpoint/2010/main" val="17064788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Methods: Trends in Disparities Between Two Subpopulations</a:t>
            </a:r>
          </a:p>
        </p:txBody>
      </p:sp>
      <p:sp>
        <p:nvSpPr>
          <p:cNvPr id="3" name="Content Placeholder 2"/>
          <p:cNvSpPr>
            <a:spLocks noGrp="1"/>
          </p:cNvSpPr>
          <p:nvPr>
            <p:ph idx="1"/>
          </p:nvPr>
        </p:nvSpPr>
        <p:spPr/>
        <p:txBody>
          <a:bodyPr>
            <a:noAutofit/>
          </a:bodyPr>
          <a:lstStyle/>
          <a:p>
            <a:r>
              <a:rPr lang="en-US" sz="1800" dirty="0"/>
              <a:t>The NHQDR also observes whether the difference in access or quality between two subpopulations has changed over time. </a:t>
            </a:r>
          </a:p>
          <a:p>
            <a:r>
              <a:rPr lang="en-US" sz="1800" dirty="0"/>
              <a:t>Meaningful differences between two groups are determined based on two criteria:</a:t>
            </a:r>
          </a:p>
          <a:p>
            <a:pPr lvl="1"/>
            <a:r>
              <a:rPr lang="en-US" sz="1800" dirty="0"/>
              <a:t>Estimates for at least four time points between 2000 and the most recent data year for both the priority population and reference group are used to calculate the trend.</a:t>
            </a:r>
          </a:p>
          <a:p>
            <a:pPr lvl="1"/>
            <a:r>
              <a:rPr lang="en-US" sz="1800" b="1" dirty="0"/>
              <a:t>Model:</a:t>
            </a:r>
            <a:r>
              <a:rPr lang="en-US" sz="1800" dirty="0"/>
              <a:t> M = β</a:t>
            </a:r>
            <a:r>
              <a:rPr lang="en-US" sz="1800" baseline="-25000" dirty="0"/>
              <a:t>0</a:t>
            </a:r>
            <a:r>
              <a:rPr lang="en-US" sz="900" dirty="0"/>
              <a:t> </a:t>
            </a:r>
            <a:r>
              <a:rPr lang="en-US" sz="1800" dirty="0"/>
              <a:t>+ β</a:t>
            </a:r>
            <a:r>
              <a:rPr lang="en-US" sz="1800" baseline="-25000" dirty="0"/>
              <a:t>1</a:t>
            </a:r>
            <a:r>
              <a:rPr lang="en-US" sz="1800" dirty="0"/>
              <a:t>Y</a:t>
            </a:r>
            <a:r>
              <a:rPr lang="en-US" sz="1800" baseline="-25000" dirty="0"/>
              <a:t>1</a:t>
            </a:r>
            <a:r>
              <a:rPr lang="en-US" sz="1800" dirty="0"/>
              <a:t> where M is the aligned rate of a subgroup, β</a:t>
            </a:r>
            <a:r>
              <a:rPr lang="en-US" sz="1800" baseline="-25000" dirty="0"/>
              <a:t>0</a:t>
            </a:r>
            <a:r>
              <a:rPr lang="en-US" sz="1800" dirty="0"/>
              <a:t> is the intercept or constant, and β</a:t>
            </a:r>
            <a:r>
              <a:rPr lang="en-US" sz="1800" baseline="-25000" dirty="0"/>
              <a:t>1 </a:t>
            </a:r>
            <a:r>
              <a:rPr lang="en-US" sz="1800" dirty="0"/>
              <a:t>is the coefficient corresponding to year Y. The coefficient is the average annual change (AAC). We calculate the difference in the AAC and in the standard error values between the priority population group and reference group.</a:t>
            </a:r>
          </a:p>
          <a:p>
            <a:pPr lvl="1"/>
            <a:r>
              <a:rPr lang="en-US" sz="1800" dirty="0"/>
              <a:t>We use standard errors from the regression coefficients to calculate the standard error of the absolute difference. </a:t>
            </a:r>
          </a:p>
        </p:txBody>
      </p:sp>
      <p:sp>
        <p:nvSpPr>
          <p:cNvPr id="4" name="Slide Number Placeholder 3"/>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196</a:t>
            </a:fld>
            <a:endParaRPr lang="en-US" dirty="0"/>
          </a:p>
        </p:txBody>
      </p:sp>
    </p:spTree>
    <p:extLst>
      <p:ext uri="{BB962C8B-B14F-4D97-AF65-F5344CB8AC3E}">
        <p14:creationId xmlns:p14="http://schemas.microsoft.com/office/powerpoint/2010/main" val="22199312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Interpretation of Trends in Disparities Between Two Subpopulations</a:t>
            </a:r>
          </a:p>
        </p:txBody>
      </p:sp>
      <p:sp>
        <p:nvSpPr>
          <p:cNvPr id="9" name="Content Placeholder 8">
            <a:extLst>
              <a:ext uri="{FF2B5EF4-FFF2-40B4-BE49-F238E27FC236}">
                <a16:creationId xmlns:a16="http://schemas.microsoft.com/office/drawing/2014/main" id="{464BA5B2-F565-EEB0-8867-01A02C509C81}"/>
              </a:ext>
            </a:extLst>
          </p:cNvPr>
          <p:cNvSpPr>
            <a:spLocks noGrp="1"/>
          </p:cNvSpPr>
          <p:nvPr>
            <p:ph idx="1"/>
          </p:nvPr>
        </p:nvSpPr>
        <p:spPr/>
        <p:txBody>
          <a:bodyPr>
            <a:normAutofit fontScale="85000" lnSpcReduction="20000"/>
          </a:bodyPr>
          <a:lstStyle/>
          <a:p>
            <a:r>
              <a:rPr lang="en-US" dirty="0"/>
              <a:t>Measures are interpreted in three categories:</a:t>
            </a:r>
          </a:p>
          <a:p>
            <a:pPr lvl="1"/>
            <a:r>
              <a:rPr lang="en-US" b="1" dirty="0"/>
              <a:t>Improving</a:t>
            </a:r>
            <a:r>
              <a:rPr lang="en-US" dirty="0"/>
              <a:t> = The difference in the AAC of the priority population and reference group is &lt; −1 (in a favorable direction) and p &lt;0.10 for testing that regression coefficients are the same. </a:t>
            </a:r>
          </a:p>
          <a:p>
            <a:pPr lvl="1"/>
            <a:r>
              <a:rPr lang="en-US" b="1" dirty="0"/>
              <a:t>Not Changing </a:t>
            </a:r>
            <a:r>
              <a:rPr lang="en-US" dirty="0"/>
              <a:t>= Absolute value of the difference in the AAC of the priority population and reference group is &lt;1 or the absolute value of the difference in the AAC of the priority population and reference group is &gt;1 and p ≥0.10 for testing that regression coefficients are the same. </a:t>
            </a:r>
          </a:p>
          <a:p>
            <a:pPr lvl="1"/>
            <a:r>
              <a:rPr lang="en-US" b="1" dirty="0"/>
              <a:t>Worsening</a:t>
            </a:r>
            <a:r>
              <a:rPr lang="en-US" dirty="0"/>
              <a:t> = The difference in the AAC of the priority population and reference group is &gt;1 (in an unfavorable direction) and p &lt;0.10 for testing that regression coefficients are the same. </a:t>
            </a:r>
          </a:p>
          <a:p>
            <a:r>
              <a:rPr lang="en-US" dirty="0"/>
              <a:t>Measures that are not changing are not necessarily performing well. Each measure’s performance requires further exploration of the data.</a:t>
            </a:r>
          </a:p>
        </p:txBody>
      </p:sp>
      <p:sp>
        <p:nvSpPr>
          <p:cNvPr id="10" name="Slide Number Placeholder 3">
            <a:extLst>
              <a:ext uri="{FF2B5EF4-FFF2-40B4-BE49-F238E27FC236}">
                <a16:creationId xmlns:a16="http://schemas.microsoft.com/office/drawing/2014/main" id="{AA279B8F-3E2A-3287-D2A0-B6F1DFA9A621}"/>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197</a:t>
            </a:fld>
            <a:endParaRPr lang="en-US" dirty="0"/>
          </a:p>
        </p:txBody>
      </p:sp>
    </p:spTree>
    <p:extLst>
      <p:ext uri="{BB962C8B-B14F-4D97-AF65-F5344CB8AC3E}">
        <p14:creationId xmlns:p14="http://schemas.microsoft.com/office/powerpoint/2010/main" val="101689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Chartbook Sections</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US" dirty="0">
                <a:hlinkClick r:id="rId3" action="ppaction://hlinksldjump"/>
              </a:rPr>
              <a:t>Introduction to </a:t>
            </a:r>
            <a:r>
              <a:rPr lang="en-US" i="1" dirty="0">
                <a:hlinkClick r:id="rId3" action="ppaction://hlinksldjump"/>
              </a:rPr>
              <a:t>National Healthcare Quality and Disparities Report </a:t>
            </a:r>
            <a:r>
              <a:rPr lang="en-US" dirty="0">
                <a:hlinkClick r:id="rId3" action="ppaction://hlinksldjump"/>
              </a:rPr>
              <a:t>and Patient Safety</a:t>
            </a:r>
            <a:endParaRPr lang="en-US" dirty="0"/>
          </a:p>
          <a:p>
            <a:pPr>
              <a:lnSpc>
                <a:spcPct val="120000"/>
              </a:lnSpc>
              <a:spcBef>
                <a:spcPts val="0"/>
              </a:spcBef>
            </a:pPr>
            <a:r>
              <a:rPr lang="en-US" dirty="0">
                <a:hlinkClick r:id="rId4" action="ppaction://hlinksldjump"/>
              </a:rPr>
              <a:t>Summary of Trends and Disparities in Patient Safety Measures</a:t>
            </a:r>
            <a:endParaRPr lang="en-US" dirty="0"/>
          </a:p>
          <a:p>
            <a:pPr>
              <a:lnSpc>
                <a:spcPct val="120000"/>
              </a:lnSpc>
              <a:spcBef>
                <a:spcPts val="0"/>
              </a:spcBef>
            </a:pPr>
            <a:r>
              <a:rPr lang="en-US" dirty="0">
                <a:hlinkClick r:id="rId5" action="ppaction://hlinksldjump"/>
              </a:rPr>
              <a:t>Patient Safety in the Hospital Setting</a:t>
            </a:r>
            <a:endParaRPr lang="en-US" dirty="0"/>
          </a:p>
          <a:p>
            <a:pPr>
              <a:lnSpc>
                <a:spcPct val="120000"/>
              </a:lnSpc>
              <a:spcBef>
                <a:spcPts val="0"/>
              </a:spcBef>
            </a:pPr>
            <a:r>
              <a:rPr lang="en-US" dirty="0">
                <a:hlinkClick r:id="rId6" action="ppaction://hlinksldjump"/>
              </a:rPr>
              <a:t>Patient Safety in the Ambulatory Setting</a:t>
            </a:r>
            <a:endParaRPr lang="en-US" dirty="0"/>
          </a:p>
          <a:p>
            <a:pPr>
              <a:lnSpc>
                <a:spcPct val="120000"/>
              </a:lnSpc>
              <a:spcBef>
                <a:spcPts val="0"/>
              </a:spcBef>
            </a:pPr>
            <a:r>
              <a:rPr lang="en-US" dirty="0">
                <a:hlinkClick r:id="rId7" action="ppaction://hlinksldjump"/>
              </a:rPr>
              <a:t>Patient Safety in the Nursing Home Setting</a:t>
            </a:r>
            <a:endParaRPr lang="en-US" dirty="0"/>
          </a:p>
          <a:p>
            <a:pPr>
              <a:lnSpc>
                <a:spcPct val="120000"/>
              </a:lnSpc>
              <a:spcBef>
                <a:spcPts val="0"/>
              </a:spcBef>
            </a:pPr>
            <a:r>
              <a:rPr lang="en-US" dirty="0">
                <a:hlinkClick r:id="rId8" action="ppaction://hlinksldjump"/>
              </a:rPr>
              <a:t>Patient Safety in the Home Health Setting</a:t>
            </a:r>
            <a:endParaRPr lang="en-US" dirty="0"/>
          </a:p>
          <a:p>
            <a:pPr>
              <a:lnSpc>
                <a:spcPct val="120000"/>
              </a:lnSpc>
              <a:spcBef>
                <a:spcPts val="0"/>
              </a:spcBef>
            </a:pPr>
            <a:r>
              <a:rPr lang="en-US" dirty="0">
                <a:hlinkClick r:id="rId9" action="ppaction://hlinksldjump"/>
              </a:rPr>
              <a:t>Patient Safety, Health Literacy, and Communication</a:t>
            </a:r>
            <a:endParaRPr lang="en-US" dirty="0"/>
          </a:p>
          <a:p>
            <a:pPr>
              <a:lnSpc>
                <a:spcPct val="120000"/>
              </a:lnSpc>
              <a:spcBef>
                <a:spcPts val="0"/>
              </a:spcBef>
            </a:pPr>
            <a:r>
              <a:rPr lang="en-US" dirty="0">
                <a:hlinkClick r:id="rId10" action="ppaction://hlinksldjump"/>
              </a:rPr>
              <a:t>Patient Safety Tools, Resources, and Programs Across Multiple Settings</a:t>
            </a:r>
            <a:endParaRPr lang="en-US" dirty="0"/>
          </a:p>
          <a:p>
            <a:pPr>
              <a:lnSpc>
                <a:spcPct val="120000"/>
              </a:lnSpc>
              <a:spcBef>
                <a:spcPts val="0"/>
              </a:spcBef>
            </a:pPr>
            <a:r>
              <a:rPr lang="en-US" dirty="0">
                <a:hlinkClick r:id="rId11" action="ppaction://hlinksldjump"/>
              </a:rPr>
              <a:t>References</a:t>
            </a:r>
            <a:endParaRPr lang="en-US" dirty="0"/>
          </a:p>
          <a:p>
            <a:pPr lvl="0">
              <a:lnSpc>
                <a:spcPct val="120000"/>
              </a:lnSpc>
              <a:spcBef>
                <a:spcPts val="0"/>
              </a:spcBef>
            </a:pPr>
            <a:r>
              <a:rPr lang="en-US" dirty="0">
                <a:latin typeface="Arial" panose="020B0604020202020204" pitchFamily="34" charset="0"/>
                <a:cs typeface="Arial" panose="020B0604020202020204" pitchFamily="34" charset="0"/>
                <a:hlinkClick r:id="rId12" action="ppaction://hlinksldjump"/>
              </a:rPr>
              <a:t>Appendix A: Data Analysis Methods</a:t>
            </a:r>
            <a:endParaRPr lang="en-US" dirty="0"/>
          </a:p>
          <a:p>
            <a:pPr>
              <a:lnSpc>
                <a:spcPct val="120000"/>
              </a:lnSpc>
              <a:spcBef>
                <a:spcPts val="0"/>
              </a:spcBef>
            </a:pPr>
            <a:endParaRPr lang="en-US" dirty="0"/>
          </a:p>
          <a:p>
            <a:pPr>
              <a:lnSpc>
                <a:spcPct val="120000"/>
              </a:lnSpc>
              <a:spcBef>
                <a:spcPts val="0"/>
              </a:spcBef>
            </a:pPr>
            <a:endParaRPr lang="en-US" dirty="0"/>
          </a:p>
        </p:txBody>
      </p:sp>
      <p:sp>
        <p:nvSpPr>
          <p:cNvPr id="4" name="Slide Number Placeholder 3">
            <a:extLst>
              <a:ext uri="{FF2B5EF4-FFF2-40B4-BE49-F238E27FC236}">
                <a16:creationId xmlns:a16="http://schemas.microsoft.com/office/drawing/2014/main" id="{88F7472C-5C43-42B7-8126-837C91BBDB2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a:t>
            </a:fld>
            <a:endParaRPr lang="en-US" dirty="0"/>
          </a:p>
        </p:txBody>
      </p:sp>
    </p:spTree>
    <p:extLst>
      <p:ext uri="{BB962C8B-B14F-4D97-AF65-F5344CB8AC3E}">
        <p14:creationId xmlns:p14="http://schemas.microsoft.com/office/powerpoint/2010/main" val="289066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Patient Safety Measures Worsening</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a:bodyPr>
          <a:lstStyle/>
          <a:p>
            <a:pPr lvl="0"/>
            <a:r>
              <a:rPr lang="en-US" dirty="0"/>
              <a:t>Of 28 measures, only one was worsening overall: </a:t>
            </a:r>
          </a:p>
          <a:p>
            <a:pPr lvl="1"/>
            <a:r>
              <a:rPr lang="en-US" dirty="0"/>
              <a:t>The percentage of adults who reported a home health care provider asking to see all the prescription and over-the-counter medicines they were taking when they first started getting home health care.</a:t>
            </a:r>
          </a:p>
        </p:txBody>
      </p:sp>
      <p:sp>
        <p:nvSpPr>
          <p:cNvPr id="4" name="Slide Number Placeholder 3">
            <a:extLst>
              <a:ext uri="{FF2B5EF4-FFF2-40B4-BE49-F238E27FC236}">
                <a16:creationId xmlns:a16="http://schemas.microsoft.com/office/drawing/2014/main" id="{4ED3A3E9-9709-4DC5-8333-91480E1732C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20</a:t>
            </a:fld>
            <a:endParaRPr lang="en-US" dirty="0"/>
          </a:p>
        </p:txBody>
      </p:sp>
    </p:spTree>
    <p:extLst>
      <p:ext uri="{BB962C8B-B14F-4D97-AF65-F5344CB8AC3E}">
        <p14:creationId xmlns:p14="http://schemas.microsoft.com/office/powerpoint/2010/main" val="302851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Number and percentage of patient safety measures for which members of select groups experienced better, same, or worse quality of care compared with reference group, 2019-2022</a:t>
            </a:r>
            <a:endParaRPr lang="en-US" sz="1800" dirty="0">
              <a:cs typeface="Arial"/>
            </a:endParaRPr>
          </a:p>
        </p:txBody>
      </p:sp>
      <p:sp>
        <p:nvSpPr>
          <p:cNvPr id="3" name="Slide Number Placeholder 2">
            <a:extLst>
              <a:ext uri="{FF2B5EF4-FFF2-40B4-BE49-F238E27FC236}">
                <a16:creationId xmlns:a16="http://schemas.microsoft.com/office/drawing/2014/main" id="{C6A46524-6531-49DA-A664-5AB805B6336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21</a:t>
            </a:fld>
            <a:endParaRPr lang="en-US" dirty="0"/>
          </a:p>
        </p:txBody>
      </p:sp>
      <p:sp>
        <p:nvSpPr>
          <p:cNvPr id="7" name="Rectangle 6">
            <a:extLst>
              <a:ext uri="{FF2B5EF4-FFF2-40B4-BE49-F238E27FC236}">
                <a16:creationId xmlns:a16="http://schemas.microsoft.com/office/drawing/2014/main" id="{95131967-530C-4C2A-A5A7-B92329B201BF}"/>
              </a:ext>
            </a:extLst>
          </p:cNvPr>
          <p:cNvSpPr/>
          <p:nvPr/>
        </p:nvSpPr>
        <p:spPr>
          <a:xfrm>
            <a:off x="457200" y="5992853"/>
            <a:ext cx="7835900" cy="553998"/>
          </a:xfrm>
          <a:prstGeom prst="rect">
            <a:avLst/>
          </a:prstGeom>
        </p:spPr>
        <p:txBody>
          <a:bodyPr wrap="square">
            <a:spAutoFit/>
          </a:bodyPr>
          <a:lstStyle/>
          <a:p>
            <a:r>
              <a:rPr lang="en-US" sz="1000" b="1" dirty="0">
                <a:cs typeface="Arial" panose="020B0604020202020204" pitchFamily="34" charset="0"/>
              </a:rPr>
              <a:t>Key: </a:t>
            </a:r>
            <a:r>
              <a:rPr lang="en-US" sz="1000" dirty="0">
                <a:cs typeface="Arial" panose="020B0604020202020204" pitchFamily="34" charset="0"/>
              </a:rPr>
              <a:t>AI/AN = American Indian or Alaska Native; NHPI = Native Hawaiian/Pacific Islander; n = number of measures.</a:t>
            </a:r>
          </a:p>
          <a:p>
            <a:r>
              <a:rPr lang="en-US" sz="1000" b="1" dirty="0">
                <a:cs typeface="Arial" panose="020B0604020202020204" pitchFamily="34" charset="0"/>
              </a:rPr>
              <a:t>Note: </a:t>
            </a:r>
            <a:r>
              <a:rPr lang="en-US" sz="1000" dirty="0">
                <a:cs typeface="Arial" panose="020B0604020202020204" pitchFamily="34" charset="0"/>
              </a:rPr>
              <a:t>Poor indicates family income less than the federal poverty guideline. High Income indicates family income four times the federal poverty guideline or greater. </a:t>
            </a:r>
            <a:r>
              <a:rPr lang="en-US" sz="1000" dirty="0">
                <a:cs typeface="Arial"/>
              </a:rPr>
              <a:t>White, Black, Asian, AI/AN, and NHPI are non-Hispanic. Hispanic includes all races.</a:t>
            </a:r>
            <a:r>
              <a:rPr lang="en-US" sz="1000" dirty="0">
                <a:cs typeface="Arial" panose="020B0604020202020204" pitchFamily="34" charset="0"/>
              </a:rPr>
              <a:t> </a:t>
            </a:r>
          </a:p>
        </p:txBody>
      </p:sp>
      <p:graphicFrame>
        <p:nvGraphicFramePr>
          <p:cNvPr id="4" name="Chart 3" descr="Stacked bar chart showing number and percentage of patient safety measures for which members of select groups experienced better, same, or worse quality of care compared with reference group, 2020-2022&#10;">
            <a:extLst>
              <a:ext uri="{FF2B5EF4-FFF2-40B4-BE49-F238E27FC236}">
                <a16:creationId xmlns:a16="http://schemas.microsoft.com/office/drawing/2014/main" id="{2792F2E7-7496-4736-8C65-E72B3C5451DD}"/>
              </a:ext>
            </a:extLst>
          </p:cNvPr>
          <p:cNvGraphicFramePr/>
          <p:nvPr>
            <p:extLst>
              <p:ext uri="{D42A27DB-BD31-4B8C-83A1-F6EECF244321}">
                <p14:modId xmlns:p14="http://schemas.microsoft.com/office/powerpoint/2010/main" val="3073430460"/>
              </p:ext>
            </p:extLst>
          </p:nvPr>
        </p:nvGraphicFramePr>
        <p:xfrm>
          <a:off x="457200" y="1496943"/>
          <a:ext cx="8229600" cy="4263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590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9520-25FA-4D24-9B95-7EE37AC0B4BF}"/>
              </a:ext>
            </a:extLst>
          </p:cNvPr>
          <p:cNvSpPr>
            <a:spLocks noGrp="1"/>
          </p:cNvSpPr>
          <p:nvPr>
            <p:ph type="title"/>
          </p:nvPr>
        </p:nvSpPr>
        <p:spPr/>
        <p:txBody>
          <a:bodyPr>
            <a:noAutofit/>
          </a:bodyPr>
          <a:lstStyle/>
          <a:p>
            <a:r>
              <a:rPr lang="en-US" sz="2000" dirty="0"/>
              <a:t>Patient safety measures with baseline disparities that have improved or have shown no change over time</a:t>
            </a:r>
          </a:p>
        </p:txBody>
      </p:sp>
      <p:sp>
        <p:nvSpPr>
          <p:cNvPr id="3" name="Content Placeholder 2">
            <a:extLst>
              <a:ext uri="{FF2B5EF4-FFF2-40B4-BE49-F238E27FC236}">
                <a16:creationId xmlns:a16="http://schemas.microsoft.com/office/drawing/2014/main" id="{7D91953C-7DE5-408B-854C-EE9A6F341626}"/>
              </a:ext>
            </a:extLst>
          </p:cNvPr>
          <p:cNvSpPr>
            <a:spLocks noGrp="1"/>
          </p:cNvSpPr>
          <p:nvPr>
            <p:ph idx="1"/>
          </p:nvPr>
        </p:nvSpPr>
        <p:spPr/>
        <p:txBody>
          <a:bodyPr>
            <a:normAutofit fontScale="77500" lnSpcReduction="20000"/>
          </a:bodyPr>
          <a:lstStyle/>
          <a:p>
            <a:pPr>
              <a:lnSpc>
                <a:spcPct val="120000"/>
              </a:lnSpc>
            </a:pPr>
            <a:r>
              <a:rPr lang="en-US" dirty="0"/>
              <a:t>No patient safety measure had worsening disparities over time. Four were improving.</a:t>
            </a:r>
            <a:endParaRPr lang="en-US" dirty="0">
              <a:solidFill>
                <a:srgbClr val="0072C6"/>
              </a:solidFill>
            </a:endParaRPr>
          </a:p>
          <a:p>
            <a:pPr marL="461962" indent="-457200">
              <a:lnSpc>
                <a:spcPct val="120000"/>
              </a:lnSpc>
            </a:pPr>
            <a:r>
              <a:rPr lang="en-US" dirty="0"/>
              <a:t>Forty-one subgroup comparisons across 23 measures did not show any change over time, including the following examples:</a:t>
            </a:r>
          </a:p>
          <a:p>
            <a:pPr lvl="1">
              <a:lnSpc>
                <a:spcPct val="120000"/>
              </a:lnSpc>
            </a:pPr>
            <a:r>
              <a:rPr lang="en-US" b="1" dirty="0"/>
              <a:t>Race.</a:t>
            </a:r>
            <a:r>
              <a:rPr lang="en-US" dirty="0"/>
              <a:t> Black vs. White: </a:t>
            </a:r>
            <a:r>
              <a:rPr lang="en-US" b="0" i="0" u="none" strike="noStrike" dirty="0">
                <a:solidFill>
                  <a:srgbClr val="000000"/>
                </a:solidFill>
                <a:effectLst/>
                <a:latin typeface="+mn-lt"/>
              </a:rPr>
              <a:t>High-risk, long-stay nursing home patients with stages 2-4 pressure ulcer or unstageable pressure ulcer</a:t>
            </a:r>
            <a:r>
              <a:rPr lang="en-US" dirty="0"/>
              <a:t>.</a:t>
            </a:r>
          </a:p>
          <a:p>
            <a:pPr lvl="1">
              <a:lnSpc>
                <a:spcPct val="120000"/>
              </a:lnSpc>
            </a:pPr>
            <a:r>
              <a:rPr lang="en-US" b="1" dirty="0"/>
              <a:t>Age. </a:t>
            </a:r>
            <a:r>
              <a:rPr lang="en-US" dirty="0"/>
              <a:t>34-54 years vs. 18-24 years: Obstetric trauma per 1,000 vaginal deliveries without instrument assistance.</a:t>
            </a:r>
          </a:p>
          <a:p>
            <a:pPr lvl="1">
              <a:lnSpc>
                <a:spcPct val="120000"/>
              </a:lnSpc>
            </a:pPr>
            <a:r>
              <a:rPr lang="en-US" b="1" dirty="0"/>
              <a:t>Sex.</a:t>
            </a:r>
            <a:r>
              <a:rPr lang="en-US" dirty="0"/>
              <a:t> Female vs. Male: Adults age 65 and over who received in the calendar year at least 1 of 33 potentially inappropriate prescription medications for older adults.</a:t>
            </a:r>
          </a:p>
        </p:txBody>
      </p:sp>
      <p:sp>
        <p:nvSpPr>
          <p:cNvPr id="4" name="Slide Number Placeholder 3">
            <a:extLst>
              <a:ext uri="{FF2B5EF4-FFF2-40B4-BE49-F238E27FC236}">
                <a16:creationId xmlns:a16="http://schemas.microsoft.com/office/drawing/2014/main" id="{E621E930-7933-4262-B341-1CB4EE54858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22</a:t>
            </a:fld>
            <a:endParaRPr lang="en-US" dirty="0"/>
          </a:p>
        </p:txBody>
      </p:sp>
    </p:spTree>
    <p:extLst>
      <p:ext uri="{BB962C8B-B14F-4D97-AF65-F5344CB8AC3E}">
        <p14:creationId xmlns:p14="http://schemas.microsoft.com/office/powerpoint/2010/main" val="220627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E2D9-975F-4847-85C6-5E7E25C68086}"/>
              </a:ext>
            </a:extLst>
          </p:cNvPr>
          <p:cNvSpPr>
            <a:spLocks noGrp="1"/>
          </p:cNvSpPr>
          <p:nvPr>
            <p:ph type="title"/>
          </p:nvPr>
        </p:nvSpPr>
        <p:spPr/>
        <p:txBody>
          <a:bodyPr>
            <a:noAutofit/>
          </a:bodyPr>
          <a:lstStyle/>
          <a:p>
            <a:pPr algn="l"/>
            <a:r>
              <a:rPr lang="en-US" sz="3200" dirty="0"/>
              <a:t>Measures of Patient Safety</a:t>
            </a:r>
          </a:p>
        </p:txBody>
      </p:sp>
      <p:sp>
        <p:nvSpPr>
          <p:cNvPr id="3" name="Content Placeholder 2">
            <a:extLst>
              <a:ext uri="{FF2B5EF4-FFF2-40B4-BE49-F238E27FC236}">
                <a16:creationId xmlns:a16="http://schemas.microsoft.com/office/drawing/2014/main" id="{24C9104A-D400-423B-9F3B-9C600EA5BC52}"/>
              </a:ext>
            </a:extLst>
          </p:cNvPr>
          <p:cNvSpPr>
            <a:spLocks noGrp="1"/>
          </p:cNvSpPr>
          <p:nvPr>
            <p:ph idx="1"/>
          </p:nvPr>
        </p:nvSpPr>
        <p:spPr/>
        <p:txBody>
          <a:bodyPr>
            <a:normAutofit fontScale="92500"/>
          </a:bodyPr>
          <a:lstStyle/>
          <a:p>
            <a:r>
              <a:rPr lang="en-US" dirty="0"/>
              <a:t>Individual measures are presented by the setting in which care was provided: </a:t>
            </a:r>
          </a:p>
          <a:p>
            <a:pPr lvl="1"/>
            <a:r>
              <a:rPr lang="en-US" dirty="0"/>
              <a:t>Hospitals</a:t>
            </a:r>
          </a:p>
          <a:p>
            <a:pPr lvl="1"/>
            <a:r>
              <a:rPr lang="en-US" dirty="0"/>
              <a:t>Ambulatory care</a:t>
            </a:r>
          </a:p>
          <a:p>
            <a:pPr lvl="1"/>
            <a:r>
              <a:rPr lang="en-US" dirty="0"/>
              <a:t>Nursing homes</a:t>
            </a:r>
          </a:p>
          <a:p>
            <a:pPr lvl="1"/>
            <a:r>
              <a:rPr lang="en-US" dirty="0"/>
              <a:t>Home health care </a:t>
            </a:r>
          </a:p>
          <a:p>
            <a:pPr lvl="1"/>
            <a:r>
              <a:rPr lang="en-US" dirty="0"/>
              <a:t>Infrastructure: Ambulatory surgery centers and medical offices</a:t>
            </a:r>
          </a:p>
          <a:p>
            <a:r>
              <a:rPr lang="en-US" dirty="0"/>
              <a:t>Select patient safety measure results are presented overall and by age, sex, race, ethnicity, health status, or presence of various health conditions.</a:t>
            </a:r>
          </a:p>
          <a:p>
            <a:pPr lvl="1"/>
            <a:endParaRPr lang="en-US" dirty="0"/>
          </a:p>
        </p:txBody>
      </p:sp>
      <p:sp>
        <p:nvSpPr>
          <p:cNvPr id="4" name="Slide Number Placeholder 3">
            <a:extLst>
              <a:ext uri="{FF2B5EF4-FFF2-40B4-BE49-F238E27FC236}">
                <a16:creationId xmlns:a16="http://schemas.microsoft.com/office/drawing/2014/main" id="{A85D2FA4-B17C-4F6C-B740-18B1030811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23</a:t>
            </a:fld>
            <a:endParaRPr lang="en-US" dirty="0"/>
          </a:p>
        </p:txBody>
      </p:sp>
    </p:spTree>
    <p:extLst>
      <p:ext uri="{BB962C8B-B14F-4D97-AF65-F5344CB8AC3E}">
        <p14:creationId xmlns:p14="http://schemas.microsoft.com/office/powerpoint/2010/main" val="11559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Patient Safety in the Hospital Setting</a:t>
            </a:r>
          </a:p>
        </p:txBody>
      </p:sp>
      <p:sp>
        <p:nvSpPr>
          <p:cNvPr id="7" name="Text Placeholder 6">
            <a:extLst>
              <a:ext uri="{FF2B5EF4-FFF2-40B4-BE49-F238E27FC236}">
                <a16:creationId xmlns:a16="http://schemas.microsoft.com/office/drawing/2014/main" id="{02AF97CE-0AA1-6239-36D0-6F9065D484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24</a:t>
            </a:fld>
            <a:endParaRPr lang="en-US" dirty="0"/>
          </a:p>
        </p:txBody>
      </p:sp>
    </p:spTree>
    <p:extLst>
      <p:ext uri="{BB962C8B-B14F-4D97-AF65-F5344CB8AC3E}">
        <p14:creationId xmlns:p14="http://schemas.microsoft.com/office/powerpoint/2010/main" val="243346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97AE-E7F2-40D4-A30F-A76E0AA29FE3}"/>
              </a:ext>
            </a:extLst>
          </p:cNvPr>
          <p:cNvSpPr>
            <a:spLocks noGrp="1"/>
          </p:cNvSpPr>
          <p:nvPr>
            <p:ph type="title"/>
          </p:nvPr>
        </p:nvSpPr>
        <p:spPr/>
        <p:txBody>
          <a:bodyPr>
            <a:normAutofit fontScale="90000"/>
          </a:bodyPr>
          <a:lstStyle/>
          <a:p>
            <a:r>
              <a:rPr lang="en-US" dirty="0"/>
              <a:t>Patient Safety in the Hospital Setting</a:t>
            </a:r>
          </a:p>
        </p:txBody>
      </p:sp>
      <p:sp>
        <p:nvSpPr>
          <p:cNvPr id="3" name="Content Placeholder 2">
            <a:extLst>
              <a:ext uri="{FF2B5EF4-FFF2-40B4-BE49-F238E27FC236}">
                <a16:creationId xmlns:a16="http://schemas.microsoft.com/office/drawing/2014/main" id="{1BF96AC4-F20C-4CD7-8127-5B1E90A48BCD}"/>
              </a:ext>
            </a:extLst>
          </p:cNvPr>
          <p:cNvSpPr>
            <a:spLocks noGrp="1"/>
          </p:cNvSpPr>
          <p:nvPr>
            <p:ph idx="1"/>
          </p:nvPr>
        </p:nvSpPr>
        <p:spPr/>
        <p:txBody>
          <a:bodyPr>
            <a:normAutofit/>
          </a:bodyPr>
          <a:lstStyle/>
          <a:p>
            <a:r>
              <a:rPr lang="en-US" dirty="0"/>
              <a:t>To date, patient safety research has more closely examined adverse events and quality improvement activities implemented in hospital settings. </a:t>
            </a:r>
          </a:p>
          <a:p>
            <a:r>
              <a:rPr lang="en-US" dirty="0"/>
              <a:t>In this section, measures address:</a:t>
            </a:r>
          </a:p>
          <a:p>
            <a:pPr lvl="1"/>
            <a:r>
              <a:rPr lang="en-US" dirty="0"/>
              <a:t>Healthcare-associated infections (HAIs).</a:t>
            </a:r>
          </a:p>
          <a:p>
            <a:pPr lvl="1"/>
            <a:r>
              <a:rPr lang="en-US" dirty="0"/>
              <a:t>Maternal morbidity and mortality measures.</a:t>
            </a:r>
          </a:p>
          <a:p>
            <a:pPr lvl="1"/>
            <a:r>
              <a:rPr lang="en-US" dirty="0"/>
              <a:t>Adverse drug events.</a:t>
            </a:r>
          </a:p>
          <a:p>
            <a:pPr lvl="1"/>
            <a:endParaRPr lang="en-US" dirty="0"/>
          </a:p>
        </p:txBody>
      </p:sp>
      <p:sp>
        <p:nvSpPr>
          <p:cNvPr id="4" name="Slide Number Placeholder 3">
            <a:extLst>
              <a:ext uri="{FF2B5EF4-FFF2-40B4-BE49-F238E27FC236}">
                <a16:creationId xmlns:a16="http://schemas.microsoft.com/office/drawing/2014/main" id="{6408B1A9-95B3-4EEA-8499-6C64AC26BB9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25</a:t>
            </a:fld>
            <a:endParaRPr lang="en-US" dirty="0"/>
          </a:p>
        </p:txBody>
      </p:sp>
    </p:spTree>
    <p:extLst>
      <p:ext uri="{BB962C8B-B14F-4D97-AF65-F5344CB8AC3E}">
        <p14:creationId xmlns:p14="http://schemas.microsoft.com/office/powerpoint/2010/main" val="369697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Patient Safety in the Hospital Setting: </a:t>
            </a:r>
          </a:p>
          <a:p>
            <a:pPr lvl="0"/>
            <a:r>
              <a:rPr lang="en-US" noProof="0" dirty="0"/>
              <a:t>Healthcare-Associated Infections</a:t>
            </a:r>
          </a:p>
        </p:txBody>
      </p:sp>
      <p:sp>
        <p:nvSpPr>
          <p:cNvPr id="7" name="Text Placeholder 6">
            <a:extLst>
              <a:ext uri="{FF2B5EF4-FFF2-40B4-BE49-F238E27FC236}">
                <a16:creationId xmlns:a16="http://schemas.microsoft.com/office/drawing/2014/main" id="{F2AA22C5-BA83-5972-253D-15F258ECCCB6}"/>
              </a:ext>
            </a:extLst>
          </p:cNvPr>
          <p:cNvSpPr>
            <a:spLocks noGrp="1"/>
          </p:cNvSpPr>
          <p:nvPr>
            <p:ph type="body" idx="1"/>
          </p:nvPr>
        </p:nvSpPr>
        <p:spPr/>
        <p:txBody>
          <a:bodyPr/>
          <a:lstStyle/>
          <a:p>
            <a:r>
              <a:rPr lang="en-US" dirty="0"/>
              <a:t>s</a:t>
            </a:r>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26</a:t>
            </a:fld>
            <a:endParaRPr lang="en-US" dirty="0"/>
          </a:p>
        </p:txBody>
      </p:sp>
    </p:spTree>
    <p:extLst>
      <p:ext uri="{BB962C8B-B14F-4D97-AF65-F5344CB8AC3E}">
        <p14:creationId xmlns:p14="http://schemas.microsoft.com/office/powerpoint/2010/main" val="353018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Healthcare-Associated Infections (HAIs)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a:bodyPr>
          <a:lstStyle/>
          <a:p>
            <a:pPr lvl="0"/>
            <a:r>
              <a:rPr lang="en-US" sz="2400" dirty="0"/>
              <a:t>Infections acquired during a hospital stay are among the most common complications of hospital care (AHRQ, 2019c). </a:t>
            </a:r>
          </a:p>
          <a:p>
            <a:pPr lvl="0"/>
            <a:r>
              <a:rPr lang="en-US" sz="2400" dirty="0"/>
              <a:t>On any given day, about 1 in 31 hospital patients has at least one HAI (Magill, et al., 2018).</a:t>
            </a:r>
          </a:p>
          <a:p>
            <a:pPr lvl="0"/>
            <a:r>
              <a:rPr lang="en-US" sz="2400" dirty="0"/>
              <a:t>HAIs often increase patients’ length of stay in the hospital, risk of death, and hospital costs. </a:t>
            </a:r>
          </a:p>
          <a:p>
            <a:pPr lvl="0"/>
            <a:r>
              <a:rPr lang="en-US" sz="2400" dirty="0"/>
              <a:t>New infections in critically ill infants, children, and other patients generally reduce their chances for recovery.</a:t>
            </a:r>
          </a:p>
        </p:txBody>
      </p:sp>
      <p:sp>
        <p:nvSpPr>
          <p:cNvPr id="5" name="Slide Number Placeholder 3">
            <a:extLst>
              <a:ext uri="{FF2B5EF4-FFF2-40B4-BE49-F238E27FC236}">
                <a16:creationId xmlns:a16="http://schemas.microsoft.com/office/drawing/2014/main" id="{DE570174-FB14-92BF-191F-5611782516C4}"/>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27</a:t>
            </a:fld>
            <a:endParaRPr lang="en-US" dirty="0"/>
          </a:p>
        </p:txBody>
      </p:sp>
    </p:spTree>
    <p:extLst>
      <p:ext uri="{BB962C8B-B14F-4D97-AF65-F5344CB8AC3E}">
        <p14:creationId xmlns:p14="http://schemas.microsoft.com/office/powerpoint/2010/main" val="425059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Infection Ratios</a:t>
            </a:r>
          </a:p>
        </p:txBody>
      </p:sp>
      <p:sp>
        <p:nvSpPr>
          <p:cNvPr id="3" name="Content Placeholder 2"/>
          <p:cNvSpPr>
            <a:spLocks noGrp="1"/>
          </p:cNvSpPr>
          <p:nvPr>
            <p:ph idx="1"/>
          </p:nvPr>
        </p:nvSpPr>
        <p:spPr/>
        <p:txBody>
          <a:bodyPr>
            <a:normAutofit/>
          </a:bodyPr>
          <a:lstStyle/>
          <a:p>
            <a:pPr lvl="0"/>
            <a:r>
              <a:rPr lang="en-US" sz="2400" dirty="0"/>
              <a:t>A common measure of HAIs is the standardized infection ratio (SIR).</a:t>
            </a:r>
          </a:p>
          <a:p>
            <a:pPr lvl="0"/>
            <a:r>
              <a:rPr lang="en-US" sz="2400" dirty="0"/>
              <a:t>SIRs compare the observed numbers of specific types of infections with the numbers of infections predicted:</a:t>
            </a:r>
          </a:p>
          <a:p>
            <a:pPr lvl="1"/>
            <a:r>
              <a:rPr lang="en-US" sz="2000" dirty="0"/>
              <a:t>The predicted numbers are based on various healthcare facility and patient population characteristics.</a:t>
            </a:r>
          </a:p>
          <a:p>
            <a:pPr lvl="1"/>
            <a:r>
              <a:rPr lang="en-US" sz="2000" dirty="0"/>
              <a:t>SIRs are calculated based on infections that healthcare facilities report to the Centers for Disease Control and Prevention (CDC) National Healthcare Safety Network (NHSN) during a year. </a:t>
            </a:r>
          </a:p>
        </p:txBody>
      </p:sp>
      <p:sp>
        <p:nvSpPr>
          <p:cNvPr id="5" name="Slide Number Placeholder 3">
            <a:extLst>
              <a:ext uri="{FF2B5EF4-FFF2-40B4-BE49-F238E27FC236}">
                <a16:creationId xmlns:a16="http://schemas.microsoft.com/office/drawing/2014/main" id="{1F8FD6E7-526A-3EC6-DEFA-ADF552F8B2FE}"/>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28</a:t>
            </a:fld>
            <a:endParaRPr lang="en-US" dirty="0"/>
          </a:p>
        </p:txBody>
      </p:sp>
    </p:spTree>
    <p:extLst>
      <p:ext uri="{BB962C8B-B14F-4D97-AF65-F5344CB8AC3E}">
        <p14:creationId xmlns:p14="http://schemas.microsoft.com/office/powerpoint/2010/main" val="234602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Infection Ratios for Specific HAIs</a:t>
            </a:r>
          </a:p>
        </p:txBody>
      </p:sp>
      <p:sp>
        <p:nvSpPr>
          <p:cNvPr id="3" name="Content Placeholder 2"/>
          <p:cNvSpPr>
            <a:spLocks noGrp="1"/>
          </p:cNvSpPr>
          <p:nvPr>
            <p:ph idx="1"/>
          </p:nvPr>
        </p:nvSpPr>
        <p:spPr/>
        <p:txBody>
          <a:bodyPr>
            <a:normAutofit/>
          </a:bodyPr>
          <a:lstStyle/>
          <a:p>
            <a:pPr lvl="0"/>
            <a:r>
              <a:rPr lang="en-US" sz="2400" dirty="0"/>
              <a:t>Distributions of state-specific SIRs for central line-associated bloodstream infections (CLABSIs) and NHSN-defined catheter-associated urinary tract infections (CAUTIs)</a:t>
            </a:r>
          </a:p>
          <a:p>
            <a:pPr lvl="1"/>
            <a:r>
              <a:rPr lang="en-US" sz="2000" dirty="0"/>
              <a:t>Restricted to acute care hospitals</a:t>
            </a:r>
          </a:p>
          <a:p>
            <a:pPr lvl="1"/>
            <a:r>
              <a:rPr lang="en-US" sz="2000" dirty="0"/>
              <a:t>Stratified by unit type</a:t>
            </a:r>
          </a:p>
          <a:p>
            <a:pPr lvl="0"/>
            <a:r>
              <a:rPr lang="en-US" sz="2400" dirty="0"/>
              <a:t>Distributions of state-specific SIRs for hospital-onset </a:t>
            </a:r>
            <a:r>
              <a:rPr lang="en-US" sz="2400" i="1" dirty="0"/>
              <a:t>Clostridioides difficile </a:t>
            </a:r>
            <a:r>
              <a:rPr lang="en-US" sz="2400" dirty="0"/>
              <a:t>(</a:t>
            </a:r>
            <a:r>
              <a:rPr lang="en-US" sz="2400" i="1" dirty="0"/>
              <a:t>C. difficile</a:t>
            </a:r>
            <a:r>
              <a:rPr lang="en-US" sz="2400" dirty="0"/>
              <a:t>) infections seen in acute care hospitals</a:t>
            </a:r>
          </a:p>
        </p:txBody>
      </p:sp>
      <p:sp>
        <p:nvSpPr>
          <p:cNvPr id="5" name="Slide Number Placeholder 3">
            <a:extLst>
              <a:ext uri="{FF2B5EF4-FFF2-40B4-BE49-F238E27FC236}">
                <a16:creationId xmlns:a16="http://schemas.microsoft.com/office/drawing/2014/main" id="{F5CB273C-1FA7-5A94-57A2-05CC2BE983C9}"/>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29</a:t>
            </a:fld>
            <a:endParaRPr lang="en-US" dirty="0"/>
          </a:p>
        </p:txBody>
      </p:sp>
    </p:spTree>
    <p:extLst>
      <p:ext uri="{BB962C8B-B14F-4D97-AF65-F5344CB8AC3E}">
        <p14:creationId xmlns:p14="http://schemas.microsoft.com/office/powerpoint/2010/main" val="125844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Introduction to NHQDR and Patient Safety</a:t>
            </a:r>
          </a:p>
        </p:txBody>
      </p:sp>
      <p:sp>
        <p:nvSpPr>
          <p:cNvPr id="7" name="Text Placeholder 6">
            <a:extLst>
              <a:ext uri="{FF2B5EF4-FFF2-40B4-BE49-F238E27FC236}">
                <a16:creationId xmlns:a16="http://schemas.microsoft.com/office/drawing/2014/main" id="{F2354D9A-8188-1236-1437-0099C4BF1C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a:t>
            </a:fld>
            <a:endParaRPr lang="en-US" dirty="0"/>
          </a:p>
        </p:txBody>
      </p:sp>
    </p:spTree>
    <p:extLst>
      <p:ext uri="{BB962C8B-B14F-4D97-AF65-F5344CB8AC3E}">
        <p14:creationId xmlns:p14="http://schemas.microsoft.com/office/powerpoint/2010/main" val="2079542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CBA2-7582-4DDA-9C7B-CCE4DDF18830}"/>
              </a:ext>
            </a:extLst>
          </p:cNvPr>
          <p:cNvSpPr>
            <a:spLocks noGrp="1"/>
          </p:cNvSpPr>
          <p:nvPr>
            <p:ph type="title"/>
          </p:nvPr>
        </p:nvSpPr>
        <p:spPr/>
        <p:txBody>
          <a:bodyPr>
            <a:normAutofit fontScale="90000"/>
          </a:bodyPr>
          <a:lstStyle/>
          <a:p>
            <a:r>
              <a:rPr lang="en-US" dirty="0"/>
              <a:t>Standardized Infection Ratios for Specific HAIs (cont’d)</a:t>
            </a:r>
          </a:p>
        </p:txBody>
      </p:sp>
      <p:sp>
        <p:nvSpPr>
          <p:cNvPr id="3" name="Content Placeholder 2">
            <a:extLst>
              <a:ext uri="{FF2B5EF4-FFF2-40B4-BE49-F238E27FC236}">
                <a16:creationId xmlns:a16="http://schemas.microsoft.com/office/drawing/2014/main" id="{2232483D-63E6-4B6E-9847-CC4A58D1C45A}"/>
              </a:ext>
            </a:extLst>
          </p:cNvPr>
          <p:cNvSpPr>
            <a:spLocks noGrp="1"/>
          </p:cNvSpPr>
          <p:nvPr>
            <p:ph idx="1"/>
          </p:nvPr>
        </p:nvSpPr>
        <p:spPr/>
        <p:txBody>
          <a:bodyPr>
            <a:normAutofit fontScale="77500" lnSpcReduction="20000"/>
          </a:bodyPr>
          <a:lstStyle/>
          <a:p>
            <a:pPr>
              <a:lnSpc>
                <a:spcPct val="120000"/>
              </a:lnSpc>
            </a:pPr>
            <a:r>
              <a:rPr lang="en-US" dirty="0"/>
              <a:t>SIRs were calculated for all 50 states, District of Columbia, and Puerto Rico.</a:t>
            </a:r>
          </a:p>
          <a:p>
            <a:pPr>
              <a:lnSpc>
                <a:spcPct val="120000"/>
              </a:lnSpc>
            </a:pPr>
            <a:r>
              <a:rPr lang="en-US" dirty="0"/>
              <a:t>Statewide SIRs were classified as:</a:t>
            </a:r>
          </a:p>
          <a:p>
            <a:pPr lvl="1">
              <a:lnSpc>
                <a:spcPct val="120000"/>
              </a:lnSpc>
            </a:pPr>
            <a:r>
              <a:rPr lang="en-US" dirty="0"/>
              <a:t>Below 1.0 if the 95% confidence intervals bounding the SIR point estimates were entirely below 1.0.</a:t>
            </a:r>
          </a:p>
          <a:p>
            <a:pPr lvl="1">
              <a:lnSpc>
                <a:spcPct val="120000"/>
              </a:lnSpc>
            </a:pPr>
            <a:r>
              <a:rPr lang="en-US" dirty="0"/>
              <a:t>Around 1.0 if the 95% confidence intervals bounding the SIR point estimates included 1.0.</a:t>
            </a:r>
          </a:p>
          <a:p>
            <a:pPr lvl="1">
              <a:lnSpc>
                <a:spcPct val="120000"/>
              </a:lnSpc>
            </a:pPr>
            <a:r>
              <a:rPr lang="en-US" dirty="0"/>
              <a:t>Above 1.0 if the 95% confidence intervals bounding the SIR point estimates were entirely above 1.0.</a:t>
            </a:r>
          </a:p>
          <a:p>
            <a:pPr>
              <a:lnSpc>
                <a:spcPct val="120000"/>
              </a:lnSpc>
            </a:pPr>
            <a:r>
              <a:rPr lang="en-US" dirty="0"/>
              <a:t>The following measures are organized by:</a:t>
            </a:r>
          </a:p>
          <a:p>
            <a:pPr lvl="1">
              <a:lnSpc>
                <a:spcPct val="120000"/>
              </a:lnSpc>
            </a:pPr>
            <a:r>
              <a:rPr lang="en-US" dirty="0"/>
              <a:t>Infection type: CLABSI, CAUTI, or </a:t>
            </a:r>
            <a:r>
              <a:rPr lang="en-US" i="1" dirty="0"/>
              <a:t>C. difficile</a:t>
            </a:r>
            <a:r>
              <a:rPr lang="en-US" dirty="0"/>
              <a:t>.</a:t>
            </a:r>
          </a:p>
          <a:p>
            <a:pPr lvl="1">
              <a:lnSpc>
                <a:spcPct val="120000"/>
              </a:lnSpc>
            </a:pPr>
            <a:r>
              <a:rPr lang="en-US" dirty="0"/>
              <a:t>Where data were collected: critical care units vs. wards.</a:t>
            </a:r>
          </a:p>
          <a:p>
            <a:pPr lvl="1">
              <a:lnSpc>
                <a:spcPct val="120000"/>
              </a:lnSpc>
            </a:pPr>
            <a:r>
              <a:rPr lang="en-US" dirty="0"/>
              <a:t>Summary level: National SIR, statewide SIR</a:t>
            </a:r>
          </a:p>
        </p:txBody>
      </p:sp>
      <p:sp>
        <p:nvSpPr>
          <p:cNvPr id="5" name="Slide Number Placeholder 3">
            <a:extLst>
              <a:ext uri="{FF2B5EF4-FFF2-40B4-BE49-F238E27FC236}">
                <a16:creationId xmlns:a16="http://schemas.microsoft.com/office/drawing/2014/main" id="{E7B375F8-F1A1-3126-FDF8-E4A9016E4F4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30</a:t>
            </a:fld>
            <a:endParaRPr lang="en-US" dirty="0"/>
          </a:p>
        </p:txBody>
      </p:sp>
    </p:spTree>
    <p:extLst>
      <p:ext uri="{BB962C8B-B14F-4D97-AF65-F5344CB8AC3E}">
        <p14:creationId xmlns:p14="http://schemas.microsoft.com/office/powerpoint/2010/main" val="3157455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COVID-19 Impact on Data for Patient Safety in the Hospital Setting: HAIs</a:t>
            </a:r>
          </a:p>
        </p:txBody>
      </p:sp>
      <p:sp>
        <p:nvSpPr>
          <p:cNvPr id="7" name="Content Placeholder 6">
            <a:extLst>
              <a:ext uri="{FF2B5EF4-FFF2-40B4-BE49-F238E27FC236}">
                <a16:creationId xmlns:a16="http://schemas.microsoft.com/office/drawing/2014/main" id="{7A450C3A-A675-DD03-EF1C-7A5B65F7E475}"/>
              </a:ext>
            </a:extLst>
          </p:cNvPr>
          <p:cNvSpPr>
            <a:spLocks noGrp="1"/>
          </p:cNvSpPr>
          <p:nvPr>
            <p:ph idx="1"/>
          </p:nvPr>
        </p:nvSpPr>
        <p:spPr/>
        <p:txBody>
          <a:bodyPr/>
          <a:lstStyle/>
          <a:p>
            <a:r>
              <a:rPr lang="en-US" dirty="0"/>
              <a:t>Due to the COVID-19 public health emergency, CMS made optional and temporarily excepted reporting of data for NHSN HAI measures. </a:t>
            </a:r>
          </a:p>
          <a:p>
            <a:r>
              <a:rPr lang="en-US" dirty="0"/>
              <a:t>This exception applies to data for quarter 4 of 2019 and quarters 1 and 2 of 2020. </a:t>
            </a:r>
          </a:p>
        </p:txBody>
      </p:sp>
      <p:sp>
        <p:nvSpPr>
          <p:cNvPr id="3" name="Slide Number Placeholder 3">
            <a:extLst>
              <a:ext uri="{FF2B5EF4-FFF2-40B4-BE49-F238E27FC236}">
                <a16:creationId xmlns:a16="http://schemas.microsoft.com/office/drawing/2014/main" id="{9D9063B4-B624-263A-2B25-F8742777B75D}"/>
              </a:ext>
            </a:extLst>
          </p:cNvPr>
          <p:cNvSpPr>
            <a:spLocks noGrp="1"/>
          </p:cNvSpPr>
          <p:nvPr>
            <p:ph type="sldNum" sz="quarter" idx="10"/>
          </p:nvPr>
        </p:nvSpPr>
        <p:spPr>
          <a:xfrm>
            <a:off x="6457950" y="63246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31</a:t>
            </a:fld>
            <a:endParaRPr lang="en-US" dirty="0"/>
          </a:p>
        </p:txBody>
      </p:sp>
    </p:spTree>
    <p:extLst>
      <p:ext uri="{BB962C8B-B14F-4D97-AF65-F5344CB8AC3E}">
        <p14:creationId xmlns:p14="http://schemas.microsoft.com/office/powerpoint/2010/main" val="263826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p:txBody>
          <a:bodyPr>
            <a:noAutofit/>
          </a:bodyPr>
          <a:lstStyle/>
          <a:p>
            <a:r>
              <a:rPr lang="en-US" sz="2000" dirty="0"/>
              <a:t>National SIR for central line-associated bloodstream infections seen in critical care units and wards (non-critical care units), 2015-2021</a:t>
            </a:r>
          </a:p>
        </p:txBody>
      </p:sp>
      <p:graphicFrame>
        <p:nvGraphicFramePr>
          <p:cNvPr id="4" name="Chart 3" descr="Line chart showing national SIR for central line-associated bloodstream infections seen in critical care units and wards (non-critical care units), 2015-2021">
            <a:extLst>
              <a:ext uri="{FF2B5EF4-FFF2-40B4-BE49-F238E27FC236}">
                <a16:creationId xmlns:a16="http://schemas.microsoft.com/office/drawing/2014/main" id="{C3E768BA-677C-46E8-BADE-21F78BD463AA}"/>
              </a:ext>
            </a:extLst>
          </p:cNvPr>
          <p:cNvGraphicFramePr/>
          <p:nvPr>
            <p:extLst>
              <p:ext uri="{D42A27DB-BD31-4B8C-83A1-F6EECF244321}">
                <p14:modId xmlns:p14="http://schemas.microsoft.com/office/powerpoint/2010/main" val="3908721658"/>
              </p:ext>
            </p:extLst>
          </p:nvPr>
        </p:nvGraphicFramePr>
        <p:xfrm>
          <a:off x="457200" y="1419726"/>
          <a:ext cx="8229600" cy="415811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CC8E772-58F2-498B-B158-1044F689662E}"/>
              </a:ext>
            </a:extLst>
          </p:cNvPr>
          <p:cNvSpPr txBox="1"/>
          <p:nvPr/>
        </p:nvSpPr>
        <p:spPr>
          <a:xfrm>
            <a:off x="457200" y="5760720"/>
            <a:ext cx="8091377" cy="553998"/>
          </a:xfrm>
          <a:prstGeom prst="rect">
            <a:avLst/>
          </a:prstGeom>
          <a:noFill/>
        </p:spPr>
        <p:txBody>
          <a:bodyPr wrap="square" lIns="91440" tIns="45720" rIns="91440" bIns="45720" rtlCol="0" anchor="t">
            <a:spAutoFit/>
          </a:bodyPr>
          <a:lstStyle/>
          <a:p>
            <a:pPr defTabSz="685800">
              <a:defRPr/>
            </a:pPr>
            <a:r>
              <a:rPr lang="en-US" sz="1000" b="1" dirty="0">
                <a:latin typeface="Arial"/>
                <a:cs typeface="Arial"/>
              </a:rPr>
              <a:t>Source:</a:t>
            </a:r>
            <a:r>
              <a:rPr lang="en-US" sz="1000" dirty="0">
                <a:latin typeface="Arial"/>
                <a:cs typeface="Arial"/>
              </a:rPr>
              <a:t> Centers for Disease Control and Prevention, National Center for Emerging and Zoonotic Infectious Diseases, National and State Healthcare-Associated Infections Data Report, 2015-2021. </a:t>
            </a:r>
            <a:r>
              <a:rPr lang="en-US" sz="1000" dirty="0">
                <a:latin typeface="Arial"/>
                <a:cs typeface="Arial"/>
                <a:hlinkClick r:id="rId4"/>
              </a:rPr>
              <a:t>https://www.cdc.gov/hai/data/portal/progress-report.html</a:t>
            </a:r>
            <a:r>
              <a:rPr lang="en-US" sz="1000" dirty="0">
                <a:latin typeface="Arial"/>
                <a:cs typeface="Arial"/>
              </a:rPr>
              <a:t>. </a:t>
            </a:r>
            <a:endParaRPr lang="en-US" sz="1000" b="1" strike="sngStrike" dirty="0">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a:t>
            </a:r>
            <a:r>
              <a:rPr lang="en-US" sz="1000" dirty="0">
                <a:latin typeface="Arial" panose="020B0604020202020204" pitchFamily="34" charset="0"/>
                <a:cs typeface="Arial" panose="020B0604020202020204" pitchFamily="34" charset="0"/>
              </a:rPr>
              <a:t>Shaded area indicates data impacted by the COVID-19 public health emergency.</a:t>
            </a:r>
            <a:endParaRPr lang="en-US" sz="1000" dirty="0">
              <a:solidFill>
                <a:prstClr val="black"/>
              </a:solidFill>
              <a:latin typeface="Arial"/>
              <a:cs typeface="Arial" panose="020B0604020202020204" pitchFamily="34" charset="0"/>
            </a:endParaRPr>
          </a:p>
        </p:txBody>
      </p:sp>
      <p:sp>
        <p:nvSpPr>
          <p:cNvPr id="6" name="Rectangle 5">
            <a:extLst>
              <a:ext uri="{FF2B5EF4-FFF2-40B4-BE49-F238E27FC236}">
                <a16:creationId xmlns:a16="http://schemas.microsoft.com/office/drawing/2014/main" id="{73E7C0F4-9B2F-B712-C993-BEC2AC1E245A}"/>
              </a:ext>
              <a:ext uri="{C183D7F6-B498-43B3-948B-1728B52AA6E4}">
                <adec:decorative xmlns:adec="http://schemas.microsoft.com/office/drawing/2017/decorative" val="1"/>
              </a:ext>
            </a:extLst>
          </p:cNvPr>
          <p:cNvSpPr/>
          <p:nvPr/>
        </p:nvSpPr>
        <p:spPr>
          <a:xfrm>
            <a:off x="5558739" y="2025650"/>
            <a:ext cx="2070611" cy="3206477"/>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7AFA60BA-28ED-0F55-01A0-F70D33B8741E}"/>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32</a:t>
            </a:fld>
            <a:endParaRPr lang="en-US" dirty="0"/>
          </a:p>
        </p:txBody>
      </p:sp>
    </p:spTree>
    <p:extLst>
      <p:ext uri="{BB962C8B-B14F-4D97-AF65-F5344CB8AC3E}">
        <p14:creationId xmlns:p14="http://schemas.microsoft.com/office/powerpoint/2010/main" val="516599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Figure for State-specific distribution of SIRs for central line-associated bloodstream infections seen in critical care units by state, 2015-2021 (left to right, top to bottom)">
            <a:extLst>
              <a:ext uri="{FF2B5EF4-FFF2-40B4-BE49-F238E27FC236}">
                <a16:creationId xmlns:a16="http://schemas.microsoft.com/office/drawing/2014/main" id="{59FF88B8-CB81-4239-9221-26F150EECF53}"/>
              </a:ext>
            </a:extLst>
          </p:cNvPr>
          <p:cNvSpPr>
            <a:spLocks noGrp="1"/>
          </p:cNvSpPr>
          <p:nvPr>
            <p:ph type="title"/>
          </p:nvPr>
        </p:nvSpPr>
        <p:spPr>
          <a:xfrm>
            <a:off x="1066800" y="304800"/>
            <a:ext cx="6819900" cy="617884"/>
          </a:xfrm>
        </p:spPr>
        <p:txBody>
          <a:bodyPr>
            <a:noAutofit/>
          </a:bodyPr>
          <a:lstStyle/>
          <a:p>
            <a:r>
              <a:rPr lang="en-US" sz="2000" dirty="0"/>
              <a:t>State-specific distribution of SIRs for central line-associated bloodstream infections seen in critical care units by state, 2015-2021 (left to right, top to bottom)</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75904" y="5825650"/>
            <a:ext cx="8229600" cy="707886"/>
          </a:xfrm>
          <a:prstGeom prst="rect">
            <a:avLst/>
          </a:prstGeom>
          <a:noFill/>
        </p:spPr>
        <p:txBody>
          <a:bodyPr wrap="square" rtlCol="0">
            <a:spAutoFit/>
          </a:bodyPr>
          <a:lstStyle/>
          <a:p>
            <a:pPr defTabSz="685800">
              <a:defRPr/>
            </a:pPr>
            <a:r>
              <a:rPr lang="en-US" sz="1000" b="1" dirty="0">
                <a:solidFill>
                  <a:prstClr val="black"/>
                </a:solidFill>
                <a:latin typeface="Arial"/>
                <a:cs typeface="Arial" panose="020B0604020202020204" pitchFamily="34" charset="0"/>
              </a:rPr>
              <a:t>Source:</a:t>
            </a:r>
            <a:r>
              <a:rPr lang="en-US" sz="1000" dirty="0">
                <a:solidFill>
                  <a:prstClr val="black"/>
                </a:solidFill>
                <a:latin typeface="Arial"/>
                <a:cs typeface="Arial" panose="020B0604020202020204" pitchFamily="34" charset="0"/>
              </a:rPr>
              <a:t> Centers for Disease Control and Prevention, National Center for Emerging and Zoonotic Infectious Diseases, National and State Healthcare-Associated Infections Data Report, 2015-2021. </a:t>
            </a:r>
            <a:r>
              <a:rPr lang="en-US" sz="1000" dirty="0">
                <a:solidFill>
                  <a:prstClr val="black"/>
                </a:solidFill>
                <a:latin typeface="Arial"/>
                <a:cs typeface="Arial" panose="020B0604020202020204" pitchFamily="34" charset="0"/>
                <a:hlinkClick r:id="rId3"/>
              </a:rPr>
              <a:t>https://www.cdc.gov/hai/data/portal/progress-report.html</a:t>
            </a:r>
            <a:r>
              <a:rPr lang="en-US" sz="1000" dirty="0">
                <a:solidFill>
                  <a:prstClr val="black"/>
                </a:solidFill>
                <a:latin typeface="Arial"/>
                <a:cs typeface="Arial" panose="020B0604020202020204" pitchFamily="34" charset="0"/>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Vermont did not have data available for this measure in 2017 or 2018, reducing the overall number of state-equivalent jurisdictions in the analysis from 52 to 51. Wyoming did not have data available for 2019.  </a:t>
            </a:r>
          </a:p>
        </p:txBody>
      </p:sp>
      <p:sp>
        <p:nvSpPr>
          <p:cNvPr id="9" name="Rectangle: Rounded Corners 8">
            <a:extLst>
              <a:ext uri="{FF2B5EF4-FFF2-40B4-BE49-F238E27FC236}">
                <a16:creationId xmlns:a16="http://schemas.microsoft.com/office/drawing/2014/main" id="{45E9EC85-8333-8EB0-87B7-73376CD5FB8B}"/>
              </a:ext>
              <a:ext uri="{C183D7F6-B498-43B3-948B-1728B52AA6E4}">
                <adec:decorative xmlns:adec="http://schemas.microsoft.com/office/drawing/2017/decorative" val="1"/>
              </a:ext>
            </a:extLst>
          </p:cNvPr>
          <p:cNvSpPr/>
          <p:nvPr/>
        </p:nvSpPr>
        <p:spPr>
          <a:xfrm>
            <a:off x="8705504" y="2512194"/>
            <a:ext cx="182464" cy="217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Map figure for state-specific distribution of SIRs for central line-associated bloodstream infections seen in critical care units by state, 2015-2021 (left to right, top to bottom)">
            <a:extLst>
              <a:ext uri="{FF2B5EF4-FFF2-40B4-BE49-F238E27FC236}">
                <a16:creationId xmlns:a16="http://schemas.microsoft.com/office/drawing/2014/main" id="{1C0CCC7B-7A59-FB90-216F-94EA74B6C4A5}"/>
              </a:ext>
            </a:extLst>
          </p:cNvPr>
          <p:cNvPicPr>
            <a:picLocks noChangeAspect="1"/>
          </p:cNvPicPr>
          <p:nvPr/>
        </p:nvPicPr>
        <p:blipFill>
          <a:blip r:embed="rId4"/>
          <a:stretch>
            <a:fillRect/>
          </a:stretch>
        </p:blipFill>
        <p:spPr>
          <a:xfrm>
            <a:off x="912474" y="1096609"/>
            <a:ext cx="7319052" cy="4783155"/>
          </a:xfrm>
          <a:prstGeom prst="rect">
            <a:avLst/>
          </a:prstGeom>
        </p:spPr>
      </p:pic>
      <p:sp>
        <p:nvSpPr>
          <p:cNvPr id="2" name="Slide Number Placeholder 3">
            <a:extLst>
              <a:ext uri="{FF2B5EF4-FFF2-40B4-BE49-F238E27FC236}">
                <a16:creationId xmlns:a16="http://schemas.microsoft.com/office/drawing/2014/main" id="{2AA7E3AA-3960-19BF-4A15-32FF1863B345}"/>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33</a:t>
            </a:fld>
            <a:endParaRPr lang="en-US" dirty="0"/>
          </a:p>
        </p:txBody>
      </p:sp>
    </p:spTree>
    <p:extLst>
      <p:ext uri="{BB962C8B-B14F-4D97-AF65-F5344CB8AC3E}">
        <p14:creationId xmlns:p14="http://schemas.microsoft.com/office/powerpoint/2010/main" val="359958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for State-specific distribution of SIRs for central line-associated bloodstream infections seen on wards (non-critical care units) by state, 2015-2021 (left to right, top to bottom)">
            <a:extLst>
              <a:ext uri="{FF2B5EF4-FFF2-40B4-BE49-F238E27FC236}">
                <a16:creationId xmlns:a16="http://schemas.microsoft.com/office/drawing/2014/main" id="{5AC950CF-9CE4-4FC1-91CA-C147F3FDF26E}"/>
              </a:ext>
            </a:extLst>
          </p:cNvPr>
          <p:cNvSpPr>
            <a:spLocks noGrp="1"/>
          </p:cNvSpPr>
          <p:nvPr>
            <p:ph type="title"/>
          </p:nvPr>
        </p:nvSpPr>
        <p:spPr>
          <a:xfrm>
            <a:off x="601699" y="304800"/>
            <a:ext cx="7285001" cy="617884"/>
          </a:xfrm>
        </p:spPr>
        <p:txBody>
          <a:bodyPr>
            <a:noAutofit/>
          </a:bodyPr>
          <a:lstStyle/>
          <a:p>
            <a:r>
              <a:rPr lang="en-US" sz="1900" dirty="0"/>
              <a:t>State-specific distribution of SIRs for central line-associated bloodstream infections seen on wards (non-critical care units) by state, 2015-2021 (left to right, top to bottom)</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57200" y="5964665"/>
            <a:ext cx="8229600" cy="553998"/>
          </a:xfrm>
          <a:prstGeom prst="rect">
            <a:avLst/>
          </a:prstGeom>
          <a:noFill/>
        </p:spPr>
        <p:txBody>
          <a:bodyPr wrap="square" rtlCol="0">
            <a:spAutoFit/>
          </a:bodyPr>
          <a:lstStyle/>
          <a:p>
            <a:pPr defTabSz="685800">
              <a:defRPr/>
            </a:pPr>
            <a:r>
              <a:rPr lang="en-US" sz="1000" b="1" dirty="0">
                <a:solidFill>
                  <a:prstClr val="black"/>
                </a:solidFill>
                <a:latin typeface="Arial"/>
                <a:cs typeface="Calibri" panose="020F0502020204030204" pitchFamily="34" charset="0"/>
              </a:rPr>
              <a:t>Source:</a:t>
            </a:r>
            <a:r>
              <a:rPr lang="en-US" sz="1000" dirty="0">
                <a:solidFill>
                  <a:prstClr val="black"/>
                </a:solidFill>
                <a:latin typeface="Arial"/>
                <a:cs typeface="Calibri" panose="020F0502020204030204" pitchFamily="34" charset="0"/>
              </a:rPr>
              <a:t> Centers for Disease Control and Prevention, National Center for Emerging and Zoonotic Infectious Diseases, National and State Healthcare-Associated Infections Data Report, 2015-2021. </a:t>
            </a:r>
            <a:r>
              <a:rPr lang="en-US" sz="1000" dirty="0">
                <a:solidFill>
                  <a:prstClr val="black"/>
                </a:solidFill>
                <a:latin typeface="Arial"/>
                <a:hlinkClick r:id="rId3"/>
              </a:rPr>
              <a:t>https://www.cdc.gov/hai/data/portal/progress-report.html</a:t>
            </a:r>
            <a:r>
              <a:rPr lang="en-US" sz="1000" dirty="0">
                <a:solidFill>
                  <a:prstClr val="black"/>
                </a:solidFill>
                <a:latin typeface="Arial"/>
                <a:cs typeface="Calibri" panose="020F0502020204030204" pitchFamily="34" charset="0"/>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Wyoming did not have data available for 2018.  </a:t>
            </a:r>
            <a:endParaRPr lang="en-US" sz="1000" dirty="0">
              <a:solidFill>
                <a:prstClr val="black"/>
              </a:solidFill>
              <a:latin typeface="Arial"/>
              <a:cs typeface="Calibri" panose="020F0502020204030204" pitchFamily="34" charset="0"/>
            </a:endParaRPr>
          </a:p>
        </p:txBody>
      </p:sp>
      <p:pic>
        <p:nvPicPr>
          <p:cNvPr id="6" name="Picture 5" descr="US Map figure for state-specific distribution of SIRs for central line-associated bloodstream infections seen on wards (non-critical care units) by state, 2015-2021 (left to right, top to bottom)">
            <a:extLst>
              <a:ext uri="{FF2B5EF4-FFF2-40B4-BE49-F238E27FC236}">
                <a16:creationId xmlns:a16="http://schemas.microsoft.com/office/drawing/2014/main" id="{51E4BE7D-FCB8-7693-B980-2DBCD7E93603}"/>
              </a:ext>
            </a:extLst>
          </p:cNvPr>
          <p:cNvPicPr>
            <a:picLocks noChangeAspect="1"/>
          </p:cNvPicPr>
          <p:nvPr/>
        </p:nvPicPr>
        <p:blipFill>
          <a:blip r:embed="rId4"/>
          <a:stretch>
            <a:fillRect/>
          </a:stretch>
        </p:blipFill>
        <p:spPr>
          <a:xfrm>
            <a:off x="929499" y="1269552"/>
            <a:ext cx="7285001" cy="4692497"/>
          </a:xfrm>
          <a:prstGeom prst="rect">
            <a:avLst/>
          </a:prstGeom>
        </p:spPr>
      </p:pic>
      <p:sp>
        <p:nvSpPr>
          <p:cNvPr id="3" name="Slide Number Placeholder 3">
            <a:extLst>
              <a:ext uri="{FF2B5EF4-FFF2-40B4-BE49-F238E27FC236}">
                <a16:creationId xmlns:a16="http://schemas.microsoft.com/office/drawing/2014/main" id="{74D2D946-8963-4D29-D3AF-3109F169411A}"/>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34</a:t>
            </a:fld>
            <a:endParaRPr lang="en-US" dirty="0"/>
          </a:p>
        </p:txBody>
      </p:sp>
    </p:spTree>
    <p:extLst>
      <p:ext uri="{BB962C8B-B14F-4D97-AF65-F5344CB8AC3E}">
        <p14:creationId xmlns:p14="http://schemas.microsoft.com/office/powerpoint/2010/main" val="245227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ine Chart for National SIR for catheter-associated urinary tract infections seen in critical care units and wards (non-critical care units), 2015-2021">
            <a:extLst>
              <a:ext uri="{FF2B5EF4-FFF2-40B4-BE49-F238E27FC236}">
                <a16:creationId xmlns:a16="http://schemas.microsoft.com/office/drawing/2014/main" id="{59FF88B8-CB81-4239-9221-26F150EECF53}"/>
              </a:ext>
            </a:extLst>
          </p:cNvPr>
          <p:cNvSpPr>
            <a:spLocks noGrp="1"/>
          </p:cNvSpPr>
          <p:nvPr>
            <p:ph type="title"/>
          </p:nvPr>
        </p:nvSpPr>
        <p:spPr/>
        <p:txBody>
          <a:bodyPr>
            <a:noAutofit/>
          </a:bodyPr>
          <a:lstStyle/>
          <a:p>
            <a:r>
              <a:rPr lang="en-US" sz="2000" dirty="0"/>
              <a:t>National SIR for catheter-associated urinary tract infections seen in critical care units and wards (non-critical care units), 2015-2021</a:t>
            </a:r>
          </a:p>
        </p:txBody>
      </p:sp>
      <p:graphicFrame>
        <p:nvGraphicFramePr>
          <p:cNvPr id="2" name="Chart 1" descr="Line chart showing the national SIR for catheter-associated urinary tract infections seen in critical care units and wards (non-critical care units), 2015-2021">
            <a:extLst>
              <a:ext uri="{FF2B5EF4-FFF2-40B4-BE49-F238E27FC236}">
                <a16:creationId xmlns:a16="http://schemas.microsoft.com/office/drawing/2014/main" id="{7DB59E54-9235-41DB-BE61-40832C4455BC}"/>
              </a:ext>
            </a:extLst>
          </p:cNvPr>
          <p:cNvGraphicFramePr/>
          <p:nvPr>
            <p:extLst>
              <p:ext uri="{D42A27DB-BD31-4B8C-83A1-F6EECF244321}">
                <p14:modId xmlns:p14="http://schemas.microsoft.com/office/powerpoint/2010/main" val="1083418958"/>
              </p:ext>
            </p:extLst>
          </p:nvPr>
        </p:nvGraphicFramePr>
        <p:xfrm>
          <a:off x="457200" y="1441450"/>
          <a:ext cx="8229600" cy="413639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CC8E772-58F2-498B-B158-1044F689662E}"/>
              </a:ext>
            </a:extLst>
          </p:cNvPr>
          <p:cNvSpPr txBox="1"/>
          <p:nvPr/>
        </p:nvSpPr>
        <p:spPr>
          <a:xfrm>
            <a:off x="457200" y="5669280"/>
            <a:ext cx="8229600" cy="707886"/>
          </a:xfrm>
          <a:prstGeom prst="rect">
            <a:avLst/>
          </a:prstGeom>
          <a:noFill/>
        </p:spPr>
        <p:txBody>
          <a:bodyPr wrap="square" lIns="91440" tIns="45720" rIns="91440" bIns="45720" rtlCol="0" anchor="t">
            <a:spAutoFit/>
          </a:bodyPr>
          <a:lstStyle/>
          <a:p>
            <a:pPr defTabSz="685800">
              <a:defRPr/>
            </a:pPr>
            <a:r>
              <a:rPr lang="en-US" sz="1000" b="1" dirty="0">
                <a:latin typeface="Arial"/>
                <a:cs typeface="Calibri"/>
              </a:rPr>
              <a:t>Source:</a:t>
            </a:r>
            <a:r>
              <a:rPr lang="en-US" sz="1000" dirty="0">
                <a:latin typeface="Arial"/>
                <a:cs typeface="Calibri"/>
              </a:rPr>
              <a:t> Centers for Disease Control and Prevention, National Center for Emerging and Zoonotic Infectious Diseases, National and State Healthcare-Associated Infections Data Report, 2015-2021. </a:t>
            </a:r>
            <a:r>
              <a:rPr lang="en-US" sz="1000" dirty="0">
                <a:latin typeface="Arial"/>
                <a:hlinkClick r:id="rId4"/>
              </a:rPr>
              <a:t>https://www.cdc.gov/hai/data/portal/progress-report.html</a:t>
            </a:r>
            <a:r>
              <a:rPr lang="en-US" sz="1000" dirty="0">
                <a:latin typeface="Arial"/>
                <a:cs typeface="Calibri"/>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31.</a:t>
            </a:r>
            <a:endParaRPr lang="en-US" sz="1000" dirty="0">
              <a:solidFill>
                <a:prstClr val="black"/>
              </a:solidFill>
              <a:latin typeface="Arial"/>
              <a:cs typeface="Calibri" panose="020F0502020204030204" pitchFamily="34" charset="0"/>
            </a:endParaRPr>
          </a:p>
        </p:txBody>
      </p:sp>
      <p:sp>
        <p:nvSpPr>
          <p:cNvPr id="6" name="Rectangle 5">
            <a:extLst>
              <a:ext uri="{FF2B5EF4-FFF2-40B4-BE49-F238E27FC236}">
                <a16:creationId xmlns:a16="http://schemas.microsoft.com/office/drawing/2014/main" id="{048FCC24-C6B1-6B17-6FE1-5735561612F4}"/>
              </a:ext>
              <a:ext uri="{C183D7F6-B498-43B3-948B-1728B52AA6E4}">
                <adec:decorative xmlns:adec="http://schemas.microsoft.com/office/drawing/2017/decorative" val="1"/>
              </a:ext>
            </a:extLst>
          </p:cNvPr>
          <p:cNvSpPr/>
          <p:nvPr/>
        </p:nvSpPr>
        <p:spPr>
          <a:xfrm>
            <a:off x="5558739" y="1936376"/>
            <a:ext cx="2070611" cy="3305532"/>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545139CA-0489-A899-B398-9DE1272DF33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35</a:t>
            </a:fld>
            <a:endParaRPr lang="en-US" dirty="0"/>
          </a:p>
        </p:txBody>
      </p:sp>
    </p:spTree>
    <p:extLst>
      <p:ext uri="{BB962C8B-B14F-4D97-AF65-F5344CB8AC3E}">
        <p14:creationId xmlns:p14="http://schemas.microsoft.com/office/powerpoint/2010/main" val="54086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C886-E04E-49ED-B1D0-164DC9C0970A}"/>
              </a:ext>
            </a:extLst>
          </p:cNvPr>
          <p:cNvSpPr>
            <a:spLocks noGrp="1"/>
          </p:cNvSpPr>
          <p:nvPr>
            <p:ph type="title"/>
          </p:nvPr>
        </p:nvSpPr>
        <p:spPr/>
        <p:txBody>
          <a:bodyPr>
            <a:noAutofit/>
          </a:bodyPr>
          <a:lstStyle/>
          <a:p>
            <a:r>
              <a:rPr lang="en-US" sz="2000" dirty="0"/>
              <a:t>State-specific distributions of SIRs for catheter-associated urinary tract infections seen in critical care units, 2015-2021 (left to right, top to bottom)</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85774" y="5792260"/>
            <a:ext cx="8229600" cy="707886"/>
          </a:xfrm>
          <a:prstGeom prst="rect">
            <a:avLst/>
          </a:prstGeom>
          <a:noFill/>
        </p:spPr>
        <p:txBody>
          <a:bodyPr wrap="square" rtlCol="0">
            <a:spAutoFit/>
          </a:bodyPr>
          <a:lstStyle/>
          <a:p>
            <a:pPr defTabSz="685800">
              <a:defRPr/>
            </a:pPr>
            <a:r>
              <a:rPr lang="en-US" sz="1000" b="1" dirty="0">
                <a:solidFill>
                  <a:prstClr val="black"/>
                </a:solidFill>
                <a:latin typeface="Arial"/>
                <a:cs typeface="Calibri" panose="020F0502020204030204" pitchFamily="34" charset="0"/>
              </a:rPr>
              <a:t>Source:</a:t>
            </a:r>
            <a:r>
              <a:rPr lang="en-US" sz="1000" dirty="0">
                <a:solidFill>
                  <a:prstClr val="black"/>
                </a:solidFill>
                <a:latin typeface="Arial"/>
                <a:cs typeface="Calibri" panose="020F0502020204030204" pitchFamily="34" charset="0"/>
              </a:rPr>
              <a:t> Centers for Disease Control and Prevention, National Center for Emerging and Zoonotic Infectious Diseases, National and State Healthcare-Associated Infections Data Report, 2015-2021. </a:t>
            </a:r>
            <a:r>
              <a:rPr lang="en-US" sz="1000" dirty="0">
                <a:solidFill>
                  <a:prstClr val="black"/>
                </a:solidFill>
                <a:latin typeface="Arial"/>
                <a:hlinkClick r:id="rId3"/>
              </a:rPr>
              <a:t>https://www.cdc.gov/hai/data/portal/progress-report.html</a:t>
            </a:r>
            <a:r>
              <a:rPr lang="en-US" sz="1000" dirty="0">
                <a:solidFill>
                  <a:prstClr val="black"/>
                </a:solidFill>
                <a:latin typeface="Arial"/>
                <a:cs typeface="Calibri" panose="020F0502020204030204" pitchFamily="34" charset="0"/>
              </a:rPr>
              <a:t>. </a:t>
            </a:r>
            <a:endParaRPr lang="en-US" sz="1000" b="1" strike="sngStrike" dirty="0">
              <a:solidFill>
                <a:prstClr val="black"/>
              </a:solidFill>
              <a:latin typeface="Arial"/>
              <a:cs typeface="Arial" panose="020B0604020202020204" pitchFamily="34" charset="0"/>
            </a:endParaRPr>
          </a:p>
          <a:p>
            <a:pPr defTabSz="699928">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The SIR for Vermont was not calculated for this measure in 2017, 2018, or 2019, reducing the overall number of state-equivalent jurisdictions in the analysis from 52 to 51 for 2017, 2018, and 2019.  </a:t>
            </a:r>
            <a:endParaRPr lang="en-US" sz="1000" dirty="0">
              <a:solidFill>
                <a:prstClr val="black"/>
              </a:solidFill>
              <a:latin typeface="Arial"/>
              <a:cs typeface="Calibri" panose="020F0502020204030204" pitchFamily="34" charset="0"/>
            </a:endParaRPr>
          </a:p>
        </p:txBody>
      </p:sp>
      <p:pic>
        <p:nvPicPr>
          <p:cNvPr id="3" name="Picture 2" descr="US Map figure for state-specific distributions of SIRs for catheter-associated urinary tract infections seen in critical care units, 2015-2021 (left to right, top to bottom)">
            <a:extLst>
              <a:ext uri="{FF2B5EF4-FFF2-40B4-BE49-F238E27FC236}">
                <a16:creationId xmlns:a16="http://schemas.microsoft.com/office/drawing/2014/main" id="{FA04F9AE-1B02-CBDF-CB46-1C26BB5348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824" y="1223962"/>
            <a:ext cx="7429500" cy="4639351"/>
          </a:xfrm>
          <a:prstGeom prst="rect">
            <a:avLst/>
          </a:prstGeom>
          <a:noFill/>
        </p:spPr>
      </p:pic>
      <p:sp>
        <p:nvSpPr>
          <p:cNvPr id="4" name="Slide Number Placeholder 3">
            <a:extLst>
              <a:ext uri="{FF2B5EF4-FFF2-40B4-BE49-F238E27FC236}">
                <a16:creationId xmlns:a16="http://schemas.microsoft.com/office/drawing/2014/main" id="{C3CAF4CE-FEAB-97C2-10B8-A230AD65B2EA}"/>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36</a:t>
            </a:fld>
            <a:endParaRPr lang="en-US" dirty="0"/>
          </a:p>
        </p:txBody>
      </p:sp>
    </p:spTree>
    <p:extLst>
      <p:ext uri="{BB962C8B-B14F-4D97-AF65-F5344CB8AC3E}">
        <p14:creationId xmlns:p14="http://schemas.microsoft.com/office/powerpoint/2010/main" val="401088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C8B3-B6DE-4A52-98FA-26143975B126}"/>
              </a:ext>
            </a:extLst>
          </p:cNvPr>
          <p:cNvSpPr>
            <a:spLocks noGrp="1"/>
          </p:cNvSpPr>
          <p:nvPr>
            <p:ph type="title"/>
          </p:nvPr>
        </p:nvSpPr>
        <p:spPr>
          <a:xfrm>
            <a:off x="838200" y="304800"/>
            <a:ext cx="7048500" cy="617884"/>
          </a:xfrm>
        </p:spPr>
        <p:txBody>
          <a:bodyPr>
            <a:noAutofit/>
          </a:bodyPr>
          <a:lstStyle/>
          <a:p>
            <a:r>
              <a:rPr lang="en-US" sz="2000" dirty="0"/>
              <a:t>State-specific distributions of SIRs for catheter-associated urinary tract infections seen on wards (non-critical care units), 2015-2021 (left to right, top to bottom)</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29352" y="5984625"/>
            <a:ext cx="8229600" cy="553998"/>
          </a:xfrm>
          <a:prstGeom prst="rect">
            <a:avLst/>
          </a:prstGeom>
          <a:noFill/>
        </p:spPr>
        <p:txBody>
          <a:bodyPr wrap="square" rtlCol="0">
            <a:spAutoFit/>
          </a:bodyPr>
          <a:lstStyle/>
          <a:p>
            <a:pPr defTabSz="685800">
              <a:defRPr/>
            </a:pPr>
            <a:r>
              <a:rPr lang="en-US" sz="1000" b="1" dirty="0">
                <a:solidFill>
                  <a:prstClr val="black"/>
                </a:solidFill>
                <a:latin typeface="Arial"/>
                <a:cs typeface="Calibri" panose="020F0502020204030204" pitchFamily="34" charset="0"/>
              </a:rPr>
              <a:t>Source:</a:t>
            </a:r>
            <a:r>
              <a:rPr lang="en-US" sz="1000" dirty="0">
                <a:solidFill>
                  <a:prstClr val="black"/>
                </a:solidFill>
                <a:latin typeface="Arial"/>
                <a:cs typeface="Calibri" panose="020F0502020204030204" pitchFamily="34" charset="0"/>
              </a:rPr>
              <a:t> Centers for Disease Control and Prevention, National Center for Emerging and Zoonotic Infectious Diseases, National and State Healthcare-Associated Infections Data Report, 2015-2021. </a:t>
            </a:r>
            <a:r>
              <a:rPr lang="en-US" sz="1000" dirty="0">
                <a:solidFill>
                  <a:prstClr val="black"/>
                </a:solidFill>
                <a:latin typeface="Arial"/>
                <a:hlinkClick r:id="rId3"/>
              </a:rPr>
              <a:t>https://www.cdc.gov/hai/data/portal/progress-report.html</a:t>
            </a:r>
            <a:r>
              <a:rPr lang="en-US" sz="1000" dirty="0">
                <a:solidFill>
                  <a:prstClr val="black"/>
                </a:solidFill>
                <a:latin typeface="Arial"/>
                <a:cs typeface="Calibri" panose="020F0502020204030204" pitchFamily="34" charset="0"/>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a:t>
            </a:r>
            <a:endParaRPr lang="en-US" sz="1000" dirty="0">
              <a:solidFill>
                <a:prstClr val="black"/>
              </a:solidFill>
              <a:latin typeface="Arial"/>
              <a:cs typeface="Calibri" panose="020F0502020204030204" pitchFamily="34" charset="0"/>
            </a:endParaRPr>
          </a:p>
        </p:txBody>
      </p:sp>
      <p:pic>
        <p:nvPicPr>
          <p:cNvPr id="6" name="Picture 5" descr="US Map figure for state-specific distributions of SIRs for catheter-associated urinary tract infections seen on wards (non-critical care units), 2015-2021 (left to right, top to bottom)">
            <a:extLst>
              <a:ext uri="{FF2B5EF4-FFF2-40B4-BE49-F238E27FC236}">
                <a16:creationId xmlns:a16="http://schemas.microsoft.com/office/drawing/2014/main" id="{959238FA-6660-51F4-DB27-CC13D3301969}"/>
              </a:ext>
            </a:extLst>
          </p:cNvPr>
          <p:cNvPicPr>
            <a:picLocks noChangeAspect="1"/>
          </p:cNvPicPr>
          <p:nvPr/>
        </p:nvPicPr>
        <p:blipFill>
          <a:blip r:embed="rId4"/>
          <a:stretch>
            <a:fillRect/>
          </a:stretch>
        </p:blipFill>
        <p:spPr>
          <a:xfrm>
            <a:off x="705521" y="1217415"/>
            <a:ext cx="7677262" cy="4808200"/>
          </a:xfrm>
          <a:prstGeom prst="rect">
            <a:avLst/>
          </a:prstGeom>
        </p:spPr>
      </p:pic>
      <p:sp>
        <p:nvSpPr>
          <p:cNvPr id="3" name="Slide Number Placeholder 3">
            <a:extLst>
              <a:ext uri="{FF2B5EF4-FFF2-40B4-BE49-F238E27FC236}">
                <a16:creationId xmlns:a16="http://schemas.microsoft.com/office/drawing/2014/main" id="{B333A0BC-4768-F7AE-45B0-6905588854B0}"/>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37</a:t>
            </a:fld>
            <a:endParaRPr lang="en-US" dirty="0"/>
          </a:p>
        </p:txBody>
      </p:sp>
    </p:spTree>
    <p:extLst>
      <p:ext uri="{BB962C8B-B14F-4D97-AF65-F5344CB8AC3E}">
        <p14:creationId xmlns:p14="http://schemas.microsoft.com/office/powerpoint/2010/main" val="392552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p:txBody>
          <a:bodyPr>
            <a:noAutofit/>
          </a:bodyPr>
          <a:lstStyle/>
          <a:p>
            <a:pPr algn="l"/>
            <a:r>
              <a:rPr lang="en-US" sz="2000" dirty="0"/>
              <a:t>National SIR for hospital-onset </a:t>
            </a:r>
            <a:r>
              <a:rPr lang="en-US" sz="2000" i="1" dirty="0"/>
              <a:t>Clostridioides difficile </a:t>
            </a:r>
            <a:r>
              <a:rPr lang="en-US" sz="2000" dirty="0"/>
              <a:t>infections seen hospitalwide, 2015-2021</a:t>
            </a:r>
          </a:p>
        </p:txBody>
      </p:sp>
      <p:graphicFrame>
        <p:nvGraphicFramePr>
          <p:cNvPr id="4" name="Chart 3" descr="Line chart showing national SIR for hospital-onset Clostridioides difficile infections seen hospitalwide, 2015-2021">
            <a:extLst>
              <a:ext uri="{FF2B5EF4-FFF2-40B4-BE49-F238E27FC236}">
                <a16:creationId xmlns:a16="http://schemas.microsoft.com/office/drawing/2014/main" id="{97A4816B-4F0B-E4E0-0070-0EA1BBCC2283}"/>
              </a:ext>
            </a:extLst>
          </p:cNvPr>
          <p:cNvGraphicFramePr/>
          <p:nvPr>
            <p:extLst>
              <p:ext uri="{D42A27DB-BD31-4B8C-83A1-F6EECF244321}">
                <p14:modId xmlns:p14="http://schemas.microsoft.com/office/powerpoint/2010/main" val="2842765313"/>
              </p:ext>
            </p:extLst>
          </p:nvPr>
        </p:nvGraphicFramePr>
        <p:xfrm>
          <a:off x="457200" y="164592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CC8E772-58F2-498B-B158-1044F689662E}"/>
              </a:ext>
            </a:extLst>
          </p:cNvPr>
          <p:cNvSpPr txBox="1"/>
          <p:nvPr/>
        </p:nvSpPr>
        <p:spPr>
          <a:xfrm>
            <a:off x="457200" y="5669280"/>
            <a:ext cx="8229600" cy="707886"/>
          </a:xfrm>
          <a:prstGeom prst="rect">
            <a:avLst/>
          </a:prstGeom>
          <a:noFill/>
        </p:spPr>
        <p:txBody>
          <a:bodyPr wrap="square" lIns="91440" tIns="45720" rIns="91440" bIns="45720" rtlCol="0" anchor="t">
            <a:spAutoFit/>
          </a:bodyPr>
          <a:lstStyle/>
          <a:p>
            <a:pPr defTabSz="685800">
              <a:defRPr/>
            </a:pPr>
            <a:r>
              <a:rPr lang="en-US" sz="1000" b="1" dirty="0">
                <a:latin typeface="Arial"/>
                <a:cs typeface="Calibri"/>
              </a:rPr>
              <a:t>Source:</a:t>
            </a:r>
            <a:r>
              <a:rPr lang="en-US" sz="1000" dirty="0">
                <a:latin typeface="Arial"/>
                <a:cs typeface="Calibri"/>
              </a:rPr>
              <a:t> Centers for Disease Control and Prevention, National Center for Emerging and Zoonotic Infectious Diseases, National and State Healthcare-Associated Infections Data Report, 2015-2021. </a:t>
            </a:r>
            <a:r>
              <a:rPr lang="en-US" sz="1000" dirty="0">
                <a:latin typeface="Arial"/>
                <a:hlinkClick r:id="rId4"/>
              </a:rPr>
              <a:t>https://www.cdc.gov/hai/data/portal/progress-report.html</a:t>
            </a:r>
            <a:r>
              <a:rPr lang="en-US" sz="1000" dirty="0">
                <a:latin typeface="Arial"/>
                <a:cs typeface="Calibri"/>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 </a:t>
            </a:r>
            <a:r>
              <a:rPr lang="en-US" sz="1000" dirty="0">
                <a:latin typeface="Arial" panose="020B0604020202020204" pitchFamily="34" charset="0"/>
                <a:cs typeface="Arial" panose="020B0604020202020204" pitchFamily="34" charset="0"/>
              </a:rPr>
              <a:t>Shaded area indicates data impacted by the COVID-19 public health emergency. For more information, see slide 31.</a:t>
            </a:r>
            <a:endParaRPr lang="en-US" sz="1000" dirty="0">
              <a:solidFill>
                <a:prstClr val="black"/>
              </a:solidFill>
              <a:latin typeface="Arial"/>
              <a:cs typeface="Calibri" panose="020F0502020204030204" pitchFamily="34" charset="0"/>
            </a:endParaRPr>
          </a:p>
        </p:txBody>
      </p:sp>
      <p:sp>
        <p:nvSpPr>
          <p:cNvPr id="5" name="Rectangle 4">
            <a:extLst>
              <a:ext uri="{FF2B5EF4-FFF2-40B4-BE49-F238E27FC236}">
                <a16:creationId xmlns:a16="http://schemas.microsoft.com/office/drawing/2014/main" id="{352F2B3D-713C-0FE0-A9EB-B826A84DFC51}"/>
              </a:ext>
              <a:ext uri="{C183D7F6-B498-43B3-948B-1728B52AA6E4}">
                <adec:decorative xmlns:adec="http://schemas.microsoft.com/office/drawing/2017/decorative" val="1"/>
              </a:ext>
            </a:extLst>
          </p:cNvPr>
          <p:cNvSpPr/>
          <p:nvPr/>
        </p:nvSpPr>
        <p:spPr>
          <a:xfrm>
            <a:off x="5590309" y="1834411"/>
            <a:ext cx="2055870" cy="3340262"/>
          </a:xfrm>
          <a:prstGeom prst="rect">
            <a:avLst/>
          </a:prstGeom>
          <a:solidFill>
            <a:schemeClr val="bg1">
              <a:lumMod val="65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Slide Number Placeholder 3">
            <a:extLst>
              <a:ext uri="{FF2B5EF4-FFF2-40B4-BE49-F238E27FC236}">
                <a16:creationId xmlns:a16="http://schemas.microsoft.com/office/drawing/2014/main" id="{45F185D0-67DD-678F-DE8D-830C17307D14}"/>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38</a:t>
            </a:fld>
            <a:endParaRPr lang="en-US" dirty="0"/>
          </a:p>
        </p:txBody>
      </p:sp>
    </p:spTree>
    <p:extLst>
      <p:ext uri="{BB962C8B-B14F-4D97-AF65-F5344CB8AC3E}">
        <p14:creationId xmlns:p14="http://schemas.microsoft.com/office/powerpoint/2010/main" val="444702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for State-specific distributions of SIRs for hospital-onset Clostridioides difficile infections seen hospitalwide, 2015-2021 (left to right, top to bottom)">
            <a:extLst>
              <a:ext uri="{FF2B5EF4-FFF2-40B4-BE49-F238E27FC236}">
                <a16:creationId xmlns:a16="http://schemas.microsoft.com/office/drawing/2014/main" id="{4A860F82-B45C-403D-9914-4CF0ECB1036B}"/>
              </a:ext>
            </a:extLst>
          </p:cNvPr>
          <p:cNvSpPr>
            <a:spLocks noGrp="1"/>
          </p:cNvSpPr>
          <p:nvPr>
            <p:ph type="title"/>
          </p:nvPr>
        </p:nvSpPr>
        <p:spPr/>
        <p:txBody>
          <a:bodyPr>
            <a:noAutofit/>
          </a:bodyPr>
          <a:lstStyle/>
          <a:p>
            <a:r>
              <a:rPr lang="en-US" sz="2000" dirty="0"/>
              <a:t>State-specific distributions of SIRs for hospital-onset </a:t>
            </a:r>
            <a:r>
              <a:rPr lang="en-US" sz="2000" i="1" dirty="0"/>
              <a:t>Clostridioides difficil</a:t>
            </a:r>
            <a:r>
              <a:rPr lang="en-US" sz="2000" dirty="0"/>
              <a:t>e infections seen hospitalwide, 2015-2021 (left to right, top to bottom)</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57200" y="5876852"/>
            <a:ext cx="8229600" cy="553998"/>
          </a:xfrm>
          <a:prstGeom prst="rect">
            <a:avLst/>
          </a:prstGeom>
          <a:noFill/>
        </p:spPr>
        <p:txBody>
          <a:bodyPr wrap="square" rtlCol="0">
            <a:spAutoFit/>
          </a:bodyPr>
          <a:lstStyle/>
          <a:p>
            <a:pPr defTabSz="685800">
              <a:defRPr/>
            </a:pPr>
            <a:r>
              <a:rPr lang="en-US" sz="1000" b="1" dirty="0">
                <a:solidFill>
                  <a:prstClr val="black"/>
                </a:solidFill>
                <a:latin typeface="Arial"/>
                <a:cs typeface="Calibri" panose="020F0502020204030204" pitchFamily="34" charset="0"/>
              </a:rPr>
              <a:t>Source:</a:t>
            </a:r>
            <a:r>
              <a:rPr lang="en-US" sz="1000" dirty="0">
                <a:solidFill>
                  <a:prstClr val="black"/>
                </a:solidFill>
                <a:latin typeface="Arial"/>
                <a:cs typeface="Calibri" panose="020F0502020204030204" pitchFamily="34" charset="0"/>
              </a:rPr>
              <a:t> Centers for Disease Control and Prevention, National Center for Emerging and Zoonotic Infectious Diseases, National and State Healthcare-Associated Infections Data Report, 2015-2021. </a:t>
            </a:r>
            <a:r>
              <a:rPr lang="en-US" sz="1000" dirty="0">
                <a:solidFill>
                  <a:prstClr val="black"/>
                </a:solidFill>
                <a:latin typeface="Arial"/>
                <a:hlinkClick r:id="rId3"/>
              </a:rPr>
              <a:t>https://www.cdc.gov/hai/data/portal/progress-report.html</a:t>
            </a:r>
            <a:r>
              <a:rPr lang="en-US" sz="1000" dirty="0">
                <a:solidFill>
                  <a:prstClr val="black"/>
                </a:solidFill>
                <a:latin typeface="Arial"/>
                <a:cs typeface="Calibri" panose="020F0502020204030204" pitchFamily="34" charset="0"/>
              </a:rPr>
              <a:t>. </a:t>
            </a:r>
            <a:endParaRPr lang="en-US" sz="1000" b="1" strike="sngStrike" dirty="0">
              <a:solidFill>
                <a:prstClr val="black"/>
              </a:solidFill>
              <a:latin typeface="Arial"/>
              <a:cs typeface="Arial" panose="020B0604020202020204" pitchFamily="34" charset="0"/>
            </a:endParaRPr>
          </a:p>
          <a:p>
            <a:pPr defTabSz="685800">
              <a:defRPr/>
            </a:pPr>
            <a:r>
              <a:rPr lang="en-US" sz="1000" b="1" dirty="0">
                <a:solidFill>
                  <a:prstClr val="black"/>
                </a:solidFill>
                <a:latin typeface="Arial"/>
                <a:cs typeface="Arial" panose="020B0604020202020204" pitchFamily="34" charset="0"/>
              </a:rPr>
              <a:t>Note: </a:t>
            </a:r>
            <a:r>
              <a:rPr lang="en-US" sz="1000" dirty="0">
                <a:solidFill>
                  <a:prstClr val="black"/>
                </a:solidFill>
                <a:latin typeface="Arial"/>
                <a:cs typeface="Arial" panose="020B0604020202020204" pitchFamily="34" charset="0"/>
              </a:rPr>
              <a:t>SIRs below 1.0 are better</a:t>
            </a:r>
            <a:r>
              <a:rPr lang="en-US" sz="1000" dirty="0">
                <a:solidFill>
                  <a:prstClr val="black"/>
                </a:solidFill>
                <a:latin typeface="Arial"/>
                <a:ea typeface="Calibri" panose="020F0502020204030204" pitchFamily="34" charset="0"/>
                <a:cs typeface="Arial" panose="020B0604020202020204" pitchFamily="34" charset="0"/>
              </a:rPr>
              <a:t>. </a:t>
            </a:r>
            <a:r>
              <a:rPr lang="en-US" sz="1000" dirty="0">
                <a:solidFill>
                  <a:prstClr val="black"/>
                </a:solidFill>
                <a:latin typeface="Arial"/>
                <a:cs typeface="Arial" panose="020B0604020202020204" pitchFamily="34" charset="0"/>
              </a:rPr>
              <a:t> </a:t>
            </a:r>
            <a:endParaRPr lang="en-US" sz="1000" dirty="0">
              <a:solidFill>
                <a:prstClr val="black"/>
              </a:solidFill>
              <a:latin typeface="Arial"/>
              <a:cs typeface="Calibri" panose="020F0502020204030204" pitchFamily="34" charset="0"/>
            </a:endParaRPr>
          </a:p>
        </p:txBody>
      </p:sp>
      <p:pic>
        <p:nvPicPr>
          <p:cNvPr id="6" name="Picture 5" descr="US Map figure for state-specific distributions of SIRs for hospital-onset Clostridioides difficile infections seen hospitalwide, 2015-2021 (left to right, top to bottom)">
            <a:extLst>
              <a:ext uri="{FF2B5EF4-FFF2-40B4-BE49-F238E27FC236}">
                <a16:creationId xmlns:a16="http://schemas.microsoft.com/office/drawing/2014/main" id="{F7889BB9-2CBB-D6C9-4967-383A3E8B1764}"/>
              </a:ext>
            </a:extLst>
          </p:cNvPr>
          <p:cNvPicPr>
            <a:picLocks noChangeAspect="1"/>
          </p:cNvPicPr>
          <p:nvPr/>
        </p:nvPicPr>
        <p:blipFill>
          <a:blip r:embed="rId4"/>
          <a:stretch>
            <a:fillRect/>
          </a:stretch>
        </p:blipFill>
        <p:spPr>
          <a:xfrm>
            <a:off x="627031" y="1254015"/>
            <a:ext cx="7889938" cy="4622837"/>
          </a:xfrm>
          <a:prstGeom prst="rect">
            <a:avLst/>
          </a:prstGeom>
        </p:spPr>
      </p:pic>
      <p:sp>
        <p:nvSpPr>
          <p:cNvPr id="3" name="Slide Number Placeholder 3">
            <a:extLst>
              <a:ext uri="{FF2B5EF4-FFF2-40B4-BE49-F238E27FC236}">
                <a16:creationId xmlns:a16="http://schemas.microsoft.com/office/drawing/2014/main" id="{E7F3508A-495B-D6C7-8D32-07B762792B0D}"/>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39</a:t>
            </a:fld>
            <a:endParaRPr lang="en-US" dirty="0"/>
          </a:p>
        </p:txBody>
      </p:sp>
    </p:spTree>
    <p:extLst>
      <p:ext uri="{BB962C8B-B14F-4D97-AF65-F5344CB8AC3E}">
        <p14:creationId xmlns:p14="http://schemas.microsoft.com/office/powerpoint/2010/main" val="233955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fontScale="90000"/>
          </a:bodyPr>
          <a:lstStyle/>
          <a:p>
            <a:r>
              <a:rPr lang="en-US" dirty="0"/>
              <a:t>National Healthcare Quality and Disparities Report</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85000" lnSpcReduction="10000"/>
          </a:bodyPr>
          <a:lstStyle/>
          <a:p>
            <a:r>
              <a:rPr lang="en-US" dirty="0"/>
              <a:t>Annual report to Congress mandated in the Healthcare Research and Quality Act of 1999 (P.L. 106-129)</a:t>
            </a:r>
          </a:p>
          <a:p>
            <a:r>
              <a:rPr lang="en-US" dirty="0"/>
              <a:t>Provides a comprehensive overview of: </a:t>
            </a:r>
          </a:p>
          <a:p>
            <a:pPr lvl="1"/>
            <a:r>
              <a:rPr lang="en-US" dirty="0"/>
              <a:t>Quality of healthcare received by the general U.S. population</a:t>
            </a:r>
          </a:p>
          <a:p>
            <a:pPr lvl="1"/>
            <a:r>
              <a:rPr lang="en-US" dirty="0"/>
              <a:t>Disparities in care experienced by different racial and socioeconomic groups</a:t>
            </a:r>
          </a:p>
          <a:p>
            <a:r>
              <a:rPr lang="en-US" dirty="0"/>
              <a:t>Assesses the performance of our healthcare system and identifies areas of strength and weakness along three main axes:</a:t>
            </a:r>
          </a:p>
          <a:p>
            <a:pPr lvl="1"/>
            <a:r>
              <a:rPr lang="en-US" dirty="0"/>
              <a:t>Portrait of American Healthcare</a:t>
            </a:r>
          </a:p>
          <a:p>
            <a:pPr lvl="1"/>
            <a:r>
              <a:rPr lang="en-US" dirty="0"/>
              <a:t>Special Emphasis Topics</a:t>
            </a:r>
          </a:p>
          <a:p>
            <a:pPr lvl="1"/>
            <a:r>
              <a:rPr lang="en-US" dirty="0"/>
              <a:t>Quality and Disparities Tables</a:t>
            </a:r>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a:t>
            </a:fld>
            <a:endParaRPr lang="en-US" dirty="0"/>
          </a:p>
        </p:txBody>
      </p:sp>
    </p:spTree>
    <p:extLst>
      <p:ext uri="{BB962C8B-B14F-4D97-AF65-F5344CB8AC3E}">
        <p14:creationId xmlns:p14="http://schemas.microsoft.com/office/powerpoint/2010/main" val="1347191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0F82-B45C-403D-9914-4CF0ECB1036B}"/>
              </a:ext>
            </a:extLst>
          </p:cNvPr>
          <p:cNvSpPr>
            <a:spLocks noGrp="1"/>
          </p:cNvSpPr>
          <p:nvPr>
            <p:ph type="title"/>
          </p:nvPr>
        </p:nvSpPr>
        <p:spPr/>
        <p:txBody>
          <a:bodyPr>
            <a:noAutofit/>
          </a:bodyPr>
          <a:lstStyle/>
          <a:p>
            <a:r>
              <a:rPr lang="en-US" sz="2000" dirty="0"/>
              <a:t>Postoperative sepsis per 1,000 elective-surgery admissions, age 18 and over, by age, 2016-2020</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92918" y="5722964"/>
            <a:ext cx="8229600" cy="707886"/>
          </a:xfrm>
          <a:prstGeom prst="rect">
            <a:avLst/>
          </a:prstGeom>
          <a:noFill/>
        </p:spPr>
        <p:txBody>
          <a:bodyPr wrap="square" rtlCol="0">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Note:</a:t>
            </a:r>
            <a:r>
              <a:rPr lang="en-US" sz="1000" dirty="0">
                <a:cs typeface="Arial"/>
              </a:rPr>
              <a:t> For this measure, lower rates are better.  </a:t>
            </a:r>
          </a:p>
        </p:txBody>
      </p:sp>
      <p:graphicFrame>
        <p:nvGraphicFramePr>
          <p:cNvPr id="6" name="Chart 5" descr="Line chart showing postoperative sepsis per 1,000 elective-surgery admissions, age 18 and over, by age, 2016-2020">
            <a:extLst>
              <a:ext uri="{FF2B5EF4-FFF2-40B4-BE49-F238E27FC236}">
                <a16:creationId xmlns:a16="http://schemas.microsoft.com/office/drawing/2014/main" id="{AC1D6288-3BFC-C0C4-4887-5DB18F0AE588}"/>
              </a:ext>
            </a:extLst>
          </p:cNvPr>
          <p:cNvGraphicFramePr/>
          <p:nvPr>
            <p:extLst>
              <p:ext uri="{D42A27DB-BD31-4B8C-83A1-F6EECF244321}">
                <p14:modId xmlns:p14="http://schemas.microsoft.com/office/powerpoint/2010/main" val="3256387176"/>
              </p:ext>
            </p:extLst>
          </p:nvPr>
        </p:nvGraphicFramePr>
        <p:xfrm>
          <a:off x="274320" y="1493648"/>
          <a:ext cx="859536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3">
            <a:extLst>
              <a:ext uri="{FF2B5EF4-FFF2-40B4-BE49-F238E27FC236}">
                <a16:creationId xmlns:a16="http://schemas.microsoft.com/office/drawing/2014/main" id="{D08B633D-F6CB-C6F7-6968-24C7FD6643B0}"/>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40</a:t>
            </a:fld>
            <a:endParaRPr lang="en-US" dirty="0"/>
          </a:p>
        </p:txBody>
      </p:sp>
    </p:spTree>
    <p:extLst>
      <p:ext uri="{BB962C8B-B14F-4D97-AF65-F5344CB8AC3E}">
        <p14:creationId xmlns:p14="http://schemas.microsoft.com/office/powerpoint/2010/main" val="3924376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0F82-B45C-403D-9914-4CF0ECB1036B}"/>
              </a:ext>
            </a:extLst>
          </p:cNvPr>
          <p:cNvSpPr>
            <a:spLocks noGrp="1"/>
          </p:cNvSpPr>
          <p:nvPr>
            <p:ph type="title"/>
          </p:nvPr>
        </p:nvSpPr>
        <p:spPr>
          <a:xfrm>
            <a:off x="762000" y="304800"/>
            <a:ext cx="7124700" cy="617884"/>
          </a:xfrm>
        </p:spPr>
        <p:txBody>
          <a:bodyPr>
            <a:noAutofit/>
          </a:bodyPr>
          <a:lstStyle/>
          <a:p>
            <a:r>
              <a:rPr lang="en-US" sz="2000" dirty="0"/>
              <a:t>Postoperative sepsis per 1,000 elective-surgery admissions, age 18 and over, by race/ethnicity, 2016-2020</a:t>
            </a:r>
          </a:p>
        </p:txBody>
      </p:sp>
      <p:sp>
        <p:nvSpPr>
          <p:cNvPr id="12" name="TextBox 11">
            <a:extLst>
              <a:ext uri="{FF2B5EF4-FFF2-40B4-BE49-F238E27FC236}">
                <a16:creationId xmlns:a16="http://schemas.microsoft.com/office/drawing/2014/main" id="{3CC8E772-58F2-498B-B158-1044F689662E}"/>
              </a:ext>
            </a:extLst>
          </p:cNvPr>
          <p:cNvSpPr txBox="1"/>
          <p:nvPr/>
        </p:nvSpPr>
        <p:spPr>
          <a:xfrm>
            <a:off x="492918" y="5569076"/>
            <a:ext cx="8229600" cy="861774"/>
          </a:xfrm>
          <a:prstGeom prst="rect">
            <a:avLst/>
          </a:prstGeom>
          <a:noFill/>
        </p:spPr>
        <p:txBody>
          <a:bodyPr wrap="square" rtlCol="0">
            <a:spAutoFit/>
          </a:bodyPr>
          <a:lstStyle/>
          <a:p>
            <a:r>
              <a:rPr lang="en-US" sz="1000" b="1" dirty="0">
                <a:cs typeface="Arial"/>
              </a:rPr>
              <a:t>Key: </a:t>
            </a:r>
            <a:r>
              <a:rPr lang="en-US" sz="1000" dirty="0">
                <a:cs typeface="Arial"/>
              </a:rPr>
              <a:t>API = Asian or Pacific Islander.</a:t>
            </a:r>
          </a:p>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Note:</a:t>
            </a:r>
            <a:r>
              <a:rPr lang="en-US" sz="1000" dirty="0">
                <a:cs typeface="Arial"/>
              </a:rPr>
              <a:t> For this measure, lower rates are better. White, Black, and API are non-Hispanic. Hispanic includes all races.  </a:t>
            </a:r>
          </a:p>
        </p:txBody>
      </p:sp>
      <p:graphicFrame>
        <p:nvGraphicFramePr>
          <p:cNvPr id="4" name="Chart 3" descr="Line chart showing postoperative sepsis per 1,000 elective-surgery admissions, age 18 and over, by race/ethnicity, 2016-2020">
            <a:extLst>
              <a:ext uri="{FF2B5EF4-FFF2-40B4-BE49-F238E27FC236}">
                <a16:creationId xmlns:a16="http://schemas.microsoft.com/office/drawing/2014/main" id="{AC1D6288-3BFC-C0C4-4887-5DB18F0AE588}"/>
              </a:ext>
            </a:extLst>
          </p:cNvPr>
          <p:cNvGraphicFramePr/>
          <p:nvPr>
            <p:extLst>
              <p:ext uri="{D42A27DB-BD31-4B8C-83A1-F6EECF244321}">
                <p14:modId xmlns:p14="http://schemas.microsoft.com/office/powerpoint/2010/main" val="1245074403"/>
              </p:ext>
            </p:extLst>
          </p:nvPr>
        </p:nvGraphicFramePr>
        <p:xfrm>
          <a:off x="492918" y="1455837"/>
          <a:ext cx="8229600" cy="394632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3">
            <a:extLst>
              <a:ext uri="{FF2B5EF4-FFF2-40B4-BE49-F238E27FC236}">
                <a16:creationId xmlns:a16="http://schemas.microsoft.com/office/drawing/2014/main" id="{4F9AAB76-E215-8A5A-DB16-F6194DE5DBB5}"/>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41</a:t>
            </a:fld>
            <a:endParaRPr lang="en-US" dirty="0"/>
          </a:p>
        </p:txBody>
      </p:sp>
    </p:spTree>
    <p:extLst>
      <p:ext uri="{BB962C8B-B14F-4D97-AF65-F5344CB8AC3E}">
        <p14:creationId xmlns:p14="http://schemas.microsoft.com/office/powerpoint/2010/main" val="1520928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t>Tools for Reducing Central Line-Associated Bloodstream Infections in Hospitals</a:t>
            </a:r>
            <a:endParaRPr lang="en-US" sz="2400" dirty="0"/>
          </a:p>
        </p:txBody>
      </p:sp>
      <p:sp>
        <p:nvSpPr>
          <p:cNvPr id="4" name="Content Placeholder 3">
            <a:extLst>
              <a:ext uri="{FF2B5EF4-FFF2-40B4-BE49-F238E27FC236}">
                <a16:creationId xmlns:a16="http://schemas.microsoft.com/office/drawing/2014/main" id="{25DBC0FB-7536-448C-B9A8-53DEEF215251}"/>
              </a:ext>
            </a:extLst>
          </p:cNvPr>
          <p:cNvSpPr>
            <a:spLocks noGrp="1"/>
          </p:cNvSpPr>
          <p:nvPr>
            <p:ph idx="1"/>
          </p:nvPr>
        </p:nvSpPr>
        <p:spPr/>
        <p:txBody>
          <a:bodyPr>
            <a:normAutofit fontScale="85000" lnSpcReduction="20000"/>
          </a:bodyPr>
          <a:lstStyle/>
          <a:p>
            <a:pPr lvl="0"/>
            <a:r>
              <a:rPr lang="en-US" altLang="en-US" b="1" dirty="0"/>
              <a:t>Purpose:</a:t>
            </a:r>
            <a:r>
              <a:rPr lang="en-US" altLang="en-US" dirty="0"/>
              <a:t> To help hospitals prevent CLABSIs and improve safety culture.</a:t>
            </a:r>
          </a:p>
          <a:p>
            <a:r>
              <a:rPr lang="en-US" altLang="en-US" b="1" dirty="0"/>
              <a:t>Methods: </a:t>
            </a:r>
          </a:p>
          <a:p>
            <a:pPr lvl="1"/>
            <a:r>
              <a:rPr lang="en-US" altLang="en-US" dirty="0"/>
              <a:t>Implementing evidence-based practical resources and concepts from the Comprehensive Unit-based Safety Program (CUSP), available at </a:t>
            </a:r>
            <a:r>
              <a:rPr lang="en-US" altLang="en-US" dirty="0">
                <a:hlinkClick r:id="rId3"/>
              </a:rPr>
              <a:t>https://www.ahrq.gov/hai/tools/clabsi-cauti-icu/index.html</a:t>
            </a:r>
            <a:r>
              <a:rPr lang="en-US" altLang="en-US" dirty="0"/>
              <a:t> and </a:t>
            </a:r>
            <a:r>
              <a:rPr lang="en-US" altLang="en-US" dirty="0">
                <a:hlinkClick r:id="rId4"/>
              </a:rPr>
              <a:t>https://www.ahrq.gov/hai/clabsi-tools/index.html</a:t>
            </a:r>
            <a:r>
              <a:rPr lang="en-US" altLang="en-US" dirty="0"/>
              <a:t> </a:t>
            </a:r>
          </a:p>
          <a:p>
            <a:pPr lvl="1"/>
            <a:r>
              <a:rPr lang="en-US" dirty="0"/>
              <a:t>Implementing targeted decolonization for non-ICU patients with indwelling medical devices, available at </a:t>
            </a:r>
            <a:r>
              <a:rPr lang="en-US" dirty="0">
                <a:hlinkClick r:id="rId5" tooltip="https://www.ahrq.gov/hai/tools/abate/index.html"/>
              </a:rPr>
              <a:t>https://www.ahrq.gov/hai/tools/abate/index.html</a:t>
            </a:r>
            <a:endParaRPr lang="en-US" dirty="0"/>
          </a:p>
          <a:p>
            <a:pPr lvl="0"/>
            <a:r>
              <a:rPr lang="en-US" altLang="en-US" b="1" dirty="0"/>
              <a:t>Intended Users: </a:t>
            </a:r>
            <a:r>
              <a:rPr lang="en-US" altLang="en-US" dirty="0"/>
              <a:t>Hospital facilities.</a:t>
            </a:r>
          </a:p>
          <a:p>
            <a:pPr lvl="0"/>
            <a:r>
              <a:rPr lang="en-US" altLang="en-US" b="1" dirty="0"/>
              <a:t>Available Tools: </a:t>
            </a:r>
            <a:r>
              <a:rPr lang="en-US" altLang="en-US" dirty="0"/>
              <a:t>Checklists, preventable incidence calculators, audit forms, event report templates.</a:t>
            </a:r>
          </a:p>
          <a:p>
            <a:pPr lvl="2"/>
            <a:endParaRPr lang="en-US" dirty="0"/>
          </a:p>
        </p:txBody>
      </p:sp>
      <p:sp>
        <p:nvSpPr>
          <p:cNvPr id="5" name="Slide Number Placeholder 3">
            <a:extLst>
              <a:ext uri="{FF2B5EF4-FFF2-40B4-BE49-F238E27FC236}">
                <a16:creationId xmlns:a16="http://schemas.microsoft.com/office/drawing/2014/main" id="{F3EB4C06-EDF6-34A6-8705-FE3D786343A7}"/>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42</a:t>
            </a:fld>
            <a:endParaRPr lang="en-US" dirty="0"/>
          </a:p>
        </p:txBody>
      </p:sp>
    </p:spTree>
    <p:extLst>
      <p:ext uri="{BB962C8B-B14F-4D97-AF65-F5344CB8AC3E}">
        <p14:creationId xmlns:p14="http://schemas.microsoft.com/office/powerpoint/2010/main" val="145552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t>Tools for Reducing Catheter-Associated Urinary Tract Infections in Hospitals</a:t>
            </a:r>
            <a:endParaRPr lang="en-US" sz="2400" dirty="0"/>
          </a:p>
        </p:txBody>
      </p:sp>
      <p:sp>
        <p:nvSpPr>
          <p:cNvPr id="3" name="Content Placeholder 2"/>
          <p:cNvSpPr>
            <a:spLocks noGrp="1"/>
          </p:cNvSpPr>
          <p:nvPr>
            <p:ph idx="1"/>
          </p:nvPr>
        </p:nvSpPr>
        <p:spPr/>
        <p:txBody>
          <a:bodyPr>
            <a:normAutofit fontScale="92500"/>
          </a:bodyPr>
          <a:lstStyle/>
          <a:p>
            <a:r>
              <a:rPr lang="en-US" altLang="en-US" b="1" dirty="0"/>
              <a:t>Purpose: </a:t>
            </a:r>
            <a:r>
              <a:rPr lang="en-US" altLang="en-US" dirty="0"/>
              <a:t>To help hospitals prevent CAUTIs and improve safety culture.</a:t>
            </a:r>
          </a:p>
          <a:p>
            <a:r>
              <a:rPr lang="en-US" altLang="en-US" b="1" dirty="0"/>
              <a:t>Methods:</a:t>
            </a:r>
            <a:r>
              <a:rPr lang="en-US" altLang="en-US" dirty="0"/>
              <a:t> Implementing evidence-based practical resources and concepts from the Comprehensive Unit-based Safety Program (CUSP).</a:t>
            </a:r>
          </a:p>
          <a:p>
            <a:r>
              <a:rPr lang="en-US" altLang="en-US" b="1" dirty="0"/>
              <a:t>Intended Users: </a:t>
            </a:r>
            <a:r>
              <a:rPr lang="en-US" altLang="en-US" dirty="0"/>
              <a:t>Hospital facilities.</a:t>
            </a:r>
          </a:p>
          <a:p>
            <a:r>
              <a:rPr lang="en-US" altLang="en-US" b="1" dirty="0"/>
              <a:t>Available Tools:</a:t>
            </a:r>
            <a:r>
              <a:rPr lang="en-US" altLang="en-US" dirty="0"/>
              <a:t> Guides, checklists, webinars, learning modules, data interpretation guides.</a:t>
            </a:r>
          </a:p>
          <a:p>
            <a:r>
              <a:rPr lang="en-US" altLang="en-US" b="1" dirty="0"/>
              <a:t>Link:</a:t>
            </a:r>
            <a:r>
              <a:rPr lang="en-US" altLang="en-US" dirty="0"/>
              <a:t> </a:t>
            </a:r>
            <a:r>
              <a:rPr lang="en-US" b="0" i="0" dirty="0">
                <a:solidFill>
                  <a:srgbClr val="0000EE"/>
                </a:solidFill>
                <a:effectLst/>
                <a:latin typeface="Segoe UI" panose="020B0502040204020203" pitchFamily="34" charset="0"/>
                <a:hlinkClick r:id="rId3" tooltip="https://www.ahrq.gov/hai/tools/clabsi-cauti-icu/index.html"/>
              </a:rPr>
              <a:t>https://www.ahrq.gov/hai/tools/clabsi-cauti-icu/index.html</a:t>
            </a:r>
            <a:endParaRPr lang="en-US" dirty="0"/>
          </a:p>
        </p:txBody>
      </p:sp>
      <p:sp>
        <p:nvSpPr>
          <p:cNvPr id="5" name="Slide Number Placeholder 3">
            <a:extLst>
              <a:ext uri="{FF2B5EF4-FFF2-40B4-BE49-F238E27FC236}">
                <a16:creationId xmlns:a16="http://schemas.microsoft.com/office/drawing/2014/main" id="{54DB6F1A-566D-66A5-8783-6F4BD40DB472}"/>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43</a:t>
            </a:fld>
            <a:endParaRPr lang="en-US" dirty="0"/>
          </a:p>
        </p:txBody>
      </p:sp>
    </p:spTree>
    <p:extLst>
      <p:ext uri="{BB962C8B-B14F-4D97-AF65-F5344CB8AC3E}">
        <p14:creationId xmlns:p14="http://schemas.microsoft.com/office/powerpoint/2010/main" val="9894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Patient Safety in the Hospital Setting:</a:t>
            </a:r>
          </a:p>
          <a:p>
            <a:pPr lvl="0"/>
            <a:r>
              <a:rPr lang="en-US" noProof="0" dirty="0"/>
              <a:t>Maternal Morbidity and Mortality</a:t>
            </a:r>
          </a:p>
        </p:txBody>
      </p:sp>
      <p:sp>
        <p:nvSpPr>
          <p:cNvPr id="7" name="Text Placeholder 6">
            <a:extLst>
              <a:ext uri="{FF2B5EF4-FFF2-40B4-BE49-F238E27FC236}">
                <a16:creationId xmlns:a16="http://schemas.microsoft.com/office/drawing/2014/main" id="{1B77D3C2-C74F-CC65-7C6A-429FAF008A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z="1200" smtClean="0"/>
              <a:pPr/>
              <a:t>44</a:t>
            </a:fld>
            <a:endParaRPr lang="en-US" sz="1200" dirty="0"/>
          </a:p>
        </p:txBody>
      </p:sp>
    </p:spTree>
    <p:extLst>
      <p:ext uri="{BB962C8B-B14F-4D97-AF65-F5344CB8AC3E}">
        <p14:creationId xmlns:p14="http://schemas.microsoft.com/office/powerpoint/2010/main" val="830299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2724-41EA-4AC8-A4A8-BB0BF1430F41}"/>
              </a:ext>
            </a:extLst>
          </p:cNvPr>
          <p:cNvSpPr>
            <a:spLocks noGrp="1"/>
          </p:cNvSpPr>
          <p:nvPr>
            <p:ph type="title"/>
          </p:nvPr>
        </p:nvSpPr>
        <p:spPr/>
        <p:txBody>
          <a:bodyPr>
            <a:normAutofit fontScale="90000"/>
          </a:bodyPr>
          <a:lstStyle/>
          <a:p>
            <a:r>
              <a:rPr lang="en-US" dirty="0"/>
              <a:t>Maternal Morbidity and Mortality</a:t>
            </a:r>
          </a:p>
        </p:txBody>
      </p:sp>
      <p:sp>
        <p:nvSpPr>
          <p:cNvPr id="3" name="Content Placeholder 2">
            <a:extLst>
              <a:ext uri="{FF2B5EF4-FFF2-40B4-BE49-F238E27FC236}">
                <a16:creationId xmlns:a16="http://schemas.microsoft.com/office/drawing/2014/main" id="{9C3C8F6A-DC4D-4962-82C4-19A4C64AC4D4}"/>
              </a:ext>
            </a:extLst>
          </p:cNvPr>
          <p:cNvSpPr>
            <a:spLocks noGrp="1"/>
          </p:cNvSpPr>
          <p:nvPr>
            <p:ph idx="1"/>
          </p:nvPr>
        </p:nvSpPr>
        <p:spPr>
          <a:xfrm>
            <a:off x="457200" y="1463040"/>
            <a:ext cx="8229600" cy="4525963"/>
          </a:xfrm>
        </p:spPr>
        <p:txBody>
          <a:bodyPr>
            <a:noAutofit/>
          </a:bodyPr>
          <a:lstStyle/>
          <a:p>
            <a:pPr>
              <a:lnSpc>
                <a:spcPct val="90000"/>
              </a:lnSpc>
            </a:pPr>
            <a:r>
              <a:rPr lang="en-US" sz="1900" dirty="0"/>
              <a:t>Maternal mortality, defined as the risk of dying from causes associated with childbirth, is considered a sentinel event in that it is a rare and negative maternal outcome (Adams, et al., 2009). </a:t>
            </a:r>
          </a:p>
          <a:p>
            <a:pPr lvl="1">
              <a:lnSpc>
                <a:spcPct val="90000"/>
              </a:lnSpc>
            </a:pPr>
            <a:r>
              <a:rPr lang="en-US" sz="1600" dirty="0"/>
              <a:t>The United States has one of the highest maternal mortality rates compared with other high-income industrialized countries, with 17.4 deaths per 100,000 live births in 2018 (CDC, 2020a).</a:t>
            </a:r>
            <a:endParaRPr lang="en-US" sz="1600" baseline="30000" dirty="0"/>
          </a:p>
          <a:p>
            <a:pPr lvl="1">
              <a:lnSpc>
                <a:spcPct val="90000"/>
              </a:lnSpc>
            </a:pPr>
            <a:r>
              <a:rPr lang="en-US" sz="1600" dirty="0"/>
              <a:t>About 700 women die from pregnancy-related complications annually. One-third of pregnancy-related deaths occur 1 week to 1 year after delivery. Three in five pregnancy-related deaths are preventable (Petersen, et al., 2019).</a:t>
            </a:r>
            <a:endParaRPr lang="en-US" sz="1600" baseline="30000" dirty="0"/>
          </a:p>
          <a:p>
            <a:pPr lvl="1">
              <a:lnSpc>
                <a:spcPct val="90000"/>
              </a:lnSpc>
            </a:pPr>
            <a:r>
              <a:rPr lang="en-US" sz="1600" dirty="0"/>
              <a:t>Persistent racial and ethnic disparities in maternal mortality have also accompanied the rise in maternal deaths. Black women have a pregnancy-related mortality rate 3 times as high as that of non-Hispanic White women (Petersen, et al., 2019). </a:t>
            </a:r>
          </a:p>
          <a:p>
            <a:pPr lvl="0">
              <a:lnSpc>
                <a:spcPct val="90000"/>
              </a:lnSpc>
            </a:pPr>
            <a:r>
              <a:rPr lang="en-US" sz="1900" dirty="0"/>
              <a:t>Like maternal mortality, severe maternal morbidity, which encompasses unintended outcomes of labor and delivery that result in short-term or long-term health issues, has increased in the United States in recent decades (ACOG, Kilpatrick, &amp; Ecker, 2016).</a:t>
            </a:r>
            <a:endParaRPr lang="en-US" sz="1900" baseline="30000" dirty="0"/>
          </a:p>
          <a:p>
            <a:pPr lvl="0">
              <a:lnSpc>
                <a:spcPct val="90000"/>
              </a:lnSpc>
            </a:pPr>
            <a:r>
              <a:rPr lang="en-US" sz="1900" spc="-10" dirty="0"/>
              <a:t>Many cases of maternal morbidity and mortality are preventable. Factors that contribute to these events have been categorized at the patient, provider, health facility, and system level (Petersen, et al., 2019). </a:t>
            </a:r>
          </a:p>
        </p:txBody>
      </p:sp>
      <p:sp>
        <p:nvSpPr>
          <p:cNvPr id="4" name="Slide Number Placeholder 3">
            <a:extLst>
              <a:ext uri="{FF2B5EF4-FFF2-40B4-BE49-F238E27FC236}">
                <a16:creationId xmlns:a16="http://schemas.microsoft.com/office/drawing/2014/main" id="{13B9933C-9003-4D86-84BC-9A49304A8D62}"/>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45</a:t>
            </a:fld>
            <a:endParaRPr lang="en-US" dirty="0"/>
          </a:p>
        </p:txBody>
      </p:sp>
    </p:spTree>
    <p:extLst>
      <p:ext uri="{BB962C8B-B14F-4D97-AF65-F5344CB8AC3E}">
        <p14:creationId xmlns:p14="http://schemas.microsoft.com/office/powerpoint/2010/main" val="154378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8662-2381-49BD-8B29-25ED52C3CDA5}"/>
              </a:ext>
            </a:extLst>
          </p:cNvPr>
          <p:cNvSpPr>
            <a:spLocks noGrp="1"/>
          </p:cNvSpPr>
          <p:nvPr>
            <p:ph type="title"/>
          </p:nvPr>
        </p:nvSpPr>
        <p:spPr/>
        <p:txBody>
          <a:bodyPr>
            <a:normAutofit fontScale="90000"/>
          </a:bodyPr>
          <a:lstStyle/>
          <a:p>
            <a:r>
              <a:rPr lang="en-US" dirty="0"/>
              <a:t>Maternal Morbidity and Mortality Measures</a:t>
            </a:r>
          </a:p>
        </p:txBody>
      </p:sp>
      <p:sp>
        <p:nvSpPr>
          <p:cNvPr id="3" name="Content Placeholder 2">
            <a:extLst>
              <a:ext uri="{FF2B5EF4-FFF2-40B4-BE49-F238E27FC236}">
                <a16:creationId xmlns:a16="http://schemas.microsoft.com/office/drawing/2014/main" id="{E8C4A192-FF38-42E6-9123-F68641638297}"/>
              </a:ext>
            </a:extLst>
          </p:cNvPr>
          <p:cNvSpPr>
            <a:spLocks noGrp="1"/>
          </p:cNvSpPr>
          <p:nvPr>
            <p:ph idx="1"/>
          </p:nvPr>
        </p:nvSpPr>
        <p:spPr/>
        <p:txBody>
          <a:bodyPr>
            <a:normAutofit fontScale="92500" lnSpcReduction="20000"/>
          </a:bodyPr>
          <a:lstStyle/>
          <a:p>
            <a:pPr>
              <a:lnSpc>
                <a:spcPct val="110000"/>
              </a:lnSpc>
            </a:pPr>
            <a:r>
              <a:rPr lang="en-US" dirty="0"/>
              <a:t>In-hospital deaths per 100,000 delivery hospitalizations</a:t>
            </a:r>
          </a:p>
          <a:p>
            <a:pPr>
              <a:lnSpc>
                <a:spcPct val="110000"/>
              </a:lnSpc>
            </a:pPr>
            <a:r>
              <a:rPr lang="en-US" sz="2800" dirty="0"/>
              <a:t>Severe maternal morbidity per 1,000 delivery hospitalizations</a:t>
            </a:r>
          </a:p>
          <a:p>
            <a:pPr>
              <a:lnSpc>
                <a:spcPct val="110000"/>
              </a:lnSpc>
            </a:pPr>
            <a:r>
              <a:rPr lang="en-US" sz="2800" dirty="0"/>
              <a:t>Severe postpartum hemorrhage per 1,000 delivery hospitalizations</a:t>
            </a:r>
          </a:p>
          <a:p>
            <a:pPr>
              <a:lnSpc>
                <a:spcPct val="110000"/>
              </a:lnSpc>
            </a:pPr>
            <a:r>
              <a:rPr lang="en-US" sz="2800" dirty="0"/>
              <a:t>Eclampsia/preeclampsia per 1,000 delivery discharges </a:t>
            </a:r>
          </a:p>
          <a:p>
            <a:pPr>
              <a:lnSpc>
                <a:spcPct val="110000"/>
              </a:lnSpc>
            </a:pPr>
            <a:r>
              <a:rPr lang="en-US" sz="2800" dirty="0"/>
              <a:t>Venous thromboembolism or pulmonary embolism per 1,000 delivery discharges</a:t>
            </a:r>
          </a:p>
          <a:p>
            <a:pPr>
              <a:lnSpc>
                <a:spcPct val="110000"/>
              </a:lnSpc>
            </a:pPr>
            <a:r>
              <a:rPr lang="en-US" sz="2800" dirty="0"/>
              <a:t>Cesarean deliveries per 1,000 deliveries</a:t>
            </a:r>
          </a:p>
          <a:p>
            <a:pPr>
              <a:lnSpc>
                <a:spcPct val="110000"/>
              </a:lnSpc>
            </a:pPr>
            <a:endParaRPr lang="en-US" sz="2800" dirty="0"/>
          </a:p>
          <a:p>
            <a:pPr>
              <a:lnSpc>
                <a:spcPct val="110000"/>
              </a:lnSpc>
            </a:pPr>
            <a:endParaRPr lang="en-US" dirty="0"/>
          </a:p>
          <a:p>
            <a:pPr>
              <a:lnSpc>
                <a:spcPct val="110000"/>
              </a:lnSpc>
            </a:pPr>
            <a:endParaRPr lang="en-US" dirty="0"/>
          </a:p>
          <a:p>
            <a:pPr>
              <a:lnSpc>
                <a:spcPct val="110000"/>
              </a:lnSpc>
            </a:pPr>
            <a:endParaRPr lang="en-US" dirty="0"/>
          </a:p>
        </p:txBody>
      </p:sp>
      <p:sp>
        <p:nvSpPr>
          <p:cNvPr id="4" name="Slide Number Placeholder 3">
            <a:extLst>
              <a:ext uri="{FF2B5EF4-FFF2-40B4-BE49-F238E27FC236}">
                <a16:creationId xmlns:a16="http://schemas.microsoft.com/office/drawing/2014/main" id="{FC6A31E0-5314-4D97-853E-E3664AEE4D5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46</a:t>
            </a:fld>
            <a:endParaRPr lang="en-US" dirty="0"/>
          </a:p>
        </p:txBody>
      </p:sp>
    </p:spTree>
    <p:extLst>
      <p:ext uri="{BB962C8B-B14F-4D97-AF65-F5344CB8AC3E}">
        <p14:creationId xmlns:p14="http://schemas.microsoft.com/office/powerpoint/2010/main" val="807444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In-hospital deaths per 100,000 delivery hospitalizations, females ages 12-55, by race/ethnicity, 2016-2020</a:t>
            </a:r>
          </a:p>
        </p:txBody>
      </p:sp>
      <p:sp>
        <p:nvSpPr>
          <p:cNvPr id="3" name="Slide Number Placeholder 2">
            <a:extLst>
              <a:ext uri="{FF2B5EF4-FFF2-40B4-BE49-F238E27FC236}">
                <a16:creationId xmlns:a16="http://schemas.microsoft.com/office/drawing/2014/main" id="{CBF03836-6EC9-438E-9A71-8721EE7E2AF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47</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542370"/>
            <a:ext cx="8229600" cy="1015663"/>
          </a:xfrm>
          <a:prstGeom prst="rect">
            <a:avLst/>
          </a:prstGeom>
          <a:noFill/>
        </p:spPr>
        <p:txBody>
          <a:bodyPr wrap="square" lIns="91440" tIns="45720" rIns="91440" bIns="45720" rtlCol="0" anchor="t">
            <a:spAutoFit/>
          </a:bodyPr>
          <a:lstStyle/>
          <a:p>
            <a:r>
              <a:rPr lang="en-US" sz="1000" b="1" dirty="0">
                <a:cs typeface="Arial"/>
              </a:rPr>
              <a:t>Key:</a:t>
            </a:r>
            <a:r>
              <a:rPr lang="en-US" sz="1000" dirty="0">
                <a:cs typeface="Arial"/>
              </a:rPr>
              <a:t> API = Asian or Pacific Islander. </a:t>
            </a:r>
            <a:endParaRPr lang="en-US" sz="1000" dirty="0">
              <a:cs typeface="Arial" panose="020B0604020202020204" pitchFamily="34" charset="0"/>
            </a:endParaRPr>
          </a:p>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White, Black, and API are non-Hispanic. Hispanic includes all races.  </a:t>
            </a:r>
          </a:p>
        </p:txBody>
      </p:sp>
      <p:graphicFrame>
        <p:nvGraphicFramePr>
          <p:cNvPr id="5" name="Chart 4" descr="Line chart showing in-hospital deaths per 100,000 delivery hospitalizations, females ages 12-55, by race/ethnicity, 2016-2020">
            <a:extLst>
              <a:ext uri="{FF2B5EF4-FFF2-40B4-BE49-F238E27FC236}">
                <a16:creationId xmlns:a16="http://schemas.microsoft.com/office/drawing/2014/main" id="{D5ECDD8B-021A-5EB4-ED67-35DC15F3CD0D}"/>
              </a:ext>
            </a:extLst>
          </p:cNvPr>
          <p:cNvGraphicFramePr/>
          <p:nvPr>
            <p:extLst>
              <p:ext uri="{D42A27DB-BD31-4B8C-83A1-F6EECF244321}">
                <p14:modId xmlns:p14="http://schemas.microsoft.com/office/powerpoint/2010/main" val="299748228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85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990600" y="304800"/>
            <a:ext cx="6896100" cy="617884"/>
          </a:xfrm>
        </p:spPr>
        <p:txBody>
          <a:bodyPr>
            <a:noAutofit/>
          </a:bodyPr>
          <a:lstStyle/>
          <a:p>
            <a:r>
              <a:rPr lang="en-US" sz="2000" dirty="0"/>
              <a:t>In-hospital deaths per 100,000 delivery hospitalizations, females ages 12-55, by age, 2016-2020</a:t>
            </a:r>
          </a:p>
        </p:txBody>
      </p:sp>
      <p:sp>
        <p:nvSpPr>
          <p:cNvPr id="3" name="Slide Number Placeholder 2">
            <a:extLst>
              <a:ext uri="{FF2B5EF4-FFF2-40B4-BE49-F238E27FC236}">
                <a16:creationId xmlns:a16="http://schemas.microsoft.com/office/drawing/2014/main" id="{CBF03836-6EC9-438E-9A71-8721EE7E2AF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48</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537537"/>
            <a:ext cx="8229600" cy="1015663"/>
          </a:xfrm>
          <a:prstGeom prst="rect">
            <a:avLst/>
          </a:prstGeom>
          <a:noFill/>
        </p:spPr>
        <p:txBody>
          <a:bodyPr wrap="square" lIns="91440" tIns="45720" rIns="91440" bIns="4572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Data do not meet the criteria for statistical reliability, data quality, or confidentiality for the group ages 12-17 in the years 2016, 2017, and 2020. For this measure, lower rates are better.  </a:t>
            </a:r>
          </a:p>
        </p:txBody>
      </p:sp>
      <p:graphicFrame>
        <p:nvGraphicFramePr>
          <p:cNvPr id="7" name="Chart 6" descr="Line chart showing in-hospital deaths per 100,000 delivery hospitalizations, females ages 12-55, by age, 2016-2020">
            <a:extLst>
              <a:ext uri="{FF2B5EF4-FFF2-40B4-BE49-F238E27FC236}">
                <a16:creationId xmlns:a16="http://schemas.microsoft.com/office/drawing/2014/main" id="{50A375ED-14F8-7797-9065-818E840B9D22}"/>
              </a:ext>
            </a:extLst>
          </p:cNvPr>
          <p:cNvGraphicFramePr/>
          <p:nvPr>
            <p:extLst>
              <p:ext uri="{D42A27DB-BD31-4B8C-83A1-F6EECF244321}">
                <p14:modId xmlns:p14="http://schemas.microsoft.com/office/powerpoint/2010/main" val="344006724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9556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800" dirty="0"/>
              <a:t>In-hospital deaths per 100,000 delivery hospitalizations, females ages 12-55, by median income of</a:t>
            </a:r>
            <a:br>
              <a:rPr lang="en-US" sz="1800" dirty="0"/>
            </a:br>
            <a:r>
              <a:rPr lang="en-US" sz="1800" dirty="0"/>
              <a:t>patient’s ZIP Code, 2016-2020</a:t>
            </a:r>
          </a:p>
        </p:txBody>
      </p:sp>
      <p:sp>
        <p:nvSpPr>
          <p:cNvPr id="3" name="Slide Number Placeholder 2">
            <a:extLst>
              <a:ext uri="{FF2B5EF4-FFF2-40B4-BE49-F238E27FC236}">
                <a16:creationId xmlns:a16="http://schemas.microsoft.com/office/drawing/2014/main" id="{CBF03836-6EC9-438E-9A71-8721EE7E2AF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49</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304503"/>
            <a:ext cx="8058150" cy="1323439"/>
          </a:xfrm>
          <a:prstGeom prst="rect">
            <a:avLst/>
          </a:prstGeom>
          <a:noFill/>
        </p:spPr>
        <p:txBody>
          <a:bodyPr wrap="square" lIns="91440" tIns="45720" rIns="91440" bIns="4572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 </a:t>
            </a:r>
            <a:r>
              <a:rPr lang="en-US" sz="1000" dirty="0">
                <a:cs typeface="Arial"/>
              </a:rPr>
              <a:t>For this measure, lower rates are better. First Quartile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p>
        </p:txBody>
      </p:sp>
      <p:graphicFrame>
        <p:nvGraphicFramePr>
          <p:cNvPr id="7" name="Chart 6" descr="Line chart showing in-hospital deaths per 100,000 delivery hospitalizations, females ages 12-55, by median income of patient's ZIP Code, 2016-2020">
            <a:extLst>
              <a:ext uri="{FF2B5EF4-FFF2-40B4-BE49-F238E27FC236}">
                <a16:creationId xmlns:a16="http://schemas.microsoft.com/office/drawing/2014/main" id="{50A375ED-14F8-7797-9065-818E840B9D22}"/>
              </a:ext>
            </a:extLst>
          </p:cNvPr>
          <p:cNvGraphicFramePr/>
          <p:nvPr>
            <p:extLst>
              <p:ext uri="{D42A27DB-BD31-4B8C-83A1-F6EECF244321}">
                <p14:modId xmlns:p14="http://schemas.microsoft.com/office/powerpoint/2010/main" val="230654104"/>
              </p:ext>
            </p:extLst>
          </p:nvPr>
        </p:nvGraphicFramePr>
        <p:xfrm>
          <a:off x="457200" y="1198605"/>
          <a:ext cx="8229600" cy="4105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987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078-FC05-4CF7-84C1-A1ED48EEC38D}"/>
              </a:ext>
            </a:extLst>
          </p:cNvPr>
          <p:cNvSpPr>
            <a:spLocks noGrp="1"/>
          </p:cNvSpPr>
          <p:nvPr>
            <p:ph type="title"/>
          </p:nvPr>
        </p:nvSpPr>
        <p:spPr/>
        <p:txBody>
          <a:bodyPr>
            <a:normAutofit fontScale="90000"/>
          </a:bodyPr>
          <a:lstStyle/>
          <a:p>
            <a:r>
              <a:rPr lang="en-US" dirty="0"/>
              <a:t>National Healthcare Quality and Disparities Report (cont’d.)</a:t>
            </a:r>
          </a:p>
        </p:txBody>
      </p:sp>
      <p:sp>
        <p:nvSpPr>
          <p:cNvPr id="3" name="Content Placeholder 2">
            <a:extLst>
              <a:ext uri="{FF2B5EF4-FFF2-40B4-BE49-F238E27FC236}">
                <a16:creationId xmlns:a16="http://schemas.microsoft.com/office/drawing/2014/main" id="{B69DD961-02B2-4D6A-9A28-ECB7E14DFCDC}"/>
              </a:ext>
            </a:extLst>
          </p:cNvPr>
          <p:cNvSpPr>
            <a:spLocks noGrp="1"/>
          </p:cNvSpPr>
          <p:nvPr>
            <p:ph idx="1"/>
          </p:nvPr>
        </p:nvSpPr>
        <p:spPr/>
        <p:txBody>
          <a:bodyPr vert="horz" lIns="91440" tIns="45720" rIns="91440" bIns="45720" rtlCol="0" anchor="t">
            <a:normAutofit/>
          </a:bodyPr>
          <a:lstStyle/>
          <a:p>
            <a:pPr>
              <a:lnSpc>
                <a:spcPct val="90000"/>
              </a:lnSpc>
              <a:spcBef>
                <a:spcPts val="0"/>
              </a:spcBef>
            </a:pPr>
            <a:r>
              <a:rPr lang="en-US" dirty="0"/>
              <a:t>Based on more than 700 measures focused on healthcare quality and disparities, covering a broad array of healthcare services and settings</a:t>
            </a:r>
          </a:p>
          <a:p>
            <a:pPr>
              <a:lnSpc>
                <a:spcPct val="90000"/>
              </a:lnSpc>
            </a:pPr>
            <a:r>
              <a:rPr lang="en-US" dirty="0"/>
              <a:t>Includes data that generally cover the years 2000-2023</a:t>
            </a:r>
          </a:p>
          <a:p>
            <a:pPr>
              <a:lnSpc>
                <a:spcPct val="90000"/>
              </a:lnSpc>
            </a:pPr>
            <a:r>
              <a:rPr lang="en-US" dirty="0"/>
              <a:t>Produced with the help of a Federal Interagency Work Group led by the Agency for Healthcare Research and Quality and submitted to Congress on behalf of the Secretary of the U.S. Department of Health and Human Services</a:t>
            </a:r>
            <a:endParaRPr lang="en-US" dirty="0">
              <a:cs typeface="Arial"/>
            </a:endParaRPr>
          </a:p>
        </p:txBody>
      </p:sp>
      <p:sp>
        <p:nvSpPr>
          <p:cNvPr id="4" name="Slide Number Placeholder 3">
            <a:extLst>
              <a:ext uri="{FF2B5EF4-FFF2-40B4-BE49-F238E27FC236}">
                <a16:creationId xmlns:a16="http://schemas.microsoft.com/office/drawing/2014/main" id="{5FAA488B-DD62-4801-AE0C-B2E6BAF5191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a:t>
            </a:fld>
            <a:endParaRPr lang="en-US" dirty="0"/>
          </a:p>
        </p:txBody>
      </p:sp>
    </p:spTree>
    <p:extLst>
      <p:ext uri="{BB962C8B-B14F-4D97-AF65-F5344CB8AC3E}">
        <p14:creationId xmlns:p14="http://schemas.microsoft.com/office/powerpoint/2010/main" val="3841882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In-hospital deaths per 100,000 delivery hospitalizations, females ages 12-55, by location of patient residence, 2020</a:t>
            </a:r>
          </a:p>
        </p:txBody>
      </p:sp>
      <p:sp>
        <p:nvSpPr>
          <p:cNvPr id="3" name="Slide Number Placeholder 2">
            <a:extLst>
              <a:ext uri="{FF2B5EF4-FFF2-40B4-BE49-F238E27FC236}">
                <a16:creationId xmlns:a16="http://schemas.microsoft.com/office/drawing/2014/main" id="{CBF03836-6EC9-438E-9A71-8721EE7E2AF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50</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486400"/>
            <a:ext cx="8229600" cy="1015663"/>
          </a:xfrm>
          <a:prstGeom prst="rect">
            <a:avLst/>
          </a:prstGeom>
          <a:noFill/>
        </p:spPr>
        <p:txBody>
          <a:bodyPr wrap="square" lIns="91440" tIns="45720" rIns="91440" bIns="4572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 </a:t>
            </a:r>
            <a:r>
              <a:rPr lang="en-US" sz="1000" dirty="0">
                <a:cs typeface="Arial"/>
              </a:rPr>
              <a:t>For this measure, lower rates are better. The 2013 NCHS Urban–Rural Classification Scheme for Counties (</a:t>
            </a:r>
            <a:r>
              <a:rPr lang="en-US" sz="1000" dirty="0">
                <a:solidFill>
                  <a:srgbClr val="0000FF"/>
                </a:solidFill>
                <a:cs typeface="Arial"/>
                <a:hlinkClick r:id="rId4">
                  <a:extLst>
                    <a:ext uri="{A12FA001-AC4F-418D-AE19-62706E023703}">
                      <ahyp:hlinkClr xmlns:ahyp="http://schemas.microsoft.com/office/drawing/2018/hyperlinkcolor" val="tx"/>
                    </a:ext>
                  </a:extLst>
                </a:hlinkClick>
              </a:rPr>
              <a:t>https://www.cdc.gov/nchs/ data/series/sr_02/sr02_166.pdf</a:t>
            </a:r>
            <a:r>
              <a:rPr lang="en-US" sz="1000" dirty="0">
                <a:cs typeface="Arial"/>
              </a:rPr>
              <a:t>)</a:t>
            </a:r>
            <a:r>
              <a:rPr lang="en-US" sz="1000" dirty="0">
                <a:solidFill>
                  <a:srgbClr val="0072C6"/>
                </a:solidFill>
                <a:cs typeface="Arial"/>
              </a:rPr>
              <a:t> </a:t>
            </a:r>
            <a:r>
              <a:rPr lang="en-US" sz="1000" dirty="0">
                <a:cs typeface="Arial"/>
              </a:rPr>
              <a:t>has more information on location of residence.  </a:t>
            </a:r>
          </a:p>
        </p:txBody>
      </p:sp>
      <p:graphicFrame>
        <p:nvGraphicFramePr>
          <p:cNvPr id="4" name="Chart 3" descr="Bar chart showing in-hospital deaths per 100,000 delivery hospitalizations, females ages 12-55, by location of patient residence, 2020&#10;">
            <a:extLst>
              <a:ext uri="{FF2B5EF4-FFF2-40B4-BE49-F238E27FC236}">
                <a16:creationId xmlns:a16="http://schemas.microsoft.com/office/drawing/2014/main" id="{1E52110A-5F25-E31B-4504-0778D630457F}"/>
              </a:ext>
            </a:extLst>
          </p:cNvPr>
          <p:cNvGraphicFramePr/>
          <p:nvPr>
            <p:extLst>
              <p:ext uri="{D42A27DB-BD31-4B8C-83A1-F6EECF244321}">
                <p14:modId xmlns:p14="http://schemas.microsoft.com/office/powerpoint/2010/main" val="1996564585"/>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0466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maternal morbidity per 1,000 delivery hospitalizations, </a:t>
            </a:r>
            <a:r>
              <a:rPr lang="en-US" sz="2000" dirty="0">
                <a:latin typeface="Arial"/>
                <a:cs typeface="Arial"/>
              </a:rPr>
              <a:t>females</a:t>
            </a:r>
            <a:r>
              <a:rPr lang="en-US" sz="2000" dirty="0"/>
              <a:t> ages 12-55, by race/ethnicity, 2016-2020</a:t>
            </a:r>
          </a:p>
        </p:txBody>
      </p:sp>
      <p:sp>
        <p:nvSpPr>
          <p:cNvPr id="3" name="Slide Number Placeholder 2">
            <a:extLst>
              <a:ext uri="{FF2B5EF4-FFF2-40B4-BE49-F238E27FC236}">
                <a16:creationId xmlns:a16="http://schemas.microsoft.com/office/drawing/2014/main" id="{AEDBFD40-2618-4762-B984-08D9C170B83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51</a:t>
            </a:fld>
            <a:endParaRPr lang="en-US" dirty="0"/>
          </a:p>
        </p:txBody>
      </p:sp>
      <p:graphicFrame>
        <p:nvGraphicFramePr>
          <p:cNvPr id="6" name="Chart 5" descr="Line chart showing severe maternal morbidity per 1,000 delivery hospitalizations, females ages 12-55, by race/ethnicity, 2016-2020">
            <a:extLst>
              <a:ext uri="{FF2B5EF4-FFF2-40B4-BE49-F238E27FC236}">
                <a16:creationId xmlns:a16="http://schemas.microsoft.com/office/drawing/2014/main" id="{0D5DCE2F-5C21-59EB-B39E-847E2DA18F40}"/>
              </a:ext>
            </a:extLst>
          </p:cNvPr>
          <p:cNvGraphicFramePr/>
          <p:nvPr>
            <p:extLst>
              <p:ext uri="{D42A27DB-BD31-4B8C-83A1-F6EECF244321}">
                <p14:modId xmlns:p14="http://schemas.microsoft.com/office/powerpoint/2010/main" val="574744532"/>
              </p:ext>
            </p:extLst>
          </p:nvPr>
        </p:nvGraphicFramePr>
        <p:xfrm>
          <a:off x="457200" y="1282389"/>
          <a:ext cx="8229600" cy="36481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069891"/>
            <a:ext cx="8229600" cy="1538883"/>
          </a:xfrm>
          <a:prstGeom prst="rect">
            <a:avLst/>
          </a:prstGeom>
          <a:noFill/>
        </p:spPr>
        <p:txBody>
          <a:bodyPr wrap="square" lIns="91440" tIns="0" rIns="91440" bIns="0" rtlCol="0" anchor="t">
            <a:spAutoFit/>
          </a:bodyPr>
          <a:lstStyle/>
          <a:p>
            <a:pPr>
              <a:defRPr/>
            </a:pPr>
            <a:r>
              <a:rPr lang="en-US" sz="1000" b="1" dirty="0">
                <a:cs typeface="Arial"/>
              </a:rPr>
              <a:t>Key:</a:t>
            </a:r>
            <a:r>
              <a:rPr lang="en-US" sz="1000" dirty="0">
                <a:cs typeface="Arial"/>
              </a:rPr>
              <a:t> API = Asian or Pacific Islander. </a:t>
            </a:r>
            <a:endParaRPr lang="en-US" sz="1000" dirty="0">
              <a:cs typeface="Arial" panose="020B0604020202020204" pitchFamily="34" charset="0"/>
            </a:endParaRPr>
          </a:p>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a:t>
            </a:r>
            <a:r>
              <a:rPr lang="en-US" sz="1000" dirty="0">
                <a:latin typeface="Arial"/>
                <a:cs typeface="Arial"/>
              </a:rPr>
              <a:t>females</a:t>
            </a:r>
            <a:r>
              <a:rPr lang="en-US" sz="1000" dirty="0">
                <a:cs typeface="Arial"/>
              </a:rPr>
              <a:t>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severe maternal morbidity as defined by the Centers for Disease Control and Prevention. Refer to “How Does CDC Identify Severe Maternal Morbidity?” at </a:t>
            </a:r>
            <a:r>
              <a:rPr lang="en-US" sz="1000" dirty="0">
                <a:hlinkClick r:id="rId5"/>
              </a:rPr>
              <a:t>https://www.cdc.gov/reproductivehealth/maternalinfanthealth/smm/severe-morbidity-ICD.htm</a:t>
            </a:r>
            <a:r>
              <a:rPr lang="en-US" sz="1000" dirty="0"/>
              <a:t>.</a:t>
            </a:r>
            <a:endParaRPr lang="en-US" sz="1000" dirty="0">
              <a:cs typeface="Arial"/>
            </a:endParaRPr>
          </a:p>
          <a:p>
            <a:pPr>
              <a:defRPr/>
            </a:pPr>
            <a:r>
              <a:rPr lang="en-US" sz="1000" b="1" dirty="0">
                <a:cs typeface="Arial"/>
              </a:rPr>
              <a:t>Note:</a:t>
            </a:r>
            <a:r>
              <a:rPr lang="en-US" sz="1000" dirty="0">
                <a:cs typeface="Arial"/>
              </a:rPr>
              <a:t> For this measure, lower rates are better. White, Black, and API are non-Hispanic. Hispanic includes all races.  </a:t>
            </a:r>
          </a:p>
        </p:txBody>
      </p:sp>
    </p:spTree>
    <p:extLst>
      <p:ext uri="{BB962C8B-B14F-4D97-AF65-F5344CB8AC3E}">
        <p14:creationId xmlns:p14="http://schemas.microsoft.com/office/powerpoint/2010/main" val="17581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990600" y="304800"/>
            <a:ext cx="6896100" cy="617884"/>
          </a:xfrm>
        </p:spPr>
        <p:txBody>
          <a:bodyPr>
            <a:noAutofit/>
          </a:bodyPr>
          <a:lstStyle/>
          <a:p>
            <a:r>
              <a:rPr lang="en-US" sz="2000" dirty="0"/>
              <a:t>Severe maternal morbidity per 1,000 delivery hospitalizations, </a:t>
            </a:r>
            <a:r>
              <a:rPr lang="en-US" sz="2000" dirty="0">
                <a:latin typeface="Arial"/>
                <a:cs typeface="Arial"/>
              </a:rPr>
              <a:t>females</a:t>
            </a:r>
            <a:r>
              <a:rPr lang="en-US" sz="2000" dirty="0"/>
              <a:t> ages 12-55, by age, 2016-2020</a:t>
            </a:r>
          </a:p>
        </p:txBody>
      </p:sp>
      <p:sp>
        <p:nvSpPr>
          <p:cNvPr id="3" name="Slide Number Placeholder 2">
            <a:extLst>
              <a:ext uri="{FF2B5EF4-FFF2-40B4-BE49-F238E27FC236}">
                <a16:creationId xmlns:a16="http://schemas.microsoft.com/office/drawing/2014/main" id="{AEDBFD40-2618-4762-B984-08D9C170B83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52</a:t>
            </a:fld>
            <a:endParaRPr lang="en-US" dirty="0"/>
          </a:p>
        </p:txBody>
      </p:sp>
      <p:graphicFrame>
        <p:nvGraphicFramePr>
          <p:cNvPr id="6" name="Chart 5" descr="Line chart showing severe maternal morbidity per 1,000 delivery hospitalizations, females ages 12-55, by age, 2016-2020">
            <a:extLst>
              <a:ext uri="{FF2B5EF4-FFF2-40B4-BE49-F238E27FC236}">
                <a16:creationId xmlns:a16="http://schemas.microsoft.com/office/drawing/2014/main" id="{0D5DCE2F-5C21-59EB-B39E-847E2DA18F40}"/>
              </a:ext>
            </a:extLst>
          </p:cNvPr>
          <p:cNvGraphicFramePr/>
          <p:nvPr>
            <p:extLst>
              <p:ext uri="{D42A27DB-BD31-4B8C-83A1-F6EECF244321}">
                <p14:modId xmlns:p14="http://schemas.microsoft.com/office/powerpoint/2010/main" val="3631192662"/>
              </p:ext>
            </p:extLst>
          </p:nvPr>
        </p:nvGraphicFramePr>
        <p:xfrm>
          <a:off x="457200" y="1282389"/>
          <a:ext cx="8229600" cy="38000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221869"/>
            <a:ext cx="8229600" cy="1384995"/>
          </a:xfrm>
          <a:prstGeom prst="rect">
            <a:avLst/>
          </a:prstGeom>
          <a:noFill/>
        </p:spPr>
        <p:txBody>
          <a:bodyPr wrap="square" lIns="91440" tIns="0" rIns="91440" bIns="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a:t>
            </a:r>
            <a:r>
              <a:rPr lang="en-US" sz="1000" dirty="0">
                <a:latin typeface="Arial"/>
                <a:cs typeface="Arial"/>
              </a:rPr>
              <a:t>females</a:t>
            </a:r>
            <a:r>
              <a:rPr lang="en-US" sz="1000" dirty="0">
                <a:cs typeface="Arial"/>
              </a:rPr>
              <a:t>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severe maternal morbidity as defined by the Centers for Disease Control and Prevention. Refer to “How Does CDC Identify Severe Maternal Morbidity?” at </a:t>
            </a:r>
            <a:r>
              <a:rPr lang="en-US" sz="1000" dirty="0">
                <a:hlinkClick r:id="rId5"/>
              </a:rPr>
              <a:t>https://www.cdc.gov/reproductivehealth/maternalinfanthealth/smm/severe-morbidity-ICD.htm</a:t>
            </a:r>
            <a:r>
              <a:rPr lang="en-US" sz="1000" dirty="0"/>
              <a:t>.</a:t>
            </a:r>
            <a:endParaRPr lang="en-US" sz="1000" dirty="0">
              <a:cs typeface="Arial"/>
            </a:endParaRPr>
          </a:p>
          <a:p>
            <a:pPr>
              <a:defRPr/>
            </a:pPr>
            <a:r>
              <a:rPr lang="en-US" sz="1000" b="1" dirty="0">
                <a:cs typeface="Arial"/>
              </a:rPr>
              <a:t>Note:</a:t>
            </a:r>
            <a:r>
              <a:rPr lang="en-US" sz="1000" dirty="0">
                <a:cs typeface="Arial"/>
              </a:rPr>
              <a:t> For this measure, lower rates are better.  </a:t>
            </a:r>
          </a:p>
        </p:txBody>
      </p:sp>
    </p:spTree>
    <p:extLst>
      <p:ext uri="{BB962C8B-B14F-4D97-AF65-F5344CB8AC3E}">
        <p14:creationId xmlns:p14="http://schemas.microsoft.com/office/powerpoint/2010/main" val="611953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maternal morbidity per 1,000 delivery hospitalizations, </a:t>
            </a:r>
            <a:r>
              <a:rPr lang="en-US" sz="2000" dirty="0">
                <a:latin typeface="Arial"/>
                <a:cs typeface="Arial"/>
              </a:rPr>
              <a:t>females</a:t>
            </a:r>
            <a:r>
              <a:rPr lang="en-US" sz="2000" dirty="0"/>
              <a:t> ages 12-55, by median income of patient’s ZIP Code, 2016-2020</a:t>
            </a:r>
          </a:p>
        </p:txBody>
      </p:sp>
      <p:sp>
        <p:nvSpPr>
          <p:cNvPr id="3" name="Slide Number Placeholder 2">
            <a:extLst>
              <a:ext uri="{FF2B5EF4-FFF2-40B4-BE49-F238E27FC236}">
                <a16:creationId xmlns:a16="http://schemas.microsoft.com/office/drawing/2014/main" id="{AEDBFD40-2618-4762-B984-08D9C170B83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53</a:t>
            </a:fld>
            <a:endParaRPr lang="en-US" dirty="0"/>
          </a:p>
        </p:txBody>
      </p:sp>
      <p:graphicFrame>
        <p:nvGraphicFramePr>
          <p:cNvPr id="4" name="Chart 3" descr="Line chart showing severe maternal morbidity per 1,000 delivery hospitalizations, females ages 12-55, by median income of patient’s ZIP Code, 2016-2020">
            <a:extLst>
              <a:ext uri="{FF2B5EF4-FFF2-40B4-BE49-F238E27FC236}">
                <a16:creationId xmlns:a16="http://schemas.microsoft.com/office/drawing/2014/main" id="{9E318742-396A-11D5-5EA4-023A73AA147A}"/>
              </a:ext>
            </a:extLst>
          </p:cNvPr>
          <p:cNvGraphicFramePr/>
          <p:nvPr>
            <p:extLst>
              <p:ext uri="{D42A27DB-BD31-4B8C-83A1-F6EECF244321}">
                <p14:modId xmlns:p14="http://schemas.microsoft.com/office/powerpoint/2010/main" val="2078079160"/>
              </p:ext>
            </p:extLst>
          </p:nvPr>
        </p:nvGraphicFramePr>
        <p:xfrm>
          <a:off x="457200" y="1198605"/>
          <a:ext cx="8229600" cy="35374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4766164"/>
            <a:ext cx="8058150" cy="1846659"/>
          </a:xfrm>
          <a:prstGeom prst="rect">
            <a:avLst/>
          </a:prstGeom>
          <a:noFill/>
        </p:spPr>
        <p:txBody>
          <a:bodyPr wrap="square" lIns="91440" tIns="0" rIns="91440" bIns="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r>
              <a:rPr lang="en-US" sz="1000" b="1" i="0" dirty="0">
                <a:solidFill>
                  <a:srgbClr val="000000"/>
                </a:solidFill>
                <a:effectLst/>
              </a:rPr>
              <a:t>Denominator:</a:t>
            </a:r>
            <a:r>
              <a:rPr lang="en-US" sz="1000" b="0" i="0" dirty="0">
                <a:solidFill>
                  <a:srgbClr val="000000"/>
                </a:solidFill>
                <a:effectLst/>
              </a:rPr>
              <a:t> Inpatient stays for females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severe maternal morbidity as defined by the Centers for Disease Control and Prevention. Refer to “How Does CDC Identify Severe Maternal Morbidity?” at </a:t>
            </a:r>
            <a:r>
              <a:rPr lang="en-US" sz="1000" dirty="0">
                <a:hlinkClick r:id="rId5"/>
              </a:rPr>
              <a:t>https://www.cdc.gov/reproductivehealth/maternalinfanthealth/smm/severe-morbidity-ICD.htm</a:t>
            </a:r>
            <a:r>
              <a:rPr lang="en-US" sz="1000" dirty="0"/>
              <a:t>.</a:t>
            </a:r>
            <a:endParaRPr lang="en-US" sz="1000" dirty="0">
              <a:cs typeface="Arial"/>
            </a:endParaRPr>
          </a:p>
          <a:p>
            <a:pPr>
              <a:defRPr/>
            </a:pPr>
            <a:r>
              <a:rPr lang="en-US" sz="1000" b="1" dirty="0">
                <a:cs typeface="Arial"/>
              </a:rPr>
              <a:t>Note:</a:t>
            </a:r>
            <a:r>
              <a:rPr lang="en-US" sz="1000" dirty="0">
                <a:cs typeface="Arial"/>
              </a:rPr>
              <a:t> For this measure, lower rates are better.</a:t>
            </a:r>
            <a:r>
              <a:rPr lang="en-US" sz="1000" dirty="0">
                <a:cs typeface="Arial" panose="020B0604020202020204" pitchFamily="34" charset="0"/>
              </a:rPr>
              <a:t> </a:t>
            </a:r>
            <a:r>
              <a:rPr lang="en-US" sz="1000" dirty="0">
                <a:cs typeface="Arial"/>
              </a:rPr>
              <a:t>First Quartile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p>
        </p:txBody>
      </p:sp>
    </p:spTree>
    <p:extLst>
      <p:ext uri="{BB962C8B-B14F-4D97-AF65-F5344CB8AC3E}">
        <p14:creationId xmlns:p14="http://schemas.microsoft.com/office/powerpoint/2010/main" val="1356448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maternal morbidity per 1,000 delivery hospitalizations, </a:t>
            </a:r>
            <a:r>
              <a:rPr lang="en-US" sz="2000" dirty="0">
                <a:latin typeface="Arial"/>
                <a:cs typeface="Arial"/>
              </a:rPr>
              <a:t>females</a:t>
            </a:r>
            <a:r>
              <a:rPr lang="en-US" sz="2000" dirty="0"/>
              <a:t> ages 12-55, by expected payment source, 2016-2020</a:t>
            </a:r>
          </a:p>
        </p:txBody>
      </p:sp>
      <p:sp>
        <p:nvSpPr>
          <p:cNvPr id="3" name="Slide Number Placeholder 2">
            <a:extLst>
              <a:ext uri="{FF2B5EF4-FFF2-40B4-BE49-F238E27FC236}">
                <a16:creationId xmlns:a16="http://schemas.microsoft.com/office/drawing/2014/main" id="{2F93646D-851F-453B-837E-77F4415F3A09}"/>
              </a:ext>
            </a:extLst>
          </p:cNvPr>
          <p:cNvSpPr>
            <a:spLocks noGrp="1"/>
          </p:cNvSpPr>
          <p:nvPr>
            <p:ph type="sldNum" sz="quarter" idx="10"/>
          </p:nvPr>
        </p:nvSpPr>
        <p:spPr>
          <a:xfrm>
            <a:off x="64008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54</a:t>
            </a:fld>
            <a:endParaRPr lang="en-US" dirty="0"/>
          </a:p>
        </p:txBody>
      </p:sp>
      <p:graphicFrame>
        <p:nvGraphicFramePr>
          <p:cNvPr id="4" name="Chart 3" descr="Line chart showing severe maternal morbidity per 1,000 delivery hospitalizations, females ages 12-55, by expected payment source, 2016-2020">
            <a:extLst>
              <a:ext uri="{FF2B5EF4-FFF2-40B4-BE49-F238E27FC236}">
                <a16:creationId xmlns:a16="http://schemas.microsoft.com/office/drawing/2014/main" id="{804BECFB-F424-1BE8-A728-1BD21085F6CF}"/>
              </a:ext>
            </a:extLst>
          </p:cNvPr>
          <p:cNvGraphicFramePr/>
          <p:nvPr>
            <p:extLst>
              <p:ext uri="{D42A27DB-BD31-4B8C-83A1-F6EECF244321}">
                <p14:modId xmlns:p14="http://schemas.microsoft.com/office/powerpoint/2010/main" val="955780671"/>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029200"/>
            <a:ext cx="8229600" cy="1938992"/>
          </a:xfrm>
          <a:prstGeom prst="rect">
            <a:avLst/>
          </a:prstGeom>
          <a:noFill/>
        </p:spPr>
        <p:txBody>
          <a:bodyPr wrap="square" lIns="91440" tIns="45720" rIns="91440" bIns="4572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severe maternal morbidity as defined by the Centers for Disease Control and Prevention. Refer to “How Does CDC Identify Severe Maternal Morbidity?” at </a:t>
            </a:r>
            <a:r>
              <a:rPr lang="en-US" sz="1000" dirty="0">
                <a:hlinkClick r:id="rId5"/>
              </a:rPr>
              <a:t>https://www.cdc.gov/reproductivehealth/maternalinfanthealth/smm/severe-morbidity-ICD.htm</a:t>
            </a:r>
            <a:r>
              <a:rPr lang="en-US" sz="1000" dirty="0"/>
              <a:t>.</a:t>
            </a:r>
            <a:endParaRPr lang="en-US" sz="1000" dirty="0">
              <a:cs typeface="Arial"/>
            </a:endParaRPr>
          </a:p>
          <a:p>
            <a:pPr>
              <a:defRPr/>
            </a:pPr>
            <a:r>
              <a:rPr lang="en-US" sz="1000" b="1" dirty="0">
                <a:cs typeface="Arial"/>
              </a:rPr>
              <a:t>Note:</a:t>
            </a:r>
            <a:r>
              <a:rPr lang="en-US" sz="1000" dirty="0">
                <a:cs typeface="Arial"/>
              </a:rPr>
              <a:t> For this measure, lower rates are better. Expected payment source indicates a patient’s primary source of payment only. Medicare patients with a delivery diagnosis, procedure, or diagnosis-related group will have a preceding diagnosis of end-stage renal disease or another existing medical condition, increasing their risk of severe maternal morbidity and other adverse events.</a:t>
            </a:r>
          </a:p>
        </p:txBody>
      </p:sp>
    </p:spTree>
    <p:extLst>
      <p:ext uri="{BB962C8B-B14F-4D97-AF65-F5344CB8AC3E}">
        <p14:creationId xmlns:p14="http://schemas.microsoft.com/office/powerpoint/2010/main" val="1632215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maternal morbidity per 1,000 delivery hospitalizations, </a:t>
            </a:r>
            <a:r>
              <a:rPr lang="en-US" sz="2000" dirty="0">
                <a:latin typeface="Arial"/>
                <a:cs typeface="Arial"/>
              </a:rPr>
              <a:t>females</a:t>
            </a:r>
            <a:r>
              <a:rPr lang="en-US" sz="2000" dirty="0"/>
              <a:t> ages 12-55, by location of patient residence, 2016-2020</a:t>
            </a:r>
          </a:p>
        </p:txBody>
      </p:sp>
      <p:sp>
        <p:nvSpPr>
          <p:cNvPr id="3" name="Slide Number Placeholder 2">
            <a:extLst>
              <a:ext uri="{FF2B5EF4-FFF2-40B4-BE49-F238E27FC236}">
                <a16:creationId xmlns:a16="http://schemas.microsoft.com/office/drawing/2014/main" id="{2F93646D-851F-453B-837E-77F4415F3A0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55</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003532"/>
            <a:ext cx="8229600" cy="1631216"/>
          </a:xfrm>
          <a:prstGeom prst="rect">
            <a:avLst/>
          </a:prstGeom>
          <a:noFill/>
        </p:spPr>
        <p:txBody>
          <a:bodyPr wrap="square" lIns="91440" tIns="45720" rIns="91440" bIns="45720" rtlCol="0" anchor="t">
            <a:spAutoFit/>
          </a:bodyPr>
          <a:lstStyle/>
          <a:p>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severe maternal morbidity as defined by the Centers for Disease Control and Prevention. Refer to “How Does CDC Identify Severe Maternal Morbidity?” at  </a:t>
            </a:r>
            <a:r>
              <a:rPr lang="en-US" sz="1000" dirty="0">
                <a:hlinkClick r:id="rId4"/>
              </a:rPr>
              <a:t>https://www.cdc.gov/reproductivehealth/maternalinfanthealth/smm/severe-morbidity-ICD.htm</a:t>
            </a:r>
            <a:r>
              <a:rPr lang="en-US" sz="1000" dirty="0"/>
              <a:t>.</a:t>
            </a:r>
            <a:endParaRPr lang="en-US" sz="1000" dirty="0">
              <a:cs typeface="Arial"/>
            </a:endParaRPr>
          </a:p>
          <a:p>
            <a:pPr>
              <a:defRPr/>
            </a:pPr>
            <a:r>
              <a:rPr lang="en-US" sz="1000" b="1" dirty="0">
                <a:cs typeface="Arial"/>
              </a:rPr>
              <a:t>Note:</a:t>
            </a:r>
            <a:r>
              <a:rPr lang="en-US" sz="1000" dirty="0">
                <a:cs typeface="Arial"/>
              </a:rPr>
              <a:t> For this measure, lower rates are better. The 2013 NCHS Urban–Rural Classification Scheme for Counties (</a:t>
            </a:r>
            <a:r>
              <a:rPr lang="en-US" sz="1000" dirty="0">
                <a:solidFill>
                  <a:srgbClr val="0000FF"/>
                </a:solidFill>
                <a:cs typeface="Arial"/>
                <a:hlinkClick r:id="rId5">
                  <a:extLst>
                    <a:ext uri="{A12FA001-AC4F-418D-AE19-62706E023703}">
                      <ahyp:hlinkClr xmlns:ahyp="http://schemas.microsoft.com/office/drawing/2018/hyperlinkcolor" val="tx"/>
                    </a:ext>
                  </a:extLst>
                </a:hlinkClick>
              </a:rPr>
              <a:t>https://www.cdc.gov/nchs/ data/series/sr_02/sr02_166.pdf</a:t>
            </a:r>
            <a:r>
              <a:rPr lang="en-US" sz="1000" dirty="0">
                <a:cs typeface="Arial"/>
              </a:rPr>
              <a:t>)</a:t>
            </a:r>
            <a:r>
              <a:rPr lang="en-US" sz="1000" dirty="0">
                <a:solidFill>
                  <a:srgbClr val="0072C6"/>
                </a:solidFill>
                <a:cs typeface="Arial"/>
              </a:rPr>
              <a:t> </a:t>
            </a:r>
            <a:r>
              <a:rPr lang="en-US" sz="1000" dirty="0">
                <a:cs typeface="Arial"/>
              </a:rPr>
              <a:t>has more information on location of residence.  </a:t>
            </a:r>
          </a:p>
        </p:txBody>
      </p:sp>
      <p:graphicFrame>
        <p:nvGraphicFramePr>
          <p:cNvPr id="5" name="Chart 4" descr="Line chart showing severe maternal morbidity per 1,000 delivery hospitalizations, females ages 12-55, by location of patient residence, 2016-2020">
            <a:extLst>
              <a:ext uri="{FF2B5EF4-FFF2-40B4-BE49-F238E27FC236}">
                <a16:creationId xmlns:a16="http://schemas.microsoft.com/office/drawing/2014/main" id="{B97818D7-2417-214B-956A-FEBA3AE5B6E5}"/>
              </a:ext>
            </a:extLst>
          </p:cNvPr>
          <p:cNvGraphicFramePr/>
          <p:nvPr>
            <p:extLst>
              <p:ext uri="{D42A27DB-BD31-4B8C-83A1-F6EECF244321}">
                <p14:modId xmlns:p14="http://schemas.microsoft.com/office/powerpoint/2010/main" val="1971150008"/>
              </p:ext>
            </p:extLst>
          </p:nvPr>
        </p:nvGraphicFramePr>
        <p:xfrm>
          <a:off x="457200" y="1282389"/>
          <a:ext cx="8229600" cy="3721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74544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postpartum hemorrhage per</a:t>
            </a:r>
            <a:br>
              <a:rPr lang="en-US" sz="2000" dirty="0"/>
            </a:br>
            <a:r>
              <a:rPr lang="en-US" sz="2000" dirty="0"/>
              <a:t>1,000 delivery discharges, females ages 12-55,</a:t>
            </a:r>
            <a:br>
              <a:rPr lang="en-US" sz="2000" dirty="0"/>
            </a:br>
            <a:r>
              <a:rPr lang="en-US" sz="2000" dirty="0"/>
              <a:t>by race/ethnicity, 2016-2020</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56</a:t>
            </a:fld>
            <a:endParaRPr lang="en-US" dirty="0"/>
          </a:p>
        </p:txBody>
      </p:sp>
      <p:graphicFrame>
        <p:nvGraphicFramePr>
          <p:cNvPr id="4" name="Chart 3" descr="Line chart showing severe postpartum hemorrhage per 1,000 delivery discharges, females ages 12-55, by race/ethnicity, 2016-2020">
            <a:extLst>
              <a:ext uri="{FF2B5EF4-FFF2-40B4-BE49-F238E27FC236}">
                <a16:creationId xmlns:a16="http://schemas.microsoft.com/office/drawing/2014/main" id="{377C2966-7E33-C331-711C-CE878DF2D540}"/>
              </a:ext>
            </a:extLst>
          </p:cNvPr>
          <p:cNvGraphicFramePr/>
          <p:nvPr>
            <p:extLst>
              <p:ext uri="{D42A27DB-BD31-4B8C-83A1-F6EECF244321}">
                <p14:modId xmlns:p14="http://schemas.microsoft.com/office/powerpoint/2010/main" val="2220140612"/>
              </p:ext>
            </p:extLst>
          </p:nvPr>
        </p:nvGraphicFramePr>
        <p:xfrm>
          <a:off x="467831" y="1193802"/>
          <a:ext cx="8208337" cy="4012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67832" y="5205919"/>
            <a:ext cx="8229600" cy="1323439"/>
          </a:xfrm>
          <a:prstGeom prst="rect">
            <a:avLst/>
          </a:prstGeom>
          <a:noFill/>
        </p:spPr>
        <p:txBody>
          <a:bodyPr wrap="square" lIns="91440" tIns="45720" rIns="91440" bIns="45720" rtlCol="0" anchor="t">
            <a:spAutoFit/>
          </a:bodyPr>
          <a:lstStyle/>
          <a:p>
            <a:pPr>
              <a:defRPr/>
            </a:pPr>
            <a:r>
              <a:rPr lang="en-US" sz="1000" b="1" dirty="0">
                <a:cs typeface="Arial"/>
              </a:rPr>
              <a:t>Key:</a:t>
            </a:r>
            <a:r>
              <a:rPr lang="en-US" sz="1000" dirty="0">
                <a:cs typeface="Arial"/>
              </a:rPr>
              <a:t> API = Asian or Pacific Islander. </a:t>
            </a:r>
            <a:endParaRPr lang="en-US" sz="1000" dirty="0">
              <a:cs typeface="Arial" panose="020B0604020202020204" pitchFamily="34" charset="0"/>
            </a:endParaRPr>
          </a:p>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a:defRPr/>
            </a:pPr>
            <a:r>
              <a:rPr lang="en-US" sz="1000" b="1" dirty="0">
                <a:cs typeface="Arial"/>
              </a:rPr>
              <a:t>Numerator: </a:t>
            </a:r>
            <a:r>
              <a:rPr lang="en-US" sz="1000" dirty="0">
                <a:cs typeface="Arial"/>
              </a:rPr>
              <a:t>Subset of the denominator with any diagnosis of postpartum hemorrhage. </a:t>
            </a:r>
            <a:endParaRPr lang="en-US" sz="1000" dirty="0">
              <a:cs typeface="Arial" panose="020B0604020202020204" pitchFamily="34" charset="0"/>
            </a:endParaRPr>
          </a:p>
          <a:p>
            <a:pPr>
              <a:defRPr/>
            </a:pPr>
            <a:r>
              <a:rPr lang="en-US" sz="1000" b="1" dirty="0">
                <a:cs typeface="Arial"/>
              </a:rPr>
              <a:t>Note:</a:t>
            </a:r>
            <a:r>
              <a:rPr lang="en-US" sz="1000" dirty="0">
                <a:cs typeface="Arial"/>
              </a:rPr>
              <a:t> For this measure, lower rates are better. White, Black, and API are non-Hispanic. Hispanic includes all races.  </a:t>
            </a:r>
          </a:p>
        </p:txBody>
      </p:sp>
    </p:spTree>
    <p:extLst>
      <p:ext uri="{BB962C8B-B14F-4D97-AF65-F5344CB8AC3E}">
        <p14:creationId xmlns:p14="http://schemas.microsoft.com/office/powerpoint/2010/main" val="3078185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postpartum hemorrhage per 1,000 delivery discharges, females ages 12-55, by age, 2016-2020</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57</a:t>
            </a:fld>
            <a:endParaRPr lang="en-US" dirty="0"/>
          </a:p>
        </p:txBody>
      </p:sp>
      <p:graphicFrame>
        <p:nvGraphicFramePr>
          <p:cNvPr id="4" name="Chart 3" descr="Line chart showing severe postpartum hemorrhage per 1,000 delivery discharges, females ages 12-55, by age, 2016-2020">
            <a:extLst>
              <a:ext uri="{FF2B5EF4-FFF2-40B4-BE49-F238E27FC236}">
                <a16:creationId xmlns:a16="http://schemas.microsoft.com/office/drawing/2014/main" id="{377C2966-7E33-C331-711C-CE878DF2D540}"/>
              </a:ext>
            </a:extLst>
          </p:cNvPr>
          <p:cNvGraphicFramePr/>
          <p:nvPr>
            <p:extLst>
              <p:ext uri="{D42A27DB-BD31-4B8C-83A1-F6EECF244321}">
                <p14:modId xmlns:p14="http://schemas.microsoft.com/office/powerpoint/2010/main" val="1139529726"/>
              </p:ext>
            </p:extLst>
          </p:nvPr>
        </p:nvGraphicFramePr>
        <p:xfrm>
          <a:off x="457199" y="1193801"/>
          <a:ext cx="8229600" cy="41285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322349"/>
            <a:ext cx="8229600" cy="1169551"/>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a:defRPr/>
            </a:pPr>
            <a:r>
              <a:rPr lang="en-US" sz="1000" b="1" dirty="0">
                <a:cs typeface="Arial"/>
              </a:rPr>
              <a:t>Numerator: </a:t>
            </a:r>
            <a:r>
              <a:rPr lang="en-US" sz="1000" dirty="0">
                <a:cs typeface="Arial"/>
              </a:rPr>
              <a:t>Subset of the denominator with any diagnosis of postpartum hemorrhage. </a:t>
            </a:r>
            <a:endParaRPr lang="en-US" sz="1000" dirty="0">
              <a:cs typeface="Arial" panose="020B0604020202020204" pitchFamily="34" charset="0"/>
            </a:endParaRPr>
          </a:p>
          <a:p>
            <a:pPr>
              <a:defRPr/>
            </a:pPr>
            <a:r>
              <a:rPr lang="en-US" sz="1000" b="1" dirty="0">
                <a:cs typeface="Arial"/>
              </a:rPr>
              <a:t>Note:</a:t>
            </a:r>
            <a:r>
              <a:rPr lang="en-US" sz="1000" dirty="0">
                <a:cs typeface="Arial"/>
              </a:rPr>
              <a:t> For this measure, lower rates are better.  </a:t>
            </a:r>
          </a:p>
        </p:txBody>
      </p:sp>
    </p:spTree>
    <p:extLst>
      <p:ext uri="{BB962C8B-B14F-4D97-AF65-F5344CB8AC3E}">
        <p14:creationId xmlns:p14="http://schemas.microsoft.com/office/powerpoint/2010/main" val="2548441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postpartum hemorrhage per 1,000 delivery discharges, females ages 12-55, by median income of patient’s ZIP Code, 2016-2020</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58</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4995746"/>
            <a:ext cx="8102012" cy="1631216"/>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a:defRPr/>
            </a:pPr>
            <a:r>
              <a:rPr lang="en-US" sz="1000" b="1" dirty="0">
                <a:cs typeface="Arial"/>
              </a:rPr>
              <a:t>Numerator: </a:t>
            </a:r>
            <a:r>
              <a:rPr lang="en-US" sz="1000" dirty="0">
                <a:cs typeface="Arial"/>
              </a:rPr>
              <a:t>Subset of the denominator with any diagnosis of postpartum hemorrhage. </a:t>
            </a:r>
            <a:endParaRPr lang="en-US" sz="1000" dirty="0">
              <a:cs typeface="Arial" panose="020B0604020202020204" pitchFamily="34" charset="0"/>
            </a:endParaRPr>
          </a:p>
          <a:p>
            <a:pPr>
              <a:defRPr/>
            </a:pPr>
            <a:r>
              <a:rPr lang="en-US" sz="1000" b="1" dirty="0">
                <a:cs typeface="Arial"/>
              </a:rPr>
              <a:t>Note:</a:t>
            </a:r>
            <a:r>
              <a:rPr lang="en-US" sz="1000" dirty="0">
                <a:cs typeface="Arial"/>
              </a:rPr>
              <a:t> For this measure, lower rates are better.</a:t>
            </a:r>
            <a:r>
              <a:rPr lang="en-US" sz="1000" dirty="0">
                <a:cs typeface="Arial" panose="020B0604020202020204" pitchFamily="34" charset="0"/>
              </a:rPr>
              <a:t> </a:t>
            </a:r>
            <a:r>
              <a:rPr lang="en-US" sz="1000" dirty="0">
                <a:cs typeface="Arial"/>
              </a:rPr>
              <a:t>First Quartile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p>
        </p:txBody>
      </p:sp>
      <p:graphicFrame>
        <p:nvGraphicFramePr>
          <p:cNvPr id="4" name="Chart 3" descr="Line chart showing severe postpartum hemorrhage per 1,000 delivery discharges, females ages 12-55, by medium income of patient’s ZIP Code, 2016-2020">
            <a:extLst>
              <a:ext uri="{FF2B5EF4-FFF2-40B4-BE49-F238E27FC236}">
                <a16:creationId xmlns:a16="http://schemas.microsoft.com/office/drawing/2014/main" id="{377C2966-7E33-C331-711C-CE878DF2D540}"/>
              </a:ext>
            </a:extLst>
          </p:cNvPr>
          <p:cNvGraphicFramePr/>
          <p:nvPr/>
        </p:nvGraphicFramePr>
        <p:xfrm>
          <a:off x="584788" y="1260903"/>
          <a:ext cx="8102012" cy="3734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0320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postpartum hemorrhage per 1,000 delivery discharges, females ages 12-55, by expected payment source, 2016-2020</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59</a:t>
            </a:fld>
            <a:endParaRPr lang="en-US" dirty="0"/>
          </a:p>
        </p:txBody>
      </p:sp>
      <p:graphicFrame>
        <p:nvGraphicFramePr>
          <p:cNvPr id="4" name="Chart 3" descr="Line chart showing severe postpartum hemorrhage per 1,000 delivery discharges, females ages 12-55, by expected payment source, 2016-2020">
            <a:extLst>
              <a:ext uri="{FF2B5EF4-FFF2-40B4-BE49-F238E27FC236}">
                <a16:creationId xmlns:a16="http://schemas.microsoft.com/office/drawing/2014/main" id="{377C2966-7E33-C331-711C-CE878DF2D540}"/>
              </a:ext>
            </a:extLst>
          </p:cNvPr>
          <p:cNvGraphicFramePr/>
          <p:nvPr>
            <p:extLst>
              <p:ext uri="{D42A27DB-BD31-4B8C-83A1-F6EECF244321}">
                <p14:modId xmlns:p14="http://schemas.microsoft.com/office/powerpoint/2010/main" val="3228222801"/>
              </p:ext>
            </p:extLst>
          </p:nvPr>
        </p:nvGraphicFramePr>
        <p:xfrm>
          <a:off x="457198" y="1280160"/>
          <a:ext cx="8229599"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212080"/>
            <a:ext cx="8229600" cy="1415772"/>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pPr lvl="0">
              <a:defRPr/>
            </a:pPr>
            <a:r>
              <a:rPr lang="en-US" sz="1000" b="1" dirty="0">
                <a:cs typeface="Arial"/>
              </a:rPr>
              <a:t>Denominator:</a:t>
            </a:r>
            <a:r>
              <a:rPr lang="en-US" sz="1000" dirty="0">
                <a:cs typeface="Arial"/>
              </a:rPr>
              <a:t> Inpatient stays for females ages 12-55 with any delivery diagnosis, procedure, or diagnosis-related group, excluding those with any indication of abortion.</a:t>
            </a:r>
          </a:p>
          <a:p>
            <a:pPr>
              <a:defRPr/>
            </a:pPr>
            <a:r>
              <a:rPr lang="en-US" sz="1000" b="1" dirty="0">
                <a:cs typeface="Arial"/>
              </a:rPr>
              <a:t>Numerator: </a:t>
            </a:r>
            <a:r>
              <a:rPr lang="en-US" sz="1000" dirty="0">
                <a:cs typeface="Arial"/>
              </a:rPr>
              <a:t>Subset of the denominator with any diagnosis of postpartum hemorrhage. </a:t>
            </a:r>
            <a:endParaRPr lang="en-US" sz="1000" dirty="0">
              <a:cs typeface="Arial" panose="020B0604020202020204" pitchFamily="34" charset="0"/>
            </a:endParaRPr>
          </a:p>
          <a:p>
            <a:pPr>
              <a:defRPr/>
            </a:pPr>
            <a:r>
              <a:rPr lang="en-US" sz="1000" b="1" dirty="0">
                <a:cs typeface="Arial"/>
              </a:rPr>
              <a:t>Note:</a:t>
            </a:r>
            <a:r>
              <a:rPr lang="en-US" sz="1000" dirty="0">
                <a:cs typeface="Arial"/>
              </a:rPr>
              <a:t> For this measure, lower rates are better. Expected payment source indicates a patient’s primary source of payment only. </a:t>
            </a:r>
            <a:r>
              <a:rPr lang="en-US" sz="800" b="0" kern="1200" dirty="0">
                <a:solidFill>
                  <a:schemeClr val="tx1"/>
                </a:solidFill>
                <a:effectLst/>
                <a:latin typeface="+mn-lt"/>
                <a:ea typeface="+mn-ea"/>
                <a:cs typeface="+mn-cs"/>
              </a:rPr>
              <a:t>Medicare patients with a delivery diagnosis, procedure, or diagnosis-related group will have a preceding diagnosis of end-stage renal disease or another existing medical condition, increasing their risk of eclampsia/preeclampsia and other adverse events.</a:t>
            </a:r>
            <a:endParaRPr lang="en-US" sz="1000" dirty="0">
              <a:cs typeface="Arial"/>
            </a:endParaRPr>
          </a:p>
        </p:txBody>
      </p:sp>
    </p:spTree>
    <p:extLst>
      <p:ext uri="{BB962C8B-B14F-4D97-AF65-F5344CB8AC3E}">
        <p14:creationId xmlns:p14="http://schemas.microsoft.com/office/powerpoint/2010/main" val="142636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2E8C-F985-4AF0-83F9-707DEE0C64FB}"/>
              </a:ext>
            </a:extLst>
          </p:cNvPr>
          <p:cNvSpPr>
            <a:spLocks noGrp="1"/>
          </p:cNvSpPr>
          <p:nvPr>
            <p:ph type="title"/>
          </p:nvPr>
        </p:nvSpPr>
        <p:spPr/>
        <p:txBody>
          <a:bodyPr>
            <a:normAutofit fontScale="90000"/>
          </a:bodyPr>
          <a:lstStyle/>
          <a:p>
            <a:r>
              <a:rPr lang="en-US" dirty="0"/>
              <a:t>Chartbooks Organized Around Six Priority Areas</a:t>
            </a:r>
          </a:p>
        </p:txBody>
      </p:sp>
      <p:sp>
        <p:nvSpPr>
          <p:cNvPr id="3" name="Content Placeholder 2">
            <a:extLst>
              <a:ext uri="{FF2B5EF4-FFF2-40B4-BE49-F238E27FC236}">
                <a16:creationId xmlns:a16="http://schemas.microsoft.com/office/drawing/2014/main" id="{9A7DB469-1A74-4490-A49D-C3D4EE5CDF77}"/>
              </a:ext>
            </a:extLst>
          </p:cNvPr>
          <p:cNvSpPr>
            <a:spLocks noGrp="1"/>
          </p:cNvSpPr>
          <p:nvPr>
            <p:ph idx="1"/>
          </p:nvPr>
        </p:nvSpPr>
        <p:spPr/>
        <p:txBody>
          <a:bodyPr>
            <a:normAutofit fontScale="92500" lnSpcReduction="20000"/>
          </a:bodyPr>
          <a:lstStyle/>
          <a:p>
            <a:pPr marL="514350" indent="-514350">
              <a:lnSpc>
                <a:spcPct val="110000"/>
              </a:lnSpc>
              <a:buClr>
                <a:schemeClr val="tx1"/>
              </a:buClr>
              <a:buSzPct val="90000"/>
              <a:buFont typeface="+mj-lt"/>
              <a:buAutoNum type="arabicParenR"/>
            </a:pPr>
            <a:r>
              <a:rPr lang="en-US" b="1" dirty="0"/>
              <a:t>Making care safer by reducing harm caused in the delivery of care</a:t>
            </a:r>
          </a:p>
          <a:p>
            <a:pPr marL="457200" indent="-457200">
              <a:lnSpc>
                <a:spcPct val="110000"/>
              </a:lnSpc>
              <a:buClr>
                <a:schemeClr val="tx1"/>
              </a:buClr>
              <a:buSzPct val="105000"/>
              <a:buFont typeface="+mj-lt"/>
              <a:buAutoNum type="arabicParenR"/>
            </a:pPr>
            <a:r>
              <a:rPr lang="en-US" sz="2400" dirty="0">
                <a:hlinkClick r:id="rId3"/>
              </a:rPr>
              <a:t>Ensuring that each person and family is engaged as partners in their care</a:t>
            </a:r>
            <a:endParaRPr lang="en-US" sz="2400" dirty="0"/>
          </a:p>
          <a:p>
            <a:pPr marL="457200" indent="-457200">
              <a:lnSpc>
                <a:spcPct val="110000"/>
              </a:lnSpc>
              <a:buClr>
                <a:schemeClr val="tx1"/>
              </a:buClr>
              <a:buSzPct val="105000"/>
              <a:buFont typeface="+mj-lt"/>
              <a:buAutoNum type="arabicParenR"/>
            </a:pPr>
            <a:r>
              <a:rPr lang="en-US" sz="2400" dirty="0"/>
              <a:t>Promoting effective communication and </a:t>
            </a:r>
            <a:r>
              <a:rPr lang="en-US" sz="2400" dirty="0">
                <a:hlinkClick r:id="rId4"/>
              </a:rPr>
              <a:t>coordination of care</a:t>
            </a:r>
            <a:endParaRPr lang="en-US" sz="2400" dirty="0"/>
          </a:p>
          <a:p>
            <a:pPr marL="457200" indent="-457200">
              <a:lnSpc>
                <a:spcPct val="110000"/>
              </a:lnSpc>
              <a:buClr>
                <a:schemeClr val="tx1"/>
              </a:buClr>
              <a:buSzPct val="105000"/>
              <a:buFont typeface="+mj-lt"/>
              <a:buAutoNum type="arabicParenR"/>
            </a:pPr>
            <a:r>
              <a:rPr lang="en-US" sz="2400" dirty="0"/>
              <a:t>Promoting the most </a:t>
            </a:r>
            <a:r>
              <a:rPr lang="en-US" sz="2400" dirty="0">
                <a:hlinkClick r:id="rId5"/>
              </a:rPr>
              <a:t>effective prevention and treatment</a:t>
            </a:r>
            <a:r>
              <a:rPr lang="en-US" sz="2400" dirty="0"/>
              <a:t> practices for the leading causes of mortality, such as cardiovascular disease</a:t>
            </a:r>
          </a:p>
          <a:p>
            <a:pPr marL="457200" indent="-457200">
              <a:lnSpc>
                <a:spcPct val="110000"/>
              </a:lnSpc>
              <a:buClr>
                <a:schemeClr val="tx1"/>
              </a:buClr>
              <a:buSzPct val="105000"/>
              <a:buFont typeface="+mj-lt"/>
              <a:buAutoNum type="arabicParenR"/>
            </a:pPr>
            <a:r>
              <a:rPr lang="en-US" sz="2400" dirty="0"/>
              <a:t>Working with communities to promote wide use of best practices to </a:t>
            </a:r>
            <a:r>
              <a:rPr lang="en-US" sz="2400" dirty="0">
                <a:hlinkClick r:id="rId6"/>
              </a:rPr>
              <a:t>enable healthy living</a:t>
            </a:r>
            <a:endParaRPr lang="en-US" sz="2400" dirty="0"/>
          </a:p>
          <a:p>
            <a:pPr marL="457200" indent="-457200">
              <a:lnSpc>
                <a:spcPct val="110000"/>
              </a:lnSpc>
              <a:buClr>
                <a:schemeClr val="tx1"/>
              </a:buClr>
              <a:buSzPct val="105000"/>
              <a:buFont typeface="+mj-lt"/>
              <a:buAutoNum type="arabicParenR"/>
            </a:pPr>
            <a:r>
              <a:rPr lang="en-US" sz="2400" dirty="0">
                <a:hlinkClick r:id="rId7"/>
              </a:rPr>
              <a:t>Making quality care more affordable</a:t>
            </a:r>
            <a:r>
              <a:rPr lang="en-US" sz="2400" dirty="0"/>
              <a:t> for individuals, families, employers, and governments by developing and spreading new healthcare delivery models</a:t>
            </a:r>
          </a:p>
        </p:txBody>
      </p:sp>
      <p:sp>
        <p:nvSpPr>
          <p:cNvPr id="4" name="Slide Number Placeholder 3">
            <a:extLst>
              <a:ext uri="{FF2B5EF4-FFF2-40B4-BE49-F238E27FC236}">
                <a16:creationId xmlns:a16="http://schemas.microsoft.com/office/drawing/2014/main" id="{D401EFF4-81CA-464B-BA86-55897FBBC83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a:t>
            </a:fld>
            <a:endParaRPr lang="en-US" dirty="0"/>
          </a:p>
        </p:txBody>
      </p:sp>
    </p:spTree>
    <p:extLst>
      <p:ext uri="{BB962C8B-B14F-4D97-AF65-F5344CB8AC3E}">
        <p14:creationId xmlns:p14="http://schemas.microsoft.com/office/powerpoint/2010/main" val="3511656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Severe postpartum hemorrhage per 1,000 delivery hospitalizations, females ages 12-55, by location of patient residence, 2016-2020</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60</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409274"/>
            <a:ext cx="8229600" cy="1323439"/>
          </a:xfrm>
          <a:prstGeom prst="rect">
            <a:avLst/>
          </a:prstGeom>
          <a:noFill/>
        </p:spPr>
        <p:txBody>
          <a:bodyPr wrap="square" lIns="91440" tIns="45720" rIns="91440" bIns="45720" rtlCol="0" anchor="t">
            <a:spAutoFit/>
          </a:bodyPr>
          <a:lstStyle/>
          <a:p>
            <a:r>
              <a:rPr lang="en-US" sz="1000" b="1" dirty="0">
                <a:cs typeface="Arial"/>
              </a:rPr>
              <a:t>Source:</a:t>
            </a:r>
            <a:r>
              <a:rPr lang="en-US" sz="1000" dirty="0">
                <a:solidFill>
                  <a:srgbClr val="000000"/>
                </a:solidFill>
                <a:cs typeface="Arial"/>
              </a:rPr>
              <a:t>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 </a:t>
            </a:r>
          </a:p>
          <a:p>
            <a:pPr lvl="0">
              <a:defRPr/>
            </a:pPr>
            <a:r>
              <a:rPr lang="en-US" sz="1000" b="1" dirty="0">
                <a:cs typeface="Arial"/>
              </a:rPr>
              <a:t>Denominator: </a:t>
            </a:r>
            <a:r>
              <a:rPr lang="en-US" sz="1000" dirty="0">
                <a:cs typeface="Arial"/>
              </a:rPr>
              <a:t>Inpatient stays for females ages 12-55 with any delivery diagnosis, procedure, or diagnosis-related group, excluding those with any indication of abortion.</a:t>
            </a:r>
          </a:p>
          <a:p>
            <a:pPr>
              <a:defRPr/>
            </a:pPr>
            <a:r>
              <a:rPr lang="en-US" sz="1000" b="1" dirty="0">
                <a:cs typeface="Arial"/>
              </a:rPr>
              <a:t>Numerator: </a:t>
            </a:r>
            <a:r>
              <a:rPr lang="en-US" sz="1000" dirty="0">
                <a:cs typeface="Arial"/>
              </a:rPr>
              <a:t>Subset of the denominator with any diagnosis of postpartum hemorrhage. </a:t>
            </a:r>
            <a:endParaRPr lang="en-US" sz="1000" dirty="0">
              <a:cs typeface="Arial" panose="020B0604020202020204" pitchFamily="34" charset="0"/>
            </a:endParaRPr>
          </a:p>
          <a:p>
            <a:pPr>
              <a:defRPr/>
            </a:pPr>
            <a:r>
              <a:rPr lang="en-US" sz="1000" b="1" dirty="0">
                <a:cs typeface="Arial"/>
              </a:rPr>
              <a:t>Note:</a:t>
            </a:r>
            <a:r>
              <a:rPr lang="en-US" sz="1000" dirty="0">
                <a:cs typeface="Arial"/>
              </a:rPr>
              <a:t> For this measure, lower rates are better. The 2013 Urban–Rural Classification Scheme for Counties (</a:t>
            </a:r>
            <a:r>
              <a:rPr lang="en-US" sz="1000" dirty="0">
                <a:solidFill>
                  <a:srgbClr val="0000FF"/>
                </a:solidFill>
                <a:cs typeface="Arial"/>
                <a:hlinkClick r:id="rId4">
                  <a:extLst>
                    <a:ext uri="{A12FA001-AC4F-418D-AE19-62706E023703}">
                      <ahyp:hlinkClr xmlns:ahyp="http://schemas.microsoft.com/office/drawing/2018/hyperlinkcolor" val="tx"/>
                    </a:ext>
                  </a:extLst>
                </a:hlinkClick>
              </a:rPr>
              <a:t>https://www.cdc.gov/nchs/data/series/sr_02/sr02_166.pdf</a:t>
            </a:r>
            <a:r>
              <a:rPr lang="en-US" sz="1000" dirty="0">
                <a:cs typeface="Arial"/>
              </a:rPr>
              <a:t>) has more information on location of residence.   </a:t>
            </a:r>
          </a:p>
        </p:txBody>
      </p:sp>
      <p:graphicFrame>
        <p:nvGraphicFramePr>
          <p:cNvPr id="4" name="Chart 3" descr="Line chart showing severe postpartum hemorrhage per 1,000 delivery hospitalizations, females ages 12-55, by location of patient residence, 2016-2020">
            <a:extLst>
              <a:ext uri="{FF2B5EF4-FFF2-40B4-BE49-F238E27FC236}">
                <a16:creationId xmlns:a16="http://schemas.microsoft.com/office/drawing/2014/main" id="{AF3FF5E2-9474-E191-ED8C-49E620181A86}"/>
              </a:ext>
            </a:extLst>
          </p:cNvPr>
          <p:cNvGraphicFramePr/>
          <p:nvPr>
            <p:extLst>
              <p:ext uri="{D42A27DB-BD31-4B8C-83A1-F6EECF244321}">
                <p14:modId xmlns:p14="http://schemas.microsoft.com/office/powerpoint/2010/main" val="3727452438"/>
              </p:ext>
            </p:extLst>
          </p:nvPr>
        </p:nvGraphicFramePr>
        <p:xfrm>
          <a:off x="457200" y="1244009"/>
          <a:ext cx="8229600" cy="41652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83598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1066800" y="304800"/>
            <a:ext cx="6819900" cy="617884"/>
          </a:xfrm>
        </p:spPr>
        <p:txBody>
          <a:bodyPr>
            <a:noAutofit/>
          </a:bodyPr>
          <a:lstStyle/>
          <a:p>
            <a:r>
              <a:rPr lang="en-US" sz="2000" dirty="0"/>
              <a:t>Eclampsia/preeclampsia per 1,000 delivery discharges, women ages 12-55, by race/ethnicity, 2016-2020</a:t>
            </a:r>
          </a:p>
        </p:txBody>
      </p:sp>
      <p:sp>
        <p:nvSpPr>
          <p:cNvPr id="3" name="Slide Number Placeholder 2">
            <a:extLst>
              <a:ext uri="{FF2B5EF4-FFF2-40B4-BE49-F238E27FC236}">
                <a16:creationId xmlns:a16="http://schemas.microsoft.com/office/drawing/2014/main" id="{E846B6E5-7308-40F3-9122-8FD8420AF31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61</a:t>
            </a:fld>
            <a:endParaRPr lang="en-US" dirty="0"/>
          </a:p>
        </p:txBody>
      </p:sp>
      <p:graphicFrame>
        <p:nvGraphicFramePr>
          <p:cNvPr id="5" name="Chart 4" descr="Line chart showing eclampsia/preeclampsia per 1,000 delivery discharges, women ages 12-55, by race/ethnicity, 2016-2020">
            <a:extLst>
              <a:ext uri="{FF2B5EF4-FFF2-40B4-BE49-F238E27FC236}">
                <a16:creationId xmlns:a16="http://schemas.microsoft.com/office/drawing/2014/main" id="{F7066749-4EFF-0E1F-23AD-D48B8035DA9B}"/>
              </a:ext>
            </a:extLst>
          </p:cNvPr>
          <p:cNvGraphicFramePr/>
          <p:nvPr>
            <p:extLst>
              <p:ext uri="{D42A27DB-BD31-4B8C-83A1-F6EECF244321}">
                <p14:modId xmlns:p14="http://schemas.microsoft.com/office/powerpoint/2010/main" val="2705710562"/>
              </p:ext>
            </p:extLst>
          </p:nvPr>
        </p:nvGraphicFramePr>
        <p:xfrm>
          <a:off x="457199" y="1254642"/>
          <a:ext cx="8229600" cy="39434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198109"/>
            <a:ext cx="8229600" cy="1323439"/>
          </a:xfrm>
          <a:prstGeom prst="rect">
            <a:avLst/>
          </a:prstGeom>
          <a:noFill/>
        </p:spPr>
        <p:txBody>
          <a:bodyPr wrap="square" lIns="91440" tIns="45720" rIns="91440" bIns="45720" rtlCol="0" anchor="t">
            <a:spAutoFit/>
          </a:bodyPr>
          <a:lstStyle/>
          <a:p>
            <a:pPr>
              <a:defRPr/>
            </a:pPr>
            <a:r>
              <a:rPr kumimoji="0" lang="en-US" sz="1000" b="1" i="0" u="none" strike="noStrike" kern="1200" cap="none" spc="0" normalizeH="0" baseline="0" noProof="0" dirty="0">
                <a:ln>
                  <a:noFill/>
                </a:ln>
                <a:effectLst/>
                <a:uLnTx/>
                <a:uFillTx/>
                <a:ea typeface="+mn-ea"/>
                <a:cs typeface="Arial"/>
              </a:rPr>
              <a:t>Key:</a:t>
            </a:r>
            <a:r>
              <a:rPr kumimoji="0" lang="en-US" sz="1000" b="0" i="0" u="none" strike="noStrike" kern="1200" cap="none" spc="0" normalizeH="0" baseline="0" noProof="0" dirty="0">
                <a:ln>
                  <a:noFill/>
                </a:ln>
                <a:effectLst/>
                <a:uLnTx/>
                <a:uFillTx/>
                <a:ea typeface="+mn-ea"/>
                <a:cs typeface="Arial"/>
              </a:rPr>
              <a:t> API = Asian or Pacific Islander.</a:t>
            </a:r>
            <a:r>
              <a:rPr lang="en-US" sz="1000" dirty="0">
                <a:cs typeface="Arial"/>
              </a:rPr>
              <a:t> </a:t>
            </a:r>
            <a:endParaRPr kumimoji="0" lang="en-US" sz="1000" b="0" i="0" u="none" strike="noStrike" kern="1200" cap="none" spc="0" normalizeH="0" baseline="0" noProof="0" dirty="0">
              <a:ln>
                <a:noFill/>
              </a:ln>
              <a:effectLst/>
              <a:uLnTx/>
              <a:uFillTx/>
              <a:ea typeface="+mn-ea"/>
              <a:cs typeface="Arial" panose="020B0604020202020204" pitchFamily="34" charset="0"/>
            </a:endParaRPr>
          </a:p>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pPr lvl="0">
              <a:defRPr/>
            </a:pPr>
            <a:r>
              <a:rPr lang="en-US" sz="1000" b="1" dirty="0">
                <a:cs typeface="Arial"/>
              </a:rPr>
              <a:t>Denominator:</a:t>
            </a:r>
            <a:r>
              <a:rPr lang="en-US" sz="1000" dirty="0">
                <a:cs typeface="Arial"/>
              </a:rPr>
              <a:t> Discharge from inpatient stays for women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preeclampsia or eclampsia.</a:t>
            </a:r>
          </a:p>
          <a:p>
            <a:pPr lvl="0">
              <a:defRPr/>
            </a:pPr>
            <a:r>
              <a:rPr kumimoji="0" lang="en-US" sz="1000" b="1" i="0" u="none" strike="noStrike" kern="1200" cap="none" spc="0" normalizeH="0" baseline="0" noProof="0" dirty="0">
                <a:ln>
                  <a:noFill/>
                </a:ln>
                <a:effectLst/>
                <a:uLnTx/>
                <a:uFillTx/>
                <a:ea typeface="+mn-ea"/>
                <a:cs typeface="Arial"/>
              </a:rPr>
              <a:t>Note:</a:t>
            </a:r>
            <a:r>
              <a:rPr kumimoji="0" lang="en-US" sz="1000" b="0" i="0" u="none" strike="noStrike" kern="1200" cap="none" spc="0" normalizeH="0" baseline="0" noProof="0" dirty="0">
                <a:ln>
                  <a:noFill/>
                </a:ln>
                <a:effectLst/>
                <a:uLnTx/>
                <a:uFillTx/>
                <a:ea typeface="+mn-ea"/>
                <a:cs typeface="Arial"/>
              </a:rPr>
              <a:t> For this measure, lower rates are better. White, Black, and API are non-Hispanic. Hispanic includes all races</a:t>
            </a:r>
            <a:r>
              <a:rPr lang="en-US" sz="1000" dirty="0">
                <a:cs typeface="Arial"/>
              </a:rPr>
              <a:t>.  </a:t>
            </a:r>
            <a:endParaRPr lang="en-US" sz="1000" b="0" i="0" u="none" strike="noStrike" kern="1200" cap="none" spc="0" normalizeH="0" baseline="0" noProof="0" dirty="0">
              <a:ln>
                <a:noFill/>
              </a:ln>
              <a:effectLst/>
              <a:uLnTx/>
              <a:uFillTx/>
              <a:cs typeface="Arial"/>
            </a:endParaRPr>
          </a:p>
        </p:txBody>
      </p:sp>
    </p:spTree>
    <p:extLst>
      <p:ext uri="{BB962C8B-B14F-4D97-AF65-F5344CB8AC3E}">
        <p14:creationId xmlns:p14="http://schemas.microsoft.com/office/powerpoint/2010/main" val="2758265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Eclampsia/preeclampsia per 1,000 delivery discharges, women ages 12-55, by age, 2016-2020</a:t>
            </a:r>
          </a:p>
        </p:txBody>
      </p:sp>
      <p:sp>
        <p:nvSpPr>
          <p:cNvPr id="3" name="Slide Number Placeholder 2">
            <a:extLst>
              <a:ext uri="{FF2B5EF4-FFF2-40B4-BE49-F238E27FC236}">
                <a16:creationId xmlns:a16="http://schemas.microsoft.com/office/drawing/2014/main" id="{E846B6E5-7308-40F3-9122-8FD8420AF31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62</a:t>
            </a:fld>
            <a:endParaRPr lang="en-US" dirty="0"/>
          </a:p>
        </p:txBody>
      </p:sp>
      <p:graphicFrame>
        <p:nvGraphicFramePr>
          <p:cNvPr id="5" name="Chart 4" descr="Line chart showing eclampsia/preeclampsia per 1,000 delivery discharges, women ages 12-55, by age, 2016-2020">
            <a:extLst>
              <a:ext uri="{FF2B5EF4-FFF2-40B4-BE49-F238E27FC236}">
                <a16:creationId xmlns:a16="http://schemas.microsoft.com/office/drawing/2014/main" id="{22BC455A-43F4-D54F-8976-BBDF2FEC474F}"/>
              </a:ext>
            </a:extLst>
          </p:cNvPr>
          <p:cNvGraphicFramePr/>
          <p:nvPr>
            <p:extLst>
              <p:ext uri="{D42A27DB-BD31-4B8C-83A1-F6EECF244321}">
                <p14:modId xmlns:p14="http://schemas.microsoft.com/office/powerpoint/2010/main" val="3909602335"/>
              </p:ext>
            </p:extLst>
          </p:nvPr>
        </p:nvGraphicFramePr>
        <p:xfrm>
          <a:off x="457199" y="1221680"/>
          <a:ext cx="8229600" cy="41016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323324"/>
            <a:ext cx="8229600" cy="1169551"/>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pPr lvl="0">
              <a:defRPr/>
            </a:pPr>
            <a:r>
              <a:rPr lang="en-US" sz="1000" b="1" dirty="0">
                <a:cs typeface="Arial"/>
              </a:rPr>
              <a:t>Denominator:</a:t>
            </a:r>
            <a:r>
              <a:rPr lang="en-US" sz="1000" dirty="0">
                <a:cs typeface="Arial"/>
              </a:rPr>
              <a:t> Discharge from inpatient stays for women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preeclampsia or eclampsia.</a:t>
            </a:r>
          </a:p>
          <a:p>
            <a:pPr lvl="0">
              <a:defRPr/>
            </a:pPr>
            <a:r>
              <a:rPr kumimoji="0" lang="en-US" sz="1000" b="1" i="0" u="none" strike="noStrike" kern="1200" cap="none" spc="0" normalizeH="0" baseline="0" noProof="0" dirty="0">
                <a:ln>
                  <a:noFill/>
                </a:ln>
                <a:effectLst/>
                <a:uLnTx/>
                <a:uFillTx/>
                <a:ea typeface="+mn-ea"/>
                <a:cs typeface="Arial"/>
              </a:rPr>
              <a:t>Note:</a:t>
            </a:r>
            <a:r>
              <a:rPr kumimoji="0" lang="en-US" sz="1000" b="0" i="0" u="none" strike="noStrike" kern="1200" cap="none" spc="0" normalizeH="0" baseline="0" noProof="0" dirty="0">
                <a:ln>
                  <a:noFill/>
                </a:ln>
                <a:effectLst/>
                <a:uLnTx/>
                <a:uFillTx/>
                <a:ea typeface="+mn-ea"/>
                <a:cs typeface="Arial"/>
              </a:rPr>
              <a:t> For this measure, lower rates are better.</a:t>
            </a:r>
            <a:r>
              <a:rPr lang="en-US" sz="1000" dirty="0">
                <a:cs typeface="Arial"/>
              </a:rPr>
              <a:t>  </a:t>
            </a:r>
            <a:endParaRPr lang="en-US" sz="1000" b="0" i="0" u="none" strike="noStrike" kern="1200" cap="none" spc="0" normalizeH="0" baseline="0" noProof="0" dirty="0">
              <a:ln>
                <a:noFill/>
              </a:ln>
              <a:effectLst/>
              <a:uLnTx/>
              <a:uFillTx/>
              <a:cs typeface="Arial"/>
            </a:endParaRPr>
          </a:p>
        </p:txBody>
      </p:sp>
    </p:spTree>
    <p:extLst>
      <p:ext uri="{BB962C8B-B14F-4D97-AF65-F5344CB8AC3E}">
        <p14:creationId xmlns:p14="http://schemas.microsoft.com/office/powerpoint/2010/main" val="2534956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Eclampsia/preeclampsia per 1,000 delivery discharges, women ages 12-55, by median income of patient’s ZIP Code, 2016-2020</a:t>
            </a:r>
          </a:p>
        </p:txBody>
      </p:sp>
      <p:sp>
        <p:nvSpPr>
          <p:cNvPr id="3" name="Slide Number Placeholder 2">
            <a:extLst>
              <a:ext uri="{FF2B5EF4-FFF2-40B4-BE49-F238E27FC236}">
                <a16:creationId xmlns:a16="http://schemas.microsoft.com/office/drawing/2014/main" id="{E846B6E5-7308-40F3-9122-8FD8420AF31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63</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174166"/>
            <a:ext cx="8138160" cy="1631216"/>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pPr lvl="0">
              <a:defRPr/>
            </a:pPr>
            <a:r>
              <a:rPr lang="en-US" sz="1000" b="1" dirty="0">
                <a:cs typeface="Arial"/>
              </a:rPr>
              <a:t>Denominator:</a:t>
            </a:r>
            <a:r>
              <a:rPr lang="en-US" sz="1000" dirty="0">
                <a:cs typeface="Arial"/>
              </a:rPr>
              <a:t> Discharge from inpatient stays for women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preeclampsia or eclampsia.</a:t>
            </a:r>
          </a:p>
          <a:p>
            <a:pPr lvl="0">
              <a:defRPr/>
            </a:pPr>
            <a:r>
              <a:rPr kumimoji="0" lang="en-US" sz="1000" b="1" i="0" u="none" strike="noStrike" kern="1200" cap="none" spc="0" normalizeH="0" baseline="0" noProof="0" dirty="0">
                <a:ln>
                  <a:noFill/>
                </a:ln>
                <a:effectLst/>
                <a:uLnTx/>
                <a:uFillTx/>
                <a:ea typeface="+mn-ea"/>
                <a:cs typeface="Arial"/>
              </a:rPr>
              <a:t>Note:</a:t>
            </a:r>
            <a:r>
              <a:rPr kumimoji="0" lang="en-US" sz="1000" b="0" i="0" u="none" strike="noStrike" kern="1200" cap="none" spc="0" normalizeH="0" baseline="0" noProof="0" dirty="0">
                <a:ln>
                  <a:noFill/>
                </a:ln>
                <a:effectLst/>
                <a:uLnTx/>
                <a:uFillTx/>
                <a:ea typeface="+mn-ea"/>
                <a:cs typeface="Arial"/>
              </a:rPr>
              <a:t> For this measure, lower rates are better. </a:t>
            </a:r>
            <a:r>
              <a:rPr kumimoji="0" lang="en-US" sz="1000" b="0" i="0" u="none" strike="noStrike" kern="1200" cap="none" spc="0" normalizeH="0" baseline="0" noProof="0" dirty="0">
                <a:ln>
                  <a:noFill/>
                </a:ln>
                <a:effectLst/>
                <a:uLnTx/>
                <a:uFillTx/>
                <a:ea typeface="+mn-ea"/>
                <a:cs typeface="Arial" panose="020B0604020202020204" pitchFamily="34" charset="0"/>
              </a:rPr>
              <a:t>First Quartile</a:t>
            </a:r>
            <a:r>
              <a:rPr lang="en-US" sz="1000" dirty="0">
                <a:cs typeface="Arial"/>
              </a:rPr>
              <a:t>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endParaRPr lang="en-US" sz="1000" b="0" i="0" u="none" strike="noStrike" kern="1200" cap="none" spc="0" normalizeH="0" baseline="0" noProof="0" dirty="0">
              <a:ln>
                <a:noFill/>
              </a:ln>
              <a:effectLst/>
              <a:uLnTx/>
              <a:uFillTx/>
              <a:cs typeface="Arial"/>
            </a:endParaRPr>
          </a:p>
        </p:txBody>
      </p:sp>
      <p:graphicFrame>
        <p:nvGraphicFramePr>
          <p:cNvPr id="5" name="Chart 4" descr="Line chart showing eclampsia/preeclampsia per 1,000 delivery discharges, women ages 12-55, by median income of patient’s ZIP Code, 2016-2020">
            <a:extLst>
              <a:ext uri="{FF2B5EF4-FFF2-40B4-BE49-F238E27FC236}">
                <a16:creationId xmlns:a16="http://schemas.microsoft.com/office/drawing/2014/main" id="{7A75BD7A-6B17-6E2B-A1CC-D22E0DC09F73}"/>
              </a:ext>
            </a:extLst>
          </p:cNvPr>
          <p:cNvGraphicFramePr/>
          <p:nvPr>
            <p:extLst>
              <p:ext uri="{D42A27DB-BD31-4B8C-83A1-F6EECF244321}">
                <p14:modId xmlns:p14="http://schemas.microsoft.com/office/powerpoint/2010/main" val="2870690000"/>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1004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Eclampsia/preeclampsia per 1,000 delivery discharges, women ages 12-55, by expected payment source, 2016-2020</a:t>
            </a:r>
          </a:p>
        </p:txBody>
      </p:sp>
      <p:sp>
        <p:nvSpPr>
          <p:cNvPr id="3" name="Slide Number Placeholder 2">
            <a:extLst>
              <a:ext uri="{FF2B5EF4-FFF2-40B4-BE49-F238E27FC236}">
                <a16:creationId xmlns:a16="http://schemas.microsoft.com/office/drawing/2014/main" id="{D520B67E-8238-4F79-9E96-445FD0D7B7A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64</a:t>
            </a:fld>
            <a:endParaRPr lang="en-US" dirty="0"/>
          </a:p>
        </p:txBody>
      </p:sp>
      <p:graphicFrame>
        <p:nvGraphicFramePr>
          <p:cNvPr id="5" name="Chart 4" descr="Line chart showing eclampsia/preeclampsia per 1,000 delivery discharges, women ages 12-55, by expected payment source,&#10; 2016-2020">
            <a:extLst>
              <a:ext uri="{FF2B5EF4-FFF2-40B4-BE49-F238E27FC236}">
                <a16:creationId xmlns:a16="http://schemas.microsoft.com/office/drawing/2014/main" id="{AC3ABF28-506E-87DB-5B73-C02DEA38A503}"/>
              </a:ext>
            </a:extLst>
          </p:cNvPr>
          <p:cNvGraphicFramePr/>
          <p:nvPr>
            <p:extLst>
              <p:ext uri="{D42A27DB-BD31-4B8C-83A1-F6EECF244321}">
                <p14:modId xmlns:p14="http://schemas.microsoft.com/office/powerpoint/2010/main" val="1050678162"/>
              </p:ext>
            </p:extLst>
          </p:nvPr>
        </p:nvGraphicFramePr>
        <p:xfrm>
          <a:off x="457200" y="128016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212080"/>
            <a:ext cx="8229600" cy="1569660"/>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pPr lvl="0">
              <a:defRPr/>
            </a:pPr>
            <a:r>
              <a:rPr lang="en-US" sz="1000" b="1" dirty="0">
                <a:cs typeface="Arial"/>
              </a:rPr>
              <a:t>Denominator:</a:t>
            </a:r>
            <a:r>
              <a:rPr lang="en-US" sz="1000" dirty="0">
                <a:cs typeface="Arial"/>
              </a:rPr>
              <a:t> Discharge from inpatient stays for women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preeclampsia or eclampsia.</a:t>
            </a:r>
          </a:p>
          <a:p>
            <a:pPr>
              <a:defRPr/>
            </a:pPr>
            <a:r>
              <a:rPr lang="en-US" sz="1000" b="1" dirty="0">
                <a:cs typeface="Arial"/>
              </a:rPr>
              <a:t>Note:</a:t>
            </a:r>
            <a:r>
              <a:rPr lang="en-US" sz="1000" dirty="0">
                <a:cs typeface="Arial"/>
              </a:rPr>
              <a:t> For this measure, lower rates are better. Expected payment source indicates a patient’s primary source of payment only. </a:t>
            </a:r>
            <a:r>
              <a:rPr lang="en-US" sz="800" b="0" kern="1200" dirty="0">
                <a:solidFill>
                  <a:schemeClr val="tx1"/>
                </a:solidFill>
                <a:effectLst/>
                <a:latin typeface="+mn-lt"/>
                <a:ea typeface="+mn-ea"/>
                <a:cs typeface="+mn-cs"/>
              </a:rPr>
              <a:t>Medicare patients with a delivery diagnosis, procedure, or diagnosis-related group will have a preceding diagnosis of end-stage renal disease or another existing medical condition, increasing their risk of eclampsia/preeclampsia and other adverse events.</a:t>
            </a:r>
            <a:endParaRPr lang="en-US" sz="800" b="1" dirty="0">
              <a:cs typeface="Arial" panose="020B0604020202020204" pitchFamily="34" charset="0"/>
            </a:endParaRPr>
          </a:p>
          <a:p>
            <a:pPr lvl="0">
              <a:defRPr/>
            </a:pPr>
            <a:endParaRPr lang="en-US" sz="1000" dirty="0">
              <a:cs typeface="Arial"/>
            </a:endParaRPr>
          </a:p>
        </p:txBody>
      </p:sp>
    </p:spTree>
    <p:extLst>
      <p:ext uri="{BB962C8B-B14F-4D97-AF65-F5344CB8AC3E}">
        <p14:creationId xmlns:p14="http://schemas.microsoft.com/office/powerpoint/2010/main" val="1754808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Eclampsia/preeclampsia per 1,000 delivery discharges, women ages 12-55, by location of patient residence, 2016-2020</a:t>
            </a:r>
          </a:p>
        </p:txBody>
      </p:sp>
      <p:sp>
        <p:nvSpPr>
          <p:cNvPr id="3" name="Slide Number Placeholder 2">
            <a:extLst>
              <a:ext uri="{FF2B5EF4-FFF2-40B4-BE49-F238E27FC236}">
                <a16:creationId xmlns:a16="http://schemas.microsoft.com/office/drawing/2014/main" id="{D520B67E-8238-4F79-9E96-445FD0D7B7A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65</a:t>
            </a:fld>
            <a:endParaRPr lang="en-US" dirty="0"/>
          </a:p>
        </p:txBody>
      </p:sp>
      <p:graphicFrame>
        <p:nvGraphicFramePr>
          <p:cNvPr id="5" name="Chart 4" descr="Line chart showing eclampsia/preeclampsia per 1,000 delivery discharges, women ages 12-55, by location of patient residence, &#10;2016-2020">
            <a:extLst>
              <a:ext uri="{FF2B5EF4-FFF2-40B4-BE49-F238E27FC236}">
                <a16:creationId xmlns:a16="http://schemas.microsoft.com/office/drawing/2014/main" id="{F4D90564-DC23-7072-2DF6-35705012F4E5}"/>
              </a:ext>
            </a:extLst>
          </p:cNvPr>
          <p:cNvGraphicFramePr/>
          <p:nvPr>
            <p:extLst>
              <p:ext uri="{D42A27DB-BD31-4B8C-83A1-F6EECF244321}">
                <p14:modId xmlns:p14="http://schemas.microsoft.com/office/powerpoint/2010/main" val="4182290262"/>
              </p:ext>
            </p:extLst>
          </p:nvPr>
        </p:nvGraphicFramePr>
        <p:xfrm>
          <a:off x="457199" y="1285476"/>
          <a:ext cx="8399721" cy="39204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205918"/>
            <a:ext cx="8229600" cy="1323439"/>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pPr lvl="0">
              <a:defRPr/>
            </a:pPr>
            <a:r>
              <a:rPr lang="en-US" sz="1000" b="1" dirty="0">
                <a:cs typeface="Arial"/>
              </a:rPr>
              <a:t>Denominator:</a:t>
            </a:r>
            <a:r>
              <a:rPr lang="en-US" sz="1000" dirty="0">
                <a:cs typeface="Arial"/>
              </a:rPr>
              <a:t> Discharge from inpatient stays for women ages 12-55 with any delivery diagnosis, procedure, or diagnosis-related group, excluding those with any indication of abortion.</a:t>
            </a:r>
          </a:p>
          <a:p>
            <a:pPr lvl="0" defTabSz="914400">
              <a:defRPr/>
            </a:pPr>
            <a:r>
              <a:rPr lang="en-US" sz="1000" b="1" dirty="0">
                <a:cs typeface="Arial"/>
              </a:rPr>
              <a:t>Numerator: </a:t>
            </a:r>
            <a:r>
              <a:rPr lang="en-US" sz="1000" dirty="0">
                <a:cs typeface="Arial"/>
              </a:rPr>
              <a:t>Subset of the denominator with any diagnosis of preeclampsia or eclampsia.</a:t>
            </a:r>
          </a:p>
          <a:p>
            <a:pPr lvl="0">
              <a:defRPr/>
            </a:pPr>
            <a:r>
              <a:rPr lang="en-US" sz="1000" b="1" dirty="0">
                <a:cs typeface="Arial"/>
              </a:rPr>
              <a:t>Note:</a:t>
            </a:r>
            <a:r>
              <a:rPr lang="en-US" sz="1000" dirty="0">
                <a:cs typeface="Arial"/>
              </a:rPr>
              <a:t> For this measure, lower rates are better. The 2013 Urban–Rural Classification Scheme for Counties </a:t>
            </a:r>
            <a:r>
              <a:rPr lang="en-US" sz="1000" dirty="0">
                <a:solidFill>
                  <a:srgbClr val="0000FF"/>
                </a:solidFill>
                <a:cs typeface="Arial"/>
              </a:rPr>
              <a:t>(</a:t>
            </a:r>
            <a:r>
              <a:rPr lang="en-US" sz="1000" dirty="0">
                <a:solidFill>
                  <a:srgbClr val="0000FF"/>
                </a:solidFill>
                <a:cs typeface="Arial"/>
                <a:hlinkClick r:id="rId5">
                  <a:extLst>
                    <a:ext uri="{A12FA001-AC4F-418D-AE19-62706E023703}">
                      <ahyp:hlinkClr xmlns:ahyp="http://schemas.microsoft.com/office/drawing/2018/hyperlinkcolor" val="tx"/>
                    </a:ext>
                  </a:extLst>
                </a:hlinkClick>
              </a:rPr>
              <a:t>https://www.cdc.gov/nchs/data/series/sr_02/sr02_166.pdf</a:t>
            </a:r>
            <a:r>
              <a:rPr lang="en-US" sz="1000" dirty="0">
                <a:cs typeface="Arial"/>
              </a:rPr>
              <a:t>) has more information on location of residence.  </a:t>
            </a:r>
          </a:p>
        </p:txBody>
      </p:sp>
    </p:spTree>
    <p:extLst>
      <p:ext uri="{BB962C8B-B14F-4D97-AF65-F5344CB8AC3E}">
        <p14:creationId xmlns:p14="http://schemas.microsoft.com/office/powerpoint/2010/main" val="3971306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Venous thromboembolism or pulmonary embolism per 1,000 delivery discharges, f</a:t>
            </a:r>
            <a:r>
              <a:rPr lang="en-US" sz="2000" dirty="0">
                <a:latin typeface="Arial"/>
                <a:cs typeface="Arial"/>
              </a:rPr>
              <a:t>emales</a:t>
            </a:r>
            <a:r>
              <a:rPr lang="en-US" sz="2000" dirty="0"/>
              <a:t> ages 12-55, by race/ethnicity,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66</a:t>
            </a:fld>
            <a:endParaRPr lang="en-US" dirty="0"/>
          </a:p>
        </p:txBody>
      </p:sp>
      <p:graphicFrame>
        <p:nvGraphicFramePr>
          <p:cNvPr id="4" name="Chart 3" descr="Line chart showing venous thromboembolism or pulmonary embolism per 1,000 delivery discharges, females ages 12-55, by race/ethnicity, 2016-2020">
            <a:extLst>
              <a:ext uri="{FF2B5EF4-FFF2-40B4-BE49-F238E27FC236}">
                <a16:creationId xmlns:a16="http://schemas.microsoft.com/office/drawing/2014/main" id="{CD877CB9-9074-506F-AC65-DAABEC0703A4}"/>
              </a:ext>
            </a:extLst>
          </p:cNvPr>
          <p:cNvGraphicFramePr/>
          <p:nvPr>
            <p:extLst>
              <p:ext uri="{D42A27DB-BD31-4B8C-83A1-F6EECF244321}">
                <p14:modId xmlns:p14="http://schemas.microsoft.com/office/powerpoint/2010/main" val="2440094522"/>
              </p:ext>
            </p:extLst>
          </p:nvPr>
        </p:nvGraphicFramePr>
        <p:xfrm>
          <a:off x="457200" y="1242945"/>
          <a:ext cx="8229600" cy="42707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513695"/>
            <a:ext cx="8229600" cy="1015663"/>
          </a:xfrm>
          <a:prstGeom prst="rect">
            <a:avLst/>
          </a:prstGeom>
          <a:noFill/>
        </p:spPr>
        <p:txBody>
          <a:bodyPr wrap="square" lIns="91440" tIns="45720" rIns="91440" bIns="45720" rtlCol="0" anchor="t">
            <a:spAutoFit/>
          </a:bodyPr>
          <a:lstStyle/>
          <a:p>
            <a:r>
              <a:rPr lang="en-US" sz="1000" b="1" dirty="0">
                <a:cs typeface="Arial"/>
              </a:rPr>
              <a:t>Key:</a:t>
            </a:r>
            <a:r>
              <a:rPr lang="en-US" sz="1000" dirty="0">
                <a:cs typeface="Arial"/>
              </a:rPr>
              <a:t> API = Asian or Pacific Islander. </a:t>
            </a:r>
            <a:endParaRPr lang="en-US" sz="1000" dirty="0">
              <a:cs typeface="Arial" panose="020B0604020202020204" pitchFamily="34" charset="0"/>
            </a:endParaRPr>
          </a:p>
          <a:p>
            <a:pPr>
              <a:defRPr/>
            </a:pPr>
            <a:r>
              <a:rPr lang="en-US" sz="1000" b="1" dirty="0">
                <a:cs typeface="Arial"/>
              </a:rPr>
              <a:t>Source: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White, Black, and API are non-Hispanic. Hispanic includes all races.   	</a:t>
            </a:r>
          </a:p>
        </p:txBody>
      </p:sp>
    </p:spTree>
    <p:extLst>
      <p:ext uri="{BB962C8B-B14F-4D97-AF65-F5344CB8AC3E}">
        <p14:creationId xmlns:p14="http://schemas.microsoft.com/office/powerpoint/2010/main" val="1503260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Venous thromboembolism or pulmonary embolism per 1,000 delivery discharges, f</a:t>
            </a:r>
            <a:r>
              <a:rPr lang="en-US" sz="2000" dirty="0">
                <a:latin typeface="Arial"/>
                <a:cs typeface="Arial"/>
              </a:rPr>
              <a:t>emales</a:t>
            </a:r>
            <a:r>
              <a:rPr lang="en-US" sz="2000" dirty="0"/>
              <a:t> ages 12-55,</a:t>
            </a:r>
            <a:br>
              <a:rPr lang="en-US" sz="2000" dirty="0"/>
            </a:br>
            <a:r>
              <a:rPr lang="en-US" sz="2000" dirty="0"/>
              <a:t>by age,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67</a:t>
            </a:fld>
            <a:endParaRPr lang="en-US" dirty="0"/>
          </a:p>
        </p:txBody>
      </p:sp>
      <p:graphicFrame>
        <p:nvGraphicFramePr>
          <p:cNvPr id="5" name="Chart 4" descr="Line chart showing venous thromboembolism or pulmonary embolism per 1,000 delivery discharges, females ages 12-55, by ag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1910334253"/>
              </p:ext>
            </p:extLst>
          </p:nvPr>
        </p:nvGraphicFramePr>
        <p:xfrm>
          <a:off x="457200" y="1282389"/>
          <a:ext cx="8229600" cy="42313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513695"/>
            <a:ext cx="8229600" cy="1015663"/>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Data do not meet the criteria for statistical reliability, data quality, or confidentiality for the group ages 12-17.   	</a:t>
            </a:r>
          </a:p>
        </p:txBody>
      </p:sp>
    </p:spTree>
    <p:extLst>
      <p:ext uri="{BB962C8B-B14F-4D97-AF65-F5344CB8AC3E}">
        <p14:creationId xmlns:p14="http://schemas.microsoft.com/office/powerpoint/2010/main" val="734679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Venous thromboembolism or pulmonary embolism per 1,000 delivery discharges, f</a:t>
            </a:r>
            <a:r>
              <a:rPr lang="en-US" sz="2000" dirty="0">
                <a:latin typeface="Arial"/>
                <a:cs typeface="Arial"/>
              </a:rPr>
              <a:t>emales</a:t>
            </a:r>
            <a:r>
              <a:rPr lang="en-US" sz="2000" dirty="0"/>
              <a:t> ages 12-55, by median income of patient’s ZIP Code,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68</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234593"/>
            <a:ext cx="8229600" cy="1477328"/>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First Quartile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p>
          <a:p>
            <a:r>
              <a:rPr lang="en-US" sz="1000" dirty="0">
                <a:cs typeface="Arial"/>
              </a:rPr>
              <a:t>	</a:t>
            </a:r>
          </a:p>
        </p:txBody>
      </p:sp>
      <p:graphicFrame>
        <p:nvGraphicFramePr>
          <p:cNvPr id="5" name="Chart 4" descr="Line chart showing venous thromboembolism or pulmonary embolism per 1,000 delivery discharges, females ages 12-55, by median income of patient’s ZIP Cod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251998145"/>
              </p:ext>
            </p:extLst>
          </p:nvPr>
        </p:nvGraphicFramePr>
        <p:xfrm>
          <a:off x="457200" y="1282389"/>
          <a:ext cx="8229600" cy="3858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9958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Venous thromboembolism or pulmonary embolism per 1,000 delivery discharges, f</a:t>
            </a:r>
            <a:r>
              <a:rPr lang="en-US" sz="2000" dirty="0">
                <a:latin typeface="Arial"/>
                <a:cs typeface="Arial"/>
              </a:rPr>
              <a:t>emales</a:t>
            </a:r>
            <a:r>
              <a:rPr lang="en-US" sz="2000" dirty="0"/>
              <a:t> ages 12-55, by expected payment source,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69</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272993"/>
            <a:ext cx="8229600" cy="1323439"/>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Expected payment source indicates a patient’s primary source of payment only. Data do not meet the criteria for statistical reliability, data quality, or confidentiality for the group Medicare in 2020 and the group Self pay/no charge in 2018. </a:t>
            </a:r>
            <a:r>
              <a:rPr lang="en-US" sz="800" b="0" kern="1200" dirty="0">
                <a:solidFill>
                  <a:schemeClr val="tx1"/>
                </a:solidFill>
                <a:effectLst/>
                <a:latin typeface="+mn-lt"/>
                <a:ea typeface="+mn-ea"/>
                <a:cs typeface="+mn-cs"/>
              </a:rPr>
              <a:t>Medicare patients </a:t>
            </a:r>
            <a:r>
              <a:rPr lang="en-US" sz="1000" dirty="0">
                <a:cs typeface="Arial"/>
              </a:rPr>
              <a:t>with a delivery diagnosis, procedure, or diagnosis-related group will </a:t>
            </a:r>
            <a:r>
              <a:rPr lang="en-US" sz="800" b="0" kern="1200" dirty="0">
                <a:solidFill>
                  <a:schemeClr val="tx1"/>
                </a:solidFill>
                <a:effectLst/>
                <a:latin typeface="+mn-lt"/>
                <a:ea typeface="+mn-ea"/>
                <a:cs typeface="+mn-cs"/>
              </a:rPr>
              <a:t>have a preceding diagnosis of End-Stage Renal disease (ESRD) or another existing medical condition increasing their risk of VTE/PE and other adverse events.</a:t>
            </a:r>
            <a:r>
              <a:rPr lang="en-US" sz="1000" dirty="0">
                <a:cs typeface="Arial"/>
              </a:rPr>
              <a:t>  	</a:t>
            </a:r>
          </a:p>
        </p:txBody>
      </p:sp>
      <p:graphicFrame>
        <p:nvGraphicFramePr>
          <p:cNvPr id="5" name="Chart 4" descr="Line chart showing venous thromboembolism or pulmonary embolism per 1,000 delivery discharges, females ages 12-55, by expected payment sourc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2173578419"/>
              </p:ext>
            </p:extLst>
          </p:nvPr>
        </p:nvGraphicFramePr>
        <p:xfrm>
          <a:off x="457200" y="1282389"/>
          <a:ext cx="8229600" cy="4108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640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1790-1951-4A24-9936-9D2A326CA642}"/>
              </a:ext>
            </a:extLst>
          </p:cNvPr>
          <p:cNvSpPr>
            <a:spLocks noGrp="1"/>
          </p:cNvSpPr>
          <p:nvPr>
            <p:ph type="title"/>
          </p:nvPr>
        </p:nvSpPr>
        <p:spPr/>
        <p:txBody>
          <a:bodyPr>
            <a:noAutofit/>
          </a:bodyPr>
          <a:lstStyle/>
          <a:p>
            <a:r>
              <a:rPr lang="en-US" sz="2400" dirty="0"/>
              <a:t>Priority 1: Making Care Safer by Reducing Harm Caused in the Delivery of Care</a:t>
            </a:r>
          </a:p>
        </p:txBody>
      </p:sp>
      <p:sp>
        <p:nvSpPr>
          <p:cNvPr id="3" name="Content Placeholder 2">
            <a:extLst>
              <a:ext uri="{FF2B5EF4-FFF2-40B4-BE49-F238E27FC236}">
                <a16:creationId xmlns:a16="http://schemas.microsoft.com/office/drawing/2014/main" id="{F9D0984D-368D-42CA-82D7-1531BABCDF16}"/>
              </a:ext>
            </a:extLst>
          </p:cNvPr>
          <p:cNvSpPr>
            <a:spLocks noGrp="1"/>
          </p:cNvSpPr>
          <p:nvPr>
            <p:ph idx="1"/>
          </p:nvPr>
        </p:nvSpPr>
        <p:spPr/>
        <p:txBody>
          <a:bodyPr>
            <a:normAutofit/>
          </a:bodyPr>
          <a:lstStyle/>
          <a:p>
            <a:r>
              <a:rPr lang="en-US" dirty="0"/>
              <a:t>Long-Term Goals:</a:t>
            </a:r>
          </a:p>
          <a:p>
            <a:pPr lvl="1"/>
            <a:r>
              <a:rPr lang="en-US" dirty="0"/>
              <a:t>Reduce preventable hospital admissions and readmissions.</a:t>
            </a:r>
          </a:p>
          <a:p>
            <a:pPr lvl="1"/>
            <a:r>
              <a:rPr lang="en-US" dirty="0"/>
              <a:t>Reduce the incidence of adverse healthcare-associated conditions.</a:t>
            </a:r>
          </a:p>
          <a:p>
            <a:pPr lvl="1"/>
            <a:r>
              <a:rPr lang="en-US" dirty="0"/>
              <a:t>Reduce harm from inappropriate or unnecessary care.</a:t>
            </a:r>
          </a:p>
        </p:txBody>
      </p:sp>
      <p:sp>
        <p:nvSpPr>
          <p:cNvPr id="4" name="Slide Number Placeholder 3">
            <a:extLst>
              <a:ext uri="{FF2B5EF4-FFF2-40B4-BE49-F238E27FC236}">
                <a16:creationId xmlns:a16="http://schemas.microsoft.com/office/drawing/2014/main" id="{AAEFB3A6-2AF4-45D9-8F98-44E384A657F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a:t>
            </a:fld>
            <a:endParaRPr lang="en-US" dirty="0"/>
          </a:p>
        </p:txBody>
      </p:sp>
    </p:spTree>
    <p:extLst>
      <p:ext uri="{BB962C8B-B14F-4D97-AF65-F5344CB8AC3E}">
        <p14:creationId xmlns:p14="http://schemas.microsoft.com/office/powerpoint/2010/main" val="3243070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Venous thromboembolism or pulmonary embolism per 1,000 delivery discharges, f</a:t>
            </a:r>
            <a:r>
              <a:rPr lang="en-US" sz="2000" dirty="0">
                <a:latin typeface="Arial"/>
                <a:cs typeface="Arial"/>
              </a:rPr>
              <a:t>emales</a:t>
            </a:r>
            <a:r>
              <a:rPr lang="en-US" sz="2000" dirty="0"/>
              <a:t> ages 12-55, by location of patient residence,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70</a:t>
            </a:fld>
            <a:endParaRPr lang="en-US" dirty="0"/>
          </a:p>
        </p:txBody>
      </p:sp>
      <p:graphicFrame>
        <p:nvGraphicFramePr>
          <p:cNvPr id="4" name="Chart 3" descr="Line chart showing venous thromboembolism or pulmonary embolism per 1,000 delivery discharges, females ages 12-55, by location of patient residence, 2016-2020">
            <a:extLst>
              <a:ext uri="{FF2B5EF4-FFF2-40B4-BE49-F238E27FC236}">
                <a16:creationId xmlns:a16="http://schemas.microsoft.com/office/drawing/2014/main" id="{72FD51D2-46C0-93F3-3FA5-D629E31D32FB}"/>
              </a:ext>
            </a:extLst>
          </p:cNvPr>
          <p:cNvGraphicFramePr/>
          <p:nvPr/>
        </p:nvGraphicFramePr>
        <p:xfrm>
          <a:off x="457200" y="1285475"/>
          <a:ext cx="8229600" cy="422821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513695"/>
            <a:ext cx="8229600" cy="1015663"/>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r>
              <a:rPr lang="en-US" sz="1000" b="1" dirty="0">
                <a:cs typeface="Arial"/>
              </a:rPr>
              <a:t>Denominator: </a:t>
            </a:r>
            <a:r>
              <a:rPr lang="en-US" sz="1000" dirty="0">
                <a:cs typeface="Arial"/>
              </a:rPr>
              <a:t>Includes deliveries with any delivery diagnosis, procedure, or diagnosis-related group and not abortion.</a:t>
            </a:r>
          </a:p>
          <a:p>
            <a:r>
              <a:rPr lang="en-US" sz="1000" b="1" dirty="0">
                <a:cs typeface="Arial"/>
              </a:rPr>
              <a:t>Note:</a:t>
            </a:r>
            <a:r>
              <a:rPr lang="en-US" sz="1000" dirty="0">
                <a:cs typeface="Arial"/>
              </a:rPr>
              <a:t> For this measure, lower rates are better. The 2013 Urban–Rural Classification Scheme for Counties </a:t>
            </a:r>
            <a:r>
              <a:rPr lang="en-US" sz="1000" dirty="0">
                <a:cs typeface="Arial"/>
                <a:hlinkClick r:id="rId5"/>
              </a:rPr>
              <a:t>(https://www.cdc.gov/nchs/data/series/sr_02/sr02_166.pdf) </a:t>
            </a:r>
            <a:r>
              <a:rPr lang="en-US" sz="1000" dirty="0">
                <a:cs typeface="Arial"/>
              </a:rPr>
              <a:t>has more information on location of residence.   	</a:t>
            </a:r>
          </a:p>
        </p:txBody>
      </p:sp>
    </p:spTree>
    <p:extLst>
      <p:ext uri="{BB962C8B-B14F-4D97-AF65-F5344CB8AC3E}">
        <p14:creationId xmlns:p14="http://schemas.microsoft.com/office/powerpoint/2010/main" val="2789050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2000" dirty="0"/>
              <a:t>Cesarean deliveries per 1,000 deliveries</a:t>
            </a:r>
            <a:r>
              <a:rPr lang="en-US" sz="2000" dirty="0"/>
              <a:t>, by race/ethnicity, 2016-2020</a:t>
            </a:r>
          </a:p>
        </p:txBody>
      </p:sp>
      <p:sp>
        <p:nvSpPr>
          <p:cNvPr id="3" name="Slide Number Placeholder 2">
            <a:extLst>
              <a:ext uri="{FF2B5EF4-FFF2-40B4-BE49-F238E27FC236}">
                <a16:creationId xmlns:a16="http://schemas.microsoft.com/office/drawing/2014/main" id="{6640BDD3-5541-45CF-8A82-859F53C60752}"/>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71</a:t>
            </a:fld>
            <a:endParaRPr lang="en-US" dirty="0"/>
          </a:p>
        </p:txBody>
      </p:sp>
      <p:graphicFrame>
        <p:nvGraphicFramePr>
          <p:cNvPr id="6" name="Chart 5" descr="Line chart showing cesarean deliveries per 1,000 deliveries, by race/ethnicity, 2016-2020">
            <a:extLst>
              <a:ext uri="{FF2B5EF4-FFF2-40B4-BE49-F238E27FC236}">
                <a16:creationId xmlns:a16="http://schemas.microsoft.com/office/drawing/2014/main" id="{8E9E78A7-C807-B4BA-CEE2-FEF4CCE70C99}"/>
              </a:ext>
            </a:extLst>
          </p:cNvPr>
          <p:cNvGraphicFramePr/>
          <p:nvPr>
            <p:extLst>
              <p:ext uri="{D42A27DB-BD31-4B8C-83A1-F6EECF244321}">
                <p14:modId xmlns:p14="http://schemas.microsoft.com/office/powerpoint/2010/main" val="2656417494"/>
              </p:ext>
            </p:extLst>
          </p:nvPr>
        </p:nvGraphicFramePr>
        <p:xfrm>
          <a:off x="457200" y="1282388"/>
          <a:ext cx="8229600" cy="43528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26696"/>
            <a:ext cx="8229600" cy="861774"/>
          </a:xfrm>
          <a:prstGeom prst="rect">
            <a:avLst/>
          </a:prstGeom>
          <a:noFill/>
        </p:spPr>
        <p:txBody>
          <a:bodyPr wrap="square" rtlCol="0">
            <a:spAutoFit/>
          </a:bodyPr>
          <a:lstStyle/>
          <a:p>
            <a:r>
              <a:rPr lang="en-US" sz="1000" b="1" spc="-10" dirty="0">
                <a:cs typeface="Arial" panose="020B0604020202020204" pitchFamily="34" charset="0"/>
              </a:rPr>
              <a:t>Key: </a:t>
            </a:r>
            <a:r>
              <a:rPr lang="en-US" sz="1000" spc="-10" dirty="0">
                <a:cs typeface="Arial" panose="020B0604020202020204" pitchFamily="34" charset="0"/>
              </a:rPr>
              <a:t>API = Asian or Pacific Islander.</a:t>
            </a:r>
          </a:p>
          <a:p>
            <a:r>
              <a:rPr lang="en-US" sz="1000" b="1" spc="-10" dirty="0">
                <a:cs typeface="Arial" panose="020B0604020202020204" pitchFamily="34" charset="0"/>
              </a:rPr>
              <a:t>Source: </a:t>
            </a:r>
            <a:r>
              <a:rPr lang="en-US" sz="1000" spc="-10" dirty="0">
                <a:cs typeface="Arial" panose="020B0604020202020204" pitchFamily="34" charset="0"/>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(https://www.hcup-us.ahrq.gov/reports/methods/methods.jsp). </a:t>
            </a:r>
          </a:p>
          <a:p>
            <a:r>
              <a:rPr lang="en-US" sz="1000" b="1" spc="-10" dirty="0">
                <a:cs typeface="Arial" panose="020B0604020202020204" pitchFamily="34" charset="0"/>
              </a:rPr>
              <a:t>Note: </a:t>
            </a:r>
            <a:r>
              <a:rPr lang="en-US" sz="1000" spc="-10" dirty="0">
                <a:cs typeface="Arial" panose="020B0604020202020204" pitchFamily="34" charset="0"/>
              </a:rPr>
              <a:t>For this measure, lower rates are better. White, Black, and API are non-Hispanic. Hispanic includes all races</a:t>
            </a:r>
            <a:r>
              <a:rPr lang="en-US" sz="1000" dirty="0">
                <a:cs typeface="Arial" panose="020B0604020202020204" pitchFamily="34" charset="0"/>
              </a:rPr>
              <a:t>. </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21433884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it-IT" sz="2000" dirty="0"/>
              <a:t>Cesarean deliveries per 1,000 deliveries</a:t>
            </a:r>
            <a:r>
              <a:rPr lang="en-US" sz="2000" dirty="0"/>
              <a:t>,</a:t>
            </a:r>
            <a:br>
              <a:rPr lang="en-US" sz="2000" dirty="0"/>
            </a:br>
            <a:r>
              <a:rPr lang="en-US" sz="2000" dirty="0"/>
              <a:t>by age, 2016-2020</a:t>
            </a:r>
          </a:p>
        </p:txBody>
      </p:sp>
      <p:sp>
        <p:nvSpPr>
          <p:cNvPr id="3" name="Slide Number Placeholder 2">
            <a:extLst>
              <a:ext uri="{FF2B5EF4-FFF2-40B4-BE49-F238E27FC236}">
                <a16:creationId xmlns:a16="http://schemas.microsoft.com/office/drawing/2014/main" id="{BAB8B71D-BC46-46A6-BAE6-58BE0112BA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72</a:t>
            </a:fld>
            <a:endParaRPr lang="en-US" dirty="0"/>
          </a:p>
        </p:txBody>
      </p:sp>
      <p:graphicFrame>
        <p:nvGraphicFramePr>
          <p:cNvPr id="5" name="Chart 4" descr="Line chart showing cesarean deliveries per 1,000 deliveries, by age, 2016-2020">
            <a:extLst>
              <a:ext uri="{FF2B5EF4-FFF2-40B4-BE49-F238E27FC236}">
                <a16:creationId xmlns:a16="http://schemas.microsoft.com/office/drawing/2014/main" id="{11BAD2FC-713E-D92B-2E9C-E047FC074135}"/>
              </a:ext>
            </a:extLst>
          </p:cNvPr>
          <p:cNvGraphicFramePr/>
          <p:nvPr>
            <p:extLst>
              <p:ext uri="{D42A27DB-BD31-4B8C-83A1-F6EECF244321}">
                <p14:modId xmlns:p14="http://schemas.microsoft.com/office/powerpoint/2010/main" val="1255518272"/>
              </p:ext>
            </p:extLst>
          </p:nvPr>
        </p:nvGraphicFramePr>
        <p:xfrm>
          <a:off x="457200" y="1242947"/>
          <a:ext cx="8229600" cy="45785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821472"/>
            <a:ext cx="8229600" cy="707886"/>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t>
            </a:r>
            <a:r>
              <a:rPr lang="en-US" sz="1000" b="0" i="0" dirty="0">
                <a:solidFill>
                  <a:srgbClr val="000000"/>
                </a:solidFill>
                <a:effectLst/>
              </a:rPr>
              <a:t>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 </a:t>
            </a:r>
          </a:p>
          <a:p>
            <a:r>
              <a:rPr lang="en-US" sz="1000" b="1" dirty="0">
                <a:cs typeface="Arial" panose="020B0604020202020204" pitchFamily="34" charset="0"/>
              </a:rPr>
              <a:t>Note: </a:t>
            </a:r>
            <a:r>
              <a:rPr lang="en-US" sz="1000" dirty="0">
                <a:cs typeface="Arial" panose="020B0604020202020204" pitchFamily="34" charset="0"/>
              </a:rPr>
              <a:t>For this measure, lower rates are better. </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650780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it-IT" sz="2000" dirty="0"/>
              <a:t>Cesarean deliveries per 1,000 deliveries</a:t>
            </a:r>
            <a:r>
              <a:rPr lang="en-US" sz="2000" dirty="0"/>
              <a:t>, by median income of patient’s ZIP Code,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73</a:t>
            </a:fld>
            <a:endParaRPr lang="en-US" dirty="0"/>
          </a:p>
        </p:txBody>
      </p:sp>
      <p:sp>
        <p:nvSpPr>
          <p:cNvPr id="9" name="TextBox 8">
            <a:extLst>
              <a:ext uri="{FF2B5EF4-FFF2-40B4-BE49-F238E27FC236}">
                <a16:creationId xmlns:a16="http://schemas.microsoft.com/office/drawing/2014/main" id="{AE03EF11-8324-4BDD-9D85-4CFDA2D7E177}"/>
              </a:ext>
            </a:extLst>
          </p:cNvPr>
          <p:cNvSpPr txBox="1"/>
          <p:nvPr/>
        </p:nvSpPr>
        <p:spPr>
          <a:xfrm>
            <a:off x="457200" y="5388482"/>
            <a:ext cx="8058150" cy="1323439"/>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3"/>
              </a:rPr>
              <a:t>https://www.hcup-us.ahrq.gov/reports/methods/methods.jsp</a:t>
            </a:r>
            <a:r>
              <a:rPr lang="en-US" sz="1000" b="0" i="0" dirty="0">
                <a:solidFill>
                  <a:srgbClr val="000000"/>
                </a:solidFill>
                <a:effectLst/>
              </a:rPr>
              <a:t>).</a:t>
            </a:r>
          </a:p>
          <a:p>
            <a:r>
              <a:rPr lang="en-US" sz="1000" b="1" dirty="0">
                <a:cs typeface="Arial"/>
              </a:rPr>
              <a:t>Note:</a:t>
            </a:r>
            <a:r>
              <a:rPr lang="en-US" sz="1000" dirty="0">
                <a:cs typeface="Arial"/>
              </a:rPr>
              <a:t> For this measure, lower rates are better. First Quartile indicates that the median household income of the patient’s ZIP Code falls in the lowest quartile nationally. Fourth Quartile indicates that the median household income of the patient’s ZIP Code falls in the highest quartile nationally. Income is based on the federal poverty guideline (PG): first quartile = &lt;100% of PG; second quartile = 100-199% of PG; third quartile = 200-399% of PG; fourth quartile = 400%+ of PG.  </a:t>
            </a:r>
          </a:p>
          <a:p>
            <a:r>
              <a:rPr lang="en-US" sz="1000" dirty="0">
                <a:cs typeface="Arial"/>
              </a:rPr>
              <a:t>	</a:t>
            </a:r>
          </a:p>
        </p:txBody>
      </p:sp>
      <p:graphicFrame>
        <p:nvGraphicFramePr>
          <p:cNvPr id="5" name="Chart 4" descr="Line chart showing cesarean deliveries per 1,000 deliveries, by median income of patient’s ZIP Cod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1367916935"/>
              </p:ext>
            </p:extLst>
          </p:nvPr>
        </p:nvGraphicFramePr>
        <p:xfrm>
          <a:off x="457200" y="1282388"/>
          <a:ext cx="8229600" cy="4106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600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it-IT" sz="2000" dirty="0"/>
              <a:t>Cesarean deliveries per 1,000 deliveries</a:t>
            </a:r>
            <a:r>
              <a:rPr lang="en-US" sz="2000" dirty="0"/>
              <a:t>, by expected payment source,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74</a:t>
            </a:fld>
            <a:endParaRPr lang="en-US" dirty="0"/>
          </a:p>
        </p:txBody>
      </p:sp>
      <p:graphicFrame>
        <p:nvGraphicFramePr>
          <p:cNvPr id="4" name="Chart 3" descr="Line chart showing cesarean deliveries per 1,000 deliveries, by expected payment sourc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1423511187"/>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669280"/>
            <a:ext cx="8229600" cy="914400"/>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r>
              <a:rPr lang="en-US" sz="1000" b="1" dirty="0">
                <a:cs typeface="Arial"/>
              </a:rPr>
              <a:t>Note:</a:t>
            </a:r>
            <a:r>
              <a:rPr lang="en-US" sz="1000" dirty="0">
                <a:cs typeface="Arial"/>
              </a:rPr>
              <a:t> For this measure, lower rates are better. Expected payment source indicates a patient’s primary source of payment only.</a:t>
            </a:r>
            <a:r>
              <a:rPr lang="en-US" sz="800" b="1" kern="1200" dirty="0">
                <a:solidFill>
                  <a:schemeClr val="tx1"/>
                </a:solidFill>
                <a:effectLst/>
                <a:latin typeface="+mn-lt"/>
                <a:ea typeface="+mn-ea"/>
                <a:cs typeface="+mn-cs"/>
              </a:rPr>
              <a:t> </a:t>
            </a:r>
            <a:r>
              <a:rPr lang="en-US" sz="800" b="0" kern="1200" dirty="0">
                <a:solidFill>
                  <a:schemeClr val="tx1"/>
                </a:solidFill>
                <a:effectLst/>
                <a:latin typeface="+mn-lt"/>
                <a:ea typeface="+mn-ea"/>
                <a:cs typeface="+mn-cs"/>
              </a:rPr>
              <a:t>Medicare patients with a delivery diagnosis, procedure, or diagnosis-related group will have a preceding diagnosis of end-stage renal disease or another existing medical condition, increasing their risk of cesarean delivery and other adverse events.</a:t>
            </a:r>
            <a:endParaRPr lang="en-US" sz="800" b="1" dirty="0">
              <a:latin typeface="+mn-lt"/>
              <a:cs typeface="Arial" panose="020B0604020202020204" pitchFamily="34" charset="0"/>
            </a:endParaRPr>
          </a:p>
          <a:p>
            <a:r>
              <a:rPr lang="en-US" sz="1000" dirty="0">
                <a:cs typeface="Arial"/>
              </a:rPr>
              <a:t>  	</a:t>
            </a:r>
          </a:p>
        </p:txBody>
      </p:sp>
    </p:spTree>
    <p:extLst>
      <p:ext uri="{BB962C8B-B14F-4D97-AF65-F5344CB8AC3E}">
        <p14:creationId xmlns:p14="http://schemas.microsoft.com/office/powerpoint/2010/main" val="3059639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it-IT" sz="2000" dirty="0"/>
              <a:t>Cesarean deliveries per 1,000 deliveries</a:t>
            </a:r>
            <a:r>
              <a:rPr lang="en-US" sz="2000" dirty="0"/>
              <a:t>,</a:t>
            </a:r>
            <a:br>
              <a:rPr lang="en-US" sz="2000" dirty="0"/>
            </a:br>
            <a:r>
              <a:rPr lang="en-US" sz="2000" dirty="0"/>
              <a:t>by location of patient residence, 2016-2020</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75</a:t>
            </a:fld>
            <a:endParaRPr lang="en-US" dirty="0"/>
          </a:p>
        </p:txBody>
      </p:sp>
      <p:graphicFrame>
        <p:nvGraphicFramePr>
          <p:cNvPr id="4" name="Chart 3" descr="Line chart showing cesarean deliveries per 1,000 deliveries, by location of patient residence, 2016-2020">
            <a:extLst>
              <a:ext uri="{FF2B5EF4-FFF2-40B4-BE49-F238E27FC236}">
                <a16:creationId xmlns:a16="http://schemas.microsoft.com/office/drawing/2014/main" id="{72FD51D2-46C0-93F3-3FA5-D629E31D32FB}"/>
              </a:ext>
            </a:extLst>
          </p:cNvPr>
          <p:cNvGraphicFramePr/>
          <p:nvPr>
            <p:extLst>
              <p:ext uri="{D42A27DB-BD31-4B8C-83A1-F6EECF244321}">
                <p14:modId xmlns:p14="http://schemas.microsoft.com/office/powerpoint/2010/main" val="73432446"/>
              </p:ext>
            </p:extLst>
          </p:nvPr>
        </p:nvGraphicFramePr>
        <p:xfrm>
          <a:off x="457199" y="1296108"/>
          <a:ext cx="8133907" cy="43714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667584"/>
            <a:ext cx="8229600" cy="861774"/>
          </a:xfrm>
          <a:prstGeom prst="rect">
            <a:avLst/>
          </a:prstGeom>
          <a:noFill/>
        </p:spPr>
        <p:txBody>
          <a:bodyPr wrap="square" lIns="91440" tIns="45720" rIns="91440" bIns="45720" rtlCol="0" anchor="t">
            <a:spAutoFit/>
          </a:bodyPr>
          <a:lstStyle/>
          <a:p>
            <a:r>
              <a:rPr lang="en-US" sz="1000" b="1" dirty="0">
                <a:cs typeface="Arial"/>
              </a:rPr>
              <a:t>Source:</a:t>
            </a:r>
            <a:r>
              <a:rPr lang="en-US" sz="1000" b="0" i="0" dirty="0">
                <a:solidFill>
                  <a:srgbClr val="000000"/>
                </a:solidFill>
                <a:effectLst/>
              </a:rPr>
              <a:t> Agency for Healthcare Research and Quality (AHRQ), Healthcare Cost and Utilization Project (HCUP), State Inpatient Databases (SID), weighted to provide national estimates; and the AHRQ Quality Indicators, v2022.0. For more information, see the HCUP Methods Series Report on Methods Applying AHRQ Quality Indicators to HCUP Data (</a:t>
            </a:r>
            <a:r>
              <a:rPr lang="en-US" sz="1000" b="0" i="0" dirty="0">
                <a:solidFill>
                  <a:srgbClr val="000000"/>
                </a:solidFill>
                <a:effectLst/>
                <a:hlinkClick r:id="rId4"/>
              </a:rPr>
              <a:t>https://www.hcup-us.ahrq.gov/reports/methods/methods.jsp</a:t>
            </a:r>
            <a:r>
              <a:rPr lang="en-US" sz="1000" b="0" i="0" dirty="0">
                <a:solidFill>
                  <a:srgbClr val="000000"/>
                </a:solidFill>
                <a:effectLst/>
              </a:rPr>
              <a:t>).</a:t>
            </a:r>
          </a:p>
          <a:p>
            <a:r>
              <a:rPr lang="en-US" sz="1000" b="1" dirty="0">
                <a:cs typeface="Arial"/>
              </a:rPr>
              <a:t>Note:</a:t>
            </a:r>
            <a:r>
              <a:rPr lang="en-US" sz="1000" dirty="0">
                <a:cs typeface="Arial"/>
              </a:rPr>
              <a:t> For this measure, lower rates are better. The 2013 Urban–Rural Classification Scheme for Counties </a:t>
            </a:r>
            <a:r>
              <a:rPr lang="en-US" sz="1000" dirty="0">
                <a:cs typeface="Arial"/>
                <a:hlinkClick r:id="rId5"/>
              </a:rPr>
              <a:t>(https://www.cdc.gov/nchs/data/series/sr_02/sr02_166.pdf) </a:t>
            </a:r>
            <a:r>
              <a:rPr lang="en-US" sz="1000" dirty="0">
                <a:cs typeface="Arial"/>
              </a:rPr>
              <a:t>has more information on location of residence.   	</a:t>
            </a:r>
          </a:p>
        </p:txBody>
      </p:sp>
    </p:spTree>
    <p:extLst>
      <p:ext uri="{BB962C8B-B14F-4D97-AF65-F5344CB8AC3E}">
        <p14:creationId xmlns:p14="http://schemas.microsoft.com/office/powerpoint/2010/main" val="2002428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Perinatal Safety Toolkit </a:t>
            </a:r>
          </a:p>
        </p:txBody>
      </p:sp>
      <p:sp>
        <p:nvSpPr>
          <p:cNvPr id="4" name="Slide Number Placeholder 3">
            <a:extLst>
              <a:ext uri="{FF2B5EF4-FFF2-40B4-BE49-F238E27FC236}">
                <a16:creationId xmlns:a16="http://schemas.microsoft.com/office/drawing/2014/main" id="{2621006D-4FF8-4987-BA3D-01ECCE1200F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76</a:t>
            </a:fld>
            <a:endParaRPr lang="en-US" dirty="0"/>
          </a:p>
        </p:txBody>
      </p:sp>
      <p:sp>
        <p:nvSpPr>
          <p:cNvPr id="3" name="Content Placeholder 2"/>
          <p:cNvSpPr>
            <a:spLocks noGrp="1"/>
          </p:cNvSpPr>
          <p:nvPr>
            <p:ph idx="4294967295"/>
          </p:nvPr>
        </p:nvSpPr>
        <p:spPr>
          <a:xfrm>
            <a:off x="0" y="1463675"/>
            <a:ext cx="8229600" cy="4632325"/>
          </a:xfrm>
        </p:spPr>
        <p:txBody>
          <a:bodyPr>
            <a:normAutofit fontScale="85000" lnSpcReduction="20000"/>
          </a:bodyPr>
          <a:lstStyle/>
          <a:p>
            <a:pPr lvl="0">
              <a:lnSpc>
                <a:spcPct val="120000"/>
              </a:lnSpc>
            </a:pPr>
            <a:r>
              <a:rPr lang="en-US" dirty="0"/>
              <a:t>AHRQ developed the Safety Program for Perinatal Care (SPPC) to improve the patient safety culture of labor and delivery units and decrease maternal and neonatal adverse events resulting from poor communication and system failures. </a:t>
            </a:r>
          </a:p>
          <a:p>
            <a:pPr lvl="0">
              <a:lnSpc>
                <a:spcPct val="120000"/>
              </a:lnSpc>
            </a:pPr>
            <a:r>
              <a:rPr lang="en-US" dirty="0"/>
              <a:t>The SPPC is organized around three program pillars: </a:t>
            </a:r>
          </a:p>
          <a:p>
            <a:pPr lvl="1">
              <a:lnSpc>
                <a:spcPct val="120000"/>
              </a:lnSpc>
            </a:pPr>
            <a:r>
              <a:rPr lang="en-US" dirty="0"/>
              <a:t>Teamwork and Communication Skills</a:t>
            </a:r>
            <a:endParaRPr lang="en-US" strike="sngStrike" dirty="0">
              <a:solidFill>
                <a:srgbClr val="FF0000"/>
              </a:solidFill>
            </a:endParaRPr>
          </a:p>
          <a:p>
            <a:pPr lvl="1">
              <a:lnSpc>
                <a:spcPct val="120000"/>
              </a:lnSpc>
            </a:pPr>
            <a:r>
              <a:rPr lang="en-US" dirty="0"/>
              <a:t>Perinatal Safety Strategies</a:t>
            </a:r>
            <a:endParaRPr lang="en-US" strike="sngStrike" dirty="0">
              <a:solidFill>
                <a:srgbClr val="FF0000"/>
              </a:solidFill>
            </a:endParaRPr>
          </a:p>
          <a:p>
            <a:pPr lvl="1">
              <a:lnSpc>
                <a:spcPct val="120000"/>
              </a:lnSpc>
            </a:pPr>
            <a:r>
              <a:rPr lang="en-US" dirty="0"/>
              <a:t>In Situ Simulation Training</a:t>
            </a:r>
          </a:p>
          <a:p>
            <a:pPr lvl="0">
              <a:lnSpc>
                <a:spcPct val="120000"/>
              </a:lnSpc>
            </a:pPr>
            <a:r>
              <a:rPr lang="en-US" dirty="0"/>
              <a:t>The </a:t>
            </a:r>
            <a:r>
              <a:rPr lang="en-US" dirty="0">
                <a:solidFill>
                  <a:srgbClr val="0000FF"/>
                </a:solidFill>
                <a:hlinkClick r:id="rId3">
                  <a:extLst>
                    <a:ext uri="{A12FA001-AC4F-418D-AE19-62706E023703}">
                      <ahyp:hlinkClr xmlns:ahyp="http://schemas.microsoft.com/office/drawing/2018/hyperlinkcolor" val="tx"/>
                    </a:ext>
                  </a:extLst>
                </a:hlinkClick>
              </a:rPr>
              <a:t>Toolkit for Improving Perinatal Safety</a:t>
            </a:r>
            <a:r>
              <a:rPr lang="en-US" dirty="0">
                <a:solidFill>
                  <a:srgbClr val="0000FF"/>
                </a:solidFill>
              </a:rPr>
              <a:t> </a:t>
            </a:r>
            <a:r>
              <a:rPr lang="en-US" dirty="0"/>
              <a:t>is available online.</a:t>
            </a:r>
          </a:p>
          <a:p>
            <a:pPr>
              <a:lnSpc>
                <a:spcPct val="120000"/>
              </a:lnSpc>
            </a:pPr>
            <a:endParaRPr lang="en-US" dirty="0"/>
          </a:p>
        </p:txBody>
      </p:sp>
    </p:spTree>
    <p:extLst>
      <p:ext uri="{BB962C8B-B14F-4D97-AF65-F5344CB8AC3E}">
        <p14:creationId xmlns:p14="http://schemas.microsoft.com/office/powerpoint/2010/main" val="3018396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normAutofit fontScale="90000"/>
          </a:bodyPr>
          <a:lstStyle/>
          <a:p>
            <a:pPr lvl="0"/>
            <a:r>
              <a:rPr lang="en-US" noProof="0" dirty="0"/>
              <a:t>Patient Safety in the Hospital Setting:</a:t>
            </a:r>
          </a:p>
          <a:p>
            <a:pPr lvl="0"/>
            <a:r>
              <a:rPr lang="en-US" noProof="0" dirty="0"/>
              <a:t>Adverse Drug Events</a:t>
            </a:r>
          </a:p>
        </p:txBody>
      </p:sp>
      <p:sp>
        <p:nvSpPr>
          <p:cNvPr id="7" name="Text Placeholder 6">
            <a:extLst>
              <a:ext uri="{FF2B5EF4-FFF2-40B4-BE49-F238E27FC236}">
                <a16:creationId xmlns:a16="http://schemas.microsoft.com/office/drawing/2014/main" id="{0D2A7B33-6A1F-7A04-4ED0-35657A0F10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77</a:t>
            </a:fld>
            <a:endParaRPr lang="en-US" dirty="0"/>
          </a:p>
        </p:txBody>
      </p:sp>
    </p:spTree>
    <p:extLst>
      <p:ext uri="{BB962C8B-B14F-4D97-AF65-F5344CB8AC3E}">
        <p14:creationId xmlns:p14="http://schemas.microsoft.com/office/powerpoint/2010/main" val="4134315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Adverse Drug Events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a:bodyPr>
          <a:lstStyle/>
          <a:p>
            <a:pPr lvl="0"/>
            <a:r>
              <a:rPr lang="en-US" dirty="0"/>
              <a:t>Adverse drug events are the most common nonsurgical adverse events to occur in hospitals (</a:t>
            </a:r>
            <a:r>
              <a:rPr lang="en-US" sz="2800" dirty="0">
                <a:effectLst/>
                <a:ea typeface="Times New Roman" panose="02020603050405020304" pitchFamily="18" charset="0"/>
              </a:rPr>
              <a:t>Weiss</a:t>
            </a:r>
            <a:r>
              <a:rPr lang="en-US" dirty="0"/>
              <a:t>, et al., 2011).</a:t>
            </a:r>
            <a:endParaRPr lang="en-US" baseline="30000" dirty="0"/>
          </a:p>
          <a:p>
            <a:pPr lvl="0"/>
            <a:r>
              <a:rPr lang="en-US" dirty="0"/>
              <a:t>The 2014 </a:t>
            </a:r>
            <a:r>
              <a:rPr lang="en-US" dirty="0">
                <a:hlinkClick r:id="rId3"/>
              </a:rPr>
              <a:t>HHS National Action Plan for Adverse Drug Event Prevention</a:t>
            </a:r>
            <a:r>
              <a:rPr lang="en-US" dirty="0"/>
              <a:t> targets three areas:</a:t>
            </a:r>
          </a:p>
          <a:p>
            <a:pPr lvl="1"/>
            <a:r>
              <a:rPr lang="en-US" dirty="0"/>
              <a:t>Bleeding related to use of anticoagulants</a:t>
            </a:r>
          </a:p>
          <a:p>
            <a:pPr lvl="1"/>
            <a:r>
              <a:rPr lang="en-US" dirty="0"/>
              <a:t>Hypoglycemia related to use of diabetes medications</a:t>
            </a:r>
          </a:p>
          <a:p>
            <a:pPr lvl="1"/>
            <a:r>
              <a:rPr lang="en-US" dirty="0"/>
              <a:t>Accidental overdose, oversedation, and respiratory depression related to use of opioids</a:t>
            </a:r>
          </a:p>
        </p:txBody>
      </p:sp>
      <p:sp>
        <p:nvSpPr>
          <p:cNvPr id="4" name="Slide Number Placeholder 3">
            <a:extLst>
              <a:ext uri="{FF2B5EF4-FFF2-40B4-BE49-F238E27FC236}">
                <a16:creationId xmlns:a16="http://schemas.microsoft.com/office/drawing/2014/main" id="{6701414A-47CA-414D-AAE6-A05A47D71D8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78</a:t>
            </a:fld>
            <a:endParaRPr lang="en-US" dirty="0"/>
          </a:p>
        </p:txBody>
      </p:sp>
    </p:spTree>
    <p:extLst>
      <p:ext uri="{BB962C8B-B14F-4D97-AF65-F5344CB8AC3E}">
        <p14:creationId xmlns:p14="http://schemas.microsoft.com/office/powerpoint/2010/main" val="2352950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Adverse Drug Event Measures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fontScale="92500"/>
          </a:bodyPr>
          <a:lstStyle/>
          <a:p>
            <a:r>
              <a:rPr lang="en-US" dirty="0"/>
              <a:t>Hospital patients who received a hypoglycemic agent who had adverse drug events with hypoglycemic agents</a:t>
            </a:r>
          </a:p>
          <a:p>
            <a:r>
              <a:rPr lang="en-US" dirty="0"/>
              <a:t>Adult inpatients who received intravenous heparin who had adverse drug events</a:t>
            </a:r>
          </a:p>
          <a:p>
            <a:r>
              <a:rPr lang="en-US" dirty="0"/>
              <a:t>Hospital patients with an anticoagulant-related adverse drug event to low-molecular-weight heparin (LMWH), thrombin inhibitor, or factor </a:t>
            </a:r>
            <a:r>
              <a:rPr lang="en-US" dirty="0" err="1"/>
              <a:t>Xa</a:t>
            </a:r>
            <a:r>
              <a:rPr lang="en-US" dirty="0"/>
              <a:t> inhibitor </a:t>
            </a:r>
          </a:p>
          <a:p>
            <a:r>
              <a:rPr lang="en-US" dirty="0"/>
              <a:t>Adult inpatients with an adverse event within 24 hours following opioid administration</a:t>
            </a:r>
          </a:p>
        </p:txBody>
      </p:sp>
      <p:sp>
        <p:nvSpPr>
          <p:cNvPr id="4" name="Slide Number Placeholder 3">
            <a:extLst>
              <a:ext uri="{FF2B5EF4-FFF2-40B4-BE49-F238E27FC236}">
                <a16:creationId xmlns:a16="http://schemas.microsoft.com/office/drawing/2014/main" id="{0284D11F-A3E3-4600-9CA7-D7A1570A090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79</a:t>
            </a:fld>
            <a:endParaRPr lang="en-US" dirty="0"/>
          </a:p>
        </p:txBody>
      </p:sp>
    </p:spTree>
    <p:extLst>
      <p:ext uri="{BB962C8B-B14F-4D97-AF65-F5344CB8AC3E}">
        <p14:creationId xmlns:p14="http://schemas.microsoft.com/office/powerpoint/2010/main" val="396378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Origins in the United States</a:t>
            </a:r>
          </a:p>
        </p:txBody>
      </p:sp>
      <p:sp>
        <p:nvSpPr>
          <p:cNvPr id="11" name="Content Placeholder 10">
            <a:extLst>
              <a:ext uri="{FF2B5EF4-FFF2-40B4-BE49-F238E27FC236}">
                <a16:creationId xmlns:a16="http://schemas.microsoft.com/office/drawing/2014/main" id="{0907B2D9-1E1A-4863-9D66-FF4817C8FCE3}"/>
              </a:ext>
            </a:extLst>
          </p:cNvPr>
          <p:cNvSpPr>
            <a:spLocks noGrp="1"/>
          </p:cNvSpPr>
          <p:nvPr>
            <p:ph idx="1"/>
          </p:nvPr>
        </p:nvSpPr>
        <p:spPr/>
        <p:txBody>
          <a:bodyPr>
            <a:normAutofit fontScale="77500" lnSpcReduction="20000"/>
          </a:bodyPr>
          <a:lstStyle/>
          <a:p>
            <a:r>
              <a:rPr lang="en-US" dirty="0"/>
              <a:t>Patient safety is the freedom from accidental or preventable injuries produced by medical care (Kohn, et al., 2000). </a:t>
            </a:r>
          </a:p>
          <a:p>
            <a:r>
              <a:rPr lang="en-US" dirty="0"/>
              <a:t>Patient safety research examines systems-based gaps to improve safety and patient outcomes.</a:t>
            </a:r>
          </a:p>
          <a:p>
            <a:r>
              <a:rPr lang="en-US" dirty="0"/>
              <a:t>Medical error and other patient safety issues can be deadly:</a:t>
            </a:r>
          </a:p>
          <a:p>
            <a:pPr lvl="1"/>
            <a:r>
              <a:rPr lang="en-US" dirty="0"/>
              <a:t>One estimate of the number of hospital-acquired conditions in U.S. hospitals in 2017 was approximately 2,550,000 cases (AHRQ, 2019a). </a:t>
            </a:r>
          </a:p>
          <a:p>
            <a:pPr lvl="1"/>
            <a:r>
              <a:rPr lang="en-US" dirty="0"/>
              <a:t>One estimate of the age-standardized mortality rate due to adverse effects of medical treatment was 1.15 per 100,000 population (Sunshine, et al., 2019).</a:t>
            </a:r>
          </a:p>
          <a:p>
            <a:r>
              <a:rPr lang="en-US" dirty="0"/>
              <a:t>The Agency for Healthcare Research and Quality is one of the lead federal agencies for patient safety research. AHRQ partners with many federal agencies to support patient safety and quality improvement work. </a:t>
            </a:r>
          </a:p>
        </p:txBody>
      </p:sp>
      <p:sp>
        <p:nvSpPr>
          <p:cNvPr id="6" name="Slide Number Placeholder 3">
            <a:extLst>
              <a:ext uri="{FF2B5EF4-FFF2-40B4-BE49-F238E27FC236}">
                <a16:creationId xmlns:a16="http://schemas.microsoft.com/office/drawing/2014/main" id="{35B455F4-E255-FEFF-3C60-3CFC4A82E555}"/>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a:t>
            </a:fld>
            <a:endParaRPr lang="en-US" dirty="0"/>
          </a:p>
        </p:txBody>
      </p:sp>
    </p:spTree>
    <p:extLst>
      <p:ext uri="{BB962C8B-B14F-4D97-AF65-F5344CB8AC3E}">
        <p14:creationId xmlns:p14="http://schemas.microsoft.com/office/powerpoint/2010/main" val="1479964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Hospital patients who received a hypoglycemic agent who had adverse drug events with hypoglycemic agents, by race/ethnicity,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80</a:t>
            </a:fld>
            <a:endParaRPr lang="en-US" dirty="0"/>
          </a:p>
        </p:txBody>
      </p:sp>
      <p:graphicFrame>
        <p:nvGraphicFramePr>
          <p:cNvPr id="4" name="Chart 3" descr="Bar chart showing hospital patients who received a hypoglycemic agent who had adverse drug events with hypoglycemic agents, by race/ethnicity, 2021&#10;">
            <a:extLst>
              <a:ext uri="{FF2B5EF4-FFF2-40B4-BE49-F238E27FC236}">
                <a16:creationId xmlns:a16="http://schemas.microsoft.com/office/drawing/2014/main" id="{7B946E2C-2E63-763B-A3C1-A58CE7C293C1}"/>
              </a:ext>
            </a:extLst>
          </p:cNvPr>
          <p:cNvGraphicFramePr/>
          <p:nvPr>
            <p:extLst>
              <p:ext uri="{D42A27DB-BD31-4B8C-83A1-F6EECF244321}">
                <p14:modId xmlns:p14="http://schemas.microsoft.com/office/powerpoint/2010/main" val="2717472311"/>
              </p:ext>
            </p:extLst>
          </p:nvPr>
        </p:nvGraphicFramePr>
        <p:xfrm>
          <a:off x="457200" y="1339702"/>
          <a:ext cx="8229600" cy="42381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680935B2-057D-4AF0-435F-92AB74EBA57B}"/>
              </a:ext>
            </a:extLst>
          </p:cNvPr>
          <p:cNvSpPr/>
          <p:nvPr/>
        </p:nvSpPr>
        <p:spPr>
          <a:xfrm>
            <a:off x="457200" y="5760720"/>
            <a:ext cx="8229600" cy="707886"/>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a:rPr>
              <a:t>Note: </a:t>
            </a:r>
            <a:r>
              <a:rPr lang="en-US" sz="1000" dirty="0">
                <a:cs typeface="Arial"/>
              </a:rPr>
              <a:t>For this measure, lower percentages are better. Hypoglycemic agents received by patients age 18 and over during a hospital stay include insulin, oral hypoglycemic agents, or both. White and Black are non-Hispanic. Hispanic includes all races. </a:t>
            </a:r>
            <a:r>
              <a:rPr lang="en-US" sz="1000" dirty="0">
                <a:ea typeface="+mn-lt"/>
                <a:cs typeface="+mn-lt"/>
              </a:rPr>
              <a:t>Data do not meet the criteria for statistical reliability, data quality, or confidentiality</a:t>
            </a:r>
            <a:r>
              <a:rPr lang="en-US" sz="1000" dirty="0">
                <a:cs typeface="Arial"/>
              </a:rPr>
              <a:t> for all other racial and ethnic groups. </a:t>
            </a:r>
            <a:endParaRPr lang="en-US" sz="1000" strike="sngStrike" dirty="0"/>
          </a:p>
        </p:txBody>
      </p:sp>
    </p:spTree>
    <p:extLst>
      <p:ext uri="{BB962C8B-B14F-4D97-AF65-F5344CB8AC3E}">
        <p14:creationId xmlns:p14="http://schemas.microsoft.com/office/powerpoint/2010/main" val="1826131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Hospital patients who received a hypoglycemic agent who had adverse drug events with hypoglycemic agents, by sex,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81</a:t>
            </a:fld>
            <a:endParaRPr lang="en-US" dirty="0"/>
          </a:p>
        </p:txBody>
      </p:sp>
      <p:graphicFrame>
        <p:nvGraphicFramePr>
          <p:cNvPr id="5" name="Chart 4" descr="Bar chart showing hospital patients who received a hypoglycemic agent who had adverse drug events with hypoglycemic agents, by sex,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2206016445"/>
              </p:ext>
            </p:extLst>
          </p:nvPr>
        </p:nvGraphicFramePr>
        <p:xfrm>
          <a:off x="457200" y="1414129"/>
          <a:ext cx="8229600" cy="43593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886184"/>
            <a:ext cx="8229600" cy="553998"/>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Hypoglycemic agents received by patients age 18 and over during a hospital stay include insulin, oral hypoglycemic agents, or both. </a:t>
            </a:r>
            <a:endParaRPr lang="en-US" sz="1000" strike="sngStrike" dirty="0"/>
          </a:p>
        </p:txBody>
      </p:sp>
    </p:spTree>
    <p:extLst>
      <p:ext uri="{BB962C8B-B14F-4D97-AF65-F5344CB8AC3E}">
        <p14:creationId xmlns:p14="http://schemas.microsoft.com/office/powerpoint/2010/main" val="6592652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Hospital patients who received a hypoglycemic agent who had adverse drug events with hypoglycemic agents, by obesity status,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82</a:t>
            </a:fld>
            <a:endParaRPr lang="en-US" dirty="0"/>
          </a:p>
        </p:txBody>
      </p:sp>
      <p:graphicFrame>
        <p:nvGraphicFramePr>
          <p:cNvPr id="5" name="Chart 4" descr="Bar chart showing hospital patients who received a hypoglycemic agent who had adverse drug events with hypoglycemic agents, by obesity status,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810382339"/>
              </p:ext>
            </p:extLst>
          </p:nvPr>
        </p:nvGraphicFramePr>
        <p:xfrm>
          <a:off x="457200" y="1435395"/>
          <a:ext cx="8229600" cy="432745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867226"/>
            <a:ext cx="8229600" cy="553998"/>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Hypoglycemic agents received by patients age 18 and over during a hospital stay include insulin, oral hypoglycemic agents, or both. </a:t>
            </a:r>
            <a:endParaRPr lang="en-US" sz="1000" strike="sngStrike" dirty="0"/>
          </a:p>
        </p:txBody>
      </p:sp>
    </p:spTree>
    <p:extLst>
      <p:ext uri="{BB962C8B-B14F-4D97-AF65-F5344CB8AC3E}">
        <p14:creationId xmlns:p14="http://schemas.microsoft.com/office/powerpoint/2010/main" val="2009408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Hospital patients who received a hypoglycemic agent who had adverse drug events with hypoglycemic agents, by heart failure status,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83</a:t>
            </a:fld>
            <a:endParaRPr lang="en-US" dirty="0"/>
          </a:p>
        </p:txBody>
      </p:sp>
      <p:graphicFrame>
        <p:nvGraphicFramePr>
          <p:cNvPr id="5" name="Chart 4" descr="Bar chart showing hospital patients who received a hypoglycemic agent who had adverse drug events with hypoglycemic agents, by heart failure status,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944505611"/>
              </p:ext>
            </p:extLst>
          </p:nvPr>
        </p:nvGraphicFramePr>
        <p:xfrm>
          <a:off x="457200" y="1382233"/>
          <a:ext cx="8229600" cy="440187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875551"/>
            <a:ext cx="8229600" cy="553998"/>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Hypoglycemic agents received by patients age 18 and over during a hospital stay include insulin, oral hypoglycemic agents, or both. </a:t>
            </a:r>
            <a:endParaRPr lang="en-US" sz="1000" strike="sngStrike" dirty="0"/>
          </a:p>
        </p:txBody>
      </p:sp>
    </p:spTree>
    <p:extLst>
      <p:ext uri="{BB962C8B-B14F-4D97-AF65-F5344CB8AC3E}">
        <p14:creationId xmlns:p14="http://schemas.microsoft.com/office/powerpoint/2010/main" val="17453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Adult inpatients who received intravenous heparin who had adverse drug events, by sex,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84</a:t>
            </a:fld>
            <a:endParaRPr lang="en-US" dirty="0"/>
          </a:p>
        </p:txBody>
      </p:sp>
      <p:graphicFrame>
        <p:nvGraphicFramePr>
          <p:cNvPr id="5" name="Chart 4" descr="Bar chart showing adult inpatients who received intravenous heparin who had adverse drug events, by sex,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3102746450"/>
              </p:ext>
            </p:extLst>
          </p:nvPr>
        </p:nvGraphicFramePr>
        <p:xfrm>
          <a:off x="520700" y="1373493"/>
          <a:ext cx="8229600" cy="44333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584200" y="5870486"/>
            <a:ext cx="8229600" cy="400110"/>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endParaRPr lang="en-US" sz="1000" strike="sngStrike" dirty="0"/>
          </a:p>
        </p:txBody>
      </p:sp>
    </p:spTree>
    <p:extLst>
      <p:ext uri="{BB962C8B-B14F-4D97-AF65-F5344CB8AC3E}">
        <p14:creationId xmlns:p14="http://schemas.microsoft.com/office/powerpoint/2010/main" val="2038953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1143000" y="304800"/>
            <a:ext cx="6743700" cy="617884"/>
          </a:xfrm>
        </p:spPr>
        <p:txBody>
          <a:bodyPr>
            <a:noAutofit/>
          </a:bodyPr>
          <a:lstStyle/>
          <a:p>
            <a:r>
              <a:rPr lang="en-US" sz="2000" dirty="0"/>
              <a:t>Adult inpatients who received intravenous heparin who had adverse drug events, by obesity status,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85</a:t>
            </a:fld>
            <a:endParaRPr lang="en-US" dirty="0"/>
          </a:p>
        </p:txBody>
      </p:sp>
      <p:graphicFrame>
        <p:nvGraphicFramePr>
          <p:cNvPr id="5" name="Chart 4" descr="Bar chart showing adult inpatients who received intravenous heparin who had adverse drug events, by obesity status,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212929711"/>
              </p:ext>
            </p:extLst>
          </p:nvPr>
        </p:nvGraphicFramePr>
        <p:xfrm>
          <a:off x="457200" y="1320463"/>
          <a:ext cx="8229600" cy="4472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792798"/>
            <a:ext cx="8229600" cy="400110"/>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a:t>
            </a:r>
            <a:endParaRPr lang="en-US" sz="1000" strike="sngStrike" dirty="0"/>
          </a:p>
        </p:txBody>
      </p:sp>
    </p:spTree>
    <p:extLst>
      <p:ext uri="{BB962C8B-B14F-4D97-AF65-F5344CB8AC3E}">
        <p14:creationId xmlns:p14="http://schemas.microsoft.com/office/powerpoint/2010/main" val="3595833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914400" y="304800"/>
            <a:ext cx="6972300" cy="617884"/>
          </a:xfrm>
        </p:spPr>
        <p:txBody>
          <a:bodyPr>
            <a:noAutofit/>
          </a:bodyPr>
          <a:lstStyle/>
          <a:p>
            <a:r>
              <a:rPr lang="en-US" sz="2000" dirty="0"/>
              <a:t>Adult inpatients who received intravenous heparin who had adverse drug events, by heart failure status, 2021</a:t>
            </a:r>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86</a:t>
            </a:fld>
            <a:endParaRPr lang="en-US" dirty="0"/>
          </a:p>
        </p:txBody>
      </p:sp>
      <p:graphicFrame>
        <p:nvGraphicFramePr>
          <p:cNvPr id="5" name="Chart 4" descr="Bar chart showing adult inpatients who received intravenous heparin who had adverse drug events, by heart failure status, 2021&#10;">
            <a:extLst>
              <a:ext uri="{FF2B5EF4-FFF2-40B4-BE49-F238E27FC236}">
                <a16:creationId xmlns:a16="http://schemas.microsoft.com/office/drawing/2014/main" id="{5965018D-616E-18FA-FCB5-756D28E54CF6}"/>
              </a:ext>
            </a:extLst>
          </p:cNvPr>
          <p:cNvGraphicFramePr/>
          <p:nvPr>
            <p:extLst>
              <p:ext uri="{D42A27DB-BD31-4B8C-83A1-F6EECF244321}">
                <p14:modId xmlns:p14="http://schemas.microsoft.com/office/powerpoint/2010/main" val="539432644"/>
              </p:ext>
            </p:extLst>
          </p:nvPr>
        </p:nvGraphicFramePr>
        <p:xfrm>
          <a:off x="457200" y="1350335"/>
          <a:ext cx="8229600" cy="44924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842813"/>
            <a:ext cx="8229600" cy="400110"/>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a:t>
            </a:r>
            <a:endParaRPr lang="en-US" sz="1000" strike="sngStrike" dirty="0"/>
          </a:p>
        </p:txBody>
      </p:sp>
    </p:spTree>
    <p:extLst>
      <p:ext uri="{BB962C8B-B14F-4D97-AF65-F5344CB8AC3E}">
        <p14:creationId xmlns:p14="http://schemas.microsoft.com/office/powerpoint/2010/main" val="40837586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6BFAE-61CF-4BAE-B850-28292C33D773}"/>
              </a:ext>
            </a:extLst>
          </p:cNvPr>
          <p:cNvSpPr>
            <a:spLocks noGrp="1"/>
          </p:cNvSpPr>
          <p:nvPr>
            <p:ph type="title"/>
          </p:nvPr>
        </p:nvSpPr>
        <p:spPr>
          <a:xfrm>
            <a:off x="990600" y="304800"/>
            <a:ext cx="6896100" cy="617884"/>
          </a:xfrm>
        </p:spPr>
        <p:txBody>
          <a:bodyPr>
            <a:noAutofit/>
          </a:bodyPr>
          <a:lstStyle/>
          <a:p>
            <a:r>
              <a:rPr lang="en-US" sz="2000" dirty="0"/>
              <a:t>Adult inpatients with an anticoagulant-related adverse drug event to low-molecular-weight heparin (LMWH), thrombin inhibitor, or factor Xa inhibitor, by sex, 2021</a:t>
            </a:r>
          </a:p>
        </p:txBody>
      </p:sp>
      <p:sp>
        <p:nvSpPr>
          <p:cNvPr id="5" name="TextBox 4">
            <a:extLst>
              <a:ext uri="{FF2B5EF4-FFF2-40B4-BE49-F238E27FC236}">
                <a16:creationId xmlns:a16="http://schemas.microsoft.com/office/drawing/2014/main" id="{6F9804C7-AF0F-4ADA-809B-8E4D5BFA0D39}"/>
              </a:ext>
            </a:extLst>
          </p:cNvPr>
          <p:cNvSpPr txBox="1"/>
          <p:nvPr/>
        </p:nvSpPr>
        <p:spPr>
          <a:xfrm>
            <a:off x="457200" y="5091271"/>
            <a:ext cx="8229600" cy="1477328"/>
          </a:xfrm>
          <a:prstGeom prst="rect">
            <a:avLst/>
          </a:prstGeom>
          <a:noFill/>
        </p:spPr>
        <p:txBody>
          <a:bodyPr wrap="square" rtlCol="0">
            <a:spAutoFit/>
          </a:bodyPr>
          <a:lstStyle/>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Denominator: </a:t>
            </a:r>
            <a:r>
              <a:rPr lang="en-US" sz="1000" dirty="0">
                <a:cs typeface="Arial" panose="020B0604020202020204" pitchFamily="34" charset="0"/>
              </a:rPr>
              <a:t>All patients from the QSRS sample who received LMWH, thrombin inhibitor, or factor Xa inhibitor during the index hospital stay.</a:t>
            </a:r>
          </a:p>
          <a:p>
            <a:r>
              <a:rPr lang="en-US" sz="1000" b="1" dirty="0">
                <a:cs typeface="Arial" panose="020B0604020202020204" pitchFamily="34" charset="0"/>
              </a:rPr>
              <a:t>Numerator: </a:t>
            </a:r>
            <a:r>
              <a:rPr lang="en-US" sz="1000" dirty="0">
                <a:cs typeface="Arial" panose="020B0604020202020204" pitchFamily="34" charset="0"/>
              </a:rPr>
              <a:t>A subset of the denominator who experienced: </a:t>
            </a:r>
          </a:p>
          <a:p>
            <a:pPr marL="349250" lvl="1" indent="-120650">
              <a:buFont typeface="Arial" panose="020B0604020202020204" pitchFamily="34" charset="0"/>
              <a:buChar char="•"/>
            </a:pPr>
            <a:r>
              <a:rPr lang="en-US" sz="1000" dirty="0">
                <a:cs typeface="Arial" panose="020B0604020202020204" pitchFamily="34" charset="0"/>
              </a:rPr>
              <a:t>Abrupt cessation/hold of LMWH, thrombin inhibitor, or factor Xa inhibitor with one of the following: cardiac arrest/emergency measures to sustain life, death, gastrointestinal bleeding, genitourinary bleeding, hematocrit drop of 3 or more points more than 48 hours after admission, intracranial bleeding (subdural hematoma), new hematoma, pulmonary bleeding, or other types of bleeding.</a:t>
            </a:r>
          </a:p>
          <a:p>
            <a:pPr marL="349250" lvl="1" indent="-120650">
              <a:buFont typeface="Arial" panose="020B0604020202020204" pitchFamily="34" charset="0"/>
              <a:buChar char="•"/>
            </a:pPr>
            <a:r>
              <a:rPr lang="en-US" sz="1000" dirty="0">
                <a:cs typeface="Arial" panose="020B0604020202020204" pitchFamily="34" charset="0"/>
              </a:rPr>
              <a:t>Administration of protamine or fresh frozen plasma with one or more of the above symptoms.</a:t>
            </a:r>
          </a:p>
          <a:p>
            <a:pPr marL="349250" lvl="1" indent="-120650">
              <a:buFont typeface="Arial" panose="020B0604020202020204" pitchFamily="34" charset="0"/>
              <a:buChar char="•"/>
            </a:pPr>
            <a:r>
              <a:rPr lang="en-US" sz="1000" dirty="0">
                <a:cs typeface="Arial" panose="020B0604020202020204" pitchFamily="34" charset="0"/>
              </a:rPr>
              <a:t>Blood transfusion (absent a surgical procedure) with one or more of the above symptoms</a:t>
            </a:r>
            <a:r>
              <a:rPr lang="en-US" sz="1000" i="1" dirty="0">
                <a:cs typeface="Arial" panose="020B0604020202020204" pitchFamily="34" charset="0"/>
              </a:rPr>
              <a:t>.</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b="1" dirty="0">
                <a:cs typeface="Arial" panose="020B0604020202020204" pitchFamily="34" charset="0"/>
              </a:rPr>
              <a:t> </a:t>
            </a:r>
            <a:endParaRPr lang="en-US" sz="1000" dirty="0">
              <a:cs typeface="Arial" panose="020B0604020202020204" pitchFamily="34" charset="0"/>
            </a:endParaRPr>
          </a:p>
        </p:txBody>
      </p:sp>
      <p:graphicFrame>
        <p:nvGraphicFramePr>
          <p:cNvPr id="3" name="Chart 2" descr="Bar chart showing hospital patients with an anticoagulant-related adverse drug event to low-molecular-weight heparin (LMWH), thrombin inhibitor, or factor Xa inhibitor, by sex, 2021">
            <a:extLst>
              <a:ext uri="{FF2B5EF4-FFF2-40B4-BE49-F238E27FC236}">
                <a16:creationId xmlns:a16="http://schemas.microsoft.com/office/drawing/2014/main" id="{088066AC-404F-7E21-E189-4F4CF25D1A22}"/>
              </a:ext>
            </a:extLst>
          </p:cNvPr>
          <p:cNvGraphicFramePr/>
          <p:nvPr>
            <p:extLst>
              <p:ext uri="{D42A27DB-BD31-4B8C-83A1-F6EECF244321}">
                <p14:modId xmlns:p14="http://schemas.microsoft.com/office/powerpoint/2010/main" val="3792113307"/>
              </p:ext>
            </p:extLst>
          </p:nvPr>
        </p:nvGraphicFramePr>
        <p:xfrm>
          <a:off x="457200" y="1371600"/>
          <a:ext cx="8229600" cy="380645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id="{0B28CFCA-6EF1-4100-4DF4-7D626C97B5C8}"/>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87</a:t>
            </a:fld>
            <a:endParaRPr lang="en-US" dirty="0"/>
          </a:p>
        </p:txBody>
      </p:sp>
    </p:spTree>
    <p:extLst>
      <p:ext uri="{BB962C8B-B14F-4D97-AF65-F5344CB8AC3E}">
        <p14:creationId xmlns:p14="http://schemas.microsoft.com/office/powerpoint/2010/main" val="3407819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609600" y="304800"/>
            <a:ext cx="7277100" cy="617884"/>
          </a:xfrm>
        </p:spPr>
        <p:txBody>
          <a:bodyPr>
            <a:noAutofit/>
          </a:bodyPr>
          <a:lstStyle/>
          <a:p>
            <a:r>
              <a:rPr lang="en-US" sz="1900" dirty="0"/>
              <a:t>Adult inpatients with an anticoagulant-related adverse drug event to low-molecular-weight heparin (LMWH), thrombin inhibitor, or factor Xa inhibitor, by heart failure status, 2021</a:t>
            </a:r>
          </a:p>
        </p:txBody>
      </p:sp>
      <p:sp>
        <p:nvSpPr>
          <p:cNvPr id="3" name="Slide Number Placeholder 2">
            <a:extLst>
              <a:ext uri="{FF2B5EF4-FFF2-40B4-BE49-F238E27FC236}">
                <a16:creationId xmlns:a16="http://schemas.microsoft.com/office/drawing/2014/main" id="{A6DBF14D-FE09-4E87-B5AA-9A61DD1FDFB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88</a:t>
            </a:fld>
            <a:endParaRPr lang="en-US" dirty="0"/>
          </a:p>
        </p:txBody>
      </p:sp>
      <p:graphicFrame>
        <p:nvGraphicFramePr>
          <p:cNvPr id="7" name="Chart 6" descr="Bar chart showing hospital patients with an anticoagulant-related adverse drug event to low-molecular-weight heparin (LMWH), thrombin inhibitor, or factor Xa inhibitor, by heart failure status, 2021">
            <a:extLst>
              <a:ext uri="{FF2B5EF4-FFF2-40B4-BE49-F238E27FC236}">
                <a16:creationId xmlns:a16="http://schemas.microsoft.com/office/drawing/2014/main" id="{8A79FFD3-43C6-4AF3-A1C6-9EE3D8518969}"/>
              </a:ext>
            </a:extLst>
          </p:cNvPr>
          <p:cNvGraphicFramePr/>
          <p:nvPr>
            <p:extLst>
              <p:ext uri="{D42A27DB-BD31-4B8C-83A1-F6EECF244321}">
                <p14:modId xmlns:p14="http://schemas.microsoft.com/office/powerpoint/2010/main" val="1935437024"/>
              </p:ext>
            </p:extLst>
          </p:nvPr>
        </p:nvGraphicFramePr>
        <p:xfrm>
          <a:off x="457200" y="1307805"/>
          <a:ext cx="8229600" cy="38702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052030"/>
            <a:ext cx="8229600" cy="1477328"/>
          </a:xfrm>
          <a:prstGeom prst="rect">
            <a:avLst/>
          </a:prstGeom>
          <a:noFill/>
        </p:spPr>
        <p:txBody>
          <a:bodyPr wrap="square" rtlCol="0">
            <a:spAutoFit/>
          </a:bodyPr>
          <a:lstStyle/>
          <a:p>
            <a:pPr>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pPr marL="0" lvl="1" defTabSz="963521">
              <a:defRPr/>
            </a:pPr>
            <a:r>
              <a:rPr lang="en-US" sz="1000" b="1" dirty="0">
                <a:cs typeface="Arial" panose="020B0604020202020204" pitchFamily="34" charset="0"/>
              </a:rPr>
              <a:t>Denominator: </a:t>
            </a:r>
            <a:r>
              <a:rPr lang="en-US" sz="1000" dirty="0">
                <a:cs typeface="Arial" panose="020B0604020202020204" pitchFamily="34" charset="0"/>
              </a:rPr>
              <a:t>All patients from the QSRS sample who received LMWH, thrombin inhibitor, or factor Xa inhibitor during the index hospital stay.</a:t>
            </a:r>
          </a:p>
          <a:p>
            <a:r>
              <a:rPr lang="en-US" sz="1000" b="1" dirty="0">
                <a:cs typeface="Arial" panose="020B0604020202020204" pitchFamily="34" charset="0"/>
              </a:rPr>
              <a:t>Numerator:</a:t>
            </a:r>
            <a:r>
              <a:rPr lang="en-US" sz="1000" b="1" i="1" dirty="0">
                <a:cs typeface="Arial" panose="020B0604020202020204" pitchFamily="34" charset="0"/>
              </a:rPr>
              <a:t> </a:t>
            </a:r>
            <a:r>
              <a:rPr lang="en-US" sz="1000" dirty="0">
                <a:cs typeface="Arial" panose="020B0604020202020204" pitchFamily="34" charset="0"/>
              </a:rPr>
              <a:t>A subset of the denominator who experienced: </a:t>
            </a:r>
          </a:p>
          <a:p>
            <a:pPr marL="347472" lvl="1" indent="-118872">
              <a:buFont typeface="Arial" panose="020B0604020202020204" pitchFamily="34" charset="0"/>
              <a:buChar char="•"/>
            </a:pPr>
            <a:r>
              <a:rPr lang="en-US" sz="1000" dirty="0">
                <a:cs typeface="Arial" panose="020B0604020202020204" pitchFamily="34" charset="0"/>
              </a:rPr>
              <a:t>Abrupt cessation/hold of LMWH, thrombin inhibitor, or factor Xa inhibitor with one of the following: cardiac arrest/emergency measures to sustain life, death, gastrointestinal bleeding, genitourinary bleeding, hematocrit drop of 3 or more points more than 48 hours after admission, intracranial bleeding (subdural hematoma), new hematoma, pulmonary bleeding, or other types of bleeding.</a:t>
            </a:r>
          </a:p>
          <a:p>
            <a:pPr marL="347472" lvl="1" indent="-118872">
              <a:buFont typeface="Arial" panose="020B0604020202020204" pitchFamily="34" charset="0"/>
              <a:buChar char="•"/>
            </a:pPr>
            <a:r>
              <a:rPr lang="en-US" sz="1000" dirty="0">
                <a:cs typeface="Arial" panose="020B0604020202020204" pitchFamily="34" charset="0"/>
              </a:rPr>
              <a:t>Administration of protamine or fresh frozen plasma with one or more of the above symptoms.</a:t>
            </a:r>
          </a:p>
          <a:p>
            <a:pPr marL="347472" lvl="1" indent="-118872">
              <a:buFont typeface="Arial" panose="020B0604020202020204" pitchFamily="34" charset="0"/>
              <a:buChar char="•"/>
            </a:pPr>
            <a:r>
              <a:rPr lang="en-US" sz="1000" dirty="0">
                <a:cs typeface="Arial" panose="020B0604020202020204" pitchFamily="34" charset="0"/>
              </a:rPr>
              <a:t>Blood transfusion (absent a surgical procedure) with one or more of the above symptoms.</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1803974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609600" y="304800"/>
            <a:ext cx="7277100" cy="617884"/>
          </a:xfrm>
        </p:spPr>
        <p:txBody>
          <a:bodyPr>
            <a:noAutofit/>
          </a:bodyPr>
          <a:lstStyle/>
          <a:p>
            <a:r>
              <a:rPr lang="en-US" sz="1900" dirty="0"/>
              <a:t>Adult inpatients with an anticoagulant-related adverse drug event to low-molecular-weight heparin (LMWH), thrombin inhibitor, or factor Xa inhibitor, by obesity status, 2021</a:t>
            </a:r>
          </a:p>
        </p:txBody>
      </p:sp>
      <p:sp>
        <p:nvSpPr>
          <p:cNvPr id="3" name="Slide Number Placeholder 2">
            <a:extLst>
              <a:ext uri="{FF2B5EF4-FFF2-40B4-BE49-F238E27FC236}">
                <a16:creationId xmlns:a16="http://schemas.microsoft.com/office/drawing/2014/main" id="{A6DBF14D-FE09-4E87-B5AA-9A61DD1FDFB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89</a:t>
            </a:fld>
            <a:endParaRPr lang="en-US" dirty="0"/>
          </a:p>
        </p:txBody>
      </p:sp>
      <p:graphicFrame>
        <p:nvGraphicFramePr>
          <p:cNvPr id="7" name="Chart 6" descr="Bar chart showing hospital patients with an anticoagulant-related adverse drug event to low-molecular-weight heparin (LMWH), thrombin inhibitor, or factor Xa inhibitor, by obesity status, 2021">
            <a:extLst>
              <a:ext uri="{FF2B5EF4-FFF2-40B4-BE49-F238E27FC236}">
                <a16:creationId xmlns:a16="http://schemas.microsoft.com/office/drawing/2014/main" id="{8A79FFD3-43C6-4AF3-A1C6-9EE3D8518969}"/>
              </a:ext>
            </a:extLst>
          </p:cNvPr>
          <p:cNvGraphicFramePr/>
          <p:nvPr>
            <p:extLst>
              <p:ext uri="{D42A27DB-BD31-4B8C-83A1-F6EECF244321}">
                <p14:modId xmlns:p14="http://schemas.microsoft.com/office/powerpoint/2010/main" val="3170805968"/>
              </p:ext>
            </p:extLst>
          </p:nvPr>
        </p:nvGraphicFramePr>
        <p:xfrm>
          <a:off x="457200" y="1286540"/>
          <a:ext cx="8229600" cy="39021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052030"/>
            <a:ext cx="8229600" cy="1477328"/>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dirty="0">
                <a:cs typeface="Arial"/>
              </a:rPr>
              <a:t>Agency for Healthcare Research and Quality, Quality and Safety Review System (QSRS), 2021.</a:t>
            </a:r>
            <a:endParaRPr lang="en-US" dirty="0"/>
          </a:p>
          <a:p>
            <a:pPr marL="0" lvl="1" defTabSz="963521">
              <a:defRPr/>
            </a:pPr>
            <a:r>
              <a:rPr lang="en-US" sz="1000" b="1" dirty="0">
                <a:cs typeface="Arial" panose="020B0604020202020204" pitchFamily="34" charset="0"/>
              </a:rPr>
              <a:t>Denominator: </a:t>
            </a:r>
            <a:r>
              <a:rPr lang="en-US" sz="1000" dirty="0">
                <a:cs typeface="Arial" panose="020B0604020202020204" pitchFamily="34" charset="0"/>
              </a:rPr>
              <a:t>All patients from the QSRS sample who received LMWH, thrombin inhibitor, or factor Xa inhibitor during the index hospital stay.</a:t>
            </a:r>
          </a:p>
          <a:p>
            <a:r>
              <a:rPr lang="en-US" sz="1000" b="1" dirty="0">
                <a:cs typeface="Arial" panose="020B0604020202020204" pitchFamily="34" charset="0"/>
              </a:rPr>
              <a:t>Numerator:</a:t>
            </a:r>
            <a:r>
              <a:rPr lang="en-US" sz="1000" b="1" i="1" dirty="0">
                <a:cs typeface="Arial" panose="020B0604020202020204" pitchFamily="34" charset="0"/>
              </a:rPr>
              <a:t> </a:t>
            </a:r>
            <a:r>
              <a:rPr lang="en-US" sz="1000" dirty="0">
                <a:cs typeface="Arial" panose="020B0604020202020204" pitchFamily="34" charset="0"/>
              </a:rPr>
              <a:t>A subset of the denominator who experienced: </a:t>
            </a:r>
          </a:p>
          <a:p>
            <a:pPr marL="347345" lvl="1" indent="-118745">
              <a:buFont typeface="Arial" panose="020B0604020202020204" pitchFamily="34" charset="0"/>
              <a:buChar char="•"/>
            </a:pPr>
            <a:r>
              <a:rPr lang="en-US" sz="1000" dirty="0">
                <a:cs typeface="Arial" panose="020B0604020202020204" pitchFamily="34" charset="0"/>
              </a:rPr>
              <a:t>Abrupt cessation/hold of LMWH, thrombin inhibitor, or factor Xa inhibitor with one of the following: cardiac arrest/emergency measures to sustain life, death, gastrointestinal bleeding, genitourinary bleeding, hematocrit drop of 3 or more points more than 48 hours after admission, intracranial bleeding (subdural hematoma), new hematoma, pulmonary bleeding, or other types of bleeding.</a:t>
            </a:r>
          </a:p>
          <a:p>
            <a:pPr marL="347345" lvl="1" indent="-118745">
              <a:buFont typeface="Arial" panose="020B0604020202020204" pitchFamily="34" charset="0"/>
              <a:buChar char="•"/>
            </a:pPr>
            <a:r>
              <a:rPr lang="en-US" sz="1000" dirty="0">
                <a:cs typeface="Arial" panose="020B0604020202020204" pitchFamily="34" charset="0"/>
              </a:rPr>
              <a:t>Administration of protamine or fresh frozen plasma with one or more of the above symptoms.</a:t>
            </a:r>
          </a:p>
          <a:p>
            <a:pPr marL="347345" lvl="1" indent="-118745">
              <a:buFont typeface="Arial" panose="020B0604020202020204" pitchFamily="34" charset="0"/>
              <a:buChar char="•"/>
            </a:pPr>
            <a:r>
              <a:rPr lang="en-US" sz="1000" dirty="0">
                <a:cs typeface="Arial" panose="020B0604020202020204" pitchFamily="34" charset="0"/>
              </a:rPr>
              <a:t>Blood transfusion (absent a surgical procedure) with one or more of the above symptoms.</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324253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Definitions</a:t>
            </a:r>
          </a:p>
        </p:txBody>
      </p:sp>
      <p:sp>
        <p:nvSpPr>
          <p:cNvPr id="7" name="Content Placeholder 6">
            <a:extLst>
              <a:ext uri="{FF2B5EF4-FFF2-40B4-BE49-F238E27FC236}">
                <a16:creationId xmlns:a16="http://schemas.microsoft.com/office/drawing/2014/main" id="{C0659820-9663-40F6-90C3-F69F6DFADCB9}"/>
              </a:ext>
            </a:extLst>
          </p:cNvPr>
          <p:cNvSpPr>
            <a:spLocks noGrp="1"/>
          </p:cNvSpPr>
          <p:nvPr>
            <p:ph idx="1"/>
          </p:nvPr>
        </p:nvSpPr>
        <p:spPr/>
        <p:txBody>
          <a:bodyPr>
            <a:normAutofit fontScale="85000" lnSpcReduction="10000"/>
          </a:bodyPr>
          <a:lstStyle/>
          <a:p>
            <a:r>
              <a:rPr lang="en-US" dirty="0"/>
              <a:t>The patient safety field uses terms including </a:t>
            </a:r>
            <a:r>
              <a:rPr lang="en-US" b="1" i="1" dirty="0"/>
              <a:t>adverse event </a:t>
            </a:r>
            <a:r>
              <a:rPr lang="en-US" dirty="0"/>
              <a:t>and </a:t>
            </a:r>
            <a:r>
              <a:rPr lang="en-US" b="1" i="1" dirty="0"/>
              <a:t>patient safety event</a:t>
            </a:r>
            <a:r>
              <a:rPr lang="en-US" dirty="0"/>
              <a:t> to describe incidents in which patient harm may occur as a result of healthcare (rather than from an underlying disease). </a:t>
            </a:r>
          </a:p>
          <a:p>
            <a:r>
              <a:rPr lang="en-US" dirty="0"/>
              <a:t>Among other terms used by organizations such as The Joint Commission are </a:t>
            </a:r>
            <a:r>
              <a:rPr lang="en-US" b="1" i="1" dirty="0"/>
              <a:t>sentinel events</a:t>
            </a:r>
            <a:r>
              <a:rPr lang="en-US" dirty="0"/>
              <a:t>. These patient safety events result in death, permanent harm, or serious temporary harm to a patient.</a:t>
            </a:r>
          </a:p>
          <a:p>
            <a:r>
              <a:rPr lang="en-US" dirty="0"/>
              <a:t>Some events pose hazards to patients but do not result in harm. These patient safety events are called </a:t>
            </a:r>
            <a:r>
              <a:rPr lang="en-US" b="1" i="1" dirty="0"/>
              <a:t>near-misses</a:t>
            </a:r>
            <a:r>
              <a:rPr lang="en-US" dirty="0"/>
              <a:t>. Patients experience a near-miss when they are  exposed to a hazardous situation but do not experience harm (either through luck or early detection).</a:t>
            </a:r>
          </a:p>
          <a:p>
            <a:endParaRPr lang="en-US" dirty="0"/>
          </a:p>
        </p:txBody>
      </p:sp>
      <p:sp>
        <p:nvSpPr>
          <p:cNvPr id="3" name="Slide Number Placeholder 3">
            <a:extLst>
              <a:ext uri="{FF2B5EF4-FFF2-40B4-BE49-F238E27FC236}">
                <a16:creationId xmlns:a16="http://schemas.microsoft.com/office/drawing/2014/main" id="{BCD5249B-7EBE-A6B0-DF7E-7BE75A1A67F8}"/>
              </a:ext>
            </a:extLst>
          </p:cNvPr>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a:t>
            </a:fld>
            <a:endParaRPr lang="en-US" dirty="0"/>
          </a:p>
        </p:txBody>
      </p:sp>
    </p:spTree>
    <p:extLst>
      <p:ext uri="{BB962C8B-B14F-4D97-AF65-F5344CB8AC3E}">
        <p14:creationId xmlns:p14="http://schemas.microsoft.com/office/powerpoint/2010/main" val="9906216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Adult inpatients with an adverse event within 24 hours following opioid administration, by sex, 2021</a:t>
            </a:r>
          </a:p>
        </p:txBody>
      </p:sp>
      <p:sp>
        <p:nvSpPr>
          <p:cNvPr id="3" name="Slide Number Placeholder 2">
            <a:extLst>
              <a:ext uri="{FF2B5EF4-FFF2-40B4-BE49-F238E27FC236}">
                <a16:creationId xmlns:a16="http://schemas.microsoft.com/office/drawing/2014/main" id="{A6DBF14D-FE09-4E87-B5AA-9A61DD1FDFB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90</a:t>
            </a:fld>
            <a:endParaRPr lang="en-US" dirty="0"/>
          </a:p>
        </p:txBody>
      </p:sp>
      <p:graphicFrame>
        <p:nvGraphicFramePr>
          <p:cNvPr id="7" name="Chart 6" descr="Bar chart showing adult inpatients with an adverse event within 24 hours following opioid administration, by sex, 2021&#10;">
            <a:extLst>
              <a:ext uri="{FF2B5EF4-FFF2-40B4-BE49-F238E27FC236}">
                <a16:creationId xmlns:a16="http://schemas.microsoft.com/office/drawing/2014/main" id="{8A79FFD3-43C6-4AF3-A1C6-9EE3D8518969}"/>
              </a:ext>
            </a:extLst>
          </p:cNvPr>
          <p:cNvGraphicFramePr/>
          <p:nvPr>
            <p:extLst>
              <p:ext uri="{D42A27DB-BD31-4B8C-83A1-F6EECF244321}">
                <p14:modId xmlns:p14="http://schemas.microsoft.com/office/powerpoint/2010/main" val="2444286760"/>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946686"/>
            <a:ext cx="8229600" cy="400110"/>
          </a:xfrm>
          <a:prstGeom prst="rect">
            <a:avLst/>
          </a:prstGeom>
          <a:noFill/>
        </p:spPr>
        <p:txBody>
          <a:bodyPr wrap="square" lIns="91440" tIns="45720" rIns="91440" bIns="45720" rtlCol="0" anchor="t">
            <a:spAutoFit/>
          </a:bodyPr>
          <a:lstStyle/>
          <a:p>
            <a:pPr>
              <a:defRPr/>
            </a:pPr>
            <a:r>
              <a:rPr lang="en-US" sz="1000" b="1" dirty="0">
                <a:cs typeface="Arial"/>
              </a:rPr>
              <a:t>Source: </a:t>
            </a:r>
            <a:r>
              <a:rPr lang="en-US" sz="1000" dirty="0">
                <a:cs typeface="Arial"/>
              </a:rPr>
              <a:t>Agency for Healthcare Research and Quality, Quality and Safety Review System, 2021.</a:t>
            </a:r>
            <a:endParaRPr lang="en-US" sz="1000" dirty="0">
              <a:cs typeface="Arial" panose="020B0604020202020204" pitchFamily="34" charset="0"/>
            </a:endParaRP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3456991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1257300" y="0"/>
            <a:ext cx="6629400" cy="1143000"/>
          </a:xfrm>
        </p:spPr>
        <p:txBody>
          <a:bodyPr>
            <a:noAutofit/>
          </a:bodyPr>
          <a:lstStyle/>
          <a:p>
            <a:r>
              <a:rPr lang="en-US" sz="2000" dirty="0"/>
              <a:t>Adult inpatients with an adverse event within 24 hours following opioid administration, by</a:t>
            </a:r>
            <a:br>
              <a:rPr lang="en-US" sz="2000" dirty="0"/>
            </a:br>
            <a:r>
              <a:rPr lang="en-US" sz="2000" dirty="0"/>
              <a:t>heart failure status, 2021</a:t>
            </a:r>
          </a:p>
        </p:txBody>
      </p:sp>
      <p:sp>
        <p:nvSpPr>
          <p:cNvPr id="3" name="Slide Number Placeholder 2">
            <a:extLst>
              <a:ext uri="{FF2B5EF4-FFF2-40B4-BE49-F238E27FC236}">
                <a16:creationId xmlns:a16="http://schemas.microsoft.com/office/drawing/2014/main" id="{A6DBF14D-FE09-4E87-B5AA-9A61DD1FDFB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91</a:t>
            </a:fld>
            <a:endParaRPr lang="en-US" dirty="0"/>
          </a:p>
        </p:txBody>
      </p:sp>
      <p:graphicFrame>
        <p:nvGraphicFramePr>
          <p:cNvPr id="7" name="Chart 6" descr="Bar chart showing adult inpatients with an adverse event within 24 hours following opioid administration, by heart failure status, 2021">
            <a:extLst>
              <a:ext uri="{FF2B5EF4-FFF2-40B4-BE49-F238E27FC236}">
                <a16:creationId xmlns:a16="http://schemas.microsoft.com/office/drawing/2014/main" id="{8A79FFD3-43C6-4AF3-A1C6-9EE3D8518969}"/>
              </a:ext>
            </a:extLst>
          </p:cNvPr>
          <p:cNvGraphicFramePr/>
          <p:nvPr>
            <p:extLst>
              <p:ext uri="{D42A27DB-BD31-4B8C-83A1-F6EECF244321}">
                <p14:modId xmlns:p14="http://schemas.microsoft.com/office/powerpoint/2010/main" val="1493990327"/>
              </p:ext>
            </p:extLst>
          </p:nvPr>
        </p:nvGraphicFramePr>
        <p:xfrm>
          <a:off x="457200" y="1286540"/>
          <a:ext cx="8229600" cy="46968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983438"/>
            <a:ext cx="8229600" cy="400110"/>
          </a:xfrm>
          <a:prstGeom prst="rect">
            <a:avLst/>
          </a:prstGeom>
          <a:noFill/>
        </p:spPr>
        <p:txBody>
          <a:bodyPr wrap="square" rtlCol="0">
            <a:spAutoFit/>
          </a:bodyPr>
          <a:lstStyle/>
          <a:p>
            <a:pPr>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Quality and Safety Review System (QSRS), 2021.</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dirty="0">
                <a:cs typeface="Arial"/>
              </a:rPr>
              <a:t> </a:t>
            </a:r>
            <a:endParaRPr lang="en-US" sz="1000" dirty="0">
              <a:cs typeface="Arial" panose="020B0604020202020204" pitchFamily="34" charset="0"/>
            </a:endParaRPr>
          </a:p>
        </p:txBody>
      </p:sp>
    </p:spTree>
    <p:extLst>
      <p:ext uri="{BB962C8B-B14F-4D97-AF65-F5344CB8AC3E}">
        <p14:creationId xmlns:p14="http://schemas.microsoft.com/office/powerpoint/2010/main" val="2357409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Drug Event Prevention Resources</a:t>
            </a:r>
          </a:p>
        </p:txBody>
      </p:sp>
      <p:sp>
        <p:nvSpPr>
          <p:cNvPr id="3" name="Content Placeholder 2"/>
          <p:cNvSpPr>
            <a:spLocks noGrp="1"/>
          </p:cNvSpPr>
          <p:nvPr>
            <p:ph idx="1"/>
          </p:nvPr>
        </p:nvSpPr>
        <p:spPr/>
        <p:txBody>
          <a:bodyPr>
            <a:normAutofit lnSpcReduction="10000"/>
          </a:bodyPr>
          <a:lstStyle/>
          <a:p>
            <a:r>
              <a:rPr lang="en-US" dirty="0"/>
              <a:t>AHRQ offers several resources to improve the quality and safety of hospital care when using blood thinner medicines. These include:</a:t>
            </a:r>
          </a:p>
          <a:p>
            <a:pPr lvl="1"/>
            <a:r>
              <a:rPr lang="en-US" u="sng" dirty="0">
                <a:solidFill>
                  <a:srgbClr val="0000FF"/>
                </a:solidFill>
                <a:effectLst/>
                <a:ea typeface="Symbol" panose="05050102010706020507" pitchFamily="18" charset="2"/>
                <a:cs typeface="Symbol" panose="05050102010706020507" pitchFamily="18" charset="2"/>
                <a:hlinkClick r:id="rId3"/>
              </a:rPr>
              <a:t>Blood Thinner Pills: Your Guide to Using Them Safely</a:t>
            </a:r>
            <a:r>
              <a:rPr lang="en-US" dirty="0">
                <a:effectLst/>
                <a:ea typeface="Symbol" panose="05050102010706020507" pitchFamily="18" charset="2"/>
                <a:cs typeface="Symbol" panose="05050102010706020507" pitchFamily="18" charset="2"/>
              </a:rPr>
              <a:t>,</a:t>
            </a:r>
          </a:p>
          <a:p>
            <a:pPr lvl="1"/>
            <a:r>
              <a:rPr lang="en-US" u="sng" dirty="0">
                <a:solidFill>
                  <a:srgbClr val="0000FF"/>
                </a:solidFill>
                <a:effectLst/>
                <a:ea typeface="Symbol" panose="05050102010706020507" pitchFamily="18" charset="2"/>
                <a:cs typeface="Symbol" panose="05050102010706020507" pitchFamily="18" charset="2"/>
                <a:hlinkClick r:id="rId4"/>
              </a:rPr>
              <a:t>AHRQ Six Building Blocks: A Team-Based Approach to Improving Opioid Management in Primary Care</a:t>
            </a:r>
            <a:r>
              <a:rPr lang="en-US" dirty="0">
                <a:effectLst/>
                <a:ea typeface="Symbol" panose="05050102010706020507" pitchFamily="18" charset="2"/>
                <a:cs typeface="Symbol" panose="05050102010706020507" pitchFamily="18" charset="2"/>
              </a:rPr>
              <a:t>, </a:t>
            </a:r>
          </a:p>
          <a:p>
            <a:pPr lvl="1"/>
            <a:r>
              <a:rPr lang="en-US" u="sng" dirty="0">
                <a:solidFill>
                  <a:srgbClr val="0000FF"/>
                </a:solidFill>
                <a:effectLst/>
                <a:ea typeface="Symbol" panose="05050102010706020507" pitchFamily="18" charset="2"/>
                <a:cs typeface="Symbol" panose="05050102010706020507" pitchFamily="18" charset="2"/>
                <a:hlinkClick r:id="rId5"/>
              </a:rPr>
              <a:t>Opioids in Older Adults Compendium</a:t>
            </a:r>
            <a:r>
              <a:rPr lang="en-US" dirty="0">
                <a:effectLst/>
                <a:ea typeface="Symbol" panose="05050102010706020507" pitchFamily="18" charset="2"/>
                <a:cs typeface="Symbol" panose="05050102010706020507" pitchFamily="18" charset="2"/>
              </a:rPr>
              <a:t>, and</a:t>
            </a:r>
          </a:p>
          <a:p>
            <a:pPr lvl="1"/>
            <a:r>
              <a:rPr lang="en-US" u="sng" dirty="0">
                <a:solidFill>
                  <a:srgbClr val="0000FF"/>
                </a:solidFill>
                <a:effectLst/>
                <a:ea typeface="Times New Roman" panose="02020603050405020304" pitchFamily="18" charset="0"/>
                <a:hlinkClick r:id="rId6"/>
              </a:rPr>
              <a:t>Medications at Transitions and Clinical Handoffs (MATCH) Toolkit for Medication Reconciliation</a:t>
            </a:r>
            <a:r>
              <a:rPr lang="en-US" u="sng" dirty="0">
                <a:solidFill>
                  <a:srgbClr val="0000FF"/>
                </a:solidFill>
                <a:effectLst/>
                <a:ea typeface="Times New Roman" panose="02020603050405020304" pitchFamily="18" charset="0"/>
              </a:rPr>
              <a:t>.</a:t>
            </a:r>
          </a:p>
          <a:p>
            <a:r>
              <a:rPr lang="en-US" dirty="0"/>
              <a:t>Visit </a:t>
            </a:r>
            <a:r>
              <a:rPr lang="en-US" dirty="0">
                <a:hlinkClick r:id="rId7"/>
              </a:rPr>
              <a:t>AHRQ.gov</a:t>
            </a:r>
            <a:r>
              <a:rPr lang="en-US" dirty="0"/>
              <a:t> for more tools and resources for hospital care.</a:t>
            </a:r>
          </a:p>
        </p:txBody>
      </p:sp>
      <p:sp>
        <p:nvSpPr>
          <p:cNvPr id="4" name="Slide Number Placeholder 3">
            <a:extLst>
              <a:ext uri="{FF2B5EF4-FFF2-40B4-BE49-F238E27FC236}">
                <a16:creationId xmlns:a16="http://schemas.microsoft.com/office/drawing/2014/main" id="{E0B1509C-7A79-4CCB-A458-C26A044A64E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92</a:t>
            </a:fld>
            <a:endParaRPr lang="en-US" dirty="0"/>
          </a:p>
        </p:txBody>
      </p:sp>
    </p:spTree>
    <p:extLst>
      <p:ext uri="{BB962C8B-B14F-4D97-AF65-F5344CB8AC3E}">
        <p14:creationId xmlns:p14="http://schemas.microsoft.com/office/powerpoint/2010/main" val="33276610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174D5-6F1F-4971-A658-1DBC1EC1F6E9}"/>
              </a:ext>
            </a:extLst>
          </p:cNvPr>
          <p:cNvSpPr>
            <a:spLocks noGrp="1"/>
          </p:cNvSpPr>
          <p:nvPr>
            <p:ph type="title"/>
          </p:nvPr>
        </p:nvSpPr>
        <p:spPr/>
        <p:txBody>
          <a:bodyPr/>
          <a:lstStyle/>
          <a:p>
            <a:pPr lvl="0"/>
            <a:r>
              <a:rPr lang="en-US" noProof="0" dirty="0"/>
              <a:t>Patient Safety in the Ambulatory Setting</a:t>
            </a:r>
          </a:p>
        </p:txBody>
      </p:sp>
      <p:sp>
        <p:nvSpPr>
          <p:cNvPr id="7" name="Text Placeholder 6">
            <a:extLst>
              <a:ext uri="{FF2B5EF4-FFF2-40B4-BE49-F238E27FC236}">
                <a16:creationId xmlns:a16="http://schemas.microsoft.com/office/drawing/2014/main" id="{E689FC75-6E5C-FD7E-F553-DCC3EF963A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93</a:t>
            </a:fld>
            <a:endParaRPr lang="en-US" dirty="0"/>
          </a:p>
        </p:txBody>
      </p:sp>
    </p:spTree>
    <p:extLst>
      <p:ext uri="{BB962C8B-B14F-4D97-AF65-F5344CB8AC3E}">
        <p14:creationId xmlns:p14="http://schemas.microsoft.com/office/powerpoint/2010/main" val="3980086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Patient Safety in the</a:t>
            </a:r>
            <a:br>
              <a:rPr lang="en-US" dirty="0"/>
            </a:br>
            <a:r>
              <a:rPr lang="en-US" dirty="0"/>
              <a:t>Ambulatory Setting</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fontScale="85000" lnSpcReduction="10000"/>
          </a:bodyPr>
          <a:lstStyle/>
          <a:p>
            <a:r>
              <a:rPr lang="en-US" dirty="0"/>
              <a:t>Although patient safety initiatives frequently focus on inpatient hospital events, adverse effects of medical care may be identified and treated in outpatient settings. </a:t>
            </a:r>
          </a:p>
          <a:p>
            <a:r>
              <a:rPr lang="en-US" dirty="0"/>
              <a:t>Ambulatory care is delivered in outpatient settings, or settings where patients are not admitted for care. </a:t>
            </a:r>
          </a:p>
          <a:p>
            <a:r>
              <a:rPr lang="en-US" dirty="0"/>
              <a:t>Examples of ambulatory care settings include medical offices and clinics, ambulatory surgery centers, hospital outpatient departments, and dialysis centers.</a:t>
            </a:r>
          </a:p>
          <a:p>
            <a:r>
              <a:rPr lang="en-US" dirty="0"/>
              <a:t>Adverse effects of medical care can follow ambulatory care or procedures provided in hospitals, emergency departments, physician offices, or other settings.</a:t>
            </a:r>
          </a:p>
        </p:txBody>
      </p:sp>
      <p:sp>
        <p:nvSpPr>
          <p:cNvPr id="4" name="Slide Number Placeholder 3">
            <a:extLst>
              <a:ext uri="{FF2B5EF4-FFF2-40B4-BE49-F238E27FC236}">
                <a16:creationId xmlns:a16="http://schemas.microsoft.com/office/drawing/2014/main" id="{9434A487-ECA9-440D-B34A-BC313BB91C78}"/>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94</a:t>
            </a:fld>
            <a:endParaRPr lang="en-US" dirty="0"/>
          </a:p>
        </p:txBody>
      </p:sp>
    </p:spTree>
    <p:extLst>
      <p:ext uri="{BB962C8B-B14F-4D97-AF65-F5344CB8AC3E}">
        <p14:creationId xmlns:p14="http://schemas.microsoft.com/office/powerpoint/2010/main" val="7136980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F75-0DC6-4F7F-9658-740270A8D852}"/>
              </a:ext>
            </a:extLst>
          </p:cNvPr>
          <p:cNvSpPr>
            <a:spLocks noGrp="1"/>
          </p:cNvSpPr>
          <p:nvPr>
            <p:ph type="title"/>
          </p:nvPr>
        </p:nvSpPr>
        <p:spPr/>
        <p:txBody>
          <a:bodyPr>
            <a:normAutofit fontScale="90000"/>
          </a:bodyPr>
          <a:lstStyle/>
          <a:p>
            <a:r>
              <a:rPr lang="en-US" dirty="0"/>
              <a:t>Measures of Patient Safety in the Ambulatory Setting</a:t>
            </a:r>
          </a:p>
        </p:txBody>
      </p:sp>
      <p:sp>
        <p:nvSpPr>
          <p:cNvPr id="3" name="Content Placeholder 2">
            <a:extLst>
              <a:ext uri="{FF2B5EF4-FFF2-40B4-BE49-F238E27FC236}">
                <a16:creationId xmlns:a16="http://schemas.microsoft.com/office/drawing/2014/main" id="{D33F17B0-05DD-4130-882A-91AA2175A23C}"/>
              </a:ext>
            </a:extLst>
          </p:cNvPr>
          <p:cNvSpPr>
            <a:spLocks noGrp="1"/>
          </p:cNvSpPr>
          <p:nvPr>
            <p:ph idx="1"/>
          </p:nvPr>
        </p:nvSpPr>
        <p:spPr/>
        <p:txBody>
          <a:bodyPr>
            <a:normAutofit/>
          </a:bodyPr>
          <a:lstStyle/>
          <a:p>
            <a:r>
              <a:rPr lang="en-US" dirty="0"/>
              <a:t>Adults age 65 and over who received during the calendar year at least 1 of 33 potentially inappropriate prescription medications </a:t>
            </a:r>
          </a:p>
          <a:p>
            <a:r>
              <a:rPr lang="en-US" dirty="0"/>
              <a:t>Adults age 65 and over who received in the calendar year at least 1 of 11 prescription medications that should be avoided in older adults</a:t>
            </a:r>
          </a:p>
        </p:txBody>
      </p:sp>
      <p:sp>
        <p:nvSpPr>
          <p:cNvPr id="4" name="Slide Number Placeholder 3">
            <a:extLst>
              <a:ext uri="{FF2B5EF4-FFF2-40B4-BE49-F238E27FC236}">
                <a16:creationId xmlns:a16="http://schemas.microsoft.com/office/drawing/2014/main" id="{CF8E70C4-E31B-4654-85BF-13CB84A259A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95</a:t>
            </a:fld>
            <a:endParaRPr lang="en-US" dirty="0"/>
          </a:p>
        </p:txBody>
      </p:sp>
    </p:spTree>
    <p:extLst>
      <p:ext uri="{BB962C8B-B14F-4D97-AF65-F5344CB8AC3E}">
        <p14:creationId xmlns:p14="http://schemas.microsoft.com/office/powerpoint/2010/main" val="20377494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Adults age 65 and over who received in the calendar year at least 1 of 33 potentially inappropriate prescription medications for older adults, by race/ethnicity, 2002-2020</a:t>
            </a:r>
          </a:p>
        </p:txBody>
      </p:sp>
      <p:sp>
        <p:nvSpPr>
          <p:cNvPr id="3" name="Slide Number Placeholder 2">
            <a:extLst>
              <a:ext uri="{FF2B5EF4-FFF2-40B4-BE49-F238E27FC236}">
                <a16:creationId xmlns:a16="http://schemas.microsoft.com/office/drawing/2014/main" id="{71864C2E-ECD3-41EB-8808-51913AFDF51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96</a:t>
            </a:fld>
            <a:endParaRPr lang="en-US" dirty="0"/>
          </a:p>
        </p:txBody>
      </p:sp>
      <p:graphicFrame>
        <p:nvGraphicFramePr>
          <p:cNvPr id="4" name="Chart 3" descr="Line chart showing adults age 65 and over who received in the calendar year at least 1 of 33 potentially inappropriate prescription medications for older adults, by race/ethnicity, 2002-2020">
            <a:extLst>
              <a:ext uri="{FF2B5EF4-FFF2-40B4-BE49-F238E27FC236}">
                <a16:creationId xmlns:a16="http://schemas.microsoft.com/office/drawing/2014/main" id="{D8C5E7C2-0B96-40FF-2E76-679C9EBBD2F8}"/>
              </a:ext>
            </a:extLst>
          </p:cNvPr>
          <p:cNvGraphicFramePr/>
          <p:nvPr>
            <p:extLst>
              <p:ext uri="{D42A27DB-BD31-4B8C-83A1-F6EECF244321}">
                <p14:modId xmlns:p14="http://schemas.microsoft.com/office/powerpoint/2010/main" val="3261634966"/>
              </p:ext>
            </p:extLst>
          </p:nvPr>
        </p:nvGraphicFramePr>
        <p:xfrm>
          <a:off x="457200" y="1282388"/>
          <a:ext cx="8229600" cy="37696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200" y="5052030"/>
            <a:ext cx="8229600" cy="1323439"/>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a:rPr>
              <a:t> </a:t>
            </a:r>
            <a:r>
              <a:rPr lang="en-US" sz="1000" dirty="0">
                <a:cs typeface="Arial" panose="020B0604020202020204" pitchFamily="34" charset="0"/>
              </a:rPr>
              <a:t>Agency for Healthcare Research and Quality, Medical Expenditure Panel Survey, 2002-2020.</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includes all prescribed medications initially purchased or otherwise obtained during the calendar year, as well as any refills. The 33 medications include 11 drugs that should always be avoided and 22 medications that should often be avoided for older patients. For more information on inappropriate medications, refer to American Geriatrics Society 2012 Beers Criteria Update Expert Panel: American Geriatrics Society updated Beers Criteria for potentially inappropriate medication use in older adults. J Am Geriatr Soc 2012 Apr;60(4):616-31. </a:t>
            </a:r>
            <a:r>
              <a:rPr lang="en-US" sz="1000" dirty="0">
                <a:cs typeface="Arial" panose="020B0604020202020204" pitchFamily="34" charset="0"/>
                <a:hlinkClick r:id="rId4"/>
              </a:rPr>
              <a:t>https://www.ncbi.nlm.nih.gov/pmc/articles/PMC3571677/.</a:t>
            </a:r>
            <a:r>
              <a:rPr lang="en-US" sz="1000" dirty="0">
                <a:cs typeface="Arial" panose="020B0604020202020204" pitchFamily="34" charset="0"/>
              </a:rPr>
              <a:t> White and Black are non-Hispanic. Hispanic includes all races. Data do not meet the criteria for statistical reliability, data quality, or confidentiality for all other racial and ethnic</a:t>
            </a:r>
            <a:r>
              <a:rPr lang="en-US" sz="1000" dirty="0">
                <a:cs typeface="Arial"/>
              </a:rPr>
              <a:t> groups</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3750655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Adults age 65 and over who received in the calendar year at least 1 of 33 potentially inappropriate prescription medications for older adults, by sex, 2002-2020</a:t>
            </a:r>
          </a:p>
        </p:txBody>
      </p:sp>
      <p:sp>
        <p:nvSpPr>
          <p:cNvPr id="3" name="Slide Number Placeholder 2">
            <a:extLst>
              <a:ext uri="{FF2B5EF4-FFF2-40B4-BE49-F238E27FC236}">
                <a16:creationId xmlns:a16="http://schemas.microsoft.com/office/drawing/2014/main" id="{71864C2E-ECD3-41EB-8808-51913AFDF51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97</a:t>
            </a:fld>
            <a:endParaRPr lang="en-US" dirty="0"/>
          </a:p>
        </p:txBody>
      </p:sp>
      <p:graphicFrame>
        <p:nvGraphicFramePr>
          <p:cNvPr id="8" name="Chart 7" descr="Line chart showing adults age 65 and over who received in the calendar year at least 1 of 33 potentially inappropriate prescription medications for older adults, by sex, 2002-2020">
            <a:extLst>
              <a:ext uri="{FF2B5EF4-FFF2-40B4-BE49-F238E27FC236}">
                <a16:creationId xmlns:a16="http://schemas.microsoft.com/office/drawing/2014/main" id="{B11E42E6-681A-4F42-9B92-83D5B61D35EF}"/>
              </a:ext>
            </a:extLst>
          </p:cNvPr>
          <p:cNvGraphicFramePr/>
          <p:nvPr>
            <p:extLst>
              <p:ext uri="{D42A27DB-BD31-4B8C-83A1-F6EECF244321}">
                <p14:modId xmlns:p14="http://schemas.microsoft.com/office/powerpoint/2010/main" val="515743439"/>
              </p:ext>
            </p:extLst>
          </p:nvPr>
        </p:nvGraphicFramePr>
        <p:xfrm>
          <a:off x="457200" y="1339702"/>
          <a:ext cx="8229600" cy="40108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200" y="5350540"/>
            <a:ext cx="8229600" cy="1015663"/>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Agency for Healthcare Research and Quality, Medical Expenditure Panel Survey, 2002-2020. </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includes all prescribed medications initially purchased or otherwise obtained during the calendar year, as well as any refills. The 33 medications include 11 drugs that should always be avoided and 22 medications that should often be avoided for older patients. For more information on inappropriate medications, refer to American Geriatrics Society 2012 Beers Criteria Update Expert Panel: American Geriatrics Society updated Beers Criteria for potentially inappropriate medication use in older adults. J Am Geriatr Soc 2012 Apr;60(4):616-31. </a:t>
            </a:r>
            <a:r>
              <a:rPr lang="en-US" sz="1000" dirty="0">
                <a:cs typeface="Arial" panose="020B0604020202020204" pitchFamily="34" charset="0"/>
                <a:hlinkClick r:id="rId4"/>
              </a:rPr>
              <a:t>https://www.ncbi.nlm.nih.gov/pmc/articles/PMC3571677/.</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2000274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838200" y="304800"/>
            <a:ext cx="7048500" cy="617884"/>
          </a:xfrm>
        </p:spPr>
        <p:txBody>
          <a:bodyPr>
            <a:noAutofit/>
          </a:bodyPr>
          <a:lstStyle/>
          <a:p>
            <a:r>
              <a:rPr lang="en-US" sz="1800" dirty="0"/>
              <a:t>Adults age 65 and over who received in the calendar year at least 1 of 33 potentially inappropriate prescription medications for older adults, by perceived health status, 2002-2020</a:t>
            </a:r>
          </a:p>
        </p:txBody>
      </p:sp>
      <p:sp>
        <p:nvSpPr>
          <p:cNvPr id="3" name="Slide Number Placeholder 2">
            <a:extLst>
              <a:ext uri="{FF2B5EF4-FFF2-40B4-BE49-F238E27FC236}">
                <a16:creationId xmlns:a16="http://schemas.microsoft.com/office/drawing/2014/main" id="{90A727FB-FAAA-4EC8-BBAC-909A8750AB8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98</a:t>
            </a:fld>
            <a:endParaRPr lang="en-US" dirty="0"/>
          </a:p>
        </p:txBody>
      </p:sp>
      <p:graphicFrame>
        <p:nvGraphicFramePr>
          <p:cNvPr id="8" name="Chart 7" descr="Line chart showing adults age 65 and over who received in the calendar year at least 1 of 33 potentially inappropriate prescription medications for older adults, by perceived health status, 2002-2020">
            <a:extLst>
              <a:ext uri="{FF2B5EF4-FFF2-40B4-BE49-F238E27FC236}">
                <a16:creationId xmlns:a16="http://schemas.microsoft.com/office/drawing/2014/main" id="{CA2AEBB7-2E01-345D-2A27-EE3587E5B1E7}"/>
              </a:ext>
            </a:extLst>
          </p:cNvPr>
          <p:cNvGraphicFramePr/>
          <p:nvPr>
            <p:extLst>
              <p:ext uri="{D42A27DB-BD31-4B8C-83A1-F6EECF244321}">
                <p14:modId xmlns:p14="http://schemas.microsoft.com/office/powerpoint/2010/main" val="2534930423"/>
              </p:ext>
            </p:extLst>
          </p:nvPr>
        </p:nvGraphicFramePr>
        <p:xfrm>
          <a:off x="457200" y="1297172"/>
          <a:ext cx="8229600" cy="40626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199" y="5359807"/>
            <a:ext cx="8229600" cy="1015663"/>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Medical Expenditure Panel Survey, 2002-2020. </a:t>
            </a:r>
          </a:p>
          <a:p>
            <a:r>
              <a:rPr lang="en-US" sz="1000" b="1" dirty="0">
                <a:cs typeface="Arial" panose="020B0604020202020204" pitchFamily="34" charset="0"/>
              </a:rPr>
              <a:t>Note :</a:t>
            </a:r>
            <a:r>
              <a:rPr lang="en-US" sz="1000" dirty="0">
                <a:cs typeface="Arial" panose="020B0604020202020204" pitchFamily="34" charset="0"/>
              </a:rPr>
              <a:t> For this measure, lower percentages are better. Prescription medications received includes all prescribed medications initially purchased or otherwise obtained during the calendar year, as well as any refills. The 33 medications include 11 drugs that should always be avoided and 22 medications that should often be avoided for older patients. For more information on inappropriate medications, refer to American Geriatrics Society 2012 Beers Criteria Update Expert Panel: American Geriatrics Society updated Beers Criteria for potentially inappropriate medication use in older adults. J Am Geriatr Soc 2012 Apr;60(4):616-31. </a:t>
            </a:r>
            <a:r>
              <a:rPr lang="en-US" sz="1000" dirty="0">
                <a:cs typeface="Arial" panose="020B0604020202020204" pitchFamily="34" charset="0"/>
                <a:hlinkClick r:id="rId4"/>
              </a:rPr>
              <a:t>https://www.ncbi.nlm.nih.gov/pmc/articles/PMC3571677/.</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10300748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Adults age 65 and over who received in the calendar year at least 1 of 11 prescription medications that should be avoided in older adults, by sex, 2002-2020</a:t>
            </a:r>
          </a:p>
        </p:txBody>
      </p:sp>
      <p:sp>
        <p:nvSpPr>
          <p:cNvPr id="3" name="Slide Number Placeholder 2">
            <a:extLst>
              <a:ext uri="{FF2B5EF4-FFF2-40B4-BE49-F238E27FC236}">
                <a16:creationId xmlns:a16="http://schemas.microsoft.com/office/drawing/2014/main" id="{71864C2E-ECD3-41EB-8808-51913AFDF51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99</a:t>
            </a:fld>
            <a:endParaRPr lang="en-US" dirty="0"/>
          </a:p>
        </p:txBody>
      </p:sp>
      <p:graphicFrame>
        <p:nvGraphicFramePr>
          <p:cNvPr id="8" name="Chart 7" descr="Line chart showing adults age 65 and over who received in the calendar year at least 1 of 11 prescription medications that should be avoided in older adults, by sex, 2002-2020">
            <a:extLst>
              <a:ext uri="{FF2B5EF4-FFF2-40B4-BE49-F238E27FC236}">
                <a16:creationId xmlns:a16="http://schemas.microsoft.com/office/drawing/2014/main" id="{B11E42E6-681A-4F42-9B92-83D5B61D35EF}"/>
              </a:ext>
            </a:extLst>
          </p:cNvPr>
          <p:cNvGraphicFramePr/>
          <p:nvPr>
            <p:extLst>
              <p:ext uri="{D42A27DB-BD31-4B8C-83A1-F6EECF244321}">
                <p14:modId xmlns:p14="http://schemas.microsoft.com/office/powerpoint/2010/main" val="1972795173"/>
              </p:ext>
            </p:extLst>
          </p:nvPr>
        </p:nvGraphicFramePr>
        <p:xfrm>
          <a:off x="457200" y="132907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200" y="5350540"/>
            <a:ext cx="8229600" cy="1015663"/>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Agency for Healthcare Research and Quality, Medical Expenditure Panel Survey, 2002-2020. </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includes all prescribed medications initially purchased or otherwise obtained during the calendar year, as well as any refills. For more information on inappropriate medications, refer to American Geriatrics Society 2012 Beers Criteria Update Expert Panel: American Geriatrics Society updated Beers Criteria for potentially inappropriate medication use in older adults. J Am Geriatr Soc 2012 Apr;60(4):616-31. </a:t>
            </a:r>
            <a:r>
              <a:rPr lang="en-US" sz="1000" dirty="0">
                <a:cs typeface="Arial" panose="020B0604020202020204" pitchFamily="34" charset="0"/>
                <a:hlinkClick r:id="rId4"/>
              </a:rPr>
              <a:t>https://www.ncbi.nlm.nih.gov/pmc/articles/PMC3571677/. </a:t>
            </a:r>
            <a:r>
              <a:rPr lang="en-US" sz="1000" dirty="0">
                <a:cs typeface="Arial" panose="020B0604020202020204" pitchFamily="34" charset="0"/>
              </a:rPr>
              <a:t>Data do not meet the criteria for statistical reliability, data quality, or confidentiality for the male group in 2013 and 2015-2017</a:t>
            </a:r>
            <a:r>
              <a:rPr lang="en-US" sz="1000" dirty="0">
                <a:cs typeface="Arial"/>
              </a:rPr>
              <a:t>.</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58663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5A66B818FAF24E83705F99F344B9E0" ma:contentTypeVersion="10" ma:contentTypeDescription="Create a new document." ma:contentTypeScope="" ma:versionID="38cd430bd752883d3755fb541bb9a938">
  <xsd:schema xmlns:xsd="http://www.w3.org/2001/XMLSchema" xmlns:xs="http://www.w3.org/2001/XMLSchema" xmlns:p="http://schemas.microsoft.com/office/2006/metadata/properties" xmlns:ns2="d42d460c-730f-4750-8ef5-639969b3ecef" targetNamespace="http://schemas.microsoft.com/office/2006/metadata/properties" ma:root="true" ma:fieldsID="9d37732b2020ed268eaf5a7c6abefe9c" ns2:_="">
    <xsd:import namespace="d42d460c-730f-4750-8ef5-639969b3ecef"/>
    <xsd:element name="properties">
      <xsd:complexType>
        <xsd:sequence>
          <xsd:element name="documentManagement">
            <xsd:complexType>
              <xsd:all>
                <xsd:element ref="ns2:Description0" minOccurs="0"/>
                <xsd:element ref="ns2:Code" minOccurs="0"/>
                <xsd:element ref="ns2:Category" minOccurs="0"/>
                <xsd:element ref="ns2:SharedWithUsers" minOccurs="0"/>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d460c-730f-4750-8ef5-639969b3ecef"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ma:readOnly="false">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element name="SharedWithUsers" ma:index="7"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d42d460c-730f-4750-8ef5-639969b3ecef">General</Category>
    <Description0 xmlns="d42d460c-730f-4750-8ef5-639969b3ecef">Latest standard AHRQ slide template (2024) for 35th Anniversary</Description0>
    <Code xmlns="d42d460c-730f-4750-8ef5-639969b3ecef" xsi:nil="true"/>
    <SharedWithUsers xmlns="d42d460c-730f-4750-8ef5-639969b3ecef">
      <UserInfo>
        <DisplayName>James, Marian (AHRQ/CEPI)</DisplayName>
        <AccountId>93</AccountId>
        <AccountType/>
      </UserInfo>
    </SharedWithUsers>
  </documentManagement>
</p:properties>
</file>

<file path=customXml/itemProps1.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2.xml><?xml version="1.0" encoding="utf-8"?>
<ds:datastoreItem xmlns:ds="http://schemas.openxmlformats.org/officeDocument/2006/customXml" ds:itemID="{E0FF187F-301F-4FAF-856D-5B73DDC81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d460c-730f-4750-8ef5-639969b3e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42A41A-D2EC-4387-A3D7-1BDDEC0CF04C}">
  <ds:schemaRefs>
    <ds:schemaRef ds:uri="http://schemas.microsoft.com/office/2006/documentManagement/types"/>
    <ds:schemaRef ds:uri="a8f12d5d-e9b2-448e-8eb7-60c9384bbf01"/>
    <ds:schemaRef ds:uri="a0cb785d-7160-4b74-9d38-f0a6b70d7cb5"/>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 ds:uri="d42d460c-730f-4750-8ef5-639969b3ecef"/>
  </ds:schemaRefs>
</ds:datastoreItem>
</file>

<file path=docProps/app.xml><?xml version="1.0" encoding="utf-8"?>
<Properties xmlns="http://schemas.openxmlformats.org/officeDocument/2006/extended-properties" xmlns:vt="http://schemas.openxmlformats.org/officeDocument/2006/docPropsVTypes">
  <TotalTime>1520</TotalTime>
  <Words>46200</Words>
  <Application>Microsoft Office PowerPoint</Application>
  <PresentationFormat>On-screen Show (4:3)</PresentationFormat>
  <Paragraphs>2467</Paragraphs>
  <Slides>197</Slides>
  <Notes>195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197</vt:i4>
      </vt:variant>
    </vt:vector>
  </HeadingPairs>
  <TitlesOfParts>
    <vt:vector size="204" baseType="lpstr">
      <vt:lpstr>Arial</vt:lpstr>
      <vt:lpstr>Calibri</vt:lpstr>
      <vt:lpstr>Rubik</vt:lpstr>
      <vt:lpstr>Segoe UI</vt:lpstr>
      <vt:lpstr>Zilla Slab</vt:lpstr>
      <vt:lpstr>Office Theme</vt:lpstr>
      <vt:lpstr>Custom Design</vt:lpstr>
      <vt:lpstr>NATIONAL HEALTHCARE QUALITY AND DISPARITIES REPORT</vt:lpstr>
      <vt:lpstr>Chartbook Sections</vt:lpstr>
      <vt:lpstr>Introduction to NHQDR and Patient Safety</vt:lpstr>
      <vt:lpstr>National Healthcare Quality and Disparities Report</vt:lpstr>
      <vt:lpstr>National Healthcare Quality and Disparities Report (cont’d.)</vt:lpstr>
      <vt:lpstr>Chartbooks Organized Around Six Priority Areas</vt:lpstr>
      <vt:lpstr>Priority 1: Making Care Safer by Reducing Harm Caused in the Delivery of Care</vt:lpstr>
      <vt:lpstr>Patient Safety Origins in the United States</vt:lpstr>
      <vt:lpstr>Key Definitions</vt:lpstr>
      <vt:lpstr>Patient Safety Research Landscape </vt:lpstr>
      <vt:lpstr>Chartbook Content</vt:lpstr>
      <vt:lpstr>Data Sources</vt:lpstr>
      <vt:lpstr>Summary of Trends and Disparities in Patient Safety Measures</vt:lpstr>
      <vt:lpstr>Number and percentage of quality and access measures improving, not changing, or worsening from 2002 to 2022, total and by priority area</vt:lpstr>
      <vt:lpstr>Number and percentage of patient safety measures improving, not changing, or worsening from 2002 to 2022, by setting of care</vt:lpstr>
      <vt:lpstr>Number and percentage of patient safety measures improving, not changing, or worsening from 2002 to 2022, by type of measure</vt:lpstr>
      <vt:lpstr>Number and percentage of patient safety measures improving, not changing, or worsening from 2002 to 2022, by sub-area</vt:lpstr>
      <vt:lpstr>Patient Safety Measures Improving</vt:lpstr>
      <vt:lpstr>Patient Safety Measures Not Changing</vt:lpstr>
      <vt:lpstr>Patient Safety Measures Worsening</vt:lpstr>
      <vt:lpstr>Number and percentage of patient safety measures for which members of select groups experienced better, same, or worse quality of care compared with reference group, 2019-2022</vt:lpstr>
      <vt:lpstr>Patient safety measures with baseline disparities that have improved or have shown no change over time</vt:lpstr>
      <vt:lpstr>Measures of Patient Safety</vt:lpstr>
      <vt:lpstr>Patient Safety in the Hospital Setting</vt:lpstr>
      <vt:lpstr>Patient Safety in the Hospital Setting</vt:lpstr>
      <vt:lpstr>Patient Safety in the Hospital Setting:  Healthcare-Associated Infections</vt:lpstr>
      <vt:lpstr>Healthcare-Associated Infections (HAIs)</vt:lpstr>
      <vt:lpstr>Standardized Infection Ratios</vt:lpstr>
      <vt:lpstr>Standardized Infection Ratios for Specific HAIs</vt:lpstr>
      <vt:lpstr>Standardized Infection Ratios for Specific HAIs (cont’d)</vt:lpstr>
      <vt:lpstr>COVID-19 Impact on Data for Patient Safety in the Hospital Setting: HAIs</vt:lpstr>
      <vt:lpstr>National SIR for central line-associated bloodstream infections seen in critical care units and wards (non-critical care units), 2015-2021</vt:lpstr>
      <vt:lpstr>State-specific distribution of SIRs for central line-associated bloodstream infections seen in critical care units by state, 2015-2021 (left to right, top to bottom)</vt:lpstr>
      <vt:lpstr>State-specific distribution of SIRs for central line-associated bloodstream infections seen on wards (non-critical care units) by state, 2015-2021 (left to right, top to bottom)</vt:lpstr>
      <vt:lpstr>National SIR for catheter-associated urinary tract infections seen in critical care units and wards (non-critical care units), 2015-2021</vt:lpstr>
      <vt:lpstr>State-specific distributions of SIRs for catheter-associated urinary tract infections seen in critical care units, 2015-2021 (left to right, top to bottom)</vt:lpstr>
      <vt:lpstr>State-specific distributions of SIRs for catheter-associated urinary tract infections seen on wards (non-critical care units), 2015-2021 (left to right, top to bottom)</vt:lpstr>
      <vt:lpstr>National SIR for hospital-onset Clostridioides difficile infections seen hospitalwide, 2015-2021</vt:lpstr>
      <vt:lpstr>State-specific distributions of SIRs for hospital-onset Clostridioides difficile infections seen hospitalwide, 2015-2021 (left to right, top to bottom)</vt:lpstr>
      <vt:lpstr>Postoperative sepsis per 1,000 elective-surgery admissions, age 18 and over, by age, 2016-2020</vt:lpstr>
      <vt:lpstr>Postoperative sepsis per 1,000 elective-surgery admissions, age 18 and over, by race/ethnicity, 2016-2020</vt:lpstr>
      <vt:lpstr>Tools for Reducing Central Line-Associated Bloodstream Infections in Hospitals</vt:lpstr>
      <vt:lpstr>Tools for Reducing Catheter-Associated Urinary Tract Infections in Hospitals</vt:lpstr>
      <vt:lpstr>Patient Safety in the Hospital Setting: Maternal Morbidity and Mortality</vt:lpstr>
      <vt:lpstr>Maternal Morbidity and Mortality</vt:lpstr>
      <vt:lpstr>Maternal Morbidity and Mortality Measures</vt:lpstr>
      <vt:lpstr>In-hospital deaths per 100,000 delivery hospitalizations, females ages 12-55, by race/ethnicity, 2016-2020</vt:lpstr>
      <vt:lpstr>In-hospital deaths per 100,000 delivery hospitalizations, females ages 12-55, by age, 2016-2020</vt:lpstr>
      <vt:lpstr>In-hospital deaths per 100,000 delivery hospitalizations, females ages 12-55, by median income of patient’s ZIP Code, 2016-2020</vt:lpstr>
      <vt:lpstr>In-hospital deaths per 100,000 delivery hospitalizations, females ages 12-55, by location of patient residence, 2020</vt:lpstr>
      <vt:lpstr>Severe maternal morbidity per 1,000 delivery hospitalizations, females ages 12-55, by race/ethnicity, 2016-2020</vt:lpstr>
      <vt:lpstr>Severe maternal morbidity per 1,000 delivery hospitalizations, females ages 12-55, by age, 2016-2020</vt:lpstr>
      <vt:lpstr>Severe maternal morbidity per 1,000 delivery hospitalizations, females ages 12-55, by median income of patient’s ZIP Code, 2016-2020</vt:lpstr>
      <vt:lpstr>Severe maternal morbidity per 1,000 delivery hospitalizations, females ages 12-55, by expected payment source, 2016-2020</vt:lpstr>
      <vt:lpstr>Severe maternal morbidity per 1,000 delivery hospitalizations, females ages 12-55, by location of patient residence, 2016-2020</vt:lpstr>
      <vt:lpstr>Severe postpartum hemorrhage per 1,000 delivery discharges, females ages 12-55, by race/ethnicity, 2016-2020</vt:lpstr>
      <vt:lpstr>Severe postpartum hemorrhage per 1,000 delivery discharges, females ages 12-55, by age, 2016-2020</vt:lpstr>
      <vt:lpstr>Severe postpartum hemorrhage per 1,000 delivery discharges, females ages 12-55, by median income of patient’s ZIP Code, 2016-2020</vt:lpstr>
      <vt:lpstr>Severe postpartum hemorrhage per 1,000 delivery discharges, females ages 12-55, by expected payment source, 2016-2020</vt:lpstr>
      <vt:lpstr>Severe postpartum hemorrhage per 1,000 delivery hospitalizations, females ages 12-55, by location of patient residence, 2016-2020</vt:lpstr>
      <vt:lpstr>Eclampsia/preeclampsia per 1,000 delivery discharges, women ages 12-55, by race/ethnicity, 2016-2020</vt:lpstr>
      <vt:lpstr>Eclampsia/preeclampsia per 1,000 delivery discharges, women ages 12-55, by age, 2016-2020</vt:lpstr>
      <vt:lpstr>Eclampsia/preeclampsia per 1,000 delivery discharges, women ages 12-55, by median income of patient’s ZIP Code, 2016-2020</vt:lpstr>
      <vt:lpstr>Eclampsia/preeclampsia per 1,000 delivery discharges, women ages 12-55, by expected payment source, 2016-2020</vt:lpstr>
      <vt:lpstr>Eclampsia/preeclampsia per 1,000 delivery discharges, women ages 12-55, by location of patient residence, 2016-2020</vt:lpstr>
      <vt:lpstr>Venous thromboembolism or pulmonary embolism per 1,000 delivery discharges, females ages 12-55, by race/ethnicity, 2016-2020</vt:lpstr>
      <vt:lpstr>Venous thromboembolism or pulmonary embolism per 1,000 delivery discharges, females ages 12-55, by age, 2016-2020</vt:lpstr>
      <vt:lpstr>Venous thromboembolism or pulmonary embolism per 1,000 delivery discharges, females ages 12-55, by median income of patient’s ZIP Code, 2016-2020</vt:lpstr>
      <vt:lpstr>Venous thromboembolism or pulmonary embolism per 1,000 delivery discharges, females ages 12-55, by expected payment source, 2016-2020</vt:lpstr>
      <vt:lpstr>Venous thromboembolism or pulmonary embolism per 1,000 delivery discharges, females ages 12-55, by location of patient residence, 2016-2020</vt:lpstr>
      <vt:lpstr>Cesarean deliveries per 1,000 deliveries, by race/ethnicity, 2016-2020</vt:lpstr>
      <vt:lpstr>Cesarean deliveries per 1,000 deliveries, by age, 2016-2020</vt:lpstr>
      <vt:lpstr>Cesarean deliveries per 1,000 deliveries, by median income of patient’s ZIP Code, 2016-2020</vt:lpstr>
      <vt:lpstr>Cesarean deliveries per 1,000 deliveries, by expected payment source, 2016-2020</vt:lpstr>
      <vt:lpstr>Cesarean deliveries per 1,000 deliveries, by location of patient residence, 2016-2020</vt:lpstr>
      <vt:lpstr>Resources: Perinatal Safety Toolkit </vt:lpstr>
      <vt:lpstr>Patient Safety in the Hospital Setting: Adverse Drug Events</vt:lpstr>
      <vt:lpstr>Adverse Drug Events</vt:lpstr>
      <vt:lpstr>Adverse Drug Event Measures</vt:lpstr>
      <vt:lpstr>Hospital patients who received a hypoglycemic agent who had adverse drug events with hypoglycemic agents, by race/ethnicity, 2021</vt:lpstr>
      <vt:lpstr>Hospital patients who received a hypoglycemic agent who had adverse drug events with hypoglycemic agents, by sex, 2021</vt:lpstr>
      <vt:lpstr>Hospital patients who received a hypoglycemic agent who had adverse drug events with hypoglycemic agents, by obesity status, 2021</vt:lpstr>
      <vt:lpstr>Hospital patients who received a hypoglycemic agent who had adverse drug events with hypoglycemic agents, by heart failure status, 2021</vt:lpstr>
      <vt:lpstr>Adult inpatients who received intravenous heparin who had adverse drug events, by sex, 2021</vt:lpstr>
      <vt:lpstr>Adult inpatients who received intravenous heparin who had adverse drug events, by obesity status, 2021</vt:lpstr>
      <vt:lpstr>Adult inpatients who received intravenous heparin who had adverse drug events, by heart failure status, 2021</vt:lpstr>
      <vt:lpstr>Adult inpatients with an anticoagulant-related adverse drug event to low-molecular-weight heparin (LMWH), thrombin inhibitor, or factor Xa inhibitor, by sex, 2021</vt:lpstr>
      <vt:lpstr>Adult inpatients with an anticoagulant-related adverse drug event to low-molecular-weight heparin (LMWH), thrombin inhibitor, or factor Xa inhibitor, by heart failure status, 2021</vt:lpstr>
      <vt:lpstr>Adult inpatients with an anticoagulant-related adverse drug event to low-molecular-weight heparin (LMWH), thrombin inhibitor, or factor Xa inhibitor, by obesity status, 2021</vt:lpstr>
      <vt:lpstr>Adult inpatients with an adverse event within 24 hours following opioid administration, by sex, 2021</vt:lpstr>
      <vt:lpstr>Adult inpatients with an adverse event within 24 hours following opioid administration, by heart failure status, 2021</vt:lpstr>
      <vt:lpstr>Adverse Drug Event Prevention Resources</vt:lpstr>
      <vt:lpstr>Patient Safety in the Ambulatory Setting</vt:lpstr>
      <vt:lpstr>Patient Safety in the Ambulatory Setting</vt:lpstr>
      <vt:lpstr>Measures of Patient Safety in the Ambulatory Setting</vt:lpstr>
      <vt:lpstr>Adults age 65 and over who received in the calendar year at least 1 of 33 potentially inappropriate prescription medications for older adults, by race/ethnicity, 2002-2020</vt:lpstr>
      <vt:lpstr>Adults age 65 and over who received in the calendar year at least 1 of 33 potentially inappropriate prescription medications for older adults, by sex, 2002-2020</vt:lpstr>
      <vt:lpstr>Adults age 65 and over who received in the calendar year at least 1 of 33 potentially inappropriate prescription medications for older adults, by perceived health status, 2002-2020</vt:lpstr>
      <vt:lpstr>Adults age 65 and over who received in the calendar year at least 1 of 11 prescription medications that should be avoided in older adults, by sex, 2002-2020</vt:lpstr>
      <vt:lpstr>Adults age 65 and over who received in the calendar year at least 1 of 11 prescription medications that should be avoided in older adults, by perceived health status, 2002-2020</vt:lpstr>
      <vt:lpstr>AHRQ-Supported Resource To Improve Patient Safety in Ambulatory Settings</vt:lpstr>
      <vt:lpstr>Ambulatory Safety Resources</vt:lpstr>
      <vt:lpstr>Patient Safety in the Nursing Home Setting</vt:lpstr>
      <vt:lpstr>Patient Safety in the Nursing Home Setting</vt:lpstr>
      <vt:lpstr>Measures of Patient Safety in the Nursing Home Setting</vt:lpstr>
      <vt:lpstr>COVID-19 Impact on Data for Patient Safety in the Nursing Home Setting</vt:lpstr>
      <vt:lpstr>High-risk, long-stay nursing home patients with stage 2-4 pressure ulcer or unstageable pressure ulcer, by race/ethnicity, 2021</vt:lpstr>
      <vt:lpstr>High-risk, long-stay nursing home patients with stage 2-4 pressure ulcer or unstageable pressure ulcer, by sex, 2021</vt:lpstr>
      <vt:lpstr>Long-stay nursing home residents with a urinary tract infection, by race/ethnicity, 2013-2021</vt:lpstr>
      <vt:lpstr>Long-stay nursing home residents with a urinary tract infection, by sex, 2013-2021</vt:lpstr>
      <vt:lpstr>Long-stay nursing home residents experiencing one or more falls with major injury, by race/ethnicity, 2013-2021</vt:lpstr>
      <vt:lpstr>Long-stay nursing home residents experiencing one or more falls with major injury, by sex, 2013-2021</vt:lpstr>
      <vt:lpstr>Low-risk, long-stay nursing home residents with a catheter inserted and left in the bladder, by race/ethnicity, 2013-2021</vt:lpstr>
      <vt:lpstr>Low-risk, long-stay nursing home residents with a catheter inserted and left in the bladder, by sex, 2013-2021</vt:lpstr>
      <vt:lpstr>Nursing Home Safety Resources</vt:lpstr>
      <vt:lpstr>Patient Safety in the Home Health Setting</vt:lpstr>
      <vt:lpstr>Patient Safety in the Home Health Setting</vt:lpstr>
      <vt:lpstr>Measures of Patient Safety in the Home Health Setting</vt:lpstr>
      <vt:lpstr>COVID-19 Impact on Data for Patient Safety in the Home Health Setting</vt:lpstr>
      <vt:lpstr>Home health care patients whose management of oral medications improved, by race/ethnicity, 2013-2021</vt:lpstr>
      <vt:lpstr>Home health care patients whose management of oral medications improved, by age, 2013-2021</vt:lpstr>
      <vt:lpstr>Adults who reported a home health provider asking to see all the prescription and over-the-counter medicines they were taking when they first started getting home health care, by race/ethnicity, 2012-2022</vt:lpstr>
      <vt:lpstr>Adults who reported a home health provider asking to see all the prescription and over-the-counter medicines they were taking when they first started getting home health care, by age, 2012-2022</vt:lpstr>
      <vt:lpstr>Adults who reported that home health care providers talked with them about the purpose of taking their new or changed prescription medicines in the last 2 months of care, by race/ethnicity, 2012-2022</vt:lpstr>
      <vt:lpstr>Adults who reported that home health care providers talked with them about the purpose of taking their new or changed prescription medicines in the last 2 months of care, by age, 2012-2022</vt:lpstr>
      <vt:lpstr>Adults who reported that home health care providers talked with them about the side effects of medicines in the last 2 months of care, by race/ethnicity, 2012-2022</vt:lpstr>
      <vt:lpstr>Adults who reported that home health care providers talked with them about the side effects of medicines in the last 2 months of care, by age, 2012-2022</vt:lpstr>
      <vt:lpstr>Adults who reported that home health care providers talked with them about when to take medicines in the last 2 months of care, by race/ethnicity, 2012-2022</vt:lpstr>
      <vt:lpstr>Adults who reported that home health care providers talked with them about when to take medicines in the last 2 months of care, by age, 2012-2022</vt:lpstr>
      <vt:lpstr>Home Health Care Quality and Safety Resources</vt:lpstr>
      <vt:lpstr>Patient Safety, Health Literacy, and Communication</vt:lpstr>
      <vt:lpstr>Patient Safety and Communication</vt:lpstr>
      <vt:lpstr>Health Literacy</vt:lpstr>
      <vt:lpstr>Measures of Communication</vt:lpstr>
      <vt:lpstr>COVID-19 Impact on Data for Patient Safety, Health Literacy, and Communication</vt:lpstr>
      <vt:lpstr>Adults ages 18-64 who had a doctor’s office or clinic visit in the last 12 months whose health providers sometimes or never explained things in a way they could understand, by race/ethnicity, 2002-2019</vt:lpstr>
      <vt:lpstr>Adults ages 18-64 who had a doctor’s office or clinic visit in the last 12 months whose health providers sometimes or never explained things in a way they could understand, by age, 2002-2019</vt:lpstr>
      <vt:lpstr>Adults ages 18-64 who had a doctor’s office or clinic visit in the last 12 months whose health providers sometimes or never explained things in a way they could understand, by income, 2002-2019</vt:lpstr>
      <vt:lpstr>Adults ages 18-64 who had a doctor’s office or clinic visit in the last 12 months whose health providers sometimes or never explained things in a way they could understand, by insurance, 2002-2019</vt:lpstr>
      <vt:lpstr>Adults who had a doctor’s office or clinic visit in the last 12 months whose health providers always asked them to describe how they would follow the instructions, by race/ethnicity, 2011-2019</vt:lpstr>
      <vt:lpstr>Adults who had a doctor’s office or clinic visit in the last 12 months whose health providers always asked them to describe how they would follow the instructions, by age, 2011-2019</vt:lpstr>
      <vt:lpstr>Adults who had a doctor’s office or clinic visit in the last 12 months whose health providers always asked them to describe how they would follow the instructions, by income, 2011-2019</vt:lpstr>
      <vt:lpstr>Adults who had a doctor’s office or clinic visit in the last 12 months whose health providers always asked them to describe how they would follow the instructions, by insurance, 2011-2019</vt:lpstr>
      <vt:lpstr>Adults who had a doctor's office or clinic visit in the last 12 months whose health providers always gave them easy-to-understand instructions about what to do for a specific illness or health condition, by race/ethnicity, 2011-2019</vt:lpstr>
      <vt:lpstr>Adults who had a doctor's office or clinic visit in the last 12 months whose health providers always gave them easy-to-understand instructions about what to do for a specific illness or health condition, by age, 2011-2019</vt:lpstr>
      <vt:lpstr>Adults who had a doctor's office or clinic visit in the last 12 months whose health providers always gave them easy-to-understand instructions about what to do for a specific illness or health condition, by income, 2011-2019</vt:lpstr>
      <vt:lpstr>Adults who had a doctor's office or clinic visit in the last 12 months whose health providers always gave them easy-to-understand instructions about what to do for a specific illness or health condition, by insurance, 2011-2019</vt:lpstr>
      <vt:lpstr>Adults who reported that home health providers always explained things in a way that was easy to understand in the last 2 months of care, by race, 2012-2022</vt:lpstr>
      <vt:lpstr>Adults who reported that home health providers always explained things in a way that was easy to understand in the last 2 months of care, by age, 2012-2022</vt:lpstr>
      <vt:lpstr>Tools for Improving Patient Safety and Communication With Patients and Families</vt:lpstr>
      <vt:lpstr>Patient Safety Tools, Resources, and Programs Across Multiple Settings</vt:lpstr>
      <vt:lpstr>Patient Safety Tools, Resources, and Programs Across Multiple Settings</vt:lpstr>
      <vt:lpstr>Surveys on Patient Safety Culture (SOPS) Ambulatory Surgery Center Survey</vt:lpstr>
      <vt:lpstr>Ambulatory Surgery Centers in the Survey on Patient Safety Culture ASC Database</vt:lpstr>
      <vt:lpstr>SOPS Ambulatory Surgery Center Survey Results:  Average percent positive, neutral, and negative responses for composite measures, January 2022-June 2023</vt:lpstr>
      <vt:lpstr>Highest SOPS Ambulatory Surgery Center Results Over Time – 2020-2023</vt:lpstr>
      <vt:lpstr>Lowest SOPS Ambulatory Surgery Center Results Over Time – 2020-2023</vt:lpstr>
      <vt:lpstr>Data Sources for Trending SOPS Ambulatory Surgery Center Survey Data</vt:lpstr>
      <vt:lpstr>Surveys on Patient Safety Culture (SOPS) Diagnostic Safety Supplemental Item Set for Medical Offices</vt:lpstr>
      <vt:lpstr>Medical Offices in the SOPS Medical Office Database</vt:lpstr>
      <vt:lpstr>SOPS Medical Office Diagnostic Safety Supplemental Item Set Results: Average percent positive, neutral, and negative responses for composite measures, September 2021 - September 2023</vt:lpstr>
      <vt:lpstr>Surveys on Patient Safety Culture  (SOPS) Medical Office Survey</vt:lpstr>
      <vt:lpstr>SOPS Medical Office Survey Results: Average percent positive, neutral, and negative responses for composite measures, November 2021-September 2023 </vt:lpstr>
      <vt:lpstr>Highest SOPS Medical Office Results Over Time – 2012-2024</vt:lpstr>
      <vt:lpstr>Middle SOPS Medical Office Results Over Time –  2012-2024</vt:lpstr>
      <vt:lpstr>Lowest SOPS Medical Office Results Over Time – 2012-2024</vt:lpstr>
      <vt:lpstr>Data Sources for Trending SOPS Medical Office Survey Data</vt:lpstr>
      <vt:lpstr>Surveys on Patient Safety Culture (SOPS) Nursing Home Survey</vt:lpstr>
      <vt:lpstr>SOPS Nursing Home Survey Results:  Average percent positive, neutral, and negative responses for composite measures, January 2022-September 2022</vt:lpstr>
      <vt:lpstr>Highest SOPS Nursing Home Results Over Time – 2011-2023</vt:lpstr>
      <vt:lpstr>Middle SOPS Nursing Home Results Over Time Par 1 – 2011-2023</vt:lpstr>
      <vt:lpstr>Middle SOPS Nursing Home Results Over Time Part 2 – 2011-2023</vt:lpstr>
      <vt:lpstr>Lowest SOPS Nursing Home Results Over Time – 2011-2023</vt:lpstr>
      <vt:lpstr>Data Sources for Trending SOPS Nursing Home Survey Data</vt:lpstr>
      <vt:lpstr>Patient Safety Organization Program</vt:lpstr>
      <vt:lpstr>Total Number of Patient Safety Organizations by Year, 2008-2022</vt:lpstr>
      <vt:lpstr>Most Frequent PSO Specialties Reported on the 2022 PSO Profile</vt:lpstr>
      <vt:lpstr>Types of Providers Contracted With PSOs, by Provider Type, 2018-2022</vt:lpstr>
      <vt:lpstr>PSO Data Collection and Submission</vt:lpstr>
      <vt:lpstr>Network of Patient Safety Databases and the National Learning System </vt:lpstr>
      <vt:lpstr>References</vt:lpstr>
      <vt:lpstr>References</vt:lpstr>
      <vt:lpstr>References</vt:lpstr>
      <vt:lpstr>References</vt:lpstr>
      <vt:lpstr>References</vt:lpstr>
      <vt:lpstr>References</vt:lpstr>
      <vt:lpstr>References</vt:lpstr>
      <vt:lpstr>References</vt:lpstr>
      <vt:lpstr>References</vt:lpstr>
      <vt:lpstr>Appendix A: Data Analysis Methods</vt:lpstr>
      <vt:lpstr>Data Preparation</vt:lpstr>
      <vt:lpstr>Methods: Trends</vt:lpstr>
      <vt:lpstr>Interpretation of Trends</vt:lpstr>
      <vt:lpstr>Methods: Size of Disparities</vt:lpstr>
      <vt:lpstr>Interpretation of Size of Disparities</vt:lpstr>
      <vt:lpstr>Methods: Trends in Disparities Between Two Subpopulations</vt:lpstr>
      <vt:lpstr>Interpretation of Trends in Disparities Between Two Subpopulations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2019-Regular</dc:title>
  <dc:creator>DHHS</dc:creator>
  <cp:lastModifiedBy>Bonnett, Doreen (AHRQ/OC)</cp:lastModifiedBy>
  <cp:revision>79</cp:revision>
  <dcterms:created xsi:type="dcterms:W3CDTF">2013-09-03T18:05:51Z</dcterms:created>
  <dcterms:modified xsi:type="dcterms:W3CDTF">2024-04-12T23:50:47Z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0x010100C05A66B818FAF24E83705F99F344B9E0</vt:lpwstr>
  </property>
</Properties>
</file>