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8.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notesSlides/notesSlide49.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drawings/drawing2.xml" ContentType="application/vnd.openxmlformats-officedocument.drawingml.chartshapes+xml"/>
  <Override PartName="/ppt/notesSlides/notesSlide50.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6.xml" ContentType="application/vnd.openxmlformats-officedocument.themeOverride+xml"/>
  <Override PartName="/ppt/drawings/drawing3.xml" ContentType="application/vnd.openxmlformats-officedocument.drawingml.chartshapes+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7.xml" ContentType="application/vnd.openxmlformats-officedocument.themeOverride+xml"/>
  <Override PartName="/ppt/drawings/drawing4.xml" ContentType="application/vnd.openxmlformats-officedocument.drawingml.chartshapes+xml"/>
  <Override PartName="/ppt/notesSlides/notesSlide51.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8.xml" ContentType="application/vnd.openxmlformats-officedocument.themeOverride+xml"/>
  <Override PartName="/ppt/drawings/drawing5.xml" ContentType="application/vnd.openxmlformats-officedocument.drawingml.chartshapes+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9.xml" ContentType="application/vnd.openxmlformats-officedocument.themeOverride+xml"/>
  <Override PartName="/ppt/drawings/drawing6.xml" ContentType="application/vnd.openxmlformats-officedocument.drawingml.chartshapes+xml"/>
  <Override PartName="/ppt/notesSlides/notesSlide52.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drawings/drawing7.xml" ContentType="application/vnd.openxmlformats-officedocument.drawingml.chartshapes+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drawings/drawing8.xml" ContentType="application/vnd.openxmlformats-officedocument.drawingml.chartshapes+xml"/>
  <Override PartName="/ppt/notesSlides/notesSlide53.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drawings/drawing9.xml" ContentType="application/vnd.openxmlformats-officedocument.drawingml.chartshapes+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drawings/drawing10.xml" ContentType="application/vnd.openxmlformats-officedocument.drawingml.chartshapes+xml"/>
  <Override PartName="/ppt/notesSlides/notesSlide54.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4.xml" ContentType="application/vnd.openxmlformats-officedocument.themeOverride+xml"/>
  <Override PartName="/ppt/drawings/drawing11.xml" ContentType="application/vnd.openxmlformats-officedocument.drawingml.chartshapes+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5.xml" ContentType="application/vnd.openxmlformats-officedocument.themeOverride+xml"/>
  <Override PartName="/ppt/drawings/drawing12.xml" ContentType="application/vnd.openxmlformats-officedocument.drawingml.chartshapes+xml"/>
  <Override PartName="/ppt/notesSlides/notesSlide55.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6.xml" ContentType="application/vnd.openxmlformats-officedocument.themeOverride+xml"/>
  <Override PartName="/ppt/drawings/drawing13.xml" ContentType="application/vnd.openxmlformats-officedocument.drawingml.chartshape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7.xml" ContentType="application/vnd.openxmlformats-officedocument.themeOverride+xml"/>
  <Override PartName="/ppt/notesSlides/notesSlide58.xml" ContentType="application/vnd.openxmlformats-officedocument.presentationml.notesSlide+xml"/>
  <Override PartName="/ppt/charts/chart23.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9.xml" ContentType="application/vnd.openxmlformats-officedocument.presentationml.notesSlide+xml"/>
  <Override PartName="/ppt/charts/chart24.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5.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7.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60.xml" ContentType="application/vnd.openxmlformats-officedocument.presentationml.notesSlide+xml"/>
  <Override PartName="/ppt/charts/chart2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61.xml" ContentType="application/vnd.openxmlformats-officedocument.presentationml.notesSlide+xml"/>
  <Override PartName="/ppt/charts/chart31.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62.xml" ContentType="application/vnd.openxmlformats-officedocument.presentationml.notesSlide+xml"/>
  <Override PartName="/ppt/charts/chart32.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63.xml" ContentType="application/vnd.openxmlformats-officedocument.presentationml.notesSlid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64.xml" ContentType="application/vnd.openxmlformats-officedocument.presentationml.notesSlide+xml"/>
  <Override PartName="/ppt/charts/chart34.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65.xml" ContentType="application/vnd.openxmlformats-officedocument.presentationml.notesSlide+xml"/>
  <Override PartName="/ppt/charts/chart35.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66.xml" ContentType="application/vnd.openxmlformats-officedocument.presentationml.notesSlide+xml"/>
  <Override PartName="/ppt/charts/chart36.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67.xml" ContentType="application/vnd.openxmlformats-officedocument.presentationml.notesSlide+xml"/>
  <Override PartName="/ppt/charts/chart37.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38.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70.xml" ContentType="application/vnd.openxmlformats-officedocument.presentationml.notesSlide+xml"/>
  <Override PartName="/ppt/charts/chart39.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71.xml" ContentType="application/vnd.openxmlformats-officedocument.presentationml.notesSlide+xml"/>
  <Override PartName="/ppt/charts/chart40.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72.xml" ContentType="application/vnd.openxmlformats-officedocument.presentationml.notesSlide+xml"/>
  <Override PartName="/ppt/charts/chart41.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73.xml" ContentType="application/vnd.openxmlformats-officedocument.presentationml.notesSlide+xml"/>
  <Override PartName="/ppt/charts/chart42.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74.xml" ContentType="application/vnd.openxmlformats-officedocument.presentationml.notesSlide+xml"/>
  <Override PartName="/ppt/charts/chart4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75.xml" ContentType="application/vnd.openxmlformats-officedocument.presentationml.notesSlide+xml"/>
  <Override PartName="/ppt/charts/chart44.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76.xml" ContentType="application/vnd.openxmlformats-officedocument.presentationml.notesSlide+xml"/>
  <Override PartName="/ppt/charts/chart4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77.xml" ContentType="application/vnd.openxmlformats-officedocument.presentationml.notesSlide+xml"/>
  <Override PartName="/ppt/charts/chart46.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78.xml" ContentType="application/vnd.openxmlformats-officedocument.presentationml.notesSlide+xml"/>
  <Override PartName="/ppt/charts/chart47.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79.xml" ContentType="application/vnd.openxmlformats-officedocument.presentationml.notesSlide+xml"/>
  <Override PartName="/ppt/charts/chart48.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80.xml" ContentType="application/vnd.openxmlformats-officedocument.presentationml.notesSlide+xml"/>
  <Override PartName="/ppt/charts/chart49.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81.xml" ContentType="application/vnd.openxmlformats-officedocument.presentationml.notesSlide+xml"/>
  <Override PartName="/ppt/charts/chart50.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82.xml" ContentType="application/vnd.openxmlformats-officedocument.presentationml.notesSlide+xml"/>
  <Override PartName="/ppt/charts/chart51.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83.xml" ContentType="application/vnd.openxmlformats-officedocument.presentationml.notesSlide+xml"/>
  <Override PartName="/ppt/charts/chart52.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84.xml" ContentType="application/vnd.openxmlformats-officedocument.presentationml.notesSlide+xml"/>
  <Override PartName="/ppt/charts/chart53.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85.xml" ContentType="application/vnd.openxmlformats-officedocument.presentationml.notesSlide+xml"/>
  <Override PartName="/ppt/charts/chart54.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86.xml" ContentType="application/vnd.openxmlformats-officedocument.presentationml.notesSlide+xml"/>
  <Override PartName="/ppt/charts/chart55.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87.xml" ContentType="application/vnd.openxmlformats-officedocument.presentationml.notesSlide+xml"/>
  <Override PartName="/ppt/charts/chart56.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charts/chart57.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90.xml" ContentType="application/vnd.openxmlformats-officedocument.presentationml.notesSlide+xml"/>
  <Override PartName="/ppt/charts/chart58.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91.xml" ContentType="application/vnd.openxmlformats-officedocument.presentationml.notesSlide+xml"/>
  <Override PartName="/ppt/charts/chart59.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92.xml" ContentType="application/vnd.openxmlformats-officedocument.presentationml.notesSlide+xml"/>
  <Override PartName="/ppt/charts/chart6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93.xml" ContentType="application/vnd.openxmlformats-officedocument.presentationml.notesSlide+xml"/>
  <Override PartName="/ppt/charts/chart61.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94.xml" ContentType="application/vnd.openxmlformats-officedocument.presentationml.notesSlide+xml"/>
  <Override PartName="/ppt/charts/chart62.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95.xml" ContentType="application/vnd.openxmlformats-officedocument.presentationml.notesSlide+xml"/>
  <Override PartName="/ppt/charts/chart63.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96.xml" ContentType="application/vnd.openxmlformats-officedocument.presentationml.notesSlide+xml"/>
  <Override PartName="/ppt/charts/chart64.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97.xml" ContentType="application/vnd.openxmlformats-officedocument.presentationml.notesSlide+xml"/>
  <Override PartName="/ppt/charts/chart65.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98.xml" ContentType="application/vnd.openxmlformats-officedocument.presentationml.notesSlide+xml"/>
  <Override PartName="/ppt/charts/chart66.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99.xml" ContentType="application/vnd.openxmlformats-officedocument.presentationml.notesSlide+xml"/>
  <Override PartName="/ppt/charts/chart67.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100.xml" ContentType="application/vnd.openxmlformats-officedocument.presentationml.notesSlide+xml"/>
  <Override PartName="/ppt/charts/chart68.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101.xml" ContentType="application/vnd.openxmlformats-officedocument.presentationml.notesSlide+xml"/>
  <Override PartName="/ppt/charts/chart69.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102.xml" ContentType="application/vnd.openxmlformats-officedocument.presentationml.notesSlide+xml"/>
  <Override PartName="/ppt/charts/chart70.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103.xml" ContentType="application/vnd.openxmlformats-officedocument.presentationml.notesSlide+xml"/>
  <Override PartName="/ppt/charts/chart71.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104.xml" ContentType="application/vnd.openxmlformats-officedocument.presentationml.notesSlide+xml"/>
  <Override PartName="/ppt/charts/chart72.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105.xml" ContentType="application/vnd.openxmlformats-officedocument.presentationml.notesSlide+xml"/>
  <Override PartName="/ppt/charts/chart73.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106.xml" ContentType="application/vnd.openxmlformats-officedocument.presentationml.notesSlide+xml"/>
  <Override PartName="/ppt/charts/chart74.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107.xml" ContentType="application/vnd.openxmlformats-officedocument.presentationml.notesSlide+xml"/>
  <Override PartName="/ppt/charts/chart75.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108.xml" ContentType="application/vnd.openxmlformats-officedocument.presentationml.notesSlide+xml"/>
  <Override PartName="/ppt/charts/chart76.xml" ContentType="application/vnd.openxmlformats-officedocument.drawingml.chart+xml"/>
  <Override PartName="/ppt/charts/style73.xml" ContentType="application/vnd.ms-office.chartstyle+xml"/>
  <Override PartName="/ppt/charts/colors73.xml" ContentType="application/vnd.ms-office.chartcolorstyl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harts/chart77.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111.xml" ContentType="application/vnd.openxmlformats-officedocument.presentationml.notesSlide+xml"/>
  <Override PartName="/ppt/charts/chart78.xml" ContentType="application/vnd.openxmlformats-officedocument.drawingml.chart+xml"/>
  <Override PartName="/ppt/charts/style75.xml" ContentType="application/vnd.ms-office.chartstyle+xml"/>
  <Override PartName="/ppt/charts/colors75.xml" ContentType="application/vnd.ms-office.chartcolorstyle+xml"/>
  <Override PartName="/ppt/notesSlides/notesSlide112.xml" ContentType="application/vnd.openxmlformats-officedocument.presentationml.notesSlide+xml"/>
  <Override PartName="/ppt/charts/chart79.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113.xml" ContentType="application/vnd.openxmlformats-officedocument.presentationml.notesSlide+xml"/>
  <Override PartName="/ppt/charts/chart80.xml" ContentType="application/vnd.openxmlformats-officedocument.drawingml.chart+xml"/>
  <Override PartName="/ppt/charts/style77.xml" ContentType="application/vnd.ms-office.chartstyle+xml"/>
  <Override PartName="/ppt/charts/colors77.xml" ContentType="application/vnd.ms-office.chartcolorstyle+xml"/>
  <Override PartName="/ppt/notesSlides/notesSlide114.xml" ContentType="application/vnd.openxmlformats-officedocument.presentationml.notesSlide+xml"/>
  <Override PartName="/ppt/charts/chart81.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115.xml" ContentType="application/vnd.openxmlformats-officedocument.presentationml.notesSlide+xml"/>
  <Override PartName="/ppt/charts/chart82.xml" ContentType="application/vnd.openxmlformats-officedocument.drawingml.chart+xml"/>
  <Override PartName="/ppt/charts/style79.xml" ContentType="application/vnd.ms-office.chartstyle+xml"/>
  <Override PartName="/ppt/charts/colors79.xml" ContentType="application/vnd.ms-office.chartcolorstyle+xml"/>
  <Override PartName="/ppt/notesSlides/notesSlide116.xml" ContentType="application/vnd.openxmlformats-officedocument.presentationml.notesSlide+xml"/>
  <Override PartName="/ppt/charts/chart83.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117.xml" ContentType="application/vnd.openxmlformats-officedocument.presentationml.notesSlide+xml"/>
  <Override PartName="/ppt/charts/chart84.xml" ContentType="application/vnd.openxmlformats-officedocument.drawingml.chart+xml"/>
  <Override PartName="/ppt/charts/style81.xml" ContentType="application/vnd.ms-office.chartstyle+xml"/>
  <Override PartName="/ppt/charts/colors81.xml" ContentType="application/vnd.ms-office.chartcolorstyle+xml"/>
  <Override PartName="/ppt/notesSlides/notesSlide118.xml" ContentType="application/vnd.openxmlformats-officedocument.presentationml.notesSlide+xml"/>
  <Override PartName="/ppt/charts/chart85.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119.xml" ContentType="application/vnd.openxmlformats-officedocument.presentationml.notesSlide+xml"/>
  <Override PartName="/ppt/charts/chart86.xml" ContentType="application/vnd.openxmlformats-officedocument.drawingml.chart+xml"/>
  <Override PartName="/ppt/charts/style83.xml" ContentType="application/vnd.ms-office.chartstyle+xml"/>
  <Override PartName="/ppt/charts/colors83.xml" ContentType="application/vnd.ms-office.chartcolorstyle+xml"/>
  <Override PartName="/ppt/notesSlides/notesSlide120.xml" ContentType="application/vnd.openxmlformats-officedocument.presentationml.notesSlide+xml"/>
  <Override PartName="/ppt/charts/chart87.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121.xml" ContentType="application/vnd.openxmlformats-officedocument.presentationml.notesSlide+xml"/>
  <Override PartName="/ppt/charts/chart88.xml" ContentType="application/vnd.openxmlformats-officedocument.drawingml.chart+xml"/>
  <Override PartName="/ppt/charts/style85.xml" ContentType="application/vnd.ms-office.chartstyle+xml"/>
  <Override PartName="/ppt/charts/colors85.xml" ContentType="application/vnd.ms-office.chartcolorstyl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charts/chart89.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130.xml" ContentType="application/vnd.openxmlformats-officedocument.presentationml.notesSlide+xml"/>
  <Override PartName="/ppt/charts/chart90.xml" ContentType="application/vnd.openxmlformats-officedocument.drawingml.chart+xml"/>
  <Override PartName="/ppt/charts/style87.xml" ContentType="application/vnd.ms-office.chartstyle+xml"/>
  <Override PartName="/ppt/charts/colors87.xml" ContentType="application/vnd.ms-office.chartcolorstyle+xml"/>
  <Override PartName="/ppt/notesSlides/notesSlide131.xml" ContentType="application/vnd.openxmlformats-officedocument.presentationml.notesSlide+xml"/>
  <Override PartName="/ppt/charts/chart91.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132.xml" ContentType="application/vnd.openxmlformats-officedocument.presentationml.notesSlide+xml"/>
  <Override PartName="/ppt/charts/chart92.xml" ContentType="application/vnd.openxmlformats-officedocument.drawingml.chart+xml"/>
  <Override PartName="/ppt/charts/style89.xml" ContentType="application/vnd.ms-office.chartstyle+xml"/>
  <Override PartName="/ppt/charts/colors89.xml" ContentType="application/vnd.ms-office.chartcolorstyle+xml"/>
  <Override PartName="/ppt/notesSlides/notesSlide133.xml" ContentType="application/vnd.openxmlformats-officedocument.presentationml.notesSlide+xml"/>
  <Override PartName="/ppt/charts/chart93.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134.xml" ContentType="application/vnd.openxmlformats-officedocument.presentationml.notesSlide+xml"/>
  <Override PartName="/ppt/charts/chart94.xml" ContentType="application/vnd.openxmlformats-officedocument.drawingml.chart+xml"/>
  <Override PartName="/ppt/charts/style91.xml" ContentType="application/vnd.ms-office.chartstyle+xml"/>
  <Override PartName="/ppt/charts/colors91.xml" ContentType="application/vnd.ms-office.chartcolorstyle+xml"/>
  <Override PartName="/ppt/notesSlides/notesSlide135.xml" ContentType="application/vnd.openxmlformats-officedocument.presentationml.notesSlide+xml"/>
  <Override PartName="/ppt/charts/chart95.xml" ContentType="application/vnd.openxmlformats-officedocument.drawingml.chart+xml"/>
  <Override PartName="/ppt/charts/style92.xml" ContentType="application/vnd.ms-office.chartstyle+xml"/>
  <Override PartName="/ppt/charts/colors9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9" r:id="rId5"/>
    <p:sldMasterId id="2147483693" r:id="rId6"/>
  </p:sldMasterIdLst>
  <p:notesMasterIdLst>
    <p:notesMasterId r:id="rId142"/>
  </p:notesMasterIdLst>
  <p:handoutMasterIdLst>
    <p:handoutMasterId r:id="rId143"/>
  </p:handoutMasterIdLst>
  <p:sldIdLst>
    <p:sldId id="259" r:id="rId7"/>
    <p:sldId id="892" r:id="rId8"/>
    <p:sldId id="704" r:id="rId9"/>
    <p:sldId id="768" r:id="rId10"/>
    <p:sldId id="833" r:id="rId11"/>
    <p:sldId id="861" r:id="rId12"/>
    <p:sldId id="862" r:id="rId13"/>
    <p:sldId id="835" r:id="rId14"/>
    <p:sldId id="863" r:id="rId15"/>
    <p:sldId id="767" r:id="rId16"/>
    <p:sldId id="891" r:id="rId17"/>
    <p:sldId id="852" r:id="rId18"/>
    <p:sldId id="265" r:id="rId19"/>
    <p:sldId id="266" r:id="rId20"/>
    <p:sldId id="752" r:id="rId21"/>
    <p:sldId id="853" r:id="rId22"/>
    <p:sldId id="769" r:id="rId23"/>
    <p:sldId id="757" r:id="rId24"/>
    <p:sldId id="758" r:id="rId25"/>
    <p:sldId id="761" r:id="rId26"/>
    <p:sldId id="882" r:id="rId27"/>
    <p:sldId id="738" r:id="rId28"/>
    <p:sldId id="739" r:id="rId29"/>
    <p:sldId id="741" r:id="rId30"/>
    <p:sldId id="764" r:id="rId31"/>
    <p:sldId id="740" r:id="rId32"/>
    <p:sldId id="785" r:id="rId33"/>
    <p:sldId id="742" r:id="rId34"/>
    <p:sldId id="883" r:id="rId35"/>
    <p:sldId id="765" r:id="rId36"/>
    <p:sldId id="727" r:id="rId37"/>
    <p:sldId id="762" r:id="rId38"/>
    <p:sldId id="763" r:id="rId39"/>
    <p:sldId id="736" r:id="rId40"/>
    <p:sldId id="733" r:id="rId41"/>
    <p:sldId id="730" r:id="rId42"/>
    <p:sldId id="737" r:id="rId43"/>
    <p:sldId id="890" r:id="rId44"/>
    <p:sldId id="906" r:id="rId45"/>
    <p:sldId id="714" r:id="rId46"/>
    <p:sldId id="905" r:id="rId47"/>
    <p:sldId id="771" r:id="rId48"/>
    <p:sldId id="907" r:id="rId49"/>
    <p:sldId id="850" r:id="rId50"/>
    <p:sldId id="715" r:id="rId51"/>
    <p:sldId id="716" r:id="rId52"/>
    <p:sldId id="717" r:id="rId53"/>
    <p:sldId id="719" r:id="rId54"/>
    <p:sldId id="858" r:id="rId55"/>
    <p:sldId id="859" r:id="rId56"/>
    <p:sldId id="838" r:id="rId57"/>
    <p:sldId id="772" r:id="rId58"/>
    <p:sldId id="864" r:id="rId59"/>
    <p:sldId id="865" r:id="rId60"/>
    <p:sldId id="718" r:id="rId61"/>
    <p:sldId id="889" r:id="rId62"/>
    <p:sldId id="902" r:id="rId63"/>
    <p:sldId id="909" r:id="rId64"/>
    <p:sldId id="910" r:id="rId65"/>
    <p:sldId id="911" r:id="rId66"/>
    <p:sldId id="817" r:id="rId67"/>
    <p:sldId id="840" r:id="rId68"/>
    <p:sldId id="912" r:id="rId69"/>
    <p:sldId id="811" r:id="rId70"/>
    <p:sldId id="812" r:id="rId71"/>
    <p:sldId id="813" r:id="rId72"/>
    <p:sldId id="868" r:id="rId73"/>
    <p:sldId id="884" r:id="rId74"/>
    <p:sldId id="913" r:id="rId75"/>
    <p:sldId id="914" r:id="rId76"/>
    <p:sldId id="915" r:id="rId77"/>
    <p:sldId id="916" r:id="rId78"/>
    <p:sldId id="917" r:id="rId79"/>
    <p:sldId id="918" r:id="rId80"/>
    <p:sldId id="919" r:id="rId81"/>
    <p:sldId id="920" r:id="rId82"/>
    <p:sldId id="821" r:id="rId83"/>
    <p:sldId id="822" r:id="rId84"/>
    <p:sldId id="826" r:id="rId85"/>
    <p:sldId id="828" r:id="rId86"/>
    <p:sldId id="825" r:id="rId87"/>
    <p:sldId id="829" r:id="rId88"/>
    <p:sldId id="827" r:id="rId89"/>
    <p:sldId id="830" r:id="rId90"/>
    <p:sldId id="823" r:id="rId91"/>
    <p:sldId id="832" r:id="rId92"/>
    <p:sldId id="870" r:id="rId93"/>
    <p:sldId id="885" r:id="rId94"/>
    <p:sldId id="929" r:id="rId95"/>
    <p:sldId id="895" r:id="rId96"/>
    <p:sldId id="896" r:id="rId97"/>
    <p:sldId id="930" r:id="rId98"/>
    <p:sldId id="898" r:id="rId99"/>
    <p:sldId id="899" r:id="rId100"/>
    <p:sldId id="931" r:id="rId101"/>
    <p:sldId id="932" r:id="rId102"/>
    <p:sldId id="871" r:id="rId103"/>
    <p:sldId id="872" r:id="rId104"/>
    <p:sldId id="873" r:id="rId105"/>
    <p:sldId id="874" r:id="rId106"/>
    <p:sldId id="875" r:id="rId107"/>
    <p:sldId id="876" r:id="rId108"/>
    <p:sldId id="877" r:id="rId109"/>
    <p:sldId id="878" r:id="rId110"/>
    <p:sldId id="802" r:id="rId111"/>
    <p:sldId id="808" r:id="rId112"/>
    <p:sldId id="879" r:id="rId113"/>
    <p:sldId id="880" r:id="rId114"/>
    <p:sldId id="886" r:id="rId115"/>
    <p:sldId id="927" r:id="rId116"/>
    <p:sldId id="928" r:id="rId117"/>
    <p:sldId id="787" r:id="rId118"/>
    <p:sldId id="789" r:id="rId119"/>
    <p:sldId id="792" r:id="rId120"/>
    <p:sldId id="791" r:id="rId121"/>
    <p:sldId id="925" r:id="rId122"/>
    <p:sldId id="926" r:id="rId123"/>
    <p:sldId id="923" r:id="rId124"/>
    <p:sldId id="924" r:id="rId125"/>
    <p:sldId id="921" r:id="rId126"/>
    <p:sldId id="922" r:id="rId127"/>
    <p:sldId id="887" r:id="rId128"/>
    <p:sldId id="841" r:id="rId129"/>
    <p:sldId id="777" r:id="rId130"/>
    <p:sldId id="867" r:id="rId131"/>
    <p:sldId id="866" r:id="rId132"/>
    <p:sldId id="888" r:id="rId133"/>
    <p:sldId id="893" r:id="rId134"/>
    <p:sldId id="843" r:id="rId135"/>
    <p:sldId id="844" r:id="rId136"/>
    <p:sldId id="845" r:id="rId137"/>
    <p:sldId id="846" r:id="rId138"/>
    <p:sldId id="855" r:id="rId139"/>
    <p:sldId id="856" r:id="rId140"/>
    <p:sldId id="857" r:id="rId141"/>
  </p:sldIdLst>
  <p:sldSz cx="9144000" cy="6858000" type="screen4x3"/>
  <p:notesSz cx="7102475" cy="9388475"/>
  <p:embeddedFontLst>
    <p:embeddedFont>
      <p:font typeface="Trebuchet MS" panose="020B0603020202020204" pitchFamily="34" charset="0"/>
      <p:regular r:id="rId144"/>
      <p:bold r:id="rId145"/>
      <p:italic r:id="rId146"/>
      <p:boldItalic r:id="rId147"/>
    </p:embeddedFont>
    <p:embeddedFont>
      <p:font typeface="Century Gothic" panose="020B0502020202020204" pitchFamily="34" charset="0"/>
      <p:regular r:id="rId148"/>
      <p:bold r:id="rId149"/>
      <p:italic r:id="rId150"/>
      <p:boldItalic r:id="rId151"/>
    </p:embeddedFont>
    <p:embeddedFont>
      <p:font typeface="Calibri" panose="020F0502020204030204" pitchFamily="34" charset="0"/>
      <p:regular r:id="rId152"/>
      <p:bold r:id="rId153"/>
      <p:italic r:id="rId154"/>
      <p:boldItalic r:id="rId1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ealthcare for Veterans" id="{ABCDFE29-DB3F-4528-88F1-A0640D68B01C}">
          <p14:sldIdLst>
            <p14:sldId id="259"/>
            <p14:sldId id="892"/>
            <p14:sldId id="704"/>
            <p14:sldId id="768"/>
            <p14:sldId id="833"/>
            <p14:sldId id="861"/>
            <p14:sldId id="862"/>
            <p14:sldId id="835"/>
            <p14:sldId id="863"/>
          </p14:sldIdLst>
        </p14:section>
        <p14:section name="Background on NHQDR" id="{FABE3075-81BF-4408-A192-B8524C9DE399}">
          <p14:sldIdLst>
            <p14:sldId id="767"/>
            <p14:sldId id="891"/>
            <p14:sldId id="852"/>
            <p14:sldId id="265"/>
            <p14:sldId id="266"/>
          </p14:sldIdLst>
        </p14:section>
        <p14:section name="Introduction to Chartbook" id="{F329124C-8B05-4610-B0AD-C03EB96E9F73}">
          <p14:sldIdLst>
            <p14:sldId id="752"/>
            <p14:sldId id="853"/>
            <p14:sldId id="769"/>
            <p14:sldId id="757"/>
            <p14:sldId id="758"/>
            <p14:sldId id="761"/>
          </p14:sldIdLst>
        </p14:section>
        <p14:section name="Veterans Health Administration" id="{D491A890-41C5-4BFA-AAD0-91D9D6B2B4A8}">
          <p14:sldIdLst>
            <p14:sldId id="882"/>
            <p14:sldId id="738"/>
            <p14:sldId id="739"/>
            <p14:sldId id="741"/>
            <p14:sldId id="764"/>
            <p14:sldId id="740"/>
            <p14:sldId id="785"/>
            <p14:sldId id="742"/>
          </p14:sldIdLst>
        </p14:section>
        <p14:section name="Methodology" id="{865E8965-A93D-4CFC-A188-3C3EC6BBBFE4}">
          <p14:sldIdLst>
            <p14:sldId id="883"/>
            <p14:sldId id="765"/>
            <p14:sldId id="727"/>
            <p14:sldId id="762"/>
            <p14:sldId id="763"/>
            <p14:sldId id="736"/>
            <p14:sldId id="733"/>
            <p14:sldId id="730"/>
            <p14:sldId id="737"/>
            <p14:sldId id="890"/>
            <p14:sldId id="906"/>
          </p14:sldIdLst>
        </p14:section>
        <p14:section name="Veteran population" id="{5DA064D3-4E34-4FC6-8650-9AA8F7511849}">
          <p14:sldIdLst>
            <p14:sldId id="714"/>
            <p14:sldId id="905"/>
            <p14:sldId id="771"/>
            <p14:sldId id="907"/>
            <p14:sldId id="850"/>
            <p14:sldId id="715"/>
            <p14:sldId id="716"/>
            <p14:sldId id="717"/>
            <p14:sldId id="719"/>
            <p14:sldId id="858"/>
            <p14:sldId id="859"/>
            <p14:sldId id="838"/>
            <p14:sldId id="772"/>
            <p14:sldId id="864"/>
            <p14:sldId id="865"/>
            <p14:sldId id="718"/>
          </p14:sldIdLst>
        </p14:section>
        <p14:section name="Disparities comparing Veterans to non-Veterans" id="{9882C4BB-D431-4BB5-8882-BB656CC1264A}">
          <p14:sldIdLst>
            <p14:sldId id="889"/>
            <p14:sldId id="902"/>
            <p14:sldId id="909"/>
            <p14:sldId id="910"/>
            <p14:sldId id="911"/>
            <p14:sldId id="817"/>
            <p14:sldId id="840"/>
            <p14:sldId id="912"/>
            <p14:sldId id="811"/>
            <p14:sldId id="812"/>
            <p14:sldId id="813"/>
            <p14:sldId id="868"/>
          </p14:sldIdLst>
        </p14:section>
        <p14:section name="Disparities within Veteran Population" id="{93866E21-8E02-4836-8F39-D268E221D40A}">
          <p14:sldIdLst>
            <p14:sldId id="884"/>
            <p14:sldId id="913"/>
            <p14:sldId id="914"/>
            <p14:sldId id="915"/>
            <p14:sldId id="916"/>
            <p14:sldId id="917"/>
            <p14:sldId id="918"/>
            <p14:sldId id="919"/>
            <p14:sldId id="920"/>
            <p14:sldId id="821"/>
            <p14:sldId id="822"/>
            <p14:sldId id="826"/>
            <p14:sldId id="828"/>
            <p14:sldId id="825"/>
            <p14:sldId id="829"/>
            <p14:sldId id="827"/>
            <p14:sldId id="830"/>
            <p14:sldId id="823"/>
            <p14:sldId id="832"/>
            <p14:sldId id="870"/>
          </p14:sldIdLst>
        </p14:section>
        <p14:section name="Disparities within VHA Users" id="{7D3880A9-C747-4099-8C4C-75532668CD7F}">
          <p14:sldIdLst>
            <p14:sldId id="885"/>
            <p14:sldId id="929"/>
            <p14:sldId id="895"/>
            <p14:sldId id="896"/>
            <p14:sldId id="930"/>
            <p14:sldId id="898"/>
            <p14:sldId id="899"/>
            <p14:sldId id="931"/>
            <p14:sldId id="932"/>
            <p14:sldId id="871"/>
            <p14:sldId id="872"/>
            <p14:sldId id="873"/>
            <p14:sldId id="874"/>
            <p14:sldId id="875"/>
            <p14:sldId id="876"/>
            <p14:sldId id="877"/>
            <p14:sldId id="878"/>
            <p14:sldId id="802"/>
            <p14:sldId id="808"/>
            <p14:sldId id="879"/>
            <p14:sldId id="880"/>
            <p14:sldId id="886"/>
            <p14:sldId id="927"/>
            <p14:sldId id="928"/>
            <p14:sldId id="787"/>
            <p14:sldId id="789"/>
            <p14:sldId id="792"/>
            <p14:sldId id="791"/>
            <p14:sldId id="925"/>
            <p14:sldId id="926"/>
            <p14:sldId id="923"/>
            <p14:sldId id="924"/>
            <p14:sldId id="921"/>
            <p14:sldId id="922"/>
          </p14:sldIdLst>
        </p14:section>
        <p14:section name="Resources and References" id="{C2D3E322-02C0-4324-A778-F7565A848113}">
          <p14:sldIdLst>
            <p14:sldId id="887"/>
            <p14:sldId id="841"/>
            <p14:sldId id="777"/>
            <p14:sldId id="867"/>
            <p14:sldId id="866"/>
          </p14:sldIdLst>
        </p14:section>
        <p14:section name="Appendix" id="{5BC164D4-5CA9-43E0-94F8-23FF87A4770C}">
          <p14:sldIdLst>
            <p14:sldId id="888"/>
            <p14:sldId id="893"/>
            <p14:sldId id="843"/>
            <p14:sldId id="844"/>
            <p14:sldId id="845"/>
            <p14:sldId id="846"/>
            <p14:sldId id="855"/>
            <p14:sldId id="856"/>
            <p14:sldId id="857"/>
          </p14:sldIdLst>
        </p14:section>
      </p14:sectionLst>
    </p:ext>
    <p:ext uri="{EFAFB233-063F-42B5-8137-9DF3F51BA10A}">
      <p15:sldGuideLst xmlns:p15="http://schemas.microsoft.com/office/powerpoint/2012/main">
        <p15:guide id="1" orient="horz" pos="960" userDrawn="1">
          <p15:clr>
            <a:srgbClr val="A4A3A4"/>
          </p15:clr>
        </p15:guide>
        <p15:guide id="2" pos="4368" userDrawn="1">
          <p15:clr>
            <a:srgbClr val="A4A3A4"/>
          </p15:clr>
        </p15:guide>
        <p15:guide id="3" pos="288" userDrawn="1">
          <p15:clr>
            <a:srgbClr val="A4A3A4"/>
          </p15:clr>
        </p15:guide>
        <p15:guide id="5" orient="horz" pos="1512" userDrawn="1">
          <p15:clr>
            <a:srgbClr val="A4A3A4"/>
          </p15:clr>
        </p15:guide>
        <p15:guide id="7" orient="horz" pos="3696" userDrawn="1">
          <p15:clr>
            <a:srgbClr val="A4A3A4"/>
          </p15:clr>
        </p15:guide>
        <p15:guide id="8" orient="horz" pos="1368" userDrawn="1">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lleen McLelland" initials="CM" lastIdx="57" clrIdx="6">
    <p:extLst>
      <p:ext uri="{19B8F6BF-5375-455C-9EA6-DF929625EA0E}">
        <p15:presenceInfo xmlns:p15="http://schemas.microsoft.com/office/powerpoint/2012/main" userId="S::cmclelland@impaqint.com::adeae26b-3943-4b07-83e0-cfd2a04e1741" providerId="AD"/>
      </p:ext>
    </p:extLst>
  </p:cmAuthor>
  <p:cmAuthor id="1" name="HSAG" initials="FT" lastIdx="106" clrIdx="0">
    <p:extLst>
      <p:ext uri="{19B8F6BF-5375-455C-9EA6-DF929625EA0E}">
        <p15:presenceInfo xmlns:p15="http://schemas.microsoft.com/office/powerpoint/2012/main" userId="HSAG" providerId="None"/>
      </p:ext>
    </p:extLst>
  </p:cmAuthor>
  <p:cmAuthor id="8" name="Mary Nishioka" initials="MN" lastIdx="19" clrIdx="7">
    <p:extLst>
      <p:ext uri="{19B8F6BF-5375-455C-9EA6-DF929625EA0E}">
        <p15:presenceInfo xmlns:p15="http://schemas.microsoft.com/office/powerpoint/2012/main" userId="S-1-5-21-2024292843-174698863-1700471210-18618" providerId="AD"/>
      </p:ext>
    </p:extLst>
  </p:cmAuthor>
  <p:cmAuthor id="2" name="Azam, Irim (AHRQ/CQuIPS)" initials="AI(" lastIdx="13" clrIdx="1">
    <p:extLst>
      <p:ext uri="{19B8F6BF-5375-455C-9EA6-DF929625EA0E}">
        <p15:presenceInfo xmlns:p15="http://schemas.microsoft.com/office/powerpoint/2012/main" userId="S-1-5-21-1747495209-1248221918-2216747781-46239" providerId="AD"/>
      </p:ext>
    </p:extLst>
  </p:cmAuthor>
  <p:cmAuthor id="3" name="Bonnett, Doreen (AHRQ/OC)" initials="BD(" lastIdx="25" clrIdx="2">
    <p:extLst>
      <p:ext uri="{19B8F6BF-5375-455C-9EA6-DF929625EA0E}">
        <p15:presenceInfo xmlns:p15="http://schemas.microsoft.com/office/powerpoint/2012/main" userId="S-1-5-21-1747495209-1248221918-2216747781-22265" providerId="AD"/>
      </p:ext>
    </p:extLst>
  </p:cmAuthor>
  <p:cmAuthor id="4" name="Abigail Woodroffe" initials="AW" lastIdx="111" clrIdx="3">
    <p:extLst>
      <p:ext uri="{19B8F6BF-5375-455C-9EA6-DF929625EA0E}">
        <p15:presenceInfo xmlns:p15="http://schemas.microsoft.com/office/powerpoint/2012/main" userId="S::awoodroffe@impaqint.com::4ca5f784-b052-491c-984a-413048b00b0a" providerId="AD"/>
      </p:ext>
    </p:extLst>
  </p:cmAuthor>
  <p:cmAuthor id="5" name="Korshak, Lauren C." initials="KLC" lastIdx="31" clrIdx="4">
    <p:extLst>
      <p:ext uri="{19B8F6BF-5375-455C-9EA6-DF929625EA0E}">
        <p15:presenceInfo xmlns:p15="http://schemas.microsoft.com/office/powerpoint/2012/main" userId="S::Lauren.Korshak@va.gov::41d5b5f2-cf9d-42e2-a58d-28fe99e1393f" providerId="AD"/>
      </p:ext>
    </p:extLst>
  </p:cmAuthor>
  <p:cmAuthor id="6" name="Fan Huang" initials="FH" lastIdx="1" clrIdx="5">
    <p:extLst>
      <p:ext uri="{19B8F6BF-5375-455C-9EA6-DF929625EA0E}">
        <p15:presenceInfo xmlns:p15="http://schemas.microsoft.com/office/powerpoint/2012/main" userId="S::fhuang@impaqint.com::569c16eb-ed12-42f7-9bde-5d8768dd31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FC33"/>
    <a:srgbClr val="FAD201"/>
    <a:srgbClr val="E5152F"/>
    <a:srgbClr val="33A532"/>
    <a:srgbClr val="821E75"/>
    <a:srgbClr val="0072C6"/>
    <a:srgbClr val="AABA0A"/>
    <a:srgbClr val="548235"/>
    <a:srgbClr val="7F6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67" autoAdjust="0"/>
    <p:restoredTop sz="84083" autoAdjust="0"/>
  </p:normalViewPr>
  <p:slideViewPr>
    <p:cSldViewPr snapToGrid="0">
      <p:cViewPr varScale="1">
        <p:scale>
          <a:sx n="89" d="100"/>
          <a:sy n="89" d="100"/>
        </p:scale>
        <p:origin x="2004" y="66"/>
      </p:cViewPr>
      <p:guideLst>
        <p:guide orient="horz" pos="960"/>
        <p:guide pos="4368"/>
        <p:guide pos="288"/>
        <p:guide orient="horz" pos="1512"/>
        <p:guide orient="horz" pos="3696"/>
        <p:guide orient="horz" pos="1368"/>
      </p:guideLst>
    </p:cSldViewPr>
  </p:slideViewPr>
  <p:outlineViewPr>
    <p:cViewPr>
      <p:scale>
        <a:sx n="33" d="100"/>
        <a:sy n="33" d="100"/>
      </p:scale>
      <p:origin x="0" y="-13068"/>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p:scale>
          <a:sx n="79" d="100"/>
          <a:sy n="79" d="100"/>
        </p:scale>
        <p:origin x="3882" y="10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 Id="rId138" Type="http://schemas.openxmlformats.org/officeDocument/2006/relationships/slide" Target="slides/slide132.xml"/><Relationship Id="rId154" Type="http://schemas.openxmlformats.org/officeDocument/2006/relationships/font" Target="fonts/font11.fntdata"/><Relationship Id="rId159" Type="http://schemas.openxmlformats.org/officeDocument/2006/relationships/theme" Target="theme/theme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144" Type="http://schemas.openxmlformats.org/officeDocument/2006/relationships/font" Target="fonts/font1.fntdata"/><Relationship Id="rId149" Type="http://schemas.openxmlformats.org/officeDocument/2006/relationships/font" Target="fonts/font6.fntdata"/><Relationship Id="rId5" Type="http://schemas.openxmlformats.org/officeDocument/2006/relationships/slideMaster" Target="slideMasters/slideMaster1.xml"/><Relationship Id="rId90" Type="http://schemas.openxmlformats.org/officeDocument/2006/relationships/slide" Target="slides/slide84.xml"/><Relationship Id="rId95" Type="http://schemas.openxmlformats.org/officeDocument/2006/relationships/slide" Target="slides/slide89.xml"/><Relationship Id="rId160" Type="http://schemas.openxmlformats.org/officeDocument/2006/relationships/tableStyles" Target="tableStyle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slide" Target="slides/slide133.xml"/><Relationship Id="rId80" Type="http://schemas.openxmlformats.org/officeDocument/2006/relationships/slide" Target="slides/slide74.xml"/><Relationship Id="rId85" Type="http://schemas.openxmlformats.org/officeDocument/2006/relationships/slide" Target="slides/slide79.xml"/><Relationship Id="rId150" Type="http://schemas.openxmlformats.org/officeDocument/2006/relationships/font" Target="fonts/font7.fntdata"/><Relationship Id="rId155" Type="http://schemas.openxmlformats.org/officeDocument/2006/relationships/font" Target="fonts/font12.fntdata"/><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11" Type="http://schemas.openxmlformats.org/officeDocument/2006/relationships/slide" Target="slides/slide105.xml"/><Relationship Id="rId132" Type="http://schemas.openxmlformats.org/officeDocument/2006/relationships/slide" Target="slides/slide126.xml"/><Relationship Id="rId140" Type="http://schemas.openxmlformats.org/officeDocument/2006/relationships/slide" Target="slides/slide134.xml"/><Relationship Id="rId145" Type="http://schemas.openxmlformats.org/officeDocument/2006/relationships/font" Target="fonts/font2.fntdata"/><Relationship Id="rId153"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slide" Target="slides/slide100.xml"/><Relationship Id="rId114" Type="http://schemas.openxmlformats.org/officeDocument/2006/relationships/slide" Target="slides/slide108.xml"/><Relationship Id="rId119" Type="http://schemas.openxmlformats.org/officeDocument/2006/relationships/slide" Target="slides/slide113.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130" Type="http://schemas.openxmlformats.org/officeDocument/2006/relationships/slide" Target="slides/slide124.xml"/><Relationship Id="rId135" Type="http://schemas.openxmlformats.org/officeDocument/2006/relationships/slide" Target="slides/slide129.xml"/><Relationship Id="rId143" Type="http://schemas.openxmlformats.org/officeDocument/2006/relationships/handoutMaster" Target="handoutMasters/handoutMaster1.xml"/><Relationship Id="rId148" Type="http://schemas.openxmlformats.org/officeDocument/2006/relationships/font" Target="fonts/font5.fntdata"/><Relationship Id="rId151" Type="http://schemas.openxmlformats.org/officeDocument/2006/relationships/font" Target="fonts/font8.fntdata"/><Relationship Id="rId156"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141" Type="http://schemas.openxmlformats.org/officeDocument/2006/relationships/slide" Target="slides/slide135.xml"/><Relationship Id="rId146" Type="http://schemas.openxmlformats.org/officeDocument/2006/relationships/font" Target="fonts/font3.fntdata"/><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slide" Target="slides/slide130.xml"/><Relationship Id="rId157"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52" Type="http://schemas.openxmlformats.org/officeDocument/2006/relationships/font" Target="fonts/font9.fntdata"/><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147" Type="http://schemas.openxmlformats.org/officeDocument/2006/relationships/font" Target="fonts/font4.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142"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slide" Target="slides/slide131.xml"/><Relationship Id="rId158"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5" Type="http://schemas.openxmlformats.org/officeDocument/2006/relationships/chartUserShapes" Target="../drawings/drawing2.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8.xml"/><Relationship Id="rId1" Type="http://schemas.microsoft.com/office/2011/relationships/chartStyle" Target="style8.xml"/><Relationship Id="rId5" Type="http://schemas.openxmlformats.org/officeDocument/2006/relationships/chartUserShapes" Target="../drawings/drawing3.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4.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5.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1.xml"/><Relationship Id="rId1" Type="http://schemas.microsoft.com/office/2011/relationships/chartStyle" Target="style11.xml"/><Relationship Id="rId5" Type="http://schemas.openxmlformats.org/officeDocument/2006/relationships/chartUserShapes" Target="../drawings/drawing6.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7.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5" Type="http://schemas.openxmlformats.org/officeDocument/2006/relationships/chartUserShapes" Target="../drawings/drawing8.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9.xml"/><Relationship Id="rId4"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5" Type="http://schemas.openxmlformats.org/officeDocument/2006/relationships/chartUserShapes" Target="../drawings/drawing10.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6.xml"/><Relationship Id="rId1" Type="http://schemas.microsoft.com/office/2011/relationships/chartStyle" Target="style16.xml"/><Relationship Id="rId5" Type="http://schemas.openxmlformats.org/officeDocument/2006/relationships/chartUserShapes" Target="../drawings/drawing11.xml"/><Relationship Id="rId4"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7.xml"/><Relationship Id="rId1" Type="http://schemas.microsoft.com/office/2011/relationships/chartStyle" Target="style17.xml"/><Relationship Id="rId5" Type="http://schemas.openxmlformats.org/officeDocument/2006/relationships/chartUserShapes" Target="../drawings/drawing12.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8.xml"/><Relationship Id="rId1" Type="http://schemas.microsoft.com/office/2011/relationships/chartStyle" Target="style18.xml"/><Relationship Id="rId5" Type="http://schemas.openxmlformats.org/officeDocument/2006/relationships/chartUserShapes" Target="../drawings/drawing13.xml"/><Relationship Id="rId4"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0.xml"/><Relationship Id="rId1" Type="http://schemas.microsoft.com/office/2011/relationships/chartStyle" Target="style20.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1.xml"/><Relationship Id="rId1" Type="http://schemas.microsoft.com/office/2011/relationships/chartStyle" Target="style2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2.xml"/><Relationship Id="rId1" Type="http://schemas.microsoft.com/office/2011/relationships/chartStyle" Target="style22.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3.xml"/><Relationship Id="rId1" Type="http://schemas.microsoft.com/office/2011/relationships/chartStyle" Target="style23.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4.xml"/><Relationship Id="rId1" Type="http://schemas.microsoft.com/office/2011/relationships/chartStyle" Target="style24.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5.xml"/><Relationship Id="rId1" Type="http://schemas.microsoft.com/office/2011/relationships/chartStyle" Target="style25.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7.xml"/><Relationship Id="rId1" Type="http://schemas.microsoft.com/office/2011/relationships/chartStyle" Target="style27.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8.xml"/><Relationship Id="rId1" Type="http://schemas.microsoft.com/office/2011/relationships/chartStyle" Target="style28.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29.xml"/><Relationship Id="rId1" Type="http://schemas.microsoft.com/office/2011/relationships/chartStyle" Target="style29.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0.xml"/><Relationship Id="rId1" Type="http://schemas.microsoft.com/office/2011/relationships/chartStyle" Target="style30.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1.xml"/><Relationship Id="rId1" Type="http://schemas.microsoft.com/office/2011/relationships/chartStyle" Target="style31.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2.xml"/><Relationship Id="rId1" Type="http://schemas.microsoft.com/office/2011/relationships/chartStyle" Target="style3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3.xml"/><Relationship Id="rId1" Type="http://schemas.microsoft.com/office/2011/relationships/chartStyle" Target="style3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4.xml"/><Relationship Id="rId1" Type="http://schemas.microsoft.com/office/2011/relationships/chartStyle" Target="style34.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5.xml"/><Relationship Id="rId1" Type="http://schemas.microsoft.com/office/2011/relationships/chartStyle" Target="style35.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6.xml"/><Relationship Id="rId1" Type="http://schemas.microsoft.com/office/2011/relationships/chartStyle" Target="style36.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7.xml"/><Relationship Id="rId1" Type="http://schemas.microsoft.com/office/2011/relationships/chartStyle" Target="style37.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8.xml"/><Relationship Id="rId1" Type="http://schemas.microsoft.com/office/2011/relationships/chartStyle" Target="style38.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39.xml"/><Relationship Id="rId1" Type="http://schemas.microsoft.com/office/2011/relationships/chartStyle" Target="style39.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0.xml"/><Relationship Id="rId1" Type="http://schemas.microsoft.com/office/2011/relationships/chartStyle" Target="style40.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1.xml"/><Relationship Id="rId1" Type="http://schemas.microsoft.com/office/2011/relationships/chartStyle" Target="style41.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2.xml"/><Relationship Id="rId1" Type="http://schemas.microsoft.com/office/2011/relationships/chartStyle" Target="style42.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3.xml"/><Relationship Id="rId1" Type="http://schemas.microsoft.com/office/2011/relationships/chartStyle" Target="style43.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4.xml"/><Relationship Id="rId1" Type="http://schemas.microsoft.com/office/2011/relationships/chartStyle" Target="style44.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5.xml"/><Relationship Id="rId1" Type="http://schemas.microsoft.com/office/2011/relationships/chartStyle" Target="style45.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6.xml"/><Relationship Id="rId1" Type="http://schemas.microsoft.com/office/2011/relationships/chartStyle" Target="style46.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7.xml"/><Relationship Id="rId1" Type="http://schemas.microsoft.com/office/2011/relationships/chartStyle" Target="style47.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8.xml"/><Relationship Id="rId1" Type="http://schemas.microsoft.com/office/2011/relationships/chartStyle" Target="style48.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49.xml"/><Relationship Id="rId1" Type="http://schemas.microsoft.com/office/2011/relationships/chartStyle" Target="style49.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0.xml"/><Relationship Id="rId1" Type="http://schemas.microsoft.com/office/2011/relationships/chartStyle" Target="style50.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1.xml"/><Relationship Id="rId1" Type="http://schemas.microsoft.com/office/2011/relationships/chartStyle" Target="style51.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2.xml"/><Relationship Id="rId1" Type="http://schemas.microsoft.com/office/2011/relationships/chartStyle" Target="style52.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3.xml"/><Relationship Id="rId1" Type="http://schemas.microsoft.com/office/2011/relationships/chartStyle" Target="style53.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4.xml"/><Relationship Id="rId1" Type="http://schemas.microsoft.com/office/2011/relationships/chartStyle" Target="style54.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5.xml"/><Relationship Id="rId1" Type="http://schemas.microsoft.com/office/2011/relationships/chartStyle" Target="style55.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6.xml"/><Relationship Id="rId1" Type="http://schemas.microsoft.com/office/2011/relationships/chartStyle" Target="style5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7.xml"/><Relationship Id="rId1" Type="http://schemas.microsoft.com/office/2011/relationships/chartStyle" Target="style57.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58.xml"/><Relationship Id="rId1" Type="http://schemas.microsoft.com/office/2011/relationships/chartStyle" Target="style58.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59.xml"/><Relationship Id="rId1" Type="http://schemas.microsoft.com/office/2011/relationships/chartStyle" Target="style59.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0.xml"/><Relationship Id="rId1" Type="http://schemas.microsoft.com/office/2011/relationships/chartStyle" Target="style60.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1.xml"/><Relationship Id="rId1" Type="http://schemas.microsoft.com/office/2011/relationships/chartStyle" Target="style61.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2.xml"/><Relationship Id="rId1" Type="http://schemas.microsoft.com/office/2011/relationships/chartStyle" Target="style62.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3.xml"/><Relationship Id="rId1" Type="http://schemas.microsoft.com/office/2011/relationships/chartStyle" Target="style63.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4.xml"/><Relationship Id="rId1" Type="http://schemas.microsoft.com/office/2011/relationships/chartStyle" Target="style64.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5.xml"/><Relationship Id="rId1" Type="http://schemas.microsoft.com/office/2011/relationships/chartStyle" Target="style6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6.xml"/><Relationship Id="rId1" Type="http://schemas.microsoft.com/office/2011/relationships/chartStyle" Target="style6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67.xml"/><Relationship Id="rId1" Type="http://schemas.microsoft.com/office/2011/relationships/chartStyle" Target="style67.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68.xml"/><Relationship Id="rId1" Type="http://schemas.microsoft.com/office/2011/relationships/chartStyle" Target="style68.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69.xml"/><Relationship Id="rId1" Type="http://schemas.microsoft.com/office/2011/relationships/chartStyle" Target="style69.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0.xml"/><Relationship Id="rId1" Type="http://schemas.microsoft.com/office/2011/relationships/chartStyle" Target="style70.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1.xml"/><Relationship Id="rId1" Type="http://schemas.microsoft.com/office/2011/relationships/chartStyle" Target="style71.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2.xml"/><Relationship Id="rId1" Type="http://schemas.microsoft.com/office/2011/relationships/chartStyle" Target="style72.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3.xml"/><Relationship Id="rId1" Type="http://schemas.microsoft.com/office/2011/relationships/chartStyle" Target="style73.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4.xml"/><Relationship Id="rId1" Type="http://schemas.microsoft.com/office/2011/relationships/chartStyle" Target="style74.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75.xml"/><Relationship Id="rId1" Type="http://schemas.microsoft.com/office/2011/relationships/chartStyle" Target="style75.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76.xml"/><Relationship Id="rId1" Type="http://schemas.microsoft.com/office/2011/relationships/chartStyle" Target="style7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3" Type="http://schemas.openxmlformats.org/officeDocument/2006/relationships/package" Target="../embeddings/Microsoft_Excel_Worksheet79.xlsx"/><Relationship Id="rId2" Type="http://schemas.microsoft.com/office/2011/relationships/chartColorStyle" Target="colors77.xml"/><Relationship Id="rId1" Type="http://schemas.microsoft.com/office/2011/relationships/chartStyle" Target="style77.xml"/></Relationships>
</file>

<file path=ppt/charts/_rels/chart81.xml.rels><?xml version="1.0" encoding="UTF-8" standalone="yes"?>
<Relationships xmlns="http://schemas.openxmlformats.org/package/2006/relationships"><Relationship Id="rId3" Type="http://schemas.openxmlformats.org/officeDocument/2006/relationships/package" Target="../embeddings/Microsoft_Excel_Worksheet80.xlsx"/><Relationship Id="rId2" Type="http://schemas.microsoft.com/office/2011/relationships/chartColorStyle" Target="colors78.xml"/><Relationship Id="rId1" Type="http://schemas.microsoft.com/office/2011/relationships/chartStyle" Target="style78.xml"/></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79.xml"/><Relationship Id="rId1" Type="http://schemas.microsoft.com/office/2011/relationships/chartStyle" Target="style79.xml"/></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80.xml"/><Relationship Id="rId1" Type="http://schemas.microsoft.com/office/2011/relationships/chartStyle" Target="style80.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81.xml"/><Relationship Id="rId1" Type="http://schemas.microsoft.com/office/2011/relationships/chartStyle" Target="style81.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82.xml"/><Relationship Id="rId1" Type="http://schemas.microsoft.com/office/2011/relationships/chartStyle" Target="style82.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83.xml"/><Relationship Id="rId1" Type="http://schemas.microsoft.com/office/2011/relationships/chartStyle" Target="style83.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4.xml"/><Relationship Id="rId1" Type="http://schemas.microsoft.com/office/2011/relationships/chartStyle" Target="style84.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85.xml"/><Relationship Id="rId1" Type="http://schemas.microsoft.com/office/2011/relationships/chartStyle" Target="style85.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86.xml"/><Relationship Id="rId1" Type="http://schemas.microsoft.com/office/2011/relationships/chartStyle" Target="style86.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5" Type="http://schemas.openxmlformats.org/officeDocument/2006/relationships/chartUserShapes" Target="../drawings/drawing1.xml"/><Relationship Id="rId4"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87.xml"/><Relationship Id="rId1" Type="http://schemas.microsoft.com/office/2011/relationships/chartStyle" Target="style87.xml"/></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88.xml"/><Relationship Id="rId1" Type="http://schemas.microsoft.com/office/2011/relationships/chartStyle" Target="style8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89.xml"/><Relationship Id="rId1" Type="http://schemas.microsoft.com/office/2011/relationships/chartStyle" Target="style8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90.xml"/><Relationship Id="rId1" Type="http://schemas.microsoft.com/office/2011/relationships/chartStyle" Target="style90.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91.xml"/><Relationship Id="rId1" Type="http://schemas.microsoft.com/office/2011/relationships/chartStyle" Target="style91.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92.xml"/><Relationship Id="rId1" Type="http://schemas.microsoft.com/office/2011/relationships/chartStyle" Target="style9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Percent</a:t>
            </a:r>
            <a:r>
              <a:rPr lang="en-US" sz="1400" b="1" baseline="0" dirty="0">
                <a:solidFill>
                  <a:schemeClr val="tx1"/>
                </a:solidFill>
              </a:rPr>
              <a:t> Distribution of Gender Among VHA Patient, Veteran, and Non-Veteran Populations</a:t>
            </a:r>
            <a:endParaRPr lang="en-US" sz="1400" b="1" dirty="0">
              <a:solidFill>
                <a:schemeClr val="tx1"/>
              </a:solidFill>
            </a:endParaRPr>
          </a:p>
        </c:rich>
      </c:tx>
      <c:layout>
        <c:manualLayout>
          <c:xMode val="edge"/>
          <c:yMode val="edge"/>
          <c:x val="8.0271216097987756E-4"/>
          <c:y val="3.3741308652207945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Sheet1!$B$1</c:f>
              <c:strCache>
                <c:ptCount val="1"/>
                <c:pt idx="0">
                  <c:v>Male</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Non-Veteran Population</c:v>
                </c:pt>
                <c:pt idx="1">
                  <c:v>Veteran Population</c:v>
                </c:pt>
                <c:pt idx="2">
                  <c:v>VHA Patient Population</c:v>
                </c:pt>
              </c:strCache>
            </c:strRef>
          </c:cat>
          <c:val>
            <c:numRef>
              <c:f>Sheet1!$B$2:$B$4</c:f>
              <c:numCache>
                <c:formatCode>0.0%</c:formatCode>
                <c:ptCount val="3"/>
                <c:pt idx="0">
                  <c:v>0.45200000000000001</c:v>
                </c:pt>
                <c:pt idx="1">
                  <c:v>0.91100000000000003</c:v>
                </c:pt>
                <c:pt idx="2">
                  <c:v>0.93300000000000005</c:v>
                </c:pt>
              </c:numCache>
            </c:numRef>
          </c:val>
          <c:extLst>
            <c:ext xmlns:c16="http://schemas.microsoft.com/office/drawing/2014/chart" uri="{C3380CC4-5D6E-409C-BE32-E72D297353CC}">
              <c16:uniqueId val="{00000000-F2EA-4DB1-A9C1-1C79A470C12F}"/>
            </c:ext>
          </c:extLst>
        </c:ser>
        <c:ser>
          <c:idx val="1"/>
          <c:order val="1"/>
          <c:tx>
            <c:strRef>
              <c:f>Sheet1!$C$1</c:f>
              <c:strCache>
                <c:ptCount val="1"/>
                <c:pt idx="0">
                  <c:v>Female</c:v>
                </c:pt>
              </c:strCache>
            </c:strRef>
          </c:tx>
          <c:spPr>
            <a:solidFill>
              <a:srgbClr val="AABA0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Non-Veteran Population</c:v>
                </c:pt>
                <c:pt idx="1">
                  <c:v>Veteran Population</c:v>
                </c:pt>
                <c:pt idx="2">
                  <c:v>VHA Patient Population</c:v>
                </c:pt>
              </c:strCache>
            </c:strRef>
          </c:cat>
          <c:val>
            <c:numRef>
              <c:f>Sheet1!$C$2:$C$4</c:f>
              <c:numCache>
                <c:formatCode>0.0%</c:formatCode>
                <c:ptCount val="3"/>
                <c:pt idx="0">
                  <c:v>0.54800000000000004</c:v>
                </c:pt>
                <c:pt idx="1">
                  <c:v>8.8999999999999996E-2</c:v>
                </c:pt>
                <c:pt idx="2">
                  <c:v>6.7000000000000004E-2</c:v>
                </c:pt>
              </c:numCache>
            </c:numRef>
          </c:val>
          <c:extLst>
            <c:ext xmlns:c16="http://schemas.microsoft.com/office/drawing/2014/chart" uri="{C3380CC4-5D6E-409C-BE32-E72D297353CC}">
              <c16:uniqueId val="{00000001-F2EA-4DB1-A9C1-1C79A470C12F}"/>
            </c:ext>
          </c:extLst>
        </c:ser>
        <c:dLbls>
          <c:showLegendKey val="0"/>
          <c:showVal val="0"/>
          <c:showCatName val="0"/>
          <c:showSerName val="0"/>
          <c:showPercent val="0"/>
          <c:showBubbleSize val="0"/>
        </c:dLbls>
        <c:gapWidth val="75"/>
        <c:overlap val="100"/>
        <c:axId val="682386520"/>
        <c:axId val="682388488"/>
      </c:barChart>
      <c:catAx>
        <c:axId val="682386520"/>
        <c:scaling>
          <c:orientation val="minMax"/>
        </c:scaling>
        <c:delete val="0"/>
        <c:axPos val="l"/>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82388488"/>
        <c:crosses val="autoZero"/>
        <c:auto val="1"/>
        <c:lblAlgn val="ctr"/>
        <c:lblOffset val="100"/>
        <c:noMultiLvlLbl val="0"/>
      </c:catAx>
      <c:valAx>
        <c:axId val="682388488"/>
        <c:scaling>
          <c:orientation val="minMax"/>
          <c:max val="1"/>
        </c:scaling>
        <c:delete val="0"/>
        <c:axPos val="b"/>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82386520"/>
        <c:crosses val="autoZero"/>
        <c:crossBetween val="between"/>
        <c:majorUnit val="0.2"/>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8821218528239534"/>
          <c:y val="0.16372404107381314"/>
          <c:w val="0.43108739500932564"/>
          <c:h val="6.547783179827293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484908136482941"/>
          <c:y val="0.22509883023881269"/>
          <c:w val="0.717473527872308"/>
          <c:h val="0.69018441560545674"/>
        </c:manualLayout>
      </c:layout>
      <c:barChart>
        <c:barDir val="bar"/>
        <c:grouping val="clustered"/>
        <c:varyColors val="0"/>
        <c:ser>
          <c:idx val="1"/>
          <c:order val="0"/>
          <c:tx>
            <c:strRef>
              <c:f>Sheet1!$B$1</c:f>
              <c:strCache>
                <c:ptCount val="1"/>
                <c:pt idx="0">
                  <c:v>Non-Veteran Population</c:v>
                </c:pt>
              </c:strCache>
            </c:strRef>
          </c:tx>
          <c:spPr>
            <a:solidFill>
              <a:srgbClr val="ABB7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Chronic Pain</c:v>
                </c:pt>
                <c:pt idx="1">
                  <c:v>Not Rested</c:v>
                </c:pt>
                <c:pt idx="2">
                  <c:v>Current Smoker</c:v>
                </c:pt>
                <c:pt idx="3">
                  <c:v>No Physical Activity</c:v>
                </c:pt>
                <c:pt idx="4">
                  <c:v>Very Good or
Excellent health</c:v>
                </c:pt>
              </c:strCache>
            </c:strRef>
          </c:cat>
          <c:val>
            <c:numRef>
              <c:f>Sheet1!$B$2:$B$6</c:f>
              <c:numCache>
                <c:formatCode>0.0%</c:formatCode>
                <c:ptCount val="5"/>
                <c:pt idx="0">
                  <c:v>0.111</c:v>
                </c:pt>
                <c:pt idx="1">
                  <c:v>0.35599999999999998</c:v>
                </c:pt>
                <c:pt idx="2">
                  <c:v>0.18</c:v>
                </c:pt>
                <c:pt idx="3">
                  <c:v>0.34499999999999997</c:v>
                </c:pt>
                <c:pt idx="4">
                  <c:v>0.70799999999999996</c:v>
                </c:pt>
              </c:numCache>
            </c:numRef>
          </c:val>
          <c:extLst>
            <c:ext xmlns:c16="http://schemas.microsoft.com/office/drawing/2014/chart" uri="{C3380CC4-5D6E-409C-BE32-E72D297353CC}">
              <c16:uniqueId val="{00000000-CF42-41D4-B1D0-E9A8C1ED7DFE}"/>
            </c:ext>
          </c:extLst>
        </c:ser>
        <c:ser>
          <c:idx val="0"/>
          <c:order val="1"/>
          <c:tx>
            <c:strRef>
              <c:f>Sheet1!$C$1</c:f>
              <c:strCache>
                <c:ptCount val="1"/>
                <c:pt idx="0">
                  <c:v>Veteran Population</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Chronic Pain</c:v>
                </c:pt>
                <c:pt idx="1">
                  <c:v>Not Rested</c:v>
                </c:pt>
                <c:pt idx="2">
                  <c:v>Current Smoker</c:v>
                </c:pt>
                <c:pt idx="3">
                  <c:v>No Physical Activity</c:v>
                </c:pt>
                <c:pt idx="4">
                  <c:v>Very Good or
Excellent health</c:v>
                </c:pt>
              </c:strCache>
            </c:strRef>
          </c:cat>
          <c:val>
            <c:numRef>
              <c:f>Sheet1!$C$2:$C$6</c:f>
              <c:numCache>
                <c:formatCode>0.0%</c:formatCode>
                <c:ptCount val="5"/>
                <c:pt idx="0">
                  <c:v>0.251</c:v>
                </c:pt>
                <c:pt idx="1">
                  <c:v>0.41399999999999998</c:v>
                </c:pt>
                <c:pt idx="2">
                  <c:v>0.24</c:v>
                </c:pt>
                <c:pt idx="3">
                  <c:v>0.28399999999999997</c:v>
                </c:pt>
                <c:pt idx="4">
                  <c:v>0.61399999999999999</c:v>
                </c:pt>
              </c:numCache>
            </c:numRef>
          </c:val>
          <c:extLst>
            <c:ext xmlns:c16="http://schemas.microsoft.com/office/drawing/2014/chart" uri="{C3380CC4-5D6E-409C-BE32-E72D297353CC}">
              <c16:uniqueId val="{00000001-CF42-41D4-B1D0-E9A8C1ED7DFE}"/>
            </c:ext>
          </c:extLst>
        </c:ser>
        <c:dLbls>
          <c:showLegendKey val="0"/>
          <c:showVal val="0"/>
          <c:showCatName val="0"/>
          <c:showSerName val="0"/>
          <c:showPercent val="0"/>
          <c:showBubbleSize val="0"/>
        </c:dLbls>
        <c:gapWidth val="75"/>
        <c:overlap val="-27"/>
        <c:axId val="919334144"/>
        <c:axId val="919329224"/>
      </c:barChart>
      <c:catAx>
        <c:axId val="919334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29224"/>
        <c:crosses val="autoZero"/>
        <c:auto val="1"/>
        <c:lblAlgn val="ctr"/>
        <c:lblOffset val="100"/>
        <c:noMultiLvlLbl val="0"/>
      </c:catAx>
      <c:valAx>
        <c:axId val="9193292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34144"/>
        <c:crosses val="autoZero"/>
        <c:crossBetween val="between"/>
      </c:valAx>
      <c:spPr>
        <a:noFill/>
        <a:ln>
          <a:noFill/>
        </a:ln>
        <a:effectLst/>
      </c:spPr>
    </c:plotArea>
    <c:legend>
      <c:legendPos val="b"/>
      <c:layout>
        <c:manualLayout>
          <c:xMode val="edge"/>
          <c:yMode val="edge"/>
          <c:x val="0"/>
          <c:y val="0.15191503839797804"/>
          <c:w val="0.96328506001556502"/>
          <c:h val="4.9241963967467023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ysClr val="window" lastClr="FFFFFF"/>
    </a:solidFill>
    <a:ln w="9525" cap="flat" cmpd="sng" algn="ctr">
      <a:noFill/>
      <a:round/>
    </a:ln>
    <a:effectLst/>
  </c:spPr>
  <c:txPr>
    <a:bodyPr/>
    <a:lstStyle/>
    <a:p>
      <a:pPr>
        <a:defRPr/>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800552732857159"/>
          <c:y val="0.20418476469511082"/>
          <c:w val="0.717473527872308"/>
          <c:h val="0.72678941585790147"/>
        </c:manualLayout>
      </c:layout>
      <c:barChart>
        <c:barDir val="bar"/>
        <c:grouping val="clustered"/>
        <c:varyColors val="0"/>
        <c:ser>
          <c:idx val="1"/>
          <c:order val="0"/>
          <c:tx>
            <c:strRef>
              <c:f>Sheet1!$B$1</c:f>
              <c:strCache>
                <c:ptCount val="1"/>
                <c:pt idx="0">
                  <c:v>Non-Veteran Population</c:v>
                </c:pt>
              </c:strCache>
            </c:strRef>
          </c:tx>
          <c:spPr>
            <a:solidFill>
              <a:srgbClr val="ABB7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Chronic Pain</c:v>
                </c:pt>
                <c:pt idx="1">
                  <c:v>Not Rested</c:v>
                </c:pt>
                <c:pt idx="2">
                  <c:v>Current Smoker</c:v>
                </c:pt>
                <c:pt idx="3">
                  <c:v>No Physical Activity</c:v>
                </c:pt>
                <c:pt idx="4">
                  <c:v>Very Good or
Excellent health</c:v>
                </c:pt>
              </c:strCache>
            </c:strRef>
          </c:cat>
          <c:val>
            <c:numRef>
              <c:f>Sheet1!$B$2:$B$6</c:f>
              <c:numCache>
                <c:formatCode>0.0%</c:formatCode>
                <c:ptCount val="5"/>
                <c:pt idx="0">
                  <c:v>0.23400000000000001</c:v>
                </c:pt>
                <c:pt idx="1">
                  <c:v>0.33700000000000002</c:v>
                </c:pt>
                <c:pt idx="2">
                  <c:v>0.17699999999999999</c:v>
                </c:pt>
                <c:pt idx="3">
                  <c:v>0.45500000000000002</c:v>
                </c:pt>
                <c:pt idx="4">
                  <c:v>0.54400000000000004</c:v>
                </c:pt>
              </c:numCache>
            </c:numRef>
          </c:val>
          <c:extLst>
            <c:ext xmlns:c16="http://schemas.microsoft.com/office/drawing/2014/chart" uri="{C3380CC4-5D6E-409C-BE32-E72D297353CC}">
              <c16:uniqueId val="{00000000-CF42-41D4-B1D0-E9A8C1ED7DFE}"/>
            </c:ext>
          </c:extLst>
        </c:ser>
        <c:ser>
          <c:idx val="0"/>
          <c:order val="1"/>
          <c:tx>
            <c:strRef>
              <c:f>Sheet1!$C$1</c:f>
              <c:strCache>
                <c:ptCount val="1"/>
                <c:pt idx="0">
                  <c:v>Veteran Population</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Chronic Pain</c:v>
                </c:pt>
                <c:pt idx="1">
                  <c:v>Not Rested</c:v>
                </c:pt>
                <c:pt idx="2">
                  <c:v>Current Smoker</c:v>
                </c:pt>
                <c:pt idx="3">
                  <c:v>No Physical Activity</c:v>
                </c:pt>
                <c:pt idx="4">
                  <c:v>Very Good or
Excellent health</c:v>
                </c:pt>
              </c:strCache>
            </c:strRef>
          </c:cat>
          <c:val>
            <c:numRef>
              <c:f>Sheet1!$C$2:$C$6</c:f>
              <c:numCache>
                <c:formatCode>0.0%</c:formatCode>
                <c:ptCount val="5"/>
                <c:pt idx="0">
                  <c:v>0.33900000000000002</c:v>
                </c:pt>
                <c:pt idx="1">
                  <c:v>0.38700000000000001</c:v>
                </c:pt>
                <c:pt idx="2">
                  <c:v>0.249</c:v>
                </c:pt>
                <c:pt idx="3">
                  <c:v>0.45300000000000001</c:v>
                </c:pt>
                <c:pt idx="4">
                  <c:v>0.48399999999999999</c:v>
                </c:pt>
              </c:numCache>
            </c:numRef>
          </c:val>
          <c:extLst>
            <c:ext xmlns:c16="http://schemas.microsoft.com/office/drawing/2014/chart" uri="{C3380CC4-5D6E-409C-BE32-E72D297353CC}">
              <c16:uniqueId val="{00000001-CF42-41D4-B1D0-E9A8C1ED7DFE}"/>
            </c:ext>
          </c:extLst>
        </c:ser>
        <c:dLbls>
          <c:showLegendKey val="0"/>
          <c:showVal val="0"/>
          <c:showCatName val="0"/>
          <c:showSerName val="0"/>
          <c:showPercent val="0"/>
          <c:showBubbleSize val="0"/>
        </c:dLbls>
        <c:gapWidth val="75"/>
        <c:overlap val="-27"/>
        <c:axId val="919334144"/>
        <c:axId val="919329224"/>
      </c:barChart>
      <c:catAx>
        <c:axId val="919334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29224"/>
        <c:crosses val="autoZero"/>
        <c:auto val="1"/>
        <c:lblAlgn val="ctr"/>
        <c:lblOffset val="100"/>
        <c:noMultiLvlLbl val="0"/>
      </c:catAx>
      <c:valAx>
        <c:axId val="9193292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34144"/>
        <c:crosses val="autoZero"/>
        <c:crossBetween val="between"/>
      </c:valAx>
      <c:spPr>
        <a:noFill/>
        <a:ln>
          <a:noFill/>
        </a:ln>
        <a:effectLst/>
      </c:spPr>
    </c:plotArea>
    <c:legend>
      <c:legendPos val="b"/>
      <c:layout>
        <c:manualLayout>
          <c:xMode val="edge"/>
          <c:yMode val="edge"/>
          <c:x val="0"/>
          <c:y val="0.14162697255435663"/>
          <c:w val="0.96328506001556502"/>
          <c:h val="4.409783131811653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ysClr val="window" lastClr="FFFFFF"/>
    </a:solidFill>
    <a:ln w="9525" cap="flat" cmpd="sng" algn="ctr">
      <a:noFill/>
      <a:round/>
    </a:ln>
    <a:effectLst/>
  </c:spPr>
  <c:txPr>
    <a:bodyPr/>
    <a:lstStyle/>
    <a:p>
      <a:pPr>
        <a:defRPr/>
      </a:pPr>
      <a:endParaRPr lang="en-US"/>
    </a:p>
  </c:txPr>
  <c:externalData r:id="rId4">
    <c:autoUpdate val="0"/>
  </c:externalData>
  <c:userShapes r:id="rId5"/>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800552732857159"/>
          <c:y val="0.20397289873649516"/>
          <c:w val="0.717473527872308"/>
          <c:h val="0.72700128181651724"/>
        </c:manualLayout>
      </c:layout>
      <c:barChart>
        <c:barDir val="bar"/>
        <c:grouping val="clustered"/>
        <c:varyColors val="0"/>
        <c:ser>
          <c:idx val="1"/>
          <c:order val="0"/>
          <c:tx>
            <c:strRef>
              <c:f>Sheet1!$B$1</c:f>
              <c:strCache>
                <c:ptCount val="1"/>
                <c:pt idx="0">
                  <c:v>Non-Veteran Population</c:v>
                </c:pt>
              </c:strCache>
            </c:strRef>
          </c:tx>
          <c:spPr>
            <a:solidFill>
              <a:srgbClr val="ABB7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Chronic Pain</c:v>
                </c:pt>
                <c:pt idx="1">
                  <c:v>Not Rested</c:v>
                </c:pt>
                <c:pt idx="2">
                  <c:v>Current Smoker</c:v>
                </c:pt>
                <c:pt idx="3">
                  <c:v>No Physical Activity</c:v>
                </c:pt>
                <c:pt idx="4">
                  <c:v>Very Good or
Excellent health</c:v>
                </c:pt>
              </c:strCache>
            </c:strRef>
          </c:cat>
          <c:val>
            <c:numRef>
              <c:f>Sheet1!$B$2:$B$6</c:f>
              <c:numCache>
                <c:formatCode>0.0%</c:formatCode>
                <c:ptCount val="5"/>
                <c:pt idx="0">
                  <c:v>0.27800000000000002</c:v>
                </c:pt>
                <c:pt idx="1">
                  <c:v>0.41099999999999998</c:v>
                </c:pt>
                <c:pt idx="2">
                  <c:v>0.156</c:v>
                </c:pt>
                <c:pt idx="3">
                  <c:v>0.505</c:v>
                </c:pt>
                <c:pt idx="4">
                  <c:v>0.52</c:v>
                </c:pt>
              </c:numCache>
            </c:numRef>
          </c:val>
          <c:extLst>
            <c:ext xmlns:c16="http://schemas.microsoft.com/office/drawing/2014/chart" uri="{C3380CC4-5D6E-409C-BE32-E72D297353CC}">
              <c16:uniqueId val="{00000000-CF42-41D4-B1D0-E9A8C1ED7DFE}"/>
            </c:ext>
          </c:extLst>
        </c:ser>
        <c:ser>
          <c:idx val="0"/>
          <c:order val="1"/>
          <c:tx>
            <c:strRef>
              <c:f>Sheet1!$C$1</c:f>
              <c:strCache>
                <c:ptCount val="1"/>
                <c:pt idx="0">
                  <c:v>Veteran Population</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Chronic Pain</c:v>
                </c:pt>
                <c:pt idx="1">
                  <c:v>Not Rested</c:v>
                </c:pt>
                <c:pt idx="2">
                  <c:v>Current Smoker</c:v>
                </c:pt>
                <c:pt idx="3">
                  <c:v>No Physical Activity</c:v>
                </c:pt>
                <c:pt idx="4">
                  <c:v>Very Good or
Excellent health</c:v>
                </c:pt>
              </c:strCache>
            </c:strRef>
          </c:cat>
          <c:val>
            <c:numRef>
              <c:f>Sheet1!$C$2:$C$6</c:f>
              <c:numCache>
                <c:formatCode>0.0%</c:formatCode>
                <c:ptCount val="5"/>
                <c:pt idx="0">
                  <c:v>0.35899999999999999</c:v>
                </c:pt>
                <c:pt idx="1">
                  <c:v>0.47499999999999998</c:v>
                </c:pt>
                <c:pt idx="2">
                  <c:v>0.23799999999999999</c:v>
                </c:pt>
                <c:pt idx="3">
                  <c:v>0.41199999999999998</c:v>
                </c:pt>
                <c:pt idx="4">
                  <c:v>0.45900000000000002</c:v>
                </c:pt>
              </c:numCache>
            </c:numRef>
          </c:val>
          <c:extLst>
            <c:ext xmlns:c16="http://schemas.microsoft.com/office/drawing/2014/chart" uri="{C3380CC4-5D6E-409C-BE32-E72D297353CC}">
              <c16:uniqueId val="{00000001-CF42-41D4-B1D0-E9A8C1ED7DFE}"/>
            </c:ext>
          </c:extLst>
        </c:ser>
        <c:dLbls>
          <c:showLegendKey val="0"/>
          <c:showVal val="0"/>
          <c:showCatName val="0"/>
          <c:showSerName val="0"/>
          <c:showPercent val="0"/>
          <c:showBubbleSize val="0"/>
        </c:dLbls>
        <c:gapWidth val="75"/>
        <c:overlap val="-27"/>
        <c:axId val="919334144"/>
        <c:axId val="919329224"/>
      </c:barChart>
      <c:catAx>
        <c:axId val="919334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29224"/>
        <c:crosses val="autoZero"/>
        <c:auto val="1"/>
        <c:lblAlgn val="ctr"/>
        <c:lblOffset val="100"/>
        <c:noMultiLvlLbl val="0"/>
      </c:catAx>
      <c:valAx>
        <c:axId val="9193292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34144"/>
        <c:crosses val="autoZero"/>
        <c:crossBetween val="between"/>
      </c:valAx>
      <c:spPr>
        <a:noFill/>
        <a:ln>
          <a:noFill/>
        </a:ln>
        <a:effectLst/>
      </c:spPr>
    </c:plotArea>
    <c:legend>
      <c:legendPos val="b"/>
      <c:layout>
        <c:manualLayout>
          <c:xMode val="edge"/>
          <c:yMode val="edge"/>
          <c:x val="0"/>
          <c:y val="0.14419898901526199"/>
          <c:w val="0.96328506001556502"/>
          <c:h val="4.409783131811653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ysClr val="window" lastClr="FFFFFF"/>
    </a:solidFill>
    <a:ln w="9525" cap="flat" cmpd="sng" algn="ctr">
      <a:noFill/>
      <a:round/>
    </a:ln>
    <a:effectLst/>
  </c:spPr>
  <c:txPr>
    <a:bodyPr/>
    <a:lstStyle/>
    <a:p>
      <a:pPr>
        <a:defRPr/>
      </a:pPr>
      <a:endParaRPr lang="en-US"/>
    </a:p>
  </c:txPr>
  <c:externalData r:id="rId4">
    <c:autoUpdate val="0"/>
  </c:externalData>
  <c:userShapes r:id="rId5"/>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7965393214737"/>
          <c:y val="0.22025907269674433"/>
          <c:w val="0.717473527872308"/>
          <c:h val="0.69605652642149518"/>
        </c:manualLayout>
      </c:layout>
      <c:barChart>
        <c:barDir val="bar"/>
        <c:grouping val="clustered"/>
        <c:varyColors val="0"/>
        <c:ser>
          <c:idx val="1"/>
          <c:order val="0"/>
          <c:tx>
            <c:strRef>
              <c:f>Sheet1!$B$1</c:f>
              <c:strCache>
                <c:ptCount val="1"/>
                <c:pt idx="0">
                  <c:v>Non-Veteran Population</c:v>
                </c:pt>
              </c:strCache>
            </c:strRef>
          </c:tx>
          <c:spPr>
            <a:solidFill>
              <a:srgbClr val="ABB7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Chronic Pain</c:v>
                </c:pt>
                <c:pt idx="1">
                  <c:v>Not Rested</c:v>
                </c:pt>
                <c:pt idx="2">
                  <c:v>Current Smoker</c:v>
                </c:pt>
                <c:pt idx="3">
                  <c:v>No Physical Activity</c:v>
                </c:pt>
                <c:pt idx="4">
                  <c:v>Very Good or
Excellent health</c:v>
                </c:pt>
              </c:strCache>
            </c:strRef>
          </c:cat>
          <c:val>
            <c:numRef>
              <c:f>Sheet1!$B$2:$B$6</c:f>
              <c:numCache>
                <c:formatCode>0.0%</c:formatCode>
                <c:ptCount val="5"/>
                <c:pt idx="0">
                  <c:v>0.29899999999999999</c:v>
                </c:pt>
                <c:pt idx="1">
                  <c:v>0.29299999999999998</c:v>
                </c:pt>
                <c:pt idx="2">
                  <c:v>8.8999999999999996E-2</c:v>
                </c:pt>
                <c:pt idx="3">
                  <c:v>0.55800000000000005</c:v>
                </c:pt>
                <c:pt idx="4">
                  <c:v>0.48799999999999999</c:v>
                </c:pt>
              </c:numCache>
            </c:numRef>
          </c:val>
          <c:extLst>
            <c:ext xmlns:c16="http://schemas.microsoft.com/office/drawing/2014/chart" uri="{C3380CC4-5D6E-409C-BE32-E72D297353CC}">
              <c16:uniqueId val="{00000000-CF42-41D4-B1D0-E9A8C1ED7DFE}"/>
            </c:ext>
          </c:extLst>
        </c:ser>
        <c:ser>
          <c:idx val="0"/>
          <c:order val="1"/>
          <c:tx>
            <c:strRef>
              <c:f>Sheet1!$C$1</c:f>
              <c:strCache>
                <c:ptCount val="1"/>
                <c:pt idx="0">
                  <c:v>Veteran Population</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Chronic Pain</c:v>
                </c:pt>
                <c:pt idx="1">
                  <c:v>Not Rested</c:v>
                </c:pt>
                <c:pt idx="2">
                  <c:v>Current Smoker</c:v>
                </c:pt>
                <c:pt idx="3">
                  <c:v>No Physical Activity</c:v>
                </c:pt>
                <c:pt idx="4">
                  <c:v>Very Good or
Excellent health</c:v>
                </c:pt>
              </c:strCache>
            </c:strRef>
          </c:cat>
          <c:val>
            <c:numRef>
              <c:f>Sheet1!$C$2:$C$6</c:f>
              <c:numCache>
                <c:formatCode>0.0%</c:formatCode>
                <c:ptCount val="5"/>
                <c:pt idx="0">
                  <c:v>0.32</c:v>
                </c:pt>
                <c:pt idx="1">
                  <c:v>0.33800000000000002</c:v>
                </c:pt>
                <c:pt idx="2">
                  <c:v>0.14699999999999999</c:v>
                </c:pt>
                <c:pt idx="3">
                  <c:v>0.54800000000000004</c:v>
                </c:pt>
                <c:pt idx="4">
                  <c:v>0.45100000000000001</c:v>
                </c:pt>
              </c:numCache>
            </c:numRef>
          </c:val>
          <c:extLst>
            <c:ext xmlns:c16="http://schemas.microsoft.com/office/drawing/2014/chart" uri="{C3380CC4-5D6E-409C-BE32-E72D297353CC}">
              <c16:uniqueId val="{00000001-CF42-41D4-B1D0-E9A8C1ED7DFE}"/>
            </c:ext>
          </c:extLst>
        </c:ser>
        <c:dLbls>
          <c:showLegendKey val="0"/>
          <c:showVal val="0"/>
          <c:showCatName val="0"/>
          <c:showSerName val="0"/>
          <c:showPercent val="0"/>
          <c:showBubbleSize val="0"/>
        </c:dLbls>
        <c:gapWidth val="75"/>
        <c:overlap val="-27"/>
        <c:axId val="919334144"/>
        <c:axId val="919329224"/>
      </c:barChart>
      <c:catAx>
        <c:axId val="919334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29224"/>
        <c:crosses val="autoZero"/>
        <c:auto val="1"/>
        <c:lblAlgn val="ctr"/>
        <c:lblOffset val="100"/>
        <c:noMultiLvlLbl val="0"/>
      </c:catAx>
      <c:valAx>
        <c:axId val="9193292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34144"/>
        <c:crosses val="autoZero"/>
        <c:crossBetween val="between"/>
      </c:valAx>
      <c:spPr>
        <a:noFill/>
        <a:ln>
          <a:noFill/>
        </a:ln>
        <a:effectLst/>
      </c:spPr>
    </c:plotArea>
    <c:legend>
      <c:legendPos val="b"/>
      <c:layout>
        <c:manualLayout>
          <c:xMode val="edge"/>
          <c:yMode val="edge"/>
          <c:x val="0"/>
          <c:y val="0.16156744841075005"/>
          <c:w val="0.96328506001556502"/>
          <c:h val="4.409783131811653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ysClr val="window" lastClr="FFFFFF"/>
    </a:solidFill>
    <a:ln w="9525" cap="flat" cmpd="sng" algn="ctr">
      <a:noFill/>
      <a:round/>
    </a:ln>
    <a:effectLst/>
  </c:spPr>
  <c:txPr>
    <a:bodyPr/>
    <a:lstStyle/>
    <a:p>
      <a:pPr>
        <a:defRPr/>
      </a:pPr>
      <a:endParaRPr lang="en-US"/>
    </a:p>
  </c:txPr>
  <c:externalData r:id="rId4">
    <c:autoUpdate val="0"/>
  </c:externalData>
  <c:userShapes r:id="rId5"/>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7965393214737"/>
          <c:y val="0.19947931855740253"/>
          <c:w val="0.50743025177408374"/>
          <c:h val="0.71124680016849751"/>
        </c:manualLayout>
      </c:layout>
      <c:barChart>
        <c:barDir val="bar"/>
        <c:grouping val="clustered"/>
        <c:varyColors val="0"/>
        <c:ser>
          <c:idx val="1"/>
          <c:order val="0"/>
          <c:tx>
            <c:strRef>
              <c:f>Sheet1!$B$1</c:f>
              <c:strCache>
                <c:ptCount val="1"/>
                <c:pt idx="0">
                  <c:v>Non-Veteran Population</c:v>
                </c:pt>
              </c:strCache>
            </c:strRef>
          </c:tx>
          <c:spPr>
            <a:solidFill>
              <a:srgbClr val="ABB7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Chronic Pain</c:v>
                </c:pt>
                <c:pt idx="1">
                  <c:v>Not Rested</c:v>
                </c:pt>
                <c:pt idx="2">
                  <c:v>Current Smoker</c:v>
                </c:pt>
                <c:pt idx="3">
                  <c:v>No Physical Activity</c:v>
                </c:pt>
                <c:pt idx="4">
                  <c:v>Very Good or
Excellent health</c:v>
                </c:pt>
              </c:strCache>
            </c:strRef>
          </c:cat>
          <c:val>
            <c:numRef>
              <c:f>Sheet1!$B$2:$B$6</c:f>
              <c:numCache>
                <c:formatCode>0.0%</c:formatCode>
                <c:ptCount val="5"/>
                <c:pt idx="0">
                  <c:v>0.252</c:v>
                </c:pt>
                <c:pt idx="1">
                  <c:v>0.24299999999999999</c:v>
                </c:pt>
                <c:pt idx="2">
                  <c:v>0.111</c:v>
                </c:pt>
                <c:pt idx="3">
                  <c:v>0.48499999999999999</c:v>
                </c:pt>
                <c:pt idx="4">
                  <c:v>0.47599999999999998</c:v>
                </c:pt>
              </c:numCache>
            </c:numRef>
          </c:val>
          <c:extLst>
            <c:ext xmlns:c16="http://schemas.microsoft.com/office/drawing/2014/chart" uri="{C3380CC4-5D6E-409C-BE32-E72D297353CC}">
              <c16:uniqueId val="{00000000-CF42-41D4-B1D0-E9A8C1ED7DFE}"/>
            </c:ext>
          </c:extLst>
        </c:ser>
        <c:ser>
          <c:idx val="0"/>
          <c:order val="1"/>
          <c:tx>
            <c:strRef>
              <c:f>Sheet1!$C$1</c:f>
              <c:strCache>
                <c:ptCount val="1"/>
                <c:pt idx="0">
                  <c:v>Veteran Population</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Chronic Pain</c:v>
                </c:pt>
                <c:pt idx="1">
                  <c:v>Not Rested</c:v>
                </c:pt>
                <c:pt idx="2">
                  <c:v>Current Smoker</c:v>
                </c:pt>
                <c:pt idx="3">
                  <c:v>No Physical Activity</c:v>
                </c:pt>
                <c:pt idx="4">
                  <c:v>Very Good or
Excellent health</c:v>
                </c:pt>
              </c:strCache>
            </c:strRef>
          </c:cat>
          <c:val>
            <c:numRef>
              <c:f>Sheet1!$C$2:$C$6</c:f>
              <c:numCache>
                <c:formatCode>0.0%</c:formatCode>
                <c:ptCount val="5"/>
                <c:pt idx="0">
                  <c:v>0.30599999999999999</c:v>
                </c:pt>
                <c:pt idx="1">
                  <c:v>0.251</c:v>
                </c:pt>
                <c:pt idx="2">
                  <c:v>0.114</c:v>
                </c:pt>
                <c:pt idx="3">
                  <c:v>0.48099999999999998</c:v>
                </c:pt>
                <c:pt idx="4">
                  <c:v>0.47499999999999998</c:v>
                </c:pt>
              </c:numCache>
            </c:numRef>
          </c:val>
          <c:extLst>
            <c:ext xmlns:c16="http://schemas.microsoft.com/office/drawing/2014/chart" uri="{C3380CC4-5D6E-409C-BE32-E72D297353CC}">
              <c16:uniqueId val="{00000001-CF42-41D4-B1D0-E9A8C1ED7DFE}"/>
            </c:ext>
          </c:extLst>
        </c:ser>
        <c:dLbls>
          <c:showLegendKey val="0"/>
          <c:showVal val="0"/>
          <c:showCatName val="0"/>
          <c:showSerName val="0"/>
          <c:showPercent val="0"/>
          <c:showBubbleSize val="0"/>
        </c:dLbls>
        <c:gapWidth val="75"/>
        <c:overlap val="-27"/>
        <c:axId val="919334144"/>
        <c:axId val="919329224"/>
      </c:barChart>
      <c:catAx>
        <c:axId val="919334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29224"/>
        <c:crosses val="autoZero"/>
        <c:auto val="1"/>
        <c:lblAlgn val="ctr"/>
        <c:lblOffset val="100"/>
        <c:noMultiLvlLbl val="0"/>
      </c:catAx>
      <c:valAx>
        <c:axId val="9193292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34144"/>
        <c:crosses val="autoZero"/>
        <c:crossBetween val="between"/>
        <c:majorUnit val="0.2"/>
      </c:valAx>
      <c:spPr>
        <a:noFill/>
        <a:ln>
          <a:noFill/>
        </a:ln>
        <a:effectLst/>
      </c:spPr>
    </c:plotArea>
    <c:legend>
      <c:legendPos val="b"/>
      <c:layout>
        <c:manualLayout>
          <c:xMode val="edge"/>
          <c:yMode val="edge"/>
          <c:x val="0"/>
          <c:y val="0.15595566887926504"/>
          <c:w val="0.96328506001556502"/>
          <c:h val="4.409783131811653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ysClr val="window" lastClr="FFFFFF"/>
    </a:solidFill>
    <a:ln w="9525" cap="flat" cmpd="sng" algn="ctr">
      <a:noFill/>
      <a:round/>
    </a:ln>
    <a:effectLst/>
  </c:spPr>
  <c:txPr>
    <a:bodyPr/>
    <a:lstStyle/>
    <a:p>
      <a:pPr>
        <a:defRPr/>
      </a:pPr>
      <a:endParaRPr lang="en-US"/>
    </a:p>
  </c:txPr>
  <c:externalData r:id="rId4">
    <c:autoUpdate val="0"/>
  </c:externalData>
  <c:userShapes r:id="rId5"/>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800552732857159"/>
          <c:y val="0.19573290407664559"/>
          <c:w val="0.717473527872308"/>
          <c:h val="0.74123753927310798"/>
        </c:manualLayout>
      </c:layout>
      <c:barChart>
        <c:barDir val="bar"/>
        <c:grouping val="clustered"/>
        <c:varyColors val="0"/>
        <c:ser>
          <c:idx val="1"/>
          <c:order val="0"/>
          <c:tx>
            <c:strRef>
              <c:f>Sheet1!$B$1</c:f>
              <c:strCache>
                <c:ptCount val="1"/>
                <c:pt idx="0">
                  <c:v>Non-Veteran Population</c:v>
                </c:pt>
              </c:strCache>
            </c:strRef>
          </c:tx>
          <c:spPr>
            <a:solidFill>
              <a:srgbClr val="ABB7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Arthiritis</c:v>
                </c:pt>
                <c:pt idx="1">
                  <c:v>Asthma</c:v>
                </c:pt>
                <c:pt idx="2">
                  <c:v>Cancer</c:v>
                </c:pt>
                <c:pt idx="3">
                  <c:v>Diabetes</c:v>
                </c:pt>
                <c:pt idx="4">
                  <c:v>Heart Disease</c:v>
                </c:pt>
                <c:pt idx="5">
                  <c:v>High Cholesterol</c:v>
                </c:pt>
                <c:pt idx="6">
                  <c:v>Hypertension</c:v>
                </c:pt>
              </c:strCache>
            </c:strRef>
          </c:cat>
          <c:val>
            <c:numRef>
              <c:f>Sheet1!$B$2:$B$8</c:f>
              <c:numCache>
                <c:formatCode>0.0%</c:formatCode>
                <c:ptCount val="7"/>
                <c:pt idx="0">
                  <c:v>4.6385069452672595E-2</c:v>
                </c:pt>
                <c:pt idx="1">
                  <c:v>0.120769904441572</c:v>
                </c:pt>
                <c:pt idx="2">
                  <c:v>9.4109729625157998E-3</c:v>
                </c:pt>
                <c:pt idx="3">
                  <c:v>2.52610673291652E-2</c:v>
                </c:pt>
                <c:pt idx="4">
                  <c:v>4.6425700115147295E-2</c:v>
                </c:pt>
                <c:pt idx="5">
                  <c:v>0.10936279433731</c:v>
                </c:pt>
                <c:pt idx="6">
                  <c:v>0.13570525902315</c:v>
                </c:pt>
              </c:numCache>
            </c:numRef>
          </c:val>
          <c:extLst>
            <c:ext xmlns:c16="http://schemas.microsoft.com/office/drawing/2014/chart" uri="{C3380CC4-5D6E-409C-BE32-E72D297353CC}">
              <c16:uniqueId val="{00000000-CF42-41D4-B1D0-E9A8C1ED7DFE}"/>
            </c:ext>
          </c:extLst>
        </c:ser>
        <c:ser>
          <c:idx val="0"/>
          <c:order val="1"/>
          <c:tx>
            <c:strRef>
              <c:f>Sheet1!$C$1</c:f>
              <c:strCache>
                <c:ptCount val="1"/>
                <c:pt idx="0">
                  <c:v>Veteran Population</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Arthiritis</c:v>
                </c:pt>
                <c:pt idx="1">
                  <c:v>Asthma</c:v>
                </c:pt>
                <c:pt idx="2">
                  <c:v>Cancer</c:v>
                </c:pt>
                <c:pt idx="3">
                  <c:v>Diabetes</c:v>
                </c:pt>
                <c:pt idx="4">
                  <c:v>Heart Disease</c:v>
                </c:pt>
                <c:pt idx="5">
                  <c:v>High Cholesterol</c:v>
                </c:pt>
                <c:pt idx="6">
                  <c:v>Hypertension</c:v>
                </c:pt>
              </c:strCache>
            </c:strRef>
          </c:cat>
          <c:val>
            <c:numRef>
              <c:f>Sheet1!$C$2:$C$8</c:f>
              <c:numCache>
                <c:formatCode>0.0%</c:formatCode>
                <c:ptCount val="7"/>
                <c:pt idx="0">
                  <c:v>0.19781791537737298</c:v>
                </c:pt>
                <c:pt idx="1">
                  <c:v>0.113484928258615</c:v>
                </c:pt>
                <c:pt idx="2">
                  <c:v>2.7659161539343204E-2</c:v>
                </c:pt>
                <c:pt idx="3">
                  <c:v>1.8941028014656202E-2</c:v>
                </c:pt>
                <c:pt idx="4">
                  <c:v>4.8969877204472399E-2</c:v>
                </c:pt>
                <c:pt idx="5">
                  <c:v>0.174411172848917</c:v>
                </c:pt>
                <c:pt idx="6">
                  <c:v>0.23127165301473698</c:v>
                </c:pt>
              </c:numCache>
            </c:numRef>
          </c:val>
          <c:extLst>
            <c:ext xmlns:c16="http://schemas.microsoft.com/office/drawing/2014/chart" uri="{C3380CC4-5D6E-409C-BE32-E72D297353CC}">
              <c16:uniqueId val="{00000001-CF42-41D4-B1D0-E9A8C1ED7DFE}"/>
            </c:ext>
          </c:extLst>
        </c:ser>
        <c:dLbls>
          <c:showLegendKey val="0"/>
          <c:showVal val="0"/>
          <c:showCatName val="0"/>
          <c:showSerName val="0"/>
          <c:showPercent val="0"/>
          <c:showBubbleSize val="0"/>
        </c:dLbls>
        <c:gapWidth val="75"/>
        <c:overlap val="-27"/>
        <c:axId val="919334144"/>
        <c:axId val="919329224"/>
      </c:barChart>
      <c:catAx>
        <c:axId val="919334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29224"/>
        <c:crosses val="autoZero"/>
        <c:auto val="1"/>
        <c:lblAlgn val="ctr"/>
        <c:lblOffset val="100"/>
        <c:noMultiLvlLbl val="0"/>
      </c:catAx>
      <c:valAx>
        <c:axId val="919329224"/>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34144"/>
        <c:crosses val="autoZero"/>
        <c:crossBetween val="between"/>
      </c:valAx>
      <c:spPr>
        <a:noFill/>
        <a:ln>
          <a:noFill/>
        </a:ln>
        <a:effectLst/>
      </c:spPr>
    </c:plotArea>
    <c:legend>
      <c:legendPos val="b"/>
      <c:layout>
        <c:manualLayout>
          <c:xMode val="edge"/>
          <c:yMode val="edge"/>
          <c:x val="2.8674540682414699E-4"/>
          <c:y val="0.15328846825181336"/>
          <c:w val="0.96328506001556502"/>
          <c:h val="4.409783131811653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ysClr val="window" lastClr="FFFFFF"/>
    </a:solidFill>
    <a:ln w="9525" cap="flat" cmpd="sng" algn="ctr">
      <a:noFill/>
      <a:round/>
    </a:ln>
    <a:effectLst/>
  </c:spPr>
  <c:txPr>
    <a:bodyPr/>
    <a:lstStyle/>
    <a:p>
      <a:pPr>
        <a:defRPr/>
      </a:pPr>
      <a:endParaRPr lang="en-US"/>
    </a:p>
  </c:txPr>
  <c:externalData r:id="rId4">
    <c:autoUpdate val="0"/>
  </c:externalData>
  <c:userShapes r:id="rId5"/>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800552732857159"/>
          <c:y val="0.19573290407664559"/>
          <c:w val="0.717473527872308"/>
          <c:h val="0.74123753927310798"/>
        </c:manualLayout>
      </c:layout>
      <c:barChart>
        <c:barDir val="bar"/>
        <c:grouping val="clustered"/>
        <c:varyColors val="0"/>
        <c:ser>
          <c:idx val="1"/>
          <c:order val="0"/>
          <c:tx>
            <c:strRef>
              <c:f>Sheet1!$B$1</c:f>
              <c:strCache>
                <c:ptCount val="1"/>
                <c:pt idx="0">
                  <c:v>Non-Veteran Population</c:v>
                </c:pt>
              </c:strCache>
            </c:strRef>
          </c:tx>
          <c:spPr>
            <a:solidFill>
              <a:srgbClr val="ABB7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Arthiritis</c:v>
                </c:pt>
                <c:pt idx="1">
                  <c:v>Asthma</c:v>
                </c:pt>
                <c:pt idx="2">
                  <c:v>Cancer</c:v>
                </c:pt>
                <c:pt idx="3">
                  <c:v>Diabetes</c:v>
                </c:pt>
                <c:pt idx="4">
                  <c:v>Heart Disease</c:v>
                </c:pt>
                <c:pt idx="5">
                  <c:v>High Cholesterol</c:v>
                </c:pt>
                <c:pt idx="6">
                  <c:v>Hypertension</c:v>
                </c:pt>
              </c:strCache>
            </c:strRef>
          </c:cat>
          <c:val>
            <c:numRef>
              <c:f>Sheet1!$B$2:$B$8</c:f>
              <c:numCache>
                <c:formatCode>0.0%</c:formatCode>
                <c:ptCount val="7"/>
                <c:pt idx="0">
                  <c:v>8.0009240088191186E-2</c:v>
                </c:pt>
                <c:pt idx="1">
                  <c:v>0.15050524173982399</c:v>
                </c:pt>
                <c:pt idx="2">
                  <c:v>2.6052196132010298E-2</c:v>
                </c:pt>
                <c:pt idx="3">
                  <c:v>2.8944264233745097E-2</c:v>
                </c:pt>
                <c:pt idx="4">
                  <c:v>4.6846586568616504E-2</c:v>
                </c:pt>
                <c:pt idx="5">
                  <c:v>7.9738332346525193E-2</c:v>
                </c:pt>
                <c:pt idx="6">
                  <c:v>9.5389924779510901E-2</c:v>
                </c:pt>
              </c:numCache>
            </c:numRef>
          </c:val>
          <c:extLst>
            <c:ext xmlns:c16="http://schemas.microsoft.com/office/drawing/2014/chart" uri="{C3380CC4-5D6E-409C-BE32-E72D297353CC}">
              <c16:uniqueId val="{00000000-CF42-41D4-B1D0-E9A8C1ED7DFE}"/>
            </c:ext>
          </c:extLst>
        </c:ser>
        <c:ser>
          <c:idx val="0"/>
          <c:order val="1"/>
          <c:tx>
            <c:strRef>
              <c:f>Sheet1!$C$1</c:f>
              <c:strCache>
                <c:ptCount val="1"/>
                <c:pt idx="0">
                  <c:v>Veteran Population</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Arthiritis</c:v>
                </c:pt>
                <c:pt idx="1">
                  <c:v>Asthma</c:v>
                </c:pt>
                <c:pt idx="2">
                  <c:v>Cancer</c:v>
                </c:pt>
                <c:pt idx="3">
                  <c:v>Diabetes</c:v>
                </c:pt>
                <c:pt idx="4">
                  <c:v>Heart Disease</c:v>
                </c:pt>
                <c:pt idx="5">
                  <c:v>High Cholesterol</c:v>
                </c:pt>
                <c:pt idx="6">
                  <c:v>Hypertension</c:v>
                </c:pt>
              </c:strCache>
            </c:strRef>
          </c:cat>
          <c:val>
            <c:numRef>
              <c:f>Sheet1!$C$2:$C$8</c:f>
              <c:numCache>
                <c:formatCode>0.0%</c:formatCode>
                <c:ptCount val="7"/>
                <c:pt idx="0">
                  <c:v>0.21579472975721298</c:v>
                </c:pt>
                <c:pt idx="1">
                  <c:v>0.10950011515548499</c:v>
                </c:pt>
                <c:pt idx="2">
                  <c:v>4.2545634656319595E-2</c:v>
                </c:pt>
                <c:pt idx="3">
                  <c:v>2.8382403055261199E-2</c:v>
                </c:pt>
                <c:pt idx="4">
                  <c:v>0.15636747388874001</c:v>
                </c:pt>
                <c:pt idx="5">
                  <c:v>0.17762220611267501</c:v>
                </c:pt>
                <c:pt idx="6">
                  <c:v>0.10645887213125199</c:v>
                </c:pt>
              </c:numCache>
            </c:numRef>
          </c:val>
          <c:extLst>
            <c:ext xmlns:c16="http://schemas.microsoft.com/office/drawing/2014/chart" uri="{C3380CC4-5D6E-409C-BE32-E72D297353CC}">
              <c16:uniqueId val="{00000001-CF42-41D4-B1D0-E9A8C1ED7DFE}"/>
            </c:ext>
          </c:extLst>
        </c:ser>
        <c:dLbls>
          <c:showLegendKey val="0"/>
          <c:showVal val="0"/>
          <c:showCatName val="0"/>
          <c:showSerName val="0"/>
          <c:showPercent val="0"/>
          <c:showBubbleSize val="0"/>
        </c:dLbls>
        <c:gapWidth val="75"/>
        <c:overlap val="-27"/>
        <c:axId val="919334144"/>
        <c:axId val="919329224"/>
      </c:barChart>
      <c:catAx>
        <c:axId val="919334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29224"/>
        <c:crosses val="autoZero"/>
        <c:auto val="1"/>
        <c:lblAlgn val="ctr"/>
        <c:lblOffset val="100"/>
        <c:noMultiLvlLbl val="0"/>
      </c:catAx>
      <c:valAx>
        <c:axId val="919329224"/>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34144"/>
        <c:crosses val="autoZero"/>
        <c:crossBetween val="between"/>
      </c:valAx>
      <c:spPr>
        <a:noFill/>
        <a:ln>
          <a:noFill/>
        </a:ln>
        <a:effectLst/>
      </c:spPr>
    </c:plotArea>
    <c:legend>
      <c:legendPos val="b"/>
      <c:layout>
        <c:manualLayout>
          <c:xMode val="edge"/>
          <c:yMode val="edge"/>
          <c:x val="2.8674540682414656E-4"/>
          <c:y val="0.15575152243900547"/>
          <c:w val="0.96328506001556502"/>
          <c:h val="4.409783131811653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ysClr val="window" lastClr="FFFFFF"/>
    </a:solidFill>
    <a:ln w="9525" cap="flat" cmpd="sng" algn="ctr">
      <a:noFill/>
      <a:round/>
    </a:ln>
    <a:effectLst/>
  </c:spPr>
  <c:txPr>
    <a:bodyPr/>
    <a:lstStyle/>
    <a:p>
      <a:pPr>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800552732857159"/>
          <c:y val="0.21527157361059843"/>
          <c:w val="0.717473527872308"/>
          <c:h val="0.7117273966710197"/>
        </c:manualLayout>
      </c:layout>
      <c:barChart>
        <c:barDir val="bar"/>
        <c:grouping val="clustered"/>
        <c:varyColors val="0"/>
        <c:ser>
          <c:idx val="1"/>
          <c:order val="0"/>
          <c:tx>
            <c:strRef>
              <c:f>Sheet1!$B$1</c:f>
              <c:strCache>
                <c:ptCount val="1"/>
                <c:pt idx="0">
                  <c:v>Non-Veteran Population</c:v>
                </c:pt>
              </c:strCache>
            </c:strRef>
          </c:tx>
          <c:spPr>
            <a:solidFill>
              <a:srgbClr val="ABB7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Arthiritis</c:v>
                </c:pt>
                <c:pt idx="1">
                  <c:v>Asthma</c:v>
                </c:pt>
                <c:pt idx="2">
                  <c:v>Cancer</c:v>
                </c:pt>
                <c:pt idx="3">
                  <c:v>Diabetes</c:v>
                </c:pt>
                <c:pt idx="4">
                  <c:v>Heart Disease</c:v>
                </c:pt>
                <c:pt idx="5">
                  <c:v>High Cholesterol</c:v>
                </c:pt>
                <c:pt idx="6">
                  <c:v>Hypertension</c:v>
                </c:pt>
              </c:strCache>
            </c:strRef>
          </c:cat>
          <c:val>
            <c:numRef>
              <c:f>Sheet1!$B$2:$B$8</c:f>
              <c:numCache>
                <c:formatCode>0.0%</c:formatCode>
                <c:ptCount val="7"/>
                <c:pt idx="0">
                  <c:v>0.36633802748661404</c:v>
                </c:pt>
                <c:pt idx="1">
                  <c:v>0.136022483827133</c:v>
                </c:pt>
                <c:pt idx="2">
                  <c:v>0.12372826529758299</c:v>
                </c:pt>
                <c:pt idx="3">
                  <c:v>0.12631354114060001</c:v>
                </c:pt>
                <c:pt idx="4">
                  <c:v>0.132902004571708</c:v>
                </c:pt>
                <c:pt idx="5">
                  <c:v>0.33467357395187902</c:v>
                </c:pt>
                <c:pt idx="6">
                  <c:v>0.36165507606018998</c:v>
                </c:pt>
              </c:numCache>
            </c:numRef>
          </c:val>
          <c:extLst>
            <c:ext xmlns:c16="http://schemas.microsoft.com/office/drawing/2014/chart" uri="{C3380CC4-5D6E-409C-BE32-E72D297353CC}">
              <c16:uniqueId val="{00000000-CF42-41D4-B1D0-E9A8C1ED7DFE}"/>
            </c:ext>
          </c:extLst>
        </c:ser>
        <c:ser>
          <c:idx val="0"/>
          <c:order val="1"/>
          <c:tx>
            <c:strRef>
              <c:f>Sheet1!$C$1</c:f>
              <c:strCache>
                <c:ptCount val="1"/>
                <c:pt idx="0">
                  <c:v>Veteran Population</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Arthiritis</c:v>
                </c:pt>
                <c:pt idx="1">
                  <c:v>Asthma</c:v>
                </c:pt>
                <c:pt idx="2">
                  <c:v>Cancer</c:v>
                </c:pt>
                <c:pt idx="3">
                  <c:v>Diabetes</c:v>
                </c:pt>
                <c:pt idx="4">
                  <c:v>Heart Disease</c:v>
                </c:pt>
                <c:pt idx="5">
                  <c:v>High Cholesterol</c:v>
                </c:pt>
                <c:pt idx="6">
                  <c:v>Hypertension</c:v>
                </c:pt>
              </c:strCache>
            </c:strRef>
          </c:cat>
          <c:val>
            <c:numRef>
              <c:f>Sheet1!$C$2:$C$8</c:f>
              <c:numCache>
                <c:formatCode>0.0%</c:formatCode>
                <c:ptCount val="7"/>
                <c:pt idx="0">
                  <c:v>0.475522116504701</c:v>
                </c:pt>
                <c:pt idx="1">
                  <c:v>0.1212990179689</c:v>
                </c:pt>
                <c:pt idx="2">
                  <c:v>0.11079757194102501</c:v>
                </c:pt>
                <c:pt idx="3">
                  <c:v>9.3219932106169592E-2</c:v>
                </c:pt>
                <c:pt idx="4">
                  <c:v>0.24510779787121201</c:v>
                </c:pt>
                <c:pt idx="5">
                  <c:v>0.42974670684076005</c:v>
                </c:pt>
                <c:pt idx="6">
                  <c:v>0.49673335782516603</c:v>
                </c:pt>
              </c:numCache>
            </c:numRef>
          </c:val>
          <c:extLst>
            <c:ext xmlns:c16="http://schemas.microsoft.com/office/drawing/2014/chart" uri="{C3380CC4-5D6E-409C-BE32-E72D297353CC}">
              <c16:uniqueId val="{00000001-CF42-41D4-B1D0-E9A8C1ED7DFE}"/>
            </c:ext>
          </c:extLst>
        </c:ser>
        <c:dLbls>
          <c:showLegendKey val="0"/>
          <c:showVal val="0"/>
          <c:showCatName val="0"/>
          <c:showSerName val="0"/>
          <c:showPercent val="0"/>
          <c:showBubbleSize val="0"/>
        </c:dLbls>
        <c:gapWidth val="75"/>
        <c:overlap val="-27"/>
        <c:axId val="919334144"/>
        <c:axId val="919329224"/>
      </c:barChart>
      <c:catAx>
        <c:axId val="919334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29224"/>
        <c:crosses val="autoZero"/>
        <c:auto val="1"/>
        <c:lblAlgn val="ctr"/>
        <c:lblOffset val="100"/>
        <c:noMultiLvlLbl val="0"/>
      </c:catAx>
      <c:valAx>
        <c:axId val="9193292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34144"/>
        <c:crosses val="autoZero"/>
        <c:crossBetween val="between"/>
      </c:valAx>
      <c:spPr>
        <a:noFill/>
        <a:ln>
          <a:noFill/>
        </a:ln>
        <a:effectLst/>
      </c:spPr>
    </c:plotArea>
    <c:legend>
      <c:legendPos val="b"/>
      <c:layout>
        <c:manualLayout>
          <c:xMode val="edge"/>
          <c:yMode val="edge"/>
          <c:x val="0"/>
          <c:y val="0.14934302193707269"/>
          <c:w val="0.96328506001556502"/>
          <c:h val="4.409783131811653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ysClr val="window" lastClr="FFFFFF"/>
    </a:solidFill>
    <a:ln w="9525" cap="flat" cmpd="sng" algn="ctr">
      <a:noFill/>
      <a:round/>
    </a:ln>
    <a:effectLst/>
  </c:spPr>
  <c:txPr>
    <a:bodyPr/>
    <a:lstStyle/>
    <a:p>
      <a:pPr>
        <a:defRPr/>
      </a:pPr>
      <a:endParaRPr lang="en-US"/>
    </a:p>
  </c:txPr>
  <c:externalData r:id="rId4">
    <c:autoUpdate val="0"/>
  </c:externalData>
  <c:userShapes r:id="rId5"/>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800552732857159"/>
          <c:y val="0.21527157361059843"/>
          <c:w val="0.717473527872308"/>
          <c:h val="0.7117273966710197"/>
        </c:manualLayout>
      </c:layout>
      <c:barChart>
        <c:barDir val="bar"/>
        <c:grouping val="clustered"/>
        <c:varyColors val="0"/>
        <c:ser>
          <c:idx val="1"/>
          <c:order val="0"/>
          <c:tx>
            <c:strRef>
              <c:f>Sheet1!$B$1</c:f>
              <c:strCache>
                <c:ptCount val="1"/>
                <c:pt idx="0">
                  <c:v>Non-Veteran Population</c:v>
                </c:pt>
              </c:strCache>
            </c:strRef>
          </c:tx>
          <c:spPr>
            <a:solidFill>
              <a:srgbClr val="ABB7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Arthiritis</c:v>
                </c:pt>
                <c:pt idx="1">
                  <c:v>Asthma</c:v>
                </c:pt>
                <c:pt idx="2">
                  <c:v>Cancer</c:v>
                </c:pt>
                <c:pt idx="3">
                  <c:v>Diabetes</c:v>
                </c:pt>
                <c:pt idx="4">
                  <c:v>Heart Disease</c:v>
                </c:pt>
                <c:pt idx="5">
                  <c:v>High Cholesterol</c:v>
                </c:pt>
                <c:pt idx="6">
                  <c:v>Hypertension</c:v>
                </c:pt>
              </c:strCache>
            </c:strRef>
          </c:cat>
          <c:val>
            <c:numRef>
              <c:f>Sheet1!$B$2:$B$8</c:f>
              <c:numCache>
                <c:formatCode>0.0%</c:formatCode>
                <c:ptCount val="7"/>
                <c:pt idx="0">
                  <c:v>0.24169181626737701</c:v>
                </c:pt>
                <c:pt idx="1">
                  <c:v>8.878992696669849E-2</c:v>
                </c:pt>
                <c:pt idx="2">
                  <c:v>8.2537064374737706E-2</c:v>
                </c:pt>
                <c:pt idx="3">
                  <c:v>0.142697228587741</c:v>
                </c:pt>
                <c:pt idx="4">
                  <c:v>0.14481535171339299</c:v>
                </c:pt>
                <c:pt idx="5">
                  <c:v>0.39191141970712401</c:v>
                </c:pt>
                <c:pt idx="6">
                  <c:v>0.43453184376218701</c:v>
                </c:pt>
              </c:numCache>
            </c:numRef>
          </c:val>
          <c:extLst>
            <c:ext xmlns:c16="http://schemas.microsoft.com/office/drawing/2014/chart" uri="{C3380CC4-5D6E-409C-BE32-E72D297353CC}">
              <c16:uniqueId val="{00000000-CF42-41D4-B1D0-E9A8C1ED7DFE}"/>
            </c:ext>
          </c:extLst>
        </c:ser>
        <c:ser>
          <c:idx val="0"/>
          <c:order val="1"/>
          <c:tx>
            <c:strRef>
              <c:f>Sheet1!$C$1</c:f>
              <c:strCache>
                <c:ptCount val="1"/>
                <c:pt idx="0">
                  <c:v>Veteran Population</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Arthiritis</c:v>
                </c:pt>
                <c:pt idx="1">
                  <c:v>Asthma</c:v>
                </c:pt>
                <c:pt idx="2">
                  <c:v>Cancer</c:v>
                </c:pt>
                <c:pt idx="3">
                  <c:v>Diabetes</c:v>
                </c:pt>
                <c:pt idx="4">
                  <c:v>Heart Disease</c:v>
                </c:pt>
                <c:pt idx="5">
                  <c:v>High Cholesterol</c:v>
                </c:pt>
                <c:pt idx="6">
                  <c:v>Hypertension</c:v>
                </c:pt>
              </c:strCache>
            </c:strRef>
          </c:cat>
          <c:val>
            <c:numRef>
              <c:f>Sheet1!$C$2:$C$8</c:f>
              <c:numCache>
                <c:formatCode>0.0%</c:formatCode>
                <c:ptCount val="7"/>
                <c:pt idx="0">
                  <c:v>0.41824324157350601</c:v>
                </c:pt>
                <c:pt idx="1">
                  <c:v>8.6498226901354405E-2</c:v>
                </c:pt>
                <c:pt idx="2">
                  <c:v>0.120048200682047</c:v>
                </c:pt>
                <c:pt idx="3">
                  <c:v>0.201833378313614</c:v>
                </c:pt>
                <c:pt idx="4">
                  <c:v>0.19343804358479802</c:v>
                </c:pt>
                <c:pt idx="5">
                  <c:v>0.54287312346088101</c:v>
                </c:pt>
                <c:pt idx="6">
                  <c:v>0.559762835845655</c:v>
                </c:pt>
              </c:numCache>
            </c:numRef>
          </c:val>
          <c:extLst>
            <c:ext xmlns:c16="http://schemas.microsoft.com/office/drawing/2014/chart" uri="{C3380CC4-5D6E-409C-BE32-E72D297353CC}">
              <c16:uniqueId val="{00000001-CF42-41D4-B1D0-E9A8C1ED7DFE}"/>
            </c:ext>
          </c:extLst>
        </c:ser>
        <c:dLbls>
          <c:showLegendKey val="0"/>
          <c:showVal val="0"/>
          <c:showCatName val="0"/>
          <c:showSerName val="0"/>
          <c:showPercent val="0"/>
          <c:showBubbleSize val="0"/>
        </c:dLbls>
        <c:gapWidth val="75"/>
        <c:overlap val="-27"/>
        <c:axId val="919334144"/>
        <c:axId val="919329224"/>
      </c:barChart>
      <c:catAx>
        <c:axId val="919334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29224"/>
        <c:crosses val="autoZero"/>
        <c:auto val="1"/>
        <c:lblAlgn val="ctr"/>
        <c:lblOffset val="100"/>
        <c:noMultiLvlLbl val="0"/>
      </c:catAx>
      <c:valAx>
        <c:axId val="9193292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34144"/>
        <c:crosses val="autoZero"/>
        <c:crossBetween val="between"/>
      </c:valAx>
      <c:spPr>
        <a:noFill/>
        <a:ln>
          <a:noFill/>
        </a:ln>
        <a:effectLst/>
      </c:spPr>
    </c:plotArea>
    <c:legend>
      <c:legendPos val="b"/>
      <c:layout>
        <c:manualLayout>
          <c:xMode val="edge"/>
          <c:yMode val="edge"/>
          <c:x val="0"/>
          <c:y val="0.15191503839797804"/>
          <c:w val="0.96328506001556502"/>
          <c:h val="4.409783131811653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ysClr val="window" lastClr="FFFFFF"/>
    </a:solidFill>
    <a:ln w="9525" cap="flat" cmpd="sng" algn="ctr">
      <a:noFill/>
      <a:round/>
    </a:ln>
    <a:effectLst/>
  </c:spPr>
  <c:txPr>
    <a:bodyPr/>
    <a:lstStyle/>
    <a:p>
      <a:pPr>
        <a:defRPr/>
      </a:pPr>
      <a:endParaRPr lang="en-US"/>
    </a:p>
  </c:txPr>
  <c:externalData r:id="rId4">
    <c:autoUpdate val="0"/>
  </c:externalData>
  <c:userShapes r:id="rId5"/>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120443277923597"/>
          <c:y val="0.20256654839441365"/>
          <c:w val="0.717473527872308"/>
          <c:h val="0.71773008331478672"/>
        </c:manualLayout>
      </c:layout>
      <c:barChart>
        <c:barDir val="bar"/>
        <c:grouping val="clustered"/>
        <c:varyColors val="0"/>
        <c:ser>
          <c:idx val="1"/>
          <c:order val="0"/>
          <c:tx>
            <c:strRef>
              <c:f>Sheet1!$B$1</c:f>
              <c:strCache>
                <c:ptCount val="1"/>
                <c:pt idx="0">
                  <c:v>Non-Veteran Population</c:v>
                </c:pt>
              </c:strCache>
            </c:strRef>
          </c:tx>
          <c:spPr>
            <a:solidFill>
              <a:srgbClr val="ABB7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Arthiritis</c:v>
                </c:pt>
                <c:pt idx="1">
                  <c:v>Asthma</c:v>
                </c:pt>
                <c:pt idx="2">
                  <c:v>Cancer</c:v>
                </c:pt>
                <c:pt idx="3">
                  <c:v>Diabetes</c:v>
                </c:pt>
                <c:pt idx="4">
                  <c:v>Heart Disease</c:v>
                </c:pt>
                <c:pt idx="5">
                  <c:v>High Cholesterol</c:v>
                </c:pt>
                <c:pt idx="6">
                  <c:v>Hypertension</c:v>
                </c:pt>
              </c:strCache>
            </c:strRef>
          </c:cat>
          <c:val>
            <c:numRef>
              <c:f>Sheet1!$B$2:$B$8</c:f>
              <c:numCache>
                <c:formatCode>0.0%</c:formatCode>
                <c:ptCount val="7"/>
                <c:pt idx="0">
                  <c:v>0.63878064199158602</c:v>
                </c:pt>
                <c:pt idx="1">
                  <c:v>0.13062881714208699</c:v>
                </c:pt>
                <c:pt idx="2">
                  <c:v>0.28098713364654698</c:v>
                </c:pt>
                <c:pt idx="3">
                  <c:v>0.20707628992629701</c:v>
                </c:pt>
                <c:pt idx="4">
                  <c:v>0.29356960113206998</c:v>
                </c:pt>
                <c:pt idx="5">
                  <c:v>0.592703154067729</c:v>
                </c:pt>
                <c:pt idx="6">
                  <c:v>0.64038460717903301</c:v>
                </c:pt>
              </c:numCache>
            </c:numRef>
          </c:val>
          <c:extLst>
            <c:ext xmlns:c16="http://schemas.microsoft.com/office/drawing/2014/chart" uri="{C3380CC4-5D6E-409C-BE32-E72D297353CC}">
              <c16:uniqueId val="{00000000-CF42-41D4-B1D0-E9A8C1ED7DFE}"/>
            </c:ext>
          </c:extLst>
        </c:ser>
        <c:ser>
          <c:idx val="0"/>
          <c:order val="1"/>
          <c:tx>
            <c:strRef>
              <c:f>Sheet1!$C$1</c:f>
              <c:strCache>
                <c:ptCount val="1"/>
                <c:pt idx="0">
                  <c:v>Veteran Population</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Arthiritis</c:v>
                </c:pt>
                <c:pt idx="1">
                  <c:v>Asthma</c:v>
                </c:pt>
                <c:pt idx="2">
                  <c:v>Cancer</c:v>
                </c:pt>
                <c:pt idx="3">
                  <c:v>Diabetes</c:v>
                </c:pt>
                <c:pt idx="4">
                  <c:v>Heart Disease</c:v>
                </c:pt>
                <c:pt idx="5">
                  <c:v>High Cholesterol</c:v>
                </c:pt>
                <c:pt idx="6">
                  <c:v>Hypertension</c:v>
                </c:pt>
              </c:strCache>
            </c:strRef>
          </c:cat>
          <c:val>
            <c:numRef>
              <c:f>Sheet1!$C$2:$C$8</c:f>
              <c:numCache>
                <c:formatCode>0.0%</c:formatCode>
                <c:ptCount val="7"/>
                <c:pt idx="0">
                  <c:v>0.64444153464177001</c:v>
                </c:pt>
                <c:pt idx="1">
                  <c:v>0.239007092372687</c:v>
                </c:pt>
                <c:pt idx="2">
                  <c:v>0.25692028820287299</c:v>
                </c:pt>
                <c:pt idx="3">
                  <c:v>7.1894405163631395E-2</c:v>
                </c:pt>
                <c:pt idx="4">
                  <c:v>0.26446374008353801</c:v>
                </c:pt>
                <c:pt idx="5">
                  <c:v>0.57842066896141509</c:v>
                </c:pt>
                <c:pt idx="6">
                  <c:v>0.551922092157904</c:v>
                </c:pt>
              </c:numCache>
            </c:numRef>
          </c:val>
          <c:extLst>
            <c:ext xmlns:c16="http://schemas.microsoft.com/office/drawing/2014/chart" uri="{C3380CC4-5D6E-409C-BE32-E72D297353CC}">
              <c16:uniqueId val="{00000001-CF42-41D4-B1D0-E9A8C1ED7DFE}"/>
            </c:ext>
          </c:extLst>
        </c:ser>
        <c:dLbls>
          <c:showLegendKey val="0"/>
          <c:showVal val="0"/>
          <c:showCatName val="0"/>
          <c:showSerName val="0"/>
          <c:showPercent val="0"/>
          <c:showBubbleSize val="0"/>
        </c:dLbls>
        <c:gapWidth val="75"/>
        <c:overlap val="-27"/>
        <c:axId val="919334144"/>
        <c:axId val="919329224"/>
      </c:barChart>
      <c:catAx>
        <c:axId val="91933414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29224"/>
        <c:crosses val="autoZero"/>
        <c:auto val="1"/>
        <c:lblAlgn val="ctr"/>
        <c:lblOffset val="100"/>
        <c:noMultiLvlLbl val="0"/>
      </c:catAx>
      <c:valAx>
        <c:axId val="9193292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34144"/>
        <c:crosses val="autoZero"/>
        <c:crossBetween val="between"/>
      </c:valAx>
      <c:spPr>
        <a:noFill/>
        <a:ln>
          <a:noFill/>
        </a:ln>
        <a:effectLst/>
      </c:spPr>
    </c:plotArea>
    <c:legend>
      <c:legendPos val="b"/>
      <c:layout>
        <c:manualLayout>
          <c:xMode val="edge"/>
          <c:yMode val="edge"/>
          <c:x val="0"/>
          <c:y val="0.15191503839797804"/>
          <c:w val="0.96328506001556502"/>
          <c:h val="4.409783131811653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ysClr val="window" lastClr="FFFFFF"/>
    </a:solidFill>
    <a:ln w="9525" cap="flat" cmpd="sng" algn="ctr">
      <a:noFill/>
      <a:round/>
    </a:ln>
    <a:effectLst/>
  </c:spPr>
  <c:txPr>
    <a:bodyPr/>
    <a:lstStyle/>
    <a:p>
      <a:pPr>
        <a:defRPr/>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Percent</a:t>
            </a:r>
            <a:r>
              <a:rPr lang="en-US" sz="1400" b="1" baseline="0" dirty="0">
                <a:solidFill>
                  <a:schemeClr val="tx1"/>
                </a:solidFill>
              </a:rPr>
              <a:t> Distribution of Age Among VHA Patient, Veteran, and </a:t>
            </a:r>
          </a:p>
          <a:p>
            <a:pPr algn="l">
              <a:defRPr sz="1400"/>
            </a:pPr>
            <a:r>
              <a:rPr lang="en-US" sz="1400" b="1" baseline="0" dirty="0">
                <a:solidFill>
                  <a:schemeClr val="tx1"/>
                </a:solidFill>
              </a:rPr>
              <a:t>Non-Veteran Populations</a:t>
            </a:r>
            <a:endParaRPr lang="en-US" sz="1400" b="1" dirty="0">
              <a:solidFill>
                <a:schemeClr val="tx1"/>
              </a:solidFill>
            </a:endParaRPr>
          </a:p>
        </c:rich>
      </c:tx>
      <c:layout>
        <c:manualLayout>
          <c:xMode val="edge"/>
          <c:yMode val="edge"/>
          <c:x val="9.188780841258283E-4"/>
          <c:y val="2.3843072247548007E-3"/>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8868708215623085E-2"/>
          <c:y val="0.25483630335681723"/>
          <c:w val="0.91773623046852471"/>
          <c:h val="0.64103421282865958"/>
        </c:manualLayout>
      </c:layout>
      <c:barChart>
        <c:barDir val="col"/>
        <c:grouping val="percentStacked"/>
        <c:varyColors val="0"/>
        <c:ser>
          <c:idx val="0"/>
          <c:order val="0"/>
          <c:tx>
            <c:strRef>
              <c:f>Sheet1!$B$1</c:f>
              <c:strCache>
                <c:ptCount val="1"/>
                <c:pt idx="0">
                  <c:v>18-44</c:v>
                </c:pt>
              </c:strCache>
            </c:strRef>
          </c:tx>
          <c:spPr>
            <a:solidFill>
              <a:srgbClr val="0072C6"/>
            </a:solidFill>
            <a:ln>
              <a:solidFill>
                <a:srgbClr val="0072C6"/>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VHA Patient Population</c:v>
                </c:pt>
                <c:pt idx="1">
                  <c:v>Veteran Population</c:v>
                </c:pt>
                <c:pt idx="2">
                  <c:v>Non-Veteran Population</c:v>
                </c:pt>
              </c:strCache>
            </c:strRef>
          </c:cat>
          <c:val>
            <c:numRef>
              <c:f>Sheet1!$B$2:$B$4</c:f>
              <c:numCache>
                <c:formatCode>0.0%</c:formatCode>
                <c:ptCount val="3"/>
                <c:pt idx="0">
                  <c:v>0.159</c:v>
                </c:pt>
                <c:pt idx="1">
                  <c:v>0.14199999999999999</c:v>
                </c:pt>
                <c:pt idx="2">
                  <c:v>0.48199999999999998</c:v>
                </c:pt>
              </c:numCache>
            </c:numRef>
          </c:val>
          <c:extLst>
            <c:ext xmlns:c16="http://schemas.microsoft.com/office/drawing/2014/chart" uri="{C3380CC4-5D6E-409C-BE32-E72D297353CC}">
              <c16:uniqueId val="{00000000-9B44-4C92-8681-768A105CC25E}"/>
            </c:ext>
          </c:extLst>
        </c:ser>
        <c:ser>
          <c:idx val="1"/>
          <c:order val="1"/>
          <c:tx>
            <c:strRef>
              <c:f>Sheet1!$C$1</c:f>
              <c:strCache>
                <c:ptCount val="1"/>
                <c:pt idx="0">
                  <c:v>45-64</c:v>
                </c:pt>
              </c:strCache>
            </c:strRef>
          </c:tx>
          <c:spPr>
            <a:solidFill>
              <a:srgbClr val="AABA0A"/>
            </a:solidFill>
            <a:ln>
              <a:solidFill>
                <a:srgbClr val="AABA0A"/>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VHA Patient Population</c:v>
                </c:pt>
                <c:pt idx="1">
                  <c:v>Veteran Population</c:v>
                </c:pt>
                <c:pt idx="2">
                  <c:v>Non-Veteran Population</c:v>
                </c:pt>
              </c:strCache>
            </c:strRef>
          </c:cat>
          <c:val>
            <c:numRef>
              <c:f>Sheet1!$C$2:$C$4</c:f>
              <c:numCache>
                <c:formatCode>0.0%</c:formatCode>
                <c:ptCount val="3"/>
                <c:pt idx="0">
                  <c:v>0.378</c:v>
                </c:pt>
                <c:pt idx="1">
                  <c:v>0.318</c:v>
                </c:pt>
                <c:pt idx="2">
                  <c:v>0.33600000000000002</c:v>
                </c:pt>
              </c:numCache>
            </c:numRef>
          </c:val>
          <c:extLst>
            <c:ext xmlns:c16="http://schemas.microsoft.com/office/drawing/2014/chart" uri="{C3380CC4-5D6E-409C-BE32-E72D297353CC}">
              <c16:uniqueId val="{00000001-9B44-4C92-8681-768A105CC25E}"/>
            </c:ext>
          </c:extLst>
        </c:ser>
        <c:ser>
          <c:idx val="2"/>
          <c:order val="2"/>
          <c:tx>
            <c:strRef>
              <c:f>Sheet1!$D$1</c:f>
              <c:strCache>
                <c:ptCount val="1"/>
                <c:pt idx="0">
                  <c:v>65+</c:v>
                </c:pt>
              </c:strCache>
            </c:strRef>
          </c:tx>
          <c:spPr>
            <a:solidFill>
              <a:schemeClr val="bg1"/>
            </a:solidFill>
            <a:ln>
              <a:solidFill>
                <a:schemeClr val="tx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VHA Patient Population</c:v>
                </c:pt>
                <c:pt idx="1">
                  <c:v>Veteran Population</c:v>
                </c:pt>
                <c:pt idx="2">
                  <c:v>Non-Veteran Population</c:v>
                </c:pt>
              </c:strCache>
            </c:strRef>
          </c:cat>
          <c:val>
            <c:numRef>
              <c:f>Sheet1!$D$2:$D$4</c:f>
              <c:numCache>
                <c:formatCode>0.0%</c:formatCode>
                <c:ptCount val="3"/>
                <c:pt idx="0">
                  <c:v>0.46300000000000002</c:v>
                </c:pt>
                <c:pt idx="1">
                  <c:v>0.54</c:v>
                </c:pt>
                <c:pt idx="2">
                  <c:v>0.182</c:v>
                </c:pt>
              </c:numCache>
            </c:numRef>
          </c:val>
          <c:extLst>
            <c:ext xmlns:c16="http://schemas.microsoft.com/office/drawing/2014/chart" uri="{C3380CC4-5D6E-409C-BE32-E72D297353CC}">
              <c16:uniqueId val="{00000002-9B44-4C92-8681-768A105CC25E}"/>
            </c:ext>
          </c:extLst>
        </c:ser>
        <c:dLbls>
          <c:showLegendKey val="0"/>
          <c:showVal val="0"/>
          <c:showCatName val="0"/>
          <c:showSerName val="0"/>
          <c:showPercent val="0"/>
          <c:showBubbleSize val="0"/>
        </c:dLbls>
        <c:gapWidth val="100"/>
        <c:overlap val="100"/>
        <c:axId val="815264984"/>
        <c:axId val="815265312"/>
      </c:barChart>
      <c:catAx>
        <c:axId val="815264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15265312"/>
        <c:crosses val="autoZero"/>
        <c:auto val="1"/>
        <c:lblAlgn val="ctr"/>
        <c:lblOffset val="100"/>
        <c:noMultiLvlLbl val="0"/>
      </c:catAx>
      <c:valAx>
        <c:axId val="815265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15264984"/>
        <c:crosses val="autoZero"/>
        <c:crossBetween val="between"/>
        <c:majorUnit val="0.2"/>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31282648604343699"/>
          <c:y val="0.14680259284450609"/>
          <c:w val="0.37285613025421094"/>
          <c:h val="6.088516255264149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800552732857159"/>
          <c:y val="0.21588186911546983"/>
          <c:w val="0.717473527872308"/>
          <c:h val="0.71281441413545188"/>
        </c:manualLayout>
      </c:layout>
      <c:barChart>
        <c:barDir val="bar"/>
        <c:grouping val="clustered"/>
        <c:varyColors val="0"/>
        <c:ser>
          <c:idx val="1"/>
          <c:order val="0"/>
          <c:tx>
            <c:strRef>
              <c:f>Sheet1!$B$1</c:f>
              <c:strCache>
                <c:ptCount val="1"/>
                <c:pt idx="0">
                  <c:v>Non-Veteran Population</c:v>
                </c:pt>
              </c:strCache>
            </c:strRef>
          </c:tx>
          <c:spPr>
            <a:solidFill>
              <a:srgbClr val="ABB7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Arthiritis</c:v>
                </c:pt>
                <c:pt idx="1">
                  <c:v>Asthma</c:v>
                </c:pt>
                <c:pt idx="2">
                  <c:v>Cancer</c:v>
                </c:pt>
                <c:pt idx="3">
                  <c:v>Diabetes</c:v>
                </c:pt>
                <c:pt idx="4">
                  <c:v>Heart Disease</c:v>
                </c:pt>
                <c:pt idx="5">
                  <c:v>High Cholesterol</c:v>
                </c:pt>
                <c:pt idx="6">
                  <c:v>Hypertension</c:v>
                </c:pt>
              </c:strCache>
            </c:strRef>
          </c:cat>
          <c:val>
            <c:numRef>
              <c:f>Sheet1!$B$2:$B$8</c:f>
              <c:numCache>
                <c:formatCode>0.0%</c:formatCode>
                <c:ptCount val="7"/>
                <c:pt idx="0">
                  <c:v>0.46575688395753301</c:v>
                </c:pt>
                <c:pt idx="1">
                  <c:v>8.7450248817215692E-2</c:v>
                </c:pt>
                <c:pt idx="2">
                  <c:v>0.27169547672828304</c:v>
                </c:pt>
                <c:pt idx="3">
                  <c:v>0.25206061313138201</c:v>
                </c:pt>
                <c:pt idx="4">
                  <c:v>0.34889147305868806</c:v>
                </c:pt>
                <c:pt idx="5">
                  <c:v>0.58904509540773897</c:v>
                </c:pt>
                <c:pt idx="6">
                  <c:v>0.63778998285689903</c:v>
                </c:pt>
              </c:numCache>
            </c:numRef>
          </c:val>
          <c:extLst>
            <c:ext xmlns:c16="http://schemas.microsoft.com/office/drawing/2014/chart" uri="{C3380CC4-5D6E-409C-BE32-E72D297353CC}">
              <c16:uniqueId val="{00000000-CF42-41D4-B1D0-E9A8C1ED7DFE}"/>
            </c:ext>
          </c:extLst>
        </c:ser>
        <c:ser>
          <c:idx val="0"/>
          <c:order val="1"/>
          <c:tx>
            <c:strRef>
              <c:f>Sheet1!$C$1</c:f>
              <c:strCache>
                <c:ptCount val="1"/>
                <c:pt idx="0">
                  <c:v>Veteran Population</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Arthiritis</c:v>
                </c:pt>
                <c:pt idx="1">
                  <c:v>Asthma</c:v>
                </c:pt>
                <c:pt idx="2">
                  <c:v>Cancer</c:v>
                </c:pt>
                <c:pt idx="3">
                  <c:v>Diabetes</c:v>
                </c:pt>
                <c:pt idx="4">
                  <c:v>Heart Disease</c:v>
                </c:pt>
                <c:pt idx="5">
                  <c:v>High Cholesterol</c:v>
                </c:pt>
                <c:pt idx="6">
                  <c:v>Hypertension</c:v>
                </c:pt>
              </c:strCache>
            </c:strRef>
          </c:cat>
          <c:val>
            <c:numRef>
              <c:f>Sheet1!$C$2:$C$8</c:f>
              <c:numCache>
                <c:formatCode>0.0%</c:formatCode>
                <c:ptCount val="7"/>
                <c:pt idx="0">
                  <c:v>0.52021051792762996</c:v>
                </c:pt>
                <c:pt idx="1">
                  <c:v>9.4173729290283989E-2</c:v>
                </c:pt>
                <c:pt idx="2">
                  <c:v>0.34601498331625202</c:v>
                </c:pt>
                <c:pt idx="3">
                  <c:v>0.25329427449293701</c:v>
                </c:pt>
                <c:pt idx="4">
                  <c:v>0.44863435804421298</c:v>
                </c:pt>
                <c:pt idx="5">
                  <c:v>0.64611208960461497</c:v>
                </c:pt>
                <c:pt idx="6">
                  <c:v>0.65115913976583206</c:v>
                </c:pt>
              </c:numCache>
            </c:numRef>
          </c:val>
          <c:extLst>
            <c:ext xmlns:c16="http://schemas.microsoft.com/office/drawing/2014/chart" uri="{C3380CC4-5D6E-409C-BE32-E72D297353CC}">
              <c16:uniqueId val="{00000001-CF42-41D4-B1D0-E9A8C1ED7DFE}"/>
            </c:ext>
          </c:extLst>
        </c:ser>
        <c:dLbls>
          <c:showLegendKey val="0"/>
          <c:showVal val="0"/>
          <c:showCatName val="0"/>
          <c:showSerName val="0"/>
          <c:showPercent val="0"/>
          <c:showBubbleSize val="0"/>
        </c:dLbls>
        <c:gapWidth val="75"/>
        <c:overlap val="-27"/>
        <c:axId val="919334144"/>
        <c:axId val="919329224"/>
      </c:barChart>
      <c:catAx>
        <c:axId val="919334144"/>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29224"/>
        <c:crosses val="autoZero"/>
        <c:auto val="1"/>
        <c:lblAlgn val="ctr"/>
        <c:lblOffset val="100"/>
        <c:noMultiLvlLbl val="0"/>
      </c:catAx>
      <c:valAx>
        <c:axId val="9193292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34144"/>
        <c:crosses val="autoZero"/>
        <c:crossBetween val="between"/>
      </c:valAx>
      <c:spPr>
        <a:noFill/>
        <a:ln>
          <a:noFill/>
        </a:ln>
        <a:effectLst/>
      </c:spPr>
    </c:plotArea>
    <c:legend>
      <c:legendPos val="b"/>
      <c:layout>
        <c:manualLayout>
          <c:xMode val="edge"/>
          <c:yMode val="edge"/>
          <c:x val="0"/>
          <c:y val="0.14934302193707269"/>
          <c:w val="0.96328506001556502"/>
          <c:h val="4.409783131811653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ysClr val="window" lastClr="FFFFFF"/>
    </a:solidFill>
    <a:ln w="9525" cap="flat" cmpd="sng" algn="ctr">
      <a:noFill/>
      <a:round/>
    </a:ln>
    <a:effectLst/>
  </c:spPr>
  <c:txPr>
    <a:bodyPr/>
    <a:lstStyle/>
    <a:p>
      <a:pPr>
        <a:defRPr/>
      </a:pPr>
      <a:endParaRPr lang="en-US"/>
    </a:p>
  </c:txPr>
  <c:externalData r:id="rId4">
    <c:autoUpdate val="0"/>
  </c:externalData>
  <c:userShapes r:id="rId5"/>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275857878876249"/>
          <c:y val="0.20178408619975136"/>
          <c:w val="0.67272042383590935"/>
          <c:h val="0.7233913523967398"/>
        </c:manualLayout>
      </c:layout>
      <c:barChart>
        <c:barDir val="bar"/>
        <c:grouping val="clustered"/>
        <c:varyColors val="0"/>
        <c:ser>
          <c:idx val="1"/>
          <c:order val="0"/>
          <c:tx>
            <c:strRef>
              <c:f>Sheet1!$B$1</c:f>
              <c:strCache>
                <c:ptCount val="1"/>
                <c:pt idx="0">
                  <c:v>General Population</c:v>
                </c:pt>
              </c:strCache>
            </c:strRef>
          </c:tx>
          <c:spPr>
            <a:solidFill>
              <a:srgbClr val="ABB7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Schizophrenia  </c:v>
                </c:pt>
                <c:pt idx="1">
                  <c:v>Bipolar Disorder</c:v>
                </c:pt>
                <c:pt idx="2">
                  <c:v>Drug Use Disorder</c:v>
                </c:pt>
                <c:pt idx="3">
                  <c:v>Major Depressive Disorder</c:v>
                </c:pt>
                <c:pt idx="4">
                  <c:v>Alcohol Use Disorder</c:v>
                </c:pt>
                <c:pt idx="5">
                  <c:v>PTSD</c:v>
                </c:pt>
              </c:strCache>
            </c:strRef>
          </c:cat>
          <c:val>
            <c:numRef>
              <c:f>Sheet1!$B$2:$B$7</c:f>
              <c:numCache>
                <c:formatCode>0.0%</c:formatCode>
                <c:ptCount val="6"/>
                <c:pt idx="0">
                  <c:v>4.4999999999999997E-3</c:v>
                </c:pt>
                <c:pt idx="1">
                  <c:v>4.3999999999999997E-2</c:v>
                </c:pt>
                <c:pt idx="2">
                  <c:v>2.7E-2</c:v>
                </c:pt>
                <c:pt idx="3">
                  <c:v>7.0999999999999994E-2</c:v>
                </c:pt>
                <c:pt idx="4">
                  <c:v>6.4000000000000001E-2</c:v>
                </c:pt>
                <c:pt idx="5">
                  <c:v>6.8000000000000005E-2</c:v>
                </c:pt>
              </c:numCache>
            </c:numRef>
          </c:val>
          <c:extLst>
            <c:ext xmlns:c16="http://schemas.microsoft.com/office/drawing/2014/chart" uri="{C3380CC4-5D6E-409C-BE32-E72D297353CC}">
              <c16:uniqueId val="{00000000-CF42-41D4-B1D0-E9A8C1ED7DFE}"/>
            </c:ext>
          </c:extLst>
        </c:ser>
        <c:ser>
          <c:idx val="0"/>
          <c:order val="1"/>
          <c:tx>
            <c:strRef>
              <c:f>Sheet1!$C$1</c:f>
              <c:strCache>
                <c:ptCount val="1"/>
                <c:pt idx="0">
                  <c:v>VHA Patient Population</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Schizophrenia  </c:v>
                </c:pt>
                <c:pt idx="1">
                  <c:v>Bipolar Disorder</c:v>
                </c:pt>
                <c:pt idx="2">
                  <c:v>Drug Use Disorder</c:v>
                </c:pt>
                <c:pt idx="3">
                  <c:v>Major Depressive Disorder</c:v>
                </c:pt>
                <c:pt idx="4">
                  <c:v>Alcohol Use Disorder</c:v>
                </c:pt>
                <c:pt idx="5">
                  <c:v>PTSD</c:v>
                </c:pt>
              </c:strCache>
            </c:strRef>
          </c:cat>
          <c:val>
            <c:numRef>
              <c:f>Sheet1!$C$2:$C$7</c:f>
              <c:numCache>
                <c:formatCode>0.0%</c:formatCode>
                <c:ptCount val="6"/>
                <c:pt idx="0">
                  <c:v>1.6060381242695161E-2</c:v>
                </c:pt>
                <c:pt idx="1">
                  <c:v>2.3095680207505215E-2</c:v>
                </c:pt>
                <c:pt idx="2">
                  <c:v>4.3632233250813578E-2</c:v>
                </c:pt>
                <c:pt idx="3">
                  <c:v>5.9300073411199701E-2</c:v>
                </c:pt>
                <c:pt idx="4">
                  <c:v>7.0790306606795597E-2</c:v>
                </c:pt>
                <c:pt idx="5">
                  <c:v>0.121</c:v>
                </c:pt>
              </c:numCache>
            </c:numRef>
          </c:val>
          <c:extLst>
            <c:ext xmlns:c16="http://schemas.microsoft.com/office/drawing/2014/chart" uri="{C3380CC4-5D6E-409C-BE32-E72D297353CC}">
              <c16:uniqueId val="{00000001-CF42-41D4-B1D0-E9A8C1ED7DFE}"/>
            </c:ext>
          </c:extLst>
        </c:ser>
        <c:dLbls>
          <c:showLegendKey val="0"/>
          <c:showVal val="0"/>
          <c:showCatName val="0"/>
          <c:showSerName val="0"/>
          <c:showPercent val="0"/>
          <c:showBubbleSize val="0"/>
        </c:dLbls>
        <c:gapWidth val="75"/>
        <c:overlap val="-27"/>
        <c:axId val="919334144"/>
        <c:axId val="919329224"/>
      </c:barChart>
      <c:catAx>
        <c:axId val="919334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29224"/>
        <c:crosses val="autoZero"/>
        <c:auto val="1"/>
        <c:lblAlgn val="ctr"/>
        <c:lblOffset val="100"/>
        <c:noMultiLvlLbl val="0"/>
      </c:catAx>
      <c:valAx>
        <c:axId val="919329224"/>
        <c:scaling>
          <c:orientation val="minMax"/>
          <c:max val="0.25"/>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34144"/>
        <c:crosses val="autoZero"/>
        <c:crossBetween val="between"/>
        <c:majorUnit val="5.000000000000001E-2"/>
      </c:valAx>
      <c:spPr>
        <a:noFill/>
        <a:ln>
          <a:noFill/>
        </a:ln>
        <a:effectLst/>
      </c:spPr>
    </c:plotArea>
    <c:legend>
      <c:legendPos val="b"/>
      <c:layout>
        <c:manualLayout>
          <c:xMode val="edge"/>
          <c:yMode val="edge"/>
          <c:x val="0.24503973461650627"/>
          <c:y val="0.12220748722199198"/>
          <c:w val="0.72408756197142021"/>
          <c:h val="4.409783131811653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ysClr val="window" lastClr="FFFFFF"/>
    </a:solidFill>
    <a:ln w="9525" cap="flat" cmpd="sng" algn="ctr">
      <a:noFill/>
      <a:round/>
    </a:ln>
    <a:effectLst/>
  </c:spPr>
  <c:txPr>
    <a:bodyPr/>
    <a:lstStyle/>
    <a:p>
      <a:pPr>
        <a:defRPr/>
      </a:pPr>
      <a:endParaRPr lang="en-US"/>
    </a:p>
  </c:txPr>
  <c:externalData r:id="rId4">
    <c:autoUpdate val="0"/>
  </c:externalData>
  <c:userShapes r:id="rId5"/>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294133372217375E-2"/>
          <c:y val="0.14486090477994309"/>
          <c:w val="0.91570586662778264"/>
          <c:h val="0.78063153532518492"/>
        </c:manualLayout>
      </c:layout>
      <c:barChart>
        <c:barDir val="col"/>
        <c:grouping val="percentStacked"/>
        <c:varyColors val="0"/>
        <c:ser>
          <c:idx val="0"/>
          <c:order val="0"/>
          <c:tx>
            <c:strRef>
              <c:f>Sheet1!$B$1</c:f>
              <c:strCache>
                <c:ptCount val="1"/>
                <c:pt idx="0">
                  <c:v>Better</c:v>
                </c:pt>
              </c:strCache>
            </c:strRef>
          </c:tx>
          <c:spPr>
            <a:solidFill>
              <a:srgbClr val="27FC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8</c:v>
                </c:pt>
              </c:numCache>
            </c:numRef>
          </c:val>
          <c:extLst>
            <c:ext xmlns:c16="http://schemas.microsoft.com/office/drawing/2014/chart" uri="{C3380CC4-5D6E-409C-BE32-E72D297353CC}">
              <c16:uniqueId val="{00000000-4428-4D91-A6B2-6C2FF40332E2}"/>
            </c:ext>
          </c:extLst>
        </c:ser>
        <c:ser>
          <c:idx val="1"/>
          <c:order val="1"/>
          <c:tx>
            <c:strRef>
              <c:f>Sheet1!$C$1</c:f>
              <c:strCache>
                <c:ptCount val="1"/>
                <c:pt idx="0">
                  <c:v>Same</c:v>
                </c:pt>
              </c:strCache>
            </c:strRef>
          </c:tx>
          <c:spPr>
            <a:solidFill>
              <a:srgbClr val="FAD2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4428-4D91-A6B2-6C2FF40332E2}"/>
            </c:ext>
          </c:extLst>
        </c:ser>
        <c:ser>
          <c:idx val="2"/>
          <c:order val="2"/>
          <c:tx>
            <c:strRef>
              <c:f>Sheet1!$D$1</c:f>
              <c:strCache>
                <c:ptCount val="1"/>
                <c:pt idx="0">
                  <c:v>Worse</c:v>
                </c:pt>
              </c:strCache>
            </c:strRef>
          </c:tx>
          <c:spPr>
            <a:solidFill>
              <a:srgbClr val="E5152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General</c:formatCode>
                <c:ptCount val="1"/>
                <c:pt idx="0">
                  <c:v>4</c:v>
                </c:pt>
              </c:numCache>
            </c:numRef>
          </c:val>
          <c:extLst>
            <c:ext xmlns:c16="http://schemas.microsoft.com/office/drawing/2014/chart" uri="{C3380CC4-5D6E-409C-BE32-E72D297353CC}">
              <c16:uniqueId val="{00000002-4428-4D91-A6B2-6C2FF40332E2}"/>
            </c:ext>
          </c:extLst>
        </c:ser>
        <c:dLbls>
          <c:showLegendKey val="0"/>
          <c:showVal val="0"/>
          <c:showCatName val="0"/>
          <c:showSerName val="0"/>
          <c:showPercent val="0"/>
          <c:showBubbleSize val="0"/>
        </c:dLbls>
        <c:gapWidth val="150"/>
        <c:overlap val="100"/>
        <c:axId val="852418352"/>
        <c:axId val="852420320"/>
      </c:barChart>
      <c:catAx>
        <c:axId val="852418352"/>
        <c:scaling>
          <c:orientation val="minMax"/>
        </c:scaling>
        <c:delete val="1"/>
        <c:axPos val="b"/>
        <c:numFmt formatCode="General" sourceLinked="1"/>
        <c:majorTickMark val="none"/>
        <c:minorTickMark val="none"/>
        <c:tickLblPos val="nextTo"/>
        <c:crossAx val="852420320"/>
        <c:crosses val="autoZero"/>
        <c:auto val="1"/>
        <c:lblAlgn val="ctr"/>
        <c:lblOffset val="100"/>
        <c:noMultiLvlLbl val="0"/>
      </c:catAx>
      <c:valAx>
        <c:axId val="852420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52418352"/>
        <c:crosses val="autoZero"/>
        <c:crossBetween val="between"/>
      </c:valAx>
      <c:spPr>
        <a:noFill/>
        <a:ln>
          <a:noFill/>
        </a:ln>
        <a:effectLst/>
      </c:spPr>
    </c:plotArea>
    <c:legend>
      <c:legendPos val="b"/>
      <c:layout>
        <c:manualLayout>
          <c:xMode val="edge"/>
          <c:yMode val="edge"/>
          <c:x val="0.16738869446874696"/>
          <c:y val="1.7398012114125182E-2"/>
          <c:w val="0.67155657626130072"/>
          <c:h val="6.079388874826648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53037814717595E-2"/>
          <c:y val="0.14231454620803979"/>
          <c:w val="0.92374696218528241"/>
          <c:h val="0.68315927614311367"/>
        </c:manualLayout>
      </c:layout>
      <c:barChart>
        <c:barDir val="col"/>
        <c:grouping val="percentStacked"/>
        <c:varyColors val="0"/>
        <c:ser>
          <c:idx val="0"/>
          <c:order val="0"/>
          <c:tx>
            <c:strRef>
              <c:f>Sheet1!$B$1</c:f>
              <c:strCache>
                <c:ptCount val="1"/>
                <c:pt idx="0">
                  <c:v>Better</c:v>
                </c:pt>
              </c:strCache>
            </c:strRef>
          </c:tx>
          <c:spPr>
            <a:solidFill>
              <a:srgbClr val="27FC3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6D5-4911-A9AA-DA18BC0FC09A}"/>
                </c:ext>
              </c:extLst>
            </c:dLbl>
            <c:dLbl>
              <c:idx val="1"/>
              <c:delete val="1"/>
              <c:extLst>
                <c:ext xmlns:c15="http://schemas.microsoft.com/office/drawing/2012/chart" uri="{CE6537A1-D6FC-4f65-9D91-7224C49458BB}"/>
                <c:ext xmlns:c16="http://schemas.microsoft.com/office/drawing/2014/chart" uri="{C3380CC4-5D6E-409C-BE32-E72D297353CC}">
                  <c16:uniqueId val="{00000001-06D5-4911-A9AA-DA18BC0FC09A}"/>
                </c:ext>
              </c:extLst>
            </c:dLbl>
            <c:dLbl>
              <c:idx val="2"/>
              <c:delete val="1"/>
              <c:extLst>
                <c:ext xmlns:c15="http://schemas.microsoft.com/office/drawing/2012/chart" uri="{CE6537A1-D6FC-4f65-9D91-7224C49458BB}"/>
                <c:ext xmlns:c16="http://schemas.microsoft.com/office/drawing/2014/chart" uri="{C3380CC4-5D6E-409C-BE32-E72D297353CC}">
                  <c16:uniqueId val="{00000002-06D5-4911-A9AA-DA18BC0FC09A}"/>
                </c:ext>
              </c:extLst>
            </c:dLbl>
            <c:dLbl>
              <c:idx val="4"/>
              <c:delete val="1"/>
              <c:extLst>
                <c:ext xmlns:c15="http://schemas.microsoft.com/office/drawing/2012/chart" uri="{CE6537A1-D6FC-4f65-9D91-7224C49458BB}"/>
                <c:ext xmlns:c16="http://schemas.microsoft.com/office/drawing/2014/chart" uri="{C3380CC4-5D6E-409C-BE32-E72D297353CC}">
                  <c16:uniqueId val="{00000003-06D5-4911-A9AA-DA18BC0FC09A}"/>
                </c:ext>
              </c:extLst>
            </c:dLbl>
            <c:dLbl>
              <c:idx val="5"/>
              <c:delete val="1"/>
              <c:extLst>
                <c:ext xmlns:c15="http://schemas.microsoft.com/office/drawing/2012/chart" uri="{CE6537A1-D6FC-4f65-9D91-7224C49458BB}"/>
                <c:ext xmlns:c16="http://schemas.microsoft.com/office/drawing/2014/chart" uri="{C3380CC4-5D6E-409C-BE32-E72D297353CC}">
                  <c16:uniqueId val="{00000004-06D5-4911-A9AA-DA18BC0FC09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Access</c:v>
                </c:pt>
                <c:pt idx="1">
                  <c:v>Care Coordination</c:v>
                </c:pt>
                <c:pt idx="2">
                  <c:v>Effective Treatment</c:v>
                </c:pt>
                <c:pt idx="3">
                  <c:v>Healthy Living</c:v>
                </c:pt>
                <c:pt idx="4">
                  <c:v>Patient Safety</c:v>
                </c:pt>
                <c:pt idx="5">
                  <c:v>Person-
Centered
Care</c:v>
                </c:pt>
              </c:strCache>
            </c:strRef>
          </c:cat>
          <c:val>
            <c:numRef>
              <c:f>Sheet1!$B$2:$B$7</c:f>
              <c:numCache>
                <c:formatCode>General</c:formatCode>
                <c:ptCount val="6"/>
                <c:pt idx="0">
                  <c:v>0</c:v>
                </c:pt>
                <c:pt idx="1">
                  <c:v>0</c:v>
                </c:pt>
                <c:pt idx="2">
                  <c:v>0</c:v>
                </c:pt>
                <c:pt idx="3">
                  <c:v>8</c:v>
                </c:pt>
                <c:pt idx="4">
                  <c:v>0</c:v>
                </c:pt>
                <c:pt idx="5">
                  <c:v>0</c:v>
                </c:pt>
              </c:numCache>
            </c:numRef>
          </c:val>
          <c:extLst>
            <c:ext xmlns:c16="http://schemas.microsoft.com/office/drawing/2014/chart" uri="{C3380CC4-5D6E-409C-BE32-E72D297353CC}">
              <c16:uniqueId val="{00000005-06D5-4911-A9AA-DA18BC0FC09A}"/>
            </c:ext>
          </c:extLst>
        </c:ser>
        <c:ser>
          <c:idx val="1"/>
          <c:order val="1"/>
          <c:tx>
            <c:strRef>
              <c:f>Sheet1!$C$1</c:f>
              <c:strCache>
                <c:ptCount val="1"/>
                <c:pt idx="0">
                  <c:v>Same</c:v>
                </c:pt>
              </c:strCache>
            </c:strRef>
          </c:tx>
          <c:spPr>
            <a:solidFill>
              <a:srgbClr val="FAD201"/>
            </a:solidFill>
            <a:ln w="9525">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6-06D5-4911-A9AA-DA18BC0FC09A}"/>
                </c:ext>
              </c:extLst>
            </c:dLbl>
            <c:dLbl>
              <c:idx val="4"/>
              <c:delete val="1"/>
              <c:extLst>
                <c:ext xmlns:c15="http://schemas.microsoft.com/office/drawing/2012/chart" uri="{CE6537A1-D6FC-4f65-9D91-7224C49458BB}"/>
                <c:ext xmlns:c16="http://schemas.microsoft.com/office/drawing/2014/chart" uri="{C3380CC4-5D6E-409C-BE32-E72D297353CC}">
                  <c16:uniqueId val="{00000007-06D5-4911-A9AA-DA18BC0FC09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Access</c:v>
                </c:pt>
                <c:pt idx="1">
                  <c:v>Care Coordination</c:v>
                </c:pt>
                <c:pt idx="2">
                  <c:v>Effective Treatment</c:v>
                </c:pt>
                <c:pt idx="3">
                  <c:v>Healthy Living</c:v>
                </c:pt>
                <c:pt idx="4">
                  <c:v>Patient Safety</c:v>
                </c:pt>
                <c:pt idx="5">
                  <c:v>Person-
Centered
Care</c:v>
                </c:pt>
              </c:strCache>
            </c:strRef>
          </c:cat>
          <c:val>
            <c:numRef>
              <c:f>Sheet1!$C$2:$C$7</c:f>
              <c:numCache>
                <c:formatCode>General</c:formatCode>
                <c:ptCount val="6"/>
                <c:pt idx="0">
                  <c:v>9</c:v>
                </c:pt>
                <c:pt idx="1">
                  <c:v>1</c:v>
                </c:pt>
                <c:pt idx="2">
                  <c:v>0</c:v>
                </c:pt>
                <c:pt idx="3">
                  <c:v>5</c:v>
                </c:pt>
                <c:pt idx="4">
                  <c:v>0</c:v>
                </c:pt>
                <c:pt idx="5">
                  <c:v>9</c:v>
                </c:pt>
              </c:numCache>
            </c:numRef>
          </c:val>
          <c:extLst>
            <c:ext xmlns:c16="http://schemas.microsoft.com/office/drawing/2014/chart" uri="{C3380CC4-5D6E-409C-BE32-E72D297353CC}">
              <c16:uniqueId val="{00000008-06D5-4911-A9AA-DA18BC0FC09A}"/>
            </c:ext>
          </c:extLst>
        </c:ser>
        <c:ser>
          <c:idx val="2"/>
          <c:order val="2"/>
          <c:tx>
            <c:strRef>
              <c:f>Sheet1!$D$1</c:f>
              <c:strCache>
                <c:ptCount val="1"/>
                <c:pt idx="0">
                  <c:v>Worse</c:v>
                </c:pt>
              </c:strCache>
            </c:strRef>
          </c:tx>
          <c:spPr>
            <a:solidFill>
              <a:srgbClr val="E5152F"/>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9-06D5-4911-A9AA-DA18BC0FC09A}"/>
                </c:ext>
              </c:extLst>
            </c:dLbl>
            <c:dLbl>
              <c:idx val="3"/>
              <c:delete val="1"/>
              <c:extLst>
                <c:ext xmlns:c15="http://schemas.microsoft.com/office/drawing/2012/chart" uri="{CE6537A1-D6FC-4f65-9D91-7224C49458BB}"/>
                <c:ext xmlns:c16="http://schemas.microsoft.com/office/drawing/2014/chart" uri="{C3380CC4-5D6E-409C-BE32-E72D297353CC}">
                  <c16:uniqueId val="{0000000A-06D5-4911-A9AA-DA18BC0FC09A}"/>
                </c:ext>
              </c:extLst>
            </c:dLbl>
            <c:dLbl>
              <c:idx val="5"/>
              <c:delete val="1"/>
              <c:extLst>
                <c:ext xmlns:c15="http://schemas.microsoft.com/office/drawing/2012/chart" uri="{CE6537A1-D6FC-4f65-9D91-7224C49458BB}"/>
                <c:ext xmlns:c16="http://schemas.microsoft.com/office/drawing/2014/chart" uri="{C3380CC4-5D6E-409C-BE32-E72D297353CC}">
                  <c16:uniqueId val="{0000000B-06D5-4911-A9AA-DA18BC0FC09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Access</c:v>
                </c:pt>
                <c:pt idx="1">
                  <c:v>Care Coordination</c:v>
                </c:pt>
                <c:pt idx="2">
                  <c:v>Effective Treatment</c:v>
                </c:pt>
                <c:pt idx="3">
                  <c:v>Healthy Living</c:v>
                </c:pt>
                <c:pt idx="4">
                  <c:v>Patient Safety</c:v>
                </c:pt>
                <c:pt idx="5">
                  <c:v>Person-
Centered
Care</c:v>
                </c:pt>
              </c:strCache>
            </c:strRef>
          </c:cat>
          <c:val>
            <c:numRef>
              <c:f>Sheet1!$D$2:$D$7</c:f>
              <c:numCache>
                <c:formatCode>General</c:formatCode>
                <c:ptCount val="6"/>
                <c:pt idx="0">
                  <c:v>2</c:v>
                </c:pt>
                <c:pt idx="1">
                  <c:v>0</c:v>
                </c:pt>
                <c:pt idx="2">
                  <c:v>1</c:v>
                </c:pt>
                <c:pt idx="3">
                  <c:v>0</c:v>
                </c:pt>
                <c:pt idx="4">
                  <c:v>1</c:v>
                </c:pt>
                <c:pt idx="5">
                  <c:v>0</c:v>
                </c:pt>
              </c:numCache>
            </c:numRef>
          </c:val>
          <c:extLst>
            <c:ext xmlns:c16="http://schemas.microsoft.com/office/drawing/2014/chart" uri="{C3380CC4-5D6E-409C-BE32-E72D297353CC}">
              <c16:uniqueId val="{0000000C-06D5-4911-A9AA-DA18BC0FC09A}"/>
            </c:ext>
          </c:extLst>
        </c:ser>
        <c:dLbls>
          <c:showLegendKey val="0"/>
          <c:showVal val="0"/>
          <c:showCatName val="0"/>
          <c:showSerName val="0"/>
          <c:showPercent val="0"/>
          <c:showBubbleSize val="0"/>
        </c:dLbls>
        <c:gapWidth val="25"/>
        <c:overlap val="100"/>
        <c:axId val="560567664"/>
        <c:axId val="560567992"/>
      </c:barChart>
      <c:catAx>
        <c:axId val="560567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60567992"/>
        <c:crosses val="autoZero"/>
        <c:auto val="1"/>
        <c:lblAlgn val="ctr"/>
        <c:lblOffset val="100"/>
        <c:tickLblSkip val="1"/>
        <c:noMultiLvlLbl val="0"/>
      </c:catAx>
      <c:valAx>
        <c:axId val="560567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605676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16381440167201322"/>
          <c:y val="4.8604779665699684E-3"/>
          <c:w val="0.66771143190434534"/>
          <c:h val="8.504144218814753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Influenza</a:t>
            </a:r>
            <a:r>
              <a:rPr lang="en-US" sz="1400" b="1" baseline="0" dirty="0">
                <a:solidFill>
                  <a:schemeClr val="tx1"/>
                </a:solidFill>
              </a:rPr>
              <a:t> Vaccination</a:t>
            </a:r>
            <a:endParaRPr lang="en-US" sz="1400" b="1" dirty="0">
              <a:solidFill>
                <a:schemeClr val="tx1"/>
              </a:solidFill>
            </a:endParaRPr>
          </a:p>
        </c:rich>
      </c:tx>
      <c:layout>
        <c:manualLayout>
          <c:xMode val="edge"/>
          <c:yMode val="edge"/>
          <c:x val="1.8779921845361923E-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626294532950823"/>
          <c:y val="0.25972410599654172"/>
          <c:w val="0.83737054670491762"/>
          <c:h val="0.55220771745637054"/>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DC6A-40DF-A673-3FC51D3FCD91}"/>
                </c:ext>
              </c:extLst>
            </c:dLbl>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0.0%</c:formatCode>
                <c:ptCount val="2"/>
                <c:pt idx="0">
                  <c:v>0.57299999999999995</c:v>
                </c:pt>
                <c:pt idx="1">
                  <c:v>0.49099999999999999</c:v>
                </c:pt>
              </c:numCache>
            </c:numRef>
          </c:val>
          <c:extLst>
            <c:ext xmlns:c16="http://schemas.microsoft.com/office/drawing/2014/chart" uri="{C3380CC4-5D6E-409C-BE32-E72D297353CC}">
              <c16:uniqueId val="{00000001-DC6A-40DF-A673-3FC51D3FCD91}"/>
            </c:ext>
          </c:extLst>
        </c:ser>
        <c:ser>
          <c:idx val="1"/>
          <c:order val="1"/>
          <c:tx>
            <c:strRef>
              <c:f>Sheet1!$C$1</c:f>
              <c:strCache>
                <c:ptCount val="1"/>
                <c:pt idx="0">
                  <c:v>Non-Veterans</c:v>
                </c:pt>
              </c:strCache>
            </c:strRef>
          </c:tx>
          <c:spPr>
            <a:solidFill>
              <a:srgbClr val="AABA0A"/>
            </a:solidFill>
            <a:ln>
              <a:noFill/>
            </a:ln>
            <a:effectLst/>
          </c:spPr>
          <c:invertIfNegative val="0"/>
          <c:dLbls>
            <c:dLbl>
              <c:idx val="0"/>
              <c:layout>
                <c:manualLayout>
                  <c:x val="2.9219821359539361E-3"/>
                  <c:y val="-1.154132406231450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DC6A-40DF-A673-3FC51D3FCD91}"/>
                </c:ext>
              </c:extLst>
            </c:dLbl>
            <c:dLbl>
              <c:idx val="1"/>
              <c:layout>
                <c:manualLayout>
                  <c:x val="-8.251693828969054E-3"/>
                  <c:y val="-3.157319583295829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DC6A-40DF-A673-3FC51D3FCD91}"/>
                </c:ext>
              </c:extLst>
            </c:dLbl>
            <c:dLbl>
              <c:idx val="2"/>
              <c:layout>
                <c:manualLayout>
                  <c:x val="2.8764690763802892E-3"/>
                  <c:y val="-2.760326011880104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DC6A-40DF-A673-3FC51D3FCD91}"/>
                </c:ext>
              </c:extLst>
            </c:dLbl>
            <c:dLbl>
              <c:idx val="3"/>
              <c:layout>
                <c:manualLayout>
                  <c:x val="5.8892731138578003E-3"/>
                  <c:y val="-1.660864760326012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DC6A-40DF-A673-3FC51D3FCD91}"/>
                </c:ext>
              </c:extLst>
            </c:dLbl>
            <c:dLbl>
              <c:idx val="4"/>
              <c:layout>
                <c:manualLayout>
                  <c:x val="1.4382619815716739E-3"/>
                  <c:y val="-1.345090768207825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DC6A-40DF-A673-3FC51D3FCD91}"/>
                </c:ext>
              </c:extLst>
            </c:dLbl>
            <c:dLbl>
              <c:idx val="5"/>
              <c:layout>
                <c:manualLayout>
                  <c:x val="1.4382619815716739E-3"/>
                  <c:y val="-3.766254150981884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DC6A-40DF-A673-3FC51D3FCD91}"/>
                </c:ext>
              </c:extLst>
            </c:dLbl>
            <c:dLbl>
              <c:idx val="6"/>
              <c:layout>
                <c:manualLayout>
                  <c:x val="5.7530479262866956E-3"/>
                  <c:y val="2.6901815364156318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DC6A-40DF-A673-3FC51D3FCD91}"/>
                </c:ext>
              </c:extLst>
            </c:dLbl>
            <c:dLbl>
              <c:idx val="9"/>
              <c:layout>
                <c:manualLayout>
                  <c:x val="7.1913099078582633E-3"/>
                  <c:y val="-4.9319425092079325E-17"/>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DC6A-40DF-A673-3FC51D3FCD91}"/>
                </c:ext>
              </c:extLst>
            </c:dLbl>
            <c:spPr>
              <a:noFill/>
              <a:ln>
                <a:noFill/>
              </a:ln>
              <a:effectLst/>
            </c:spPr>
            <c:txPr>
              <a:bodyPr rot="0" spcFirstLastPara="1" vertOverflow="clip" horzOverflow="clip" vert="horz" wrap="square" lIns="36576" tIns="18288" rIns="36576" bIns="18288" anchor="ctr" anchorCtr="1">
                <a:spAutoFit/>
              </a:bodyPr>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Sheet1!$A$2:$A$3</c:f>
              <c:strCache>
                <c:ptCount val="2"/>
                <c:pt idx="0">
                  <c:v>Female</c:v>
                </c:pt>
                <c:pt idx="1">
                  <c:v>Male</c:v>
                </c:pt>
              </c:strCache>
            </c:strRef>
          </c:cat>
          <c:val>
            <c:numRef>
              <c:f>Sheet1!$C$2:$C$3</c:f>
              <c:numCache>
                <c:formatCode>0.0%</c:formatCode>
                <c:ptCount val="2"/>
                <c:pt idx="0">
                  <c:v>0.45300000000000001</c:v>
                </c:pt>
                <c:pt idx="1">
                  <c:v>0.375</c:v>
                </c:pt>
              </c:numCache>
            </c:numRef>
          </c:val>
          <c:extLst>
            <c:ext xmlns:c16="http://schemas.microsoft.com/office/drawing/2014/chart" uri="{C3380CC4-5D6E-409C-BE32-E72D297353CC}">
              <c16:uniqueId val="{0000000A-DC6A-40DF-A673-3FC51D3FCD91}"/>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3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486901632"/>
        <c:crosses val="autoZero"/>
        <c:crossBetween val="between"/>
        <c:majorUnit val="0.2"/>
        <c:minorUnit val="4.0000000000000008E-2"/>
      </c:valAx>
      <c:spPr>
        <a:noFill/>
        <a:ln>
          <a:noFill/>
        </a:ln>
        <a:effectLst/>
      </c:spPr>
    </c:plotArea>
    <c:legend>
      <c:legendPos val="t"/>
      <c:legendEntry>
        <c:idx val="0"/>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ayout>
        <c:manualLayout>
          <c:xMode val="edge"/>
          <c:yMode val="edge"/>
          <c:x val="8.3671590469795928E-2"/>
          <c:y val="0.11346397930832944"/>
          <c:w val="0.75101578872408392"/>
          <c:h val="5.779484336682785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Pneumococcal</a:t>
            </a:r>
            <a:r>
              <a:rPr lang="en-US" sz="1400" b="1" baseline="0" dirty="0">
                <a:solidFill>
                  <a:schemeClr val="tx1"/>
                </a:solidFill>
              </a:rPr>
              <a:t> Vaccination</a:t>
            </a:r>
            <a:endParaRPr lang="en-US" sz="1400" b="1" dirty="0">
              <a:solidFill>
                <a:schemeClr val="tx1"/>
              </a:solidFill>
            </a:endParaRPr>
          </a:p>
        </c:rich>
      </c:tx>
      <c:layout>
        <c:manualLayout>
          <c:xMode val="edge"/>
          <c:yMode val="edge"/>
          <c:x val="1.8779921845361923E-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626294532950823"/>
          <c:y val="0.25972410599654172"/>
          <c:w val="0.83737054670491762"/>
          <c:h val="0.55220771745637054"/>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3929-41AD-8F02-2EDC97DE1C11}"/>
                </c:ext>
              </c:extLst>
            </c:dLbl>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0.0%</c:formatCode>
                <c:ptCount val="2"/>
                <c:pt idx="0">
                  <c:v>0.77500000000000002</c:v>
                </c:pt>
                <c:pt idx="1">
                  <c:v>0.73099999999999998</c:v>
                </c:pt>
              </c:numCache>
            </c:numRef>
          </c:val>
          <c:extLst>
            <c:ext xmlns:c16="http://schemas.microsoft.com/office/drawing/2014/chart" uri="{C3380CC4-5D6E-409C-BE32-E72D297353CC}">
              <c16:uniqueId val="{00000001-3929-41AD-8F02-2EDC97DE1C11}"/>
            </c:ext>
          </c:extLst>
        </c:ser>
        <c:ser>
          <c:idx val="1"/>
          <c:order val="1"/>
          <c:tx>
            <c:strRef>
              <c:f>Sheet1!$C$1</c:f>
              <c:strCache>
                <c:ptCount val="1"/>
                <c:pt idx="0">
                  <c:v>Non-Veterans</c:v>
                </c:pt>
              </c:strCache>
            </c:strRef>
          </c:tx>
          <c:spPr>
            <a:solidFill>
              <a:srgbClr val="AABA0A"/>
            </a:solidFill>
            <a:ln>
              <a:noFill/>
            </a:ln>
            <a:effectLst/>
          </c:spPr>
          <c:invertIfNegative val="0"/>
          <c:dLbls>
            <c:dLbl>
              <c:idx val="0"/>
              <c:layout>
                <c:manualLayout>
                  <c:x val="2.9219821359539361E-3"/>
                  <c:y val="-1.154132406231450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3929-41AD-8F02-2EDC97DE1C11}"/>
                </c:ext>
              </c:extLst>
            </c:dLbl>
            <c:dLbl>
              <c:idx val="1"/>
              <c:layout>
                <c:manualLayout>
                  <c:x val="-8.251693828969054E-3"/>
                  <c:y val="-3.157319583295829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3929-41AD-8F02-2EDC97DE1C11}"/>
                </c:ext>
              </c:extLst>
            </c:dLbl>
            <c:dLbl>
              <c:idx val="2"/>
              <c:layout>
                <c:manualLayout>
                  <c:x val="2.8764690763802892E-3"/>
                  <c:y val="-2.760326011880104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929-41AD-8F02-2EDC97DE1C11}"/>
                </c:ext>
              </c:extLst>
            </c:dLbl>
            <c:dLbl>
              <c:idx val="3"/>
              <c:layout>
                <c:manualLayout>
                  <c:x val="5.8892731138578003E-3"/>
                  <c:y val="-1.660864760326012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3929-41AD-8F02-2EDC97DE1C11}"/>
                </c:ext>
              </c:extLst>
            </c:dLbl>
            <c:dLbl>
              <c:idx val="4"/>
              <c:layout>
                <c:manualLayout>
                  <c:x val="1.4382619815716739E-3"/>
                  <c:y val="-1.345090768207825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3929-41AD-8F02-2EDC97DE1C11}"/>
                </c:ext>
              </c:extLst>
            </c:dLbl>
            <c:dLbl>
              <c:idx val="5"/>
              <c:layout>
                <c:manualLayout>
                  <c:x val="1.4382619815716739E-3"/>
                  <c:y val="-3.766254150981884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3929-41AD-8F02-2EDC97DE1C11}"/>
                </c:ext>
              </c:extLst>
            </c:dLbl>
            <c:dLbl>
              <c:idx val="6"/>
              <c:layout>
                <c:manualLayout>
                  <c:x val="5.7530479262866956E-3"/>
                  <c:y val="2.6901815364156318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3929-41AD-8F02-2EDC97DE1C11}"/>
                </c:ext>
              </c:extLst>
            </c:dLbl>
            <c:dLbl>
              <c:idx val="9"/>
              <c:layout>
                <c:manualLayout>
                  <c:x val="7.1913099078582633E-3"/>
                  <c:y val="-4.9319425092079325E-17"/>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3929-41AD-8F02-2EDC97DE1C11}"/>
                </c:ext>
              </c:extLst>
            </c:dLbl>
            <c:spPr>
              <a:noFill/>
              <a:ln>
                <a:noFill/>
              </a:ln>
              <a:effectLst/>
            </c:spPr>
            <c:txPr>
              <a:bodyPr rot="0" spcFirstLastPara="1" vertOverflow="clip" horzOverflow="clip" vert="horz" wrap="square" lIns="36576" tIns="18288" rIns="36576" bIns="18288" anchor="ctr" anchorCtr="1">
                <a:spAutoFit/>
              </a:bodyPr>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Sheet1!$A$2:$A$3</c:f>
              <c:strCache>
                <c:ptCount val="2"/>
                <c:pt idx="0">
                  <c:v>Female</c:v>
                </c:pt>
                <c:pt idx="1">
                  <c:v>Male</c:v>
                </c:pt>
              </c:strCache>
            </c:strRef>
          </c:cat>
          <c:val>
            <c:numRef>
              <c:f>Sheet1!$C$2:$C$3</c:f>
              <c:numCache>
                <c:formatCode>0.0%</c:formatCode>
                <c:ptCount val="2"/>
                <c:pt idx="0">
                  <c:v>0.68200000000000005</c:v>
                </c:pt>
                <c:pt idx="1">
                  <c:v>0.60199999999999998</c:v>
                </c:pt>
              </c:numCache>
            </c:numRef>
          </c:val>
          <c:extLst>
            <c:ext xmlns:c16="http://schemas.microsoft.com/office/drawing/2014/chart" uri="{C3380CC4-5D6E-409C-BE32-E72D297353CC}">
              <c16:uniqueId val="{0000000A-3929-41AD-8F02-2EDC97DE1C11}"/>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3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486901632"/>
        <c:crosses val="autoZero"/>
        <c:crossBetween val="between"/>
        <c:majorUnit val="0.2"/>
        <c:minorUnit val="4.0000000000000008E-2"/>
      </c:valAx>
      <c:spPr>
        <a:noFill/>
        <a:ln>
          <a:noFill/>
        </a:ln>
        <a:effectLst/>
      </c:spPr>
    </c:plotArea>
    <c:legend>
      <c:legendPos val="t"/>
      <c:legendEntry>
        <c:idx val="0"/>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ayout>
        <c:manualLayout>
          <c:xMode val="edge"/>
          <c:yMode val="edge"/>
          <c:x val="8.3671590469795928E-2"/>
          <c:y val="0.11346397930832944"/>
          <c:w val="0.75101578872408392"/>
          <c:h val="5.779484336682785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Tetanus Vaccination</a:t>
            </a:r>
          </a:p>
        </c:rich>
      </c:tx>
      <c:layout>
        <c:manualLayout>
          <c:xMode val="edge"/>
          <c:yMode val="edge"/>
          <c:x val="1.8779921845361923E-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616950497466886"/>
          <c:y val="0.25972410599654172"/>
          <c:w val="0.84383049502533114"/>
          <c:h val="0.55220771745637054"/>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7F1A-4C8B-BC5A-79BC041D372B}"/>
                </c:ext>
              </c:extLst>
            </c:dLbl>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0.0%</c:formatCode>
                <c:ptCount val="2"/>
                <c:pt idx="0">
                  <c:v>0.75700000000000001</c:v>
                </c:pt>
                <c:pt idx="1">
                  <c:v>0.74199999999999999</c:v>
                </c:pt>
              </c:numCache>
            </c:numRef>
          </c:val>
          <c:extLst>
            <c:ext xmlns:c16="http://schemas.microsoft.com/office/drawing/2014/chart" uri="{C3380CC4-5D6E-409C-BE32-E72D297353CC}">
              <c16:uniqueId val="{00000001-7F1A-4C8B-BC5A-79BC041D372B}"/>
            </c:ext>
          </c:extLst>
        </c:ser>
        <c:ser>
          <c:idx val="1"/>
          <c:order val="1"/>
          <c:tx>
            <c:strRef>
              <c:f>Sheet1!$C$1</c:f>
              <c:strCache>
                <c:ptCount val="1"/>
                <c:pt idx="0">
                  <c:v>Non-Veterans</c:v>
                </c:pt>
              </c:strCache>
            </c:strRef>
          </c:tx>
          <c:spPr>
            <a:solidFill>
              <a:srgbClr val="AABA0A"/>
            </a:solidFill>
            <a:ln>
              <a:noFill/>
            </a:ln>
            <a:effectLst/>
          </c:spPr>
          <c:invertIfNegative val="0"/>
          <c:dLbls>
            <c:dLbl>
              <c:idx val="0"/>
              <c:layout>
                <c:manualLayout>
                  <c:x val="2.9219821359539361E-3"/>
                  <c:y val="-1.154132406231450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7F1A-4C8B-BC5A-79BC041D372B}"/>
                </c:ext>
              </c:extLst>
            </c:dLbl>
            <c:dLbl>
              <c:idx val="1"/>
              <c:layout>
                <c:manualLayout>
                  <c:x val="-8.251693828969054E-3"/>
                  <c:y val="-3.157319583295829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7F1A-4C8B-BC5A-79BC041D372B}"/>
                </c:ext>
              </c:extLst>
            </c:dLbl>
            <c:dLbl>
              <c:idx val="2"/>
              <c:layout>
                <c:manualLayout>
                  <c:x val="2.8764690763802892E-3"/>
                  <c:y val="-2.760326011880104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7F1A-4C8B-BC5A-79BC041D372B}"/>
                </c:ext>
              </c:extLst>
            </c:dLbl>
            <c:dLbl>
              <c:idx val="3"/>
              <c:layout>
                <c:manualLayout>
                  <c:x val="5.8892731138578003E-3"/>
                  <c:y val="-1.660864760326012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7F1A-4C8B-BC5A-79BC041D372B}"/>
                </c:ext>
              </c:extLst>
            </c:dLbl>
            <c:dLbl>
              <c:idx val="4"/>
              <c:layout>
                <c:manualLayout>
                  <c:x val="1.4382619815716739E-3"/>
                  <c:y val="-1.345090768207825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7F1A-4C8B-BC5A-79BC041D372B}"/>
                </c:ext>
              </c:extLst>
            </c:dLbl>
            <c:dLbl>
              <c:idx val="5"/>
              <c:layout>
                <c:manualLayout>
                  <c:x val="1.4382619815716739E-3"/>
                  <c:y val="-3.766254150981884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F1A-4C8B-BC5A-79BC041D372B}"/>
                </c:ext>
              </c:extLst>
            </c:dLbl>
            <c:dLbl>
              <c:idx val="6"/>
              <c:layout>
                <c:manualLayout>
                  <c:x val="5.7530479262866956E-3"/>
                  <c:y val="2.6901815364156318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7F1A-4C8B-BC5A-79BC041D372B}"/>
                </c:ext>
              </c:extLst>
            </c:dLbl>
            <c:dLbl>
              <c:idx val="9"/>
              <c:layout>
                <c:manualLayout>
                  <c:x val="7.1913099078582633E-3"/>
                  <c:y val="-4.9319425092079325E-17"/>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7F1A-4C8B-BC5A-79BC041D372B}"/>
                </c:ext>
              </c:extLst>
            </c:dLbl>
            <c:spPr>
              <a:noFill/>
              <a:ln>
                <a:noFill/>
              </a:ln>
              <a:effectLst/>
            </c:spPr>
            <c:txPr>
              <a:bodyPr rot="0" spcFirstLastPara="1" vertOverflow="clip" horzOverflow="clip" vert="horz" wrap="square" lIns="36576" tIns="18288" rIns="36576" bIns="18288" anchor="ctr" anchorCtr="1">
                <a:spAutoFit/>
              </a:bodyPr>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Sheet1!$A$2:$A$3</c:f>
              <c:strCache>
                <c:ptCount val="2"/>
                <c:pt idx="0">
                  <c:v>Female</c:v>
                </c:pt>
                <c:pt idx="1">
                  <c:v>Male</c:v>
                </c:pt>
              </c:strCache>
            </c:strRef>
          </c:cat>
          <c:val>
            <c:numRef>
              <c:f>Sheet1!$C$2:$C$3</c:f>
              <c:numCache>
                <c:formatCode>0.0%</c:formatCode>
                <c:ptCount val="2"/>
                <c:pt idx="0">
                  <c:v>0.61099999999999999</c:v>
                </c:pt>
                <c:pt idx="1">
                  <c:v>0.61899999999999999</c:v>
                </c:pt>
              </c:numCache>
            </c:numRef>
          </c:val>
          <c:extLst>
            <c:ext xmlns:c16="http://schemas.microsoft.com/office/drawing/2014/chart" uri="{C3380CC4-5D6E-409C-BE32-E72D297353CC}">
              <c16:uniqueId val="{0000000A-7F1A-4C8B-BC5A-79BC041D372B}"/>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3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486901632"/>
        <c:crosses val="autoZero"/>
        <c:crossBetween val="between"/>
        <c:majorUnit val="0.2"/>
        <c:minorUnit val="4.0000000000000008E-2"/>
      </c:valAx>
      <c:spPr>
        <a:noFill/>
        <a:ln>
          <a:noFill/>
        </a:ln>
        <a:effectLst/>
      </c:spPr>
    </c:plotArea>
    <c:legend>
      <c:legendPos val="t"/>
      <c:legendEntry>
        <c:idx val="0"/>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ayout>
        <c:manualLayout>
          <c:xMode val="edge"/>
          <c:yMode val="edge"/>
          <c:x val="8.3671590469795928E-2"/>
          <c:y val="0.11346397930832944"/>
          <c:w val="0.75101578872408392"/>
          <c:h val="5.779484336682785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Shingles Vaccination</a:t>
            </a:r>
          </a:p>
        </c:rich>
      </c:tx>
      <c:layout>
        <c:manualLayout>
          <c:xMode val="edge"/>
          <c:yMode val="edge"/>
          <c:x val="1.8779921845361923E-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939947913487557"/>
          <c:y val="0.25972410599654172"/>
          <c:w val="0.84060052086512427"/>
          <c:h val="0.55220771745637054"/>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C1C8-4164-AFBA-2688E98A5765}"/>
                </c:ext>
              </c:extLst>
            </c:dLbl>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0.0%</c:formatCode>
                <c:ptCount val="2"/>
                <c:pt idx="0">
                  <c:v>0.28499999999999998</c:v>
                </c:pt>
                <c:pt idx="1">
                  <c:v>0.24399999999999999</c:v>
                </c:pt>
              </c:numCache>
            </c:numRef>
          </c:val>
          <c:extLst>
            <c:ext xmlns:c16="http://schemas.microsoft.com/office/drawing/2014/chart" uri="{C3380CC4-5D6E-409C-BE32-E72D297353CC}">
              <c16:uniqueId val="{00000001-C1C8-4164-AFBA-2688E98A5765}"/>
            </c:ext>
          </c:extLst>
        </c:ser>
        <c:ser>
          <c:idx val="1"/>
          <c:order val="1"/>
          <c:tx>
            <c:strRef>
              <c:f>Sheet1!$C$1</c:f>
              <c:strCache>
                <c:ptCount val="1"/>
                <c:pt idx="0">
                  <c:v>Non-Veterans</c:v>
                </c:pt>
              </c:strCache>
            </c:strRef>
          </c:tx>
          <c:spPr>
            <a:solidFill>
              <a:srgbClr val="AABA0A"/>
            </a:solidFill>
            <a:ln>
              <a:noFill/>
            </a:ln>
            <a:effectLst/>
          </c:spPr>
          <c:invertIfNegative val="0"/>
          <c:dLbls>
            <c:dLbl>
              <c:idx val="0"/>
              <c:layout>
                <c:manualLayout>
                  <c:x val="2.9219821359539361E-3"/>
                  <c:y val="-1.154132406231450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C1C8-4164-AFBA-2688E98A5765}"/>
                </c:ext>
              </c:extLst>
            </c:dLbl>
            <c:dLbl>
              <c:idx val="1"/>
              <c:layout>
                <c:manualLayout>
                  <c:x val="-8.251693828969054E-3"/>
                  <c:y val="-2.1501748030615709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C1C8-4164-AFBA-2688E98A5765}"/>
                </c:ext>
              </c:extLst>
            </c:dLbl>
            <c:dLbl>
              <c:idx val="2"/>
              <c:layout>
                <c:manualLayout>
                  <c:x val="2.8764690763802892E-3"/>
                  <c:y val="-2.760326011880104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C1C8-4164-AFBA-2688E98A5765}"/>
                </c:ext>
              </c:extLst>
            </c:dLbl>
            <c:dLbl>
              <c:idx val="3"/>
              <c:layout>
                <c:manualLayout>
                  <c:x val="5.8892731138578003E-3"/>
                  <c:y val="-1.660864760326012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C1C8-4164-AFBA-2688E98A5765}"/>
                </c:ext>
              </c:extLst>
            </c:dLbl>
            <c:dLbl>
              <c:idx val="4"/>
              <c:layout>
                <c:manualLayout>
                  <c:x val="1.4382619815716739E-3"/>
                  <c:y val="-1.345090768207825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C1C8-4164-AFBA-2688E98A5765}"/>
                </c:ext>
              </c:extLst>
            </c:dLbl>
            <c:dLbl>
              <c:idx val="5"/>
              <c:layout>
                <c:manualLayout>
                  <c:x val="1.4382619815716739E-3"/>
                  <c:y val="-3.766254150981884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C1C8-4164-AFBA-2688E98A5765}"/>
                </c:ext>
              </c:extLst>
            </c:dLbl>
            <c:dLbl>
              <c:idx val="6"/>
              <c:layout>
                <c:manualLayout>
                  <c:x val="5.7530479262866956E-3"/>
                  <c:y val="2.6901815364156318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C1C8-4164-AFBA-2688E98A5765}"/>
                </c:ext>
              </c:extLst>
            </c:dLbl>
            <c:dLbl>
              <c:idx val="9"/>
              <c:layout>
                <c:manualLayout>
                  <c:x val="7.1913099078582633E-3"/>
                  <c:y val="-4.9319425092079325E-17"/>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C1C8-4164-AFBA-2688E98A5765}"/>
                </c:ext>
              </c:extLst>
            </c:dLbl>
            <c:spPr>
              <a:noFill/>
              <a:ln>
                <a:noFill/>
              </a:ln>
              <a:effectLst/>
            </c:spPr>
            <c:txPr>
              <a:bodyPr rot="0" spcFirstLastPara="1" vertOverflow="clip" horzOverflow="clip" vert="horz" wrap="square" lIns="36576" tIns="18288" rIns="36576" bIns="18288" anchor="ctr" anchorCtr="1">
                <a:spAutoFit/>
              </a:bodyPr>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Sheet1!$A$2:$A$3</c:f>
              <c:strCache>
                <c:ptCount val="2"/>
                <c:pt idx="0">
                  <c:v>Female</c:v>
                </c:pt>
                <c:pt idx="1">
                  <c:v>Male</c:v>
                </c:pt>
              </c:strCache>
            </c:strRef>
          </c:cat>
          <c:val>
            <c:numRef>
              <c:f>Sheet1!$C$2:$C$3</c:f>
              <c:numCache>
                <c:formatCode>0.0%</c:formatCode>
                <c:ptCount val="2"/>
                <c:pt idx="0">
                  <c:v>0.245</c:v>
                </c:pt>
                <c:pt idx="1">
                  <c:v>0.2</c:v>
                </c:pt>
              </c:numCache>
            </c:numRef>
          </c:val>
          <c:extLst>
            <c:ext xmlns:c16="http://schemas.microsoft.com/office/drawing/2014/chart" uri="{C3380CC4-5D6E-409C-BE32-E72D297353CC}">
              <c16:uniqueId val="{0000000A-C1C8-4164-AFBA-2688E98A5765}"/>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3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486901632"/>
        <c:crosses val="autoZero"/>
        <c:crossBetween val="between"/>
        <c:majorUnit val="0.2"/>
        <c:minorUnit val="4.0000000000000008E-2"/>
      </c:valAx>
      <c:spPr>
        <a:noFill/>
        <a:ln>
          <a:noFill/>
        </a:ln>
        <a:effectLst/>
      </c:spPr>
    </c:plotArea>
    <c:legend>
      <c:legendPos val="t"/>
      <c:legendEntry>
        <c:idx val="0"/>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ayout>
        <c:manualLayout>
          <c:xMode val="edge"/>
          <c:yMode val="edge"/>
          <c:x val="8.3671590469795928E-2"/>
          <c:y val="0.11346397930832944"/>
          <c:w val="0.75101578872408392"/>
          <c:h val="5.779484336682785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Blood Pressure</a:t>
            </a:r>
            <a:r>
              <a:rPr lang="en-US" sz="1400" b="1" baseline="0" dirty="0">
                <a:solidFill>
                  <a:schemeClr val="tx1"/>
                </a:solidFill>
              </a:rPr>
              <a:t> Screening</a:t>
            </a:r>
            <a:endParaRPr lang="en-US" sz="1400" b="1" dirty="0">
              <a:solidFill>
                <a:schemeClr val="tx1"/>
              </a:solidFill>
            </a:endParaRPr>
          </a:p>
        </c:rich>
      </c:tx>
      <c:layout>
        <c:manualLayout>
          <c:xMode val="edge"/>
          <c:yMode val="edge"/>
          <c:x val="1.8779921845361923E-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616950497466886"/>
          <c:y val="0.25972410599654172"/>
          <c:w val="0.84383049502533114"/>
          <c:h val="0.55220771745637054"/>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733-4281-B5C9-17D7423DF735}"/>
                </c:ext>
              </c:extLst>
            </c:dLbl>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0.0%</c:formatCode>
                <c:ptCount val="2"/>
                <c:pt idx="0">
                  <c:v>0.91200000000000003</c:v>
                </c:pt>
                <c:pt idx="1">
                  <c:v>0.86</c:v>
                </c:pt>
              </c:numCache>
            </c:numRef>
          </c:val>
          <c:extLst>
            <c:ext xmlns:c16="http://schemas.microsoft.com/office/drawing/2014/chart" uri="{C3380CC4-5D6E-409C-BE32-E72D297353CC}">
              <c16:uniqueId val="{00000001-6733-4281-B5C9-17D7423DF735}"/>
            </c:ext>
          </c:extLst>
        </c:ser>
        <c:ser>
          <c:idx val="1"/>
          <c:order val="1"/>
          <c:tx>
            <c:strRef>
              <c:f>Sheet1!$C$1</c:f>
              <c:strCache>
                <c:ptCount val="1"/>
                <c:pt idx="0">
                  <c:v>Non-Veterans</c:v>
                </c:pt>
              </c:strCache>
            </c:strRef>
          </c:tx>
          <c:spPr>
            <a:solidFill>
              <a:srgbClr val="AABA0A"/>
            </a:solidFill>
            <a:ln>
              <a:noFill/>
            </a:ln>
            <a:effectLst/>
          </c:spPr>
          <c:invertIfNegative val="0"/>
          <c:dLbls>
            <c:dLbl>
              <c:idx val="0"/>
              <c:layout>
                <c:manualLayout>
                  <c:x val="2.9219821359539361E-3"/>
                  <c:y val="-1.154132406231450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6733-4281-B5C9-17D7423DF735}"/>
                </c:ext>
              </c:extLst>
            </c:dLbl>
            <c:dLbl>
              <c:idx val="1"/>
              <c:layout>
                <c:manualLayout>
                  <c:x val="-8.251693828969054E-3"/>
                  <c:y val="-3.157319583295829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6733-4281-B5C9-17D7423DF735}"/>
                </c:ext>
              </c:extLst>
            </c:dLbl>
            <c:dLbl>
              <c:idx val="2"/>
              <c:layout>
                <c:manualLayout>
                  <c:x val="2.8764690763802892E-3"/>
                  <c:y val="-2.760326011880104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6733-4281-B5C9-17D7423DF735}"/>
                </c:ext>
              </c:extLst>
            </c:dLbl>
            <c:dLbl>
              <c:idx val="3"/>
              <c:layout>
                <c:manualLayout>
                  <c:x val="5.8892731138578003E-3"/>
                  <c:y val="-1.660864760326012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6733-4281-B5C9-17D7423DF735}"/>
                </c:ext>
              </c:extLst>
            </c:dLbl>
            <c:dLbl>
              <c:idx val="4"/>
              <c:layout>
                <c:manualLayout>
                  <c:x val="1.4382619815716739E-3"/>
                  <c:y val="-1.345090768207825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6733-4281-B5C9-17D7423DF735}"/>
                </c:ext>
              </c:extLst>
            </c:dLbl>
            <c:dLbl>
              <c:idx val="5"/>
              <c:layout>
                <c:manualLayout>
                  <c:x val="1.4382619815716739E-3"/>
                  <c:y val="-3.766254150981884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6733-4281-B5C9-17D7423DF735}"/>
                </c:ext>
              </c:extLst>
            </c:dLbl>
            <c:dLbl>
              <c:idx val="6"/>
              <c:layout>
                <c:manualLayout>
                  <c:x val="5.7530479262866956E-3"/>
                  <c:y val="2.6901815364156318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6733-4281-B5C9-17D7423DF735}"/>
                </c:ext>
              </c:extLst>
            </c:dLbl>
            <c:dLbl>
              <c:idx val="9"/>
              <c:layout>
                <c:manualLayout>
                  <c:x val="7.1913099078582633E-3"/>
                  <c:y val="-4.9319425092079325E-17"/>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6733-4281-B5C9-17D7423DF735}"/>
                </c:ext>
              </c:extLst>
            </c:dLbl>
            <c:spPr>
              <a:noFill/>
              <a:ln>
                <a:noFill/>
              </a:ln>
              <a:effectLst/>
            </c:spPr>
            <c:txPr>
              <a:bodyPr rot="0" spcFirstLastPara="1" vertOverflow="clip" horzOverflow="clip" vert="horz" wrap="square" lIns="36576" tIns="18288" rIns="36576" bIns="18288" anchor="ctr" anchorCtr="1">
                <a:spAutoFit/>
              </a:bodyPr>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Sheet1!$A$2:$A$3</c:f>
              <c:strCache>
                <c:ptCount val="2"/>
                <c:pt idx="0">
                  <c:v>Female</c:v>
                </c:pt>
                <c:pt idx="1">
                  <c:v>Male</c:v>
                </c:pt>
              </c:strCache>
            </c:strRef>
          </c:cat>
          <c:val>
            <c:numRef>
              <c:f>Sheet1!$C$2:$C$3</c:f>
              <c:numCache>
                <c:formatCode>0.0%</c:formatCode>
                <c:ptCount val="2"/>
                <c:pt idx="0">
                  <c:v>0.88300000000000001</c:v>
                </c:pt>
                <c:pt idx="1">
                  <c:v>0.78100000000000003</c:v>
                </c:pt>
              </c:numCache>
            </c:numRef>
          </c:val>
          <c:extLst>
            <c:ext xmlns:c16="http://schemas.microsoft.com/office/drawing/2014/chart" uri="{C3380CC4-5D6E-409C-BE32-E72D297353CC}">
              <c16:uniqueId val="{0000000A-6733-4281-B5C9-17D7423DF735}"/>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3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486901632"/>
        <c:crosses val="autoZero"/>
        <c:crossBetween val="between"/>
        <c:majorUnit val="0.2"/>
        <c:minorUnit val="4.0000000000000008E-2"/>
      </c:valAx>
      <c:spPr>
        <a:noFill/>
        <a:ln>
          <a:noFill/>
        </a:ln>
        <a:effectLst/>
      </c:spPr>
    </c:plotArea>
    <c:legend>
      <c:legendPos val="t"/>
      <c:legendEntry>
        <c:idx val="0"/>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ayout>
        <c:manualLayout>
          <c:xMode val="edge"/>
          <c:yMode val="edge"/>
          <c:x val="8.3671590469795928E-2"/>
          <c:y val="0.11346397930832944"/>
          <c:w val="0.75101578872408392"/>
          <c:h val="5.779484336682785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Cholesterol </a:t>
            </a:r>
            <a:r>
              <a:rPr lang="en-US" sz="1400" b="1" baseline="0" dirty="0">
                <a:solidFill>
                  <a:schemeClr val="tx1"/>
                </a:solidFill>
              </a:rPr>
              <a:t>Screening</a:t>
            </a:r>
            <a:endParaRPr lang="en-US" sz="1400" b="1" dirty="0">
              <a:solidFill>
                <a:schemeClr val="tx1"/>
              </a:solidFill>
            </a:endParaRPr>
          </a:p>
        </c:rich>
      </c:tx>
      <c:layout>
        <c:manualLayout>
          <c:xMode val="edge"/>
          <c:yMode val="edge"/>
          <c:x val="1.8779921845361923E-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626294532950823"/>
          <c:y val="0.25972410599654172"/>
          <c:w val="0.83737054670491762"/>
          <c:h val="0.55220771745637054"/>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0AED-4C78-939E-82257FB7FA47}"/>
                </c:ext>
              </c:extLst>
            </c:dLbl>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0.0%</c:formatCode>
                <c:ptCount val="2"/>
                <c:pt idx="0">
                  <c:v>0.73399999999999999</c:v>
                </c:pt>
                <c:pt idx="1">
                  <c:v>0.70699999999999996</c:v>
                </c:pt>
              </c:numCache>
            </c:numRef>
          </c:val>
          <c:extLst>
            <c:ext xmlns:c16="http://schemas.microsoft.com/office/drawing/2014/chart" uri="{C3380CC4-5D6E-409C-BE32-E72D297353CC}">
              <c16:uniqueId val="{00000001-0AED-4C78-939E-82257FB7FA47}"/>
            </c:ext>
          </c:extLst>
        </c:ser>
        <c:ser>
          <c:idx val="1"/>
          <c:order val="1"/>
          <c:tx>
            <c:strRef>
              <c:f>Sheet1!$C$1</c:f>
              <c:strCache>
                <c:ptCount val="1"/>
                <c:pt idx="0">
                  <c:v>Non-Veterans</c:v>
                </c:pt>
              </c:strCache>
            </c:strRef>
          </c:tx>
          <c:spPr>
            <a:solidFill>
              <a:srgbClr val="AABA0A"/>
            </a:solidFill>
            <a:ln>
              <a:noFill/>
            </a:ln>
            <a:effectLst/>
          </c:spPr>
          <c:invertIfNegative val="0"/>
          <c:dLbls>
            <c:dLbl>
              <c:idx val="0"/>
              <c:layout>
                <c:manualLayout>
                  <c:x val="2.9219821359539361E-3"/>
                  <c:y val="-1.154132406231450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0AED-4C78-939E-82257FB7FA47}"/>
                </c:ext>
              </c:extLst>
            </c:dLbl>
            <c:dLbl>
              <c:idx val="1"/>
              <c:layout>
                <c:manualLayout>
                  <c:x val="-8.251693828969054E-3"/>
                  <c:y val="-3.157319583295829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0AED-4C78-939E-82257FB7FA47}"/>
                </c:ext>
              </c:extLst>
            </c:dLbl>
            <c:dLbl>
              <c:idx val="2"/>
              <c:layout>
                <c:manualLayout>
                  <c:x val="2.8764690763802892E-3"/>
                  <c:y val="-2.760326011880104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0AED-4C78-939E-82257FB7FA47}"/>
                </c:ext>
              </c:extLst>
            </c:dLbl>
            <c:dLbl>
              <c:idx val="3"/>
              <c:layout>
                <c:manualLayout>
                  <c:x val="5.8892731138578003E-3"/>
                  <c:y val="-1.660864760326012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0AED-4C78-939E-82257FB7FA47}"/>
                </c:ext>
              </c:extLst>
            </c:dLbl>
            <c:dLbl>
              <c:idx val="4"/>
              <c:layout>
                <c:manualLayout>
                  <c:x val="1.4382619815716739E-3"/>
                  <c:y val="-1.345090768207825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0AED-4C78-939E-82257FB7FA47}"/>
                </c:ext>
              </c:extLst>
            </c:dLbl>
            <c:dLbl>
              <c:idx val="5"/>
              <c:layout>
                <c:manualLayout>
                  <c:x val="1.4382619815716739E-3"/>
                  <c:y val="-3.766254150981884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0AED-4C78-939E-82257FB7FA47}"/>
                </c:ext>
              </c:extLst>
            </c:dLbl>
            <c:dLbl>
              <c:idx val="6"/>
              <c:layout>
                <c:manualLayout>
                  <c:x val="5.7530479262866956E-3"/>
                  <c:y val="2.6901815364156318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0AED-4C78-939E-82257FB7FA47}"/>
                </c:ext>
              </c:extLst>
            </c:dLbl>
            <c:dLbl>
              <c:idx val="9"/>
              <c:layout>
                <c:manualLayout>
                  <c:x val="7.1913099078582633E-3"/>
                  <c:y val="-4.9319425092079325E-17"/>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0AED-4C78-939E-82257FB7FA47}"/>
                </c:ext>
              </c:extLst>
            </c:dLbl>
            <c:spPr>
              <a:noFill/>
              <a:ln>
                <a:noFill/>
              </a:ln>
              <a:effectLst/>
            </c:spPr>
            <c:txPr>
              <a:bodyPr rot="0" spcFirstLastPara="1" vertOverflow="clip" horzOverflow="clip" vert="horz" wrap="square" lIns="36576" tIns="18288" rIns="36576" bIns="18288" anchor="ctr" anchorCtr="1">
                <a:spAutoFit/>
              </a:bodyPr>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Sheet1!$A$2:$A$3</c:f>
              <c:strCache>
                <c:ptCount val="2"/>
                <c:pt idx="0">
                  <c:v>Female</c:v>
                </c:pt>
                <c:pt idx="1">
                  <c:v>Male</c:v>
                </c:pt>
              </c:strCache>
            </c:strRef>
          </c:cat>
          <c:val>
            <c:numRef>
              <c:f>Sheet1!$C$2:$C$3</c:f>
              <c:numCache>
                <c:formatCode>0.0%</c:formatCode>
                <c:ptCount val="2"/>
                <c:pt idx="0">
                  <c:v>0.69399999999999995</c:v>
                </c:pt>
                <c:pt idx="1">
                  <c:v>0.61899999999999999</c:v>
                </c:pt>
              </c:numCache>
            </c:numRef>
          </c:val>
          <c:extLst>
            <c:ext xmlns:c16="http://schemas.microsoft.com/office/drawing/2014/chart" uri="{C3380CC4-5D6E-409C-BE32-E72D297353CC}">
              <c16:uniqueId val="{0000000A-0AED-4C78-939E-82257FB7FA47}"/>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3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486901632"/>
        <c:crosses val="autoZero"/>
        <c:crossBetween val="between"/>
        <c:majorUnit val="0.2"/>
        <c:minorUnit val="4.0000000000000008E-2"/>
      </c:valAx>
      <c:spPr>
        <a:noFill/>
        <a:ln>
          <a:noFill/>
        </a:ln>
        <a:effectLst/>
      </c:spPr>
    </c:plotArea>
    <c:legend>
      <c:legendPos val="t"/>
      <c:legendEntry>
        <c:idx val="0"/>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ayout>
        <c:manualLayout>
          <c:xMode val="edge"/>
          <c:yMode val="edge"/>
          <c:x val="8.3671590469795928E-2"/>
          <c:y val="0.11346397930832944"/>
          <c:w val="0.75101578872408392"/>
          <c:h val="5.779484336682785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1" i="0" u="none" strike="noStrike" kern="1200" spc="0" baseline="0">
                <a:solidFill>
                  <a:schemeClr val="tx1"/>
                </a:solidFill>
                <a:latin typeface="+mn-lt"/>
                <a:ea typeface="+mn-ea"/>
                <a:cs typeface="+mn-cs"/>
              </a:defRPr>
            </a:pPr>
            <a:r>
              <a:rPr lang="en-US" sz="1400" b="1" dirty="0"/>
              <a:t>Percent Distribution of Race and Ethnicity Among Veteran and </a:t>
            </a:r>
          </a:p>
          <a:p>
            <a:pPr algn="l">
              <a:defRPr sz="1400" b="1"/>
            </a:pPr>
            <a:r>
              <a:rPr lang="en-US" sz="1400" b="1" dirty="0"/>
              <a:t>Non-Veteran Populations</a:t>
            </a:r>
          </a:p>
        </c:rich>
      </c:tx>
      <c:layout>
        <c:manualLayout>
          <c:xMode val="edge"/>
          <c:yMode val="edge"/>
          <c:x val="5.2323320696024127E-4"/>
          <c:y val="1.5211585393931019E-3"/>
        </c:manualLayout>
      </c:layout>
      <c:overlay val="0"/>
      <c:spPr>
        <a:noFill/>
        <a:ln>
          <a:noFill/>
        </a:ln>
        <a:effectLst/>
      </c:spPr>
      <c:txPr>
        <a:bodyPr rot="0" spcFirstLastPara="1" vertOverflow="ellipsis" vert="horz" wrap="square" anchor="ctr" anchorCtr="1"/>
        <a:lstStyle/>
        <a:p>
          <a:pPr algn="l">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7.6591625972569452E-2"/>
          <c:y val="0.25972410599654172"/>
          <c:w val="0.90697656487301093"/>
          <c:h val="0.55220771745637054"/>
        </c:manualLayout>
      </c:layout>
      <c:barChart>
        <c:barDir val="col"/>
        <c:grouping val="clustered"/>
        <c:varyColors val="0"/>
        <c:ser>
          <c:idx val="0"/>
          <c:order val="0"/>
          <c:tx>
            <c:strRef>
              <c:f>Sheet1!$B$1</c:f>
              <c:strCache>
                <c:ptCount val="1"/>
                <c:pt idx="0">
                  <c:v>Veteran Population</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1961-417D-A847-0C980F02CF10}"/>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NHOPI</c:v>
                </c:pt>
                <c:pt idx="1">
                  <c:v>AIAN</c:v>
                </c:pt>
                <c:pt idx="2">
                  <c:v>Multi-
race</c:v>
                </c:pt>
                <c:pt idx="3">
                  <c:v>Other 
Race</c:v>
                </c:pt>
                <c:pt idx="4">
                  <c:v>Asian</c:v>
                </c:pt>
                <c:pt idx="5">
                  <c:v>Black/ 
African 
American</c:v>
                </c:pt>
                <c:pt idx="6">
                  <c:v>White</c:v>
                </c:pt>
                <c:pt idx="8">
                  <c:v>Hispanic</c:v>
                </c:pt>
                <c:pt idx="9">
                  <c:v>Not 
Hispanic</c:v>
                </c:pt>
              </c:strCache>
            </c:strRef>
          </c:cat>
          <c:val>
            <c:numRef>
              <c:f>Sheet1!$B$2:$B$11</c:f>
              <c:numCache>
                <c:formatCode>0.0%</c:formatCode>
                <c:ptCount val="10"/>
                <c:pt idx="0">
                  <c:v>2E-3</c:v>
                </c:pt>
                <c:pt idx="1">
                  <c:v>8.0000000000000002E-3</c:v>
                </c:pt>
                <c:pt idx="2">
                  <c:v>0.02</c:v>
                </c:pt>
                <c:pt idx="3">
                  <c:v>1.4E-2</c:v>
                </c:pt>
                <c:pt idx="4">
                  <c:v>1.6E-2</c:v>
                </c:pt>
                <c:pt idx="5">
                  <c:v>0.11799999999999999</c:v>
                </c:pt>
                <c:pt idx="6">
                  <c:v>0.82199999999999995</c:v>
                </c:pt>
                <c:pt idx="8">
                  <c:v>6.9000000000000006E-2</c:v>
                </c:pt>
                <c:pt idx="9">
                  <c:v>0.93100000000000005</c:v>
                </c:pt>
              </c:numCache>
            </c:numRef>
          </c:val>
          <c:extLst>
            <c:ext xmlns:c16="http://schemas.microsoft.com/office/drawing/2014/chart" uri="{C3380CC4-5D6E-409C-BE32-E72D297353CC}">
              <c16:uniqueId val="{00000000-590F-48EC-BAC7-0F2FAEB95C34}"/>
            </c:ext>
          </c:extLst>
        </c:ser>
        <c:ser>
          <c:idx val="1"/>
          <c:order val="1"/>
          <c:tx>
            <c:strRef>
              <c:f>Sheet1!$C$1</c:f>
              <c:strCache>
                <c:ptCount val="1"/>
                <c:pt idx="0">
                  <c:v>Non-Veteran Population</c:v>
                </c:pt>
              </c:strCache>
            </c:strRef>
          </c:tx>
          <c:spPr>
            <a:solidFill>
              <a:srgbClr val="AABA0A"/>
            </a:solidFill>
            <a:ln>
              <a:noFill/>
            </a:ln>
            <a:effectLst/>
          </c:spPr>
          <c:invertIfNegative val="0"/>
          <c:dLbls>
            <c:dLbl>
              <c:idx val="0"/>
              <c:layout>
                <c:manualLayout>
                  <c:x val="2.9219140634126695E-3"/>
                  <c:y val="-4.1755537136805271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590F-48EC-BAC7-0F2FAEB95C34}"/>
                </c:ext>
              </c:extLst>
            </c:dLbl>
            <c:dLbl>
              <c:idx val="1"/>
              <c:layout>
                <c:manualLayout>
                  <c:x val="1.4382345381901175E-3"/>
                  <c:y val="-3.6608877837638713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590F-48EC-BAC7-0F2FAEB95C34}"/>
                </c:ext>
              </c:extLst>
            </c:dLbl>
            <c:dLbl>
              <c:idx val="2"/>
              <c:layout>
                <c:manualLayout>
                  <c:x val="2.8764690763802892E-3"/>
                  <c:y val="-2.760326011880104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590F-48EC-BAC7-0F2FAEB95C34}"/>
                </c:ext>
              </c:extLst>
            </c:dLbl>
            <c:dLbl>
              <c:idx val="3"/>
              <c:layout>
                <c:manualLayout>
                  <c:x val="5.8892731138578003E-3"/>
                  <c:y val="-1.660864760326012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590F-48EC-BAC7-0F2FAEB95C34}"/>
                </c:ext>
              </c:extLst>
            </c:dLbl>
            <c:dLbl>
              <c:idx val="4"/>
              <c:layout>
                <c:manualLayout>
                  <c:x val="1.4382619815716739E-3"/>
                  <c:y val="-1.345090768207825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590F-48EC-BAC7-0F2FAEB95C34}"/>
                </c:ext>
              </c:extLst>
            </c:dLbl>
            <c:dLbl>
              <c:idx val="5"/>
              <c:layout>
                <c:manualLayout>
                  <c:x val="1.4382619815716739E-3"/>
                  <c:y val="-3.766254150981884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590F-48EC-BAC7-0F2FAEB95C34}"/>
                </c:ext>
              </c:extLst>
            </c:dLbl>
            <c:dLbl>
              <c:idx val="6"/>
              <c:layout>
                <c:manualLayout>
                  <c:x val="5.7530479262866956E-3"/>
                  <c:y val="2.6901815364156318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590F-48EC-BAC7-0F2FAEB95C34}"/>
                </c:ext>
              </c:extLst>
            </c:dLbl>
            <c:dLbl>
              <c:idx val="9"/>
              <c:layout>
                <c:manualLayout>
                  <c:x val="7.1913099078582633E-3"/>
                  <c:y val="-4.9319425092079325E-17"/>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590F-48EC-BAC7-0F2FAEB95C34}"/>
                </c:ext>
              </c:extLst>
            </c:dLbl>
            <c:spPr>
              <a:noFill/>
              <a:ln>
                <a:no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Sheet1!$A$2:$A$11</c:f>
              <c:strCache>
                <c:ptCount val="10"/>
                <c:pt idx="0">
                  <c:v>NHOPI</c:v>
                </c:pt>
                <c:pt idx="1">
                  <c:v>AIAN</c:v>
                </c:pt>
                <c:pt idx="2">
                  <c:v>Multi-
race</c:v>
                </c:pt>
                <c:pt idx="3">
                  <c:v>Other 
Race</c:v>
                </c:pt>
                <c:pt idx="4">
                  <c:v>Asian</c:v>
                </c:pt>
                <c:pt idx="5">
                  <c:v>Black/ 
African 
American</c:v>
                </c:pt>
                <c:pt idx="6">
                  <c:v>White</c:v>
                </c:pt>
                <c:pt idx="8">
                  <c:v>Hispanic</c:v>
                </c:pt>
                <c:pt idx="9">
                  <c:v>Not 
Hispanic</c:v>
                </c:pt>
              </c:strCache>
            </c:strRef>
          </c:cat>
          <c:val>
            <c:numRef>
              <c:f>Sheet1!$C$2:$C$11</c:f>
              <c:numCache>
                <c:formatCode>0.0%</c:formatCode>
                <c:ptCount val="10"/>
                <c:pt idx="0">
                  <c:v>2E-3</c:v>
                </c:pt>
                <c:pt idx="1">
                  <c:v>8.0000000000000002E-3</c:v>
                </c:pt>
                <c:pt idx="2">
                  <c:v>2.3E-2</c:v>
                </c:pt>
                <c:pt idx="3">
                  <c:v>4.9000000000000002E-2</c:v>
                </c:pt>
                <c:pt idx="4">
                  <c:v>6.0999999999999999E-2</c:v>
                </c:pt>
                <c:pt idx="5">
                  <c:v>0.124</c:v>
                </c:pt>
                <c:pt idx="6">
                  <c:v>0.73299999999999998</c:v>
                </c:pt>
                <c:pt idx="8">
                  <c:v>0.16700000000000001</c:v>
                </c:pt>
                <c:pt idx="9">
                  <c:v>0.83299999999999996</c:v>
                </c:pt>
              </c:numCache>
            </c:numRef>
          </c:val>
          <c:extLst>
            <c:ext xmlns:c16="http://schemas.microsoft.com/office/drawing/2014/chart" uri="{C3380CC4-5D6E-409C-BE32-E72D297353CC}">
              <c16:uniqueId val="{00000009-590F-48EC-BAC7-0F2FAEB95C34}"/>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86901632"/>
        <c:crosses val="autoZero"/>
        <c:crossBetween val="between"/>
        <c:majorUnit val="0.2"/>
        <c:minorUnit val="4.0000000000000008E-2"/>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4194031301642854"/>
          <c:y val="0.14367822443247225"/>
          <c:w val="0.51199759640375619"/>
          <c:h val="5.779484336682785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sz="1400" b="1" dirty="0">
                <a:solidFill>
                  <a:schemeClr val="tx1"/>
                </a:solidFill>
              </a:rPr>
              <a:t>Glucose </a:t>
            </a:r>
            <a:r>
              <a:rPr lang="en-US" sz="1400" b="1" baseline="0" dirty="0">
                <a:solidFill>
                  <a:schemeClr val="tx1"/>
                </a:solidFill>
              </a:rPr>
              <a:t>Screening</a:t>
            </a:r>
            <a:endParaRPr lang="en-US" sz="1400" b="1" dirty="0">
              <a:solidFill>
                <a:schemeClr val="tx1"/>
              </a:solidFill>
            </a:endParaRPr>
          </a:p>
        </c:rich>
      </c:tx>
      <c:layout>
        <c:manualLayout>
          <c:xMode val="edge"/>
          <c:yMode val="edge"/>
          <c:x val="1.8779921845361923E-3"/>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5939947913487557"/>
          <c:y val="0.25972410599654172"/>
          <c:w val="0.84060052086512427"/>
          <c:h val="0.55220771745637054"/>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06F-49BD-B93B-F83F3B195597}"/>
                </c:ext>
              </c:extLst>
            </c:dLbl>
            <c:spPr>
              <a:noFill/>
              <a:ln>
                <a:noFill/>
              </a:ln>
              <a:effectLst/>
            </c:spPr>
            <c:txPr>
              <a:bodyPr rot="0" spcFirstLastPara="1" vertOverflow="ellipsis" vert="horz" wrap="square" anchor="ctr" anchorCtr="1"/>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c:v>
                </c:pt>
                <c:pt idx="1">
                  <c:v>Male</c:v>
                </c:pt>
              </c:strCache>
            </c:strRef>
          </c:cat>
          <c:val>
            <c:numRef>
              <c:f>Sheet1!$B$2:$B$3</c:f>
              <c:numCache>
                <c:formatCode>0.0%</c:formatCode>
                <c:ptCount val="2"/>
                <c:pt idx="0">
                  <c:v>0.56200000000000006</c:v>
                </c:pt>
                <c:pt idx="1">
                  <c:v>0.53700000000000003</c:v>
                </c:pt>
              </c:numCache>
            </c:numRef>
          </c:val>
          <c:extLst>
            <c:ext xmlns:c16="http://schemas.microsoft.com/office/drawing/2014/chart" uri="{C3380CC4-5D6E-409C-BE32-E72D297353CC}">
              <c16:uniqueId val="{00000001-906F-49BD-B93B-F83F3B195597}"/>
            </c:ext>
          </c:extLst>
        </c:ser>
        <c:ser>
          <c:idx val="1"/>
          <c:order val="1"/>
          <c:tx>
            <c:strRef>
              <c:f>Sheet1!$C$1</c:f>
              <c:strCache>
                <c:ptCount val="1"/>
                <c:pt idx="0">
                  <c:v>Non-Veterans</c:v>
                </c:pt>
              </c:strCache>
            </c:strRef>
          </c:tx>
          <c:spPr>
            <a:solidFill>
              <a:srgbClr val="AABA0A"/>
            </a:solidFill>
            <a:ln>
              <a:noFill/>
            </a:ln>
            <a:effectLst/>
          </c:spPr>
          <c:invertIfNegative val="0"/>
          <c:dLbls>
            <c:dLbl>
              <c:idx val="0"/>
              <c:layout>
                <c:manualLayout>
                  <c:x val="2.9219821359539361E-3"/>
                  <c:y val="-1.154132406231450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906F-49BD-B93B-F83F3B195597}"/>
                </c:ext>
              </c:extLst>
            </c:dLbl>
            <c:dLbl>
              <c:idx val="1"/>
              <c:layout>
                <c:manualLayout>
                  <c:x val="-8.251693828969054E-3"/>
                  <c:y val="-3.157319583295829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906F-49BD-B93B-F83F3B195597}"/>
                </c:ext>
              </c:extLst>
            </c:dLbl>
            <c:dLbl>
              <c:idx val="2"/>
              <c:layout>
                <c:manualLayout>
                  <c:x val="2.8764690763802892E-3"/>
                  <c:y val="-2.760326011880104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906F-49BD-B93B-F83F3B195597}"/>
                </c:ext>
              </c:extLst>
            </c:dLbl>
            <c:dLbl>
              <c:idx val="3"/>
              <c:layout>
                <c:manualLayout>
                  <c:x val="5.8892731138578003E-3"/>
                  <c:y val="-1.660864760326012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906F-49BD-B93B-F83F3B195597}"/>
                </c:ext>
              </c:extLst>
            </c:dLbl>
            <c:dLbl>
              <c:idx val="4"/>
              <c:layout>
                <c:manualLayout>
                  <c:x val="1.4382619815716739E-3"/>
                  <c:y val="-1.345090768207825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906F-49BD-B93B-F83F3B195597}"/>
                </c:ext>
              </c:extLst>
            </c:dLbl>
            <c:dLbl>
              <c:idx val="5"/>
              <c:layout>
                <c:manualLayout>
                  <c:x val="1.4382619815716739E-3"/>
                  <c:y val="-3.766254150981884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906F-49BD-B93B-F83F3B195597}"/>
                </c:ext>
              </c:extLst>
            </c:dLbl>
            <c:dLbl>
              <c:idx val="6"/>
              <c:layout>
                <c:manualLayout>
                  <c:x val="5.7530479262866956E-3"/>
                  <c:y val="2.6901815364156318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906F-49BD-B93B-F83F3B195597}"/>
                </c:ext>
              </c:extLst>
            </c:dLbl>
            <c:dLbl>
              <c:idx val="9"/>
              <c:layout>
                <c:manualLayout>
                  <c:x val="7.1913099078582633E-3"/>
                  <c:y val="-4.9319425092079325E-17"/>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906F-49BD-B93B-F83F3B195597}"/>
                </c:ext>
              </c:extLst>
            </c:dLbl>
            <c:spPr>
              <a:noFill/>
              <a:ln>
                <a:noFill/>
              </a:ln>
              <a:effectLst/>
            </c:spPr>
            <c:txPr>
              <a:bodyPr rot="0" spcFirstLastPara="1" vertOverflow="clip" horzOverflow="clip" vert="horz" wrap="square" lIns="36576" tIns="18288" rIns="36576" bIns="18288" anchor="ctr" anchorCtr="1">
                <a:spAutoFit/>
              </a:bodyPr>
              <a:lstStyle/>
              <a:p>
                <a:pPr>
                  <a:defRPr sz="13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Sheet1!$A$2:$A$3</c:f>
              <c:strCache>
                <c:ptCount val="2"/>
                <c:pt idx="0">
                  <c:v>Female</c:v>
                </c:pt>
                <c:pt idx="1">
                  <c:v>Male</c:v>
                </c:pt>
              </c:strCache>
            </c:strRef>
          </c:cat>
          <c:val>
            <c:numRef>
              <c:f>Sheet1!$C$2:$C$3</c:f>
              <c:numCache>
                <c:formatCode>0.0%</c:formatCode>
                <c:ptCount val="2"/>
                <c:pt idx="0">
                  <c:v>0.51200000000000001</c:v>
                </c:pt>
                <c:pt idx="1">
                  <c:v>0.44900000000000001</c:v>
                </c:pt>
              </c:numCache>
            </c:numRef>
          </c:val>
          <c:extLst>
            <c:ext xmlns:c16="http://schemas.microsoft.com/office/drawing/2014/chart" uri="{C3380CC4-5D6E-409C-BE32-E72D297353CC}">
              <c16:uniqueId val="{0000000A-906F-49BD-B93B-F83F3B195597}"/>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3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486901632"/>
        <c:crosses val="autoZero"/>
        <c:crossBetween val="between"/>
        <c:majorUnit val="0.2"/>
        <c:minorUnit val="4.0000000000000008E-2"/>
      </c:valAx>
      <c:spPr>
        <a:noFill/>
        <a:ln>
          <a:noFill/>
        </a:ln>
        <a:effectLst/>
      </c:spPr>
    </c:plotArea>
    <c:legend>
      <c:legendPos val="t"/>
      <c:legendEntry>
        <c:idx val="0"/>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Entry>
      <c:layout>
        <c:manualLayout>
          <c:xMode val="edge"/>
          <c:yMode val="edge"/>
          <c:x val="8.3671590469795928E-2"/>
          <c:y val="0.11346397930832944"/>
          <c:w val="0.75101578872408392"/>
          <c:h val="5.7794843366827858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635138714521952E-2"/>
          <c:y val="0.14861305531253038"/>
          <c:w val="0.89499833735325784"/>
          <c:h val="0.72196072713133086"/>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247F-4AC0-9B3F-8922C306ECAC}"/>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Female
20-49</c:v>
                </c:pt>
                <c:pt idx="1">
                  <c:v>Female
50-64</c:v>
                </c:pt>
                <c:pt idx="2">
                  <c:v>Female
65+</c:v>
                </c:pt>
                <c:pt idx="3">
                  <c:v>Male
20-49</c:v>
                </c:pt>
                <c:pt idx="4">
                  <c:v>Male
50-64</c:v>
                </c:pt>
                <c:pt idx="5">
                  <c:v>Male
65+</c:v>
                </c:pt>
              </c:strCache>
            </c:strRef>
          </c:cat>
          <c:val>
            <c:numRef>
              <c:f>Sheet1!$B$2:$B$7</c:f>
              <c:numCache>
                <c:formatCode>0.0%</c:formatCode>
                <c:ptCount val="6"/>
                <c:pt idx="0">
                  <c:v>0.65100000000000002</c:v>
                </c:pt>
                <c:pt idx="1">
                  <c:v>0.64500000000000002</c:v>
                </c:pt>
                <c:pt idx="2">
                  <c:v>0.71199999999999997</c:v>
                </c:pt>
                <c:pt idx="3">
                  <c:v>0.55300000000000005</c:v>
                </c:pt>
                <c:pt idx="4">
                  <c:v>0.63800000000000001</c:v>
                </c:pt>
                <c:pt idx="5">
                  <c:v>0.745</c:v>
                </c:pt>
              </c:numCache>
            </c:numRef>
          </c:val>
          <c:extLst>
            <c:ext xmlns:c16="http://schemas.microsoft.com/office/drawing/2014/chart" uri="{C3380CC4-5D6E-409C-BE32-E72D297353CC}">
              <c16:uniqueId val="{00000001-247F-4AC0-9B3F-8922C306ECAC}"/>
            </c:ext>
          </c:extLst>
        </c:ser>
        <c:ser>
          <c:idx val="1"/>
          <c:order val="1"/>
          <c:tx>
            <c:strRef>
              <c:f>Sheet1!$C$1</c:f>
              <c:strCache>
                <c:ptCount val="1"/>
                <c:pt idx="0">
                  <c:v>Non-Veterans</c:v>
                </c:pt>
              </c:strCache>
            </c:strRef>
          </c:tx>
          <c:spPr>
            <a:solidFill>
              <a:srgbClr val="AABA0A"/>
            </a:solidFill>
            <a:ln>
              <a:noFill/>
            </a:ln>
            <a:effectLst/>
          </c:spPr>
          <c:invertIfNegative val="0"/>
          <c:dLbls>
            <c:dLbl>
              <c:idx val="0"/>
              <c:layout>
                <c:manualLayout>
                  <c:x val="2.9219140634126695E-3"/>
                  <c:y val="-4.1755537136805271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247F-4AC0-9B3F-8922C306ECAC}"/>
                </c:ext>
              </c:extLst>
            </c:dLbl>
            <c:dLbl>
              <c:idx val="1"/>
              <c:layout>
                <c:manualLayout>
                  <c:x val="1.4382345381901175E-3"/>
                  <c:y val="-3.6608877837638713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247F-4AC0-9B3F-8922C306ECAC}"/>
                </c:ext>
              </c:extLst>
            </c:dLbl>
            <c:dLbl>
              <c:idx val="2"/>
              <c:layout>
                <c:manualLayout>
                  <c:x val="2.8764690763802892E-3"/>
                  <c:y val="-2.7603260118801046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247F-4AC0-9B3F-8922C306ECAC}"/>
                </c:ext>
              </c:extLst>
            </c:dLbl>
            <c:dLbl>
              <c:idx val="3"/>
              <c:layout>
                <c:manualLayout>
                  <c:x val="5.8892731138578003E-3"/>
                  <c:y val="-1.660864760326012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247F-4AC0-9B3F-8922C306ECAC}"/>
                </c:ext>
              </c:extLst>
            </c:dLbl>
            <c:dLbl>
              <c:idx val="4"/>
              <c:layout>
                <c:manualLayout>
                  <c:x val="1.4382619815716739E-3"/>
                  <c:y val="-1.345090768207825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247F-4AC0-9B3F-8922C306ECAC}"/>
                </c:ext>
              </c:extLst>
            </c:dLbl>
            <c:dLbl>
              <c:idx val="5"/>
              <c:layout>
                <c:manualLayout>
                  <c:x val="1.4382619815716739E-3"/>
                  <c:y val="-3.7662541509818848E-2"/>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247F-4AC0-9B3F-8922C306ECAC}"/>
                </c:ext>
              </c:extLst>
            </c:dLbl>
            <c:dLbl>
              <c:idx val="6"/>
              <c:layout>
                <c:manualLayout>
                  <c:x val="5.7530479262866956E-3"/>
                  <c:y val="2.6901815364156318E-3"/>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247F-4AC0-9B3F-8922C306ECAC}"/>
                </c:ext>
              </c:extLst>
            </c:dLbl>
            <c:dLbl>
              <c:idx val="9"/>
              <c:layout>
                <c:manualLayout>
                  <c:x val="7.1913099078582633E-3"/>
                  <c:y val="-4.9319425092079325E-17"/>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247F-4AC0-9B3F-8922C306ECAC}"/>
                </c:ext>
              </c:extLst>
            </c:dLbl>
            <c:spPr>
              <a:noFill/>
              <a:ln>
                <a:noFill/>
              </a:ln>
              <a:effectLst/>
            </c:spPr>
            <c:txPr>
              <a:bodyPr rot="0" spcFirstLastPara="1" vertOverflow="clip" horzOverflow="clip" vert="horz" wrap="square" lIns="36576" tIns="18288" rIns="36576" bIns="18288"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cat>
            <c:strRef>
              <c:f>Sheet1!$A$2:$A$7</c:f>
              <c:strCache>
                <c:ptCount val="6"/>
                <c:pt idx="0">
                  <c:v>Female
20-49</c:v>
                </c:pt>
                <c:pt idx="1">
                  <c:v>Female
50-64</c:v>
                </c:pt>
                <c:pt idx="2">
                  <c:v>Female
65+</c:v>
                </c:pt>
                <c:pt idx="3">
                  <c:v>Male
20-49</c:v>
                </c:pt>
                <c:pt idx="4">
                  <c:v>Male
50-64</c:v>
                </c:pt>
                <c:pt idx="5">
                  <c:v>Male
65+</c:v>
                </c:pt>
              </c:strCache>
            </c:strRef>
          </c:cat>
          <c:val>
            <c:numRef>
              <c:f>Sheet1!$C$2:$C$7</c:f>
              <c:numCache>
                <c:formatCode>0.0%</c:formatCode>
                <c:ptCount val="6"/>
                <c:pt idx="0">
                  <c:v>0.70399999999999996</c:v>
                </c:pt>
                <c:pt idx="1">
                  <c:v>0.78500000000000003</c:v>
                </c:pt>
                <c:pt idx="2">
                  <c:v>0.82499999999999996</c:v>
                </c:pt>
                <c:pt idx="3">
                  <c:v>0.68100000000000005</c:v>
                </c:pt>
                <c:pt idx="4">
                  <c:v>0.77400000000000002</c:v>
                </c:pt>
                <c:pt idx="5">
                  <c:v>0.81399999999999995</c:v>
                </c:pt>
              </c:numCache>
            </c:numRef>
          </c:val>
          <c:extLst>
            <c:ext xmlns:c16="http://schemas.microsoft.com/office/drawing/2014/chart" uri="{C3380CC4-5D6E-409C-BE32-E72D297353CC}">
              <c16:uniqueId val="{0000000A-247F-4AC0-9B3F-8922C306ECAC}"/>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86901632"/>
        <c:crosses val="autoZero"/>
        <c:crossBetween val="between"/>
        <c:majorUnit val="0.2"/>
        <c:minorUnit val="4.0000000000000008E-2"/>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4194031301642854"/>
          <c:y val="2.6719160104986865E-2"/>
          <c:w val="0.51199759640375619"/>
          <c:h val="8.995855781185246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112399144551372E-2"/>
          <c:y val="0.14917760279965003"/>
          <c:w val="0.8866004423058228"/>
          <c:h val="0.76060731991834352"/>
        </c:manualLayout>
      </c:layout>
      <c:lineChart>
        <c:grouping val="standard"/>
        <c:varyColors val="0"/>
        <c:ser>
          <c:idx val="0"/>
          <c:order val="0"/>
          <c:tx>
            <c:strRef>
              <c:f>Sheet1!$B$1</c:f>
              <c:strCache>
                <c:ptCount val="1"/>
                <c:pt idx="0">
                  <c:v>Female Veteran</c:v>
                </c:pt>
              </c:strCache>
            </c:strRef>
          </c:tx>
          <c:spPr>
            <a:ln w="28575" cap="rnd">
              <a:solidFill>
                <a:schemeClr val="tx1"/>
              </a:solidFill>
              <a:round/>
            </a:ln>
            <a:effectLst/>
          </c:spPr>
          <c:marker>
            <c:symbol val="circle"/>
            <c:size val="7"/>
            <c:spPr>
              <a:solidFill>
                <a:schemeClr val="tx1">
                  <a:lumMod val="65000"/>
                  <a:lumOff val="35000"/>
                </a:schemeClr>
              </a:solidFill>
              <a:ln w="9525">
                <a:noFill/>
              </a:ln>
              <a:effectLst/>
            </c:spPr>
          </c:marker>
          <c:cat>
            <c:numRef>
              <c:f>Sheet1!$A$2:$A$5</c:f>
              <c:numCache>
                <c:formatCode>General</c:formatCode>
                <c:ptCount val="4"/>
                <c:pt idx="0">
                  <c:v>2014</c:v>
                </c:pt>
                <c:pt idx="1">
                  <c:v>2015</c:v>
                </c:pt>
                <c:pt idx="2">
                  <c:v>2016</c:v>
                </c:pt>
                <c:pt idx="3">
                  <c:v>2017</c:v>
                </c:pt>
              </c:numCache>
            </c:numRef>
          </c:cat>
          <c:val>
            <c:numRef>
              <c:f>Sheet1!$B$2:$B$5</c:f>
              <c:numCache>
                <c:formatCode>0.0%</c:formatCode>
                <c:ptCount val="4"/>
                <c:pt idx="1">
                  <c:v>0.78600000000000003</c:v>
                </c:pt>
                <c:pt idx="2">
                  <c:v>0.86899999999999999</c:v>
                </c:pt>
                <c:pt idx="3">
                  <c:v>0.83021058000000003</c:v>
                </c:pt>
              </c:numCache>
            </c:numRef>
          </c:val>
          <c:smooth val="0"/>
          <c:extLst>
            <c:ext xmlns:c16="http://schemas.microsoft.com/office/drawing/2014/chart" uri="{C3380CC4-5D6E-409C-BE32-E72D297353CC}">
              <c16:uniqueId val="{00000000-278F-46AB-BACD-9BEE3F778C1C}"/>
            </c:ext>
          </c:extLst>
        </c:ser>
        <c:ser>
          <c:idx val="1"/>
          <c:order val="1"/>
          <c:tx>
            <c:strRef>
              <c:f>Sheet1!$C$1</c:f>
              <c:strCache>
                <c:ptCount val="1"/>
                <c:pt idx="0">
                  <c:v>Female Non-Veteran</c:v>
                </c:pt>
              </c:strCache>
            </c:strRef>
          </c:tx>
          <c:spPr>
            <a:ln w="28575" cap="rnd">
              <a:solidFill>
                <a:srgbClr val="0072C6"/>
              </a:solidFill>
              <a:round/>
            </a:ln>
            <a:effectLst/>
          </c:spPr>
          <c:marker>
            <c:symbol val="square"/>
            <c:size val="7"/>
            <c:spPr>
              <a:solidFill>
                <a:srgbClr val="0072C6"/>
              </a:solidFill>
              <a:ln w="9525">
                <a:noFill/>
              </a:ln>
              <a:effectLst/>
            </c:spPr>
          </c:marker>
          <c:cat>
            <c:numRef>
              <c:f>Sheet1!$A$2:$A$5</c:f>
              <c:numCache>
                <c:formatCode>General</c:formatCode>
                <c:ptCount val="4"/>
                <c:pt idx="0">
                  <c:v>2014</c:v>
                </c:pt>
                <c:pt idx="1">
                  <c:v>2015</c:v>
                </c:pt>
                <c:pt idx="2">
                  <c:v>2016</c:v>
                </c:pt>
                <c:pt idx="3">
                  <c:v>2017</c:v>
                </c:pt>
              </c:numCache>
            </c:numRef>
          </c:cat>
          <c:val>
            <c:numRef>
              <c:f>Sheet1!$C$2:$C$5</c:f>
              <c:numCache>
                <c:formatCode>0.0%</c:formatCode>
                <c:ptCount val="4"/>
                <c:pt idx="0">
                  <c:v>0.76300000000000001</c:v>
                </c:pt>
                <c:pt idx="1">
                  <c:v>0.77</c:v>
                </c:pt>
                <c:pt idx="2">
                  <c:v>0.76600000000000001</c:v>
                </c:pt>
                <c:pt idx="3">
                  <c:v>0.75353711099999998</c:v>
                </c:pt>
              </c:numCache>
            </c:numRef>
          </c:val>
          <c:smooth val="0"/>
          <c:extLst>
            <c:ext xmlns:c16="http://schemas.microsoft.com/office/drawing/2014/chart" uri="{C3380CC4-5D6E-409C-BE32-E72D297353CC}">
              <c16:uniqueId val="{00000001-278F-46AB-BACD-9BEE3F778C1C}"/>
            </c:ext>
          </c:extLst>
        </c:ser>
        <c:ser>
          <c:idx val="2"/>
          <c:order val="2"/>
          <c:tx>
            <c:strRef>
              <c:f>Sheet1!$D$1</c:f>
              <c:strCache>
                <c:ptCount val="1"/>
                <c:pt idx="0">
                  <c:v>Male Veteran</c:v>
                </c:pt>
              </c:strCache>
            </c:strRef>
          </c:tx>
          <c:spPr>
            <a:ln w="28575" cap="rnd">
              <a:solidFill>
                <a:schemeClr val="accent3"/>
              </a:solidFill>
              <a:round/>
            </a:ln>
            <a:effectLst/>
          </c:spPr>
          <c:marker>
            <c:symbol val="triangle"/>
            <c:size val="7"/>
            <c:spPr>
              <a:solidFill>
                <a:schemeClr val="accent3"/>
              </a:solidFill>
              <a:ln w="9525">
                <a:solidFill>
                  <a:schemeClr val="accent3"/>
                </a:solidFill>
              </a:ln>
              <a:effectLst/>
            </c:spPr>
          </c:marker>
          <c:cat>
            <c:numRef>
              <c:f>Sheet1!$A$2:$A$5</c:f>
              <c:numCache>
                <c:formatCode>General</c:formatCode>
                <c:ptCount val="4"/>
                <c:pt idx="0">
                  <c:v>2014</c:v>
                </c:pt>
                <c:pt idx="1">
                  <c:v>2015</c:v>
                </c:pt>
                <c:pt idx="2">
                  <c:v>2016</c:v>
                </c:pt>
                <c:pt idx="3">
                  <c:v>2017</c:v>
                </c:pt>
              </c:numCache>
            </c:numRef>
          </c:cat>
          <c:val>
            <c:numRef>
              <c:f>Sheet1!$D$2:$D$5</c:f>
              <c:numCache>
                <c:formatCode>0.0%</c:formatCode>
                <c:ptCount val="4"/>
                <c:pt idx="0">
                  <c:v>0.73699999999999999</c:v>
                </c:pt>
                <c:pt idx="1">
                  <c:v>0.71899999999999997</c:v>
                </c:pt>
                <c:pt idx="2">
                  <c:v>0.69699999999999995</c:v>
                </c:pt>
                <c:pt idx="3">
                  <c:v>0.698265892</c:v>
                </c:pt>
              </c:numCache>
            </c:numRef>
          </c:val>
          <c:smooth val="0"/>
          <c:extLst>
            <c:ext xmlns:c16="http://schemas.microsoft.com/office/drawing/2014/chart" uri="{C3380CC4-5D6E-409C-BE32-E72D297353CC}">
              <c16:uniqueId val="{00000002-278F-46AB-BACD-9BEE3F778C1C}"/>
            </c:ext>
          </c:extLst>
        </c:ser>
        <c:ser>
          <c:idx val="3"/>
          <c:order val="3"/>
          <c:tx>
            <c:strRef>
              <c:f>Sheet1!$E$1</c:f>
              <c:strCache>
                <c:ptCount val="1"/>
                <c:pt idx="0">
                  <c:v>Male Non-Veteran</c:v>
                </c:pt>
              </c:strCache>
            </c:strRef>
          </c:tx>
          <c:spPr>
            <a:ln w="28575" cap="rnd">
              <a:solidFill>
                <a:srgbClr val="7F6000"/>
              </a:solidFill>
              <a:round/>
            </a:ln>
            <a:effectLst/>
          </c:spPr>
          <c:marker>
            <c:symbol val="diamond"/>
            <c:size val="7"/>
            <c:spPr>
              <a:solidFill>
                <a:srgbClr val="7F6000"/>
              </a:solidFill>
              <a:ln w="9525">
                <a:noFill/>
              </a:ln>
              <a:effectLst/>
            </c:spPr>
          </c:marker>
          <c:cat>
            <c:numRef>
              <c:f>Sheet1!$A$2:$A$5</c:f>
              <c:numCache>
                <c:formatCode>General</c:formatCode>
                <c:ptCount val="4"/>
                <c:pt idx="0">
                  <c:v>2014</c:v>
                </c:pt>
                <c:pt idx="1">
                  <c:v>2015</c:v>
                </c:pt>
                <c:pt idx="2">
                  <c:v>2016</c:v>
                </c:pt>
                <c:pt idx="3">
                  <c:v>2017</c:v>
                </c:pt>
              </c:numCache>
            </c:numRef>
          </c:cat>
          <c:val>
            <c:numRef>
              <c:f>Sheet1!$E$2:$E$5</c:f>
              <c:numCache>
                <c:formatCode>0.0%</c:formatCode>
                <c:ptCount val="4"/>
                <c:pt idx="0">
                  <c:v>0.66400000000000003</c:v>
                </c:pt>
                <c:pt idx="1">
                  <c:v>0.65500000000000003</c:v>
                </c:pt>
                <c:pt idx="2">
                  <c:v>0.66100000000000003</c:v>
                </c:pt>
                <c:pt idx="3">
                  <c:v>0.65367560999999996</c:v>
                </c:pt>
              </c:numCache>
            </c:numRef>
          </c:val>
          <c:smooth val="0"/>
          <c:extLst>
            <c:ext xmlns:c16="http://schemas.microsoft.com/office/drawing/2014/chart" uri="{C3380CC4-5D6E-409C-BE32-E72D297353CC}">
              <c16:uniqueId val="{00000003-278F-46AB-BACD-9BEE3F778C1C}"/>
            </c:ext>
          </c:extLst>
        </c:ser>
        <c:dLbls>
          <c:showLegendKey val="0"/>
          <c:showVal val="0"/>
          <c:showCatName val="0"/>
          <c:showSerName val="0"/>
          <c:showPercent val="0"/>
          <c:showBubbleSize val="0"/>
        </c:dLbls>
        <c:marker val="1"/>
        <c:smooth val="0"/>
        <c:axId val="670906536"/>
        <c:axId val="670907192"/>
      </c:lineChart>
      <c:catAx>
        <c:axId val="67090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70907192"/>
        <c:crosses val="autoZero"/>
        <c:auto val="1"/>
        <c:lblAlgn val="ctr"/>
        <c:lblOffset val="100"/>
        <c:noMultiLvlLbl val="0"/>
      </c:catAx>
      <c:valAx>
        <c:axId val="670907192"/>
        <c:scaling>
          <c:orientation val="minMax"/>
          <c:max val="1"/>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70906536"/>
        <c:crosses val="autoZero"/>
        <c:crossBetween val="midCat"/>
        <c:majorUnit val="0.1"/>
      </c:valAx>
      <c:spPr>
        <a:noFill/>
        <a:ln>
          <a:noFill/>
        </a:ln>
        <a:effectLst/>
      </c:spPr>
    </c:plotArea>
    <c:legend>
      <c:legendPos val="b"/>
      <c:layout>
        <c:manualLayout>
          <c:xMode val="edge"/>
          <c:yMode val="edge"/>
          <c:x val="5.0000051991454686E-2"/>
          <c:y val="1.4457745808183636E-2"/>
          <c:w val="0.89999989601709074"/>
          <c:h val="9.266425397258944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529336939032242E-2"/>
          <c:y val="0.11352534880508358"/>
          <c:w val="0.92060718199567393"/>
          <c:h val="0.753962103421283"/>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A60E-4F31-AB14-0212298A8203}"/>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Female
18-44</c:v>
                </c:pt>
                <c:pt idx="1">
                  <c:v>Female
45-64</c:v>
                </c:pt>
                <c:pt idx="2">
                  <c:v>Female
65+</c:v>
                </c:pt>
                <c:pt idx="3">
                  <c:v>Male
18-44</c:v>
                </c:pt>
                <c:pt idx="4">
                  <c:v>Male
45-64</c:v>
                </c:pt>
                <c:pt idx="5">
                  <c:v>Male
65+</c:v>
                </c:pt>
              </c:strCache>
            </c:strRef>
          </c:cat>
          <c:val>
            <c:numRef>
              <c:f>Sheet1!$B$2:$B$7</c:f>
              <c:numCache>
                <c:formatCode>0.0%</c:formatCode>
                <c:ptCount val="6"/>
                <c:pt idx="0">
                  <c:v>0.26600000000000001</c:v>
                </c:pt>
                <c:pt idx="1">
                  <c:v>0.22900000000000001</c:v>
                </c:pt>
                <c:pt idx="2">
                  <c:v>0.188</c:v>
                </c:pt>
                <c:pt idx="3">
                  <c:v>0.23100000000000001</c:v>
                </c:pt>
                <c:pt idx="4">
                  <c:v>0.19900000000000001</c:v>
                </c:pt>
                <c:pt idx="5">
                  <c:v>0.17499999999999999</c:v>
                </c:pt>
              </c:numCache>
            </c:numRef>
          </c:val>
          <c:extLst>
            <c:ext xmlns:c16="http://schemas.microsoft.com/office/drawing/2014/chart" uri="{C3380CC4-5D6E-409C-BE32-E72D297353CC}">
              <c16:uniqueId val="{00000001-A60E-4F31-AB14-0212298A8203}"/>
            </c:ext>
          </c:extLst>
        </c:ser>
        <c:ser>
          <c:idx val="1"/>
          <c:order val="1"/>
          <c:tx>
            <c:strRef>
              <c:f>Sheet1!$C$1</c:f>
              <c:strCache>
                <c:ptCount val="1"/>
                <c:pt idx="0">
                  <c:v>Non-Veterans</c:v>
                </c:pt>
              </c:strCache>
            </c:strRef>
          </c:tx>
          <c:spPr>
            <a:solidFill>
              <a:srgbClr val="AABA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Female
18-44</c:v>
                </c:pt>
                <c:pt idx="1">
                  <c:v>Female
45-64</c:v>
                </c:pt>
                <c:pt idx="2">
                  <c:v>Female
65+</c:v>
                </c:pt>
                <c:pt idx="3">
                  <c:v>Male
18-44</c:v>
                </c:pt>
                <c:pt idx="4">
                  <c:v>Male
45-64</c:v>
                </c:pt>
                <c:pt idx="5">
                  <c:v>Male
65+</c:v>
                </c:pt>
              </c:strCache>
            </c:strRef>
          </c:cat>
          <c:val>
            <c:numRef>
              <c:f>Sheet1!$C$2:$C$7</c:f>
              <c:numCache>
                <c:formatCode>0.0%</c:formatCode>
                <c:ptCount val="6"/>
                <c:pt idx="0">
                  <c:v>0.152</c:v>
                </c:pt>
                <c:pt idx="1">
                  <c:v>0.157</c:v>
                </c:pt>
                <c:pt idx="2">
                  <c:v>0.151</c:v>
                </c:pt>
                <c:pt idx="3">
                  <c:v>0.13400000000000001</c:v>
                </c:pt>
                <c:pt idx="4">
                  <c:v>0.156</c:v>
                </c:pt>
                <c:pt idx="5">
                  <c:v>0.16</c:v>
                </c:pt>
              </c:numCache>
            </c:numRef>
          </c:val>
          <c:extLst>
            <c:ext xmlns:c16="http://schemas.microsoft.com/office/drawing/2014/chart" uri="{C3380CC4-5D6E-409C-BE32-E72D297353CC}">
              <c16:uniqueId val="{0000000A-A60E-4F31-AB14-0212298A8203}"/>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86901632"/>
        <c:crosses val="autoZero"/>
        <c:crossBetween val="between"/>
        <c:majorUnit val="0.1"/>
        <c:minorUnit val="4.0000000000000008E-2"/>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4194031193933543"/>
          <c:y val="1.5023253672238331E-2"/>
          <c:w val="0.53668890347039955"/>
          <c:h val="5.779484336682785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84995625546791E-2"/>
          <c:y val="0.13399318506239352"/>
          <c:w val="0.9204533634684553"/>
          <c:h val="0.72764631394759871"/>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CDC2-48C6-91F5-C29774A02CD3}"/>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Female
45-64</c:v>
                </c:pt>
                <c:pt idx="1">
                  <c:v>Male
18-44</c:v>
                </c:pt>
                <c:pt idx="2">
                  <c:v>Male
45-64</c:v>
                </c:pt>
                <c:pt idx="3">
                  <c:v>Male
65+</c:v>
                </c:pt>
              </c:strCache>
            </c:strRef>
          </c:cat>
          <c:val>
            <c:numRef>
              <c:f>Sheet1!$B$2:$B$5</c:f>
              <c:numCache>
                <c:formatCode>0.0%</c:formatCode>
                <c:ptCount val="4"/>
                <c:pt idx="0">
                  <c:v>0.7</c:v>
                </c:pt>
                <c:pt idx="1">
                  <c:v>0.57799999999999996</c:v>
                </c:pt>
                <c:pt idx="2">
                  <c:v>0.74099999999999999</c:v>
                </c:pt>
                <c:pt idx="3">
                  <c:v>0.80500000000000005</c:v>
                </c:pt>
              </c:numCache>
            </c:numRef>
          </c:val>
          <c:extLst>
            <c:ext xmlns:c16="http://schemas.microsoft.com/office/drawing/2014/chart" uri="{C3380CC4-5D6E-409C-BE32-E72D297353CC}">
              <c16:uniqueId val="{00000001-CDC2-48C6-91F5-C29774A02CD3}"/>
            </c:ext>
          </c:extLst>
        </c:ser>
        <c:ser>
          <c:idx val="1"/>
          <c:order val="1"/>
          <c:tx>
            <c:strRef>
              <c:f>Sheet1!$C$1</c:f>
              <c:strCache>
                <c:ptCount val="1"/>
                <c:pt idx="0">
                  <c:v>Non-Veterans</c:v>
                </c:pt>
              </c:strCache>
            </c:strRef>
          </c:tx>
          <c:spPr>
            <a:solidFill>
              <a:srgbClr val="AABA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Female
45-64</c:v>
                </c:pt>
                <c:pt idx="1">
                  <c:v>Male
18-44</c:v>
                </c:pt>
                <c:pt idx="2">
                  <c:v>Male
45-64</c:v>
                </c:pt>
                <c:pt idx="3">
                  <c:v>Male
65+</c:v>
                </c:pt>
              </c:strCache>
            </c:strRef>
          </c:cat>
          <c:val>
            <c:numRef>
              <c:f>Sheet1!$C$2:$C$5</c:f>
              <c:numCache>
                <c:formatCode>0.0%</c:formatCode>
                <c:ptCount val="4"/>
                <c:pt idx="0">
                  <c:v>0.73</c:v>
                </c:pt>
                <c:pt idx="1">
                  <c:v>0.439</c:v>
                </c:pt>
                <c:pt idx="2">
                  <c:v>0.65800000000000003</c:v>
                </c:pt>
                <c:pt idx="3">
                  <c:v>0.76200000000000001</c:v>
                </c:pt>
              </c:numCache>
            </c:numRef>
          </c:val>
          <c:extLst>
            <c:ext xmlns:c16="http://schemas.microsoft.com/office/drawing/2014/chart" uri="{C3380CC4-5D6E-409C-BE32-E72D297353CC}">
              <c16:uniqueId val="{0000000A-CDC2-48C6-91F5-C29774A02CD3}"/>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86901632"/>
        <c:crosses val="autoZero"/>
        <c:crossBetween val="between"/>
        <c:majorUnit val="0.2"/>
        <c:minorUnit val="4.0000000000000008E-2"/>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3268105375716924"/>
          <c:y val="1.5023253672238331E-2"/>
          <c:w val="0.54749137260620195"/>
          <c:h val="6.656674494635539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65855873738428E-2"/>
          <c:y val="0.15153704471151633"/>
          <c:w val="0.90796762019404142"/>
          <c:h val="0.70669121220958486"/>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9FE0-4304-BC80-ABAFE63CE098}"/>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Female
18-44</c:v>
                </c:pt>
                <c:pt idx="1">
                  <c:v>Female
45-64</c:v>
                </c:pt>
                <c:pt idx="2">
                  <c:v>Female
65+</c:v>
                </c:pt>
                <c:pt idx="3">
                  <c:v>Male
18-44</c:v>
                </c:pt>
                <c:pt idx="4">
                  <c:v>Male
45-64</c:v>
                </c:pt>
                <c:pt idx="5">
                  <c:v>Male
65+</c:v>
                </c:pt>
              </c:strCache>
            </c:strRef>
          </c:cat>
          <c:val>
            <c:numRef>
              <c:f>Sheet1!$B$2:$B$7</c:f>
              <c:numCache>
                <c:formatCode>0.0%</c:formatCode>
                <c:ptCount val="6"/>
                <c:pt idx="0">
                  <c:v>0.112</c:v>
                </c:pt>
                <c:pt idx="1">
                  <c:v>0.191</c:v>
                </c:pt>
                <c:pt idx="2">
                  <c:v>0.13500000000000001</c:v>
                </c:pt>
                <c:pt idx="3">
                  <c:v>8.5999999999999993E-2</c:v>
                </c:pt>
                <c:pt idx="4">
                  <c:v>0.108</c:v>
                </c:pt>
                <c:pt idx="5">
                  <c:v>8.5999999999999993E-2</c:v>
                </c:pt>
              </c:numCache>
            </c:numRef>
          </c:val>
          <c:extLst>
            <c:ext xmlns:c16="http://schemas.microsoft.com/office/drawing/2014/chart" uri="{C3380CC4-5D6E-409C-BE32-E72D297353CC}">
              <c16:uniqueId val="{00000001-9FE0-4304-BC80-ABAFE63CE098}"/>
            </c:ext>
          </c:extLst>
        </c:ser>
        <c:ser>
          <c:idx val="1"/>
          <c:order val="1"/>
          <c:tx>
            <c:strRef>
              <c:f>Sheet1!$C$1</c:f>
              <c:strCache>
                <c:ptCount val="1"/>
                <c:pt idx="0">
                  <c:v>Non-Veterans</c:v>
                </c:pt>
              </c:strCache>
            </c:strRef>
          </c:tx>
          <c:spPr>
            <a:solidFill>
              <a:srgbClr val="AABA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Female
18-44</c:v>
                </c:pt>
                <c:pt idx="1">
                  <c:v>Female
45-64</c:v>
                </c:pt>
                <c:pt idx="2">
                  <c:v>Female
65+</c:v>
                </c:pt>
                <c:pt idx="3">
                  <c:v>Male
18-44</c:v>
                </c:pt>
                <c:pt idx="4">
                  <c:v>Male
45-64</c:v>
                </c:pt>
                <c:pt idx="5">
                  <c:v>Male
65+</c:v>
                </c:pt>
              </c:strCache>
            </c:strRef>
          </c:cat>
          <c:val>
            <c:numRef>
              <c:f>Sheet1!$C$2:$C$7</c:f>
              <c:numCache>
                <c:formatCode>0.0%</c:formatCode>
                <c:ptCount val="6"/>
                <c:pt idx="0">
                  <c:v>7.5999999999999998E-2</c:v>
                </c:pt>
                <c:pt idx="1">
                  <c:v>0.126</c:v>
                </c:pt>
                <c:pt idx="2">
                  <c:v>0.114</c:v>
                </c:pt>
                <c:pt idx="3">
                  <c:v>3.5999999999999997E-2</c:v>
                </c:pt>
                <c:pt idx="4">
                  <c:v>7.6999999999999999E-2</c:v>
                </c:pt>
                <c:pt idx="5">
                  <c:v>8.3000000000000004E-2</c:v>
                </c:pt>
              </c:numCache>
            </c:numRef>
          </c:val>
          <c:extLst>
            <c:ext xmlns:c16="http://schemas.microsoft.com/office/drawing/2014/chart" uri="{C3380CC4-5D6E-409C-BE32-E72D297353CC}">
              <c16:uniqueId val="{00000002-9FE0-4304-BC80-ABAFE63CE098}"/>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86901632"/>
        <c:crosses val="autoZero"/>
        <c:crossBetween val="between"/>
        <c:majorUnit val="0.1"/>
        <c:minorUnit val="4.0000000000000008E-2"/>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4194031301642854"/>
          <c:y val="1.5023253672238331E-2"/>
          <c:w val="0.51199759640375619"/>
          <c:h val="0.1133503706773495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068946242830763E-2"/>
          <c:y val="0.13106920845420642"/>
          <c:w val="0.92816941285117138"/>
          <c:h val="0.74519017359672146"/>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72A3-4508-8262-194EBE9128FC}"/>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Female
18-44</c:v>
                </c:pt>
                <c:pt idx="1">
                  <c:v>Female
45-64</c:v>
                </c:pt>
                <c:pt idx="2">
                  <c:v>Female
65+</c:v>
                </c:pt>
                <c:pt idx="3">
                  <c:v>Male
18-44</c:v>
                </c:pt>
                <c:pt idx="4">
                  <c:v>Male
45-64</c:v>
                </c:pt>
                <c:pt idx="5">
                  <c:v>Male
65+</c:v>
                </c:pt>
              </c:strCache>
            </c:strRef>
          </c:cat>
          <c:val>
            <c:numRef>
              <c:f>Sheet1!$B$2:$B$7</c:f>
              <c:numCache>
                <c:formatCode>0.0%</c:formatCode>
                <c:ptCount val="6"/>
                <c:pt idx="0">
                  <c:v>0.14099999999999999</c:v>
                </c:pt>
                <c:pt idx="1">
                  <c:v>0.27900000000000003</c:v>
                </c:pt>
                <c:pt idx="2">
                  <c:v>0.35399999999999998</c:v>
                </c:pt>
                <c:pt idx="3">
                  <c:v>0.128</c:v>
                </c:pt>
                <c:pt idx="4">
                  <c:v>0.222</c:v>
                </c:pt>
                <c:pt idx="5">
                  <c:v>0.23100000000000001</c:v>
                </c:pt>
              </c:numCache>
            </c:numRef>
          </c:val>
          <c:extLst>
            <c:ext xmlns:c16="http://schemas.microsoft.com/office/drawing/2014/chart" uri="{C3380CC4-5D6E-409C-BE32-E72D297353CC}">
              <c16:uniqueId val="{00000001-72A3-4508-8262-194EBE9128FC}"/>
            </c:ext>
          </c:extLst>
        </c:ser>
        <c:ser>
          <c:idx val="1"/>
          <c:order val="1"/>
          <c:tx>
            <c:strRef>
              <c:f>Sheet1!$C$1</c:f>
              <c:strCache>
                <c:ptCount val="1"/>
                <c:pt idx="0">
                  <c:v>Non-Veterans</c:v>
                </c:pt>
              </c:strCache>
            </c:strRef>
          </c:tx>
          <c:spPr>
            <a:solidFill>
              <a:srgbClr val="AABA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Female
18-44</c:v>
                </c:pt>
                <c:pt idx="1">
                  <c:v>Female
45-64</c:v>
                </c:pt>
                <c:pt idx="2">
                  <c:v>Female
65+</c:v>
                </c:pt>
                <c:pt idx="3">
                  <c:v>Male
18-44</c:v>
                </c:pt>
                <c:pt idx="4">
                  <c:v>Male
45-64</c:v>
                </c:pt>
                <c:pt idx="5">
                  <c:v>Male
65+</c:v>
                </c:pt>
              </c:strCache>
            </c:strRef>
          </c:cat>
          <c:val>
            <c:numRef>
              <c:f>Sheet1!$C$2:$C$7</c:f>
              <c:numCache>
                <c:formatCode>0.0%</c:formatCode>
                <c:ptCount val="6"/>
                <c:pt idx="0">
                  <c:v>0.13200000000000001</c:v>
                </c:pt>
                <c:pt idx="1">
                  <c:v>0.193</c:v>
                </c:pt>
                <c:pt idx="2">
                  <c:v>0.23699999999999999</c:v>
                </c:pt>
                <c:pt idx="3">
                  <c:v>7.8E-2</c:v>
                </c:pt>
                <c:pt idx="4">
                  <c:v>0.154</c:v>
                </c:pt>
                <c:pt idx="5">
                  <c:v>0.20499999999999999</c:v>
                </c:pt>
              </c:numCache>
            </c:numRef>
          </c:val>
          <c:extLst>
            <c:ext xmlns:c16="http://schemas.microsoft.com/office/drawing/2014/chart" uri="{C3380CC4-5D6E-409C-BE32-E72D297353CC}">
              <c16:uniqueId val="{0000000A-72A3-4508-8262-194EBE9128FC}"/>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86901632"/>
        <c:crosses val="autoZero"/>
        <c:crossBetween val="between"/>
        <c:majorUnit val="0.1"/>
        <c:minorUnit val="4.0000000000000008E-2"/>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4194031301642854"/>
          <c:y val="2.6719160104986865E-2"/>
          <c:w val="0.53360248371731311"/>
          <c:h val="5.779484336682785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22351025566249E-2"/>
          <c:y val="0.18004190468660433"/>
          <c:w val="0.90048933119471175"/>
          <c:h val="0.64949630905511813"/>
        </c:manualLayout>
      </c:layout>
      <c:lineChart>
        <c:grouping val="standard"/>
        <c:varyColors val="0"/>
        <c:ser>
          <c:idx val="0"/>
          <c:order val="0"/>
          <c:tx>
            <c:strRef>
              <c:f>Sheet1!$B$1</c:f>
              <c:strCache>
                <c:ptCount val="1"/>
                <c:pt idx="0">
                  <c:v>Female Veteran</c:v>
                </c:pt>
              </c:strCache>
            </c:strRef>
          </c:tx>
          <c:spPr>
            <a:ln w="28575" cap="rnd">
              <a:solidFill>
                <a:schemeClr val="tx1"/>
              </a:solidFill>
              <a:round/>
            </a:ln>
            <a:effectLst/>
          </c:spPr>
          <c:marker>
            <c:symbol val="circle"/>
            <c:size val="7"/>
            <c:spPr>
              <a:solidFill>
                <a:schemeClr val="tx1">
                  <a:lumMod val="65000"/>
                  <a:lumOff val="35000"/>
                </a:schemeClr>
              </a:solidFill>
              <a:ln w="9525">
                <a:noFill/>
              </a:ln>
              <a:effectLst/>
            </c:spPr>
          </c:marker>
          <c:cat>
            <c:numRef>
              <c:f>Sheet1!$A$2:$A$5</c:f>
              <c:numCache>
                <c:formatCode>General</c:formatCode>
                <c:ptCount val="4"/>
                <c:pt idx="0">
                  <c:v>2014</c:v>
                </c:pt>
                <c:pt idx="1">
                  <c:v>2015</c:v>
                </c:pt>
                <c:pt idx="2">
                  <c:v>2016</c:v>
                </c:pt>
                <c:pt idx="3">
                  <c:v>2017</c:v>
                </c:pt>
              </c:numCache>
            </c:numRef>
          </c:cat>
          <c:val>
            <c:numRef>
              <c:f>Sheet1!$B$2:$B$5</c:f>
              <c:numCache>
                <c:formatCode>0.0%</c:formatCode>
                <c:ptCount val="4"/>
                <c:pt idx="1">
                  <c:v>0.24</c:v>
                </c:pt>
                <c:pt idx="2">
                  <c:v>0.23</c:v>
                </c:pt>
                <c:pt idx="3">
                  <c:v>0.21299999999999999</c:v>
                </c:pt>
              </c:numCache>
            </c:numRef>
          </c:val>
          <c:smooth val="0"/>
          <c:extLst>
            <c:ext xmlns:c16="http://schemas.microsoft.com/office/drawing/2014/chart" uri="{C3380CC4-5D6E-409C-BE32-E72D297353CC}">
              <c16:uniqueId val="{00000000-4410-4FF7-9121-485D058E1F7B}"/>
            </c:ext>
          </c:extLst>
        </c:ser>
        <c:ser>
          <c:idx val="1"/>
          <c:order val="1"/>
          <c:tx>
            <c:strRef>
              <c:f>Sheet1!$C$1</c:f>
              <c:strCache>
                <c:ptCount val="1"/>
                <c:pt idx="0">
                  <c:v>Female Non-Veteran</c:v>
                </c:pt>
              </c:strCache>
            </c:strRef>
          </c:tx>
          <c:spPr>
            <a:ln w="28575" cap="rnd">
              <a:solidFill>
                <a:srgbClr val="0072C6"/>
              </a:solidFill>
              <a:round/>
            </a:ln>
            <a:effectLst/>
          </c:spPr>
          <c:marker>
            <c:symbol val="square"/>
            <c:size val="7"/>
            <c:spPr>
              <a:solidFill>
                <a:srgbClr val="0072C6"/>
              </a:solidFill>
              <a:ln w="9525">
                <a:noFill/>
              </a:ln>
              <a:effectLst/>
            </c:spPr>
          </c:marker>
          <c:cat>
            <c:numRef>
              <c:f>Sheet1!$A$2:$A$5</c:f>
              <c:numCache>
                <c:formatCode>General</c:formatCode>
                <c:ptCount val="4"/>
                <c:pt idx="0">
                  <c:v>2014</c:v>
                </c:pt>
                <c:pt idx="1">
                  <c:v>2015</c:v>
                </c:pt>
                <c:pt idx="2">
                  <c:v>2016</c:v>
                </c:pt>
                <c:pt idx="3">
                  <c:v>2017</c:v>
                </c:pt>
              </c:numCache>
            </c:numRef>
          </c:cat>
          <c:val>
            <c:numRef>
              <c:f>Sheet1!$C$2:$C$5</c:f>
              <c:numCache>
                <c:formatCode>0.0%</c:formatCode>
                <c:ptCount val="4"/>
                <c:pt idx="0">
                  <c:v>0.2</c:v>
                </c:pt>
                <c:pt idx="1">
                  <c:v>0.192</c:v>
                </c:pt>
                <c:pt idx="2">
                  <c:v>0.16500000000000001</c:v>
                </c:pt>
                <c:pt idx="3">
                  <c:v>0.14499999999999999</c:v>
                </c:pt>
              </c:numCache>
            </c:numRef>
          </c:val>
          <c:smooth val="0"/>
          <c:extLst>
            <c:ext xmlns:c16="http://schemas.microsoft.com/office/drawing/2014/chart" uri="{C3380CC4-5D6E-409C-BE32-E72D297353CC}">
              <c16:uniqueId val="{00000001-4410-4FF7-9121-485D058E1F7B}"/>
            </c:ext>
          </c:extLst>
        </c:ser>
        <c:ser>
          <c:idx val="2"/>
          <c:order val="2"/>
          <c:tx>
            <c:strRef>
              <c:f>Sheet1!$D$1</c:f>
              <c:strCache>
                <c:ptCount val="1"/>
                <c:pt idx="0">
                  <c:v>Male Veteran</c:v>
                </c:pt>
              </c:strCache>
            </c:strRef>
          </c:tx>
          <c:spPr>
            <a:ln w="28575" cap="rnd">
              <a:solidFill>
                <a:schemeClr val="accent3"/>
              </a:solidFill>
              <a:round/>
            </a:ln>
            <a:effectLst/>
          </c:spPr>
          <c:marker>
            <c:symbol val="triangle"/>
            <c:size val="7"/>
            <c:spPr>
              <a:solidFill>
                <a:schemeClr val="accent3"/>
              </a:solidFill>
              <a:ln w="9525">
                <a:solidFill>
                  <a:schemeClr val="accent3"/>
                </a:solidFill>
              </a:ln>
              <a:effectLst/>
            </c:spPr>
          </c:marker>
          <c:cat>
            <c:numRef>
              <c:f>Sheet1!$A$2:$A$5</c:f>
              <c:numCache>
                <c:formatCode>General</c:formatCode>
                <c:ptCount val="4"/>
                <c:pt idx="0">
                  <c:v>2014</c:v>
                </c:pt>
                <c:pt idx="1">
                  <c:v>2015</c:v>
                </c:pt>
                <c:pt idx="2">
                  <c:v>2016</c:v>
                </c:pt>
                <c:pt idx="3">
                  <c:v>2017</c:v>
                </c:pt>
              </c:numCache>
            </c:numRef>
          </c:cat>
          <c:val>
            <c:numRef>
              <c:f>Sheet1!$D$2:$D$5</c:f>
              <c:numCache>
                <c:formatCode>0.0%</c:formatCode>
                <c:ptCount val="4"/>
                <c:pt idx="0">
                  <c:v>0.191</c:v>
                </c:pt>
                <c:pt idx="1">
                  <c:v>0.20599999999999999</c:v>
                </c:pt>
                <c:pt idx="2">
                  <c:v>0.159</c:v>
                </c:pt>
                <c:pt idx="3">
                  <c:v>0.14000000000000001</c:v>
                </c:pt>
              </c:numCache>
            </c:numRef>
          </c:val>
          <c:smooth val="0"/>
          <c:extLst>
            <c:ext xmlns:c16="http://schemas.microsoft.com/office/drawing/2014/chart" uri="{C3380CC4-5D6E-409C-BE32-E72D297353CC}">
              <c16:uniqueId val="{00000002-4410-4FF7-9121-485D058E1F7B}"/>
            </c:ext>
          </c:extLst>
        </c:ser>
        <c:ser>
          <c:idx val="3"/>
          <c:order val="3"/>
          <c:tx>
            <c:strRef>
              <c:f>Sheet1!$E$1</c:f>
              <c:strCache>
                <c:ptCount val="1"/>
                <c:pt idx="0">
                  <c:v>Male Non-Veteran</c:v>
                </c:pt>
              </c:strCache>
            </c:strRef>
          </c:tx>
          <c:spPr>
            <a:ln w="28575" cap="rnd">
              <a:solidFill>
                <a:srgbClr val="7F6000"/>
              </a:solidFill>
              <a:round/>
            </a:ln>
            <a:effectLst/>
          </c:spPr>
          <c:marker>
            <c:symbol val="diamond"/>
            <c:size val="7"/>
            <c:spPr>
              <a:solidFill>
                <a:srgbClr val="7F6000"/>
              </a:solidFill>
              <a:ln w="9525">
                <a:noFill/>
              </a:ln>
              <a:effectLst/>
            </c:spPr>
          </c:marker>
          <c:cat>
            <c:numRef>
              <c:f>Sheet1!$A$2:$A$5</c:f>
              <c:numCache>
                <c:formatCode>General</c:formatCode>
                <c:ptCount val="4"/>
                <c:pt idx="0">
                  <c:v>2014</c:v>
                </c:pt>
                <c:pt idx="1">
                  <c:v>2015</c:v>
                </c:pt>
                <c:pt idx="2">
                  <c:v>2016</c:v>
                </c:pt>
                <c:pt idx="3">
                  <c:v>2017</c:v>
                </c:pt>
              </c:numCache>
            </c:numRef>
          </c:cat>
          <c:val>
            <c:numRef>
              <c:f>Sheet1!$E$2:$E$5</c:f>
              <c:numCache>
                <c:formatCode>0.0%</c:formatCode>
                <c:ptCount val="4"/>
                <c:pt idx="0">
                  <c:v>0.13800000000000001</c:v>
                </c:pt>
                <c:pt idx="1">
                  <c:v>0.14199999999999999</c:v>
                </c:pt>
                <c:pt idx="2">
                  <c:v>0.109</c:v>
                </c:pt>
                <c:pt idx="3">
                  <c:v>9.9000000000000005E-2</c:v>
                </c:pt>
              </c:numCache>
            </c:numRef>
          </c:val>
          <c:smooth val="0"/>
          <c:extLst>
            <c:ext xmlns:c16="http://schemas.microsoft.com/office/drawing/2014/chart" uri="{C3380CC4-5D6E-409C-BE32-E72D297353CC}">
              <c16:uniqueId val="{00000003-4410-4FF7-9121-485D058E1F7B}"/>
            </c:ext>
          </c:extLst>
        </c:ser>
        <c:dLbls>
          <c:showLegendKey val="0"/>
          <c:showVal val="0"/>
          <c:showCatName val="0"/>
          <c:showSerName val="0"/>
          <c:showPercent val="0"/>
          <c:showBubbleSize val="0"/>
        </c:dLbls>
        <c:marker val="1"/>
        <c:smooth val="0"/>
        <c:axId val="670906536"/>
        <c:axId val="670907192"/>
      </c:lineChart>
      <c:catAx>
        <c:axId val="67090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70907192"/>
        <c:crosses val="autoZero"/>
        <c:auto val="1"/>
        <c:lblAlgn val="ctr"/>
        <c:lblOffset val="100"/>
        <c:noMultiLvlLbl val="0"/>
      </c:catAx>
      <c:valAx>
        <c:axId val="670907192"/>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70906536"/>
        <c:crosses val="autoZero"/>
        <c:crossBetween val="midCat"/>
        <c:majorUnit val="0.1"/>
      </c:valAx>
      <c:spPr>
        <a:noFill/>
        <a:ln>
          <a:noFill/>
        </a:ln>
        <a:effectLst/>
      </c:spPr>
    </c:plotArea>
    <c:legend>
      <c:legendPos val="b"/>
      <c:layout>
        <c:manualLayout>
          <c:xMode val="edge"/>
          <c:yMode val="edge"/>
          <c:x val="5.0000051991454686E-2"/>
          <c:y val="1.1605100440071091E-2"/>
          <c:w val="0.89999989601709074"/>
          <c:h val="9.551689934070199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796247691260811E-2"/>
          <c:y val="0.12184670995072987"/>
          <c:w val="0.90750887041897543"/>
          <c:h val="0.67909813356663751"/>
        </c:manualLayout>
      </c:layout>
      <c:barChart>
        <c:barDir val="col"/>
        <c:grouping val="percentStacked"/>
        <c:varyColors val="0"/>
        <c:ser>
          <c:idx val="0"/>
          <c:order val="0"/>
          <c:tx>
            <c:strRef>
              <c:f>Sheet1!$B$1</c:f>
              <c:strCache>
                <c:ptCount val="1"/>
                <c:pt idx="0">
                  <c:v>Better</c:v>
                </c:pt>
              </c:strCache>
            </c:strRef>
          </c:tx>
          <c:spPr>
            <a:solidFill>
              <a:srgbClr val="27FC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45-64 y.o. 
vs. 
18-44 y.o.</c:v>
                </c:pt>
                <c:pt idx="1">
                  <c:v>65+ y.o. 
vs. 
18-44 y.o.</c:v>
                </c:pt>
                <c:pt idx="3">
                  <c:v>Female 
vs. 
Male</c:v>
                </c:pt>
                <c:pt idx="5">
                  <c:v>Hispanic 
vs. 
NH White</c:v>
                </c:pt>
                <c:pt idx="6">
                  <c:v>NH Black 
vs. 
NH White</c:v>
                </c:pt>
              </c:strCache>
            </c:strRef>
          </c:cat>
          <c:val>
            <c:numRef>
              <c:f>Sheet1!$B$2:$B$8</c:f>
              <c:numCache>
                <c:formatCode>General</c:formatCode>
                <c:ptCount val="7"/>
                <c:pt idx="0">
                  <c:v>6</c:v>
                </c:pt>
                <c:pt idx="1">
                  <c:v>8</c:v>
                </c:pt>
                <c:pt idx="3">
                  <c:v>1</c:v>
                </c:pt>
                <c:pt idx="5">
                  <c:v>1</c:v>
                </c:pt>
                <c:pt idx="6">
                  <c:v>1</c:v>
                </c:pt>
              </c:numCache>
            </c:numRef>
          </c:val>
          <c:extLst>
            <c:ext xmlns:c16="http://schemas.microsoft.com/office/drawing/2014/chart" uri="{C3380CC4-5D6E-409C-BE32-E72D297353CC}">
              <c16:uniqueId val="{00000000-1A5B-44BC-891F-21F3DA26D608}"/>
            </c:ext>
          </c:extLst>
        </c:ser>
        <c:ser>
          <c:idx val="1"/>
          <c:order val="1"/>
          <c:tx>
            <c:strRef>
              <c:f>Sheet1!$C$1</c:f>
              <c:strCache>
                <c:ptCount val="1"/>
                <c:pt idx="0">
                  <c:v>Same</c:v>
                </c:pt>
              </c:strCache>
            </c:strRef>
          </c:tx>
          <c:spPr>
            <a:solidFill>
              <a:srgbClr val="FAD201"/>
            </a:solidFill>
            <a:ln w="952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45-64 y.o. 
vs. 
18-44 y.o.</c:v>
                </c:pt>
                <c:pt idx="1">
                  <c:v>65+ y.o. 
vs. 
18-44 y.o.</c:v>
                </c:pt>
                <c:pt idx="3">
                  <c:v>Female 
vs. 
Male</c:v>
                </c:pt>
                <c:pt idx="5">
                  <c:v>Hispanic 
vs. 
NH White</c:v>
                </c:pt>
                <c:pt idx="6">
                  <c:v>NH Black 
vs. 
NH White</c:v>
                </c:pt>
              </c:strCache>
            </c:strRef>
          </c:cat>
          <c:val>
            <c:numRef>
              <c:f>Sheet1!$C$2:$C$8</c:f>
              <c:numCache>
                <c:formatCode>General</c:formatCode>
                <c:ptCount val="7"/>
                <c:pt idx="0">
                  <c:v>13</c:v>
                </c:pt>
                <c:pt idx="1">
                  <c:v>5</c:v>
                </c:pt>
                <c:pt idx="3">
                  <c:v>17</c:v>
                </c:pt>
                <c:pt idx="5">
                  <c:v>20</c:v>
                </c:pt>
                <c:pt idx="6">
                  <c:v>18</c:v>
                </c:pt>
              </c:numCache>
            </c:numRef>
          </c:val>
          <c:extLst>
            <c:ext xmlns:c16="http://schemas.microsoft.com/office/drawing/2014/chart" uri="{C3380CC4-5D6E-409C-BE32-E72D297353CC}">
              <c16:uniqueId val="{00000001-1A5B-44BC-891F-21F3DA26D608}"/>
            </c:ext>
          </c:extLst>
        </c:ser>
        <c:ser>
          <c:idx val="2"/>
          <c:order val="2"/>
          <c:tx>
            <c:strRef>
              <c:f>Sheet1!$D$1</c:f>
              <c:strCache>
                <c:ptCount val="1"/>
                <c:pt idx="0">
                  <c:v>Worse</c:v>
                </c:pt>
              </c:strCache>
            </c:strRef>
          </c:tx>
          <c:spPr>
            <a:solidFill>
              <a:srgbClr val="E5152F"/>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1A5B-44BC-891F-21F3DA26D608}"/>
                </c:ext>
              </c:extLst>
            </c:dLbl>
            <c:dLbl>
              <c:idx val="3"/>
              <c:delete val="1"/>
              <c:extLst>
                <c:ext xmlns:c15="http://schemas.microsoft.com/office/drawing/2012/chart" uri="{CE6537A1-D6FC-4f65-9D91-7224C49458BB}"/>
                <c:ext xmlns:c16="http://schemas.microsoft.com/office/drawing/2014/chart" uri="{C3380CC4-5D6E-409C-BE32-E72D297353CC}">
                  <c16:uniqueId val="{00000003-1A5B-44BC-891F-21F3DA26D608}"/>
                </c:ext>
              </c:extLst>
            </c:dLbl>
            <c:dLbl>
              <c:idx val="5"/>
              <c:delete val="1"/>
              <c:extLst>
                <c:ext xmlns:c15="http://schemas.microsoft.com/office/drawing/2012/chart" uri="{CE6537A1-D6FC-4f65-9D91-7224C49458BB}"/>
                <c:ext xmlns:c16="http://schemas.microsoft.com/office/drawing/2014/chart" uri="{C3380CC4-5D6E-409C-BE32-E72D297353CC}">
                  <c16:uniqueId val="{00000004-1A5B-44BC-891F-21F3DA26D60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45-64 y.o. 
vs. 
18-44 y.o.</c:v>
                </c:pt>
                <c:pt idx="1">
                  <c:v>65+ y.o. 
vs. 
18-44 y.o.</c:v>
                </c:pt>
                <c:pt idx="3">
                  <c:v>Female 
vs. 
Male</c:v>
                </c:pt>
                <c:pt idx="5">
                  <c:v>Hispanic 
vs. 
NH White</c:v>
                </c:pt>
                <c:pt idx="6">
                  <c:v>NH Black 
vs. 
NH White</c:v>
                </c:pt>
              </c:strCache>
            </c:strRef>
          </c:cat>
          <c:val>
            <c:numRef>
              <c:f>Sheet1!$D$2:$D$8</c:f>
              <c:numCache>
                <c:formatCode>General</c:formatCode>
                <c:ptCount val="7"/>
                <c:pt idx="0">
                  <c:v>1</c:v>
                </c:pt>
                <c:pt idx="1">
                  <c:v>3</c:v>
                </c:pt>
                <c:pt idx="3">
                  <c:v>0</c:v>
                </c:pt>
                <c:pt idx="5">
                  <c:v>0</c:v>
                </c:pt>
                <c:pt idx="6">
                  <c:v>3</c:v>
                </c:pt>
              </c:numCache>
            </c:numRef>
          </c:val>
          <c:extLst>
            <c:ext xmlns:c16="http://schemas.microsoft.com/office/drawing/2014/chart" uri="{C3380CC4-5D6E-409C-BE32-E72D297353CC}">
              <c16:uniqueId val="{00000005-1A5B-44BC-891F-21F3DA26D608}"/>
            </c:ext>
          </c:extLst>
        </c:ser>
        <c:dLbls>
          <c:showLegendKey val="0"/>
          <c:showVal val="0"/>
          <c:showCatName val="0"/>
          <c:showSerName val="0"/>
          <c:showPercent val="0"/>
          <c:showBubbleSize val="0"/>
        </c:dLbls>
        <c:gapWidth val="25"/>
        <c:overlap val="100"/>
        <c:axId val="560567664"/>
        <c:axId val="560567992"/>
      </c:barChart>
      <c:catAx>
        <c:axId val="560567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60567992"/>
        <c:crosses val="autoZero"/>
        <c:auto val="1"/>
        <c:lblAlgn val="ctr"/>
        <c:lblOffset val="100"/>
        <c:tickLblSkip val="1"/>
        <c:noMultiLvlLbl val="0"/>
      </c:catAx>
      <c:valAx>
        <c:axId val="560567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605676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11443168562263049"/>
          <c:y val="1.0058569067755419E-2"/>
          <c:w val="0.77882254301545639"/>
          <c:h val="6.522334013803830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072318695957034E-2"/>
          <c:y val="0.12177661685138416"/>
          <c:w val="0.88233947013758129"/>
          <c:h val="0.62329238034789325"/>
        </c:manualLayout>
      </c:layout>
      <c:barChart>
        <c:barDir val="col"/>
        <c:grouping val="percentStacked"/>
        <c:varyColors val="0"/>
        <c:ser>
          <c:idx val="0"/>
          <c:order val="0"/>
          <c:tx>
            <c:strRef>
              <c:f>Sheet1!$B$1</c:f>
              <c:strCache>
                <c:ptCount val="1"/>
                <c:pt idx="0">
                  <c:v>Better</c:v>
                </c:pt>
              </c:strCache>
            </c:strRef>
          </c:tx>
          <c:spPr>
            <a:solidFill>
              <a:srgbClr val="27FC3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4544-40B6-83A6-2BACE0F6909A}"/>
                </c:ext>
              </c:extLst>
            </c:dLbl>
            <c:dLbl>
              <c:idx val="2"/>
              <c:delete val="1"/>
              <c:extLst>
                <c:ext xmlns:c15="http://schemas.microsoft.com/office/drawing/2012/chart" uri="{CE6537A1-D6FC-4f65-9D91-7224C49458BB}"/>
                <c:ext xmlns:c16="http://schemas.microsoft.com/office/drawing/2014/chart" uri="{C3380CC4-5D6E-409C-BE32-E72D297353CC}">
                  <c16:uniqueId val="{00000001-4544-40B6-83A6-2BACE0F6909A}"/>
                </c:ext>
              </c:extLst>
            </c:dLbl>
            <c:dLbl>
              <c:idx val="4"/>
              <c:delete val="1"/>
              <c:extLst>
                <c:ext xmlns:c15="http://schemas.microsoft.com/office/drawing/2012/chart" uri="{CE6537A1-D6FC-4f65-9D91-7224C49458BB}"/>
                <c:ext xmlns:c16="http://schemas.microsoft.com/office/drawing/2014/chart" uri="{C3380CC4-5D6E-409C-BE32-E72D297353CC}">
                  <c16:uniqueId val="{00000002-4544-40B6-83A6-2BACE0F6909A}"/>
                </c:ext>
              </c:extLst>
            </c:dLbl>
            <c:dLbl>
              <c:idx val="5"/>
              <c:delete val="1"/>
              <c:extLst>
                <c:ext xmlns:c15="http://schemas.microsoft.com/office/drawing/2012/chart" uri="{CE6537A1-D6FC-4f65-9D91-7224C49458BB}"/>
                <c:ext xmlns:c16="http://schemas.microsoft.com/office/drawing/2014/chart" uri="{C3380CC4-5D6E-409C-BE32-E72D297353CC}">
                  <c16:uniqueId val="{00000003-4544-40B6-83A6-2BACE0F6909A}"/>
                </c:ext>
              </c:extLst>
            </c:dLbl>
            <c:dLbl>
              <c:idx val="7"/>
              <c:delete val="1"/>
              <c:extLst>
                <c:ext xmlns:c15="http://schemas.microsoft.com/office/drawing/2012/chart" uri="{CE6537A1-D6FC-4f65-9D91-7224C49458BB}"/>
                <c:ext xmlns:c16="http://schemas.microsoft.com/office/drawing/2014/chart" uri="{C3380CC4-5D6E-409C-BE32-E72D297353CC}">
                  <c16:uniqueId val="{00000004-4544-40B6-83A6-2BACE0F6909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Rural 
vs. 
Urban</c:v>
                </c:pt>
                <c:pt idx="1">
                  <c:v>Limited 
vs. 
Not Limited</c:v>
                </c:pt>
                <c:pt idx="2">
                  <c:v>High School 
vs. 
College</c:v>
                </c:pt>
                <c:pt idx="4">
                  <c:v>Poor 
vs. 
Mid/High</c:v>
                </c:pt>
                <c:pt idx="5">
                  <c:v>Near Poverty 
vs. 
Mid/High</c:v>
                </c:pt>
                <c:pt idx="7">
                  <c:v>Public Insurance
vs. 
Private Insurance</c:v>
                </c:pt>
              </c:strCache>
            </c:strRef>
          </c:cat>
          <c:val>
            <c:numRef>
              <c:f>Sheet1!$B$2:$B$9</c:f>
              <c:numCache>
                <c:formatCode>General</c:formatCode>
                <c:ptCount val="8"/>
                <c:pt idx="0">
                  <c:v>0</c:v>
                </c:pt>
                <c:pt idx="1">
                  <c:v>3</c:v>
                </c:pt>
                <c:pt idx="2">
                  <c:v>0</c:v>
                </c:pt>
                <c:pt idx="4">
                  <c:v>0</c:v>
                </c:pt>
                <c:pt idx="5">
                  <c:v>0</c:v>
                </c:pt>
                <c:pt idx="7">
                  <c:v>0</c:v>
                </c:pt>
              </c:numCache>
            </c:numRef>
          </c:val>
          <c:extLst>
            <c:ext xmlns:c16="http://schemas.microsoft.com/office/drawing/2014/chart" uri="{C3380CC4-5D6E-409C-BE32-E72D297353CC}">
              <c16:uniqueId val="{00000005-7503-435E-B2D3-158CF9162647}"/>
            </c:ext>
          </c:extLst>
        </c:ser>
        <c:ser>
          <c:idx val="1"/>
          <c:order val="1"/>
          <c:tx>
            <c:strRef>
              <c:f>Sheet1!$C$1</c:f>
              <c:strCache>
                <c:ptCount val="1"/>
                <c:pt idx="0">
                  <c:v>Same</c:v>
                </c:pt>
              </c:strCache>
            </c:strRef>
          </c:tx>
          <c:spPr>
            <a:solidFill>
              <a:srgbClr val="FAD2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Rural 
vs. 
Urban</c:v>
                </c:pt>
                <c:pt idx="1">
                  <c:v>Limited 
vs. 
Not Limited</c:v>
                </c:pt>
                <c:pt idx="2">
                  <c:v>High School 
vs. 
College</c:v>
                </c:pt>
                <c:pt idx="4">
                  <c:v>Poor 
vs. 
Mid/High</c:v>
                </c:pt>
                <c:pt idx="5">
                  <c:v>Near Poverty 
vs. 
Mid/High</c:v>
                </c:pt>
                <c:pt idx="7">
                  <c:v>Public Insurance
vs. 
Private Insurance</c:v>
                </c:pt>
              </c:strCache>
            </c:strRef>
          </c:cat>
          <c:val>
            <c:numRef>
              <c:f>Sheet1!$C$2:$C$9</c:f>
              <c:numCache>
                <c:formatCode>General</c:formatCode>
                <c:ptCount val="8"/>
                <c:pt idx="0">
                  <c:v>7</c:v>
                </c:pt>
                <c:pt idx="1">
                  <c:v>11</c:v>
                </c:pt>
                <c:pt idx="2">
                  <c:v>20</c:v>
                </c:pt>
                <c:pt idx="4">
                  <c:v>9</c:v>
                </c:pt>
                <c:pt idx="5">
                  <c:v>15</c:v>
                </c:pt>
                <c:pt idx="7">
                  <c:v>4</c:v>
                </c:pt>
              </c:numCache>
            </c:numRef>
          </c:val>
          <c:extLst>
            <c:ext xmlns:c16="http://schemas.microsoft.com/office/drawing/2014/chart" uri="{C3380CC4-5D6E-409C-BE32-E72D297353CC}">
              <c16:uniqueId val="{00000006-7503-435E-B2D3-158CF9162647}"/>
            </c:ext>
          </c:extLst>
        </c:ser>
        <c:ser>
          <c:idx val="2"/>
          <c:order val="2"/>
          <c:tx>
            <c:strRef>
              <c:f>Sheet1!$D$1</c:f>
              <c:strCache>
                <c:ptCount val="1"/>
                <c:pt idx="0">
                  <c:v>Worse</c:v>
                </c:pt>
              </c:strCache>
            </c:strRef>
          </c:tx>
          <c:spPr>
            <a:solidFill>
              <a:srgbClr val="E5152F"/>
            </a:solidFill>
            <a:ln>
              <a:noFill/>
            </a:ln>
            <a:effectLst/>
          </c:spPr>
          <c:invertIfNegative val="0"/>
          <c:dLbls>
            <c:dLbl>
              <c:idx val="5"/>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503-435E-B2D3-158CF9162647}"/>
                </c:ext>
              </c:extLst>
            </c:dLbl>
            <c:dLbl>
              <c:idx val="7"/>
              <c:delete val="1"/>
              <c:extLst>
                <c:ext xmlns:c15="http://schemas.microsoft.com/office/drawing/2012/chart" uri="{CE6537A1-D6FC-4f65-9D91-7224C49458BB}"/>
                <c:ext xmlns:c16="http://schemas.microsoft.com/office/drawing/2014/chart" uri="{C3380CC4-5D6E-409C-BE32-E72D297353CC}">
                  <c16:uniqueId val="{00000000-D65C-4202-9676-A8FB9385CDE9}"/>
                </c:ext>
              </c:extLst>
            </c:dLbl>
            <c:dLbl>
              <c:idx val="9"/>
              <c:delete val="1"/>
              <c:extLst>
                <c:ext xmlns:c15="http://schemas.microsoft.com/office/drawing/2012/chart" uri="{CE6537A1-D6FC-4f65-9D91-7224C49458BB}"/>
                <c:ext xmlns:c16="http://schemas.microsoft.com/office/drawing/2014/chart" uri="{C3380CC4-5D6E-409C-BE32-E72D297353CC}">
                  <c16:uniqueId val="{00000003-AEDF-4758-9455-69775067DE5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Rural 
vs. 
Urban</c:v>
                </c:pt>
                <c:pt idx="1">
                  <c:v>Limited 
vs. 
Not Limited</c:v>
                </c:pt>
                <c:pt idx="2">
                  <c:v>High School 
vs. 
College</c:v>
                </c:pt>
                <c:pt idx="4">
                  <c:v>Poor 
vs. 
Mid/High</c:v>
                </c:pt>
                <c:pt idx="5">
                  <c:v>Near Poverty 
vs. 
Mid/High</c:v>
                </c:pt>
                <c:pt idx="7">
                  <c:v>Public Insurance
vs. 
Private Insurance</c:v>
                </c:pt>
              </c:strCache>
            </c:strRef>
          </c:cat>
          <c:val>
            <c:numRef>
              <c:f>Sheet1!$D$2:$D$9</c:f>
              <c:numCache>
                <c:formatCode>General</c:formatCode>
                <c:ptCount val="8"/>
                <c:pt idx="0">
                  <c:v>2</c:v>
                </c:pt>
                <c:pt idx="1">
                  <c:v>9</c:v>
                </c:pt>
                <c:pt idx="2">
                  <c:v>4</c:v>
                </c:pt>
                <c:pt idx="4">
                  <c:v>4</c:v>
                </c:pt>
                <c:pt idx="5">
                  <c:v>5</c:v>
                </c:pt>
                <c:pt idx="7">
                  <c:v>0</c:v>
                </c:pt>
              </c:numCache>
            </c:numRef>
          </c:val>
          <c:extLst>
            <c:ext xmlns:c16="http://schemas.microsoft.com/office/drawing/2014/chart" uri="{C3380CC4-5D6E-409C-BE32-E72D297353CC}">
              <c16:uniqueId val="{00000008-7503-435E-B2D3-158CF9162647}"/>
            </c:ext>
          </c:extLst>
        </c:ser>
        <c:dLbls>
          <c:showLegendKey val="0"/>
          <c:showVal val="0"/>
          <c:showCatName val="0"/>
          <c:showSerName val="0"/>
          <c:showPercent val="0"/>
          <c:showBubbleSize val="0"/>
        </c:dLbls>
        <c:gapWidth val="50"/>
        <c:overlap val="100"/>
        <c:axId val="381226344"/>
        <c:axId val="381226672"/>
      </c:barChart>
      <c:catAx>
        <c:axId val="381226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nSpc>
                <a:spcPct val="100000"/>
              </a:lnSpc>
              <a:defRPr sz="1400" b="0" i="0" u="none" strike="noStrike" kern="1200" baseline="0">
                <a:solidFill>
                  <a:schemeClr val="tx1"/>
                </a:solidFill>
                <a:latin typeface="+mn-lt"/>
                <a:ea typeface="+mn-ea"/>
                <a:cs typeface="+mn-cs"/>
              </a:defRPr>
            </a:pPr>
            <a:endParaRPr lang="en-US"/>
          </a:p>
        </c:txPr>
        <c:crossAx val="381226672"/>
        <c:crosses val="autoZero"/>
        <c:auto val="1"/>
        <c:lblAlgn val="ctr"/>
        <c:lblOffset val="100"/>
        <c:tickLblSkip val="1"/>
        <c:noMultiLvlLbl val="0"/>
      </c:catAx>
      <c:valAx>
        <c:axId val="381226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81226344"/>
        <c:crosses val="autoZero"/>
        <c:crossBetween val="between"/>
      </c:valAx>
      <c:spPr>
        <a:noFill/>
        <a:ln>
          <a:solidFill>
            <a:schemeClr val="bg1"/>
          </a:solid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12428552314546168"/>
          <c:y val="1.8307893066547121E-2"/>
          <c:w val="0.76375269144108826"/>
          <c:h val="7.984300862409508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400" b="1" dirty="0">
                <a:solidFill>
                  <a:schemeClr val="tx1"/>
                </a:solidFill>
              </a:rPr>
              <a:t>Percent</a:t>
            </a:r>
            <a:r>
              <a:rPr lang="en-US" sz="1400" b="1" baseline="0" dirty="0">
                <a:solidFill>
                  <a:schemeClr val="tx1"/>
                </a:solidFill>
              </a:rPr>
              <a:t> Distribution of Rural/Urban Status Among VHA Patient, Veteran, and Non-Veteran Populations</a:t>
            </a:r>
            <a:endParaRPr lang="en-US" sz="1400" b="1" dirty="0">
              <a:solidFill>
                <a:schemeClr val="tx1"/>
              </a:solidFill>
            </a:endParaRPr>
          </a:p>
        </c:rich>
      </c:tx>
      <c:layout>
        <c:manualLayout>
          <c:xMode val="edge"/>
          <c:yMode val="edge"/>
          <c:x val="6.9755516671527167E-3"/>
          <c:y val="3.0817332044020814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920591523281811"/>
          <c:y val="0.23299304692176637"/>
          <c:w val="0.70390748031496064"/>
          <c:h val="0.6775625086337892"/>
        </c:manualLayout>
      </c:layout>
      <c:barChart>
        <c:barDir val="bar"/>
        <c:grouping val="stacked"/>
        <c:varyColors val="0"/>
        <c:ser>
          <c:idx val="0"/>
          <c:order val="0"/>
          <c:tx>
            <c:strRef>
              <c:f>Sheet1!$B$1</c:f>
              <c:strCache>
                <c:ptCount val="1"/>
                <c:pt idx="0">
                  <c:v>Rural</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Non-Veteran Population</c:v>
                </c:pt>
                <c:pt idx="1">
                  <c:v>Veteran Population</c:v>
                </c:pt>
                <c:pt idx="2">
                  <c:v>VHA Patient Population</c:v>
                </c:pt>
              </c:strCache>
            </c:strRef>
          </c:cat>
          <c:val>
            <c:numRef>
              <c:f>Sheet1!$B$2:$B$4</c:f>
              <c:numCache>
                <c:formatCode>0.0%</c:formatCode>
                <c:ptCount val="3"/>
                <c:pt idx="0">
                  <c:v>0.189</c:v>
                </c:pt>
                <c:pt idx="1">
                  <c:v>0.24099999999999999</c:v>
                </c:pt>
                <c:pt idx="2">
                  <c:v>0.374</c:v>
                </c:pt>
              </c:numCache>
            </c:numRef>
          </c:val>
          <c:extLst>
            <c:ext xmlns:c16="http://schemas.microsoft.com/office/drawing/2014/chart" uri="{C3380CC4-5D6E-409C-BE32-E72D297353CC}">
              <c16:uniqueId val="{00000000-F2EA-4DB1-A9C1-1C79A470C12F}"/>
            </c:ext>
          </c:extLst>
        </c:ser>
        <c:ser>
          <c:idx val="1"/>
          <c:order val="1"/>
          <c:tx>
            <c:strRef>
              <c:f>Sheet1!$C$1</c:f>
              <c:strCache>
                <c:ptCount val="1"/>
                <c:pt idx="0">
                  <c:v>Urban</c:v>
                </c:pt>
              </c:strCache>
            </c:strRef>
          </c:tx>
          <c:spPr>
            <a:solidFill>
              <a:srgbClr val="AABA0A"/>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Non-Veteran Population</c:v>
                </c:pt>
                <c:pt idx="1">
                  <c:v>Veteran Population</c:v>
                </c:pt>
                <c:pt idx="2">
                  <c:v>VHA Patient Population</c:v>
                </c:pt>
              </c:strCache>
            </c:strRef>
          </c:cat>
          <c:val>
            <c:numRef>
              <c:f>Sheet1!$C$2:$C$4</c:f>
              <c:numCache>
                <c:formatCode>0.0%</c:formatCode>
                <c:ptCount val="3"/>
                <c:pt idx="0">
                  <c:v>0.81100000000000005</c:v>
                </c:pt>
                <c:pt idx="1">
                  <c:v>0.75900000000000001</c:v>
                </c:pt>
                <c:pt idx="2">
                  <c:v>0.626</c:v>
                </c:pt>
              </c:numCache>
            </c:numRef>
          </c:val>
          <c:extLst>
            <c:ext xmlns:c16="http://schemas.microsoft.com/office/drawing/2014/chart" uri="{C3380CC4-5D6E-409C-BE32-E72D297353CC}">
              <c16:uniqueId val="{00000001-F2EA-4DB1-A9C1-1C79A470C12F}"/>
            </c:ext>
          </c:extLst>
        </c:ser>
        <c:dLbls>
          <c:showLegendKey val="0"/>
          <c:showVal val="0"/>
          <c:showCatName val="0"/>
          <c:showSerName val="0"/>
          <c:showPercent val="0"/>
          <c:showBubbleSize val="0"/>
        </c:dLbls>
        <c:gapWidth val="75"/>
        <c:overlap val="100"/>
        <c:axId val="682386520"/>
        <c:axId val="682388488"/>
      </c:barChart>
      <c:catAx>
        <c:axId val="682386520"/>
        <c:scaling>
          <c:orientation val="minMax"/>
        </c:scaling>
        <c:delete val="0"/>
        <c:axPos val="l"/>
        <c:numFmt formatCode="General" sourceLinked="1"/>
        <c:majorTickMark val="none"/>
        <c:minorTickMark val="none"/>
        <c:tickLblPos val="nextTo"/>
        <c:spPr>
          <a:noFill/>
          <a:ln w="9525" cap="flat" cmpd="sng" algn="ctr">
            <a:solidFill>
              <a:schemeClr val="bg1">
                <a:lumMod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82388488"/>
        <c:crosses val="autoZero"/>
        <c:auto val="1"/>
        <c:lblAlgn val="ctr"/>
        <c:lblOffset val="100"/>
        <c:noMultiLvlLbl val="0"/>
      </c:catAx>
      <c:valAx>
        <c:axId val="682388488"/>
        <c:scaling>
          <c:orientation val="minMax"/>
          <c:max val="1"/>
        </c:scaling>
        <c:delete val="0"/>
        <c:axPos val="b"/>
        <c:majorGridlines>
          <c:spPr>
            <a:ln w="9525" cap="flat" cmpd="sng" algn="ctr">
              <a:solidFill>
                <a:schemeClr val="bg1">
                  <a:lumMod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82386520"/>
        <c:crosses val="autoZero"/>
        <c:crossBetween val="between"/>
        <c:majorUnit val="0.2"/>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8358249826546422"/>
          <c:y val="0.15787615699493418"/>
          <c:w val="0.43108739500932564"/>
          <c:h val="6.547783179827293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18-44
y.o.</c:v>
                </c:pt>
                <c:pt idx="1">
                  <c:v>45-64
y.o.</c:v>
                </c:pt>
                <c:pt idx="2">
                  <c:v>65+
y.o.</c:v>
                </c:pt>
                <c:pt idx="4">
                  <c:v>Female</c:v>
                </c:pt>
                <c:pt idx="5">
                  <c:v>Male</c:v>
                </c:pt>
                <c:pt idx="7">
                  <c:v>Hispanic</c:v>
                </c:pt>
                <c:pt idx="8">
                  <c:v>NH 
Black</c:v>
                </c:pt>
                <c:pt idx="9">
                  <c:v>NH 
White</c:v>
                </c:pt>
              </c:strCache>
            </c:strRef>
          </c:cat>
          <c:val>
            <c:numRef>
              <c:f>Sheet1!$B$2:$B$11</c:f>
              <c:numCache>
                <c:formatCode>0.0%</c:formatCode>
                <c:ptCount val="10"/>
                <c:pt idx="0">
                  <c:v>0.63200000000000001</c:v>
                </c:pt>
                <c:pt idx="1">
                  <c:v>0.80100000000000005</c:v>
                </c:pt>
                <c:pt idx="2">
                  <c:v>0.90700000000000003</c:v>
                </c:pt>
                <c:pt idx="4">
                  <c:v>0.83599999999999997</c:v>
                </c:pt>
                <c:pt idx="5">
                  <c:v>0.82499999999999996</c:v>
                </c:pt>
                <c:pt idx="7">
                  <c:v>0.72599999999999998</c:v>
                </c:pt>
                <c:pt idx="8">
                  <c:v>0.81799999999999995</c:v>
                </c:pt>
                <c:pt idx="9">
                  <c:v>0.84199999999999997</c:v>
                </c:pt>
              </c:numCache>
            </c:numRef>
          </c:val>
          <c:extLst>
            <c:ext xmlns:c16="http://schemas.microsoft.com/office/drawing/2014/chart" uri="{C3380CC4-5D6E-409C-BE32-E72D297353CC}">
              <c16:uniqueId val="{00000000-862D-4C89-A44D-5FB69698EDC4}"/>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Limited</c:v>
                </c:pt>
                <c:pt idx="1">
                  <c:v>Not Limited</c:v>
                </c:pt>
                <c:pt idx="3">
                  <c:v>High School</c:v>
                </c:pt>
                <c:pt idx="4">
                  <c:v>Some College</c:v>
                </c:pt>
                <c:pt idx="6">
                  <c:v>Poor </c:v>
                </c:pt>
                <c:pt idx="7">
                  <c:v>Near Poverty Income</c:v>
                </c:pt>
                <c:pt idx="8">
                  <c:v>Mid/High
Income</c:v>
                </c:pt>
              </c:strCache>
            </c:strRef>
          </c:cat>
          <c:val>
            <c:numRef>
              <c:f>Sheet1!$B$2:$B$10</c:f>
              <c:numCache>
                <c:formatCode>0.0%</c:formatCode>
                <c:ptCount val="9"/>
                <c:pt idx="0">
                  <c:v>0.88600000000000001</c:v>
                </c:pt>
                <c:pt idx="1">
                  <c:v>0.81200000000000006</c:v>
                </c:pt>
                <c:pt idx="3">
                  <c:v>0.80500000000000005</c:v>
                </c:pt>
                <c:pt idx="4">
                  <c:v>0.82599999999999996</c:v>
                </c:pt>
                <c:pt idx="6">
                  <c:v>0.78400000000000003</c:v>
                </c:pt>
                <c:pt idx="7">
                  <c:v>0.83199999999999996</c:v>
                </c:pt>
                <c:pt idx="8">
                  <c:v>0.82799999999999996</c:v>
                </c:pt>
              </c:numCache>
            </c:numRef>
          </c:val>
          <c:extLst>
            <c:ext xmlns:c16="http://schemas.microsoft.com/office/drawing/2014/chart" uri="{C3380CC4-5D6E-409C-BE32-E72D297353CC}">
              <c16:uniqueId val="{00000000-E9AF-4494-A3A1-1226907B01FA}"/>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46869204577542E-2"/>
          <c:y val="0.18004190468660433"/>
          <c:w val="0.87464678305473709"/>
          <c:h val="0.74097671818800426"/>
        </c:manualLayout>
      </c:layout>
      <c:lineChart>
        <c:grouping val="standard"/>
        <c:varyColors val="0"/>
        <c:ser>
          <c:idx val="0"/>
          <c:order val="0"/>
          <c:tx>
            <c:strRef>
              <c:f>Sheet1!$B$1</c:f>
              <c:strCache>
                <c:ptCount val="1"/>
                <c:pt idx="0">
                  <c:v>Female
18-44</c:v>
                </c:pt>
              </c:strCache>
            </c:strRef>
          </c:tx>
          <c:spPr>
            <a:ln w="28575" cap="rnd">
              <a:solidFill>
                <a:schemeClr val="tx1"/>
              </a:solidFill>
              <a:round/>
            </a:ln>
            <a:effectLst/>
          </c:spPr>
          <c:marker>
            <c:symbol val="circle"/>
            <c:size val="7"/>
            <c:spPr>
              <a:solidFill>
                <a:schemeClr val="tx1">
                  <a:lumMod val="65000"/>
                  <a:lumOff val="35000"/>
                </a:schemeClr>
              </a:solidFill>
              <a:ln w="9525">
                <a:noFill/>
              </a:ln>
              <a:effectLst/>
            </c:spPr>
          </c:marker>
          <c:cat>
            <c:numRef>
              <c:f>Sheet1!$A$2:$A$5</c:f>
              <c:numCache>
                <c:formatCode>General</c:formatCode>
                <c:ptCount val="4"/>
                <c:pt idx="0">
                  <c:v>2014</c:v>
                </c:pt>
                <c:pt idx="1">
                  <c:v>2015</c:v>
                </c:pt>
                <c:pt idx="2">
                  <c:v>2016</c:v>
                </c:pt>
                <c:pt idx="3">
                  <c:v>2017</c:v>
                </c:pt>
              </c:numCache>
            </c:numRef>
          </c:cat>
          <c:val>
            <c:numRef>
              <c:f>Sheet1!$B$2:$B$5</c:f>
              <c:numCache>
                <c:formatCode>0.0%</c:formatCode>
                <c:ptCount val="4"/>
                <c:pt idx="0">
                  <c:v>0.71</c:v>
                </c:pt>
                <c:pt idx="1">
                  <c:v>0.68200000000000005</c:v>
                </c:pt>
                <c:pt idx="2">
                  <c:v>0.82899999999999996</c:v>
                </c:pt>
                <c:pt idx="3">
                  <c:v>0.80100000000000005</c:v>
                </c:pt>
              </c:numCache>
            </c:numRef>
          </c:val>
          <c:smooth val="0"/>
          <c:extLst>
            <c:ext xmlns:c16="http://schemas.microsoft.com/office/drawing/2014/chart" uri="{C3380CC4-5D6E-409C-BE32-E72D297353CC}">
              <c16:uniqueId val="{00000000-F18A-453F-AA00-8690A0D2ECF4}"/>
            </c:ext>
          </c:extLst>
        </c:ser>
        <c:ser>
          <c:idx val="1"/>
          <c:order val="1"/>
          <c:tx>
            <c:strRef>
              <c:f>Sheet1!$C$1</c:f>
              <c:strCache>
                <c:ptCount val="1"/>
                <c:pt idx="0">
                  <c:v>Female
45-64</c:v>
                </c:pt>
              </c:strCache>
            </c:strRef>
          </c:tx>
          <c:spPr>
            <a:ln w="28575" cap="rnd">
              <a:solidFill>
                <a:srgbClr val="0072C6"/>
              </a:solidFill>
              <a:round/>
            </a:ln>
            <a:effectLst/>
          </c:spPr>
          <c:marker>
            <c:symbol val="square"/>
            <c:size val="7"/>
            <c:spPr>
              <a:solidFill>
                <a:srgbClr val="0072C6"/>
              </a:solidFill>
              <a:ln w="9525">
                <a:noFill/>
              </a:ln>
              <a:effectLst/>
            </c:spPr>
          </c:marker>
          <c:cat>
            <c:numRef>
              <c:f>Sheet1!$A$2:$A$5</c:f>
              <c:numCache>
                <c:formatCode>General</c:formatCode>
                <c:ptCount val="4"/>
                <c:pt idx="0">
                  <c:v>2014</c:v>
                </c:pt>
                <c:pt idx="1">
                  <c:v>2015</c:v>
                </c:pt>
                <c:pt idx="2">
                  <c:v>2016</c:v>
                </c:pt>
                <c:pt idx="3">
                  <c:v>2017</c:v>
                </c:pt>
              </c:numCache>
            </c:numRef>
          </c:cat>
          <c:val>
            <c:numRef>
              <c:f>Sheet1!$C$2:$C$5</c:f>
              <c:numCache>
                <c:formatCode>0.0%</c:formatCode>
                <c:ptCount val="4"/>
                <c:pt idx="0">
                  <c:v>0.81399999999999995</c:v>
                </c:pt>
                <c:pt idx="1">
                  <c:v>0.85199999999999998</c:v>
                </c:pt>
                <c:pt idx="2">
                  <c:v>0.91800000000000004</c:v>
                </c:pt>
                <c:pt idx="3">
                  <c:v>0.81699999999999995</c:v>
                </c:pt>
              </c:numCache>
            </c:numRef>
          </c:val>
          <c:smooth val="0"/>
          <c:extLst>
            <c:ext xmlns:c16="http://schemas.microsoft.com/office/drawing/2014/chart" uri="{C3380CC4-5D6E-409C-BE32-E72D297353CC}">
              <c16:uniqueId val="{00000001-F18A-453F-AA00-8690A0D2ECF4}"/>
            </c:ext>
          </c:extLst>
        </c:ser>
        <c:ser>
          <c:idx val="2"/>
          <c:order val="2"/>
          <c:tx>
            <c:strRef>
              <c:f>Sheet1!$D$1</c:f>
              <c:strCache>
                <c:ptCount val="1"/>
                <c:pt idx="0">
                  <c:v>Female
65+</c:v>
                </c:pt>
              </c:strCache>
            </c:strRef>
          </c:tx>
          <c:spPr>
            <a:ln w="28575" cap="rnd">
              <a:solidFill>
                <a:schemeClr val="accent3"/>
              </a:solidFill>
              <a:round/>
            </a:ln>
            <a:effectLst/>
          </c:spPr>
          <c:marker>
            <c:symbol val="triangle"/>
            <c:size val="7"/>
            <c:spPr>
              <a:solidFill>
                <a:schemeClr val="accent3"/>
              </a:solidFill>
              <a:ln w="9525">
                <a:solidFill>
                  <a:schemeClr val="accent3"/>
                </a:solidFill>
              </a:ln>
              <a:effectLst/>
            </c:spPr>
          </c:marker>
          <c:cat>
            <c:numRef>
              <c:f>Sheet1!$A$2:$A$5</c:f>
              <c:numCache>
                <c:formatCode>General</c:formatCode>
                <c:ptCount val="4"/>
                <c:pt idx="0">
                  <c:v>2014</c:v>
                </c:pt>
                <c:pt idx="1">
                  <c:v>2015</c:v>
                </c:pt>
                <c:pt idx="2">
                  <c:v>2016</c:v>
                </c:pt>
                <c:pt idx="3">
                  <c:v>2017</c:v>
                </c:pt>
              </c:numCache>
            </c:numRef>
          </c:cat>
          <c:val>
            <c:numRef>
              <c:f>Sheet1!$D$2:$D$5</c:f>
              <c:numCache>
                <c:formatCode>0.0%</c:formatCode>
                <c:ptCount val="4"/>
                <c:pt idx="1">
                  <c:v>0.89400000000000002</c:v>
                </c:pt>
                <c:pt idx="2">
                  <c:v>0.873</c:v>
                </c:pt>
                <c:pt idx="3">
                  <c:v>0.90800000000000003</c:v>
                </c:pt>
              </c:numCache>
            </c:numRef>
          </c:val>
          <c:smooth val="0"/>
          <c:extLst>
            <c:ext xmlns:c16="http://schemas.microsoft.com/office/drawing/2014/chart" uri="{C3380CC4-5D6E-409C-BE32-E72D297353CC}">
              <c16:uniqueId val="{00000002-F18A-453F-AA00-8690A0D2ECF4}"/>
            </c:ext>
          </c:extLst>
        </c:ser>
        <c:ser>
          <c:idx val="3"/>
          <c:order val="3"/>
          <c:tx>
            <c:strRef>
              <c:f>Sheet1!$E$1</c:f>
              <c:strCache>
                <c:ptCount val="1"/>
                <c:pt idx="0">
                  <c:v>Male
18-44</c:v>
                </c:pt>
              </c:strCache>
            </c:strRef>
          </c:tx>
          <c:spPr>
            <a:ln w="28575" cap="rnd">
              <a:solidFill>
                <a:srgbClr val="7F6000"/>
              </a:solidFill>
              <a:round/>
            </a:ln>
            <a:effectLst/>
          </c:spPr>
          <c:marker>
            <c:symbol val="diamond"/>
            <c:size val="7"/>
            <c:spPr>
              <a:solidFill>
                <a:srgbClr val="7F6000"/>
              </a:solidFill>
              <a:ln w="9525">
                <a:noFill/>
              </a:ln>
              <a:effectLst/>
            </c:spPr>
          </c:marker>
          <c:cat>
            <c:numRef>
              <c:f>Sheet1!$A$2:$A$5</c:f>
              <c:numCache>
                <c:formatCode>General</c:formatCode>
                <c:ptCount val="4"/>
                <c:pt idx="0">
                  <c:v>2014</c:v>
                </c:pt>
                <c:pt idx="1">
                  <c:v>2015</c:v>
                </c:pt>
                <c:pt idx="2">
                  <c:v>2016</c:v>
                </c:pt>
                <c:pt idx="3">
                  <c:v>2017</c:v>
                </c:pt>
              </c:numCache>
            </c:numRef>
          </c:cat>
          <c:val>
            <c:numRef>
              <c:f>Sheet1!$E$2:$E$5</c:f>
              <c:numCache>
                <c:formatCode>0.0%</c:formatCode>
                <c:ptCount val="4"/>
                <c:pt idx="0">
                  <c:v>0.63300000000000001</c:v>
                </c:pt>
                <c:pt idx="1">
                  <c:v>0.61899999999999999</c:v>
                </c:pt>
                <c:pt idx="2">
                  <c:v>0.59799999999999998</c:v>
                </c:pt>
                <c:pt idx="3">
                  <c:v>0.58399999999999996</c:v>
                </c:pt>
              </c:numCache>
            </c:numRef>
          </c:val>
          <c:smooth val="0"/>
          <c:extLst>
            <c:ext xmlns:c16="http://schemas.microsoft.com/office/drawing/2014/chart" uri="{C3380CC4-5D6E-409C-BE32-E72D297353CC}">
              <c16:uniqueId val="{00000003-F18A-453F-AA00-8690A0D2ECF4}"/>
            </c:ext>
          </c:extLst>
        </c:ser>
        <c:ser>
          <c:idx val="4"/>
          <c:order val="4"/>
          <c:tx>
            <c:strRef>
              <c:f>Sheet1!$F$1</c:f>
              <c:strCache>
                <c:ptCount val="1"/>
                <c:pt idx="0">
                  <c:v>Male
45-64</c:v>
                </c:pt>
              </c:strCache>
            </c:strRef>
          </c:tx>
          <c:spPr>
            <a:ln w="28575" cap="rnd">
              <a:solidFill>
                <a:srgbClr val="548235"/>
              </a:solidFill>
              <a:round/>
            </a:ln>
            <a:effectLst/>
          </c:spPr>
          <c:marker>
            <c:symbol val="star"/>
            <c:size val="7"/>
            <c:spPr>
              <a:noFill/>
              <a:ln w="9525">
                <a:solidFill>
                  <a:schemeClr val="accent5"/>
                </a:solidFill>
              </a:ln>
              <a:effectLst/>
            </c:spPr>
          </c:marker>
          <c:cat>
            <c:numRef>
              <c:f>Sheet1!$A$2:$A$5</c:f>
              <c:numCache>
                <c:formatCode>General</c:formatCode>
                <c:ptCount val="4"/>
                <c:pt idx="0">
                  <c:v>2014</c:v>
                </c:pt>
                <c:pt idx="1">
                  <c:v>2015</c:v>
                </c:pt>
                <c:pt idx="2">
                  <c:v>2016</c:v>
                </c:pt>
                <c:pt idx="3">
                  <c:v>2017</c:v>
                </c:pt>
              </c:numCache>
            </c:numRef>
          </c:cat>
          <c:val>
            <c:numRef>
              <c:f>Sheet1!$F$2:$F$5</c:f>
              <c:numCache>
                <c:formatCode>0.0%</c:formatCode>
                <c:ptCount val="4"/>
                <c:pt idx="0">
                  <c:v>0.82399999999999995</c:v>
                </c:pt>
                <c:pt idx="1">
                  <c:v>0.79300000000000004</c:v>
                </c:pt>
                <c:pt idx="2">
                  <c:v>0.76200000000000001</c:v>
                </c:pt>
                <c:pt idx="3">
                  <c:v>0.79</c:v>
                </c:pt>
              </c:numCache>
            </c:numRef>
          </c:val>
          <c:smooth val="0"/>
          <c:extLst>
            <c:ext xmlns:c16="http://schemas.microsoft.com/office/drawing/2014/chart" uri="{C3380CC4-5D6E-409C-BE32-E72D297353CC}">
              <c16:uniqueId val="{00000004-F18A-453F-AA00-8690A0D2ECF4}"/>
            </c:ext>
          </c:extLst>
        </c:ser>
        <c:ser>
          <c:idx val="5"/>
          <c:order val="5"/>
          <c:tx>
            <c:strRef>
              <c:f>Sheet1!$G$1</c:f>
              <c:strCache>
                <c:ptCount val="1"/>
                <c:pt idx="0">
                  <c:v>Male
65+</c:v>
                </c:pt>
              </c:strCache>
            </c:strRef>
          </c:tx>
          <c:spPr>
            <a:ln w="28575" cap="rnd">
              <a:solidFill>
                <a:schemeClr val="accent6"/>
              </a:solidFill>
              <a:round/>
            </a:ln>
            <a:effectLst/>
          </c:spPr>
          <c:marker>
            <c:symbol val="x"/>
            <c:size val="7"/>
            <c:spPr>
              <a:noFill/>
              <a:ln w="9525">
                <a:solidFill>
                  <a:schemeClr val="accent6"/>
                </a:solidFill>
              </a:ln>
              <a:effectLst/>
            </c:spPr>
          </c:marker>
          <c:cat>
            <c:numRef>
              <c:f>Sheet1!$A$2:$A$5</c:f>
              <c:numCache>
                <c:formatCode>General</c:formatCode>
                <c:ptCount val="4"/>
                <c:pt idx="0">
                  <c:v>2014</c:v>
                </c:pt>
                <c:pt idx="1">
                  <c:v>2015</c:v>
                </c:pt>
                <c:pt idx="2">
                  <c:v>2016</c:v>
                </c:pt>
                <c:pt idx="3">
                  <c:v>2017</c:v>
                </c:pt>
              </c:numCache>
            </c:numRef>
          </c:cat>
          <c:val>
            <c:numRef>
              <c:f>Sheet1!$G$2:$G$5</c:f>
              <c:numCache>
                <c:formatCode>0.0%</c:formatCode>
                <c:ptCount val="4"/>
                <c:pt idx="0">
                  <c:v>0.91600000000000004</c:v>
                </c:pt>
                <c:pt idx="1">
                  <c:v>0.90900000000000003</c:v>
                </c:pt>
                <c:pt idx="2">
                  <c:v>0.90400000000000003</c:v>
                </c:pt>
                <c:pt idx="3">
                  <c:v>0.89900000000000002</c:v>
                </c:pt>
              </c:numCache>
            </c:numRef>
          </c:val>
          <c:smooth val="0"/>
          <c:extLst>
            <c:ext xmlns:c16="http://schemas.microsoft.com/office/drawing/2014/chart" uri="{C3380CC4-5D6E-409C-BE32-E72D297353CC}">
              <c16:uniqueId val="{00000005-F18A-453F-AA00-8690A0D2ECF4}"/>
            </c:ext>
          </c:extLst>
        </c:ser>
        <c:dLbls>
          <c:showLegendKey val="0"/>
          <c:showVal val="0"/>
          <c:showCatName val="0"/>
          <c:showSerName val="0"/>
          <c:showPercent val="0"/>
          <c:showBubbleSize val="0"/>
        </c:dLbls>
        <c:marker val="1"/>
        <c:smooth val="0"/>
        <c:axId val="670906536"/>
        <c:axId val="670907192"/>
      </c:lineChart>
      <c:catAx>
        <c:axId val="67090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70907192"/>
        <c:crosses val="autoZero"/>
        <c:auto val="1"/>
        <c:lblAlgn val="ctr"/>
        <c:lblOffset val="100"/>
        <c:noMultiLvlLbl val="0"/>
      </c:catAx>
      <c:valAx>
        <c:axId val="670907192"/>
        <c:scaling>
          <c:orientation val="minMax"/>
          <c:min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70906536"/>
        <c:crosses val="autoZero"/>
        <c:crossBetween val="midCat"/>
        <c:majorUnit val="0.1"/>
      </c:valAx>
      <c:spPr>
        <a:noFill/>
        <a:ln>
          <a:noFill/>
        </a:ln>
        <a:effectLst/>
      </c:spPr>
    </c:plotArea>
    <c:legend>
      <c:legendPos val="b"/>
      <c:layout>
        <c:manualLayout>
          <c:xMode val="edge"/>
          <c:yMode val="edge"/>
          <c:x val="5.1543209876543206E-2"/>
          <c:y val="1.4972538154952851E-2"/>
          <c:w val="0.89470423835909407"/>
          <c:h val="0.105454437638027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18-44 y.o.</c:v>
                </c:pt>
                <c:pt idx="1">
                  <c:v>45-64 y.o.</c:v>
                </c:pt>
                <c:pt idx="2">
                  <c:v>65+
y.o.
</c:v>
                </c:pt>
                <c:pt idx="4">
                  <c:v>Female</c:v>
                </c:pt>
                <c:pt idx="5">
                  <c:v>Male</c:v>
                </c:pt>
                <c:pt idx="7">
                  <c:v>Hispanic</c:v>
                </c:pt>
                <c:pt idx="8">
                  <c:v>NH 
Black</c:v>
                </c:pt>
                <c:pt idx="9">
                  <c:v>NH 
White</c:v>
                </c:pt>
              </c:strCache>
            </c:strRef>
          </c:cat>
          <c:val>
            <c:numRef>
              <c:f>Sheet1!$B$2:$B$11</c:f>
              <c:numCache>
                <c:formatCode>0.0%</c:formatCode>
                <c:ptCount val="10"/>
                <c:pt idx="0">
                  <c:v>0.32100000000000001</c:v>
                </c:pt>
                <c:pt idx="1">
                  <c:v>0.42099999999999999</c:v>
                </c:pt>
                <c:pt idx="2">
                  <c:v>0.48699999999999999</c:v>
                </c:pt>
                <c:pt idx="4">
                  <c:v>0.49399999999999999</c:v>
                </c:pt>
                <c:pt idx="5">
                  <c:v>0.432</c:v>
                </c:pt>
                <c:pt idx="7">
                  <c:v>0.39900000000000002</c:v>
                </c:pt>
                <c:pt idx="8">
                  <c:v>0.311</c:v>
                </c:pt>
                <c:pt idx="9">
                  <c:v>0.45400000000000001</c:v>
                </c:pt>
              </c:numCache>
            </c:numRef>
          </c:val>
          <c:extLst>
            <c:ext xmlns:c16="http://schemas.microsoft.com/office/drawing/2014/chart" uri="{C3380CC4-5D6E-409C-BE32-E72D297353CC}">
              <c16:uniqueId val="{00000000-FC03-4D2E-92D8-47B46CE3518B}"/>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873578302712165E-2"/>
          <c:y val="2.4135802469135801E-2"/>
          <c:w val="0.89915111305531248"/>
          <c:h val="0.79749951394964513"/>
        </c:manualLayout>
      </c:layout>
      <c:barChart>
        <c:barDir val="col"/>
        <c:grouping val="clustered"/>
        <c:varyColors val="0"/>
        <c:ser>
          <c:idx val="0"/>
          <c:order val="0"/>
          <c:tx>
            <c:strRef>
              <c:f>Sheet1!$B$1</c:f>
              <c:strCache>
                <c:ptCount val="1"/>
                <c:pt idx="0">
                  <c:v>Column1</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Limited</c:v>
                </c:pt>
                <c:pt idx="1">
                  <c:v>Not Limited</c:v>
                </c:pt>
                <c:pt idx="3">
                  <c:v>High School</c:v>
                </c:pt>
                <c:pt idx="4">
                  <c:v>Some College</c:v>
                </c:pt>
                <c:pt idx="6">
                  <c:v>Near Poverty Income</c:v>
                </c:pt>
                <c:pt idx="7">
                  <c:v>Mid/High
Income</c:v>
                </c:pt>
              </c:strCache>
            </c:strRef>
          </c:cat>
          <c:val>
            <c:numRef>
              <c:f>Sheet1!$B$2:$B$9</c:f>
              <c:numCache>
                <c:formatCode>0.0%</c:formatCode>
                <c:ptCount val="8"/>
                <c:pt idx="0">
                  <c:v>0.314</c:v>
                </c:pt>
                <c:pt idx="1">
                  <c:v>0.45900000000000002</c:v>
                </c:pt>
                <c:pt idx="3">
                  <c:v>0.315</c:v>
                </c:pt>
                <c:pt idx="4">
                  <c:v>0.51300000000000001</c:v>
                </c:pt>
                <c:pt idx="6">
                  <c:v>0.28899999999999998</c:v>
                </c:pt>
                <c:pt idx="7">
                  <c:v>0.46300000000000002</c:v>
                </c:pt>
              </c:numCache>
            </c:numRef>
          </c:val>
          <c:extLst>
            <c:ext xmlns:c16="http://schemas.microsoft.com/office/drawing/2014/chart" uri="{C3380CC4-5D6E-409C-BE32-E72D297353CC}">
              <c16:uniqueId val="{00000000-80A2-4E6C-B430-31C10E573BA3}"/>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655609021094588E-2"/>
          <c:y val="0.15226402255273647"/>
          <c:w val="0.88505723242927969"/>
          <c:h val="0.76369373967142995"/>
        </c:manualLayout>
      </c:layout>
      <c:lineChart>
        <c:grouping val="standard"/>
        <c:varyColors val="0"/>
        <c:ser>
          <c:idx val="0"/>
          <c:order val="0"/>
          <c:tx>
            <c:strRef>
              <c:f>Sheet1!$B$1</c:f>
              <c:strCache>
                <c:ptCount val="1"/>
                <c:pt idx="0">
                  <c:v>Female
18-44</c:v>
                </c:pt>
              </c:strCache>
            </c:strRef>
          </c:tx>
          <c:spPr>
            <a:ln w="28575" cap="rnd">
              <a:solidFill>
                <a:schemeClr val="tx1"/>
              </a:solidFill>
              <a:round/>
            </a:ln>
            <a:effectLst/>
          </c:spPr>
          <c:marker>
            <c:symbol val="circle"/>
            <c:size val="7"/>
            <c:spPr>
              <a:solidFill>
                <a:schemeClr val="tx1">
                  <a:lumMod val="65000"/>
                  <a:lumOff val="35000"/>
                </a:schemeClr>
              </a:solidFill>
              <a:ln w="9525">
                <a:noFill/>
              </a:ln>
              <a:effectLst/>
            </c:spPr>
          </c:marker>
          <c:cat>
            <c:numRef>
              <c:f>Sheet1!$A$2:$A$5</c:f>
              <c:numCache>
                <c:formatCode>General</c:formatCode>
                <c:ptCount val="4"/>
                <c:pt idx="0">
                  <c:v>2014</c:v>
                </c:pt>
                <c:pt idx="1">
                  <c:v>2015</c:v>
                </c:pt>
                <c:pt idx="2">
                  <c:v>2016</c:v>
                </c:pt>
                <c:pt idx="3">
                  <c:v>2017</c:v>
                </c:pt>
              </c:numCache>
            </c:numRef>
          </c:cat>
          <c:val>
            <c:numRef>
              <c:f>Sheet1!$B$2:$B$5</c:f>
              <c:numCache>
                <c:formatCode>0.0%</c:formatCode>
                <c:ptCount val="4"/>
                <c:pt idx="0">
                  <c:v>0.42899999999999999</c:v>
                </c:pt>
                <c:pt idx="1">
                  <c:v>0.39300000000000002</c:v>
                </c:pt>
                <c:pt idx="2">
                  <c:v>0.45600000000000002</c:v>
                </c:pt>
                <c:pt idx="3">
                  <c:v>0.59099999999999997</c:v>
                </c:pt>
              </c:numCache>
            </c:numRef>
          </c:val>
          <c:smooth val="0"/>
          <c:extLst>
            <c:ext xmlns:c16="http://schemas.microsoft.com/office/drawing/2014/chart" uri="{C3380CC4-5D6E-409C-BE32-E72D297353CC}">
              <c16:uniqueId val="{00000000-084A-4B3C-B971-C2F76FC2358A}"/>
            </c:ext>
          </c:extLst>
        </c:ser>
        <c:ser>
          <c:idx val="1"/>
          <c:order val="1"/>
          <c:tx>
            <c:strRef>
              <c:f>Sheet1!$C$1</c:f>
              <c:strCache>
                <c:ptCount val="1"/>
                <c:pt idx="0">
                  <c:v>Female
45-64</c:v>
                </c:pt>
              </c:strCache>
            </c:strRef>
          </c:tx>
          <c:spPr>
            <a:ln w="28575" cap="rnd">
              <a:solidFill>
                <a:srgbClr val="0072C6"/>
              </a:solidFill>
              <a:round/>
            </a:ln>
            <a:effectLst/>
          </c:spPr>
          <c:marker>
            <c:symbol val="square"/>
            <c:size val="7"/>
            <c:spPr>
              <a:solidFill>
                <a:srgbClr val="0072C6"/>
              </a:solidFill>
              <a:ln w="9525">
                <a:noFill/>
              </a:ln>
              <a:effectLst/>
            </c:spPr>
          </c:marker>
          <c:cat>
            <c:numRef>
              <c:f>Sheet1!$A$2:$A$5</c:f>
              <c:numCache>
                <c:formatCode>General</c:formatCode>
                <c:ptCount val="4"/>
                <c:pt idx="0">
                  <c:v>2014</c:v>
                </c:pt>
                <c:pt idx="1">
                  <c:v>2015</c:v>
                </c:pt>
                <c:pt idx="2">
                  <c:v>2016</c:v>
                </c:pt>
                <c:pt idx="3">
                  <c:v>2017</c:v>
                </c:pt>
              </c:numCache>
            </c:numRef>
          </c:cat>
          <c:val>
            <c:numRef>
              <c:f>Sheet1!$C$2:$C$5</c:f>
              <c:numCache>
                <c:formatCode>0.0%</c:formatCode>
                <c:ptCount val="4"/>
                <c:pt idx="0">
                  <c:v>0.39600000000000002</c:v>
                </c:pt>
                <c:pt idx="1">
                  <c:v>0.49199999999999999</c:v>
                </c:pt>
                <c:pt idx="2">
                  <c:v>0.52200000000000002</c:v>
                </c:pt>
                <c:pt idx="3">
                  <c:v>0.53900000000000003</c:v>
                </c:pt>
              </c:numCache>
            </c:numRef>
          </c:val>
          <c:smooth val="0"/>
          <c:extLst>
            <c:ext xmlns:c16="http://schemas.microsoft.com/office/drawing/2014/chart" uri="{C3380CC4-5D6E-409C-BE32-E72D297353CC}">
              <c16:uniqueId val="{00000001-084A-4B3C-B971-C2F76FC2358A}"/>
            </c:ext>
          </c:extLst>
        </c:ser>
        <c:ser>
          <c:idx val="2"/>
          <c:order val="2"/>
          <c:tx>
            <c:strRef>
              <c:f>Sheet1!$D$1</c:f>
              <c:strCache>
                <c:ptCount val="1"/>
                <c:pt idx="0">
                  <c:v>Female
65+</c:v>
                </c:pt>
              </c:strCache>
            </c:strRef>
          </c:tx>
          <c:spPr>
            <a:ln w="28575" cap="rnd">
              <a:solidFill>
                <a:schemeClr val="accent3"/>
              </a:solidFill>
              <a:round/>
            </a:ln>
            <a:effectLst/>
          </c:spPr>
          <c:marker>
            <c:symbol val="triangle"/>
            <c:size val="7"/>
            <c:spPr>
              <a:solidFill>
                <a:schemeClr val="accent3"/>
              </a:solidFill>
              <a:ln w="9525">
                <a:solidFill>
                  <a:schemeClr val="accent3"/>
                </a:solidFill>
              </a:ln>
              <a:effectLst/>
            </c:spPr>
          </c:marker>
          <c:cat>
            <c:numRef>
              <c:f>Sheet1!$A$2:$A$5</c:f>
              <c:numCache>
                <c:formatCode>General</c:formatCode>
                <c:ptCount val="4"/>
                <c:pt idx="0">
                  <c:v>2014</c:v>
                </c:pt>
                <c:pt idx="1">
                  <c:v>2015</c:v>
                </c:pt>
                <c:pt idx="2">
                  <c:v>2016</c:v>
                </c:pt>
                <c:pt idx="3">
                  <c:v>2017</c:v>
                </c:pt>
              </c:numCache>
            </c:numRef>
          </c:cat>
          <c:val>
            <c:numRef>
              <c:f>Sheet1!$D$2:$D$5</c:f>
              <c:numCache>
                <c:formatCode>0.0%</c:formatCode>
                <c:ptCount val="4"/>
                <c:pt idx="1">
                  <c:v>0.43099999999999999</c:v>
                </c:pt>
                <c:pt idx="2">
                  <c:v>0.59</c:v>
                </c:pt>
                <c:pt idx="3">
                  <c:v>0.67700000000000005</c:v>
                </c:pt>
              </c:numCache>
            </c:numRef>
          </c:val>
          <c:smooth val="0"/>
          <c:extLst>
            <c:ext xmlns:c16="http://schemas.microsoft.com/office/drawing/2014/chart" uri="{C3380CC4-5D6E-409C-BE32-E72D297353CC}">
              <c16:uniqueId val="{00000002-084A-4B3C-B971-C2F76FC2358A}"/>
            </c:ext>
          </c:extLst>
        </c:ser>
        <c:ser>
          <c:idx val="3"/>
          <c:order val="3"/>
          <c:tx>
            <c:strRef>
              <c:f>Sheet1!$E$1</c:f>
              <c:strCache>
                <c:ptCount val="1"/>
                <c:pt idx="0">
                  <c:v>Male
18-44</c:v>
                </c:pt>
              </c:strCache>
            </c:strRef>
          </c:tx>
          <c:spPr>
            <a:ln w="28575" cap="rnd">
              <a:solidFill>
                <a:srgbClr val="7F6000"/>
              </a:solidFill>
              <a:round/>
            </a:ln>
            <a:effectLst/>
          </c:spPr>
          <c:marker>
            <c:symbol val="diamond"/>
            <c:size val="7"/>
            <c:spPr>
              <a:solidFill>
                <a:srgbClr val="7F6000"/>
              </a:solidFill>
              <a:ln w="9525">
                <a:noFill/>
              </a:ln>
              <a:effectLst/>
            </c:spPr>
          </c:marker>
          <c:cat>
            <c:numRef>
              <c:f>Sheet1!$A$2:$A$5</c:f>
              <c:numCache>
                <c:formatCode>General</c:formatCode>
                <c:ptCount val="4"/>
                <c:pt idx="0">
                  <c:v>2014</c:v>
                </c:pt>
                <c:pt idx="1">
                  <c:v>2015</c:v>
                </c:pt>
                <c:pt idx="2">
                  <c:v>2016</c:v>
                </c:pt>
                <c:pt idx="3">
                  <c:v>2017</c:v>
                </c:pt>
              </c:numCache>
            </c:numRef>
          </c:cat>
          <c:val>
            <c:numRef>
              <c:f>Sheet1!$E$2:$E$5</c:f>
              <c:numCache>
                <c:formatCode>0.0%</c:formatCode>
                <c:ptCount val="4"/>
                <c:pt idx="0">
                  <c:v>0.33300000000000002</c:v>
                </c:pt>
                <c:pt idx="1">
                  <c:v>0.28000000000000003</c:v>
                </c:pt>
                <c:pt idx="2">
                  <c:v>0.29099999999999998</c:v>
                </c:pt>
                <c:pt idx="3">
                  <c:v>0.26700000000000002</c:v>
                </c:pt>
              </c:numCache>
            </c:numRef>
          </c:val>
          <c:smooth val="0"/>
          <c:extLst>
            <c:ext xmlns:c16="http://schemas.microsoft.com/office/drawing/2014/chart" uri="{C3380CC4-5D6E-409C-BE32-E72D297353CC}">
              <c16:uniqueId val="{00000003-084A-4B3C-B971-C2F76FC2358A}"/>
            </c:ext>
          </c:extLst>
        </c:ser>
        <c:ser>
          <c:idx val="4"/>
          <c:order val="4"/>
          <c:tx>
            <c:strRef>
              <c:f>Sheet1!$F$1</c:f>
              <c:strCache>
                <c:ptCount val="1"/>
                <c:pt idx="0">
                  <c:v>Male
45-64</c:v>
                </c:pt>
              </c:strCache>
            </c:strRef>
          </c:tx>
          <c:spPr>
            <a:ln w="28575" cap="rnd">
              <a:solidFill>
                <a:srgbClr val="548235"/>
              </a:solidFill>
              <a:round/>
            </a:ln>
            <a:effectLst/>
          </c:spPr>
          <c:marker>
            <c:symbol val="star"/>
            <c:size val="7"/>
            <c:spPr>
              <a:noFill/>
              <a:ln w="9525">
                <a:solidFill>
                  <a:schemeClr val="accent5"/>
                </a:solidFill>
              </a:ln>
              <a:effectLst/>
            </c:spPr>
          </c:marker>
          <c:cat>
            <c:numRef>
              <c:f>Sheet1!$A$2:$A$5</c:f>
              <c:numCache>
                <c:formatCode>General</c:formatCode>
                <c:ptCount val="4"/>
                <c:pt idx="0">
                  <c:v>2014</c:v>
                </c:pt>
                <c:pt idx="1">
                  <c:v>2015</c:v>
                </c:pt>
                <c:pt idx="2">
                  <c:v>2016</c:v>
                </c:pt>
                <c:pt idx="3">
                  <c:v>2017</c:v>
                </c:pt>
              </c:numCache>
            </c:numRef>
          </c:cat>
          <c:val>
            <c:numRef>
              <c:f>Sheet1!$F$2:$F$5</c:f>
              <c:numCache>
                <c:formatCode>0.0%</c:formatCode>
                <c:ptCount val="4"/>
                <c:pt idx="0">
                  <c:v>0.46899999999999997</c:v>
                </c:pt>
                <c:pt idx="1">
                  <c:v>0.41699999999999998</c:v>
                </c:pt>
                <c:pt idx="2">
                  <c:v>0.373</c:v>
                </c:pt>
                <c:pt idx="3">
                  <c:v>0.379</c:v>
                </c:pt>
              </c:numCache>
            </c:numRef>
          </c:val>
          <c:smooth val="0"/>
          <c:extLst>
            <c:ext xmlns:c16="http://schemas.microsoft.com/office/drawing/2014/chart" uri="{C3380CC4-5D6E-409C-BE32-E72D297353CC}">
              <c16:uniqueId val="{00000004-084A-4B3C-B971-C2F76FC2358A}"/>
            </c:ext>
          </c:extLst>
        </c:ser>
        <c:ser>
          <c:idx val="5"/>
          <c:order val="5"/>
          <c:tx>
            <c:strRef>
              <c:f>Sheet1!$G$1</c:f>
              <c:strCache>
                <c:ptCount val="1"/>
                <c:pt idx="0">
                  <c:v>Male
65+</c:v>
                </c:pt>
              </c:strCache>
            </c:strRef>
          </c:tx>
          <c:spPr>
            <a:ln w="28575" cap="rnd">
              <a:solidFill>
                <a:schemeClr val="accent6"/>
              </a:solidFill>
              <a:round/>
            </a:ln>
            <a:effectLst/>
          </c:spPr>
          <c:marker>
            <c:symbol val="x"/>
            <c:size val="7"/>
            <c:spPr>
              <a:noFill/>
              <a:ln w="9525">
                <a:solidFill>
                  <a:schemeClr val="accent6"/>
                </a:solidFill>
              </a:ln>
              <a:effectLst/>
            </c:spPr>
          </c:marker>
          <c:cat>
            <c:numRef>
              <c:f>Sheet1!$A$2:$A$5</c:f>
              <c:numCache>
                <c:formatCode>General</c:formatCode>
                <c:ptCount val="4"/>
                <c:pt idx="0">
                  <c:v>2014</c:v>
                </c:pt>
                <c:pt idx="1">
                  <c:v>2015</c:v>
                </c:pt>
                <c:pt idx="2">
                  <c:v>2016</c:v>
                </c:pt>
                <c:pt idx="3">
                  <c:v>2017</c:v>
                </c:pt>
              </c:numCache>
            </c:numRef>
          </c:cat>
          <c:val>
            <c:numRef>
              <c:f>Sheet1!$G$2:$G$5</c:f>
              <c:numCache>
                <c:formatCode>0.0%</c:formatCode>
                <c:ptCount val="4"/>
                <c:pt idx="0">
                  <c:v>0.48799999999999999</c:v>
                </c:pt>
                <c:pt idx="1">
                  <c:v>0.49299999999999999</c:v>
                </c:pt>
                <c:pt idx="2">
                  <c:v>0.47699999999999998</c:v>
                </c:pt>
                <c:pt idx="3">
                  <c:v>0.48099999999999998</c:v>
                </c:pt>
              </c:numCache>
            </c:numRef>
          </c:val>
          <c:smooth val="0"/>
          <c:extLst>
            <c:ext xmlns:c16="http://schemas.microsoft.com/office/drawing/2014/chart" uri="{C3380CC4-5D6E-409C-BE32-E72D297353CC}">
              <c16:uniqueId val="{00000005-084A-4B3C-B971-C2F76FC2358A}"/>
            </c:ext>
          </c:extLst>
        </c:ser>
        <c:dLbls>
          <c:showLegendKey val="0"/>
          <c:showVal val="0"/>
          <c:showCatName val="0"/>
          <c:showSerName val="0"/>
          <c:showPercent val="0"/>
          <c:showBubbleSize val="0"/>
        </c:dLbls>
        <c:marker val="1"/>
        <c:smooth val="0"/>
        <c:axId val="670906536"/>
        <c:axId val="670907192"/>
      </c:lineChart>
      <c:catAx>
        <c:axId val="67090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70907192"/>
        <c:crosses val="autoZero"/>
        <c:auto val="1"/>
        <c:lblAlgn val="ctr"/>
        <c:lblOffset val="100"/>
        <c:noMultiLvlLbl val="0"/>
      </c:catAx>
      <c:valAx>
        <c:axId val="670907192"/>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70906536"/>
        <c:crosses val="autoZero"/>
        <c:crossBetween val="midCat"/>
        <c:majorUnit val="0.1"/>
      </c:valAx>
      <c:spPr>
        <a:noFill/>
        <a:ln>
          <a:noFill/>
        </a:ln>
        <a:effectLst/>
      </c:spPr>
    </c:plotArea>
    <c:legend>
      <c:legendPos val="b"/>
      <c:layout>
        <c:manualLayout>
          <c:xMode val="edge"/>
          <c:yMode val="edge"/>
          <c:x val="4.393469913483037E-2"/>
          <c:y val="1.4224020608535047E-2"/>
          <c:w val="0.90859312724798302"/>
          <c:h val="0.105454437638027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20-49 y.o.</c:v>
                </c:pt>
                <c:pt idx="1">
                  <c:v>50-64 y.o.</c:v>
                </c:pt>
                <c:pt idx="2">
                  <c:v>65+
y.o.
</c:v>
                </c:pt>
                <c:pt idx="4">
                  <c:v>Female</c:v>
                </c:pt>
                <c:pt idx="5">
                  <c:v>Male</c:v>
                </c:pt>
                <c:pt idx="7">
                  <c:v>Hispanic</c:v>
                </c:pt>
                <c:pt idx="8">
                  <c:v>NH 
Black</c:v>
                </c:pt>
                <c:pt idx="9">
                  <c:v>NH 
White</c:v>
                </c:pt>
              </c:strCache>
            </c:strRef>
          </c:cat>
          <c:val>
            <c:numRef>
              <c:f>Sheet1!$B$2:$B$11</c:f>
              <c:numCache>
                <c:formatCode>0.00%</c:formatCode>
                <c:ptCount val="10"/>
                <c:pt idx="0">
                  <c:v>0.44800000000000001</c:v>
                </c:pt>
                <c:pt idx="1">
                  <c:v>0.49</c:v>
                </c:pt>
                <c:pt idx="2">
                  <c:v>0.71499999999999997</c:v>
                </c:pt>
                <c:pt idx="4">
                  <c:v>0.57299999999999995</c:v>
                </c:pt>
                <c:pt idx="5">
                  <c:v>0.49099999999999999</c:v>
                </c:pt>
                <c:pt idx="7">
                  <c:v>0.51400000000000001</c:v>
                </c:pt>
                <c:pt idx="8">
                  <c:v>0.49199999999999999</c:v>
                </c:pt>
                <c:pt idx="9">
                  <c:v>0.499</c:v>
                </c:pt>
              </c:numCache>
            </c:numRef>
          </c:val>
          <c:extLst>
            <c:ext xmlns:c16="http://schemas.microsoft.com/office/drawing/2014/chart" uri="{C3380CC4-5D6E-409C-BE32-E72D297353CC}">
              <c16:uniqueId val="{00000000-E88C-4FCE-AE94-86303448002F}"/>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Rural</c:v>
                </c:pt>
                <c:pt idx="1">
                  <c:v>Urban</c:v>
                </c:pt>
                <c:pt idx="3">
                  <c:v>Limited</c:v>
                </c:pt>
                <c:pt idx="4">
                  <c:v>Not
Limited</c:v>
                </c:pt>
                <c:pt idx="6">
                  <c:v>High
School</c:v>
                </c:pt>
                <c:pt idx="7">
                  <c:v>College</c:v>
                </c:pt>
                <c:pt idx="9">
                  <c:v>Poor</c:v>
                </c:pt>
                <c:pt idx="10">
                  <c:v>Near
Poverty
Income</c:v>
                </c:pt>
                <c:pt idx="11">
                  <c:v>Mid/High
Income</c:v>
                </c:pt>
              </c:strCache>
            </c:strRef>
          </c:cat>
          <c:val>
            <c:numRef>
              <c:f>Sheet1!$B$2:$B$13</c:f>
              <c:numCache>
                <c:formatCode>0.0%</c:formatCode>
                <c:ptCount val="12"/>
                <c:pt idx="0">
                  <c:v>0.44400000000000001</c:v>
                </c:pt>
                <c:pt idx="1">
                  <c:v>0.51100000000000001</c:v>
                </c:pt>
                <c:pt idx="3">
                  <c:v>0.505</c:v>
                </c:pt>
                <c:pt idx="4">
                  <c:v>0.48899999999999999</c:v>
                </c:pt>
                <c:pt idx="6">
                  <c:v>0.42699999999999999</c:v>
                </c:pt>
                <c:pt idx="7">
                  <c:v>0.55000000000000004</c:v>
                </c:pt>
                <c:pt idx="9">
                  <c:v>0.45600000000000002</c:v>
                </c:pt>
                <c:pt idx="10">
                  <c:v>0.41899999999999998</c:v>
                </c:pt>
                <c:pt idx="11">
                  <c:v>0.51900000000000002</c:v>
                </c:pt>
              </c:numCache>
            </c:numRef>
          </c:val>
          <c:extLst>
            <c:ext xmlns:c16="http://schemas.microsoft.com/office/drawing/2014/chart" uri="{C3380CC4-5D6E-409C-BE32-E72D297353CC}">
              <c16:uniqueId val="{00000000-EC6D-42A4-A951-E18821079E14}"/>
            </c:ext>
          </c:extLst>
        </c:ser>
        <c:dLbls>
          <c:showLegendKey val="0"/>
          <c:showVal val="0"/>
          <c:showCatName val="0"/>
          <c:showSerName val="0"/>
          <c:showPercent val="0"/>
          <c:showBubbleSize val="0"/>
        </c:dLbls>
        <c:gapWidth val="25"/>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50-64 
y.o.</c:v>
                </c:pt>
                <c:pt idx="1">
                  <c:v>65+
y.o.
</c:v>
                </c:pt>
                <c:pt idx="3">
                  <c:v>Female</c:v>
                </c:pt>
                <c:pt idx="4">
                  <c:v>Male</c:v>
                </c:pt>
                <c:pt idx="6">
                  <c:v>Hispanic</c:v>
                </c:pt>
                <c:pt idx="7">
                  <c:v>NH 
Black</c:v>
                </c:pt>
                <c:pt idx="8">
                  <c:v>NH 
White</c:v>
                </c:pt>
              </c:strCache>
            </c:strRef>
          </c:cat>
          <c:val>
            <c:numRef>
              <c:f>Sheet1!$B$2:$B$10</c:f>
              <c:numCache>
                <c:formatCode>0.00%</c:formatCode>
                <c:ptCount val="9"/>
                <c:pt idx="0">
                  <c:v>0.111</c:v>
                </c:pt>
                <c:pt idx="1">
                  <c:v>0.41</c:v>
                </c:pt>
                <c:pt idx="3">
                  <c:v>0.28499999999999998</c:v>
                </c:pt>
                <c:pt idx="4">
                  <c:v>0.24399999999999999</c:v>
                </c:pt>
                <c:pt idx="6">
                  <c:v>0.21199999999999999</c:v>
                </c:pt>
                <c:pt idx="7">
                  <c:v>0.155</c:v>
                </c:pt>
                <c:pt idx="8">
                  <c:v>0.25900000000000001</c:v>
                </c:pt>
              </c:numCache>
            </c:numRef>
          </c:val>
          <c:extLst>
            <c:ext xmlns:c16="http://schemas.microsoft.com/office/drawing/2014/chart" uri="{C3380CC4-5D6E-409C-BE32-E72D297353CC}">
              <c16:uniqueId val="{00000000-429D-4D25-9C55-5322A06FF794}"/>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Rural</c:v>
                </c:pt>
                <c:pt idx="1">
                  <c:v>Urban</c:v>
                </c:pt>
                <c:pt idx="3">
                  <c:v>Limited</c:v>
                </c:pt>
                <c:pt idx="4">
                  <c:v>Not
Limited</c:v>
                </c:pt>
                <c:pt idx="6">
                  <c:v>High 
School</c:v>
                </c:pt>
                <c:pt idx="7">
                  <c:v>College</c:v>
                </c:pt>
                <c:pt idx="9">
                  <c:v>Poor</c:v>
                </c:pt>
                <c:pt idx="10">
                  <c:v>Near 
Poverty
Income</c:v>
                </c:pt>
                <c:pt idx="11">
                  <c:v>Mid/High
Income</c:v>
                </c:pt>
              </c:strCache>
            </c:strRef>
          </c:cat>
          <c:val>
            <c:numRef>
              <c:f>Sheet1!$B$2:$B$13</c:f>
              <c:numCache>
                <c:formatCode>0.0%</c:formatCode>
                <c:ptCount val="12"/>
                <c:pt idx="0">
                  <c:v>0.23599999999999999</c:v>
                </c:pt>
                <c:pt idx="1">
                  <c:v>0.25</c:v>
                </c:pt>
                <c:pt idx="3">
                  <c:v>0.22800000000000001</c:v>
                </c:pt>
                <c:pt idx="4">
                  <c:v>0.254</c:v>
                </c:pt>
                <c:pt idx="6">
                  <c:v>0.191</c:v>
                </c:pt>
                <c:pt idx="7">
                  <c:v>0.29299999999999998</c:v>
                </c:pt>
                <c:pt idx="9">
                  <c:v>0.19600000000000001</c:v>
                </c:pt>
                <c:pt idx="10">
                  <c:v>0.17799999999999999</c:v>
                </c:pt>
                <c:pt idx="11">
                  <c:v>0.26300000000000001</c:v>
                </c:pt>
              </c:numCache>
            </c:numRef>
          </c:val>
          <c:extLst>
            <c:ext xmlns:c16="http://schemas.microsoft.com/office/drawing/2014/chart" uri="{C3380CC4-5D6E-409C-BE32-E72D297353CC}">
              <c16:uniqueId val="{00000000-A39A-4875-9D25-3C2D24C5C0F3}"/>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475937341221054"/>
          <c:y val="4.5876041810563151E-2"/>
          <c:w val="0.92132815128878121"/>
          <c:h val="0.57232122300501898"/>
        </c:manualLayout>
      </c:layout>
      <c:barChart>
        <c:barDir val="col"/>
        <c:grouping val="percentStacked"/>
        <c:varyColors val="0"/>
        <c:ser>
          <c:idx val="2"/>
          <c:order val="0"/>
          <c:tx>
            <c:strRef>
              <c:f>Sheet1!$B$1</c:f>
              <c:strCache>
                <c:ptCount val="1"/>
                <c:pt idx="0">
                  <c:v>Below Poverty Level</c:v>
                </c:pt>
              </c:strCache>
            </c:strRef>
          </c:tx>
          <c:spPr>
            <a:solidFill>
              <a:srgbClr val="0072C6"/>
            </a:solidFill>
          </c:spPr>
          <c:invertIfNegative val="0"/>
          <c:dLbls>
            <c:spPr>
              <a:noFill/>
              <a:ln>
                <a:noFill/>
              </a:ln>
              <a:effectLst/>
            </c:spPr>
            <c:txPr>
              <a:bodyPr/>
              <a:lstStyle/>
              <a:p>
                <a:pPr>
                  <a:defRPr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Non-Veteran Population</c:v>
                </c:pt>
                <c:pt idx="1">
                  <c:v>Veteran Population</c:v>
                </c:pt>
              </c:strCache>
            </c:strRef>
          </c:cat>
          <c:val>
            <c:numRef>
              <c:f>Sheet1!$B$2:$B$3</c:f>
              <c:numCache>
                <c:formatCode>0.0%</c:formatCode>
                <c:ptCount val="2"/>
                <c:pt idx="0">
                  <c:v>0.123</c:v>
                </c:pt>
                <c:pt idx="1">
                  <c:v>6.9000000000000006E-2</c:v>
                </c:pt>
              </c:numCache>
            </c:numRef>
          </c:val>
          <c:extLst>
            <c:ext xmlns:c16="http://schemas.microsoft.com/office/drawing/2014/chart" uri="{C3380CC4-5D6E-409C-BE32-E72D297353CC}">
              <c16:uniqueId val="{00000005-D149-4754-B296-4654C3181ABD}"/>
            </c:ext>
          </c:extLst>
        </c:ser>
        <c:ser>
          <c:idx val="1"/>
          <c:order val="1"/>
          <c:tx>
            <c:strRef>
              <c:f>Sheet1!$C$1</c:f>
              <c:strCache>
                <c:ptCount val="1"/>
                <c:pt idx="0">
                  <c:v>Above Poverty Level</c:v>
                </c:pt>
              </c:strCache>
            </c:strRef>
          </c:tx>
          <c:spPr>
            <a:solidFill>
              <a:srgbClr val="AABA0A"/>
            </a:solidFill>
          </c:spPr>
          <c:invertIfNegative val="0"/>
          <c:dLbls>
            <c:spPr>
              <a:noFill/>
              <a:ln>
                <a:noFill/>
              </a:ln>
              <a:effectLst/>
            </c:spPr>
            <c:txPr>
              <a:bodyPr/>
              <a:lstStyle/>
              <a:p>
                <a:pPr>
                  <a:defRPr b="1">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Non-Veteran Population</c:v>
                </c:pt>
                <c:pt idx="1">
                  <c:v>Veteran Population</c:v>
                </c:pt>
              </c:strCache>
            </c:strRef>
          </c:cat>
          <c:val>
            <c:numRef>
              <c:f>Sheet1!$C$2:$C$3</c:f>
              <c:numCache>
                <c:formatCode>0.0%</c:formatCode>
                <c:ptCount val="2"/>
                <c:pt idx="0">
                  <c:v>0.877</c:v>
                </c:pt>
                <c:pt idx="1">
                  <c:v>0.93100000000000005</c:v>
                </c:pt>
              </c:numCache>
            </c:numRef>
          </c:val>
          <c:extLst>
            <c:ext xmlns:c16="http://schemas.microsoft.com/office/drawing/2014/chart" uri="{C3380CC4-5D6E-409C-BE32-E72D297353CC}">
              <c16:uniqueId val="{00000008-D149-4754-B296-4654C3181ABD}"/>
            </c:ext>
          </c:extLst>
        </c:ser>
        <c:dLbls>
          <c:showLegendKey val="0"/>
          <c:showVal val="1"/>
          <c:showCatName val="0"/>
          <c:showSerName val="0"/>
          <c:showPercent val="0"/>
          <c:showBubbleSize val="0"/>
        </c:dLbls>
        <c:gapWidth val="150"/>
        <c:overlap val="100"/>
        <c:axId val="153301376"/>
        <c:axId val="153302912"/>
      </c:barChart>
      <c:catAx>
        <c:axId val="153301376"/>
        <c:scaling>
          <c:orientation val="minMax"/>
        </c:scaling>
        <c:delete val="0"/>
        <c:axPos val="b"/>
        <c:numFmt formatCode="General" sourceLinked="1"/>
        <c:majorTickMark val="out"/>
        <c:minorTickMark val="none"/>
        <c:tickLblPos val="nextTo"/>
        <c:txPr>
          <a:bodyPr rot="0" vert="horz"/>
          <a:lstStyle/>
          <a:p>
            <a:pPr>
              <a:defRPr>
                <a:latin typeface="Arial" panose="020B0604020202020204" pitchFamily="34" charset="0"/>
                <a:cs typeface="Arial" panose="020B0604020202020204" pitchFamily="34" charset="0"/>
              </a:defRPr>
            </a:pPr>
            <a:endParaRPr lang="en-US"/>
          </a:p>
        </c:txPr>
        <c:crossAx val="153302912"/>
        <c:crosses val="autoZero"/>
        <c:auto val="1"/>
        <c:lblAlgn val="ctr"/>
        <c:lblOffset val="100"/>
        <c:tickLblSkip val="1"/>
        <c:tickMarkSkip val="1"/>
        <c:noMultiLvlLbl val="0"/>
      </c:catAx>
      <c:valAx>
        <c:axId val="153302912"/>
        <c:scaling>
          <c:orientation val="minMax"/>
        </c:scaling>
        <c:delete val="0"/>
        <c:axPos val="l"/>
        <c:majorGridlines/>
        <c:numFmt formatCode="0%" sourceLinked="1"/>
        <c:majorTickMark val="out"/>
        <c:minorTickMark val="none"/>
        <c:tickLblPos val="nextTo"/>
        <c:txPr>
          <a:bodyPr rot="0" vert="horz"/>
          <a:lstStyle/>
          <a:p>
            <a:pPr>
              <a:defRPr>
                <a:latin typeface="Arial" panose="020B0604020202020204" pitchFamily="34" charset="0"/>
                <a:cs typeface="Arial" panose="020B0604020202020204" pitchFamily="34" charset="0"/>
              </a:defRPr>
            </a:pPr>
            <a:endParaRPr lang="en-US"/>
          </a:p>
        </c:txPr>
        <c:crossAx val="153301376"/>
        <c:crosses val="autoZero"/>
        <c:crossBetween val="between"/>
        <c:majorUnit val="0.2"/>
      </c:valAx>
    </c:plotArea>
    <c:legend>
      <c:legendPos val="b"/>
      <c:layout>
        <c:manualLayout>
          <c:xMode val="edge"/>
          <c:yMode val="edge"/>
          <c:x val="5.5555543404299341E-3"/>
          <c:y val="0.73835198231799981"/>
          <c:w val="0.99444444565957002"/>
          <c:h val="6.2817608325275123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ln>
      <a:noFill/>
    </a:ln>
  </c:spPr>
  <c:txPr>
    <a:bodyPr/>
    <a:lstStyle/>
    <a:p>
      <a:pPr>
        <a:defRPr sz="1400">
          <a:latin typeface="+mn-lt"/>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20-49 
y.o.</c:v>
                </c:pt>
                <c:pt idx="1">
                  <c:v>50-64 
y.o.</c:v>
                </c:pt>
                <c:pt idx="2">
                  <c:v>65+ 
y.o.</c:v>
                </c:pt>
                <c:pt idx="4">
                  <c:v>Female</c:v>
                </c:pt>
                <c:pt idx="5">
                  <c:v>Male</c:v>
                </c:pt>
                <c:pt idx="7">
                  <c:v>Hispanic</c:v>
                </c:pt>
                <c:pt idx="8">
                  <c:v>NH 
Black</c:v>
                </c:pt>
                <c:pt idx="9">
                  <c:v>NH 
White</c:v>
                </c:pt>
              </c:strCache>
            </c:strRef>
          </c:cat>
          <c:val>
            <c:numRef>
              <c:f>Sheet1!$B$2:$B$11</c:f>
              <c:numCache>
                <c:formatCode>0.00%</c:formatCode>
                <c:ptCount val="10"/>
                <c:pt idx="0">
                  <c:v>0.61099999999999999</c:v>
                </c:pt>
                <c:pt idx="1">
                  <c:v>0.81100000000000005</c:v>
                </c:pt>
                <c:pt idx="2">
                  <c:v>0.91100000000000003</c:v>
                </c:pt>
                <c:pt idx="4">
                  <c:v>0.73399999999999999</c:v>
                </c:pt>
                <c:pt idx="5">
                  <c:v>0.70699999999999996</c:v>
                </c:pt>
                <c:pt idx="7">
                  <c:v>0.74099999999999999</c:v>
                </c:pt>
                <c:pt idx="8">
                  <c:v>0.80900000000000005</c:v>
                </c:pt>
                <c:pt idx="9">
                  <c:v>0.68799999999999994</c:v>
                </c:pt>
              </c:numCache>
            </c:numRef>
          </c:val>
          <c:extLst>
            <c:ext xmlns:c16="http://schemas.microsoft.com/office/drawing/2014/chart" uri="{C3380CC4-5D6E-409C-BE32-E72D297353CC}">
              <c16:uniqueId val="{00000000-D819-468D-BA81-0D92147E95D6}"/>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Rural</c:v>
                </c:pt>
                <c:pt idx="1">
                  <c:v>Urban</c:v>
                </c:pt>
                <c:pt idx="3">
                  <c:v>Limited</c:v>
                </c:pt>
                <c:pt idx="4">
                  <c:v>Not
Limited</c:v>
                </c:pt>
                <c:pt idx="6">
                  <c:v>High 
School</c:v>
                </c:pt>
                <c:pt idx="7">
                  <c:v>College</c:v>
                </c:pt>
                <c:pt idx="9">
                  <c:v>Poor</c:v>
                </c:pt>
                <c:pt idx="10">
                  <c:v>Near 
Poverty
Income</c:v>
                </c:pt>
                <c:pt idx="11">
                  <c:v>Mid/High
Income</c:v>
                </c:pt>
              </c:strCache>
            </c:strRef>
          </c:cat>
          <c:val>
            <c:numRef>
              <c:f>Sheet1!$B$2:$B$13</c:f>
              <c:numCache>
                <c:formatCode>0.0%</c:formatCode>
                <c:ptCount val="12"/>
                <c:pt idx="0">
                  <c:v>0.68100000000000005</c:v>
                </c:pt>
                <c:pt idx="1">
                  <c:v>0.71899999999999997</c:v>
                </c:pt>
                <c:pt idx="3">
                  <c:v>0.81799999999999995</c:v>
                </c:pt>
                <c:pt idx="4">
                  <c:v>0.69799999999999995</c:v>
                </c:pt>
                <c:pt idx="6">
                  <c:v>0.70399999999999996</c:v>
                </c:pt>
                <c:pt idx="7">
                  <c:v>0.75900000000000001</c:v>
                </c:pt>
                <c:pt idx="9">
                  <c:v>0.70299999999999996</c:v>
                </c:pt>
                <c:pt idx="10">
                  <c:v>0.67600000000000005</c:v>
                </c:pt>
                <c:pt idx="11">
                  <c:v>0.71899999999999997</c:v>
                </c:pt>
              </c:numCache>
            </c:numRef>
          </c:val>
          <c:extLst>
            <c:ext xmlns:c16="http://schemas.microsoft.com/office/drawing/2014/chart" uri="{C3380CC4-5D6E-409C-BE32-E72D297353CC}">
              <c16:uniqueId val="{00000000-9A04-48EF-A8D5-820E2E790D2A}"/>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20-49 
y.o.</c:v>
                </c:pt>
                <c:pt idx="1">
                  <c:v>50-64 
y.o.</c:v>
                </c:pt>
                <c:pt idx="2">
                  <c:v>65+ 
y.o.</c:v>
                </c:pt>
                <c:pt idx="4">
                  <c:v>Female</c:v>
                </c:pt>
                <c:pt idx="5">
                  <c:v>Male</c:v>
                </c:pt>
                <c:pt idx="7">
                  <c:v>Hispanic</c:v>
                </c:pt>
                <c:pt idx="8">
                  <c:v>NH 
Black</c:v>
                </c:pt>
                <c:pt idx="9">
                  <c:v>NH 
White</c:v>
                </c:pt>
              </c:strCache>
            </c:strRef>
          </c:cat>
          <c:val>
            <c:numRef>
              <c:f>Sheet1!$B$2:$B$11</c:f>
              <c:numCache>
                <c:formatCode>0.00%</c:formatCode>
                <c:ptCount val="10"/>
                <c:pt idx="0">
                  <c:v>0.44400000000000001</c:v>
                </c:pt>
                <c:pt idx="1">
                  <c:v>0.65300000000000002</c:v>
                </c:pt>
                <c:pt idx="2">
                  <c:v>0.71599999999999997</c:v>
                </c:pt>
                <c:pt idx="4">
                  <c:v>0.56200000000000006</c:v>
                </c:pt>
                <c:pt idx="5">
                  <c:v>0.53700000000000003</c:v>
                </c:pt>
                <c:pt idx="7">
                  <c:v>0.59099999999999997</c:v>
                </c:pt>
                <c:pt idx="8">
                  <c:v>0.56799999999999995</c:v>
                </c:pt>
                <c:pt idx="9">
                  <c:v>0.53300000000000003</c:v>
                </c:pt>
              </c:numCache>
            </c:numRef>
          </c:val>
          <c:extLst>
            <c:ext xmlns:c16="http://schemas.microsoft.com/office/drawing/2014/chart" uri="{C3380CC4-5D6E-409C-BE32-E72D297353CC}">
              <c16:uniqueId val="{00000000-5079-4C02-9A64-445A9D296D02}"/>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661660437955722E-2"/>
          <c:y val="4.63125E-2"/>
          <c:w val="0.90336912188839313"/>
          <c:h val="0.78246825787401575"/>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Rural</c:v>
                </c:pt>
                <c:pt idx="1">
                  <c:v>Urban</c:v>
                </c:pt>
                <c:pt idx="3">
                  <c:v>Limited</c:v>
                </c:pt>
                <c:pt idx="4">
                  <c:v>Not
Limited</c:v>
                </c:pt>
                <c:pt idx="6">
                  <c:v>High 
School</c:v>
                </c:pt>
                <c:pt idx="7">
                  <c:v>College</c:v>
                </c:pt>
                <c:pt idx="9">
                  <c:v>Poor</c:v>
                </c:pt>
                <c:pt idx="10">
                  <c:v>Near 
Poverty 
Income</c:v>
                </c:pt>
                <c:pt idx="11">
                  <c:v>Mid/High
Income</c:v>
                </c:pt>
              </c:strCache>
            </c:strRef>
          </c:cat>
          <c:val>
            <c:numRef>
              <c:f>Sheet1!$B$2:$B$13</c:f>
              <c:numCache>
                <c:formatCode>0.0%</c:formatCode>
                <c:ptCount val="12"/>
                <c:pt idx="0">
                  <c:v>0.52300000000000002</c:v>
                </c:pt>
                <c:pt idx="1">
                  <c:v>0.54700000000000004</c:v>
                </c:pt>
                <c:pt idx="3">
                  <c:v>0.6</c:v>
                </c:pt>
                <c:pt idx="4">
                  <c:v>0.52800000000000002</c:v>
                </c:pt>
                <c:pt idx="6">
                  <c:v>0.51200000000000001</c:v>
                </c:pt>
                <c:pt idx="7">
                  <c:v>0.59899999999999998</c:v>
                </c:pt>
                <c:pt idx="9">
                  <c:v>0.51300000000000001</c:v>
                </c:pt>
                <c:pt idx="10">
                  <c:v>0.46899999999999997</c:v>
                </c:pt>
                <c:pt idx="11">
                  <c:v>0.56000000000000005</c:v>
                </c:pt>
              </c:numCache>
            </c:numRef>
          </c:val>
          <c:extLst>
            <c:ext xmlns:c16="http://schemas.microsoft.com/office/drawing/2014/chart" uri="{C3380CC4-5D6E-409C-BE32-E72D297353CC}">
              <c16:uniqueId val="{00000000-2032-49AA-B1DB-2A3E1DBB5A1F}"/>
            </c:ext>
          </c:extLst>
        </c:ser>
        <c:dLbls>
          <c:showLegendKey val="0"/>
          <c:showVal val="0"/>
          <c:showCatName val="0"/>
          <c:showSerName val="0"/>
          <c:showPercent val="0"/>
          <c:showBubbleSize val="0"/>
        </c:dLbls>
        <c:gapWidth val="85"/>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67359736"/>
        <c:crosses val="autoZero"/>
        <c:auto val="1"/>
        <c:lblAlgn val="ctr"/>
        <c:lblOffset val="100"/>
        <c:tickLblSkip val="1"/>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20-49 
y.o.</c:v>
                </c:pt>
                <c:pt idx="1">
                  <c:v>50-64 
y.o.</c:v>
                </c:pt>
                <c:pt idx="2">
                  <c:v>65+ 
y.o.</c:v>
                </c:pt>
                <c:pt idx="4">
                  <c:v>Female</c:v>
                </c:pt>
                <c:pt idx="5">
                  <c:v>Male</c:v>
                </c:pt>
                <c:pt idx="7">
                  <c:v>Hispanic</c:v>
                </c:pt>
                <c:pt idx="8">
                  <c:v>NH 
Black</c:v>
                </c:pt>
                <c:pt idx="9">
                  <c:v>NH  
White</c:v>
                </c:pt>
              </c:strCache>
            </c:strRef>
          </c:cat>
          <c:val>
            <c:numRef>
              <c:f>Sheet1!$B$2:$B$11</c:f>
              <c:numCache>
                <c:formatCode>0.00%</c:formatCode>
                <c:ptCount val="10"/>
                <c:pt idx="0">
                  <c:v>0.57699999999999996</c:v>
                </c:pt>
                <c:pt idx="1">
                  <c:v>0.63900000000000001</c:v>
                </c:pt>
                <c:pt idx="2">
                  <c:v>0.747</c:v>
                </c:pt>
                <c:pt idx="4">
                  <c:v>0.66100000000000003</c:v>
                </c:pt>
                <c:pt idx="5">
                  <c:v>0.61299999999999999</c:v>
                </c:pt>
                <c:pt idx="7">
                  <c:v>0.61</c:v>
                </c:pt>
                <c:pt idx="8">
                  <c:v>0.627</c:v>
                </c:pt>
                <c:pt idx="9">
                  <c:v>0.626</c:v>
                </c:pt>
              </c:numCache>
            </c:numRef>
          </c:val>
          <c:extLst>
            <c:ext xmlns:c16="http://schemas.microsoft.com/office/drawing/2014/chart" uri="{C3380CC4-5D6E-409C-BE32-E72D297353CC}">
              <c16:uniqueId val="{00000000-5BAE-46C6-A0A6-758BBC89DF18}"/>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Rural</c:v>
                </c:pt>
                <c:pt idx="1">
                  <c:v>Urban</c:v>
                </c:pt>
                <c:pt idx="3">
                  <c:v>Limited</c:v>
                </c:pt>
                <c:pt idx="4">
                  <c:v>Not
Limited</c:v>
                </c:pt>
                <c:pt idx="6">
                  <c:v>High 
School</c:v>
                </c:pt>
                <c:pt idx="7">
                  <c:v>College</c:v>
                </c:pt>
                <c:pt idx="9">
                  <c:v>Poor</c:v>
                </c:pt>
                <c:pt idx="10">
                  <c:v>Near 
Poverty
Income</c:v>
                </c:pt>
                <c:pt idx="11">
                  <c:v>Mid/High
Income</c:v>
                </c:pt>
              </c:strCache>
            </c:strRef>
          </c:cat>
          <c:val>
            <c:numRef>
              <c:f>Sheet1!$B$2:$B$13</c:f>
              <c:numCache>
                <c:formatCode>0.0%</c:formatCode>
                <c:ptCount val="12"/>
                <c:pt idx="0">
                  <c:v>0.47099999999999997</c:v>
                </c:pt>
                <c:pt idx="1">
                  <c:v>0.65200000000000002</c:v>
                </c:pt>
                <c:pt idx="3">
                  <c:v>0.48499999999999999</c:v>
                </c:pt>
                <c:pt idx="4">
                  <c:v>0.63900000000000001</c:v>
                </c:pt>
                <c:pt idx="6">
                  <c:v>0.60799999999999998</c:v>
                </c:pt>
                <c:pt idx="7">
                  <c:v>0.66700000000000004</c:v>
                </c:pt>
                <c:pt idx="9">
                  <c:v>0.42099999999999999</c:v>
                </c:pt>
                <c:pt idx="10">
                  <c:v>0.501</c:v>
                </c:pt>
                <c:pt idx="11">
                  <c:v>0.66400000000000003</c:v>
                </c:pt>
              </c:numCache>
            </c:numRef>
          </c:val>
          <c:extLst>
            <c:ext xmlns:c16="http://schemas.microsoft.com/office/drawing/2014/chart" uri="{C3380CC4-5D6E-409C-BE32-E72D297353CC}">
              <c16:uniqueId val="{00000000-8E4C-4B28-863A-4E6C47FFA204}"/>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39582342246243E-2"/>
          <c:y val="0.15722074174170397"/>
          <c:w val="0.89115406991706847"/>
          <c:h val="0.75219159534304525"/>
        </c:manualLayout>
      </c:layout>
      <c:lineChart>
        <c:grouping val="standard"/>
        <c:varyColors val="0"/>
        <c:ser>
          <c:idx val="0"/>
          <c:order val="0"/>
          <c:tx>
            <c:strRef>
              <c:f>Sheet1!$B$1</c:f>
              <c:strCache>
                <c:ptCount val="1"/>
                <c:pt idx="0">
                  <c:v>Female
18-44</c:v>
                </c:pt>
              </c:strCache>
            </c:strRef>
          </c:tx>
          <c:spPr>
            <a:ln w="28575" cap="rnd">
              <a:solidFill>
                <a:schemeClr val="tx1"/>
              </a:solidFill>
              <a:round/>
            </a:ln>
            <a:effectLst/>
          </c:spPr>
          <c:marker>
            <c:symbol val="circle"/>
            <c:size val="7"/>
            <c:spPr>
              <a:solidFill>
                <a:schemeClr val="tx1">
                  <a:lumMod val="65000"/>
                  <a:lumOff val="35000"/>
                </a:schemeClr>
              </a:solidFill>
              <a:ln w="9525">
                <a:noFill/>
              </a:ln>
              <a:effectLst/>
            </c:spPr>
          </c:marker>
          <c:cat>
            <c:numRef>
              <c:f>Sheet1!$A$2:$A$5</c:f>
              <c:numCache>
                <c:formatCode>General</c:formatCode>
                <c:ptCount val="4"/>
                <c:pt idx="0">
                  <c:v>2014</c:v>
                </c:pt>
                <c:pt idx="1">
                  <c:v>2015</c:v>
                </c:pt>
                <c:pt idx="2">
                  <c:v>2016</c:v>
                </c:pt>
                <c:pt idx="3">
                  <c:v>2017</c:v>
                </c:pt>
              </c:numCache>
            </c:numRef>
          </c:cat>
          <c:val>
            <c:numRef>
              <c:f>Sheet1!$B$2:$B$5</c:f>
              <c:numCache>
                <c:formatCode>0.0%</c:formatCode>
                <c:ptCount val="4"/>
                <c:pt idx="0">
                  <c:v>0.255</c:v>
                </c:pt>
                <c:pt idx="1">
                  <c:v>0.11700000000000001</c:v>
                </c:pt>
                <c:pt idx="2">
                  <c:v>0.10100000000000001</c:v>
                </c:pt>
                <c:pt idx="3">
                  <c:v>8.5999999999999993E-2</c:v>
                </c:pt>
              </c:numCache>
            </c:numRef>
          </c:val>
          <c:smooth val="0"/>
          <c:extLst>
            <c:ext xmlns:c16="http://schemas.microsoft.com/office/drawing/2014/chart" uri="{C3380CC4-5D6E-409C-BE32-E72D297353CC}">
              <c16:uniqueId val="{00000000-187B-45E5-9653-9617571F9A8A}"/>
            </c:ext>
          </c:extLst>
        </c:ser>
        <c:ser>
          <c:idx val="1"/>
          <c:order val="1"/>
          <c:tx>
            <c:strRef>
              <c:f>Sheet1!$C$1</c:f>
              <c:strCache>
                <c:ptCount val="1"/>
                <c:pt idx="0">
                  <c:v>Female
45-64</c:v>
                </c:pt>
              </c:strCache>
            </c:strRef>
          </c:tx>
          <c:spPr>
            <a:ln w="28575" cap="rnd">
              <a:solidFill>
                <a:srgbClr val="0072C6"/>
              </a:solidFill>
              <a:round/>
            </a:ln>
            <a:effectLst/>
          </c:spPr>
          <c:marker>
            <c:symbol val="square"/>
            <c:size val="7"/>
            <c:spPr>
              <a:solidFill>
                <a:srgbClr val="0072C6"/>
              </a:solidFill>
              <a:ln w="9525">
                <a:noFill/>
              </a:ln>
              <a:effectLst/>
            </c:spPr>
          </c:marker>
          <c:cat>
            <c:numRef>
              <c:f>Sheet1!$A$2:$A$5</c:f>
              <c:numCache>
                <c:formatCode>General</c:formatCode>
                <c:ptCount val="4"/>
                <c:pt idx="0">
                  <c:v>2014</c:v>
                </c:pt>
                <c:pt idx="1">
                  <c:v>2015</c:v>
                </c:pt>
                <c:pt idx="2">
                  <c:v>2016</c:v>
                </c:pt>
                <c:pt idx="3">
                  <c:v>2017</c:v>
                </c:pt>
              </c:numCache>
            </c:numRef>
          </c:cat>
          <c:val>
            <c:numRef>
              <c:f>Sheet1!$C$2:$C$5</c:f>
              <c:numCache>
                <c:formatCode>0.0%</c:formatCode>
                <c:ptCount val="4"/>
                <c:pt idx="0">
                  <c:v>0.21299999999999999</c:v>
                </c:pt>
                <c:pt idx="1">
                  <c:v>0.28599999999999998</c:v>
                </c:pt>
                <c:pt idx="2">
                  <c:v>0.30599999999999999</c:v>
                </c:pt>
                <c:pt idx="3">
                  <c:v>0.30299999999999999</c:v>
                </c:pt>
              </c:numCache>
            </c:numRef>
          </c:val>
          <c:smooth val="0"/>
          <c:extLst>
            <c:ext xmlns:c16="http://schemas.microsoft.com/office/drawing/2014/chart" uri="{C3380CC4-5D6E-409C-BE32-E72D297353CC}">
              <c16:uniqueId val="{00000001-187B-45E5-9653-9617571F9A8A}"/>
            </c:ext>
          </c:extLst>
        </c:ser>
        <c:ser>
          <c:idx val="2"/>
          <c:order val="2"/>
          <c:tx>
            <c:strRef>
              <c:f>Sheet1!$D$1</c:f>
              <c:strCache>
                <c:ptCount val="1"/>
                <c:pt idx="0">
                  <c:v>Female
65+</c:v>
                </c:pt>
              </c:strCache>
            </c:strRef>
          </c:tx>
          <c:spPr>
            <a:ln w="28575" cap="rnd">
              <a:solidFill>
                <a:schemeClr val="accent3"/>
              </a:solidFill>
              <a:round/>
            </a:ln>
            <a:effectLst/>
          </c:spPr>
          <c:marker>
            <c:symbol val="triangle"/>
            <c:size val="7"/>
            <c:spPr>
              <a:solidFill>
                <a:schemeClr val="accent3"/>
              </a:solidFill>
              <a:ln w="9525">
                <a:solidFill>
                  <a:schemeClr val="accent3"/>
                </a:solidFill>
              </a:ln>
              <a:effectLst/>
            </c:spPr>
          </c:marker>
          <c:cat>
            <c:numRef>
              <c:f>Sheet1!$A$2:$A$5</c:f>
              <c:numCache>
                <c:formatCode>General</c:formatCode>
                <c:ptCount val="4"/>
                <c:pt idx="0">
                  <c:v>2014</c:v>
                </c:pt>
                <c:pt idx="1">
                  <c:v>2015</c:v>
                </c:pt>
                <c:pt idx="2">
                  <c:v>2016</c:v>
                </c:pt>
                <c:pt idx="3">
                  <c:v>2017</c:v>
                </c:pt>
              </c:numCache>
            </c:numRef>
          </c:cat>
          <c:val>
            <c:numRef>
              <c:f>Sheet1!$D$2:$D$5</c:f>
              <c:numCache>
                <c:formatCode>0.0%</c:formatCode>
                <c:ptCount val="4"/>
                <c:pt idx="1">
                  <c:v>0.41899999999999998</c:v>
                </c:pt>
                <c:pt idx="2">
                  <c:v>0.375</c:v>
                </c:pt>
                <c:pt idx="3">
                  <c:v>0.33200000000000002</c:v>
                </c:pt>
              </c:numCache>
            </c:numRef>
          </c:val>
          <c:smooth val="0"/>
          <c:extLst>
            <c:ext xmlns:c16="http://schemas.microsoft.com/office/drawing/2014/chart" uri="{C3380CC4-5D6E-409C-BE32-E72D297353CC}">
              <c16:uniqueId val="{00000002-187B-45E5-9653-9617571F9A8A}"/>
            </c:ext>
          </c:extLst>
        </c:ser>
        <c:ser>
          <c:idx val="3"/>
          <c:order val="3"/>
          <c:tx>
            <c:strRef>
              <c:f>Sheet1!$E$1</c:f>
              <c:strCache>
                <c:ptCount val="1"/>
                <c:pt idx="0">
                  <c:v>Male
18-44</c:v>
                </c:pt>
              </c:strCache>
            </c:strRef>
          </c:tx>
          <c:spPr>
            <a:ln w="28575" cap="rnd">
              <a:solidFill>
                <a:srgbClr val="7F6000"/>
              </a:solidFill>
              <a:round/>
            </a:ln>
            <a:effectLst/>
          </c:spPr>
          <c:marker>
            <c:symbol val="diamond"/>
            <c:size val="7"/>
            <c:spPr>
              <a:solidFill>
                <a:srgbClr val="7F6000"/>
              </a:solidFill>
              <a:ln w="9525">
                <a:noFill/>
              </a:ln>
              <a:effectLst/>
            </c:spPr>
          </c:marker>
          <c:cat>
            <c:numRef>
              <c:f>Sheet1!$A$2:$A$5</c:f>
              <c:numCache>
                <c:formatCode>General</c:formatCode>
                <c:ptCount val="4"/>
                <c:pt idx="0">
                  <c:v>2014</c:v>
                </c:pt>
                <c:pt idx="1">
                  <c:v>2015</c:v>
                </c:pt>
                <c:pt idx="2">
                  <c:v>2016</c:v>
                </c:pt>
                <c:pt idx="3">
                  <c:v>2017</c:v>
                </c:pt>
              </c:numCache>
            </c:numRef>
          </c:cat>
          <c:val>
            <c:numRef>
              <c:f>Sheet1!$E$2:$E$5</c:f>
              <c:numCache>
                <c:formatCode>0.0%</c:formatCode>
                <c:ptCount val="4"/>
                <c:pt idx="0">
                  <c:v>0.13300000000000001</c:v>
                </c:pt>
                <c:pt idx="1">
                  <c:v>0.18</c:v>
                </c:pt>
                <c:pt idx="2">
                  <c:v>0.112</c:v>
                </c:pt>
                <c:pt idx="3">
                  <c:v>8.5999999999999993E-2</c:v>
                </c:pt>
              </c:numCache>
            </c:numRef>
          </c:val>
          <c:smooth val="0"/>
          <c:extLst>
            <c:ext xmlns:c16="http://schemas.microsoft.com/office/drawing/2014/chart" uri="{C3380CC4-5D6E-409C-BE32-E72D297353CC}">
              <c16:uniqueId val="{00000003-187B-45E5-9653-9617571F9A8A}"/>
            </c:ext>
          </c:extLst>
        </c:ser>
        <c:ser>
          <c:idx val="4"/>
          <c:order val="4"/>
          <c:tx>
            <c:strRef>
              <c:f>Sheet1!$F$1</c:f>
              <c:strCache>
                <c:ptCount val="1"/>
                <c:pt idx="0">
                  <c:v>Male
45-64</c:v>
                </c:pt>
              </c:strCache>
            </c:strRef>
          </c:tx>
          <c:spPr>
            <a:ln w="28575" cap="rnd">
              <a:solidFill>
                <a:srgbClr val="548235"/>
              </a:solidFill>
              <a:round/>
            </a:ln>
            <a:effectLst/>
          </c:spPr>
          <c:marker>
            <c:symbol val="star"/>
            <c:size val="7"/>
            <c:spPr>
              <a:noFill/>
              <a:ln w="9525">
                <a:solidFill>
                  <a:schemeClr val="accent5"/>
                </a:solidFill>
              </a:ln>
              <a:effectLst/>
            </c:spPr>
          </c:marker>
          <c:cat>
            <c:numRef>
              <c:f>Sheet1!$A$2:$A$5</c:f>
              <c:numCache>
                <c:formatCode>General</c:formatCode>
                <c:ptCount val="4"/>
                <c:pt idx="0">
                  <c:v>2014</c:v>
                </c:pt>
                <c:pt idx="1">
                  <c:v>2015</c:v>
                </c:pt>
                <c:pt idx="2">
                  <c:v>2016</c:v>
                </c:pt>
                <c:pt idx="3">
                  <c:v>2017</c:v>
                </c:pt>
              </c:numCache>
            </c:numRef>
          </c:cat>
          <c:val>
            <c:numRef>
              <c:f>Sheet1!$F$2:$F$5</c:f>
              <c:numCache>
                <c:formatCode>0.0%</c:formatCode>
                <c:ptCount val="4"/>
                <c:pt idx="0">
                  <c:v>0.25700000000000001</c:v>
                </c:pt>
                <c:pt idx="1">
                  <c:v>0.23200000000000001</c:v>
                </c:pt>
                <c:pt idx="2">
                  <c:v>0.20499999999999999</c:v>
                </c:pt>
                <c:pt idx="3">
                  <c:v>0.19400000000000001</c:v>
                </c:pt>
              </c:numCache>
            </c:numRef>
          </c:val>
          <c:smooth val="0"/>
          <c:extLst>
            <c:ext xmlns:c16="http://schemas.microsoft.com/office/drawing/2014/chart" uri="{C3380CC4-5D6E-409C-BE32-E72D297353CC}">
              <c16:uniqueId val="{00000004-187B-45E5-9653-9617571F9A8A}"/>
            </c:ext>
          </c:extLst>
        </c:ser>
        <c:ser>
          <c:idx val="5"/>
          <c:order val="5"/>
          <c:tx>
            <c:strRef>
              <c:f>Sheet1!$G$1</c:f>
              <c:strCache>
                <c:ptCount val="1"/>
                <c:pt idx="0">
                  <c:v>Male
65+</c:v>
                </c:pt>
              </c:strCache>
            </c:strRef>
          </c:tx>
          <c:spPr>
            <a:ln w="28575" cap="rnd">
              <a:solidFill>
                <a:schemeClr val="accent6"/>
              </a:solidFill>
              <a:round/>
            </a:ln>
            <a:effectLst/>
          </c:spPr>
          <c:marker>
            <c:symbol val="x"/>
            <c:size val="7"/>
            <c:spPr>
              <a:noFill/>
              <a:ln w="9525">
                <a:solidFill>
                  <a:schemeClr val="accent6"/>
                </a:solidFill>
              </a:ln>
              <a:effectLst/>
            </c:spPr>
          </c:marker>
          <c:cat>
            <c:numRef>
              <c:f>Sheet1!$A$2:$A$5</c:f>
              <c:numCache>
                <c:formatCode>General</c:formatCode>
                <c:ptCount val="4"/>
                <c:pt idx="0">
                  <c:v>2014</c:v>
                </c:pt>
                <c:pt idx="1">
                  <c:v>2015</c:v>
                </c:pt>
                <c:pt idx="2">
                  <c:v>2016</c:v>
                </c:pt>
                <c:pt idx="3">
                  <c:v>2017</c:v>
                </c:pt>
              </c:numCache>
            </c:numRef>
          </c:cat>
          <c:val>
            <c:numRef>
              <c:f>Sheet1!$G$2:$G$5</c:f>
              <c:numCache>
                <c:formatCode>0.0%</c:formatCode>
                <c:ptCount val="4"/>
                <c:pt idx="0">
                  <c:v>0.245</c:v>
                </c:pt>
                <c:pt idx="1">
                  <c:v>0.24099999999999999</c:v>
                </c:pt>
                <c:pt idx="2">
                  <c:v>0.22700000000000001</c:v>
                </c:pt>
                <c:pt idx="3">
                  <c:v>0.21199999999999999</c:v>
                </c:pt>
              </c:numCache>
            </c:numRef>
          </c:val>
          <c:smooth val="0"/>
          <c:extLst>
            <c:ext xmlns:c16="http://schemas.microsoft.com/office/drawing/2014/chart" uri="{C3380CC4-5D6E-409C-BE32-E72D297353CC}">
              <c16:uniqueId val="{00000005-187B-45E5-9653-9617571F9A8A}"/>
            </c:ext>
          </c:extLst>
        </c:ser>
        <c:dLbls>
          <c:showLegendKey val="0"/>
          <c:showVal val="0"/>
          <c:showCatName val="0"/>
          <c:showSerName val="0"/>
          <c:showPercent val="0"/>
          <c:showBubbleSize val="0"/>
        </c:dLbls>
        <c:marker val="1"/>
        <c:smooth val="0"/>
        <c:axId val="670906536"/>
        <c:axId val="670907192"/>
      </c:lineChart>
      <c:catAx>
        <c:axId val="670906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70907192"/>
        <c:crosses val="autoZero"/>
        <c:auto val="1"/>
        <c:lblAlgn val="ctr"/>
        <c:lblOffset val="100"/>
        <c:noMultiLvlLbl val="0"/>
      </c:catAx>
      <c:valAx>
        <c:axId val="670907192"/>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70906536"/>
        <c:crosses val="autoZero"/>
        <c:crossBetween val="midCat"/>
        <c:majorUnit val="0.1"/>
      </c:valAx>
      <c:spPr>
        <a:noFill/>
        <a:ln>
          <a:noFill/>
        </a:ln>
        <a:effectLst/>
      </c:spPr>
    </c:plotArea>
    <c:legend>
      <c:legendPos val="b"/>
      <c:layout>
        <c:manualLayout>
          <c:xMode val="edge"/>
          <c:yMode val="edge"/>
          <c:x val="5.9151842130844755E-2"/>
          <c:y val="2.0163036544408722E-2"/>
          <c:w val="0.88853139885292121"/>
          <c:h val="0.1054544376380275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57528919996109E-2"/>
          <c:y val="0.10687387760740436"/>
          <c:w val="0.90945234276271025"/>
          <c:h val="0.62999654648432102"/>
        </c:manualLayout>
      </c:layout>
      <c:barChart>
        <c:barDir val="col"/>
        <c:grouping val="percentStacked"/>
        <c:varyColors val="0"/>
        <c:ser>
          <c:idx val="0"/>
          <c:order val="0"/>
          <c:tx>
            <c:strRef>
              <c:f>Sheet1!$B$1</c:f>
              <c:strCache>
                <c:ptCount val="1"/>
                <c:pt idx="0">
                  <c:v>Better</c:v>
                </c:pt>
              </c:strCache>
            </c:strRef>
          </c:tx>
          <c:spPr>
            <a:solidFill>
              <a:srgbClr val="27FC33"/>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2-C0BE-405E-AC43-AC6955DC9BA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45-64 y.o.
vs.
18-44 y.o.</c:v>
                </c:pt>
                <c:pt idx="1">
                  <c:v>65+ y.o. 
vs. 
18-44 y.o.</c:v>
                </c:pt>
                <c:pt idx="3">
                  <c:v>Female 
vs. 
Male</c:v>
                </c:pt>
                <c:pt idx="5">
                  <c:v>Less Than
High School
vs.
Bachelor's</c:v>
                </c:pt>
                <c:pt idx="6">
                  <c:v>High
School 
vs.
Bachelor's</c:v>
                </c:pt>
                <c:pt idx="7">
                  <c:v>Some
College
vs.
Bachelor's
</c:v>
                </c:pt>
              </c:strCache>
            </c:strRef>
          </c:cat>
          <c:val>
            <c:numRef>
              <c:f>Sheet1!$B$2:$B$9</c:f>
              <c:numCache>
                <c:formatCode>General</c:formatCode>
                <c:ptCount val="8"/>
                <c:pt idx="0">
                  <c:v>18</c:v>
                </c:pt>
                <c:pt idx="1">
                  <c:v>22</c:v>
                </c:pt>
                <c:pt idx="3">
                  <c:v>1</c:v>
                </c:pt>
                <c:pt idx="5">
                  <c:v>10</c:v>
                </c:pt>
                <c:pt idx="6">
                  <c:v>7</c:v>
                </c:pt>
                <c:pt idx="7">
                  <c:v>0</c:v>
                </c:pt>
              </c:numCache>
            </c:numRef>
          </c:val>
          <c:extLst>
            <c:ext xmlns:c16="http://schemas.microsoft.com/office/drawing/2014/chart" uri="{C3380CC4-5D6E-409C-BE32-E72D297353CC}">
              <c16:uniqueId val="{00000000-BACA-4819-B3F7-788620962C89}"/>
            </c:ext>
          </c:extLst>
        </c:ser>
        <c:ser>
          <c:idx val="1"/>
          <c:order val="1"/>
          <c:tx>
            <c:strRef>
              <c:f>Sheet1!$C$1</c:f>
              <c:strCache>
                <c:ptCount val="1"/>
                <c:pt idx="0">
                  <c:v>Same</c:v>
                </c:pt>
              </c:strCache>
            </c:strRef>
          </c:tx>
          <c:spPr>
            <a:solidFill>
              <a:srgbClr val="FAD2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45-64 y.o.
vs.
18-44 y.o.</c:v>
                </c:pt>
                <c:pt idx="1">
                  <c:v>65+ y.o. 
vs. 
18-44 y.o.</c:v>
                </c:pt>
                <c:pt idx="3">
                  <c:v>Female 
vs. 
Male</c:v>
                </c:pt>
                <c:pt idx="5">
                  <c:v>Less Than
High School
vs.
Bachelor's</c:v>
                </c:pt>
                <c:pt idx="6">
                  <c:v>High
School 
vs.
Bachelor's</c:v>
                </c:pt>
                <c:pt idx="7">
                  <c:v>Some
College
vs.
Bachelor's
</c:v>
                </c:pt>
              </c:strCache>
            </c:strRef>
          </c:cat>
          <c:val>
            <c:numRef>
              <c:f>Sheet1!$C$2:$C$9</c:f>
              <c:numCache>
                <c:formatCode>General</c:formatCode>
                <c:ptCount val="8"/>
                <c:pt idx="0">
                  <c:v>10</c:v>
                </c:pt>
                <c:pt idx="1">
                  <c:v>4</c:v>
                </c:pt>
                <c:pt idx="3">
                  <c:v>16</c:v>
                </c:pt>
                <c:pt idx="5">
                  <c:v>15</c:v>
                </c:pt>
                <c:pt idx="6">
                  <c:v>21</c:v>
                </c:pt>
                <c:pt idx="7">
                  <c:v>28</c:v>
                </c:pt>
              </c:numCache>
            </c:numRef>
          </c:val>
          <c:extLst>
            <c:ext xmlns:c16="http://schemas.microsoft.com/office/drawing/2014/chart" uri="{C3380CC4-5D6E-409C-BE32-E72D297353CC}">
              <c16:uniqueId val="{00000001-BACA-4819-B3F7-788620962C89}"/>
            </c:ext>
          </c:extLst>
        </c:ser>
        <c:ser>
          <c:idx val="2"/>
          <c:order val="2"/>
          <c:tx>
            <c:strRef>
              <c:f>Sheet1!$D$1</c:f>
              <c:strCache>
                <c:ptCount val="1"/>
                <c:pt idx="0">
                  <c:v>Worse</c:v>
                </c:pt>
              </c:strCache>
            </c:strRef>
          </c:tx>
          <c:spPr>
            <a:solidFill>
              <a:srgbClr val="E5152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BACA-4819-B3F7-788620962C89}"/>
                </c:ext>
              </c:extLst>
            </c:dLbl>
            <c:dLbl>
              <c:idx val="4"/>
              <c:delete val="1"/>
              <c:extLst>
                <c:ext xmlns:c15="http://schemas.microsoft.com/office/drawing/2012/chart" uri="{CE6537A1-D6FC-4f65-9D91-7224C49458BB}"/>
                <c:ext xmlns:c16="http://schemas.microsoft.com/office/drawing/2014/chart" uri="{C3380CC4-5D6E-409C-BE32-E72D297353CC}">
                  <c16:uniqueId val="{00000004-BACA-4819-B3F7-788620962C89}"/>
                </c:ext>
              </c:extLst>
            </c:dLbl>
            <c:dLbl>
              <c:idx val="6"/>
              <c:delete val="1"/>
              <c:extLst>
                <c:ext xmlns:c15="http://schemas.microsoft.com/office/drawing/2012/chart" uri="{CE6537A1-D6FC-4f65-9D91-7224C49458BB}"/>
                <c:ext xmlns:c16="http://schemas.microsoft.com/office/drawing/2014/chart" uri="{C3380CC4-5D6E-409C-BE32-E72D297353CC}">
                  <c16:uniqueId val="{00000000-C0BE-405E-AC43-AC6955DC9BA3}"/>
                </c:ext>
              </c:extLst>
            </c:dLbl>
            <c:dLbl>
              <c:idx val="7"/>
              <c:delete val="1"/>
              <c:extLst>
                <c:ext xmlns:c15="http://schemas.microsoft.com/office/drawing/2012/chart" uri="{CE6537A1-D6FC-4f65-9D91-7224C49458BB}"/>
                <c:ext xmlns:c16="http://schemas.microsoft.com/office/drawing/2014/chart" uri="{C3380CC4-5D6E-409C-BE32-E72D297353CC}">
                  <c16:uniqueId val="{00000001-C0BE-405E-AC43-AC6955DC9BA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45-64 y.o.
vs.
18-44 y.o.</c:v>
                </c:pt>
                <c:pt idx="1">
                  <c:v>65+ y.o. 
vs. 
18-44 y.o.</c:v>
                </c:pt>
                <c:pt idx="3">
                  <c:v>Female 
vs. 
Male</c:v>
                </c:pt>
                <c:pt idx="5">
                  <c:v>Less Than
High School
vs.
Bachelor's</c:v>
                </c:pt>
                <c:pt idx="6">
                  <c:v>High
School 
vs.
Bachelor's</c:v>
                </c:pt>
                <c:pt idx="7">
                  <c:v>Some
College
vs.
Bachelor's
</c:v>
                </c:pt>
              </c:strCache>
            </c:strRef>
          </c:cat>
          <c:val>
            <c:numRef>
              <c:f>Sheet1!$D$2:$D$9</c:f>
              <c:numCache>
                <c:formatCode>General</c:formatCode>
                <c:ptCount val="8"/>
                <c:pt idx="0">
                  <c:v>0</c:v>
                </c:pt>
                <c:pt idx="1">
                  <c:v>2</c:v>
                </c:pt>
                <c:pt idx="3">
                  <c:v>11</c:v>
                </c:pt>
                <c:pt idx="5">
                  <c:v>3</c:v>
                </c:pt>
                <c:pt idx="6">
                  <c:v>0</c:v>
                </c:pt>
                <c:pt idx="7">
                  <c:v>0</c:v>
                </c:pt>
              </c:numCache>
            </c:numRef>
          </c:val>
          <c:extLst>
            <c:ext xmlns:c16="http://schemas.microsoft.com/office/drawing/2014/chart" uri="{C3380CC4-5D6E-409C-BE32-E72D297353CC}">
              <c16:uniqueId val="{00000002-BACA-4819-B3F7-788620962C89}"/>
            </c:ext>
          </c:extLst>
        </c:ser>
        <c:dLbls>
          <c:showLegendKey val="0"/>
          <c:showVal val="0"/>
          <c:showCatName val="0"/>
          <c:showSerName val="0"/>
          <c:showPercent val="0"/>
          <c:showBubbleSize val="0"/>
        </c:dLbls>
        <c:gapWidth val="50"/>
        <c:overlap val="100"/>
        <c:axId val="810957208"/>
        <c:axId val="810966064"/>
      </c:barChart>
      <c:catAx>
        <c:axId val="8109572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10966064"/>
        <c:crosses val="autoZero"/>
        <c:auto val="1"/>
        <c:lblAlgn val="ctr"/>
        <c:lblOffset val="100"/>
        <c:tickLblSkip val="1"/>
        <c:noMultiLvlLbl val="0"/>
      </c:catAx>
      <c:valAx>
        <c:axId val="8109660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10957208"/>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11352082725770389"/>
          <c:y val="5.1351475802366786E-3"/>
          <c:w val="0.77666204918829596"/>
          <c:h val="6.88856656075885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254957713619127E-2"/>
          <c:y val="0.11111366927146228"/>
          <c:w val="0.89382837561971407"/>
          <c:h val="0.62575669423877467"/>
        </c:manualLayout>
      </c:layout>
      <c:barChart>
        <c:barDir val="col"/>
        <c:grouping val="percentStacked"/>
        <c:varyColors val="0"/>
        <c:ser>
          <c:idx val="0"/>
          <c:order val="0"/>
          <c:tx>
            <c:strRef>
              <c:f>Sheet1!$B$1</c:f>
              <c:strCache>
                <c:ptCount val="1"/>
                <c:pt idx="0">
                  <c:v>Better</c:v>
                </c:pt>
              </c:strCache>
            </c:strRef>
          </c:tx>
          <c:spPr>
            <a:solidFill>
              <a:srgbClr val="27FC3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9FA0-4B50-82B4-E92F972FA222}"/>
                </c:ext>
              </c:extLst>
            </c:dLbl>
            <c:dLbl>
              <c:idx val="7"/>
              <c:delete val="1"/>
              <c:extLst>
                <c:ext xmlns:c15="http://schemas.microsoft.com/office/drawing/2012/chart" uri="{CE6537A1-D6FC-4f65-9D91-7224C49458BB}"/>
                <c:ext xmlns:c16="http://schemas.microsoft.com/office/drawing/2014/chart" uri="{C3380CC4-5D6E-409C-BE32-E72D297353CC}">
                  <c16:uniqueId val="{00000004-B610-451B-B909-CBB18209100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45-64 y.o.
vs.
18-44 y.o.</c:v>
                </c:pt>
                <c:pt idx="1">
                  <c:v>65+ y.o. 
vs. 
18-44 y.o.</c:v>
                </c:pt>
                <c:pt idx="3">
                  <c:v>Female
 vs. 
Male</c:v>
                </c:pt>
                <c:pt idx="5">
                  <c:v>Less Than
High School
vs.
Bachelor's</c:v>
                </c:pt>
                <c:pt idx="6">
                  <c:v>High
School 
vs.
Bachelor's</c:v>
                </c:pt>
                <c:pt idx="7">
                  <c:v>Some
College
vs.
Bachelor's
</c:v>
                </c:pt>
              </c:strCache>
            </c:strRef>
          </c:cat>
          <c:val>
            <c:numRef>
              <c:f>Sheet1!$B$2:$B$9</c:f>
              <c:numCache>
                <c:formatCode>General</c:formatCode>
                <c:ptCount val="8"/>
                <c:pt idx="0">
                  <c:v>5</c:v>
                </c:pt>
                <c:pt idx="1">
                  <c:v>6</c:v>
                </c:pt>
                <c:pt idx="3">
                  <c:v>0</c:v>
                </c:pt>
                <c:pt idx="5">
                  <c:v>4</c:v>
                </c:pt>
                <c:pt idx="6">
                  <c:v>4</c:v>
                </c:pt>
                <c:pt idx="7">
                  <c:v>0</c:v>
                </c:pt>
              </c:numCache>
            </c:numRef>
          </c:val>
          <c:extLst>
            <c:ext xmlns:c16="http://schemas.microsoft.com/office/drawing/2014/chart" uri="{C3380CC4-5D6E-409C-BE32-E72D297353CC}">
              <c16:uniqueId val="{00000000-B610-451B-B909-CBB18209100D}"/>
            </c:ext>
          </c:extLst>
        </c:ser>
        <c:ser>
          <c:idx val="1"/>
          <c:order val="1"/>
          <c:tx>
            <c:strRef>
              <c:f>Sheet1!$C$1</c:f>
              <c:strCache>
                <c:ptCount val="1"/>
                <c:pt idx="0">
                  <c:v>Same</c:v>
                </c:pt>
              </c:strCache>
            </c:strRef>
          </c:tx>
          <c:spPr>
            <a:solidFill>
              <a:srgbClr val="FAD201"/>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5-B610-451B-B909-CBB18209100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45-64 y.o.
vs.
18-44 y.o.</c:v>
                </c:pt>
                <c:pt idx="1">
                  <c:v>65+ y.o. 
vs. 
18-44 y.o.</c:v>
                </c:pt>
                <c:pt idx="3">
                  <c:v>Female
 vs. 
Male</c:v>
                </c:pt>
                <c:pt idx="5">
                  <c:v>Less Than
High School
vs.
Bachelor's</c:v>
                </c:pt>
                <c:pt idx="6">
                  <c:v>High
School 
vs.
Bachelor's</c:v>
                </c:pt>
                <c:pt idx="7">
                  <c:v>Some
College
vs.
Bachelor's
</c:v>
                </c:pt>
              </c:strCache>
            </c:strRef>
          </c:cat>
          <c:val>
            <c:numRef>
              <c:f>Sheet1!$C$2:$C$9</c:f>
              <c:numCache>
                <c:formatCode>General</c:formatCode>
                <c:ptCount val="8"/>
                <c:pt idx="0">
                  <c:v>1</c:v>
                </c:pt>
                <c:pt idx="1">
                  <c:v>0</c:v>
                </c:pt>
                <c:pt idx="3">
                  <c:v>1</c:v>
                </c:pt>
                <c:pt idx="5">
                  <c:v>2</c:v>
                </c:pt>
                <c:pt idx="6">
                  <c:v>2</c:v>
                </c:pt>
                <c:pt idx="7">
                  <c:v>6</c:v>
                </c:pt>
              </c:numCache>
            </c:numRef>
          </c:val>
          <c:extLst>
            <c:ext xmlns:c16="http://schemas.microsoft.com/office/drawing/2014/chart" uri="{C3380CC4-5D6E-409C-BE32-E72D297353CC}">
              <c16:uniqueId val="{00000001-B610-451B-B909-CBB18209100D}"/>
            </c:ext>
          </c:extLst>
        </c:ser>
        <c:ser>
          <c:idx val="2"/>
          <c:order val="2"/>
          <c:tx>
            <c:strRef>
              <c:f>Sheet1!$D$1</c:f>
              <c:strCache>
                <c:ptCount val="1"/>
                <c:pt idx="0">
                  <c:v>Worse</c:v>
                </c:pt>
              </c:strCache>
            </c:strRef>
          </c:tx>
          <c:spPr>
            <a:solidFill>
              <a:srgbClr val="E5152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B610-451B-B909-CBB18209100D}"/>
                </c:ext>
              </c:extLst>
            </c:dLbl>
            <c:dLbl>
              <c:idx val="1"/>
              <c:delete val="1"/>
              <c:extLst>
                <c:ext xmlns:c15="http://schemas.microsoft.com/office/drawing/2012/chart" uri="{CE6537A1-D6FC-4f65-9D91-7224C49458BB}"/>
                <c:ext xmlns:c16="http://schemas.microsoft.com/office/drawing/2014/chart" uri="{C3380CC4-5D6E-409C-BE32-E72D297353CC}">
                  <c16:uniqueId val="{00000009-B610-451B-B909-CBB18209100D}"/>
                </c:ext>
              </c:extLst>
            </c:dLbl>
            <c:dLbl>
              <c:idx val="4"/>
              <c:delete val="1"/>
              <c:extLst>
                <c:ext xmlns:c15="http://schemas.microsoft.com/office/drawing/2012/chart" uri="{CE6537A1-D6FC-4f65-9D91-7224C49458BB}"/>
                <c:ext xmlns:c16="http://schemas.microsoft.com/office/drawing/2014/chart" uri="{C3380CC4-5D6E-409C-BE32-E72D297353CC}">
                  <c16:uniqueId val="{00000007-B610-451B-B909-CBB18209100D}"/>
                </c:ext>
              </c:extLst>
            </c:dLbl>
            <c:dLbl>
              <c:idx val="5"/>
              <c:delete val="1"/>
              <c:extLst>
                <c:ext xmlns:c15="http://schemas.microsoft.com/office/drawing/2012/chart" uri="{CE6537A1-D6FC-4f65-9D91-7224C49458BB}"/>
                <c:ext xmlns:c16="http://schemas.microsoft.com/office/drawing/2014/chart" uri="{C3380CC4-5D6E-409C-BE32-E72D297353CC}">
                  <c16:uniqueId val="{00000006-B610-451B-B909-CBB18209100D}"/>
                </c:ext>
              </c:extLst>
            </c:dLbl>
            <c:dLbl>
              <c:idx val="6"/>
              <c:delete val="1"/>
              <c:extLst>
                <c:ext xmlns:c15="http://schemas.microsoft.com/office/drawing/2012/chart" uri="{CE6537A1-D6FC-4f65-9D91-7224C49458BB}"/>
                <c:ext xmlns:c16="http://schemas.microsoft.com/office/drawing/2014/chart" uri="{C3380CC4-5D6E-409C-BE32-E72D297353CC}">
                  <c16:uniqueId val="{00000001-9FA0-4B50-82B4-E92F972FA222}"/>
                </c:ext>
              </c:extLst>
            </c:dLbl>
            <c:dLbl>
              <c:idx val="7"/>
              <c:delete val="1"/>
              <c:extLst>
                <c:ext xmlns:c15="http://schemas.microsoft.com/office/drawing/2012/chart" uri="{CE6537A1-D6FC-4f65-9D91-7224C49458BB}"/>
                <c:ext xmlns:c16="http://schemas.microsoft.com/office/drawing/2014/chart" uri="{C3380CC4-5D6E-409C-BE32-E72D297353CC}">
                  <c16:uniqueId val="{00000002-9FA0-4B50-82B4-E92F972FA222}"/>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45-64 y.o.
vs.
18-44 y.o.</c:v>
                </c:pt>
                <c:pt idx="1">
                  <c:v>65+ y.o. 
vs. 
18-44 y.o.</c:v>
                </c:pt>
                <c:pt idx="3">
                  <c:v>Female
 vs. 
Male</c:v>
                </c:pt>
                <c:pt idx="5">
                  <c:v>Less Than
High School
vs.
Bachelor's</c:v>
                </c:pt>
                <c:pt idx="6">
                  <c:v>High
School 
vs.
Bachelor's</c:v>
                </c:pt>
                <c:pt idx="7">
                  <c:v>Some
College
vs.
Bachelor's
</c:v>
                </c:pt>
              </c:strCache>
            </c:strRef>
          </c:cat>
          <c:val>
            <c:numRef>
              <c:f>Sheet1!$D$2:$D$9</c:f>
              <c:numCache>
                <c:formatCode>General</c:formatCode>
                <c:ptCount val="8"/>
                <c:pt idx="0">
                  <c:v>0</c:v>
                </c:pt>
                <c:pt idx="1">
                  <c:v>0</c:v>
                </c:pt>
                <c:pt idx="3">
                  <c:v>5</c:v>
                </c:pt>
                <c:pt idx="5">
                  <c:v>0</c:v>
                </c:pt>
                <c:pt idx="6">
                  <c:v>0</c:v>
                </c:pt>
                <c:pt idx="7">
                  <c:v>0</c:v>
                </c:pt>
              </c:numCache>
            </c:numRef>
          </c:val>
          <c:extLst>
            <c:ext xmlns:c16="http://schemas.microsoft.com/office/drawing/2014/chart" uri="{C3380CC4-5D6E-409C-BE32-E72D297353CC}">
              <c16:uniqueId val="{00000002-B610-451B-B909-CBB18209100D}"/>
            </c:ext>
          </c:extLst>
        </c:ser>
        <c:dLbls>
          <c:showLegendKey val="0"/>
          <c:showVal val="0"/>
          <c:showCatName val="0"/>
          <c:showSerName val="0"/>
          <c:showPercent val="0"/>
          <c:showBubbleSize val="0"/>
        </c:dLbls>
        <c:gapWidth val="50"/>
        <c:overlap val="100"/>
        <c:axId val="810962784"/>
        <c:axId val="810960160"/>
      </c:barChart>
      <c:catAx>
        <c:axId val="81096278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10960160"/>
        <c:crosses val="autoZero"/>
        <c:auto val="1"/>
        <c:lblAlgn val="ctr"/>
        <c:lblOffset val="100"/>
        <c:noMultiLvlLbl val="0"/>
      </c:catAx>
      <c:valAx>
        <c:axId val="810960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1096278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11582239720034995"/>
          <c:y val="8.4353291051547392E-3"/>
          <c:w val="0.77604853212792846"/>
          <c:h val="7.473363603021504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892777291727403E-2"/>
          <c:y val="0.13078809227793892"/>
          <c:w val="0.90806345387382137"/>
          <c:h val="0.60608233181378646"/>
        </c:manualLayout>
      </c:layout>
      <c:barChart>
        <c:barDir val="col"/>
        <c:grouping val="percentStacked"/>
        <c:varyColors val="0"/>
        <c:ser>
          <c:idx val="0"/>
          <c:order val="0"/>
          <c:tx>
            <c:strRef>
              <c:f>Sheet1!$B$1</c:f>
              <c:strCache>
                <c:ptCount val="1"/>
                <c:pt idx="0">
                  <c:v>Better</c:v>
                </c:pt>
              </c:strCache>
            </c:strRef>
          </c:tx>
          <c:spPr>
            <a:solidFill>
              <a:srgbClr val="27FC33"/>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0-2B19-4918-8521-6AF726DEE2DC}"/>
                </c:ext>
              </c:extLst>
            </c:dLbl>
            <c:dLbl>
              <c:idx val="7"/>
              <c:delete val="1"/>
              <c:extLst>
                <c:ext xmlns:c15="http://schemas.microsoft.com/office/drawing/2012/chart" uri="{CE6537A1-D6FC-4f65-9D91-7224C49458BB}"/>
                <c:ext xmlns:c16="http://schemas.microsoft.com/office/drawing/2014/chart" uri="{C3380CC4-5D6E-409C-BE32-E72D297353CC}">
                  <c16:uniqueId val="{00000000-CA72-4700-84F4-437D6D1AD99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45-64 y.o.
vs.
18-44 y.o.</c:v>
                </c:pt>
                <c:pt idx="1">
                  <c:v>65+ y.o. 
vs. 
18-44 y.o. </c:v>
                </c:pt>
                <c:pt idx="2">
                  <c:v>Female 
vs. 
Male</c:v>
                </c:pt>
                <c:pt idx="3">
                  <c:v>Less Than
High School
vs.
Bachelor's</c:v>
                </c:pt>
                <c:pt idx="4">
                  <c:v>High
School 
vs.
Bachelor's</c:v>
                </c:pt>
                <c:pt idx="5">
                  <c:v>Some
College
vs.
Bachelor's
</c:v>
                </c:pt>
              </c:strCache>
            </c:strRef>
          </c:cat>
          <c:val>
            <c:numRef>
              <c:f>Sheet1!$B$2:$B$7</c:f>
              <c:numCache>
                <c:formatCode>General</c:formatCode>
                <c:ptCount val="6"/>
                <c:pt idx="0">
                  <c:v>13</c:v>
                </c:pt>
                <c:pt idx="1">
                  <c:v>16</c:v>
                </c:pt>
                <c:pt idx="2">
                  <c:v>1</c:v>
                </c:pt>
                <c:pt idx="3">
                  <c:v>6</c:v>
                </c:pt>
                <c:pt idx="4">
                  <c:v>3</c:v>
                </c:pt>
                <c:pt idx="5">
                  <c:v>0</c:v>
                </c:pt>
              </c:numCache>
            </c:numRef>
          </c:val>
          <c:extLst>
            <c:ext xmlns:c16="http://schemas.microsoft.com/office/drawing/2014/chart" uri="{C3380CC4-5D6E-409C-BE32-E72D297353CC}">
              <c16:uniqueId val="{00000000-307E-4B60-97B0-5FAF3FE9C058}"/>
            </c:ext>
          </c:extLst>
        </c:ser>
        <c:ser>
          <c:idx val="1"/>
          <c:order val="1"/>
          <c:tx>
            <c:strRef>
              <c:f>Sheet1!$C$1</c:f>
              <c:strCache>
                <c:ptCount val="1"/>
                <c:pt idx="0">
                  <c:v>Same</c:v>
                </c:pt>
              </c:strCache>
            </c:strRef>
          </c:tx>
          <c:spPr>
            <a:solidFill>
              <a:srgbClr val="FAD2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45-64 y.o.
vs.
18-44 y.o.</c:v>
                </c:pt>
                <c:pt idx="1">
                  <c:v>65+ y.o. 
vs. 
18-44 y.o. </c:v>
                </c:pt>
                <c:pt idx="2">
                  <c:v>Female 
vs. 
Male</c:v>
                </c:pt>
                <c:pt idx="3">
                  <c:v>Less Than
High School
vs.
Bachelor's</c:v>
                </c:pt>
                <c:pt idx="4">
                  <c:v>High
School 
vs.
Bachelor's</c:v>
                </c:pt>
                <c:pt idx="5">
                  <c:v>Some
College
vs.
Bachelor's
</c:v>
                </c:pt>
              </c:strCache>
            </c:strRef>
          </c:cat>
          <c:val>
            <c:numRef>
              <c:f>Sheet1!$C$2:$C$7</c:f>
              <c:numCache>
                <c:formatCode>General</c:formatCode>
                <c:ptCount val="6"/>
                <c:pt idx="0">
                  <c:v>9</c:v>
                </c:pt>
                <c:pt idx="1">
                  <c:v>4</c:v>
                </c:pt>
                <c:pt idx="2">
                  <c:v>15</c:v>
                </c:pt>
                <c:pt idx="3">
                  <c:v>13</c:v>
                </c:pt>
                <c:pt idx="4">
                  <c:v>19</c:v>
                </c:pt>
                <c:pt idx="5">
                  <c:v>22</c:v>
                </c:pt>
              </c:numCache>
            </c:numRef>
          </c:val>
          <c:extLst>
            <c:ext xmlns:c16="http://schemas.microsoft.com/office/drawing/2014/chart" uri="{C3380CC4-5D6E-409C-BE32-E72D297353CC}">
              <c16:uniqueId val="{00000001-307E-4B60-97B0-5FAF3FE9C058}"/>
            </c:ext>
          </c:extLst>
        </c:ser>
        <c:ser>
          <c:idx val="2"/>
          <c:order val="2"/>
          <c:tx>
            <c:strRef>
              <c:f>Sheet1!$D$1</c:f>
              <c:strCache>
                <c:ptCount val="1"/>
                <c:pt idx="0">
                  <c:v>Worse</c:v>
                </c:pt>
              </c:strCache>
            </c:strRef>
          </c:tx>
          <c:spPr>
            <a:solidFill>
              <a:srgbClr val="E5152F"/>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7-307E-4B60-97B0-5FAF3FE9C058}"/>
                </c:ext>
              </c:extLst>
            </c:dLbl>
            <c:dLbl>
              <c:idx val="4"/>
              <c:delete val="1"/>
              <c:extLst>
                <c:ext xmlns:c15="http://schemas.microsoft.com/office/drawing/2012/chart" uri="{CE6537A1-D6FC-4f65-9D91-7224C49458BB}"/>
                <c:ext xmlns:c16="http://schemas.microsoft.com/office/drawing/2014/chart" uri="{C3380CC4-5D6E-409C-BE32-E72D297353CC}">
                  <c16:uniqueId val="{00000005-307E-4B60-97B0-5FAF3FE9C058}"/>
                </c:ext>
              </c:extLst>
            </c:dLbl>
            <c:dLbl>
              <c:idx val="5"/>
              <c:delete val="1"/>
              <c:extLst>
                <c:ext xmlns:c15="http://schemas.microsoft.com/office/drawing/2012/chart" uri="{CE6537A1-D6FC-4f65-9D91-7224C49458BB}"/>
                <c:ext xmlns:c16="http://schemas.microsoft.com/office/drawing/2014/chart" uri="{C3380CC4-5D6E-409C-BE32-E72D297353CC}">
                  <c16:uniqueId val="{00000001-2B19-4918-8521-6AF726DEE2DC}"/>
                </c:ext>
              </c:extLst>
            </c:dLbl>
            <c:dLbl>
              <c:idx val="6"/>
              <c:delete val="1"/>
              <c:extLst>
                <c:ext xmlns:c15="http://schemas.microsoft.com/office/drawing/2012/chart" uri="{CE6537A1-D6FC-4f65-9D91-7224C49458BB}"/>
                <c:ext xmlns:c16="http://schemas.microsoft.com/office/drawing/2014/chart" uri="{C3380CC4-5D6E-409C-BE32-E72D297353CC}">
                  <c16:uniqueId val="{00000002-CA72-4700-84F4-437D6D1AD99C}"/>
                </c:ext>
              </c:extLst>
            </c:dLbl>
            <c:dLbl>
              <c:idx val="7"/>
              <c:delete val="1"/>
              <c:extLst>
                <c:ext xmlns:c15="http://schemas.microsoft.com/office/drawing/2012/chart" uri="{CE6537A1-D6FC-4f65-9D91-7224C49458BB}"/>
                <c:ext xmlns:c16="http://schemas.microsoft.com/office/drawing/2014/chart" uri="{C3380CC4-5D6E-409C-BE32-E72D297353CC}">
                  <c16:uniqueId val="{00000001-CA72-4700-84F4-437D6D1AD99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45-64 y.o.
vs.
18-44 y.o.</c:v>
                </c:pt>
                <c:pt idx="1">
                  <c:v>65+ y.o. 
vs. 
18-44 y.o. </c:v>
                </c:pt>
                <c:pt idx="2">
                  <c:v>Female 
vs. 
Male</c:v>
                </c:pt>
                <c:pt idx="3">
                  <c:v>Less Than
High School
vs.
Bachelor's</c:v>
                </c:pt>
                <c:pt idx="4">
                  <c:v>High
School 
vs.
Bachelor's</c:v>
                </c:pt>
                <c:pt idx="5">
                  <c:v>Some
College
vs.
Bachelor's
</c:v>
                </c:pt>
              </c:strCache>
            </c:strRef>
          </c:cat>
          <c:val>
            <c:numRef>
              <c:f>Sheet1!$D$2:$D$7</c:f>
              <c:numCache>
                <c:formatCode>General</c:formatCode>
                <c:ptCount val="6"/>
                <c:pt idx="0">
                  <c:v>0</c:v>
                </c:pt>
                <c:pt idx="1">
                  <c:v>2</c:v>
                </c:pt>
                <c:pt idx="2">
                  <c:v>6</c:v>
                </c:pt>
                <c:pt idx="3">
                  <c:v>3</c:v>
                </c:pt>
                <c:pt idx="4">
                  <c:v>0</c:v>
                </c:pt>
                <c:pt idx="5">
                  <c:v>0</c:v>
                </c:pt>
              </c:numCache>
            </c:numRef>
          </c:val>
          <c:extLst>
            <c:ext xmlns:c16="http://schemas.microsoft.com/office/drawing/2014/chart" uri="{C3380CC4-5D6E-409C-BE32-E72D297353CC}">
              <c16:uniqueId val="{00000002-307E-4B60-97B0-5FAF3FE9C058}"/>
            </c:ext>
          </c:extLst>
        </c:ser>
        <c:dLbls>
          <c:showLegendKey val="0"/>
          <c:showVal val="0"/>
          <c:showCatName val="0"/>
          <c:showSerName val="0"/>
          <c:showPercent val="0"/>
          <c:showBubbleSize val="0"/>
        </c:dLbls>
        <c:gapWidth val="50"/>
        <c:overlap val="100"/>
        <c:axId val="810949664"/>
        <c:axId val="810954912"/>
      </c:barChart>
      <c:catAx>
        <c:axId val="8109496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10954912"/>
        <c:crosses val="autoZero"/>
        <c:auto val="1"/>
        <c:lblAlgn val="ctr"/>
        <c:lblOffset val="100"/>
        <c:noMultiLvlLbl val="0"/>
      </c:catAx>
      <c:valAx>
        <c:axId val="8109549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109496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1146782346651113"/>
          <c:y val="1.4082285766910719E-2"/>
          <c:w val="0.77712501215125884"/>
          <c:h val="8.350554864852419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91688538932633"/>
          <c:y val="4.1503579350399174E-2"/>
          <c:w val="0.74874978127734038"/>
          <c:h val="0.54761966893886982"/>
        </c:manualLayout>
      </c:layout>
      <c:barChart>
        <c:barDir val="col"/>
        <c:grouping val="percentStacked"/>
        <c:varyColors val="0"/>
        <c:ser>
          <c:idx val="0"/>
          <c:order val="0"/>
          <c:tx>
            <c:strRef>
              <c:f>Sheet1!$B$1</c:f>
              <c:strCache>
                <c:ptCount val="1"/>
                <c:pt idx="0">
                  <c:v>Less than high school graduate</c:v>
                </c:pt>
              </c:strCache>
            </c:strRef>
          </c:tx>
          <c:spPr>
            <a:solidFill>
              <a:srgbClr val="0072C6"/>
            </a:solidFill>
            <a:ln>
              <a:solidFill>
                <a:sysClr val="windowText" lastClr="000000"/>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Veteran Population</c:v>
                </c:pt>
                <c:pt idx="1">
                  <c:v>Non-Veteran Population</c:v>
                </c:pt>
              </c:strCache>
            </c:strRef>
          </c:cat>
          <c:val>
            <c:numRef>
              <c:f>Sheet1!$B$2:$B$3</c:f>
              <c:numCache>
                <c:formatCode>0.0%</c:formatCode>
                <c:ptCount val="2"/>
                <c:pt idx="0">
                  <c:v>5.8000000000000003E-2</c:v>
                </c:pt>
                <c:pt idx="1">
                  <c:v>0.126</c:v>
                </c:pt>
              </c:numCache>
            </c:numRef>
          </c:val>
          <c:extLst>
            <c:ext xmlns:c16="http://schemas.microsoft.com/office/drawing/2014/chart" uri="{C3380CC4-5D6E-409C-BE32-E72D297353CC}">
              <c16:uniqueId val="{00000000-17C9-4666-B560-FE25D01700A9}"/>
            </c:ext>
          </c:extLst>
        </c:ser>
        <c:ser>
          <c:idx val="1"/>
          <c:order val="1"/>
          <c:tx>
            <c:strRef>
              <c:f>Sheet1!$C$1</c:f>
              <c:strCache>
                <c:ptCount val="1"/>
                <c:pt idx="0">
                  <c:v>High school gradute (includes equivalency)</c:v>
                </c:pt>
              </c:strCache>
            </c:strRef>
          </c:tx>
          <c:spPr>
            <a:solidFill>
              <a:srgbClr val="AABA0A"/>
            </a:solidFill>
            <a:ln>
              <a:solidFill>
                <a:sysClr val="windowText" lastClr="000000"/>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Veteran Population</c:v>
                </c:pt>
                <c:pt idx="1">
                  <c:v>Non-Veteran Population</c:v>
                </c:pt>
              </c:strCache>
            </c:strRef>
          </c:cat>
          <c:val>
            <c:numRef>
              <c:f>Sheet1!$C$2:$C$3</c:f>
              <c:numCache>
                <c:formatCode>0.0%</c:formatCode>
                <c:ptCount val="2"/>
                <c:pt idx="0">
                  <c:v>0.28199999999999997</c:v>
                </c:pt>
                <c:pt idx="1">
                  <c:v>0.27100000000000002</c:v>
                </c:pt>
              </c:numCache>
            </c:numRef>
          </c:val>
          <c:extLst>
            <c:ext xmlns:c16="http://schemas.microsoft.com/office/drawing/2014/chart" uri="{C3380CC4-5D6E-409C-BE32-E72D297353CC}">
              <c16:uniqueId val="{00000001-17C9-4666-B560-FE25D01700A9}"/>
            </c:ext>
          </c:extLst>
        </c:ser>
        <c:ser>
          <c:idx val="2"/>
          <c:order val="2"/>
          <c:tx>
            <c:strRef>
              <c:f>Sheet1!$D$1</c:f>
              <c:strCache>
                <c:ptCount val="1"/>
                <c:pt idx="0">
                  <c:v>Some college or associate's degree</c:v>
                </c:pt>
              </c:strCache>
            </c:strRef>
          </c:tx>
          <c:spPr>
            <a:solidFill>
              <a:schemeClr val="bg1"/>
            </a:solidFill>
            <a:ln>
              <a:solidFill>
                <a:sysClr val="windowText" lastClr="000000"/>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Veteran Population</c:v>
                </c:pt>
                <c:pt idx="1">
                  <c:v>Non-Veteran Population</c:v>
                </c:pt>
              </c:strCache>
            </c:strRef>
          </c:cat>
          <c:val>
            <c:numRef>
              <c:f>Sheet1!$D$2:$D$3</c:f>
              <c:numCache>
                <c:formatCode>0.0%</c:formatCode>
                <c:ptCount val="2"/>
                <c:pt idx="0">
                  <c:v>0.372</c:v>
                </c:pt>
                <c:pt idx="1">
                  <c:v>0.28100000000000003</c:v>
                </c:pt>
              </c:numCache>
            </c:numRef>
          </c:val>
          <c:extLst>
            <c:ext xmlns:c16="http://schemas.microsoft.com/office/drawing/2014/chart" uri="{C3380CC4-5D6E-409C-BE32-E72D297353CC}">
              <c16:uniqueId val="{00000002-17C9-4666-B560-FE25D01700A9}"/>
            </c:ext>
          </c:extLst>
        </c:ser>
        <c:ser>
          <c:idx val="3"/>
          <c:order val="3"/>
          <c:tx>
            <c:strRef>
              <c:f>Sheet1!$E$1</c:f>
              <c:strCache>
                <c:ptCount val="1"/>
                <c:pt idx="0">
                  <c:v>Bachelor's degree or higher</c:v>
                </c:pt>
              </c:strCache>
            </c:strRef>
          </c:tx>
          <c:spPr>
            <a:pattFill prst="pct10">
              <a:fgClr>
                <a:schemeClr val="tx1">
                  <a:lumMod val="65000"/>
                  <a:lumOff val="35000"/>
                </a:schemeClr>
              </a:fgClr>
              <a:bgClr>
                <a:schemeClr val="bg1"/>
              </a:bgClr>
            </a:pattFill>
            <a:ln>
              <a:solidFill>
                <a:sysClr val="windowText" lastClr="000000"/>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Veteran Population</c:v>
                </c:pt>
                <c:pt idx="1">
                  <c:v>Non-Veteran Population</c:v>
                </c:pt>
              </c:strCache>
            </c:strRef>
          </c:cat>
          <c:val>
            <c:numRef>
              <c:f>Sheet1!$E$2:$E$3</c:f>
              <c:numCache>
                <c:formatCode>0.0%</c:formatCode>
                <c:ptCount val="2"/>
                <c:pt idx="0">
                  <c:v>0.28799999999999998</c:v>
                </c:pt>
                <c:pt idx="1">
                  <c:v>0.32200000000000001</c:v>
                </c:pt>
              </c:numCache>
            </c:numRef>
          </c:val>
          <c:extLst>
            <c:ext xmlns:c16="http://schemas.microsoft.com/office/drawing/2014/chart" uri="{C3380CC4-5D6E-409C-BE32-E72D297353CC}">
              <c16:uniqueId val="{00000003-17C9-4666-B560-FE25D01700A9}"/>
            </c:ext>
          </c:extLst>
        </c:ser>
        <c:dLbls>
          <c:showLegendKey val="0"/>
          <c:showVal val="0"/>
          <c:showCatName val="0"/>
          <c:showSerName val="0"/>
          <c:showPercent val="0"/>
          <c:showBubbleSize val="0"/>
        </c:dLbls>
        <c:gapWidth val="75"/>
        <c:overlap val="100"/>
        <c:axId val="690268744"/>
        <c:axId val="690273992"/>
      </c:barChart>
      <c:catAx>
        <c:axId val="690268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90273992"/>
        <c:crosses val="autoZero"/>
        <c:auto val="1"/>
        <c:lblAlgn val="ctr"/>
        <c:lblOffset val="100"/>
        <c:noMultiLvlLbl val="0"/>
      </c:catAx>
      <c:valAx>
        <c:axId val="6902739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90268744"/>
        <c:crosses val="autoZero"/>
        <c:crossBetween val="between"/>
        <c:majorUnit val="0.2"/>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6.8087707786526688E-2"/>
          <c:y val="0.72613350427935963"/>
          <c:w val="0.87493569553805772"/>
          <c:h val="0.2738664957206402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380553125303795E-2"/>
          <c:y val="0.1298835014044297"/>
          <c:w val="0.9011524253912705"/>
          <c:h val="0.68891720771745635"/>
        </c:manualLayout>
      </c:layout>
      <c:barChart>
        <c:barDir val="col"/>
        <c:grouping val="percentStacked"/>
        <c:varyColors val="0"/>
        <c:ser>
          <c:idx val="0"/>
          <c:order val="0"/>
          <c:tx>
            <c:strRef>
              <c:f>Sheet1!$B$1</c:f>
              <c:strCache>
                <c:ptCount val="1"/>
                <c:pt idx="0">
                  <c:v>Better</c:v>
                </c:pt>
              </c:strCache>
            </c:strRef>
          </c:tx>
          <c:spPr>
            <a:solidFill>
              <a:srgbClr val="27FC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 
vs. 
NH White</c:v>
                </c:pt>
                <c:pt idx="1">
                  <c:v>NH AIAN 
vs. 
NH White</c:v>
                </c:pt>
                <c:pt idx="2">
                  <c:v>NH Asian 
vs. 
NH White</c:v>
                </c:pt>
                <c:pt idx="3">
                  <c:v>NH Black
 vs. 
NH White</c:v>
                </c:pt>
                <c:pt idx="4">
                  <c:v>NH Multirace 
vs. 
NH White</c:v>
                </c:pt>
                <c:pt idx="5">
                  <c:v>NH NHOPI 
vs. 
NH White</c:v>
                </c:pt>
              </c:strCache>
            </c:strRef>
          </c:cat>
          <c:val>
            <c:numRef>
              <c:f>Sheet1!$B$2:$B$7</c:f>
              <c:numCache>
                <c:formatCode>General</c:formatCode>
                <c:ptCount val="6"/>
                <c:pt idx="0">
                  <c:v>2</c:v>
                </c:pt>
                <c:pt idx="1">
                  <c:v>1</c:v>
                </c:pt>
                <c:pt idx="2">
                  <c:v>1</c:v>
                </c:pt>
                <c:pt idx="3">
                  <c:v>3</c:v>
                </c:pt>
                <c:pt idx="4">
                  <c:v>1</c:v>
                </c:pt>
                <c:pt idx="5">
                  <c:v>2</c:v>
                </c:pt>
              </c:numCache>
            </c:numRef>
          </c:val>
          <c:extLst>
            <c:ext xmlns:c16="http://schemas.microsoft.com/office/drawing/2014/chart" uri="{C3380CC4-5D6E-409C-BE32-E72D297353CC}">
              <c16:uniqueId val="{00000000-515F-4B2C-8958-F2369B86139D}"/>
            </c:ext>
          </c:extLst>
        </c:ser>
        <c:ser>
          <c:idx val="1"/>
          <c:order val="1"/>
          <c:tx>
            <c:strRef>
              <c:f>Sheet1!$C$1</c:f>
              <c:strCache>
                <c:ptCount val="1"/>
                <c:pt idx="0">
                  <c:v>Same</c:v>
                </c:pt>
              </c:strCache>
            </c:strRef>
          </c:tx>
          <c:spPr>
            <a:solidFill>
              <a:srgbClr val="FAD2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 
vs. 
NH White</c:v>
                </c:pt>
                <c:pt idx="1">
                  <c:v>NH AIAN 
vs. 
NH White</c:v>
                </c:pt>
                <c:pt idx="2">
                  <c:v>NH Asian 
vs. 
NH White</c:v>
                </c:pt>
                <c:pt idx="3">
                  <c:v>NH Black
 vs. 
NH White</c:v>
                </c:pt>
                <c:pt idx="4">
                  <c:v>NH Multirace 
vs. 
NH White</c:v>
                </c:pt>
                <c:pt idx="5">
                  <c:v>NH NHOPI 
vs. 
NH White</c:v>
                </c:pt>
              </c:strCache>
            </c:strRef>
          </c:cat>
          <c:val>
            <c:numRef>
              <c:f>Sheet1!$C$2:$C$7</c:f>
              <c:numCache>
                <c:formatCode>General</c:formatCode>
                <c:ptCount val="6"/>
                <c:pt idx="0">
                  <c:v>20</c:v>
                </c:pt>
                <c:pt idx="1">
                  <c:v>21</c:v>
                </c:pt>
                <c:pt idx="2">
                  <c:v>22</c:v>
                </c:pt>
                <c:pt idx="3">
                  <c:v>23</c:v>
                </c:pt>
                <c:pt idx="4">
                  <c:v>23</c:v>
                </c:pt>
                <c:pt idx="5">
                  <c:v>22</c:v>
                </c:pt>
              </c:numCache>
            </c:numRef>
          </c:val>
          <c:extLst>
            <c:ext xmlns:c16="http://schemas.microsoft.com/office/drawing/2014/chart" uri="{C3380CC4-5D6E-409C-BE32-E72D297353CC}">
              <c16:uniqueId val="{00000001-515F-4B2C-8958-F2369B86139D}"/>
            </c:ext>
          </c:extLst>
        </c:ser>
        <c:ser>
          <c:idx val="2"/>
          <c:order val="2"/>
          <c:tx>
            <c:strRef>
              <c:f>Sheet1!$D$1</c:f>
              <c:strCache>
                <c:ptCount val="1"/>
                <c:pt idx="0">
                  <c:v>Worse</c:v>
                </c:pt>
              </c:strCache>
            </c:strRef>
          </c:tx>
          <c:spPr>
            <a:solidFill>
              <a:srgbClr val="E5152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 
vs. 
NH White</c:v>
                </c:pt>
                <c:pt idx="1">
                  <c:v>NH AIAN 
vs. 
NH White</c:v>
                </c:pt>
                <c:pt idx="2">
                  <c:v>NH Asian 
vs. 
NH White</c:v>
                </c:pt>
                <c:pt idx="3">
                  <c:v>NH Black
 vs. 
NH White</c:v>
                </c:pt>
                <c:pt idx="4">
                  <c:v>NH Multirace 
vs. 
NH White</c:v>
                </c:pt>
                <c:pt idx="5">
                  <c:v>NH NHOPI 
vs. 
NH White</c:v>
                </c:pt>
              </c:strCache>
            </c:strRef>
          </c:cat>
          <c:val>
            <c:numRef>
              <c:f>Sheet1!$D$2:$D$7</c:f>
              <c:numCache>
                <c:formatCode>General</c:formatCode>
                <c:ptCount val="6"/>
                <c:pt idx="0">
                  <c:v>6</c:v>
                </c:pt>
                <c:pt idx="1">
                  <c:v>6</c:v>
                </c:pt>
                <c:pt idx="2">
                  <c:v>5</c:v>
                </c:pt>
                <c:pt idx="3">
                  <c:v>2</c:v>
                </c:pt>
                <c:pt idx="4">
                  <c:v>4</c:v>
                </c:pt>
                <c:pt idx="5">
                  <c:v>4</c:v>
                </c:pt>
              </c:numCache>
            </c:numRef>
          </c:val>
          <c:extLst>
            <c:ext xmlns:c16="http://schemas.microsoft.com/office/drawing/2014/chart" uri="{C3380CC4-5D6E-409C-BE32-E72D297353CC}">
              <c16:uniqueId val="{00000002-515F-4B2C-8958-F2369B86139D}"/>
            </c:ext>
          </c:extLst>
        </c:ser>
        <c:dLbls>
          <c:showLegendKey val="0"/>
          <c:showVal val="0"/>
          <c:showCatName val="0"/>
          <c:showSerName val="0"/>
          <c:showPercent val="0"/>
          <c:showBubbleSize val="0"/>
        </c:dLbls>
        <c:gapWidth val="100"/>
        <c:overlap val="100"/>
        <c:axId val="662895392"/>
        <c:axId val="662889160"/>
      </c:barChart>
      <c:catAx>
        <c:axId val="6628953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2889160"/>
        <c:crosses val="autoZero"/>
        <c:auto val="1"/>
        <c:lblAlgn val="ctr"/>
        <c:lblOffset val="100"/>
        <c:noMultiLvlLbl val="0"/>
      </c:catAx>
      <c:valAx>
        <c:axId val="662889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289539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11071315738310489"/>
          <c:y val="1.6233595800524935E-2"/>
          <c:w val="0.78592799163993399"/>
          <c:h val="8.7604181056315331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86725964809943E-2"/>
          <c:y val="0.12363332872864578"/>
          <c:w val="0.90019660736852336"/>
          <c:h val="0.69424575217571483"/>
        </c:manualLayout>
      </c:layout>
      <c:barChart>
        <c:barDir val="col"/>
        <c:grouping val="percentStacked"/>
        <c:varyColors val="0"/>
        <c:ser>
          <c:idx val="0"/>
          <c:order val="0"/>
          <c:tx>
            <c:strRef>
              <c:f>Sheet1!$B$1</c:f>
              <c:strCache>
                <c:ptCount val="1"/>
                <c:pt idx="0">
                  <c:v>Better</c:v>
                </c:pt>
              </c:strCache>
            </c:strRef>
          </c:tx>
          <c:spPr>
            <a:solidFill>
              <a:srgbClr val="27FC33"/>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E49E-407D-865C-AF994BA04A01}"/>
                </c:ext>
              </c:extLst>
            </c:dLbl>
            <c:dLbl>
              <c:idx val="1"/>
              <c:delete val="1"/>
              <c:extLst>
                <c:ext xmlns:c15="http://schemas.microsoft.com/office/drawing/2012/chart" uri="{CE6537A1-D6FC-4f65-9D91-7224C49458BB}"/>
                <c:ext xmlns:c16="http://schemas.microsoft.com/office/drawing/2014/chart" uri="{C3380CC4-5D6E-409C-BE32-E72D297353CC}">
                  <c16:uniqueId val="{00000005-E49E-407D-865C-AF994BA04A01}"/>
                </c:ext>
              </c:extLst>
            </c:dLbl>
            <c:dLbl>
              <c:idx val="2"/>
              <c:delete val="1"/>
              <c:extLst>
                <c:ext xmlns:c15="http://schemas.microsoft.com/office/drawing/2012/chart" uri="{CE6537A1-D6FC-4f65-9D91-7224C49458BB}"/>
                <c:ext xmlns:c16="http://schemas.microsoft.com/office/drawing/2014/chart" uri="{C3380CC4-5D6E-409C-BE32-E72D297353CC}">
                  <c16:uniqueId val="{00000006-E49E-407D-865C-AF994BA04A01}"/>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49E-407D-865C-AF994BA04A01}"/>
                </c:ext>
              </c:extLst>
            </c:dLbl>
            <c:dLbl>
              <c:idx val="4"/>
              <c:delete val="1"/>
              <c:extLst>
                <c:ext xmlns:c15="http://schemas.microsoft.com/office/drawing/2012/chart" uri="{CE6537A1-D6FC-4f65-9D91-7224C49458BB}"/>
                <c:ext xmlns:c16="http://schemas.microsoft.com/office/drawing/2014/chart" uri="{C3380CC4-5D6E-409C-BE32-E72D297353CC}">
                  <c16:uniqueId val="{00000007-E49E-407D-865C-AF994BA04A01}"/>
                </c:ext>
              </c:extLst>
            </c:dLbl>
            <c:dLbl>
              <c:idx val="5"/>
              <c:delete val="1"/>
              <c:extLst>
                <c:ext xmlns:c15="http://schemas.microsoft.com/office/drawing/2012/chart" uri="{CE6537A1-D6FC-4f65-9D91-7224C49458BB}"/>
                <c:ext xmlns:c16="http://schemas.microsoft.com/office/drawing/2014/chart" uri="{C3380CC4-5D6E-409C-BE32-E72D297353CC}">
                  <c16:uniqueId val="{00000008-E49E-407D-865C-AF994BA04A0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 
vs. 
NH White</c:v>
                </c:pt>
                <c:pt idx="1">
                  <c:v>NH AIAN 
vs. 
NH White</c:v>
                </c:pt>
                <c:pt idx="2">
                  <c:v>NH Asian 
vs. 
NH White</c:v>
                </c:pt>
                <c:pt idx="3">
                  <c:v>NH Black 
vs. 
NH White</c:v>
                </c:pt>
                <c:pt idx="4">
                  <c:v>NH Multirace 
vs. 
NH White</c:v>
                </c:pt>
                <c:pt idx="5">
                  <c:v>NH NHOPI 
vs. 
NH White</c:v>
                </c:pt>
              </c:strCache>
            </c:strRef>
          </c:cat>
          <c:val>
            <c:numRef>
              <c:f>Sheet1!$B$2:$B$7</c:f>
              <c:numCache>
                <c:formatCode>General</c:formatCode>
                <c:ptCount val="6"/>
                <c:pt idx="0">
                  <c:v>0</c:v>
                </c:pt>
                <c:pt idx="1">
                  <c:v>0</c:v>
                </c:pt>
                <c:pt idx="2">
                  <c:v>0</c:v>
                </c:pt>
                <c:pt idx="3">
                  <c:v>1</c:v>
                </c:pt>
                <c:pt idx="4">
                  <c:v>0</c:v>
                </c:pt>
                <c:pt idx="5">
                  <c:v>0</c:v>
                </c:pt>
              </c:numCache>
            </c:numRef>
          </c:val>
          <c:extLst>
            <c:ext xmlns:c16="http://schemas.microsoft.com/office/drawing/2014/chart" uri="{C3380CC4-5D6E-409C-BE32-E72D297353CC}">
              <c16:uniqueId val="{00000000-E49E-407D-865C-AF994BA04A01}"/>
            </c:ext>
          </c:extLst>
        </c:ser>
        <c:ser>
          <c:idx val="1"/>
          <c:order val="1"/>
          <c:tx>
            <c:strRef>
              <c:f>Sheet1!$C$1</c:f>
              <c:strCache>
                <c:ptCount val="1"/>
                <c:pt idx="0">
                  <c:v>Same</c:v>
                </c:pt>
              </c:strCache>
            </c:strRef>
          </c:tx>
          <c:spPr>
            <a:solidFill>
              <a:srgbClr val="FAD2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 
vs. 
NH White</c:v>
                </c:pt>
                <c:pt idx="1">
                  <c:v>NH AIAN 
vs. 
NH White</c:v>
                </c:pt>
                <c:pt idx="2">
                  <c:v>NH Asian 
vs. 
NH White</c:v>
                </c:pt>
                <c:pt idx="3">
                  <c:v>NH Black 
vs. 
NH White</c:v>
                </c:pt>
                <c:pt idx="4">
                  <c:v>NH Multirace 
vs. 
NH White</c:v>
                </c:pt>
                <c:pt idx="5">
                  <c:v>NH NHOPI 
vs. 
NH White</c:v>
                </c:pt>
              </c:strCache>
            </c:strRef>
          </c:cat>
          <c:val>
            <c:numRef>
              <c:f>Sheet1!$C$2:$C$7</c:f>
              <c:numCache>
                <c:formatCode>General</c:formatCode>
                <c:ptCount val="6"/>
                <c:pt idx="0">
                  <c:v>2</c:v>
                </c:pt>
                <c:pt idx="1">
                  <c:v>3</c:v>
                </c:pt>
                <c:pt idx="2">
                  <c:v>5</c:v>
                </c:pt>
                <c:pt idx="3">
                  <c:v>3</c:v>
                </c:pt>
                <c:pt idx="4">
                  <c:v>3</c:v>
                </c:pt>
                <c:pt idx="5">
                  <c:v>5</c:v>
                </c:pt>
              </c:numCache>
            </c:numRef>
          </c:val>
          <c:extLst>
            <c:ext xmlns:c16="http://schemas.microsoft.com/office/drawing/2014/chart" uri="{C3380CC4-5D6E-409C-BE32-E72D297353CC}">
              <c16:uniqueId val="{00000001-E49E-407D-865C-AF994BA04A01}"/>
            </c:ext>
          </c:extLst>
        </c:ser>
        <c:ser>
          <c:idx val="2"/>
          <c:order val="2"/>
          <c:tx>
            <c:strRef>
              <c:f>Sheet1!$D$1</c:f>
              <c:strCache>
                <c:ptCount val="1"/>
                <c:pt idx="0">
                  <c:v>Worse</c:v>
                </c:pt>
              </c:strCache>
            </c:strRef>
          </c:tx>
          <c:spPr>
            <a:solidFill>
              <a:srgbClr val="E5152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 
vs. 
NH White</c:v>
                </c:pt>
                <c:pt idx="1">
                  <c:v>NH AIAN 
vs. 
NH White</c:v>
                </c:pt>
                <c:pt idx="2">
                  <c:v>NH Asian 
vs. 
NH White</c:v>
                </c:pt>
                <c:pt idx="3">
                  <c:v>NH Black 
vs. 
NH White</c:v>
                </c:pt>
                <c:pt idx="4">
                  <c:v>NH Multirace 
vs. 
NH White</c:v>
                </c:pt>
                <c:pt idx="5">
                  <c:v>NH NHOPI 
vs. 
NH White</c:v>
                </c:pt>
              </c:strCache>
            </c:strRef>
          </c:cat>
          <c:val>
            <c:numRef>
              <c:f>Sheet1!$D$2:$D$7</c:f>
              <c:numCache>
                <c:formatCode>General</c:formatCode>
                <c:ptCount val="6"/>
                <c:pt idx="0">
                  <c:v>4</c:v>
                </c:pt>
                <c:pt idx="1">
                  <c:v>3</c:v>
                </c:pt>
                <c:pt idx="2">
                  <c:v>1</c:v>
                </c:pt>
                <c:pt idx="3">
                  <c:v>2</c:v>
                </c:pt>
                <c:pt idx="4">
                  <c:v>3</c:v>
                </c:pt>
                <c:pt idx="5">
                  <c:v>1</c:v>
                </c:pt>
              </c:numCache>
            </c:numRef>
          </c:val>
          <c:extLst>
            <c:ext xmlns:c16="http://schemas.microsoft.com/office/drawing/2014/chart" uri="{C3380CC4-5D6E-409C-BE32-E72D297353CC}">
              <c16:uniqueId val="{00000002-E49E-407D-865C-AF994BA04A01}"/>
            </c:ext>
          </c:extLst>
        </c:ser>
        <c:dLbls>
          <c:showLegendKey val="0"/>
          <c:showVal val="0"/>
          <c:showCatName val="0"/>
          <c:showSerName val="0"/>
          <c:showPercent val="0"/>
          <c:showBubbleSize val="0"/>
        </c:dLbls>
        <c:gapWidth val="100"/>
        <c:overlap val="100"/>
        <c:axId val="596734232"/>
        <c:axId val="596734560"/>
      </c:barChart>
      <c:catAx>
        <c:axId val="5967342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96734560"/>
        <c:crosses val="autoZero"/>
        <c:auto val="1"/>
        <c:lblAlgn val="ctr"/>
        <c:lblOffset val="100"/>
        <c:noMultiLvlLbl val="0"/>
      </c:catAx>
      <c:valAx>
        <c:axId val="596734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96734232"/>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11259490133177796"/>
          <c:y val="1.4283280379426255E-2"/>
          <c:w val="0.77875206571400801"/>
          <c:h val="8.468020444812819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522518284908351E-2"/>
          <c:y val="0.12024009425562737"/>
          <c:w val="0.89510402752211193"/>
          <c:h val="0.70296253907169381"/>
        </c:manualLayout>
      </c:layout>
      <c:barChart>
        <c:barDir val="col"/>
        <c:grouping val="percentStacked"/>
        <c:varyColors val="0"/>
        <c:ser>
          <c:idx val="0"/>
          <c:order val="0"/>
          <c:tx>
            <c:strRef>
              <c:f>Sheet1!$B$1</c:f>
              <c:strCache>
                <c:ptCount val="1"/>
                <c:pt idx="0">
                  <c:v>Better</c:v>
                </c:pt>
              </c:strCache>
            </c:strRef>
          </c:tx>
          <c:spPr>
            <a:solidFill>
              <a:srgbClr val="27FC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 
vs. 
NH White</c:v>
                </c:pt>
                <c:pt idx="1">
                  <c:v>NH AIAN 
vs. 
NH White</c:v>
                </c:pt>
                <c:pt idx="2">
                  <c:v>NH Asian 
vs. 
NH White</c:v>
                </c:pt>
                <c:pt idx="3">
                  <c:v>NH Black 
vs. 
NH White</c:v>
                </c:pt>
                <c:pt idx="4">
                  <c:v>NH Multirace 
vs. 
NH White</c:v>
                </c:pt>
                <c:pt idx="5">
                  <c:v>NH NHOPI 
vs. 
NH White</c:v>
                </c:pt>
              </c:strCache>
            </c:strRef>
          </c:cat>
          <c:val>
            <c:numRef>
              <c:f>Sheet1!$B$2:$B$7</c:f>
              <c:numCache>
                <c:formatCode>General</c:formatCode>
                <c:ptCount val="6"/>
                <c:pt idx="0">
                  <c:v>2</c:v>
                </c:pt>
                <c:pt idx="1">
                  <c:v>1</c:v>
                </c:pt>
                <c:pt idx="2">
                  <c:v>1</c:v>
                </c:pt>
                <c:pt idx="3">
                  <c:v>2</c:v>
                </c:pt>
                <c:pt idx="4">
                  <c:v>1</c:v>
                </c:pt>
                <c:pt idx="5">
                  <c:v>2</c:v>
                </c:pt>
              </c:numCache>
            </c:numRef>
          </c:val>
          <c:extLst>
            <c:ext xmlns:c16="http://schemas.microsoft.com/office/drawing/2014/chart" uri="{C3380CC4-5D6E-409C-BE32-E72D297353CC}">
              <c16:uniqueId val="{00000000-CFC0-445C-AB3B-BB16679A8A2B}"/>
            </c:ext>
          </c:extLst>
        </c:ser>
        <c:ser>
          <c:idx val="1"/>
          <c:order val="1"/>
          <c:tx>
            <c:strRef>
              <c:f>Sheet1!$C$1</c:f>
              <c:strCache>
                <c:ptCount val="1"/>
                <c:pt idx="0">
                  <c:v>Same</c:v>
                </c:pt>
              </c:strCache>
            </c:strRef>
          </c:tx>
          <c:spPr>
            <a:solidFill>
              <a:srgbClr val="FAD2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 
vs. 
NH White</c:v>
                </c:pt>
                <c:pt idx="1">
                  <c:v>NH AIAN 
vs. 
NH White</c:v>
                </c:pt>
                <c:pt idx="2">
                  <c:v>NH Asian 
vs. 
NH White</c:v>
                </c:pt>
                <c:pt idx="3">
                  <c:v>NH Black 
vs. 
NH White</c:v>
                </c:pt>
                <c:pt idx="4">
                  <c:v>NH Multirace 
vs. 
NH White</c:v>
                </c:pt>
                <c:pt idx="5">
                  <c:v>NH NHOPI 
vs. 
NH White</c:v>
                </c:pt>
              </c:strCache>
            </c:strRef>
          </c:cat>
          <c:val>
            <c:numRef>
              <c:f>Sheet1!$C$2:$C$7</c:f>
              <c:numCache>
                <c:formatCode>General</c:formatCode>
                <c:ptCount val="6"/>
                <c:pt idx="0">
                  <c:v>18</c:v>
                </c:pt>
                <c:pt idx="1">
                  <c:v>18</c:v>
                </c:pt>
                <c:pt idx="2">
                  <c:v>17</c:v>
                </c:pt>
                <c:pt idx="3">
                  <c:v>20</c:v>
                </c:pt>
                <c:pt idx="4">
                  <c:v>20</c:v>
                </c:pt>
                <c:pt idx="5">
                  <c:v>17</c:v>
                </c:pt>
              </c:numCache>
            </c:numRef>
          </c:val>
          <c:extLst>
            <c:ext xmlns:c16="http://schemas.microsoft.com/office/drawing/2014/chart" uri="{C3380CC4-5D6E-409C-BE32-E72D297353CC}">
              <c16:uniqueId val="{00000001-CFC0-445C-AB3B-BB16679A8A2B}"/>
            </c:ext>
          </c:extLst>
        </c:ser>
        <c:ser>
          <c:idx val="2"/>
          <c:order val="2"/>
          <c:tx>
            <c:strRef>
              <c:f>Sheet1!$D$1</c:f>
              <c:strCache>
                <c:ptCount val="1"/>
                <c:pt idx="0">
                  <c:v>Worse</c:v>
                </c:pt>
              </c:strCache>
            </c:strRef>
          </c:tx>
          <c:spPr>
            <a:solidFill>
              <a:srgbClr val="E5152F"/>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3-CFC0-445C-AB3B-BB16679A8A2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 
vs. 
NH White</c:v>
                </c:pt>
                <c:pt idx="1">
                  <c:v>NH AIAN 
vs. 
NH White</c:v>
                </c:pt>
                <c:pt idx="2">
                  <c:v>NH Asian 
vs. 
NH White</c:v>
                </c:pt>
                <c:pt idx="3">
                  <c:v>NH Black 
vs. 
NH White</c:v>
                </c:pt>
                <c:pt idx="4">
                  <c:v>NH Multirace 
vs. 
NH White</c:v>
                </c:pt>
                <c:pt idx="5">
                  <c:v>NH NHOPI 
vs. 
NH White</c:v>
                </c:pt>
              </c:strCache>
            </c:strRef>
          </c:cat>
          <c:val>
            <c:numRef>
              <c:f>Sheet1!$D$2:$D$7</c:f>
              <c:numCache>
                <c:formatCode>General</c:formatCode>
                <c:ptCount val="6"/>
                <c:pt idx="0">
                  <c:v>2</c:v>
                </c:pt>
                <c:pt idx="1">
                  <c:v>3</c:v>
                </c:pt>
                <c:pt idx="2">
                  <c:v>4</c:v>
                </c:pt>
                <c:pt idx="3">
                  <c:v>0</c:v>
                </c:pt>
                <c:pt idx="4">
                  <c:v>1</c:v>
                </c:pt>
                <c:pt idx="5">
                  <c:v>3</c:v>
                </c:pt>
              </c:numCache>
            </c:numRef>
          </c:val>
          <c:extLst>
            <c:ext xmlns:c16="http://schemas.microsoft.com/office/drawing/2014/chart" uri="{C3380CC4-5D6E-409C-BE32-E72D297353CC}">
              <c16:uniqueId val="{00000002-CFC0-445C-AB3B-BB16679A8A2B}"/>
            </c:ext>
          </c:extLst>
        </c:ser>
        <c:dLbls>
          <c:showLegendKey val="0"/>
          <c:showVal val="0"/>
          <c:showCatName val="0"/>
          <c:showSerName val="0"/>
          <c:showPercent val="0"/>
          <c:showBubbleSize val="0"/>
        </c:dLbls>
        <c:gapWidth val="100"/>
        <c:overlap val="100"/>
        <c:axId val="600836096"/>
        <c:axId val="600837408"/>
      </c:barChart>
      <c:catAx>
        <c:axId val="6008360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00837408"/>
        <c:crosses val="autoZero"/>
        <c:auto val="1"/>
        <c:lblAlgn val="ctr"/>
        <c:lblOffset val="100"/>
        <c:noMultiLvlLbl val="0"/>
      </c:catAx>
      <c:valAx>
        <c:axId val="600837408"/>
        <c:scaling>
          <c:orientation val="minMax"/>
        </c:scaling>
        <c:delete val="0"/>
        <c:axPos val="l"/>
        <c:majorGridlines>
          <c:spPr>
            <a:ln w="9525" cap="flat" cmpd="sng" algn="ctr">
              <a:solidFill>
                <a:schemeClr val="bg1">
                  <a:lumMod val="7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0083609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11197760377447218"/>
          <c:y val="2.3864127790536537E-3"/>
          <c:w val="0.77875209259841394"/>
          <c:h val="8.751005224532039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18-44 
y.o</c:v>
                </c:pt>
                <c:pt idx="1">
                  <c:v>45-64 
y.o.</c:v>
                </c:pt>
                <c:pt idx="2">
                  <c:v>65+ 
y.o.</c:v>
                </c:pt>
                <c:pt idx="4">
                  <c:v>Female</c:v>
                </c:pt>
                <c:pt idx="5">
                  <c:v>Male</c:v>
                </c:pt>
                <c:pt idx="7">
                  <c:v>Less Than
High 
School</c:v>
                </c:pt>
                <c:pt idx="8">
                  <c:v>High 
School 
Degree</c:v>
                </c:pt>
                <c:pt idx="9">
                  <c:v>Some 
College</c:v>
                </c:pt>
                <c:pt idx="10">
                  <c:v>Bachelor's
Degree</c:v>
                </c:pt>
              </c:strCache>
            </c:strRef>
          </c:cat>
          <c:val>
            <c:numRef>
              <c:f>Sheet1!$B$2:$B$12</c:f>
              <c:numCache>
                <c:formatCode>0.00%</c:formatCode>
                <c:ptCount val="11"/>
                <c:pt idx="0">
                  <c:v>0.378</c:v>
                </c:pt>
                <c:pt idx="1">
                  <c:v>0.49199999999999999</c:v>
                </c:pt>
                <c:pt idx="2">
                  <c:v>0.59099999999999997</c:v>
                </c:pt>
                <c:pt idx="4">
                  <c:v>0.43</c:v>
                </c:pt>
                <c:pt idx="5">
                  <c:v>0.53400000000000003</c:v>
                </c:pt>
                <c:pt idx="7">
                  <c:v>0.56899999999999995</c:v>
                </c:pt>
                <c:pt idx="8">
                  <c:v>0.55600000000000005</c:v>
                </c:pt>
                <c:pt idx="9">
                  <c:v>0.496</c:v>
                </c:pt>
                <c:pt idx="10">
                  <c:v>0.52400000000000002</c:v>
                </c:pt>
              </c:numCache>
            </c:numRef>
          </c:val>
          <c:extLst>
            <c:ext xmlns:c16="http://schemas.microsoft.com/office/drawing/2014/chart" uri="{C3380CC4-5D6E-409C-BE32-E72D297353CC}">
              <c16:uniqueId val="{00000000-860F-4E89-8B47-793CEFFA70F7}"/>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Hispanic</c:v>
                </c:pt>
                <c:pt idx="1">
                  <c:v>NH
AIAN</c:v>
                </c:pt>
                <c:pt idx="2">
                  <c:v>NH
Asian</c:v>
                </c:pt>
                <c:pt idx="3">
                  <c:v>NH
Black</c:v>
                </c:pt>
                <c:pt idx="4">
                  <c:v>NH
Multirace</c:v>
                </c:pt>
                <c:pt idx="5">
                  <c:v>NH
NHOPI</c:v>
                </c:pt>
                <c:pt idx="6">
                  <c:v>NH
White</c:v>
                </c:pt>
              </c:strCache>
            </c:strRef>
          </c:cat>
          <c:val>
            <c:numRef>
              <c:f>Sheet1!$B$2:$B$8</c:f>
              <c:numCache>
                <c:formatCode>0.00%</c:formatCode>
                <c:ptCount val="7"/>
                <c:pt idx="0">
                  <c:v>0.44800000000000001</c:v>
                </c:pt>
                <c:pt idx="1">
                  <c:v>0.46200000000000002</c:v>
                </c:pt>
                <c:pt idx="2">
                  <c:v>0.42899999999999999</c:v>
                </c:pt>
                <c:pt idx="3">
                  <c:v>0.48099999999999998</c:v>
                </c:pt>
                <c:pt idx="4">
                  <c:v>0.47499999999999998</c:v>
                </c:pt>
                <c:pt idx="5">
                  <c:v>0.46400000000000002</c:v>
                </c:pt>
                <c:pt idx="6">
                  <c:v>0.55000000000000004</c:v>
                </c:pt>
              </c:numCache>
            </c:numRef>
          </c:val>
          <c:extLst>
            <c:ext xmlns:c16="http://schemas.microsoft.com/office/drawing/2014/chart" uri="{C3380CC4-5D6E-409C-BE32-E72D297353CC}">
              <c16:uniqueId val="{00000000-A54C-4D5E-B893-9458E0EE7559}"/>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18-44 
y.o</c:v>
                </c:pt>
                <c:pt idx="1">
                  <c:v>45-64 
y.o.</c:v>
                </c:pt>
                <c:pt idx="2">
                  <c:v>65+ 
y.o.</c:v>
                </c:pt>
                <c:pt idx="4">
                  <c:v>Female</c:v>
                </c:pt>
                <c:pt idx="5">
                  <c:v>Male</c:v>
                </c:pt>
                <c:pt idx="7">
                  <c:v>Less Than
High 
School</c:v>
                </c:pt>
                <c:pt idx="8">
                  <c:v>High 
School 
Degree</c:v>
                </c:pt>
                <c:pt idx="9">
                  <c:v>Some 
College</c:v>
                </c:pt>
                <c:pt idx="10">
                  <c:v>Bachelor's
Degree</c:v>
                </c:pt>
              </c:strCache>
            </c:strRef>
          </c:cat>
          <c:val>
            <c:numRef>
              <c:f>Sheet1!$B$2:$B$12</c:f>
              <c:numCache>
                <c:formatCode>0.00%</c:formatCode>
                <c:ptCount val="11"/>
                <c:pt idx="0">
                  <c:v>0.13500000000000001</c:v>
                </c:pt>
                <c:pt idx="1">
                  <c:v>0.186</c:v>
                </c:pt>
                <c:pt idx="2">
                  <c:v>0.22</c:v>
                </c:pt>
                <c:pt idx="4">
                  <c:v>0.11899999999999999</c:v>
                </c:pt>
                <c:pt idx="5">
                  <c:v>0.19900000000000001</c:v>
                </c:pt>
                <c:pt idx="7">
                  <c:v>0.251</c:v>
                </c:pt>
                <c:pt idx="8">
                  <c:v>0.219</c:v>
                </c:pt>
                <c:pt idx="9">
                  <c:v>0.17199999999999999</c:v>
                </c:pt>
                <c:pt idx="10">
                  <c:v>0.17100000000000001</c:v>
                </c:pt>
              </c:numCache>
            </c:numRef>
          </c:val>
          <c:extLst>
            <c:ext xmlns:c16="http://schemas.microsoft.com/office/drawing/2014/chart" uri="{C3380CC4-5D6E-409C-BE32-E72D297353CC}">
              <c16:uniqueId val="{00000000-4A19-4D18-A1E4-88D762B3CAF0}"/>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Hispanic</c:v>
                </c:pt>
                <c:pt idx="1">
                  <c:v>NH
AIAN</c:v>
                </c:pt>
                <c:pt idx="2">
                  <c:v>NH
Asian</c:v>
                </c:pt>
                <c:pt idx="3">
                  <c:v>NH
Black</c:v>
                </c:pt>
                <c:pt idx="4">
                  <c:v>NH
Multirace</c:v>
                </c:pt>
                <c:pt idx="5">
                  <c:v>NH
NHOPI</c:v>
                </c:pt>
                <c:pt idx="6">
                  <c:v>NH
White</c:v>
                </c:pt>
              </c:strCache>
            </c:strRef>
          </c:cat>
          <c:val>
            <c:numRef>
              <c:f>Sheet1!$B$2:$B$8</c:f>
              <c:numCache>
                <c:formatCode>0.00%</c:formatCode>
                <c:ptCount val="7"/>
                <c:pt idx="0">
                  <c:v>0.16200000000000001</c:v>
                </c:pt>
                <c:pt idx="1">
                  <c:v>0.14899999999999999</c:v>
                </c:pt>
                <c:pt idx="2">
                  <c:v>0.17299999999999999</c:v>
                </c:pt>
                <c:pt idx="3">
                  <c:v>0.22800000000000001</c:v>
                </c:pt>
                <c:pt idx="4">
                  <c:v>0.18099999999999999</c:v>
                </c:pt>
                <c:pt idx="5">
                  <c:v>0.216</c:v>
                </c:pt>
                <c:pt idx="6">
                  <c:v>0.183</c:v>
                </c:pt>
              </c:numCache>
            </c:numRef>
          </c:val>
          <c:extLst>
            <c:ext xmlns:c16="http://schemas.microsoft.com/office/drawing/2014/chart" uri="{C3380CC4-5D6E-409C-BE32-E72D297353CC}">
              <c16:uniqueId val="{00000000-8F01-4127-B0AB-4F0E7FAE8F51}"/>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0.5"/>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majorUnit val="0.1"/>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32737776798228E-2"/>
          <c:y val="2.4437500000000001E-2"/>
          <c:w val="0.89451089207774825"/>
          <c:h val="0.81547096456692914"/>
        </c:manualLayout>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18-44 
y.o</c:v>
                </c:pt>
                <c:pt idx="1">
                  <c:v>45-64 
y.o.</c:v>
                </c:pt>
                <c:pt idx="2">
                  <c:v>65+ 
y.o.</c:v>
                </c:pt>
                <c:pt idx="4">
                  <c:v>Female</c:v>
                </c:pt>
                <c:pt idx="5">
                  <c:v>Male</c:v>
                </c:pt>
                <c:pt idx="7">
                  <c:v>Less Than
High 
School</c:v>
                </c:pt>
                <c:pt idx="8">
                  <c:v>High 
School 
Degree</c:v>
                </c:pt>
                <c:pt idx="9">
                  <c:v>Some 
College</c:v>
                </c:pt>
                <c:pt idx="10">
                  <c:v>Bachelor's
Degree</c:v>
                </c:pt>
              </c:strCache>
            </c:strRef>
          </c:cat>
          <c:val>
            <c:numRef>
              <c:f>Sheet1!$B$2:$B$12</c:f>
              <c:numCache>
                <c:formatCode>0.00%</c:formatCode>
                <c:ptCount val="11"/>
                <c:pt idx="0">
                  <c:v>0.31</c:v>
                </c:pt>
                <c:pt idx="1">
                  <c:v>0.42</c:v>
                </c:pt>
                <c:pt idx="2">
                  <c:v>0.503</c:v>
                </c:pt>
                <c:pt idx="4">
                  <c:v>0.35699999999999998</c:v>
                </c:pt>
                <c:pt idx="5">
                  <c:v>0.44600000000000001</c:v>
                </c:pt>
                <c:pt idx="7">
                  <c:v>0.48399999999999999</c:v>
                </c:pt>
                <c:pt idx="8">
                  <c:v>0.47299999999999998</c:v>
                </c:pt>
                <c:pt idx="9">
                  <c:v>0.41399999999999998</c:v>
                </c:pt>
                <c:pt idx="10">
                  <c:v>0.42</c:v>
                </c:pt>
              </c:numCache>
            </c:numRef>
          </c:val>
          <c:extLst>
            <c:ext xmlns:c16="http://schemas.microsoft.com/office/drawing/2014/chart" uri="{C3380CC4-5D6E-409C-BE32-E72D297353CC}">
              <c16:uniqueId val="{00000000-FA53-4C03-BCA0-356CD78EC125}"/>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Hispanic</c:v>
                </c:pt>
                <c:pt idx="1">
                  <c:v>NH
AIAN</c:v>
                </c:pt>
                <c:pt idx="2">
                  <c:v>NH
Asian</c:v>
                </c:pt>
                <c:pt idx="3">
                  <c:v>NH
Black</c:v>
                </c:pt>
                <c:pt idx="4">
                  <c:v>NH
Multirace</c:v>
                </c:pt>
                <c:pt idx="5">
                  <c:v>NH
NHOPI</c:v>
                </c:pt>
                <c:pt idx="6">
                  <c:v>NH
White</c:v>
                </c:pt>
              </c:strCache>
            </c:strRef>
          </c:cat>
          <c:val>
            <c:numRef>
              <c:f>Sheet1!$B$2:$B$8</c:f>
              <c:numCache>
                <c:formatCode>0.00%</c:formatCode>
                <c:ptCount val="7"/>
                <c:pt idx="0">
                  <c:v>0.39100000000000001</c:v>
                </c:pt>
                <c:pt idx="1">
                  <c:v>0.40500000000000003</c:v>
                </c:pt>
                <c:pt idx="2">
                  <c:v>0.45100000000000001</c:v>
                </c:pt>
                <c:pt idx="3">
                  <c:v>0.42899999999999999</c:v>
                </c:pt>
                <c:pt idx="4">
                  <c:v>0.39900000000000002</c:v>
                </c:pt>
                <c:pt idx="5">
                  <c:v>0.44500000000000001</c:v>
                </c:pt>
                <c:pt idx="6">
                  <c:v>0.44900000000000001</c:v>
                </c:pt>
              </c:numCache>
            </c:numRef>
          </c:val>
          <c:extLst>
            <c:ext xmlns:c16="http://schemas.microsoft.com/office/drawing/2014/chart" uri="{C3380CC4-5D6E-409C-BE32-E72D297353CC}">
              <c16:uniqueId val="{00000000-BA97-4B53-B550-62BC05C2FA72}"/>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32737776798228E-2"/>
          <c:y val="2.4437500000000001E-2"/>
          <c:w val="0.8944328504795428"/>
          <c:h val="0.8048951771653543"/>
        </c:manualLayout>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18-44 
y.o.</c:v>
                </c:pt>
                <c:pt idx="1">
                  <c:v>45-64 
y.o.</c:v>
                </c:pt>
                <c:pt idx="2">
                  <c:v>65+ 
y.o.</c:v>
                </c:pt>
                <c:pt idx="4">
                  <c:v>Female</c:v>
                </c:pt>
                <c:pt idx="5">
                  <c:v>Male</c:v>
                </c:pt>
                <c:pt idx="7">
                  <c:v>Less Than
High 
School</c:v>
                </c:pt>
                <c:pt idx="8">
                  <c:v>High 
School 
Degree</c:v>
                </c:pt>
                <c:pt idx="9">
                  <c:v>Some 
College</c:v>
                </c:pt>
                <c:pt idx="10">
                  <c:v>Bachelor's
Degree</c:v>
                </c:pt>
              </c:strCache>
            </c:strRef>
          </c:cat>
          <c:val>
            <c:numRef>
              <c:f>Sheet1!$B$2:$B$12</c:f>
              <c:numCache>
                <c:formatCode>0.00%</c:formatCode>
                <c:ptCount val="11"/>
                <c:pt idx="0">
                  <c:v>0.47299999999999998</c:v>
                </c:pt>
                <c:pt idx="1">
                  <c:v>0.56999999999999995</c:v>
                </c:pt>
                <c:pt idx="2">
                  <c:v>0.63700000000000001</c:v>
                </c:pt>
                <c:pt idx="4">
                  <c:v>0.502</c:v>
                </c:pt>
                <c:pt idx="5">
                  <c:v>0.59799999999999998</c:v>
                </c:pt>
                <c:pt idx="7">
                  <c:v>0.63200000000000001</c:v>
                </c:pt>
                <c:pt idx="8">
                  <c:v>0.623</c:v>
                </c:pt>
                <c:pt idx="9">
                  <c:v>0.56699999999999995</c:v>
                </c:pt>
                <c:pt idx="10">
                  <c:v>0.57399999999999995</c:v>
                </c:pt>
              </c:numCache>
            </c:numRef>
          </c:val>
          <c:extLst>
            <c:ext xmlns:c16="http://schemas.microsoft.com/office/drawing/2014/chart" uri="{C3380CC4-5D6E-409C-BE32-E72D297353CC}">
              <c16:uniqueId val="{00000000-53BD-441E-BB51-3A4B62AAFC3B}"/>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0803048657379367E-2"/>
          <c:y val="6.332212379702537E-2"/>
          <c:w val="0.92132815128878121"/>
          <c:h val="0.66574229002624674"/>
        </c:manualLayout>
      </c:layout>
      <c:barChart>
        <c:barDir val="col"/>
        <c:grouping val="percentStacked"/>
        <c:varyColors val="0"/>
        <c:ser>
          <c:idx val="2"/>
          <c:order val="0"/>
          <c:tx>
            <c:strRef>
              <c:f>Sheet1!$B$1</c:f>
              <c:strCache>
                <c:ptCount val="1"/>
                <c:pt idx="0">
                  <c:v>No Disability</c:v>
                </c:pt>
              </c:strCache>
            </c:strRef>
          </c:tx>
          <c:spPr>
            <a:solidFill>
              <a:srgbClr val="0072C6"/>
            </a:solidFill>
            <a:ln>
              <a:noFill/>
            </a:ln>
          </c:spPr>
          <c:invertIfNegative val="0"/>
          <c:dLbls>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Non-Veteran Population</c:v>
                </c:pt>
                <c:pt idx="1">
                  <c:v>Veteran Population</c:v>
                </c:pt>
              </c:strCache>
            </c:strRef>
          </c:cat>
          <c:val>
            <c:numRef>
              <c:f>Sheet1!$B$2:$B$3</c:f>
              <c:numCache>
                <c:formatCode>0.0%</c:formatCode>
                <c:ptCount val="2"/>
                <c:pt idx="0">
                  <c:v>0.85799999999999998</c:v>
                </c:pt>
                <c:pt idx="1">
                  <c:v>0.70499999999999996</c:v>
                </c:pt>
              </c:numCache>
            </c:numRef>
          </c:val>
          <c:extLst>
            <c:ext xmlns:c16="http://schemas.microsoft.com/office/drawing/2014/chart" uri="{C3380CC4-5D6E-409C-BE32-E72D297353CC}">
              <c16:uniqueId val="{00000001-F50F-4BC9-BC49-ECD182FFE4D6}"/>
            </c:ext>
          </c:extLst>
        </c:ser>
        <c:ser>
          <c:idx val="1"/>
          <c:order val="1"/>
          <c:tx>
            <c:strRef>
              <c:f>Sheet1!$C$1</c:f>
              <c:strCache>
                <c:ptCount val="1"/>
                <c:pt idx="0">
                  <c:v>Has Disability</c:v>
                </c:pt>
              </c:strCache>
            </c:strRef>
          </c:tx>
          <c:spPr>
            <a:solidFill>
              <a:srgbClr val="AABA0A"/>
            </a:solidFill>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50F-4BC9-BC49-ECD182FFE4D6}"/>
                </c:ext>
              </c:extLst>
            </c:dLbl>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Non-Veteran Population</c:v>
                </c:pt>
                <c:pt idx="1">
                  <c:v>Veteran Population</c:v>
                </c:pt>
              </c:strCache>
            </c:strRef>
          </c:cat>
          <c:val>
            <c:numRef>
              <c:f>Sheet1!$C$2:$C$3</c:f>
              <c:numCache>
                <c:formatCode>0.0%</c:formatCode>
                <c:ptCount val="2"/>
                <c:pt idx="0">
                  <c:v>0.14199999999999999</c:v>
                </c:pt>
                <c:pt idx="1">
                  <c:v>0.29499999999999998</c:v>
                </c:pt>
              </c:numCache>
            </c:numRef>
          </c:val>
          <c:extLst>
            <c:ext xmlns:c16="http://schemas.microsoft.com/office/drawing/2014/chart" uri="{C3380CC4-5D6E-409C-BE32-E72D297353CC}">
              <c16:uniqueId val="{00000004-F50F-4BC9-BC49-ECD182FFE4D6}"/>
            </c:ext>
          </c:extLst>
        </c:ser>
        <c:dLbls>
          <c:showLegendKey val="0"/>
          <c:showVal val="1"/>
          <c:showCatName val="0"/>
          <c:showSerName val="0"/>
          <c:showPercent val="0"/>
          <c:showBubbleSize val="0"/>
        </c:dLbls>
        <c:gapWidth val="150"/>
        <c:overlap val="100"/>
        <c:axId val="153301376"/>
        <c:axId val="153302912"/>
      </c:barChart>
      <c:catAx>
        <c:axId val="153301376"/>
        <c:scaling>
          <c:orientation val="minMax"/>
        </c:scaling>
        <c:delete val="0"/>
        <c:axPos val="b"/>
        <c:numFmt formatCode="General" sourceLinked="1"/>
        <c:majorTickMark val="out"/>
        <c:minorTickMark val="none"/>
        <c:tickLblPos val="nextTo"/>
        <c:txPr>
          <a:bodyPr rot="0" vert="horz"/>
          <a:lstStyle/>
          <a:p>
            <a:pPr>
              <a:defRPr/>
            </a:pPr>
            <a:endParaRPr lang="en-US"/>
          </a:p>
        </c:txPr>
        <c:crossAx val="153302912"/>
        <c:crosses val="autoZero"/>
        <c:auto val="1"/>
        <c:lblAlgn val="ctr"/>
        <c:lblOffset val="100"/>
        <c:tickLblSkip val="1"/>
        <c:tickMarkSkip val="1"/>
        <c:noMultiLvlLbl val="0"/>
      </c:catAx>
      <c:valAx>
        <c:axId val="15330291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153301376"/>
        <c:crosses val="autoZero"/>
        <c:crossBetween val="between"/>
        <c:majorUnit val="0.2"/>
      </c:valAx>
    </c:plotArea>
    <c:legend>
      <c:legendPos val="b"/>
      <c:overlay val="0"/>
    </c:legend>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Hispanic</c:v>
                </c:pt>
                <c:pt idx="1">
                  <c:v>NH
AIAN</c:v>
                </c:pt>
                <c:pt idx="2">
                  <c:v>NH
Asian</c:v>
                </c:pt>
                <c:pt idx="3">
                  <c:v>NH
Black</c:v>
                </c:pt>
                <c:pt idx="4">
                  <c:v>NH
Multirace</c:v>
                </c:pt>
                <c:pt idx="5">
                  <c:v>NH
NHOPI</c:v>
                </c:pt>
                <c:pt idx="6">
                  <c:v>NH
White</c:v>
                </c:pt>
              </c:strCache>
            </c:strRef>
          </c:cat>
          <c:val>
            <c:numRef>
              <c:f>Sheet1!$B$2:$B$8</c:f>
              <c:numCache>
                <c:formatCode>0.00%</c:formatCode>
                <c:ptCount val="7"/>
                <c:pt idx="0">
                  <c:v>0.51200000000000001</c:v>
                </c:pt>
                <c:pt idx="1">
                  <c:v>0.51100000000000001</c:v>
                </c:pt>
                <c:pt idx="2">
                  <c:v>0.48499999999999999</c:v>
                </c:pt>
                <c:pt idx="3">
                  <c:v>0.59599999999999997</c:v>
                </c:pt>
                <c:pt idx="4">
                  <c:v>0.55000000000000004</c:v>
                </c:pt>
                <c:pt idx="5">
                  <c:v>0.47599999999999998</c:v>
                </c:pt>
                <c:pt idx="6">
                  <c:v>0.60299999999999998</c:v>
                </c:pt>
              </c:numCache>
            </c:numRef>
          </c:val>
          <c:extLst>
            <c:ext xmlns:c16="http://schemas.microsoft.com/office/drawing/2014/chart" uri="{C3380CC4-5D6E-409C-BE32-E72D297353CC}">
              <c16:uniqueId val="{00000000-C91E-4FF5-888D-1332E6F0EA50}"/>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18-44 
y.o.</c:v>
                </c:pt>
                <c:pt idx="1">
                  <c:v>45-64 
y.o.</c:v>
                </c:pt>
                <c:pt idx="2">
                  <c:v>65+ 
y.o.</c:v>
                </c:pt>
                <c:pt idx="4">
                  <c:v>Female</c:v>
                </c:pt>
                <c:pt idx="5">
                  <c:v>Male</c:v>
                </c:pt>
                <c:pt idx="7">
                  <c:v>Less Than
High 
School</c:v>
                </c:pt>
                <c:pt idx="8">
                  <c:v>High 
School 
Degree</c:v>
                </c:pt>
                <c:pt idx="9">
                  <c:v>Some 
College</c:v>
                </c:pt>
                <c:pt idx="10">
                  <c:v>Bachelor's
Degree</c:v>
                </c:pt>
              </c:strCache>
            </c:strRef>
          </c:cat>
          <c:val>
            <c:numRef>
              <c:f>Sheet1!$B$2:$B$12</c:f>
              <c:numCache>
                <c:formatCode>0.00%</c:formatCode>
                <c:ptCount val="11"/>
                <c:pt idx="0">
                  <c:v>0.60799999999999998</c:v>
                </c:pt>
                <c:pt idx="1">
                  <c:v>0.57699999999999996</c:v>
                </c:pt>
                <c:pt idx="2">
                  <c:v>0.45</c:v>
                </c:pt>
                <c:pt idx="4">
                  <c:v>0.56299999999999994</c:v>
                </c:pt>
                <c:pt idx="5">
                  <c:v>0.51300000000000001</c:v>
                </c:pt>
                <c:pt idx="7">
                  <c:v>0.44600000000000001</c:v>
                </c:pt>
                <c:pt idx="8">
                  <c:v>0.51500000000000001</c:v>
                </c:pt>
                <c:pt idx="9">
                  <c:v>0.53900000000000003</c:v>
                </c:pt>
                <c:pt idx="10">
                  <c:v>0.504</c:v>
                </c:pt>
              </c:numCache>
            </c:numRef>
          </c:val>
          <c:extLst>
            <c:ext xmlns:c16="http://schemas.microsoft.com/office/drawing/2014/chart" uri="{C3380CC4-5D6E-409C-BE32-E72D297353CC}">
              <c16:uniqueId val="{00000000-F542-4240-BB59-FE0B579C6C7E}"/>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Hispanic</c:v>
                </c:pt>
                <c:pt idx="1">
                  <c:v>NH
AIAN</c:v>
                </c:pt>
                <c:pt idx="2">
                  <c:v>NH
Asian</c:v>
                </c:pt>
                <c:pt idx="3">
                  <c:v>NH
Black</c:v>
                </c:pt>
                <c:pt idx="4">
                  <c:v>NH
Multirace</c:v>
                </c:pt>
                <c:pt idx="5">
                  <c:v>NH
NHOPI</c:v>
                </c:pt>
                <c:pt idx="6">
                  <c:v>NH
White</c:v>
                </c:pt>
              </c:strCache>
            </c:strRef>
          </c:cat>
          <c:val>
            <c:numRef>
              <c:f>Sheet1!$B$2:$B$8</c:f>
              <c:numCache>
                <c:formatCode>0.00%</c:formatCode>
                <c:ptCount val="7"/>
                <c:pt idx="0">
                  <c:v>0.55300000000000005</c:v>
                </c:pt>
                <c:pt idx="1">
                  <c:v>0.55300000000000005</c:v>
                </c:pt>
                <c:pt idx="2">
                  <c:v>0.55400000000000005</c:v>
                </c:pt>
                <c:pt idx="3">
                  <c:v>0.59699999999999998</c:v>
                </c:pt>
                <c:pt idx="4">
                  <c:v>0.55100000000000005</c:v>
                </c:pt>
                <c:pt idx="5">
                  <c:v>0.61799999999999999</c:v>
                </c:pt>
                <c:pt idx="6">
                  <c:v>0.49199999999999999</c:v>
                </c:pt>
              </c:numCache>
            </c:numRef>
          </c:val>
          <c:extLst>
            <c:ext xmlns:c16="http://schemas.microsoft.com/office/drawing/2014/chart" uri="{C3380CC4-5D6E-409C-BE32-E72D297353CC}">
              <c16:uniqueId val="{00000000-931D-40F9-A548-F3AA932206B4}"/>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18-44 
y.o.</c:v>
                </c:pt>
                <c:pt idx="1">
                  <c:v>45-64 
y.o.</c:v>
                </c:pt>
                <c:pt idx="2">
                  <c:v>65+ 
y.o.</c:v>
                </c:pt>
                <c:pt idx="4">
                  <c:v>Female</c:v>
                </c:pt>
                <c:pt idx="5">
                  <c:v>Male</c:v>
                </c:pt>
                <c:pt idx="7">
                  <c:v>Less Than
High 
School</c:v>
                </c:pt>
                <c:pt idx="8">
                  <c:v>High 
School 
Degree</c:v>
                </c:pt>
                <c:pt idx="9">
                  <c:v>Some 
College</c:v>
                </c:pt>
                <c:pt idx="10">
                  <c:v>Bachelor's
Degree</c:v>
                </c:pt>
              </c:strCache>
            </c:strRef>
          </c:cat>
          <c:val>
            <c:numRef>
              <c:f>Sheet1!$B$2:$B$12</c:f>
              <c:numCache>
                <c:formatCode>0.00%</c:formatCode>
                <c:ptCount val="11"/>
                <c:pt idx="0">
                  <c:v>0.47799999999999998</c:v>
                </c:pt>
                <c:pt idx="1">
                  <c:v>0.56299999999999994</c:v>
                </c:pt>
                <c:pt idx="2">
                  <c:v>0.63100000000000001</c:v>
                </c:pt>
                <c:pt idx="4">
                  <c:v>0.51300000000000001</c:v>
                </c:pt>
                <c:pt idx="5">
                  <c:v>0.59199999999999997</c:v>
                </c:pt>
                <c:pt idx="7">
                  <c:v>0.65300000000000002</c:v>
                </c:pt>
                <c:pt idx="8">
                  <c:v>0.63300000000000001</c:v>
                </c:pt>
                <c:pt idx="9">
                  <c:v>0.56299999999999994</c:v>
                </c:pt>
                <c:pt idx="10">
                  <c:v>0.54200000000000004</c:v>
                </c:pt>
              </c:numCache>
            </c:numRef>
          </c:val>
          <c:extLst>
            <c:ext xmlns:c16="http://schemas.microsoft.com/office/drawing/2014/chart" uri="{C3380CC4-5D6E-409C-BE32-E72D297353CC}">
              <c16:uniqueId val="{00000000-F7AF-41A2-B3A7-7513AE3D7965}"/>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Hispanic</c:v>
                </c:pt>
                <c:pt idx="1">
                  <c:v>NH
AIAN</c:v>
                </c:pt>
                <c:pt idx="2">
                  <c:v>NH
Asian</c:v>
                </c:pt>
                <c:pt idx="3">
                  <c:v>NH
Black</c:v>
                </c:pt>
                <c:pt idx="4">
                  <c:v>NH
Multirace</c:v>
                </c:pt>
                <c:pt idx="5">
                  <c:v>NH
NHOPI</c:v>
                </c:pt>
                <c:pt idx="6">
                  <c:v>NH
White</c:v>
                </c:pt>
              </c:strCache>
            </c:strRef>
          </c:cat>
          <c:val>
            <c:numRef>
              <c:f>Sheet1!$B$2:$B$8</c:f>
              <c:numCache>
                <c:formatCode>0.00%</c:formatCode>
                <c:ptCount val="7"/>
                <c:pt idx="0">
                  <c:v>0.53800000000000003</c:v>
                </c:pt>
                <c:pt idx="1">
                  <c:v>0.54400000000000004</c:v>
                </c:pt>
                <c:pt idx="2">
                  <c:v>0.503</c:v>
                </c:pt>
                <c:pt idx="3">
                  <c:v>0.56999999999999995</c:v>
                </c:pt>
                <c:pt idx="4">
                  <c:v>0.53100000000000003</c:v>
                </c:pt>
                <c:pt idx="5">
                  <c:v>0.49299999999999999</c:v>
                </c:pt>
                <c:pt idx="6">
                  <c:v>0.60099999999999998</c:v>
                </c:pt>
              </c:numCache>
            </c:numRef>
          </c:val>
          <c:extLst>
            <c:ext xmlns:c16="http://schemas.microsoft.com/office/drawing/2014/chart" uri="{C3380CC4-5D6E-409C-BE32-E72D297353CC}">
              <c16:uniqueId val="{00000000-32E3-477B-95B7-960CA60B27E3}"/>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18-44
y.o.</c:v>
                </c:pt>
                <c:pt idx="1">
                  <c:v>45-64 
y.o.</c:v>
                </c:pt>
                <c:pt idx="2">
                  <c:v>65+ 
y.o.</c:v>
                </c:pt>
                <c:pt idx="4">
                  <c:v>Female</c:v>
                </c:pt>
                <c:pt idx="5">
                  <c:v>Male</c:v>
                </c:pt>
                <c:pt idx="7">
                  <c:v>Less Than
High 
School</c:v>
                </c:pt>
                <c:pt idx="8">
                  <c:v>High 
School 
Degree</c:v>
                </c:pt>
                <c:pt idx="9">
                  <c:v>Some 
College</c:v>
                </c:pt>
                <c:pt idx="10">
                  <c:v>Bachelor's
Degree</c:v>
                </c:pt>
              </c:strCache>
            </c:strRef>
          </c:cat>
          <c:val>
            <c:numRef>
              <c:f>Sheet1!$B$2:$B$12</c:f>
              <c:numCache>
                <c:formatCode>0.00%</c:formatCode>
                <c:ptCount val="11"/>
                <c:pt idx="0">
                  <c:v>0.63700000000000001</c:v>
                </c:pt>
                <c:pt idx="1">
                  <c:v>0.71599999999999997</c:v>
                </c:pt>
                <c:pt idx="2">
                  <c:v>0.78300000000000003</c:v>
                </c:pt>
                <c:pt idx="4">
                  <c:v>0.67300000000000004</c:v>
                </c:pt>
                <c:pt idx="5">
                  <c:v>0.745</c:v>
                </c:pt>
                <c:pt idx="7">
                  <c:v>0.79500000000000004</c:v>
                </c:pt>
                <c:pt idx="8">
                  <c:v>0.77900000000000003</c:v>
                </c:pt>
                <c:pt idx="9">
                  <c:v>0.72</c:v>
                </c:pt>
                <c:pt idx="10">
                  <c:v>0.70199999999999996</c:v>
                </c:pt>
              </c:numCache>
            </c:numRef>
          </c:val>
          <c:extLst>
            <c:ext xmlns:c16="http://schemas.microsoft.com/office/drawing/2014/chart" uri="{C3380CC4-5D6E-409C-BE32-E72D297353CC}">
              <c16:uniqueId val="{00000000-04A1-4790-9428-7DDAF25DAB28}"/>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122590259112082E-2"/>
          <c:y val="3.06875E-2"/>
          <c:w val="0.89112103959543443"/>
          <c:h val="0.83227042322834643"/>
        </c:manualLayout>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Hispanic</c:v>
                </c:pt>
                <c:pt idx="1">
                  <c:v>NH
AIAN</c:v>
                </c:pt>
                <c:pt idx="2">
                  <c:v>NH
Asian</c:v>
                </c:pt>
                <c:pt idx="3">
                  <c:v>NH
Black</c:v>
                </c:pt>
                <c:pt idx="4">
                  <c:v>NH
Multirace</c:v>
                </c:pt>
                <c:pt idx="5">
                  <c:v>NH
NHOPI</c:v>
                </c:pt>
                <c:pt idx="6">
                  <c:v>NH
White</c:v>
                </c:pt>
              </c:strCache>
            </c:strRef>
          </c:cat>
          <c:val>
            <c:numRef>
              <c:f>Sheet1!$B$2:$B$8</c:f>
              <c:numCache>
                <c:formatCode>0.00%</c:formatCode>
                <c:ptCount val="7"/>
                <c:pt idx="0">
                  <c:v>0.70099999999999996</c:v>
                </c:pt>
                <c:pt idx="1">
                  <c:v>0.66700000000000004</c:v>
                </c:pt>
                <c:pt idx="2">
                  <c:v>0.64800000000000002</c:v>
                </c:pt>
                <c:pt idx="3">
                  <c:v>0.72099999999999997</c:v>
                </c:pt>
                <c:pt idx="4">
                  <c:v>0.70299999999999996</c:v>
                </c:pt>
                <c:pt idx="5">
                  <c:v>0.60799999999999998</c:v>
                </c:pt>
                <c:pt idx="6">
                  <c:v>0.754</c:v>
                </c:pt>
              </c:numCache>
            </c:numRef>
          </c:val>
          <c:extLst>
            <c:ext xmlns:c16="http://schemas.microsoft.com/office/drawing/2014/chart" uri="{C3380CC4-5D6E-409C-BE32-E72D297353CC}">
              <c16:uniqueId val="{00000000-772B-4DF9-A4F7-77358169E8D7}"/>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41664236414891E-2"/>
          <c:y val="0.1289027095750116"/>
          <c:w val="0.91894660736852329"/>
          <c:h val="0.6869202092737019"/>
        </c:manualLayout>
      </c:layout>
      <c:barChart>
        <c:barDir val="col"/>
        <c:grouping val="percentStacked"/>
        <c:varyColors val="0"/>
        <c:ser>
          <c:idx val="0"/>
          <c:order val="0"/>
          <c:tx>
            <c:strRef>
              <c:f>Sheet1!$B$1</c:f>
              <c:strCache>
                <c:ptCount val="1"/>
                <c:pt idx="0">
                  <c:v>Better</c:v>
                </c:pt>
              </c:strCache>
            </c:strRef>
          </c:tx>
          <c:spPr>
            <a:solidFill>
              <a:srgbClr val="27FC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45-64+ y.o 
vs. 
18-44 y.o.</c:v>
                </c:pt>
                <c:pt idx="1">
                  <c:v>65+ y.o. 
vs. 
18-44 y.o.</c:v>
                </c:pt>
                <c:pt idx="3">
                  <c:v>Female 
vs. 
Male</c:v>
                </c:pt>
                <c:pt idx="5">
                  <c:v>Rural 
vs. 
Urban</c:v>
                </c:pt>
              </c:strCache>
            </c:strRef>
          </c:cat>
          <c:val>
            <c:numRef>
              <c:f>Sheet1!$B$2:$B$7</c:f>
              <c:numCache>
                <c:formatCode>General</c:formatCode>
                <c:ptCount val="6"/>
                <c:pt idx="0">
                  <c:v>1</c:v>
                </c:pt>
                <c:pt idx="1">
                  <c:v>2</c:v>
                </c:pt>
                <c:pt idx="3">
                  <c:v>4</c:v>
                </c:pt>
                <c:pt idx="5">
                  <c:v>1</c:v>
                </c:pt>
              </c:numCache>
            </c:numRef>
          </c:val>
          <c:extLst>
            <c:ext xmlns:c16="http://schemas.microsoft.com/office/drawing/2014/chart" uri="{C3380CC4-5D6E-409C-BE32-E72D297353CC}">
              <c16:uniqueId val="{00000000-D82B-45D9-9532-B56F21CF9341}"/>
            </c:ext>
          </c:extLst>
        </c:ser>
        <c:ser>
          <c:idx val="1"/>
          <c:order val="1"/>
          <c:tx>
            <c:strRef>
              <c:f>Sheet1!$C$1</c:f>
              <c:strCache>
                <c:ptCount val="1"/>
                <c:pt idx="0">
                  <c:v>Same</c:v>
                </c:pt>
              </c:strCache>
            </c:strRef>
          </c:tx>
          <c:spPr>
            <a:solidFill>
              <a:srgbClr val="FAD20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D82B-45D9-9532-B56F21CF9341}"/>
                </c:ext>
              </c:extLst>
            </c:dLbl>
            <c:dLbl>
              <c:idx val="1"/>
              <c:delete val="1"/>
              <c:extLst>
                <c:ext xmlns:c15="http://schemas.microsoft.com/office/drawing/2012/chart" uri="{CE6537A1-D6FC-4f65-9D91-7224C49458BB}"/>
                <c:ext xmlns:c16="http://schemas.microsoft.com/office/drawing/2014/chart" uri="{C3380CC4-5D6E-409C-BE32-E72D297353CC}">
                  <c16:uniqueId val="{00000004-D82B-45D9-9532-B56F21CF9341}"/>
                </c:ext>
              </c:extLst>
            </c:dLbl>
            <c:dLbl>
              <c:idx val="3"/>
              <c:delete val="1"/>
              <c:extLst>
                <c:ext xmlns:c15="http://schemas.microsoft.com/office/drawing/2012/chart" uri="{CE6537A1-D6FC-4f65-9D91-7224C49458BB}"/>
                <c:ext xmlns:c16="http://schemas.microsoft.com/office/drawing/2014/chart" uri="{C3380CC4-5D6E-409C-BE32-E72D297353CC}">
                  <c16:uniqueId val="{00000003-D82B-45D9-9532-B56F21CF934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45-64+ y.o 
vs. 
18-44 y.o.</c:v>
                </c:pt>
                <c:pt idx="1">
                  <c:v>65+ y.o. 
vs. 
18-44 y.o.</c:v>
                </c:pt>
                <c:pt idx="3">
                  <c:v>Female 
vs. 
Male</c:v>
                </c:pt>
                <c:pt idx="5">
                  <c:v>Rural 
vs. 
Urban</c:v>
                </c:pt>
              </c:strCache>
            </c:strRef>
          </c:cat>
          <c:val>
            <c:numRef>
              <c:f>Sheet1!$C$2:$C$7</c:f>
              <c:numCache>
                <c:formatCode>General</c:formatCode>
                <c:ptCount val="6"/>
                <c:pt idx="0">
                  <c:v>0</c:v>
                </c:pt>
                <c:pt idx="1">
                  <c:v>0</c:v>
                </c:pt>
                <c:pt idx="3">
                  <c:v>0</c:v>
                </c:pt>
                <c:pt idx="5">
                  <c:v>3</c:v>
                </c:pt>
              </c:numCache>
            </c:numRef>
          </c:val>
          <c:extLst>
            <c:ext xmlns:c16="http://schemas.microsoft.com/office/drawing/2014/chart" uri="{C3380CC4-5D6E-409C-BE32-E72D297353CC}">
              <c16:uniqueId val="{00000001-D82B-45D9-9532-B56F21CF9341}"/>
            </c:ext>
          </c:extLst>
        </c:ser>
        <c:ser>
          <c:idx val="2"/>
          <c:order val="2"/>
          <c:tx>
            <c:strRef>
              <c:f>Sheet1!$D$1</c:f>
              <c:strCache>
                <c:ptCount val="1"/>
                <c:pt idx="0">
                  <c:v>Worse</c:v>
                </c:pt>
              </c:strCache>
            </c:strRef>
          </c:tx>
          <c:spPr>
            <a:solidFill>
              <a:srgbClr val="E5152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45-64+ y.o 
vs. 
18-44 y.o.</c:v>
                </c:pt>
                <c:pt idx="1">
                  <c:v>65+ y.o. 
vs. 
18-44 y.o.</c:v>
                </c:pt>
                <c:pt idx="3">
                  <c:v>Female 
vs. 
Male</c:v>
                </c:pt>
                <c:pt idx="5">
                  <c:v>Rural 
vs. 
Urban</c:v>
                </c:pt>
              </c:strCache>
            </c:strRef>
          </c:cat>
          <c:val>
            <c:numRef>
              <c:f>Sheet1!$D$2:$D$7</c:f>
              <c:numCache>
                <c:formatCode>General</c:formatCode>
                <c:ptCount val="6"/>
                <c:pt idx="0">
                  <c:v>4</c:v>
                </c:pt>
                <c:pt idx="1">
                  <c:v>3</c:v>
                </c:pt>
                <c:pt idx="3">
                  <c:v>1</c:v>
                </c:pt>
                <c:pt idx="5">
                  <c:v>1</c:v>
                </c:pt>
              </c:numCache>
            </c:numRef>
          </c:val>
          <c:extLst>
            <c:ext xmlns:c16="http://schemas.microsoft.com/office/drawing/2014/chart" uri="{C3380CC4-5D6E-409C-BE32-E72D297353CC}">
              <c16:uniqueId val="{00000002-D82B-45D9-9532-B56F21CF9341}"/>
            </c:ext>
          </c:extLst>
        </c:ser>
        <c:dLbls>
          <c:showLegendKey val="0"/>
          <c:showVal val="0"/>
          <c:showCatName val="0"/>
          <c:showSerName val="0"/>
          <c:showPercent val="0"/>
          <c:showBubbleSize val="0"/>
        </c:dLbls>
        <c:gapWidth val="75"/>
        <c:overlap val="100"/>
        <c:axId val="385129424"/>
        <c:axId val="560566352"/>
      </c:barChart>
      <c:catAx>
        <c:axId val="3851294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60566352"/>
        <c:crosses val="autoZero"/>
        <c:auto val="1"/>
        <c:lblAlgn val="ctr"/>
        <c:lblOffset val="100"/>
        <c:noMultiLvlLbl val="0"/>
      </c:catAx>
      <c:valAx>
        <c:axId val="5605663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3851294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11074304947992612"/>
          <c:y val="2.3862806491881691E-3"/>
          <c:w val="0.77990278992903661"/>
          <c:h val="8.938055564965484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510192416422709E-2"/>
          <c:y val="0.12628225814561314"/>
          <c:w val="0.90065955826037225"/>
          <c:h val="0.68445867931410564"/>
        </c:manualLayout>
      </c:layout>
      <c:barChart>
        <c:barDir val="col"/>
        <c:grouping val="percentStacked"/>
        <c:varyColors val="0"/>
        <c:ser>
          <c:idx val="0"/>
          <c:order val="0"/>
          <c:tx>
            <c:strRef>
              <c:f>Sheet1!$B$1</c:f>
              <c:strCache>
                <c:ptCount val="1"/>
                <c:pt idx="0">
                  <c:v>Better</c:v>
                </c:pt>
              </c:strCache>
            </c:strRef>
          </c:tx>
          <c:spPr>
            <a:solidFill>
              <a:srgbClr val="27FC3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 
vs. 
NH White</c:v>
                </c:pt>
                <c:pt idx="1">
                  <c:v>NH AIAN 
vs. 
NH White</c:v>
                </c:pt>
                <c:pt idx="2">
                  <c:v>NH Asian 
vs. 
NH White</c:v>
                </c:pt>
                <c:pt idx="3">
                  <c:v>NH Black 
vs. 
NH White</c:v>
                </c:pt>
                <c:pt idx="4">
                  <c:v>NH Multirace 
vs. 
NH White</c:v>
                </c:pt>
                <c:pt idx="5">
                  <c:v>NH NHOPI 
vs. 
NH White</c:v>
                </c:pt>
              </c:strCache>
            </c:strRef>
          </c:cat>
          <c:val>
            <c:numRef>
              <c:f>Sheet1!$B$2:$B$7</c:f>
              <c:numCache>
                <c:formatCode>General</c:formatCode>
                <c:ptCount val="6"/>
                <c:pt idx="0">
                  <c:v>2</c:v>
                </c:pt>
                <c:pt idx="1">
                  <c:v>1</c:v>
                </c:pt>
                <c:pt idx="2">
                  <c:v>4</c:v>
                </c:pt>
                <c:pt idx="3">
                  <c:v>1</c:v>
                </c:pt>
                <c:pt idx="4">
                  <c:v>1</c:v>
                </c:pt>
                <c:pt idx="5">
                  <c:v>1</c:v>
                </c:pt>
              </c:numCache>
            </c:numRef>
          </c:val>
          <c:extLst>
            <c:ext xmlns:c16="http://schemas.microsoft.com/office/drawing/2014/chart" uri="{C3380CC4-5D6E-409C-BE32-E72D297353CC}">
              <c16:uniqueId val="{00000000-2132-4A5D-981E-B184EF87F948}"/>
            </c:ext>
          </c:extLst>
        </c:ser>
        <c:ser>
          <c:idx val="1"/>
          <c:order val="1"/>
          <c:tx>
            <c:strRef>
              <c:f>Sheet1!$C$1</c:f>
              <c:strCache>
                <c:ptCount val="1"/>
                <c:pt idx="0">
                  <c:v>Same</c:v>
                </c:pt>
              </c:strCache>
            </c:strRef>
          </c:tx>
          <c:spPr>
            <a:solidFill>
              <a:srgbClr val="FAD20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 
vs. 
NH White</c:v>
                </c:pt>
                <c:pt idx="1">
                  <c:v>NH AIAN 
vs. 
NH White</c:v>
                </c:pt>
                <c:pt idx="2">
                  <c:v>NH Asian 
vs. 
NH White</c:v>
                </c:pt>
                <c:pt idx="3">
                  <c:v>NH Black 
vs. 
NH White</c:v>
                </c:pt>
                <c:pt idx="4">
                  <c:v>NH Multirace 
vs. 
NH White</c:v>
                </c:pt>
                <c:pt idx="5">
                  <c:v>NH NHOPI 
vs. 
NH White</c:v>
                </c:pt>
              </c:strCache>
            </c:strRef>
          </c:cat>
          <c:val>
            <c:numRef>
              <c:f>Sheet1!$C$2:$C$7</c:f>
              <c:numCache>
                <c:formatCode>General</c:formatCode>
                <c:ptCount val="6"/>
                <c:pt idx="0">
                  <c:v>1</c:v>
                </c:pt>
                <c:pt idx="1">
                  <c:v>2</c:v>
                </c:pt>
                <c:pt idx="2">
                  <c:v>1</c:v>
                </c:pt>
                <c:pt idx="3">
                  <c:v>1</c:v>
                </c:pt>
                <c:pt idx="4">
                  <c:v>3</c:v>
                </c:pt>
                <c:pt idx="5">
                  <c:v>4</c:v>
                </c:pt>
              </c:numCache>
            </c:numRef>
          </c:val>
          <c:extLst>
            <c:ext xmlns:c16="http://schemas.microsoft.com/office/drawing/2014/chart" uri="{C3380CC4-5D6E-409C-BE32-E72D297353CC}">
              <c16:uniqueId val="{00000001-2132-4A5D-981E-B184EF87F948}"/>
            </c:ext>
          </c:extLst>
        </c:ser>
        <c:ser>
          <c:idx val="2"/>
          <c:order val="2"/>
          <c:tx>
            <c:strRef>
              <c:f>Sheet1!$D$1</c:f>
              <c:strCache>
                <c:ptCount val="1"/>
                <c:pt idx="0">
                  <c:v>Worse</c:v>
                </c:pt>
              </c:strCache>
            </c:strRef>
          </c:tx>
          <c:spPr>
            <a:solidFill>
              <a:srgbClr val="E5152F"/>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3-2132-4A5D-981E-B184EF87F948}"/>
                </c:ext>
              </c:extLst>
            </c:dLbl>
            <c:dLbl>
              <c:idx val="2"/>
              <c:delete val="1"/>
              <c:extLst>
                <c:ext xmlns:c15="http://schemas.microsoft.com/office/drawing/2012/chart" uri="{CE6537A1-D6FC-4f65-9D91-7224C49458BB}"/>
                <c:ext xmlns:c16="http://schemas.microsoft.com/office/drawing/2014/chart" uri="{C3380CC4-5D6E-409C-BE32-E72D297353CC}">
                  <c16:uniqueId val="{00000004-2132-4A5D-981E-B184EF87F948}"/>
                </c:ext>
              </c:extLst>
            </c:dLbl>
            <c:dLbl>
              <c:idx val="5"/>
              <c:delete val="1"/>
              <c:extLst>
                <c:ext xmlns:c15="http://schemas.microsoft.com/office/drawing/2012/chart" uri="{CE6537A1-D6FC-4f65-9D91-7224C49458BB}"/>
                <c:ext xmlns:c16="http://schemas.microsoft.com/office/drawing/2014/chart" uri="{C3380CC4-5D6E-409C-BE32-E72D297353CC}">
                  <c16:uniqueId val="{00000005-2132-4A5D-981E-B184EF87F94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 
vs. 
NH White</c:v>
                </c:pt>
                <c:pt idx="1">
                  <c:v>NH AIAN 
vs. 
NH White</c:v>
                </c:pt>
                <c:pt idx="2">
                  <c:v>NH Asian 
vs. 
NH White</c:v>
                </c:pt>
                <c:pt idx="3">
                  <c:v>NH Black 
vs. 
NH White</c:v>
                </c:pt>
                <c:pt idx="4">
                  <c:v>NH Multirace 
vs. 
NH White</c:v>
                </c:pt>
                <c:pt idx="5">
                  <c:v>NH NHOPI 
vs. 
NH White</c:v>
                </c:pt>
              </c:strCache>
            </c:strRef>
          </c:cat>
          <c:val>
            <c:numRef>
              <c:f>Sheet1!$D$2:$D$7</c:f>
              <c:numCache>
                <c:formatCode>General</c:formatCode>
                <c:ptCount val="6"/>
                <c:pt idx="0">
                  <c:v>2</c:v>
                </c:pt>
                <c:pt idx="1">
                  <c:v>0</c:v>
                </c:pt>
                <c:pt idx="2">
                  <c:v>0</c:v>
                </c:pt>
                <c:pt idx="3">
                  <c:v>3</c:v>
                </c:pt>
                <c:pt idx="4">
                  <c:v>1</c:v>
                </c:pt>
                <c:pt idx="5">
                  <c:v>0</c:v>
                </c:pt>
              </c:numCache>
            </c:numRef>
          </c:val>
          <c:extLst>
            <c:ext xmlns:c16="http://schemas.microsoft.com/office/drawing/2014/chart" uri="{C3380CC4-5D6E-409C-BE32-E72D297353CC}">
              <c16:uniqueId val="{00000002-2132-4A5D-981E-B184EF87F948}"/>
            </c:ext>
          </c:extLst>
        </c:ser>
        <c:dLbls>
          <c:showLegendKey val="0"/>
          <c:showVal val="0"/>
          <c:showCatName val="0"/>
          <c:showSerName val="0"/>
          <c:showPercent val="0"/>
          <c:showBubbleSize val="0"/>
        </c:dLbls>
        <c:gapWidth val="75"/>
        <c:overlap val="100"/>
        <c:axId val="810955896"/>
        <c:axId val="810956224"/>
      </c:barChart>
      <c:catAx>
        <c:axId val="81095589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10956224"/>
        <c:crosses val="autoZero"/>
        <c:auto val="1"/>
        <c:lblAlgn val="ctr"/>
        <c:lblOffset val="100"/>
        <c:noMultiLvlLbl val="0"/>
      </c:catAx>
      <c:valAx>
        <c:axId val="810956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10955896"/>
        <c:crosses val="autoZero"/>
        <c:crossBetween val="between"/>
      </c:valAx>
      <c:spPr>
        <a:noFill/>
        <a:ln>
          <a:noFill/>
        </a:ln>
        <a:effectLst/>
      </c:spPr>
    </c:plotArea>
    <c:legend>
      <c:legendPos val="b"/>
      <c:layout>
        <c:manualLayout>
          <c:xMode val="edge"/>
          <c:yMode val="edge"/>
          <c:x val="0.11444336473745562"/>
          <c:y val="7.4188364075837079E-3"/>
          <c:w val="0.77455584409398304"/>
          <c:h val="0.1022871983990799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94891610770877"/>
          <c:y val="3.8158043682515817E-2"/>
          <c:w val="0.87829469233012525"/>
          <c:h val="0.82287143649634287"/>
        </c:manualLayout>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18-44 
y.o.</c:v>
                </c:pt>
                <c:pt idx="1">
                  <c:v>45-64 
y.o.</c:v>
                </c:pt>
                <c:pt idx="2">
                  <c:v>65+ 
y.o.</c:v>
                </c:pt>
                <c:pt idx="4">
                  <c:v>Female</c:v>
                </c:pt>
                <c:pt idx="5">
                  <c:v>Male</c:v>
                </c:pt>
                <c:pt idx="7">
                  <c:v>Rural</c:v>
                </c:pt>
                <c:pt idx="8">
                  <c:v>Urban</c:v>
                </c:pt>
              </c:strCache>
            </c:strRef>
          </c:cat>
          <c:val>
            <c:numRef>
              <c:f>Sheet1!$B$2:$B$10</c:f>
              <c:numCache>
                <c:formatCode>0.00%</c:formatCode>
                <c:ptCount val="9"/>
                <c:pt idx="0">
                  <c:v>0.3</c:v>
                </c:pt>
                <c:pt idx="1">
                  <c:v>1.64</c:v>
                </c:pt>
                <c:pt idx="2">
                  <c:v>4.55</c:v>
                </c:pt>
                <c:pt idx="4">
                  <c:v>91.91</c:v>
                </c:pt>
                <c:pt idx="5">
                  <c:v>1.32</c:v>
                </c:pt>
                <c:pt idx="7" formatCode="General">
                  <c:v>4.1900000000000004</c:v>
                </c:pt>
                <c:pt idx="8" formatCode="General">
                  <c:v>4.18</c:v>
                </c:pt>
              </c:numCache>
            </c:numRef>
          </c:val>
          <c:extLst>
            <c:ext xmlns:c16="http://schemas.microsoft.com/office/drawing/2014/chart" uri="{C3380CC4-5D6E-409C-BE32-E72D297353CC}">
              <c16:uniqueId val="{00000000-6316-4D4F-9279-679857564137}"/>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Rate</a:t>
                </a:r>
                <a:r>
                  <a:rPr lang="en-US" sz="1400" baseline="0" dirty="0">
                    <a:solidFill>
                      <a:schemeClr val="tx1"/>
                    </a:solidFill>
                  </a:rPr>
                  <a:t> per 100,000 VHA </a:t>
                </a:r>
                <a:r>
                  <a:rPr lang="en-US" sz="1400" baseline="0" dirty="0" smtClean="0">
                    <a:solidFill>
                      <a:schemeClr val="tx1"/>
                    </a:solidFill>
                  </a:rPr>
                  <a:t>User Person-Years</a:t>
                </a:r>
                <a:endParaRPr lang="en-US" sz="1400" dirty="0">
                  <a:solidFill>
                    <a:schemeClr val="tx1"/>
                  </a:solidFill>
                </a:endParaRPr>
              </a:p>
            </c:rich>
          </c:tx>
          <c:layout>
            <c:manualLayout>
              <c:xMode val="edge"/>
              <c:yMode val="edge"/>
              <c:x val="7.8108292019053304E-4"/>
              <c:y val="7.6255328456283383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231505783999222"/>
          <c:y val="6.6049048556430456E-2"/>
          <c:w val="0.88857460125176646"/>
          <c:h val="0.66324338363954505"/>
        </c:manualLayout>
      </c:layout>
      <c:barChart>
        <c:barDir val="col"/>
        <c:grouping val="clustered"/>
        <c:varyColors val="0"/>
        <c:ser>
          <c:idx val="0"/>
          <c:order val="0"/>
          <c:tx>
            <c:strRef>
              <c:f>Sheet1!$B$1</c:f>
              <c:strCache>
                <c:ptCount val="1"/>
                <c:pt idx="0">
                  <c:v>Series 1</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1-3C86-4644-947B-EB4798248D08}"/>
              </c:ext>
            </c:extLst>
          </c:dPt>
          <c:dPt>
            <c:idx val="1"/>
            <c:invertIfNegative val="0"/>
            <c:bubble3D val="0"/>
            <c:extLst>
              <c:ext xmlns:c16="http://schemas.microsoft.com/office/drawing/2014/chart" uri="{C3380CC4-5D6E-409C-BE32-E72D297353CC}">
                <c16:uniqueId val="{00000002-3C86-4644-947B-EB4798248D08}"/>
              </c:ext>
            </c:extLst>
          </c:dPt>
          <c:dPt>
            <c:idx val="2"/>
            <c:invertIfNegative val="0"/>
            <c:bubble3D val="0"/>
            <c:extLst>
              <c:ext xmlns:c16="http://schemas.microsoft.com/office/drawing/2014/chart" uri="{C3380CC4-5D6E-409C-BE32-E72D297353CC}">
                <c16:uniqueId val="{00000003-3C86-4644-947B-EB4798248D08}"/>
              </c:ext>
            </c:extLst>
          </c:dPt>
          <c:dPt>
            <c:idx val="3"/>
            <c:invertIfNegative val="0"/>
            <c:bubble3D val="0"/>
            <c:extLst>
              <c:ext xmlns:c16="http://schemas.microsoft.com/office/drawing/2014/chart" uri="{C3380CC4-5D6E-409C-BE32-E72D297353CC}">
                <c16:uniqueId val="{00000004-3C86-4644-947B-EB4798248D08}"/>
              </c:ext>
            </c:extLst>
          </c:dPt>
          <c:dLbls>
            <c:dLbl>
              <c:idx val="3"/>
              <c:layout>
                <c:manualLayout>
                  <c:x val="-3.0864197530864196E-3"/>
                  <c:y val="6.607283464566929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86-4644-947B-EB4798248D08}"/>
                </c:ext>
              </c:extLst>
            </c:dLbl>
            <c:spPr>
              <a:noFill/>
              <a:ln>
                <a:noFill/>
              </a:ln>
              <a:effectLst/>
            </c:spPr>
            <c:txPr>
              <a:bodyPr wrap="square" lIns="38100" tIns="19050" rIns="38100" bIns="19050" anchor="ctr">
                <a:spAutoFit/>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 
SCD</c:v>
                </c:pt>
                <c:pt idx="1">
                  <c:v>0-49% 
SCD</c:v>
                </c:pt>
                <c:pt idx="2">
                  <c:v>50-99% 
SCD</c:v>
                </c:pt>
                <c:pt idx="3">
                  <c:v>100% 
SCD</c:v>
                </c:pt>
              </c:strCache>
            </c:strRef>
          </c:cat>
          <c:val>
            <c:numRef>
              <c:f>Sheet1!$B$2:$B$5</c:f>
              <c:numCache>
                <c:formatCode>0.0%</c:formatCode>
                <c:ptCount val="4"/>
                <c:pt idx="0">
                  <c:v>0.51400000000000001</c:v>
                </c:pt>
                <c:pt idx="1">
                  <c:v>0.23300000000000001</c:v>
                </c:pt>
                <c:pt idx="2">
                  <c:v>0.186</c:v>
                </c:pt>
                <c:pt idx="3">
                  <c:v>6.8000000000000005E-2</c:v>
                </c:pt>
              </c:numCache>
            </c:numRef>
          </c:val>
          <c:extLst>
            <c:ext xmlns:c16="http://schemas.microsoft.com/office/drawing/2014/chart" uri="{C3380CC4-5D6E-409C-BE32-E72D297353CC}">
              <c16:uniqueId val="{00000005-3C86-4644-947B-EB4798248D08}"/>
            </c:ext>
          </c:extLst>
        </c:ser>
        <c:dLbls>
          <c:showLegendKey val="0"/>
          <c:showVal val="0"/>
          <c:showCatName val="0"/>
          <c:showSerName val="0"/>
          <c:showPercent val="0"/>
          <c:showBubbleSize val="0"/>
        </c:dLbls>
        <c:gapWidth val="60"/>
        <c:axId val="155088384"/>
        <c:axId val="155089920"/>
      </c:barChart>
      <c:catAx>
        <c:axId val="155088384"/>
        <c:scaling>
          <c:orientation val="minMax"/>
        </c:scaling>
        <c:delete val="0"/>
        <c:axPos val="b"/>
        <c:minorGridlines>
          <c:spPr>
            <a:ln>
              <a:noFill/>
            </a:ln>
          </c:spPr>
        </c:minorGridlines>
        <c:numFmt formatCode="General" sourceLinked="1"/>
        <c:majorTickMark val="out"/>
        <c:minorTickMark val="none"/>
        <c:tickLblPos val="nextTo"/>
        <c:txPr>
          <a:bodyPr rot="0"/>
          <a:lstStyle/>
          <a:p>
            <a:pPr>
              <a:defRPr sz="1400"/>
            </a:pPr>
            <a:endParaRPr lang="en-US"/>
          </a:p>
        </c:txPr>
        <c:crossAx val="155089920"/>
        <c:crosses val="autoZero"/>
        <c:auto val="1"/>
        <c:lblAlgn val="ctr"/>
        <c:lblOffset val="100"/>
        <c:noMultiLvlLbl val="0"/>
      </c:catAx>
      <c:valAx>
        <c:axId val="155089920"/>
        <c:scaling>
          <c:orientation val="minMax"/>
          <c:max val="1"/>
          <c:min val="0"/>
        </c:scaling>
        <c:delete val="0"/>
        <c:axPos val="l"/>
        <c:majorGridlines/>
        <c:numFmt formatCode="0%"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55088384"/>
        <c:crosses val="autoZero"/>
        <c:crossBetween val="between"/>
        <c:majorUnit val="0.2"/>
      </c:valAx>
    </c:plotArea>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c:v>
                </c:pt>
                <c:pt idx="1">
                  <c:v>NH
Asian</c:v>
                </c:pt>
                <c:pt idx="2">
                  <c:v>NH
Black</c:v>
                </c:pt>
                <c:pt idx="3">
                  <c:v>NH
Multirace</c:v>
                </c:pt>
                <c:pt idx="4">
                  <c:v>NH
NHOPI</c:v>
                </c:pt>
                <c:pt idx="5">
                  <c:v>NH
White</c:v>
                </c:pt>
              </c:strCache>
            </c:strRef>
          </c:cat>
          <c:val>
            <c:numRef>
              <c:f>Sheet1!$B$2:$B$7</c:f>
              <c:numCache>
                <c:formatCode>0.00%</c:formatCode>
                <c:ptCount val="6"/>
                <c:pt idx="0">
                  <c:v>3.02</c:v>
                </c:pt>
                <c:pt idx="1">
                  <c:v>3.84</c:v>
                </c:pt>
                <c:pt idx="2">
                  <c:v>5.23</c:v>
                </c:pt>
                <c:pt idx="3">
                  <c:v>5.86</c:v>
                </c:pt>
                <c:pt idx="4">
                  <c:v>5.4</c:v>
                </c:pt>
                <c:pt idx="5">
                  <c:v>3.86</c:v>
                </c:pt>
              </c:numCache>
            </c:numRef>
          </c:val>
          <c:extLst>
            <c:ext xmlns:c16="http://schemas.microsoft.com/office/drawing/2014/chart" uri="{C3380CC4-5D6E-409C-BE32-E72D297353CC}">
              <c16:uniqueId val="{00000000-C488-4D67-89A7-6EEF8E895D2F}"/>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Rate</a:t>
                </a:r>
                <a:r>
                  <a:rPr lang="en-US" sz="1400" baseline="0" dirty="0">
                    <a:solidFill>
                      <a:schemeClr val="tx1"/>
                    </a:solidFill>
                  </a:rPr>
                  <a:t> per 100,000 VHA </a:t>
                </a:r>
                <a:r>
                  <a:rPr lang="en-US" sz="1400" baseline="0" dirty="0" smtClean="0">
                    <a:solidFill>
                      <a:schemeClr val="tx1"/>
                    </a:solidFill>
                  </a:rPr>
                  <a:t>User Person-Years</a:t>
                </a:r>
                <a:endParaRPr lang="en-US" sz="1400" dirty="0">
                  <a:solidFill>
                    <a:schemeClr val="tx1"/>
                  </a:solidFill>
                </a:endParaRPr>
              </a:p>
            </c:rich>
          </c:tx>
          <c:layout>
            <c:manualLayout>
              <c:xMode val="edge"/>
              <c:yMode val="edge"/>
              <c:x val="4.842646403305507E-3"/>
              <c:y val="6.2821769682572526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6677891183828"/>
          <c:y val="3.8158043682515817E-2"/>
          <c:w val="0.87247685094270822"/>
          <c:h val="0.82238512732980174"/>
        </c:manualLayout>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18-44
y.o.</c:v>
                </c:pt>
                <c:pt idx="1">
                  <c:v>45-64
y.o.</c:v>
                </c:pt>
                <c:pt idx="2">
                  <c:v>65+
y.o.
</c:v>
                </c:pt>
                <c:pt idx="4">
                  <c:v>Female</c:v>
                </c:pt>
                <c:pt idx="5">
                  <c:v>Male</c:v>
                </c:pt>
                <c:pt idx="7">
                  <c:v>Rural</c:v>
                </c:pt>
                <c:pt idx="8">
                  <c:v>Urban</c:v>
                </c:pt>
              </c:strCache>
            </c:strRef>
          </c:cat>
          <c:val>
            <c:numRef>
              <c:f>Sheet1!$B$2:$B$10</c:f>
              <c:numCache>
                <c:formatCode>0.00%</c:formatCode>
                <c:ptCount val="9"/>
                <c:pt idx="0">
                  <c:v>4.49</c:v>
                </c:pt>
                <c:pt idx="1">
                  <c:v>41.22</c:v>
                </c:pt>
                <c:pt idx="2">
                  <c:v>123.21</c:v>
                </c:pt>
                <c:pt idx="4">
                  <c:v>62.63</c:v>
                </c:pt>
                <c:pt idx="5">
                  <c:v>77.47</c:v>
                </c:pt>
                <c:pt idx="7" formatCode="General">
                  <c:v>75.239999999999995</c:v>
                </c:pt>
                <c:pt idx="8" formatCode="General">
                  <c:v>73.180000000000007</c:v>
                </c:pt>
              </c:numCache>
            </c:numRef>
          </c:val>
          <c:extLst>
            <c:ext xmlns:c16="http://schemas.microsoft.com/office/drawing/2014/chart" uri="{C3380CC4-5D6E-409C-BE32-E72D297353CC}">
              <c16:uniqueId val="{00000000-111C-4FC3-B583-E33092836B65}"/>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4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Rate per 100,000 VHA User Person-Years</a:t>
                </a:r>
              </a:p>
            </c:rich>
          </c:tx>
          <c:layout>
            <c:manualLayout>
              <c:xMode val="edge"/>
              <c:yMode val="edge"/>
              <c:x val="3.2284309355370042E-3"/>
              <c:y val="7.0344679531633883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en-US"/>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45207171844928"/>
          <c:y val="3.8158043682515817E-2"/>
          <c:w val="0.86279155813609709"/>
          <c:h val="0.83429091319018112"/>
        </c:manualLayout>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Hispanic</c:v>
                </c:pt>
                <c:pt idx="1">
                  <c:v>NH
AIAN</c:v>
                </c:pt>
                <c:pt idx="2">
                  <c:v>NH
Asian</c:v>
                </c:pt>
                <c:pt idx="3">
                  <c:v>NH
Black</c:v>
                </c:pt>
                <c:pt idx="4">
                  <c:v>NH
Multirace</c:v>
                </c:pt>
                <c:pt idx="5">
                  <c:v>NH
NHOPI</c:v>
                </c:pt>
                <c:pt idx="6">
                  <c:v>NH
White</c:v>
                </c:pt>
              </c:strCache>
            </c:strRef>
          </c:cat>
          <c:val>
            <c:numRef>
              <c:f>Sheet1!$B$2:$B$8</c:f>
              <c:numCache>
                <c:formatCode>0.00%</c:formatCode>
                <c:ptCount val="7"/>
                <c:pt idx="0">
                  <c:v>92.2</c:v>
                </c:pt>
                <c:pt idx="1">
                  <c:v>98.15</c:v>
                </c:pt>
                <c:pt idx="2">
                  <c:v>53.23</c:v>
                </c:pt>
                <c:pt idx="3">
                  <c:v>110.79</c:v>
                </c:pt>
                <c:pt idx="4">
                  <c:v>104.86</c:v>
                </c:pt>
                <c:pt idx="5">
                  <c:v>87.2</c:v>
                </c:pt>
                <c:pt idx="6" formatCode="General">
                  <c:v>80.430000000000007</c:v>
                </c:pt>
              </c:numCache>
            </c:numRef>
          </c:val>
          <c:extLst>
            <c:ext xmlns:c16="http://schemas.microsoft.com/office/drawing/2014/chart" uri="{C3380CC4-5D6E-409C-BE32-E72D297353CC}">
              <c16:uniqueId val="{00000000-4D4D-413C-80DC-BC99FDE1299D}"/>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14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Rate</a:t>
                </a:r>
                <a:r>
                  <a:rPr lang="en-US" sz="1400" baseline="0" dirty="0">
                    <a:solidFill>
                      <a:schemeClr val="tx1"/>
                    </a:solidFill>
                  </a:rPr>
                  <a:t> per 100,000 VHA </a:t>
                </a:r>
                <a:r>
                  <a:rPr lang="en-US" sz="1400" baseline="0" dirty="0" smtClean="0">
                    <a:solidFill>
                      <a:schemeClr val="tx1"/>
                    </a:solidFill>
                  </a:rPr>
                  <a:t>User Person-Years</a:t>
                </a:r>
                <a:endParaRPr lang="en-US" sz="1400" dirty="0">
                  <a:solidFill>
                    <a:schemeClr val="tx1"/>
                  </a:solidFill>
                </a:endParaRPr>
              </a:p>
            </c:rich>
          </c:tx>
          <c:layout>
            <c:manualLayout>
              <c:xMode val="edge"/>
              <c:yMode val="edge"/>
              <c:x val="8.0710773388425108E-3"/>
              <c:y val="7.9095432139012711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13736452506031"/>
          <c:y val="3.8158043682515817E-2"/>
          <c:w val="0.85310626532948608"/>
          <c:h val="0.80478281305262389"/>
        </c:manualLayout>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18-44 
y.o</c:v>
                </c:pt>
                <c:pt idx="1">
                  <c:v>45-64 
y.o.</c:v>
                </c:pt>
                <c:pt idx="2">
                  <c:v>65+
y.o.</c:v>
                </c:pt>
                <c:pt idx="4">
                  <c:v>Female</c:v>
                </c:pt>
                <c:pt idx="5">
                  <c:v>Male</c:v>
                </c:pt>
                <c:pt idx="7">
                  <c:v>Rural</c:v>
                </c:pt>
                <c:pt idx="8">
                  <c:v>Urban</c:v>
                </c:pt>
              </c:strCache>
            </c:strRef>
          </c:cat>
          <c:val>
            <c:numRef>
              <c:f>Sheet1!$B$2:$B$10</c:f>
              <c:numCache>
                <c:formatCode>0.00%</c:formatCode>
                <c:ptCount val="9"/>
                <c:pt idx="0">
                  <c:v>5.33</c:v>
                </c:pt>
                <c:pt idx="1">
                  <c:v>214.28</c:v>
                </c:pt>
                <c:pt idx="2">
                  <c:v>506.02</c:v>
                </c:pt>
                <c:pt idx="4">
                  <c:v>223.36</c:v>
                </c:pt>
                <c:pt idx="5">
                  <c:v>327.61</c:v>
                </c:pt>
                <c:pt idx="7" formatCode="General">
                  <c:v>322.85000000000002</c:v>
                </c:pt>
                <c:pt idx="8" formatCode="General">
                  <c:v>294.91000000000003</c:v>
                </c:pt>
              </c:numCache>
            </c:numRef>
          </c:val>
          <c:extLst>
            <c:ext xmlns:c16="http://schemas.microsoft.com/office/drawing/2014/chart" uri="{C3380CC4-5D6E-409C-BE32-E72D297353CC}">
              <c16:uniqueId val="{00000000-BBAE-496E-A6A8-86665D8404D1}"/>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52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Rate</a:t>
                </a:r>
                <a:r>
                  <a:rPr lang="en-US" sz="1400" baseline="0" dirty="0">
                    <a:solidFill>
                      <a:schemeClr val="tx1"/>
                    </a:solidFill>
                  </a:rPr>
                  <a:t> per 100,000 VHA </a:t>
                </a:r>
                <a:r>
                  <a:rPr lang="en-US" sz="1400" baseline="0" dirty="0" smtClean="0">
                    <a:solidFill>
                      <a:schemeClr val="tx1"/>
                    </a:solidFill>
                  </a:rPr>
                  <a:t>User Person-Years</a:t>
                </a:r>
                <a:endParaRPr lang="en-US" sz="1400" dirty="0">
                  <a:solidFill>
                    <a:schemeClr val="tx1"/>
                  </a:solidFill>
                </a:endParaRPr>
              </a:p>
            </c:rich>
          </c:tx>
          <c:layout>
            <c:manualLayout>
              <c:xMode val="edge"/>
              <c:yMode val="edge"/>
              <c:x val="4.8426411976280745E-3"/>
              <c:y val="6.7360529401909869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majorUnit val="1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19765237678622"/>
          <c:y val="3.7884160756501181E-2"/>
          <c:w val="0.8811727179935841"/>
          <c:h val="0.82414279332104767"/>
        </c:manualLayout>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Hispanic</c:v>
                </c:pt>
                <c:pt idx="1">
                  <c:v>NH
AIAN</c:v>
                </c:pt>
                <c:pt idx="2">
                  <c:v>NH
Asian</c:v>
                </c:pt>
                <c:pt idx="3">
                  <c:v>NH
Black</c:v>
                </c:pt>
                <c:pt idx="4">
                  <c:v>NH
Multirace</c:v>
                </c:pt>
                <c:pt idx="5">
                  <c:v>NH
NHOPI</c:v>
                </c:pt>
                <c:pt idx="6">
                  <c:v>NH
White</c:v>
                </c:pt>
              </c:strCache>
            </c:strRef>
          </c:cat>
          <c:val>
            <c:numRef>
              <c:f>Sheet1!$B$2:$B$8</c:f>
              <c:numCache>
                <c:formatCode>0.00%</c:formatCode>
                <c:ptCount val="7"/>
                <c:pt idx="0">
                  <c:v>157.66</c:v>
                </c:pt>
                <c:pt idx="1">
                  <c:v>370.12</c:v>
                </c:pt>
                <c:pt idx="2">
                  <c:v>199.52</c:v>
                </c:pt>
                <c:pt idx="3">
                  <c:v>359.04</c:v>
                </c:pt>
                <c:pt idx="4">
                  <c:v>386.72</c:v>
                </c:pt>
                <c:pt idx="5">
                  <c:v>352.85</c:v>
                </c:pt>
                <c:pt idx="6" formatCode="General">
                  <c:v>357.89</c:v>
                </c:pt>
              </c:numCache>
            </c:numRef>
          </c:val>
          <c:extLst>
            <c:ext xmlns:c16="http://schemas.microsoft.com/office/drawing/2014/chart" uri="{C3380CC4-5D6E-409C-BE32-E72D297353CC}">
              <c16:uniqueId val="{00000000-CB3E-45E8-860E-320169BE680D}"/>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5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Rate</a:t>
                </a:r>
                <a:r>
                  <a:rPr lang="en-US" sz="1400" baseline="0" dirty="0">
                    <a:solidFill>
                      <a:schemeClr val="tx1"/>
                    </a:solidFill>
                  </a:rPr>
                  <a:t> per 100,000 VHA </a:t>
                </a:r>
                <a:r>
                  <a:rPr lang="en-US" sz="1400" baseline="0" dirty="0" smtClean="0">
                    <a:solidFill>
                      <a:schemeClr val="tx1"/>
                    </a:solidFill>
                  </a:rPr>
                  <a:t>User Person-Years</a:t>
                </a:r>
                <a:endParaRPr lang="en-US" sz="1400" dirty="0">
                  <a:solidFill>
                    <a:schemeClr val="tx1"/>
                  </a:solidFill>
                </a:endParaRPr>
              </a:p>
            </c:rich>
          </c:tx>
          <c:layout>
            <c:manualLayout>
              <c:xMode val="edge"/>
              <c:yMode val="edge"/>
              <c:x val="4.6296296296296294E-3"/>
              <c:y val="6.7582509633104373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majorUnit val="1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097282978516568E-2"/>
          <c:y val="3.7884160756501181E-2"/>
          <c:w val="0.88392740837950812"/>
          <c:h val="0.82414279332104767"/>
        </c:manualLayout>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18-44
y.o.</c:v>
                </c:pt>
                <c:pt idx="1">
                  <c:v>45-64
y.o.</c:v>
                </c:pt>
                <c:pt idx="2">
                  <c:v>65+
y.o.
</c:v>
                </c:pt>
                <c:pt idx="4">
                  <c:v>Female</c:v>
                </c:pt>
                <c:pt idx="5">
                  <c:v>Male</c:v>
                </c:pt>
                <c:pt idx="7">
                  <c:v>Rural</c:v>
                </c:pt>
                <c:pt idx="8">
                  <c:v>Urban</c:v>
                </c:pt>
              </c:strCache>
            </c:strRef>
          </c:cat>
          <c:val>
            <c:numRef>
              <c:f>Sheet1!$B$2:$B$10</c:f>
              <c:numCache>
                <c:formatCode>0.00%</c:formatCode>
                <c:ptCount val="9"/>
                <c:pt idx="0">
                  <c:v>4.21</c:v>
                </c:pt>
                <c:pt idx="1">
                  <c:v>10.75</c:v>
                </c:pt>
                <c:pt idx="2">
                  <c:v>2.52</c:v>
                </c:pt>
                <c:pt idx="4">
                  <c:v>1.31</c:v>
                </c:pt>
                <c:pt idx="5">
                  <c:v>6.24</c:v>
                </c:pt>
                <c:pt idx="7" formatCode="General">
                  <c:v>2.74</c:v>
                </c:pt>
                <c:pt idx="8" formatCode="General">
                  <c:v>8.5</c:v>
                </c:pt>
              </c:numCache>
            </c:numRef>
          </c:val>
          <c:extLst>
            <c:ext xmlns:c16="http://schemas.microsoft.com/office/drawing/2014/chart" uri="{C3380CC4-5D6E-409C-BE32-E72D297353CC}">
              <c16:uniqueId val="{00000000-3FDA-4E7C-95CB-0BB301FB6BDD}"/>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2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Rate</a:t>
                </a:r>
                <a:r>
                  <a:rPr lang="en-US" sz="1400" baseline="0" dirty="0">
                    <a:solidFill>
                      <a:schemeClr val="tx1"/>
                    </a:solidFill>
                  </a:rPr>
                  <a:t> per 100,000 VHA </a:t>
                </a:r>
                <a:r>
                  <a:rPr lang="en-US" sz="1400" baseline="0" dirty="0" smtClean="0">
                    <a:solidFill>
                      <a:schemeClr val="tx1"/>
                    </a:solidFill>
                  </a:rPr>
                  <a:t>User Person-Years</a:t>
                </a:r>
                <a:endParaRPr lang="en-US" sz="1400" dirty="0">
                  <a:solidFill>
                    <a:schemeClr val="tx1"/>
                  </a:solidFill>
                </a:endParaRPr>
              </a:p>
            </c:rich>
          </c:tx>
          <c:layout>
            <c:manualLayout>
              <c:xMode val="edge"/>
              <c:yMode val="edge"/>
              <c:x val="6.1728395061728392E-3"/>
              <c:y val="6.4627426890787584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04269434677593"/>
          <c:y val="3.8158043682515817E-2"/>
          <c:w val="0.88020093550777057"/>
          <c:h val="0.8164322343996121"/>
        </c:manualLayout>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Hispanic</c:v>
                </c:pt>
                <c:pt idx="1">
                  <c:v>NH
Asian</c:v>
                </c:pt>
                <c:pt idx="2">
                  <c:v>NH
Black</c:v>
                </c:pt>
                <c:pt idx="3">
                  <c:v>NH
Multirace</c:v>
                </c:pt>
                <c:pt idx="4">
                  <c:v>NH
NHOPI</c:v>
                </c:pt>
                <c:pt idx="5">
                  <c:v>NH
White</c:v>
                </c:pt>
              </c:strCache>
            </c:strRef>
          </c:cat>
          <c:val>
            <c:numRef>
              <c:f>Sheet1!$B$2:$B$7</c:f>
              <c:numCache>
                <c:formatCode>0.00%</c:formatCode>
                <c:ptCount val="6"/>
                <c:pt idx="0">
                  <c:v>7.38</c:v>
                </c:pt>
                <c:pt idx="1">
                  <c:v>0.54</c:v>
                </c:pt>
                <c:pt idx="2">
                  <c:v>18.39</c:v>
                </c:pt>
                <c:pt idx="3">
                  <c:v>6.22</c:v>
                </c:pt>
                <c:pt idx="4">
                  <c:v>4.3099999999999996</c:v>
                </c:pt>
                <c:pt idx="5">
                  <c:v>2.97</c:v>
                </c:pt>
              </c:numCache>
            </c:numRef>
          </c:val>
          <c:extLst>
            <c:ext xmlns:c16="http://schemas.microsoft.com/office/drawing/2014/chart" uri="{C3380CC4-5D6E-409C-BE32-E72D297353CC}">
              <c16:uniqueId val="{00000000-DA51-4365-B83E-82F5FE99CF4D}"/>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2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Rate</a:t>
                </a:r>
                <a:r>
                  <a:rPr lang="en-US" sz="1400" baseline="0" dirty="0">
                    <a:solidFill>
                      <a:schemeClr val="tx1"/>
                    </a:solidFill>
                  </a:rPr>
                  <a:t> per 100,000 VHA </a:t>
                </a:r>
                <a:r>
                  <a:rPr lang="en-US" sz="1400" baseline="0" dirty="0" smtClean="0">
                    <a:solidFill>
                      <a:schemeClr val="tx1"/>
                    </a:solidFill>
                  </a:rPr>
                  <a:t>User Person-Years</a:t>
                </a:r>
                <a:endParaRPr lang="en-US" sz="1400" dirty="0">
                  <a:solidFill>
                    <a:schemeClr val="tx1"/>
                  </a:solidFill>
                </a:endParaRPr>
              </a:p>
            </c:rich>
          </c:tx>
          <c:layout>
            <c:manualLayout>
              <c:xMode val="edge"/>
              <c:yMode val="edge"/>
              <c:x val="6.4568618710740084E-3"/>
              <c:y val="6.1236753348443675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49955621784994"/>
          <c:y val="3.8158043682515817E-2"/>
          <c:w val="0.87374407363669648"/>
          <c:h val="0.81345578793451723"/>
        </c:manualLayout>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18-44
y.o</c:v>
                </c:pt>
                <c:pt idx="1">
                  <c:v>45-64
y.o</c:v>
                </c:pt>
                <c:pt idx="2">
                  <c:v>65+
y.o</c:v>
                </c:pt>
                <c:pt idx="4">
                  <c:v>Female</c:v>
                </c:pt>
                <c:pt idx="5">
                  <c:v>Male</c:v>
                </c:pt>
                <c:pt idx="7">
                  <c:v>Rural</c:v>
                </c:pt>
                <c:pt idx="8">
                  <c:v>Urban</c:v>
                </c:pt>
              </c:strCache>
            </c:strRef>
          </c:cat>
          <c:val>
            <c:numRef>
              <c:f>Sheet1!$B$2:$B$10</c:f>
              <c:numCache>
                <c:formatCode>0.00%</c:formatCode>
                <c:ptCount val="9"/>
                <c:pt idx="0">
                  <c:v>48.51</c:v>
                </c:pt>
                <c:pt idx="1">
                  <c:v>37.49</c:v>
                </c:pt>
                <c:pt idx="2">
                  <c:v>39.65</c:v>
                </c:pt>
                <c:pt idx="4">
                  <c:v>13.64</c:v>
                </c:pt>
                <c:pt idx="5">
                  <c:v>40.42</c:v>
                </c:pt>
                <c:pt idx="7" formatCode="General">
                  <c:v>43.21</c:v>
                </c:pt>
                <c:pt idx="8" formatCode="General">
                  <c:v>36.57</c:v>
                </c:pt>
              </c:numCache>
            </c:numRef>
          </c:val>
          <c:extLst>
            <c:ext xmlns:c16="http://schemas.microsoft.com/office/drawing/2014/chart" uri="{C3380CC4-5D6E-409C-BE32-E72D297353CC}">
              <c16:uniqueId val="{00000000-2097-4CE9-918D-FBD7D4C43F1F}"/>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6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Rate</a:t>
                </a:r>
                <a:r>
                  <a:rPr lang="en-US" sz="1400" baseline="0" dirty="0">
                    <a:solidFill>
                      <a:schemeClr val="tx1"/>
                    </a:solidFill>
                  </a:rPr>
                  <a:t> per 100,000 VHA </a:t>
                </a:r>
                <a:r>
                  <a:rPr lang="en-US" sz="1400" baseline="0" dirty="0" smtClean="0">
                    <a:solidFill>
                      <a:schemeClr val="tx1"/>
                    </a:solidFill>
                  </a:rPr>
                  <a:t>User Person-Years</a:t>
                </a:r>
                <a:endParaRPr lang="en-US" sz="1400" dirty="0">
                  <a:solidFill>
                    <a:schemeClr val="tx1"/>
                  </a:solidFill>
                </a:endParaRPr>
              </a:p>
            </c:rich>
          </c:tx>
          <c:layout>
            <c:manualLayout>
              <c:xMode val="edge"/>
              <c:yMode val="edge"/>
              <c:x val="8.0710773388425108E-3"/>
              <c:y val="6.4213199813538513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334220262115545"/>
          <c:y val="3.8158043682515817E-2"/>
          <c:w val="0.86890142723339114"/>
          <c:h val="0.83131446672508624"/>
        </c:manualLayout>
      </c:layout>
      <c:barChart>
        <c:barDir val="col"/>
        <c:grouping val="clustered"/>
        <c:varyColors val="0"/>
        <c:ser>
          <c:idx val="0"/>
          <c:order val="0"/>
          <c:tx>
            <c:strRef>
              <c:f>Sheet1!$B$1</c:f>
              <c:strCache>
                <c:ptCount val="1"/>
                <c:pt idx="0">
                  <c:v>Percent</c:v>
                </c:pt>
              </c:strCache>
            </c:strRef>
          </c:tx>
          <c:spPr>
            <a:solidFill>
              <a:srgbClr val="0072C6"/>
            </a:solidFill>
            <a:ln>
              <a:noFill/>
            </a:ln>
            <a:effectLst/>
          </c:spPr>
          <c:invertIfNegative val="0"/>
          <c:dLbls>
            <c:numFmt formatCode="#,##0.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Hispanic</c:v>
                </c:pt>
                <c:pt idx="1">
                  <c:v>NH
AIAN</c:v>
                </c:pt>
                <c:pt idx="2">
                  <c:v>NH
Asian</c:v>
                </c:pt>
                <c:pt idx="3">
                  <c:v>NH
Black</c:v>
                </c:pt>
                <c:pt idx="4">
                  <c:v>NH
Multirace</c:v>
                </c:pt>
                <c:pt idx="5">
                  <c:v>NH
NHOPI</c:v>
                </c:pt>
                <c:pt idx="6">
                  <c:v>NH
White</c:v>
                </c:pt>
              </c:strCache>
            </c:strRef>
          </c:cat>
          <c:val>
            <c:numRef>
              <c:f>Sheet1!$B$2:$B$8</c:f>
              <c:numCache>
                <c:formatCode>0.00%</c:formatCode>
                <c:ptCount val="7"/>
                <c:pt idx="0">
                  <c:v>22.12</c:v>
                </c:pt>
                <c:pt idx="1">
                  <c:v>34.869999999999997</c:v>
                </c:pt>
                <c:pt idx="2">
                  <c:v>16.16</c:v>
                </c:pt>
                <c:pt idx="3">
                  <c:v>12.81</c:v>
                </c:pt>
                <c:pt idx="4">
                  <c:v>34.770000000000003</c:v>
                </c:pt>
                <c:pt idx="5">
                  <c:v>32.51</c:v>
                </c:pt>
                <c:pt idx="6" formatCode="General">
                  <c:v>45.8</c:v>
                </c:pt>
              </c:numCache>
            </c:numRef>
          </c:val>
          <c:extLst>
            <c:ext xmlns:c16="http://schemas.microsoft.com/office/drawing/2014/chart" uri="{C3380CC4-5D6E-409C-BE32-E72D297353CC}">
              <c16:uniqueId val="{00000000-4BEF-4A03-B5F6-2F585326B4F7}"/>
            </c:ext>
          </c:extLst>
        </c:ser>
        <c:dLbls>
          <c:showLegendKey val="0"/>
          <c:showVal val="0"/>
          <c:showCatName val="0"/>
          <c:showSerName val="0"/>
          <c:showPercent val="0"/>
          <c:showBubbleSize val="0"/>
        </c:dLbls>
        <c:gapWidth val="25"/>
        <c:overlap val="-27"/>
        <c:axId val="667356128"/>
        <c:axId val="667359736"/>
      </c:barChart>
      <c:catAx>
        <c:axId val="667356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9736"/>
        <c:crosses val="autoZero"/>
        <c:auto val="1"/>
        <c:lblAlgn val="ctr"/>
        <c:lblOffset val="100"/>
        <c:noMultiLvlLbl val="0"/>
      </c:catAx>
      <c:valAx>
        <c:axId val="667359736"/>
        <c:scaling>
          <c:orientation val="minMax"/>
          <c:max val="6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dirty="0">
                    <a:solidFill>
                      <a:schemeClr val="tx1"/>
                    </a:solidFill>
                  </a:rPr>
                  <a:t>Rate</a:t>
                </a:r>
                <a:r>
                  <a:rPr lang="en-US" sz="1400" baseline="0" dirty="0">
                    <a:solidFill>
                      <a:schemeClr val="tx1"/>
                    </a:solidFill>
                  </a:rPr>
                  <a:t> per 100,000 VHA </a:t>
                </a:r>
                <a:r>
                  <a:rPr lang="en-US" sz="1400" baseline="0" dirty="0" smtClean="0">
                    <a:solidFill>
                      <a:schemeClr val="tx1"/>
                    </a:solidFill>
                  </a:rPr>
                  <a:t>User Person-Years</a:t>
                </a:r>
                <a:endParaRPr lang="en-US" sz="1400" dirty="0">
                  <a:solidFill>
                    <a:schemeClr val="tx1"/>
                  </a:solidFill>
                </a:endParaRPr>
              </a:p>
            </c:rich>
          </c:tx>
          <c:layout>
            <c:manualLayout>
              <c:xMode val="edge"/>
              <c:yMode val="edge"/>
              <c:x val="8.0710773388425108E-3"/>
              <c:y val="7.9095432139012711E-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6673561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93239039564515E-2"/>
          <c:y val="0.15186658848495002"/>
          <c:w val="0.91410676096043553"/>
          <c:h val="0.72493577930418274"/>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D4D6-41B3-90C8-D227885D889E}"/>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Female
20-49</c:v>
                </c:pt>
                <c:pt idx="1">
                  <c:v>Female
50-64</c:v>
                </c:pt>
                <c:pt idx="2">
                  <c:v>Female
65+</c:v>
                </c:pt>
                <c:pt idx="3">
                  <c:v>Male
20-49</c:v>
                </c:pt>
                <c:pt idx="4">
                  <c:v>Male
50-64</c:v>
                </c:pt>
                <c:pt idx="5">
                  <c:v>Male
65+</c:v>
                </c:pt>
              </c:strCache>
            </c:strRef>
          </c:cat>
          <c:val>
            <c:numRef>
              <c:f>Sheet1!$B$2:$B$7</c:f>
              <c:numCache>
                <c:formatCode>0.0%</c:formatCode>
                <c:ptCount val="6"/>
                <c:pt idx="0">
                  <c:v>0.52300000000000002</c:v>
                </c:pt>
                <c:pt idx="1">
                  <c:v>0.57699999999999996</c:v>
                </c:pt>
                <c:pt idx="2">
                  <c:v>0.751</c:v>
                </c:pt>
                <c:pt idx="3">
                  <c:v>0.433</c:v>
                </c:pt>
                <c:pt idx="4">
                  <c:v>0.47899999999999998</c:v>
                </c:pt>
                <c:pt idx="5">
                  <c:v>0.71</c:v>
                </c:pt>
              </c:numCache>
            </c:numRef>
          </c:val>
          <c:extLst>
            <c:ext xmlns:c16="http://schemas.microsoft.com/office/drawing/2014/chart" uri="{C3380CC4-5D6E-409C-BE32-E72D297353CC}">
              <c16:uniqueId val="{00000001-D4D6-41B3-90C8-D227885D889E}"/>
            </c:ext>
          </c:extLst>
        </c:ser>
        <c:ser>
          <c:idx val="1"/>
          <c:order val="1"/>
          <c:tx>
            <c:strRef>
              <c:f>Sheet1!$C$1</c:f>
              <c:strCache>
                <c:ptCount val="1"/>
                <c:pt idx="0">
                  <c:v>Non-Veterans</c:v>
                </c:pt>
              </c:strCache>
            </c:strRef>
          </c:tx>
          <c:spPr>
            <a:solidFill>
              <a:srgbClr val="AABA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Female
20-49</c:v>
                </c:pt>
                <c:pt idx="1">
                  <c:v>Female
50-64</c:v>
                </c:pt>
                <c:pt idx="2">
                  <c:v>Female
65+</c:v>
                </c:pt>
                <c:pt idx="3">
                  <c:v>Male
20-49</c:v>
                </c:pt>
                <c:pt idx="4">
                  <c:v>Male
50-64</c:v>
                </c:pt>
                <c:pt idx="5">
                  <c:v>Male
65+</c:v>
                </c:pt>
              </c:strCache>
            </c:strRef>
          </c:cat>
          <c:val>
            <c:numRef>
              <c:f>Sheet1!$C$2:$C$7</c:f>
              <c:numCache>
                <c:formatCode>0.0%</c:formatCode>
                <c:ptCount val="6"/>
                <c:pt idx="0">
                  <c:v>0.373</c:v>
                </c:pt>
                <c:pt idx="1">
                  <c:v>0.48699999999999999</c:v>
                </c:pt>
                <c:pt idx="2">
                  <c:v>0.68200000000000005</c:v>
                </c:pt>
                <c:pt idx="3">
                  <c:v>0.26900000000000002</c:v>
                </c:pt>
                <c:pt idx="4">
                  <c:v>0.42699999999999999</c:v>
                </c:pt>
                <c:pt idx="5">
                  <c:v>0.65900000000000003</c:v>
                </c:pt>
              </c:numCache>
            </c:numRef>
          </c:val>
          <c:extLst>
            <c:ext xmlns:c16="http://schemas.microsoft.com/office/drawing/2014/chart" uri="{C3380CC4-5D6E-409C-BE32-E72D297353CC}">
              <c16:uniqueId val="{0000000A-D4D6-41B3-90C8-D227885D889E}"/>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86901632"/>
        <c:crosses val="autoZero"/>
        <c:crossBetween val="between"/>
        <c:majorUnit val="0.2"/>
        <c:minorUnit val="4.0000000000000008E-2"/>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0951710483737657"/>
          <c:y val="1.1511874160951601E-2"/>
          <c:w val="0.58494975998529464"/>
          <c:h val="9.432717186947375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484908136482941"/>
          <c:y val="0.22542185120378472"/>
          <c:w val="0.717473527872308"/>
          <c:h val="0.68728937817957936"/>
        </c:manualLayout>
      </c:layout>
      <c:barChart>
        <c:barDir val="bar"/>
        <c:grouping val="clustered"/>
        <c:varyColors val="0"/>
        <c:ser>
          <c:idx val="1"/>
          <c:order val="0"/>
          <c:tx>
            <c:strRef>
              <c:f>Sheet1!$B$1</c:f>
              <c:strCache>
                <c:ptCount val="1"/>
                <c:pt idx="0">
                  <c:v>Non-Veteran Population</c:v>
                </c:pt>
              </c:strCache>
            </c:strRef>
          </c:tx>
          <c:spPr>
            <a:solidFill>
              <a:srgbClr val="ABB73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Chronic Pain</c:v>
                </c:pt>
                <c:pt idx="1">
                  <c:v>Not Rested</c:v>
                </c:pt>
                <c:pt idx="2">
                  <c:v>Current Smoker</c:v>
                </c:pt>
                <c:pt idx="3">
                  <c:v>No Physical Activity</c:v>
                </c:pt>
                <c:pt idx="4">
                  <c:v>Very Good or
Excellent health</c:v>
                </c:pt>
              </c:strCache>
            </c:strRef>
          </c:cat>
          <c:val>
            <c:numRef>
              <c:f>Sheet1!$B$2:$B$6</c:f>
              <c:numCache>
                <c:formatCode>0.0%</c:formatCode>
                <c:ptCount val="5"/>
                <c:pt idx="0">
                  <c:v>0.14599999999999999</c:v>
                </c:pt>
                <c:pt idx="1">
                  <c:v>0.46300000000000002</c:v>
                </c:pt>
                <c:pt idx="2">
                  <c:v>0.14000000000000001</c:v>
                </c:pt>
                <c:pt idx="3">
                  <c:v>0.432</c:v>
                </c:pt>
                <c:pt idx="4">
                  <c:v>0.67800000000000005</c:v>
                </c:pt>
              </c:numCache>
            </c:numRef>
          </c:val>
          <c:extLst>
            <c:ext xmlns:c16="http://schemas.microsoft.com/office/drawing/2014/chart" uri="{C3380CC4-5D6E-409C-BE32-E72D297353CC}">
              <c16:uniqueId val="{00000000-CF42-41D4-B1D0-E9A8C1ED7DFE}"/>
            </c:ext>
          </c:extLst>
        </c:ser>
        <c:ser>
          <c:idx val="0"/>
          <c:order val="1"/>
          <c:tx>
            <c:strRef>
              <c:f>Sheet1!$C$1</c:f>
              <c:strCache>
                <c:ptCount val="1"/>
                <c:pt idx="0">
                  <c:v>Veteran Population</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Chronic Pain</c:v>
                </c:pt>
                <c:pt idx="1">
                  <c:v>Not Rested</c:v>
                </c:pt>
                <c:pt idx="2">
                  <c:v>Current Smoker</c:v>
                </c:pt>
                <c:pt idx="3">
                  <c:v>No Physical Activity</c:v>
                </c:pt>
                <c:pt idx="4">
                  <c:v>Very Good or
Excellent health</c:v>
                </c:pt>
              </c:strCache>
            </c:strRef>
          </c:cat>
          <c:val>
            <c:numRef>
              <c:f>Sheet1!$C$2:$C$6</c:f>
              <c:numCache>
                <c:formatCode>0.0%</c:formatCode>
                <c:ptCount val="5"/>
                <c:pt idx="0">
                  <c:v>0.27300000000000002</c:v>
                </c:pt>
                <c:pt idx="1">
                  <c:v>0.51200000000000001</c:v>
                </c:pt>
                <c:pt idx="2">
                  <c:v>0.187</c:v>
                </c:pt>
                <c:pt idx="3">
                  <c:v>0.35599999999999998</c:v>
                </c:pt>
                <c:pt idx="4">
                  <c:v>0.57599999999999996</c:v>
                </c:pt>
              </c:numCache>
            </c:numRef>
          </c:val>
          <c:extLst>
            <c:ext xmlns:c16="http://schemas.microsoft.com/office/drawing/2014/chart" uri="{C3380CC4-5D6E-409C-BE32-E72D297353CC}">
              <c16:uniqueId val="{00000001-CF42-41D4-B1D0-E9A8C1ED7DFE}"/>
            </c:ext>
          </c:extLst>
        </c:ser>
        <c:dLbls>
          <c:showLegendKey val="0"/>
          <c:showVal val="0"/>
          <c:showCatName val="0"/>
          <c:showSerName val="0"/>
          <c:showPercent val="0"/>
          <c:showBubbleSize val="0"/>
        </c:dLbls>
        <c:gapWidth val="75"/>
        <c:overlap val="-27"/>
        <c:axId val="919334144"/>
        <c:axId val="919329224"/>
      </c:barChart>
      <c:catAx>
        <c:axId val="919334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19329224"/>
        <c:crosses val="autoZero"/>
        <c:auto val="1"/>
        <c:lblAlgn val="ctr"/>
        <c:lblOffset val="100"/>
        <c:noMultiLvlLbl val="0"/>
      </c:catAx>
      <c:valAx>
        <c:axId val="919329224"/>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19334144"/>
        <c:crosses val="autoZero"/>
        <c:crossBetween val="between"/>
      </c:valAx>
      <c:spPr>
        <a:noFill/>
        <a:ln>
          <a:noFill/>
        </a:ln>
        <a:effectLst/>
      </c:spPr>
    </c:plotArea>
    <c:legend>
      <c:legendPos val="b"/>
      <c:layout>
        <c:manualLayout>
          <c:xMode val="edge"/>
          <c:yMode val="edge"/>
          <c:x val="0"/>
          <c:y val="0.15705907131978872"/>
          <c:w val="0.96328506001556502"/>
          <c:h val="4.409783131811653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chart>
  <c:spPr>
    <a:solidFill>
      <a:sysClr val="window" lastClr="FFFFFF"/>
    </a:solidFill>
    <a:ln w="9525" cap="flat" cmpd="sng" algn="ctr">
      <a:noFill/>
      <a:round/>
    </a:ln>
    <a:effectLst/>
  </c:spPr>
  <c:txPr>
    <a:bodyPr/>
    <a:lstStyle/>
    <a:p>
      <a:pPr>
        <a:defRPr/>
      </a:pPr>
      <a:endParaRPr lang="en-US"/>
    </a:p>
  </c:txPr>
  <c:externalData r:id="rId4">
    <c:autoUpdate val="0"/>
  </c:externalData>
  <c:userShapes r:id="rId5"/>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877459424717847E-2"/>
          <c:y val="0.15784581802666225"/>
          <c:w val="0.91120994090423724"/>
          <c:h val="0.74777298449395957"/>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1B09-4F69-B027-8A44C6573EA7}"/>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 65+</c:v>
                </c:pt>
                <c:pt idx="1">
                  <c:v>Male 65+</c:v>
                </c:pt>
              </c:strCache>
            </c:strRef>
          </c:cat>
          <c:val>
            <c:numRef>
              <c:f>Sheet1!$B$2:$B$3</c:f>
              <c:numCache>
                <c:formatCode>0.0%</c:formatCode>
                <c:ptCount val="2"/>
                <c:pt idx="0">
                  <c:v>0.77600000000000002</c:v>
                </c:pt>
                <c:pt idx="1">
                  <c:v>0.72599999999999998</c:v>
                </c:pt>
              </c:numCache>
            </c:numRef>
          </c:val>
          <c:extLst>
            <c:ext xmlns:c16="http://schemas.microsoft.com/office/drawing/2014/chart" uri="{C3380CC4-5D6E-409C-BE32-E72D297353CC}">
              <c16:uniqueId val="{00000001-1B09-4F69-B027-8A44C6573EA7}"/>
            </c:ext>
          </c:extLst>
        </c:ser>
        <c:ser>
          <c:idx val="1"/>
          <c:order val="1"/>
          <c:tx>
            <c:strRef>
              <c:f>Sheet1!$C$1</c:f>
              <c:strCache>
                <c:ptCount val="1"/>
                <c:pt idx="0">
                  <c:v>Non-Veterans</c:v>
                </c:pt>
              </c:strCache>
            </c:strRef>
          </c:tx>
          <c:spPr>
            <a:solidFill>
              <a:srgbClr val="AABA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Female 65+</c:v>
                </c:pt>
                <c:pt idx="1">
                  <c:v>Male 65+</c:v>
                </c:pt>
              </c:strCache>
            </c:strRef>
          </c:cat>
          <c:val>
            <c:numRef>
              <c:f>Sheet1!$C$2:$C$3</c:f>
              <c:numCache>
                <c:formatCode>0.0%</c:formatCode>
                <c:ptCount val="2"/>
                <c:pt idx="0">
                  <c:v>0.68200000000000005</c:v>
                </c:pt>
                <c:pt idx="1">
                  <c:v>0.59899999999999998</c:v>
                </c:pt>
              </c:numCache>
            </c:numRef>
          </c:val>
          <c:extLst>
            <c:ext xmlns:c16="http://schemas.microsoft.com/office/drawing/2014/chart" uri="{C3380CC4-5D6E-409C-BE32-E72D297353CC}">
              <c16:uniqueId val="{00000002-1B09-4F69-B027-8A44C6573EA7}"/>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86901632"/>
        <c:crosses val="autoZero"/>
        <c:crossBetween val="between"/>
        <c:majorUnit val="0.2"/>
        <c:minorUnit val="4.0000000000000008E-2"/>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143805859026704"/>
          <c:y val="1.1511874160951601E-2"/>
          <c:w val="0.58008627892000086"/>
          <c:h val="0.1238780166716966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63609409934864E-2"/>
          <c:y val="0.15355173702245553"/>
          <c:w val="0.91582373383882587"/>
          <c:h val="0.7656726177456985"/>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B5C5-4234-97AE-D0C0CB5D83D9}"/>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Female 50-64</c:v>
                </c:pt>
                <c:pt idx="1">
                  <c:v>Female 65-79</c:v>
                </c:pt>
                <c:pt idx="2">
                  <c:v>Male  50-64</c:v>
                </c:pt>
                <c:pt idx="3">
                  <c:v>Male 65-79</c:v>
                </c:pt>
              </c:strCache>
            </c:strRef>
          </c:cat>
          <c:val>
            <c:numRef>
              <c:f>Sheet1!$B$2:$B$5</c:f>
              <c:numCache>
                <c:formatCode>0.0%</c:formatCode>
                <c:ptCount val="4"/>
                <c:pt idx="0">
                  <c:v>0.16400000000000001</c:v>
                </c:pt>
                <c:pt idx="1">
                  <c:v>0.441</c:v>
                </c:pt>
                <c:pt idx="2">
                  <c:v>0.104</c:v>
                </c:pt>
                <c:pt idx="3">
                  <c:v>0.41199999999999998</c:v>
                </c:pt>
              </c:numCache>
            </c:numRef>
          </c:val>
          <c:extLst>
            <c:ext xmlns:c16="http://schemas.microsoft.com/office/drawing/2014/chart" uri="{C3380CC4-5D6E-409C-BE32-E72D297353CC}">
              <c16:uniqueId val="{00000001-B5C5-4234-97AE-D0C0CB5D83D9}"/>
            </c:ext>
          </c:extLst>
        </c:ser>
        <c:ser>
          <c:idx val="1"/>
          <c:order val="1"/>
          <c:tx>
            <c:strRef>
              <c:f>Sheet1!$C$1</c:f>
              <c:strCache>
                <c:ptCount val="1"/>
                <c:pt idx="0">
                  <c:v>Non-Veterans</c:v>
                </c:pt>
              </c:strCache>
            </c:strRef>
          </c:tx>
          <c:spPr>
            <a:solidFill>
              <a:srgbClr val="AABA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Female 50-64</c:v>
                </c:pt>
                <c:pt idx="1">
                  <c:v>Female 65-79</c:v>
                </c:pt>
                <c:pt idx="2">
                  <c:v>Male  50-64</c:v>
                </c:pt>
                <c:pt idx="3">
                  <c:v>Male 65-79</c:v>
                </c:pt>
              </c:strCache>
            </c:strRef>
          </c:cat>
          <c:val>
            <c:numRef>
              <c:f>Sheet1!$C$2:$C$5</c:f>
              <c:numCache>
                <c:formatCode>0.0%</c:formatCode>
                <c:ptCount val="4"/>
                <c:pt idx="0">
                  <c:v>0.125</c:v>
                </c:pt>
                <c:pt idx="1">
                  <c:v>0.40300000000000002</c:v>
                </c:pt>
                <c:pt idx="2">
                  <c:v>9.6000000000000002E-2</c:v>
                </c:pt>
                <c:pt idx="3">
                  <c:v>0.33800000000000002</c:v>
                </c:pt>
              </c:numCache>
            </c:numRef>
          </c:val>
          <c:extLst>
            <c:ext xmlns:c16="http://schemas.microsoft.com/office/drawing/2014/chart" uri="{C3380CC4-5D6E-409C-BE32-E72D297353CC}">
              <c16:uniqueId val="{00000002-B5C5-4234-97AE-D0C0CB5D83D9}"/>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86901632"/>
        <c:crosses val="autoZero"/>
        <c:crossBetween val="between"/>
        <c:majorUnit val="0.2"/>
        <c:minorUnit val="4.0000000000000008E-2"/>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0951710483737657"/>
          <c:y val="2.5279205822258764E-2"/>
          <c:w val="0.5865709203403926"/>
          <c:h val="8.532948802003656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56700204141151E-2"/>
          <c:y val="0.13306462103630937"/>
          <c:w val="0.89906654029357436"/>
          <c:h val="0.73393645086428494"/>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6279-404C-AFE6-F3E7DD371251}"/>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Female
20-49</c:v>
                </c:pt>
                <c:pt idx="1">
                  <c:v>Female
50-64</c:v>
                </c:pt>
                <c:pt idx="2">
                  <c:v>Female
65-79</c:v>
                </c:pt>
                <c:pt idx="3">
                  <c:v>Male
20-49</c:v>
                </c:pt>
                <c:pt idx="4">
                  <c:v>Male
50-64</c:v>
                </c:pt>
                <c:pt idx="5">
                  <c:v>Male
65-79</c:v>
                </c:pt>
              </c:strCache>
            </c:strRef>
          </c:cat>
          <c:val>
            <c:numRef>
              <c:f>Sheet1!$B$2:$B$7</c:f>
              <c:numCache>
                <c:formatCode>0.0%</c:formatCode>
                <c:ptCount val="6"/>
                <c:pt idx="0">
                  <c:v>0.79700000000000004</c:v>
                </c:pt>
                <c:pt idx="1">
                  <c:v>0.77300000000000002</c:v>
                </c:pt>
                <c:pt idx="2">
                  <c:v>0.60299999999999998</c:v>
                </c:pt>
                <c:pt idx="3">
                  <c:v>0.77200000000000002</c:v>
                </c:pt>
                <c:pt idx="4">
                  <c:v>0.72399999999999998</c:v>
                </c:pt>
                <c:pt idx="5">
                  <c:v>0.69299999999999995</c:v>
                </c:pt>
              </c:numCache>
            </c:numRef>
          </c:val>
          <c:extLst>
            <c:ext xmlns:c16="http://schemas.microsoft.com/office/drawing/2014/chart" uri="{C3380CC4-5D6E-409C-BE32-E72D297353CC}">
              <c16:uniqueId val="{00000001-6279-404C-AFE6-F3E7DD371251}"/>
            </c:ext>
          </c:extLst>
        </c:ser>
        <c:ser>
          <c:idx val="1"/>
          <c:order val="1"/>
          <c:tx>
            <c:strRef>
              <c:f>Sheet1!$C$1</c:f>
              <c:strCache>
                <c:ptCount val="1"/>
                <c:pt idx="0">
                  <c:v>Non-Veterans</c:v>
                </c:pt>
              </c:strCache>
            </c:strRef>
          </c:tx>
          <c:spPr>
            <a:solidFill>
              <a:srgbClr val="AABA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Female
20-49</c:v>
                </c:pt>
                <c:pt idx="1">
                  <c:v>Female
50-64</c:v>
                </c:pt>
                <c:pt idx="2">
                  <c:v>Female
65-79</c:v>
                </c:pt>
                <c:pt idx="3">
                  <c:v>Male
20-49</c:v>
                </c:pt>
                <c:pt idx="4">
                  <c:v>Male
50-64</c:v>
                </c:pt>
                <c:pt idx="5">
                  <c:v>Male
65-79</c:v>
                </c:pt>
              </c:strCache>
            </c:strRef>
          </c:cat>
          <c:val>
            <c:numRef>
              <c:f>Sheet1!$C$2:$C$7</c:f>
              <c:numCache>
                <c:formatCode>0.0%</c:formatCode>
                <c:ptCount val="6"/>
                <c:pt idx="0">
                  <c:v>0.626</c:v>
                </c:pt>
                <c:pt idx="1">
                  <c:v>0.621</c:v>
                </c:pt>
                <c:pt idx="2">
                  <c:v>0.58499999999999996</c:v>
                </c:pt>
                <c:pt idx="3">
                  <c:v>0.627</c:v>
                </c:pt>
                <c:pt idx="4">
                  <c:v>0.64300000000000002</c:v>
                </c:pt>
                <c:pt idx="5">
                  <c:v>0.59499999999999997</c:v>
                </c:pt>
              </c:numCache>
            </c:numRef>
          </c:val>
          <c:extLst>
            <c:ext xmlns:c16="http://schemas.microsoft.com/office/drawing/2014/chart" uri="{C3380CC4-5D6E-409C-BE32-E72D297353CC}">
              <c16:uniqueId val="{00000002-6279-404C-AFE6-F3E7DD371251}"/>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86901632"/>
        <c:crosses val="autoZero"/>
        <c:crossBetween val="between"/>
        <c:majorUnit val="0.2"/>
        <c:minorUnit val="4.0000000000000008E-2"/>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1275942554757243"/>
          <c:y val="1.1511874160951601E-2"/>
          <c:w val="0.57684395820980494"/>
          <c:h val="9.083642068455942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099691149804794"/>
          <c:y val="0.14132502003309363"/>
          <c:w val="0.85771164918600518"/>
          <c:h val="0.72268996974336541"/>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B0CF-4B63-8D65-3AA1CE48FB43}"/>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Female
20-49</c:v>
                </c:pt>
                <c:pt idx="1">
                  <c:v>Female
50-64</c:v>
                </c:pt>
                <c:pt idx="2">
                  <c:v>Female
65+</c:v>
                </c:pt>
                <c:pt idx="3">
                  <c:v>Male
20-49</c:v>
                </c:pt>
                <c:pt idx="4">
                  <c:v>Male
50-64</c:v>
                </c:pt>
                <c:pt idx="5">
                  <c:v>Male
65+</c:v>
                </c:pt>
              </c:strCache>
            </c:strRef>
          </c:cat>
          <c:val>
            <c:numRef>
              <c:f>Sheet1!$B$2:$B$7</c:f>
              <c:numCache>
                <c:formatCode>0.0%</c:formatCode>
                <c:ptCount val="6"/>
                <c:pt idx="0">
                  <c:v>0.90500000000000003</c:v>
                </c:pt>
                <c:pt idx="1">
                  <c:v>0.90200000000000002</c:v>
                </c:pt>
                <c:pt idx="2">
                  <c:v>0.95699999999999996</c:v>
                </c:pt>
                <c:pt idx="3">
                  <c:v>0.81399999999999995</c:v>
                </c:pt>
                <c:pt idx="4">
                  <c:v>0.89500000000000002</c:v>
                </c:pt>
                <c:pt idx="5">
                  <c:v>0.95199999999999996</c:v>
                </c:pt>
              </c:numCache>
            </c:numRef>
          </c:val>
          <c:extLst>
            <c:ext xmlns:c16="http://schemas.microsoft.com/office/drawing/2014/chart" uri="{C3380CC4-5D6E-409C-BE32-E72D297353CC}">
              <c16:uniqueId val="{00000001-B0CF-4B63-8D65-3AA1CE48FB43}"/>
            </c:ext>
          </c:extLst>
        </c:ser>
        <c:ser>
          <c:idx val="1"/>
          <c:order val="1"/>
          <c:tx>
            <c:strRef>
              <c:f>Sheet1!$C$1</c:f>
              <c:strCache>
                <c:ptCount val="1"/>
                <c:pt idx="0">
                  <c:v>Non-Veterans</c:v>
                </c:pt>
              </c:strCache>
            </c:strRef>
          </c:tx>
          <c:spPr>
            <a:solidFill>
              <a:srgbClr val="AABA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Female
20-49</c:v>
                </c:pt>
                <c:pt idx="1">
                  <c:v>Female
50-64</c:v>
                </c:pt>
                <c:pt idx="2">
                  <c:v>Female
65+</c:v>
                </c:pt>
                <c:pt idx="3">
                  <c:v>Male
20-49</c:v>
                </c:pt>
                <c:pt idx="4">
                  <c:v>Male
50-64</c:v>
                </c:pt>
                <c:pt idx="5">
                  <c:v>Male
65+</c:v>
                </c:pt>
              </c:strCache>
            </c:strRef>
          </c:cat>
          <c:val>
            <c:numRef>
              <c:f>Sheet1!$C$2:$C$7</c:f>
              <c:numCache>
                <c:formatCode>0.0%</c:formatCode>
                <c:ptCount val="6"/>
                <c:pt idx="0">
                  <c:v>0.85199999999999998</c:v>
                </c:pt>
                <c:pt idx="1">
                  <c:v>0.91200000000000003</c:v>
                </c:pt>
                <c:pt idx="2">
                  <c:v>0.95499999999999996</c:v>
                </c:pt>
                <c:pt idx="3">
                  <c:v>0.70099999999999996</c:v>
                </c:pt>
                <c:pt idx="4">
                  <c:v>0.86199999999999999</c:v>
                </c:pt>
                <c:pt idx="5">
                  <c:v>0.93899999999999995</c:v>
                </c:pt>
              </c:numCache>
            </c:numRef>
          </c:val>
          <c:extLst>
            <c:ext xmlns:c16="http://schemas.microsoft.com/office/drawing/2014/chart" uri="{C3380CC4-5D6E-409C-BE32-E72D297353CC}">
              <c16:uniqueId val="{00000002-B0CF-4B63-8D65-3AA1CE48FB43}"/>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Percent</a:t>
                </a:r>
              </a:p>
            </c:rich>
          </c:tx>
          <c:layout>
            <c:manualLayout>
              <c:xMode val="edge"/>
              <c:yMode val="edge"/>
              <c:x val="7.1761689511033342E-3"/>
              <c:y val="0.4222019448089822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86901632"/>
        <c:crosses val="autoZero"/>
        <c:crossBetween val="between"/>
        <c:majorUnit val="0.2"/>
        <c:minorUnit val="4.0000000000000008E-2"/>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143805859026704"/>
          <c:y val="1.1511874160951601E-2"/>
          <c:w val="0.58170743927509883"/>
          <c:h val="7.982255535551370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711990862253346E-2"/>
          <c:y val="0.12205075570726361"/>
          <c:w val="0.92037547389909591"/>
          <c:h val="0.73617718358121897"/>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1857-4EFD-A508-94768C544893}"/>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Female
20-49</c:v>
                </c:pt>
                <c:pt idx="1">
                  <c:v>Female
50-64</c:v>
                </c:pt>
                <c:pt idx="2">
                  <c:v>Female
65+</c:v>
                </c:pt>
                <c:pt idx="3">
                  <c:v>Male
20-49</c:v>
                </c:pt>
                <c:pt idx="4">
                  <c:v>Male
50-64</c:v>
                </c:pt>
                <c:pt idx="5">
                  <c:v>Male
65+</c:v>
                </c:pt>
              </c:strCache>
            </c:strRef>
          </c:cat>
          <c:val>
            <c:numRef>
              <c:f>Sheet1!$B$2:$B$7</c:f>
              <c:numCache>
                <c:formatCode>0.0%</c:formatCode>
                <c:ptCount val="6"/>
                <c:pt idx="0">
                  <c:v>0.65900000000000003</c:v>
                </c:pt>
                <c:pt idx="1">
                  <c:v>0.80800000000000005</c:v>
                </c:pt>
                <c:pt idx="2">
                  <c:v>0.89100000000000001</c:v>
                </c:pt>
                <c:pt idx="3">
                  <c:v>0.59899999999999998</c:v>
                </c:pt>
                <c:pt idx="4">
                  <c:v>0.81100000000000005</c:v>
                </c:pt>
                <c:pt idx="5">
                  <c:v>0.91200000000000003</c:v>
                </c:pt>
              </c:numCache>
            </c:numRef>
          </c:val>
          <c:extLst>
            <c:ext xmlns:c16="http://schemas.microsoft.com/office/drawing/2014/chart" uri="{C3380CC4-5D6E-409C-BE32-E72D297353CC}">
              <c16:uniqueId val="{00000001-1857-4EFD-A508-94768C544893}"/>
            </c:ext>
          </c:extLst>
        </c:ser>
        <c:ser>
          <c:idx val="1"/>
          <c:order val="1"/>
          <c:tx>
            <c:strRef>
              <c:f>Sheet1!$C$1</c:f>
              <c:strCache>
                <c:ptCount val="1"/>
                <c:pt idx="0">
                  <c:v>Non-Veterans</c:v>
                </c:pt>
              </c:strCache>
            </c:strRef>
          </c:tx>
          <c:spPr>
            <a:solidFill>
              <a:srgbClr val="AABA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Female
20-49</c:v>
                </c:pt>
                <c:pt idx="1">
                  <c:v>Female
50-64</c:v>
                </c:pt>
                <c:pt idx="2">
                  <c:v>Female
65+</c:v>
                </c:pt>
                <c:pt idx="3">
                  <c:v>Male
20-49</c:v>
                </c:pt>
                <c:pt idx="4">
                  <c:v>Male
50-64</c:v>
                </c:pt>
                <c:pt idx="5">
                  <c:v>Male
65+</c:v>
                </c:pt>
              </c:strCache>
            </c:strRef>
          </c:cat>
          <c:val>
            <c:numRef>
              <c:f>Sheet1!$C$2:$C$7</c:f>
              <c:numCache>
                <c:formatCode>0.0%</c:formatCode>
                <c:ptCount val="6"/>
                <c:pt idx="0">
                  <c:v>0.59099999999999997</c:v>
                </c:pt>
                <c:pt idx="1">
                  <c:v>0.80600000000000005</c:v>
                </c:pt>
                <c:pt idx="2">
                  <c:v>0.88500000000000001</c:v>
                </c:pt>
                <c:pt idx="3">
                  <c:v>0.47799999999999998</c:v>
                </c:pt>
                <c:pt idx="4">
                  <c:v>0.75900000000000001</c:v>
                </c:pt>
                <c:pt idx="5">
                  <c:v>0.88800000000000001</c:v>
                </c:pt>
              </c:numCache>
            </c:numRef>
          </c:val>
          <c:extLst>
            <c:ext xmlns:c16="http://schemas.microsoft.com/office/drawing/2014/chart" uri="{C3380CC4-5D6E-409C-BE32-E72D297353CC}">
              <c16:uniqueId val="{00000002-1857-4EFD-A508-94768C544893}"/>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86901632"/>
        <c:crosses val="autoZero"/>
        <c:crossBetween val="between"/>
        <c:majorUnit val="0.2"/>
        <c:minorUnit val="4.0000000000000008E-2"/>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111382651924745"/>
          <c:y val="2.252573948999733E-2"/>
          <c:w val="0.58170743927509883"/>
          <c:h val="6.60552236942065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84995625546791E-2"/>
          <c:y val="0.13581808736857076"/>
          <c:w val="0.89884842519685038"/>
          <c:h val="0.73109051472732578"/>
        </c:manualLayout>
      </c:layout>
      <c:barChart>
        <c:barDir val="col"/>
        <c:grouping val="clustered"/>
        <c:varyColors val="0"/>
        <c:ser>
          <c:idx val="0"/>
          <c:order val="0"/>
          <c:tx>
            <c:strRef>
              <c:f>Sheet1!$B$1</c:f>
              <c:strCache>
                <c:ptCount val="1"/>
                <c:pt idx="0">
                  <c:v>Veterans</c:v>
                </c:pt>
              </c:strCache>
            </c:strRef>
          </c:tx>
          <c:spPr>
            <a:solidFill>
              <a:srgbClr val="0072C6"/>
            </a:solidFill>
            <a:ln>
              <a:noFill/>
            </a:ln>
            <a:effectLst/>
          </c:spPr>
          <c:invertIfNegative val="0"/>
          <c:dLbls>
            <c:dLbl>
              <c:idx val="2"/>
              <c:layout>
                <c:manualLayout>
                  <c:x val="3.0864197530864196E-3"/>
                  <c:y val="0"/>
                </c:manualLayout>
              </c:layout>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F5EC-4584-887F-5BE2DB429AB7}"/>
                </c:ext>
              </c:extLst>
            </c:dLbl>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Female
20-49</c:v>
                </c:pt>
                <c:pt idx="1">
                  <c:v>Female
50-64</c:v>
                </c:pt>
                <c:pt idx="2">
                  <c:v>Female
65+</c:v>
                </c:pt>
                <c:pt idx="3">
                  <c:v>Male
20-49</c:v>
                </c:pt>
                <c:pt idx="4">
                  <c:v>Male
50-64</c:v>
                </c:pt>
                <c:pt idx="5">
                  <c:v>Male
65+</c:v>
                </c:pt>
              </c:strCache>
            </c:strRef>
          </c:cat>
          <c:val>
            <c:numRef>
              <c:f>Sheet1!$B$2:$B$7</c:f>
              <c:numCache>
                <c:formatCode>0.0%</c:formatCode>
                <c:ptCount val="6"/>
                <c:pt idx="0">
                  <c:v>0.496</c:v>
                </c:pt>
                <c:pt idx="1">
                  <c:v>0.61</c:v>
                </c:pt>
                <c:pt idx="2">
                  <c:v>0.73199999999999998</c:v>
                </c:pt>
                <c:pt idx="3">
                  <c:v>0.42899999999999999</c:v>
                </c:pt>
                <c:pt idx="4">
                  <c:v>0.65900000000000003</c:v>
                </c:pt>
                <c:pt idx="5">
                  <c:v>0.71799999999999997</c:v>
                </c:pt>
              </c:numCache>
            </c:numRef>
          </c:val>
          <c:extLst>
            <c:ext xmlns:c16="http://schemas.microsoft.com/office/drawing/2014/chart" uri="{C3380CC4-5D6E-409C-BE32-E72D297353CC}">
              <c16:uniqueId val="{00000001-F5EC-4584-887F-5BE2DB429AB7}"/>
            </c:ext>
          </c:extLst>
        </c:ser>
        <c:ser>
          <c:idx val="1"/>
          <c:order val="1"/>
          <c:tx>
            <c:strRef>
              <c:f>Sheet1!$C$1</c:f>
              <c:strCache>
                <c:ptCount val="1"/>
                <c:pt idx="0">
                  <c:v>Non-Veterans</c:v>
                </c:pt>
              </c:strCache>
            </c:strRef>
          </c:tx>
          <c:spPr>
            <a:solidFill>
              <a:srgbClr val="AABA0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Female
20-49</c:v>
                </c:pt>
                <c:pt idx="1">
                  <c:v>Female
50-64</c:v>
                </c:pt>
                <c:pt idx="2">
                  <c:v>Female
65+</c:v>
                </c:pt>
                <c:pt idx="3">
                  <c:v>Male
20-49</c:v>
                </c:pt>
                <c:pt idx="4">
                  <c:v>Male
50-64</c:v>
                </c:pt>
                <c:pt idx="5">
                  <c:v>Male
65+</c:v>
                </c:pt>
              </c:strCache>
            </c:strRef>
          </c:cat>
          <c:val>
            <c:numRef>
              <c:f>Sheet1!$C$2:$C$7</c:f>
              <c:numCache>
                <c:formatCode>0.0%</c:formatCode>
                <c:ptCount val="6"/>
                <c:pt idx="0">
                  <c:v>0.42399999999999999</c:v>
                </c:pt>
                <c:pt idx="1">
                  <c:v>0.61699999999999999</c:v>
                </c:pt>
                <c:pt idx="2">
                  <c:v>0.67</c:v>
                </c:pt>
                <c:pt idx="3">
                  <c:v>0.318</c:v>
                </c:pt>
                <c:pt idx="4">
                  <c:v>0.59</c:v>
                </c:pt>
                <c:pt idx="5">
                  <c:v>0.69199999999999995</c:v>
                </c:pt>
              </c:numCache>
            </c:numRef>
          </c:val>
          <c:extLst>
            <c:ext xmlns:c16="http://schemas.microsoft.com/office/drawing/2014/chart" uri="{C3380CC4-5D6E-409C-BE32-E72D297353CC}">
              <c16:uniqueId val="{00000002-F5EC-4584-887F-5BE2DB429AB7}"/>
            </c:ext>
          </c:extLst>
        </c:ser>
        <c:dLbls>
          <c:showLegendKey val="0"/>
          <c:showVal val="0"/>
          <c:showCatName val="0"/>
          <c:showSerName val="0"/>
          <c:showPercent val="0"/>
          <c:showBubbleSize val="0"/>
        </c:dLbls>
        <c:gapWidth val="50"/>
        <c:overlap val="-27"/>
        <c:axId val="486901632"/>
        <c:axId val="486902288"/>
      </c:barChart>
      <c:catAx>
        <c:axId val="48690163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lgn="just">
              <a:defRPr sz="1400" b="0" i="0" u="none" strike="noStrike" kern="1200" baseline="0">
                <a:solidFill>
                  <a:schemeClr val="tx1"/>
                </a:solidFill>
                <a:latin typeface="+mn-lt"/>
                <a:ea typeface="+mn-ea"/>
                <a:cs typeface="+mn-cs"/>
              </a:defRPr>
            </a:pPr>
            <a:endParaRPr lang="en-US"/>
          </a:p>
        </c:txPr>
        <c:crossAx val="486902288"/>
        <c:crosses val="autoZero"/>
        <c:auto val="1"/>
        <c:lblAlgn val="ctr"/>
        <c:lblOffset val="100"/>
        <c:noMultiLvlLbl val="0"/>
      </c:catAx>
      <c:valAx>
        <c:axId val="48690228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486901632"/>
        <c:crosses val="autoZero"/>
        <c:crossBetween val="between"/>
        <c:majorUnit val="0.2"/>
        <c:minorUnit val="4.0000000000000008E-2"/>
      </c:valAx>
      <c:spPr>
        <a:noFill/>
        <a:ln>
          <a:noFill/>
        </a:ln>
        <a:effectLst/>
      </c:spPr>
    </c:plotArea>
    <c:legend>
      <c:legendPos val="t"/>
      <c:legendEntry>
        <c:idx val="0"/>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Entry>
      <c:layout>
        <c:manualLayout>
          <c:xMode val="edge"/>
          <c:yMode val="edge"/>
          <c:x val="0.24194031193933543"/>
          <c:y val="2.5279205822258764E-2"/>
          <c:w val="0.51199759640375619"/>
          <c:h val="6.605522369420653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0.97496</cdr:x>
      <cdr:y>0.17893</cdr:y>
    </cdr:to>
    <cdr:sp macro="" textlink="">
      <cdr:nvSpPr>
        <cdr:cNvPr id="2" name="TextBox 1">
          <a:extLst xmlns:a="http://schemas.openxmlformats.org/drawingml/2006/main">
            <a:ext uri="{FF2B5EF4-FFF2-40B4-BE49-F238E27FC236}">
              <a16:creationId xmlns:a16="http://schemas.microsoft.com/office/drawing/2014/main" id="{C4CB3141-72BC-48FF-824E-316AA919627D}"/>
            </a:ext>
          </a:extLst>
        </cdr:cNvPr>
        <cdr:cNvSpPr txBox="1"/>
      </cdr:nvSpPr>
      <cdr:spPr>
        <a:xfrm xmlns:a="http://schemas.openxmlformats.org/drawingml/2006/main">
          <a:off x="0" y="0"/>
          <a:ext cx="4011769" cy="883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b="1" i="0" baseline="0" dirty="0">
              <a:effectLst/>
              <a:latin typeface="Arial" panose="020B0604020202020204" pitchFamily="34" charset="0"/>
              <a:ea typeface="+mn-ea"/>
              <a:cs typeface="Arial" panose="020B0604020202020204" pitchFamily="34" charset="0"/>
            </a:rPr>
            <a:t>Prevalence of Lifestyle Patterns Among Veterans and Non-Veterans, Females Ages </a:t>
          </a:r>
          <a:r>
            <a:rPr lang="en-US" sz="1400" b="1" dirty="0">
              <a:latin typeface="Arial" panose="020B0604020202020204" pitchFamily="34" charset="0"/>
              <a:cs typeface="Arial" panose="020B0604020202020204" pitchFamily="34" charset="0"/>
            </a:rPr>
            <a:t>20-49</a:t>
          </a:r>
          <a:endParaRPr lang="en-US" sz="1400" dirty="0">
            <a:effectLst/>
            <a:latin typeface="Arial" panose="020B0604020202020204" pitchFamily="34" charset="0"/>
            <a:cs typeface="Arial" panose="020B060402020202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0.96055</cdr:x>
      <cdr:y>0.16167</cdr:y>
    </cdr:to>
    <cdr:sp macro="" textlink="">
      <cdr:nvSpPr>
        <cdr:cNvPr id="2" name="TextBox 1">
          <a:extLst xmlns:a="http://schemas.openxmlformats.org/drawingml/2006/main">
            <a:ext uri="{FF2B5EF4-FFF2-40B4-BE49-F238E27FC236}">
              <a16:creationId xmlns:a16="http://schemas.microsoft.com/office/drawing/2014/main" id="{C4CB3141-72BC-48FF-824E-316AA919627D}"/>
            </a:ext>
          </a:extLst>
        </cdr:cNvPr>
        <cdr:cNvSpPr txBox="1"/>
      </cdr:nvSpPr>
      <cdr:spPr>
        <a:xfrm xmlns:a="http://schemas.openxmlformats.org/drawingml/2006/main">
          <a:off x="0" y="-1280160"/>
          <a:ext cx="3952471" cy="79830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b="1" i="0" baseline="0" dirty="0">
              <a:effectLst/>
              <a:latin typeface="Arial" panose="020B0604020202020204" pitchFamily="34" charset="0"/>
              <a:ea typeface="+mn-ea"/>
              <a:cs typeface="Arial" panose="020B0604020202020204" pitchFamily="34" charset="0"/>
            </a:rPr>
            <a:t>Prevalence of Physical Health Disorders Among Veterans and Non-Veterans, Males Ages 45-64</a:t>
          </a:r>
          <a:endParaRPr lang="en-US" sz="1400" dirty="0">
            <a:effectLst/>
            <a:latin typeface="Arial" panose="020B0604020202020204" pitchFamily="34" charset="0"/>
            <a:cs typeface="Arial" panose="020B060402020202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0.96055</cdr:x>
      <cdr:y>0.15158</cdr:y>
    </cdr:to>
    <cdr:sp macro="" textlink="">
      <cdr:nvSpPr>
        <cdr:cNvPr id="2" name="TextBox 1">
          <a:extLst xmlns:a="http://schemas.openxmlformats.org/drawingml/2006/main">
            <a:ext uri="{FF2B5EF4-FFF2-40B4-BE49-F238E27FC236}">
              <a16:creationId xmlns:a16="http://schemas.microsoft.com/office/drawing/2014/main" id="{C4CB3141-72BC-48FF-824E-316AA919627D}"/>
            </a:ext>
          </a:extLst>
        </cdr:cNvPr>
        <cdr:cNvSpPr txBox="1"/>
      </cdr:nvSpPr>
      <cdr:spPr>
        <a:xfrm xmlns:a="http://schemas.openxmlformats.org/drawingml/2006/main">
          <a:off x="0" y="0"/>
          <a:ext cx="3952471" cy="7484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b="1" i="0" baseline="0" dirty="0">
              <a:effectLst/>
              <a:latin typeface="Arial" panose="020B0604020202020204" pitchFamily="34" charset="0"/>
              <a:ea typeface="+mn-ea"/>
              <a:cs typeface="Arial" panose="020B0604020202020204" pitchFamily="34" charset="0"/>
            </a:rPr>
            <a:t>Prevalence of Physical Health Disorders Among Veterans and Non-Veterans, Females Ages </a:t>
          </a:r>
          <a:r>
            <a:rPr lang="en-US" sz="1400" b="1" dirty="0">
              <a:latin typeface="Arial" panose="020B0604020202020204" pitchFamily="34" charset="0"/>
              <a:cs typeface="Arial" panose="020B0604020202020204" pitchFamily="34" charset="0"/>
            </a:rPr>
            <a:t>65-79</a:t>
          </a:r>
          <a:endParaRPr lang="en-US" sz="1400" dirty="0">
            <a:effectLst/>
            <a:latin typeface="Arial" panose="020B0604020202020204" pitchFamily="34" charset="0"/>
            <a:cs typeface="Arial" panose="020B060402020202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cdr:y>
    </cdr:from>
    <cdr:to>
      <cdr:x>0.96055</cdr:x>
      <cdr:y>0.15158</cdr:y>
    </cdr:to>
    <cdr:sp macro="" textlink="">
      <cdr:nvSpPr>
        <cdr:cNvPr id="2" name="TextBox 1">
          <a:extLst xmlns:a="http://schemas.openxmlformats.org/drawingml/2006/main">
            <a:ext uri="{FF2B5EF4-FFF2-40B4-BE49-F238E27FC236}">
              <a16:creationId xmlns:a16="http://schemas.microsoft.com/office/drawing/2014/main" id="{C4CB3141-72BC-48FF-824E-316AA919627D}"/>
            </a:ext>
          </a:extLst>
        </cdr:cNvPr>
        <cdr:cNvSpPr txBox="1"/>
      </cdr:nvSpPr>
      <cdr:spPr>
        <a:xfrm xmlns:a="http://schemas.openxmlformats.org/drawingml/2006/main">
          <a:off x="0" y="0"/>
          <a:ext cx="3952471" cy="7484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b="1" i="0" baseline="0" dirty="0">
              <a:effectLst/>
              <a:latin typeface="Arial" panose="020B0604020202020204" pitchFamily="34" charset="0"/>
              <a:ea typeface="+mn-ea"/>
              <a:cs typeface="Arial" panose="020B0604020202020204" pitchFamily="34" charset="0"/>
            </a:rPr>
            <a:t>Prevalence of Physical Health Disorders Among Veterans and Non-Veterans, Males Ages 65-79</a:t>
          </a:r>
          <a:endParaRPr lang="en-US" sz="1400" dirty="0">
            <a:effectLst/>
            <a:latin typeface="Arial" panose="020B0604020202020204" pitchFamily="34" charset="0"/>
            <a:cs typeface="Arial" panose="020B060402020202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0.01354</cdr:y>
    </cdr:from>
    <cdr:to>
      <cdr:x>1</cdr:x>
      <cdr:y>0.12401</cdr:y>
    </cdr:to>
    <cdr:sp macro="" textlink="">
      <cdr:nvSpPr>
        <cdr:cNvPr id="2" name="TextBox 1">
          <a:extLst xmlns:a="http://schemas.openxmlformats.org/drawingml/2006/main">
            <a:ext uri="{FF2B5EF4-FFF2-40B4-BE49-F238E27FC236}">
              <a16:creationId xmlns:a16="http://schemas.microsoft.com/office/drawing/2014/main" id="{C4CB3141-72BC-48FF-824E-316AA919627D}"/>
            </a:ext>
          </a:extLst>
        </cdr:cNvPr>
        <cdr:cNvSpPr txBox="1"/>
      </cdr:nvSpPr>
      <cdr:spPr>
        <a:xfrm xmlns:a="http://schemas.openxmlformats.org/drawingml/2006/main">
          <a:off x="0" y="65172"/>
          <a:ext cx="6858000" cy="5317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lvl="0" rtl="0">
            <a:defRPr/>
          </a:pPr>
          <a:r>
            <a:rPr lang="en-US" sz="1400" b="1" i="0" baseline="0" dirty="0">
              <a:effectLst/>
              <a:latin typeface="Arial" panose="020B0604020202020204" pitchFamily="34" charset="0"/>
              <a:ea typeface="+mn-ea"/>
              <a:cs typeface="Arial" panose="020B0604020202020204" pitchFamily="34" charset="0"/>
            </a:rPr>
            <a:t>Prevalence of </a:t>
          </a:r>
          <a:r>
            <a:rPr lang="en-US" sz="1400" b="1" dirty="0">
              <a:solidFill>
                <a:schemeClr val="tx1"/>
              </a:solidFill>
              <a:latin typeface="Arial" panose="020B0604020202020204" pitchFamily="34" charset="0"/>
              <a:cs typeface="Arial" panose="020B0604020202020204" pitchFamily="34" charset="0"/>
            </a:rPr>
            <a:t>Mental Health Disorders Among VHA Patients and General Population</a:t>
          </a:r>
          <a:endParaRPr lang="en-US" sz="1400" dirty="0">
            <a:effectLst/>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2.43025E-7</cdr:x>
      <cdr:y>0</cdr:y>
    </cdr:from>
    <cdr:to>
      <cdr:x>0.90767</cdr:x>
      <cdr:y>0.16328</cdr:y>
    </cdr:to>
    <cdr:sp macro="" textlink="">
      <cdr:nvSpPr>
        <cdr:cNvPr id="2" name="TextBox 1">
          <a:extLst xmlns:a="http://schemas.openxmlformats.org/drawingml/2006/main">
            <a:ext uri="{FF2B5EF4-FFF2-40B4-BE49-F238E27FC236}">
              <a16:creationId xmlns:a16="http://schemas.microsoft.com/office/drawing/2014/main" id="{C4CB3141-72BC-48FF-824E-316AA919627D}"/>
            </a:ext>
          </a:extLst>
        </cdr:cNvPr>
        <cdr:cNvSpPr txBox="1"/>
      </cdr:nvSpPr>
      <cdr:spPr>
        <a:xfrm xmlns:a="http://schemas.openxmlformats.org/drawingml/2006/main">
          <a:off x="1" y="0"/>
          <a:ext cx="3734872" cy="8062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b="1" i="0" baseline="0" dirty="0">
              <a:effectLst/>
              <a:latin typeface="Arial" panose="020B0604020202020204" pitchFamily="34" charset="0"/>
              <a:ea typeface="+mn-ea"/>
              <a:cs typeface="Arial" panose="020B0604020202020204" pitchFamily="34" charset="0"/>
            </a:rPr>
            <a:t>Prevalence of Lifestyle</a:t>
          </a:r>
          <a:r>
            <a:rPr lang="en-US" sz="1400" b="1" i="0" dirty="0">
              <a:effectLst/>
              <a:latin typeface="Arial" panose="020B0604020202020204" pitchFamily="34" charset="0"/>
              <a:ea typeface="+mn-ea"/>
              <a:cs typeface="Arial" panose="020B0604020202020204" pitchFamily="34" charset="0"/>
            </a:rPr>
            <a:t> Patterns </a:t>
          </a:r>
          <a:r>
            <a:rPr lang="en-US" sz="1400" b="1" i="0" baseline="0" dirty="0">
              <a:effectLst/>
              <a:latin typeface="Arial" panose="020B0604020202020204" pitchFamily="34" charset="0"/>
              <a:ea typeface="+mn-ea"/>
              <a:cs typeface="Arial" panose="020B0604020202020204" pitchFamily="34" charset="0"/>
            </a:rPr>
            <a:t>Among Veterans and Non-Veterans, Males Ages 20-49</a:t>
          </a:r>
          <a:endParaRPr lang="en-US" sz="1400" dirty="0">
            <a:effectLst/>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0.8795</cdr:x>
      <cdr:y>0.15545</cdr:y>
    </cdr:to>
    <cdr:sp macro="" textlink="">
      <cdr:nvSpPr>
        <cdr:cNvPr id="2" name="TextBox 1">
          <a:extLst xmlns:a="http://schemas.openxmlformats.org/drawingml/2006/main">
            <a:ext uri="{FF2B5EF4-FFF2-40B4-BE49-F238E27FC236}">
              <a16:creationId xmlns:a16="http://schemas.microsoft.com/office/drawing/2014/main" id="{C4CB3141-72BC-48FF-824E-316AA919627D}"/>
            </a:ext>
          </a:extLst>
        </cdr:cNvPr>
        <cdr:cNvSpPr txBox="1"/>
      </cdr:nvSpPr>
      <cdr:spPr>
        <a:xfrm xmlns:a="http://schemas.openxmlformats.org/drawingml/2006/main">
          <a:off x="0" y="0"/>
          <a:ext cx="3618964" cy="76758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b="1" i="0" baseline="0" dirty="0">
              <a:effectLst/>
              <a:latin typeface="Arial" panose="020B0604020202020204" pitchFamily="34" charset="0"/>
              <a:ea typeface="+mn-ea"/>
              <a:cs typeface="Arial" panose="020B0604020202020204" pitchFamily="34" charset="0"/>
            </a:rPr>
            <a:t>Prevalence of Lifestyle</a:t>
          </a:r>
          <a:r>
            <a:rPr lang="en-US" sz="1400" b="1" i="0" dirty="0">
              <a:effectLst/>
              <a:latin typeface="Arial" panose="020B0604020202020204" pitchFamily="34" charset="0"/>
              <a:ea typeface="+mn-ea"/>
              <a:cs typeface="Arial" panose="020B0604020202020204" pitchFamily="34" charset="0"/>
            </a:rPr>
            <a:t> Patterns </a:t>
          </a:r>
          <a:r>
            <a:rPr lang="en-US" sz="1400" b="1" i="0" baseline="0" dirty="0">
              <a:effectLst/>
              <a:latin typeface="Arial" panose="020B0604020202020204" pitchFamily="34" charset="0"/>
              <a:ea typeface="+mn-ea"/>
              <a:cs typeface="Arial" panose="020B0604020202020204" pitchFamily="34" charset="0"/>
            </a:rPr>
            <a:t>Among Veterans and Non-Veterans, Males Ages 50-64</a:t>
          </a:r>
          <a:endParaRPr lang="en-US" sz="1400" dirty="0">
            <a:effectLst/>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0.95931</cdr:x>
      <cdr:y>0.16849</cdr:y>
    </cdr:to>
    <cdr:sp macro="" textlink="">
      <cdr:nvSpPr>
        <cdr:cNvPr id="2" name="TextBox 1" descr="Bar Graph. Prevalence of overall health and lifestyle patterns amoung female Veterans age 50-64: Veterans have lower rates of very good or excellent health (45.9% vs. 52%) and no physical activity (41.2% vs. 50.5%) and higher rates of current smoking (23.8% vs. 15.6%), are not as rested (47.5% vs. 41.1%), and have more chronic pain (35.9% vs. 27.8%), compared to non-Veterans age 50-64.">
          <a:extLst xmlns:a="http://schemas.openxmlformats.org/drawingml/2006/main">
            <a:ext uri="{FF2B5EF4-FFF2-40B4-BE49-F238E27FC236}">
              <a16:creationId xmlns:a16="http://schemas.microsoft.com/office/drawing/2014/main" id="{C4CB3141-72BC-48FF-824E-316AA919627D}"/>
            </a:ext>
          </a:extLst>
        </cdr:cNvPr>
        <cdr:cNvSpPr txBox="1"/>
      </cdr:nvSpPr>
      <cdr:spPr>
        <a:xfrm xmlns:a="http://schemas.openxmlformats.org/drawingml/2006/main">
          <a:off x="0" y="0"/>
          <a:ext cx="3947375" cy="831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b="1" i="0" baseline="0" dirty="0">
              <a:effectLst/>
              <a:latin typeface="Arial" panose="020B0604020202020204" pitchFamily="34" charset="0"/>
              <a:ea typeface="+mn-ea"/>
              <a:cs typeface="Arial" panose="020B0604020202020204" pitchFamily="34" charset="0"/>
            </a:rPr>
            <a:t>Prevalence of Lifestyle</a:t>
          </a:r>
          <a:r>
            <a:rPr lang="en-US" sz="1400" b="1" i="0" dirty="0">
              <a:effectLst/>
              <a:latin typeface="Arial" panose="020B0604020202020204" pitchFamily="34" charset="0"/>
              <a:ea typeface="+mn-ea"/>
              <a:cs typeface="Arial" panose="020B0604020202020204" pitchFamily="34" charset="0"/>
            </a:rPr>
            <a:t> Patterns</a:t>
          </a:r>
          <a:r>
            <a:rPr lang="en-US" sz="1400" b="1" i="0" baseline="0" dirty="0">
              <a:effectLst/>
              <a:latin typeface="Arial" panose="020B0604020202020204" pitchFamily="34" charset="0"/>
              <a:ea typeface="+mn-ea"/>
              <a:cs typeface="Arial" panose="020B0604020202020204" pitchFamily="34" charset="0"/>
            </a:rPr>
            <a:t> Among Veterans and Non-Veterans, Females Ages 50-64</a:t>
          </a:r>
          <a:endParaRPr lang="en-US" sz="1400" dirty="0">
            <a:effectLst/>
            <a:latin typeface="Arial" panose="020B0604020202020204" pitchFamily="34" charset="0"/>
            <a:cs typeface="Arial" panose="020B0604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0.01354</cdr:y>
    </cdr:from>
    <cdr:to>
      <cdr:x>0.98717</cdr:x>
      <cdr:y>0.17408</cdr:y>
    </cdr:to>
    <cdr:sp macro="" textlink="">
      <cdr:nvSpPr>
        <cdr:cNvPr id="2" name="TextBox 1">
          <a:extLst xmlns:a="http://schemas.openxmlformats.org/drawingml/2006/main">
            <a:ext uri="{FF2B5EF4-FFF2-40B4-BE49-F238E27FC236}">
              <a16:creationId xmlns:a16="http://schemas.microsoft.com/office/drawing/2014/main" id="{C4CB3141-72BC-48FF-824E-316AA919627D}"/>
            </a:ext>
          </a:extLst>
        </cdr:cNvPr>
        <cdr:cNvSpPr txBox="1"/>
      </cdr:nvSpPr>
      <cdr:spPr>
        <a:xfrm xmlns:a="http://schemas.openxmlformats.org/drawingml/2006/main">
          <a:off x="0" y="67012"/>
          <a:ext cx="4062007" cy="7945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b="1" i="0" baseline="0" dirty="0">
              <a:effectLst/>
              <a:latin typeface="Arial" panose="020B0604020202020204" pitchFamily="34" charset="0"/>
              <a:ea typeface="+mn-ea"/>
              <a:cs typeface="Arial" panose="020B0604020202020204" pitchFamily="34" charset="0"/>
            </a:rPr>
            <a:t>Prevalence of Lifestyle Patterns Among Veterans and Non-Veterans, Females Ages </a:t>
          </a:r>
          <a:r>
            <a:rPr lang="en-US" sz="1400" b="1" dirty="0">
              <a:latin typeface="Arial" panose="020B0604020202020204" pitchFamily="34" charset="0"/>
              <a:cs typeface="Arial" panose="020B0604020202020204" pitchFamily="34" charset="0"/>
            </a:rPr>
            <a:t>65-79</a:t>
          </a:r>
          <a:endParaRPr lang="en-US" sz="1400" dirty="0">
            <a:effectLst/>
            <a:latin typeface="Arial" panose="020B0604020202020204" pitchFamily="34" charset="0"/>
            <a:cs typeface="Arial" panose="020B0604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2.43025E-7</cdr:x>
      <cdr:y>0.01354</cdr:y>
    </cdr:from>
    <cdr:to>
      <cdr:x>0.88889</cdr:x>
      <cdr:y>0.16294</cdr:y>
    </cdr:to>
    <cdr:sp macro="" textlink="">
      <cdr:nvSpPr>
        <cdr:cNvPr id="2" name="TextBox 1">
          <a:extLst xmlns:a="http://schemas.openxmlformats.org/drawingml/2006/main">
            <a:ext uri="{FF2B5EF4-FFF2-40B4-BE49-F238E27FC236}">
              <a16:creationId xmlns:a16="http://schemas.microsoft.com/office/drawing/2014/main" id="{C4CB3141-72BC-48FF-824E-316AA919627D}"/>
            </a:ext>
          </a:extLst>
        </cdr:cNvPr>
        <cdr:cNvSpPr txBox="1"/>
      </cdr:nvSpPr>
      <cdr:spPr>
        <a:xfrm xmlns:a="http://schemas.openxmlformats.org/drawingml/2006/main">
          <a:off x="1" y="69336"/>
          <a:ext cx="3657600" cy="7650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b="1" i="0" baseline="0" dirty="0">
              <a:effectLst/>
              <a:latin typeface="Arial" panose="020B0604020202020204" pitchFamily="34" charset="0"/>
              <a:ea typeface="+mn-ea"/>
              <a:cs typeface="Arial" panose="020B0604020202020204" pitchFamily="34" charset="0"/>
            </a:rPr>
            <a:t>Prevalence of Lifestyle</a:t>
          </a:r>
          <a:r>
            <a:rPr lang="en-US" sz="1400" b="1" i="0" dirty="0">
              <a:effectLst/>
              <a:latin typeface="Arial" panose="020B0604020202020204" pitchFamily="34" charset="0"/>
              <a:ea typeface="+mn-ea"/>
              <a:cs typeface="Arial" panose="020B0604020202020204" pitchFamily="34" charset="0"/>
            </a:rPr>
            <a:t> Patterns </a:t>
          </a:r>
          <a:r>
            <a:rPr lang="en-US" sz="1400" b="1" i="0" baseline="0" dirty="0">
              <a:effectLst/>
              <a:latin typeface="Arial" panose="020B0604020202020204" pitchFamily="34" charset="0"/>
              <a:ea typeface="+mn-ea"/>
              <a:cs typeface="Arial" panose="020B0604020202020204" pitchFamily="34" charset="0"/>
            </a:rPr>
            <a:t>Among Veterans and Non-Veterans, Males Ages </a:t>
          </a:r>
          <a:r>
            <a:rPr lang="en-US" sz="1400" b="1" dirty="0">
              <a:latin typeface="Arial" panose="020B0604020202020204" pitchFamily="34" charset="0"/>
              <a:cs typeface="Arial" panose="020B0604020202020204" pitchFamily="34" charset="0"/>
            </a:rPr>
            <a:t>65-79</a:t>
          </a:r>
          <a:endParaRPr lang="en-US" sz="1400" dirty="0">
            <a:effectLst/>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0.85634</cdr:x>
      <cdr:y>0.16668</cdr:y>
    </cdr:to>
    <cdr:sp macro="" textlink="">
      <cdr:nvSpPr>
        <cdr:cNvPr id="2" name="TextBox 1">
          <a:extLst xmlns:a="http://schemas.openxmlformats.org/drawingml/2006/main">
            <a:ext uri="{FF2B5EF4-FFF2-40B4-BE49-F238E27FC236}">
              <a16:creationId xmlns:a16="http://schemas.microsoft.com/office/drawing/2014/main" id="{C4CB3141-72BC-48FF-824E-316AA919627D}"/>
            </a:ext>
          </a:extLst>
        </cdr:cNvPr>
        <cdr:cNvSpPr txBox="1"/>
      </cdr:nvSpPr>
      <cdr:spPr>
        <a:xfrm xmlns:a="http://schemas.openxmlformats.org/drawingml/2006/main">
          <a:off x="0" y="0"/>
          <a:ext cx="3915177" cy="8594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b="1" i="0" baseline="0" dirty="0">
              <a:effectLst/>
              <a:latin typeface="Arial" panose="020B0604020202020204" pitchFamily="34" charset="0"/>
              <a:ea typeface="+mn-ea"/>
              <a:cs typeface="Arial" panose="020B0604020202020204" pitchFamily="34" charset="0"/>
            </a:rPr>
            <a:t>Prevalence of Physical Health Disorders Among Veterans and Non-Veterans, Males Ages 18-44</a:t>
          </a:r>
          <a:endParaRPr lang="en-US" sz="1400" dirty="0">
            <a:effectLst/>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0.00141</cdr:x>
      <cdr:y>0</cdr:y>
    </cdr:from>
    <cdr:to>
      <cdr:x>0.9</cdr:x>
      <cdr:y>0.18827</cdr:y>
    </cdr:to>
    <cdr:sp macro="" textlink="">
      <cdr:nvSpPr>
        <cdr:cNvPr id="2" name="TextBox 1">
          <a:extLst xmlns:a="http://schemas.openxmlformats.org/drawingml/2006/main">
            <a:ext uri="{FF2B5EF4-FFF2-40B4-BE49-F238E27FC236}">
              <a16:creationId xmlns:a16="http://schemas.microsoft.com/office/drawing/2014/main" id="{C4CB3141-72BC-48FF-824E-316AA919627D}"/>
            </a:ext>
          </a:extLst>
        </cdr:cNvPr>
        <cdr:cNvSpPr txBox="1"/>
      </cdr:nvSpPr>
      <cdr:spPr>
        <a:xfrm xmlns:a="http://schemas.openxmlformats.org/drawingml/2006/main">
          <a:off x="6439" y="0"/>
          <a:ext cx="4108361" cy="9296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b="1" i="0" baseline="0" dirty="0">
              <a:effectLst/>
              <a:latin typeface="Arial" panose="020B0604020202020204" pitchFamily="34" charset="0"/>
              <a:ea typeface="+mn-ea"/>
              <a:cs typeface="Arial" panose="020B0604020202020204" pitchFamily="34" charset="0"/>
            </a:rPr>
            <a:t>Prevalence of Physical Health Disorders Among Veterans and Non-Veterans, Females Ages 18-44</a:t>
          </a:r>
          <a:endParaRPr lang="en-US" sz="1400" dirty="0">
            <a:effectLst/>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0.98717</cdr:x>
      <cdr:y>0.18245</cdr:y>
    </cdr:to>
    <cdr:sp macro="" textlink="">
      <cdr:nvSpPr>
        <cdr:cNvPr id="2" name="TextBox 1">
          <a:extLst xmlns:a="http://schemas.openxmlformats.org/drawingml/2006/main">
            <a:ext uri="{FF2B5EF4-FFF2-40B4-BE49-F238E27FC236}">
              <a16:creationId xmlns:a16="http://schemas.microsoft.com/office/drawing/2014/main" id="{C4CB3141-72BC-48FF-824E-316AA919627D}"/>
            </a:ext>
          </a:extLst>
        </cdr:cNvPr>
        <cdr:cNvSpPr txBox="1"/>
      </cdr:nvSpPr>
      <cdr:spPr>
        <a:xfrm xmlns:a="http://schemas.openxmlformats.org/drawingml/2006/main">
          <a:off x="0" y="0"/>
          <a:ext cx="4062007" cy="9014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marL="0" marR="0" lvl="0" indent="0" defTabSz="914400" rtl="0" eaLnBrk="1" fontAlgn="auto" latinLnBrk="0" hangingPunct="1">
            <a:lnSpc>
              <a:spcPct val="100000"/>
            </a:lnSpc>
            <a:spcBef>
              <a:spcPts val="0"/>
            </a:spcBef>
            <a:spcAft>
              <a:spcPts val="0"/>
            </a:spcAft>
            <a:buClrTx/>
            <a:buSzTx/>
            <a:buFontTx/>
            <a:buNone/>
            <a:tabLst/>
            <a:defRPr/>
          </a:pPr>
          <a:r>
            <a:rPr lang="en-US" sz="1400" b="1" i="0" baseline="0" dirty="0">
              <a:effectLst/>
              <a:latin typeface="Arial" panose="020B0604020202020204" pitchFamily="34" charset="0"/>
              <a:ea typeface="+mn-ea"/>
              <a:cs typeface="Arial" panose="020B0604020202020204" pitchFamily="34" charset="0"/>
            </a:rPr>
            <a:t>Prevalence of Physical Health Disorders Among Veterans and Non-Veterans, Females Ages 45-64</a:t>
          </a:r>
          <a:endParaRPr lang="en-US" sz="1400" dirty="0">
            <a:effectLst/>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5" rIns="94229" bIns="47115"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39" cy="469424"/>
          </a:xfrm>
          <a:prstGeom prst="rect">
            <a:avLst/>
          </a:prstGeom>
        </p:spPr>
        <p:txBody>
          <a:bodyPr vert="horz" lIns="94229" tIns="47115" rIns="94229" bIns="47115" rtlCol="0"/>
          <a:lstStyle>
            <a:lvl1pPr algn="r">
              <a:defRPr sz="1200"/>
            </a:lvl1pPr>
          </a:lstStyle>
          <a:p>
            <a:fld id="{B0E40ABE-DCA6-4B7A-B1BC-961182C98C1E}" type="datetimeFigureOut">
              <a:rPr lang="en-US" smtClean="0"/>
              <a:pPr/>
              <a:t>11/10/2020</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5" rIns="94229" bIns="471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917422"/>
            <a:ext cx="3077739" cy="469424"/>
          </a:xfrm>
          <a:prstGeom prst="rect">
            <a:avLst/>
          </a:prstGeom>
        </p:spPr>
        <p:txBody>
          <a:bodyPr vert="horz" lIns="94229" tIns="47115" rIns="94229" bIns="47115" rtlCol="0" anchor="b"/>
          <a:lstStyle>
            <a:lvl1pPr algn="r">
              <a:defRPr sz="1200"/>
            </a:lvl1pPr>
          </a:lstStyle>
          <a:p>
            <a:fld id="{A63DE9D1-BBA0-4F2C-9FA0-7B37DDC69B66}" type="slidenum">
              <a:rPr lang="en-US" smtClean="0"/>
              <a:pPr/>
              <a:t>‹#›</a:t>
            </a:fld>
            <a:endParaRPr lang="en-US" dirty="0"/>
          </a:p>
        </p:txBody>
      </p:sp>
    </p:spTree>
    <p:extLst>
      <p:ext uri="{BB962C8B-B14F-4D97-AF65-F5344CB8AC3E}">
        <p14:creationId xmlns:p14="http://schemas.microsoft.com/office/powerpoint/2010/main" val="824525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310957" y="457200"/>
            <a:ext cx="4480560" cy="3359579"/>
          </a:xfrm>
          <a:prstGeom prst="rect">
            <a:avLst/>
          </a:prstGeom>
          <a:noFill/>
          <a:ln w="12700">
            <a:solidFill>
              <a:prstClr val="black"/>
            </a:solidFill>
          </a:ln>
        </p:spPr>
        <p:txBody>
          <a:bodyPr vert="horz" lIns="94229" tIns="47115" rIns="94229" bIns="47115" rtlCol="0" anchor="ctr"/>
          <a:lstStyle/>
          <a:p>
            <a:endParaRPr lang="en-US" dirty="0"/>
          </a:p>
        </p:txBody>
      </p:sp>
      <p:sp>
        <p:nvSpPr>
          <p:cNvPr id="5" name="Notes Placeholder 4"/>
          <p:cNvSpPr>
            <a:spLocks noGrp="1"/>
          </p:cNvSpPr>
          <p:nvPr>
            <p:ph type="body" sz="quarter" idx="3"/>
          </p:nvPr>
        </p:nvSpPr>
        <p:spPr>
          <a:xfrm>
            <a:off x="457200" y="4206240"/>
            <a:ext cx="6217920" cy="4572000"/>
          </a:xfrm>
          <a:prstGeom prst="rect">
            <a:avLst/>
          </a:prstGeom>
        </p:spPr>
        <p:txBody>
          <a:bodyPr vert="horz" lIns="94229" tIns="47115" rIns="94229" bIns="47115"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023093" y="8917423"/>
            <a:ext cx="3077739" cy="471054"/>
          </a:xfrm>
          <a:prstGeom prst="rect">
            <a:avLst/>
          </a:prstGeom>
        </p:spPr>
        <p:txBody>
          <a:bodyPr vert="horz" lIns="94229" tIns="47115" rIns="94229" bIns="47115" rtlCol="0" anchor="b"/>
          <a:lstStyle>
            <a:lvl1pPr algn="r">
              <a:defRPr sz="1200"/>
            </a:lvl1pPr>
          </a:lstStyle>
          <a:p>
            <a:fld id="{B17BA40C-25F7-4A81-B7B0-365A5351FE20}" type="slidenum">
              <a:rPr lang="en-US" smtClean="0"/>
              <a:t>‹#›</a:t>
            </a:fld>
            <a:endParaRPr lang="en-US" dirty="0"/>
          </a:p>
        </p:txBody>
      </p:sp>
    </p:spTree>
    <p:extLst>
      <p:ext uri="{BB962C8B-B14F-4D97-AF65-F5344CB8AC3E}">
        <p14:creationId xmlns:p14="http://schemas.microsoft.com/office/powerpoint/2010/main" val="2614974030"/>
      </p:ext>
    </p:extLst>
  </p:cSld>
  <p:clrMap bg1="lt1" tx1="dk1" bg2="lt2" tx2="dk2" accent1="accent1" accent2="accent2" accent3="accent3" accent4="accent4" accent5="accent5" accent6="accent6" hlink="hlink" folHlink="folHlink"/>
  <p:hf hdr="0" ftr="0" dt="0"/>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460375" indent="-231775"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57200" indent="228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685800" indent="228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143000" indent="-2286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hrq.gov/research/findings/nhqrdr/index.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a:t>
            </a:fld>
            <a:endParaRPr lang="en-US" dirty="0"/>
          </a:p>
        </p:txBody>
      </p:sp>
    </p:spTree>
    <p:extLst>
      <p:ext uri="{BB962C8B-B14F-4D97-AF65-F5344CB8AC3E}">
        <p14:creationId xmlns:p14="http://schemas.microsoft.com/office/powerpoint/2010/main" val="2936866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7BA40C-25F7-4A81-B7B0-365A5351FE20}" type="slidenum">
              <a:rPr lang="en-US" smtClean="0"/>
              <a:t>10</a:t>
            </a:fld>
            <a:endParaRPr lang="en-US" dirty="0"/>
          </a:p>
        </p:txBody>
      </p:sp>
    </p:spTree>
    <p:extLst>
      <p:ext uri="{BB962C8B-B14F-4D97-AF65-F5344CB8AC3E}">
        <p14:creationId xmlns:p14="http://schemas.microsoft.com/office/powerpoint/2010/main" val="177189589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457200" y="4047744"/>
            <a:ext cx="6217920" cy="5145024"/>
          </a:xfrm>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a:t>
            </a:r>
            <a:r>
              <a:rPr lang="en-US" b="1" baseline="0" dirty="0">
                <a:solidFill>
                  <a:schemeClr val="tx1"/>
                </a:solidFill>
                <a:cs typeface="Arial" panose="020B0604020202020204" pitchFamily="34" charset="0"/>
              </a:rPr>
              <a:t> </a:t>
            </a:r>
            <a:r>
              <a:rPr lang="en-US" b="0" dirty="0">
                <a:solidFill>
                  <a:schemeClr val="tx1"/>
                </a:solidFill>
                <a:cs typeface="Arial" panose="020B0604020202020204" pitchFamily="34" charset="0"/>
              </a:rPr>
              <a:t>Timely delivery of appropriate care is a measure of the healthcare system’s capacity to provide care quickly after a need is recognized (Healthy People 2020). One study examined patient </a:t>
            </a:r>
            <a:r>
              <a:rPr lang="en-US" b="0" dirty="0" err="1">
                <a:solidFill>
                  <a:schemeClr val="tx1"/>
                </a:solidFill>
                <a:cs typeface="Arial" panose="020B0604020202020204" pitchFamily="34" charset="0"/>
              </a:rPr>
              <a:t>followup</a:t>
            </a:r>
            <a:r>
              <a:rPr lang="en-US" b="0" dirty="0">
                <a:solidFill>
                  <a:schemeClr val="tx1"/>
                </a:solidFill>
                <a:cs typeface="Arial" panose="020B0604020202020204" pitchFamily="34" charset="0"/>
              </a:rPr>
              <a:t> care at primary care practices and patient-centered medical homes following emergency department discharge. The study found that only 31% of patients using primary care practices were able to obtain an appointment in 7 days while practices with a patient-centered medical home designation were less likely to offer appointments within 7 days </a:t>
            </a:r>
            <a:r>
              <a:rPr lang="en-US" b="0" dirty="0" smtClean="0">
                <a:solidFill>
                  <a:schemeClr val="tx1"/>
                </a:solidFill>
                <a:cs typeface="Arial" panose="020B0604020202020204" pitchFamily="34" charset="0"/>
              </a:rPr>
              <a:t>than those without </a:t>
            </a:r>
            <a:r>
              <a:rPr lang="en-US" b="0" smtClean="0">
                <a:solidFill>
                  <a:schemeClr val="tx1"/>
                </a:solidFill>
                <a:cs typeface="Arial" panose="020B0604020202020204" pitchFamily="34" charset="0"/>
              </a:rPr>
              <a:t>the designation (23.4</a:t>
            </a:r>
            <a:r>
              <a:rPr lang="en-US" b="0" dirty="0">
                <a:solidFill>
                  <a:schemeClr val="tx1"/>
                </a:solidFill>
                <a:cs typeface="Arial" panose="020B0604020202020204" pitchFamily="34" charset="0"/>
              </a:rPr>
              <a:t>% vs. 33.1%) (Chou, et. al., 2018).</a:t>
            </a:r>
          </a:p>
          <a:p>
            <a:pPr marL="171450" lvl="0" indent="-171450">
              <a:buFont typeface="Arial" panose="020B0604020202020204" pitchFamily="34" charset="0"/>
              <a:buChar char="•"/>
            </a:pPr>
            <a:r>
              <a:rPr lang="en-US" b="1" dirty="0">
                <a:cs typeface="Arial" panose="020B0604020202020204" pitchFamily="34" charset="0"/>
              </a:rPr>
              <a:t>Overall Rate:</a:t>
            </a:r>
            <a:r>
              <a:rPr lang="en-US" b="0" dirty="0">
                <a:cs typeface="Arial" panose="020B0604020202020204" pitchFamily="34" charset="0"/>
              </a:rPr>
              <a:t> </a:t>
            </a:r>
            <a:r>
              <a:rPr lang="en-US" dirty="0"/>
              <a:t>In 2015, 43.7% of VHA users, when phoning their </a:t>
            </a:r>
            <a:r>
              <a:rPr lang="en-US" dirty="0" smtClean="0"/>
              <a:t>provider’s </a:t>
            </a:r>
            <a:r>
              <a:rPr lang="en-US" dirty="0"/>
              <a:t>office, got an appointment as soon as needed (data not shown).</a:t>
            </a:r>
          </a:p>
          <a:p>
            <a:pPr marL="171450" lvl="0" indent="-171450">
              <a:buFont typeface="Arial" panose="020B0604020202020204" pitchFamily="34" charset="0"/>
              <a:buChar char="•"/>
            </a:pPr>
            <a:r>
              <a:rPr lang="en-US" b="1" dirty="0"/>
              <a:t>Groups With Disparities: </a:t>
            </a:r>
            <a:r>
              <a:rPr lang="en-US" dirty="0"/>
              <a:t>In 2015, findings show significant racial/ethnic disparities.</a:t>
            </a:r>
          </a:p>
          <a:p>
            <a:pPr marL="630313" lvl="1" indent="-173113">
              <a:buFont typeface="Arial" panose="020B0604020202020204" pitchFamily="34" charset="0"/>
              <a:buChar char="•"/>
            </a:pPr>
            <a:r>
              <a:rPr lang="en-US" dirty="0"/>
              <a:t>Hispanic VHA users were significantly less likely to indicate they got an appointment as soon as needed </a:t>
            </a:r>
            <a:r>
              <a:rPr lang="en-US" dirty="0" smtClean="0"/>
              <a:t>compared with </a:t>
            </a:r>
            <a:r>
              <a:rPr lang="en-US" b="0" dirty="0"/>
              <a:t>non-Hispanic White VHA users (39.1% vs. 44.9%). </a:t>
            </a:r>
          </a:p>
          <a:p>
            <a:pPr marL="630313" lvl="1" indent="-173113" defTabSz="923270">
              <a:buFont typeface="Arial" panose="020B0604020202020204" pitchFamily="34" charset="0"/>
              <a:buChar char="•"/>
              <a:defRPr/>
            </a:pPr>
            <a:r>
              <a:rPr lang="en-US" b="0" dirty="0"/>
              <a:t>There were no statistically significant differences between non-Hispanic American Indian/Alaska Native VHA users and</a:t>
            </a:r>
            <a:r>
              <a:rPr lang="en-US" b="0" baseline="0" dirty="0"/>
              <a:t> non-Hispanic White VHA users who </a:t>
            </a:r>
            <a:r>
              <a:rPr lang="en-US" b="0" dirty="0"/>
              <a:t>indicated they got an appointment as soon as needed (40.5% vs. 44.9%). </a:t>
            </a:r>
          </a:p>
          <a:p>
            <a:pPr marL="630313" lvl="1" indent="-173113" defTabSz="923270">
              <a:buFont typeface="Arial" panose="020B0604020202020204" pitchFamily="34" charset="0"/>
              <a:buChar char="•"/>
              <a:defRPr/>
            </a:pPr>
            <a:r>
              <a:rPr lang="en-US" b="0" dirty="0"/>
              <a:t>There were no statistically significant differences between non-Hispanic Asian VHA users and</a:t>
            </a:r>
            <a:r>
              <a:rPr lang="en-US" b="0" baseline="0" dirty="0"/>
              <a:t> non-Hispanic White VHA users who </a:t>
            </a:r>
            <a:r>
              <a:rPr lang="en-US" b="0" dirty="0"/>
              <a:t>indicated they got an appointment as soon as needed (45.1% vs. 44.9%). </a:t>
            </a:r>
          </a:p>
          <a:p>
            <a:pPr marL="630313" lvl="1" indent="-173113" defTabSz="923270">
              <a:buFont typeface="Arial" panose="020B0604020202020204" pitchFamily="34" charset="0"/>
              <a:buChar char="•"/>
              <a:defRPr/>
            </a:pPr>
            <a:r>
              <a:rPr lang="en-US" b="0" dirty="0"/>
              <a:t>There were no statistically significant differences between non-Hispanic Black VHA users and</a:t>
            </a:r>
            <a:r>
              <a:rPr lang="en-US" b="0" baseline="0" dirty="0"/>
              <a:t> non-Hispanic White VHA users who </a:t>
            </a:r>
            <a:r>
              <a:rPr lang="en-US" b="0" dirty="0"/>
              <a:t>indicated they got an appointment as soon as needed (42.9% vs. 44.9%). </a:t>
            </a:r>
          </a:p>
          <a:p>
            <a:pPr marL="630313" lvl="1" indent="-173113" defTabSz="923270">
              <a:buFont typeface="Arial" panose="020B0604020202020204" pitchFamily="34" charset="0"/>
              <a:buChar char="•"/>
              <a:defRPr/>
            </a:pPr>
            <a:r>
              <a:rPr lang="en-US" b="0" dirty="0"/>
              <a:t>Non-Hispanic </a:t>
            </a:r>
            <a:r>
              <a:rPr lang="en-US" b="0" dirty="0" err="1"/>
              <a:t>multirace</a:t>
            </a:r>
            <a:r>
              <a:rPr lang="en-US" b="0" dirty="0"/>
              <a:t> VHA users were significantly less likely to indicate they got an appointment as soon as needed </a:t>
            </a:r>
            <a:r>
              <a:rPr lang="en-US" b="0" dirty="0" smtClean="0"/>
              <a:t>compared with </a:t>
            </a:r>
            <a:r>
              <a:rPr lang="en-US" b="0" dirty="0"/>
              <a:t>non-Hispanic White VHA users (39.9% vs. 44.9%). </a:t>
            </a:r>
          </a:p>
          <a:p>
            <a:pPr marL="630313" lvl="1" indent="-173113" defTabSz="923270">
              <a:buFont typeface="Arial" panose="020B0604020202020204" pitchFamily="34" charset="0"/>
              <a:buChar char="•"/>
              <a:defRPr/>
            </a:pPr>
            <a:r>
              <a:rPr lang="en-US" b="0" dirty="0"/>
              <a:t>There were no statistically significant differences between non-Hispanic Native Hawaiian/Other Pacific Islander VHA users and</a:t>
            </a:r>
            <a:r>
              <a:rPr lang="en-US" b="0" baseline="0" dirty="0"/>
              <a:t> non-Hispanic White VHA users who </a:t>
            </a:r>
            <a:r>
              <a:rPr lang="en-US" b="0" dirty="0"/>
              <a:t>indicated they got an appointment as soon as needed (44.5% vs. 44.9%). </a:t>
            </a:r>
          </a:p>
          <a:p>
            <a:pPr marL="457200" lvl="1" indent="0">
              <a:buFont typeface="Arial" panose="020B0604020202020204" pitchFamily="34" charset="0"/>
              <a:buNone/>
            </a:pPr>
            <a:endParaRPr lang="en-US" dirty="0"/>
          </a:p>
          <a:p>
            <a:pPr lvl="1"/>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100</a:t>
            </a:fld>
            <a:endParaRPr lang="en-US" dirty="0"/>
          </a:p>
        </p:txBody>
      </p:sp>
    </p:spTree>
    <p:extLst>
      <p:ext uri="{BB962C8B-B14F-4D97-AF65-F5344CB8AC3E}">
        <p14:creationId xmlns:p14="http://schemas.microsoft.com/office/powerpoint/2010/main" val="425266965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231648" y="4023360"/>
            <a:ext cx="6632448" cy="5230368"/>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a:t>
            </a:r>
            <a:r>
              <a:rPr lang="en-US" b="1" baseline="0" dirty="0">
                <a:solidFill>
                  <a:schemeClr val="tx1"/>
                </a:solidFill>
                <a:cs typeface="Arial" panose="020B0604020202020204" pitchFamily="34" charset="0"/>
              </a:rPr>
              <a:t> </a:t>
            </a:r>
            <a:r>
              <a:rPr lang="en-US" b="0" i="0" kern="1200" dirty="0">
                <a:solidFill>
                  <a:schemeClr val="tx1"/>
                </a:solidFill>
                <a:effectLst/>
              </a:rPr>
              <a:t>Failure to follow up on test results is an important safety concern that requires urgent attention. </a:t>
            </a:r>
            <a:r>
              <a:rPr lang="en-US" b="0" dirty="0">
                <a:solidFill>
                  <a:schemeClr val="tx1"/>
                </a:solidFill>
                <a:cs typeface="Arial" panose="020B0604020202020204" pitchFamily="34" charset="0"/>
              </a:rPr>
              <a:t>In one review of studies</a:t>
            </a:r>
            <a:r>
              <a:rPr lang="en-US" b="0" baseline="0" dirty="0">
                <a:solidFill>
                  <a:schemeClr val="tx1"/>
                </a:solidFill>
                <a:cs typeface="Arial" panose="020B0604020202020204" pitchFamily="34" charset="0"/>
              </a:rPr>
              <a:t> </a:t>
            </a:r>
            <a:r>
              <a:rPr lang="en-US" b="0" dirty="0">
                <a:solidFill>
                  <a:schemeClr val="tx1"/>
                </a:solidFill>
                <a:cs typeface="Arial" panose="020B0604020202020204" pitchFamily="34" charset="0"/>
              </a:rPr>
              <a:t>quantifying the extent of failure</a:t>
            </a:r>
            <a:r>
              <a:rPr lang="en-US" b="0" baseline="0" dirty="0">
                <a:solidFill>
                  <a:schemeClr val="tx1"/>
                </a:solidFill>
                <a:cs typeface="Arial" panose="020B0604020202020204" pitchFamily="34" charset="0"/>
              </a:rPr>
              <a:t> to follow up test results among ambulatory patients, the impact on patient outcomes included missed cancer diagnoses (Callen, 2012). Among hospitalized patients, another systematic review of studies investigated the failure to follow up for inpatients. The review found that the lack of </a:t>
            </a:r>
            <a:r>
              <a:rPr lang="en-US" b="0" baseline="0" dirty="0" err="1">
                <a:solidFill>
                  <a:schemeClr val="tx1"/>
                </a:solidFill>
                <a:cs typeface="Arial" panose="020B0604020202020204" pitchFamily="34" charset="0"/>
              </a:rPr>
              <a:t>followup</a:t>
            </a:r>
            <a:r>
              <a:rPr lang="en-US" b="0" baseline="0" dirty="0">
                <a:solidFill>
                  <a:schemeClr val="tx1"/>
                </a:solidFill>
                <a:cs typeface="Arial" panose="020B0604020202020204" pitchFamily="34" charset="0"/>
              </a:rPr>
              <a:t> of test results for inpatients ranged from 20.0% to 61.6% (Callen, 2011). </a:t>
            </a:r>
            <a:r>
              <a:rPr lang="en-US" b="0" i="0" kern="1200" dirty="0">
                <a:solidFill>
                  <a:schemeClr val="tx1"/>
                </a:solidFill>
                <a:effectLst/>
              </a:rPr>
              <a:t>The consequences of missed test results for patient care included delayed diagnoses such as malignancies, hypothyroidism, hyperthyroidism, and osteoporosis (Callen, 2015).</a:t>
            </a:r>
          </a:p>
          <a:p>
            <a:pPr marL="171450" lvl="0" indent="-171450">
              <a:buFont typeface="Arial" panose="020B0604020202020204" pitchFamily="34" charset="0"/>
              <a:buChar char="•"/>
            </a:pPr>
            <a:r>
              <a:rPr lang="en-US" b="1" dirty="0">
                <a:cs typeface="Arial" panose="020B0604020202020204" pitchFamily="34" charset="0"/>
              </a:rPr>
              <a:t>Overall Rate:</a:t>
            </a:r>
            <a:r>
              <a:rPr lang="en-US" b="0" dirty="0">
                <a:cs typeface="Arial" panose="020B0604020202020204" pitchFamily="34" charset="0"/>
              </a:rPr>
              <a:t> </a:t>
            </a:r>
            <a:r>
              <a:rPr lang="en-US" dirty="0"/>
              <a:t>In 2015, 58.9% of VHA users received a </a:t>
            </a:r>
            <a:r>
              <a:rPr lang="en-US" dirty="0" err="1"/>
              <a:t>followup</a:t>
            </a:r>
            <a:r>
              <a:rPr lang="en-US" dirty="0"/>
              <a:t> from their provider’s office after the provider ordered a blood test, </a:t>
            </a:r>
            <a:r>
              <a:rPr lang="en-US" dirty="0" smtClean="0"/>
              <a:t>x ray</a:t>
            </a:r>
            <a:r>
              <a:rPr lang="en-US" dirty="0"/>
              <a:t>, or other test within the last 12 months (data not shown).</a:t>
            </a:r>
          </a:p>
          <a:p>
            <a:pPr marL="171450" lvl="0" indent="-171450">
              <a:buFont typeface="Arial" panose="020B0604020202020204" pitchFamily="34" charset="0"/>
              <a:buChar char="•"/>
            </a:pPr>
            <a:r>
              <a:rPr lang="en-US" b="1" dirty="0"/>
              <a:t>Groups With Disparities: </a:t>
            </a:r>
            <a:r>
              <a:rPr lang="en-US" dirty="0"/>
              <a:t>In 2015, findings show significant disparities by age, gender, and education.</a:t>
            </a:r>
          </a:p>
          <a:p>
            <a:pPr marL="339725"/>
            <a:r>
              <a:rPr lang="en-US" dirty="0"/>
              <a:t>Age</a:t>
            </a:r>
          </a:p>
          <a:p>
            <a:pPr marL="573088" indent="-231775"/>
            <a:r>
              <a:rPr lang="en-US" dirty="0"/>
              <a:t>VHA users ages 45-64 were significantly more likely to receive </a:t>
            </a:r>
            <a:r>
              <a:rPr lang="en-US" dirty="0" err="1"/>
              <a:t>followup</a:t>
            </a:r>
            <a:r>
              <a:rPr lang="en-US" dirty="0"/>
              <a:t> </a:t>
            </a:r>
            <a:r>
              <a:rPr lang="en-US" dirty="0" smtClean="0"/>
              <a:t>compared with </a:t>
            </a:r>
            <a:r>
              <a:rPr lang="en-US" dirty="0"/>
              <a:t>VHA users ages 18-44 (57.0% vs. 47.3%). </a:t>
            </a:r>
          </a:p>
          <a:p>
            <a:pPr marL="573088" lvl="1" defTabSz="923270">
              <a:defRPr/>
            </a:pPr>
            <a:r>
              <a:rPr lang="en-US" dirty="0"/>
              <a:t>VHA users </a:t>
            </a:r>
            <a:r>
              <a:rPr lang="en-US" dirty="0" smtClean="0"/>
              <a:t>age 65+ </a:t>
            </a:r>
            <a:r>
              <a:rPr lang="en-US" dirty="0"/>
              <a:t>were significantly more likely to receive </a:t>
            </a:r>
            <a:r>
              <a:rPr lang="en-US" dirty="0" err="1"/>
              <a:t>followup</a:t>
            </a:r>
            <a:r>
              <a:rPr lang="en-US" dirty="0"/>
              <a:t> </a:t>
            </a:r>
            <a:r>
              <a:rPr lang="en-US" dirty="0" smtClean="0"/>
              <a:t>compared with </a:t>
            </a:r>
            <a:r>
              <a:rPr lang="en-US" dirty="0"/>
              <a:t>VHA users ages 18-44 (63.7% vs. 47.3%). </a:t>
            </a:r>
          </a:p>
          <a:p>
            <a:pPr marL="339725"/>
            <a:r>
              <a:rPr lang="en-US" dirty="0"/>
              <a:t>Gender</a:t>
            </a:r>
          </a:p>
          <a:p>
            <a:pPr marL="573088" lvl="1"/>
            <a:r>
              <a:rPr lang="en-US" dirty="0"/>
              <a:t>Female VHA users were significantly less likely to receive </a:t>
            </a:r>
            <a:r>
              <a:rPr lang="en-US" dirty="0" err="1"/>
              <a:t>followup</a:t>
            </a:r>
            <a:r>
              <a:rPr lang="en-US" dirty="0"/>
              <a:t> </a:t>
            </a:r>
            <a:r>
              <a:rPr lang="en-US" dirty="0" smtClean="0"/>
              <a:t>compared with </a:t>
            </a:r>
            <a:r>
              <a:rPr lang="en-US" dirty="0"/>
              <a:t>male VHA users (50.2% vs. 59.8%). </a:t>
            </a:r>
          </a:p>
          <a:p>
            <a:pPr marL="339725"/>
            <a:r>
              <a:rPr lang="en-US" dirty="0"/>
              <a:t>Education</a:t>
            </a:r>
          </a:p>
          <a:p>
            <a:pPr marL="573088" lvl="1" defTabSz="923270">
              <a:defRPr/>
            </a:pPr>
            <a:r>
              <a:rPr lang="en-US" dirty="0"/>
              <a:t>VHA users with </a:t>
            </a:r>
            <a:r>
              <a:rPr lang="en-US" b="0" dirty="0" smtClean="0"/>
              <a:t>less than a high </a:t>
            </a:r>
            <a:r>
              <a:rPr lang="en-US" b="0" dirty="0"/>
              <a:t>school degree </a:t>
            </a:r>
            <a:r>
              <a:rPr lang="en-US" dirty="0"/>
              <a:t>were significantly more likely to receive </a:t>
            </a:r>
            <a:r>
              <a:rPr lang="en-US" dirty="0" err="1"/>
              <a:t>followup</a:t>
            </a:r>
            <a:r>
              <a:rPr lang="en-US" dirty="0"/>
              <a:t> </a:t>
            </a:r>
            <a:r>
              <a:rPr lang="en-US" dirty="0" smtClean="0"/>
              <a:t>compared with </a:t>
            </a:r>
            <a:r>
              <a:rPr lang="en-US" dirty="0"/>
              <a:t>VHA users with a bachelor’s degree (63.2% vs. 57.4%). </a:t>
            </a:r>
          </a:p>
          <a:p>
            <a:pPr marL="573088" lvl="1" defTabSz="923270">
              <a:defRPr/>
            </a:pPr>
            <a:r>
              <a:rPr lang="en-US" b="0" dirty="0"/>
              <a:t>There were no statistically significant differences between VHA users with a high school degree and VHA users with a bachelor’s degree in the percentage who received </a:t>
            </a:r>
            <a:r>
              <a:rPr lang="en-US" b="0" dirty="0" err="1"/>
              <a:t>followup</a:t>
            </a:r>
            <a:r>
              <a:rPr lang="en-US" b="0" dirty="0"/>
              <a:t> (62.3% vs. 57.4%). </a:t>
            </a:r>
          </a:p>
          <a:p>
            <a:pPr marL="573088" lvl="1" defTabSz="923270">
              <a:defRPr/>
            </a:pPr>
            <a:r>
              <a:rPr lang="en-US" b="0" dirty="0"/>
              <a:t>There were no statistically significant differences between VHA users with some college education and VHA users with a bachelor’s degree in the percentage who received </a:t>
            </a:r>
            <a:r>
              <a:rPr lang="en-US" b="0" dirty="0" err="1"/>
              <a:t>followup</a:t>
            </a:r>
            <a:r>
              <a:rPr lang="en-US" b="0" dirty="0"/>
              <a:t> (56.7% vs. 57.4%).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101</a:t>
            </a:fld>
            <a:endParaRPr lang="en-US" dirty="0"/>
          </a:p>
        </p:txBody>
      </p:sp>
    </p:spTree>
    <p:extLst>
      <p:ext uri="{BB962C8B-B14F-4D97-AF65-F5344CB8AC3E}">
        <p14:creationId xmlns:p14="http://schemas.microsoft.com/office/powerpoint/2010/main" val="13453361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457200" y="4206240"/>
            <a:ext cx="6217920" cy="4949952"/>
          </a:xfrm>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i="0" kern="1200" dirty="0">
                <a:solidFill>
                  <a:schemeClr val="tx1"/>
                </a:solidFill>
                <a:effectLst/>
              </a:rPr>
              <a:t>Failure to follow up on test results is an important safety concern that requires urgent attention. </a:t>
            </a:r>
            <a:r>
              <a:rPr lang="en-US" b="0" dirty="0">
                <a:solidFill>
                  <a:schemeClr val="tx1"/>
                </a:solidFill>
                <a:cs typeface="Arial" panose="020B0604020202020204" pitchFamily="34" charset="0"/>
              </a:rPr>
              <a:t>In one review of studies</a:t>
            </a:r>
            <a:r>
              <a:rPr lang="en-US" b="0" baseline="0" dirty="0">
                <a:solidFill>
                  <a:schemeClr val="tx1"/>
                </a:solidFill>
                <a:cs typeface="Arial" panose="020B0604020202020204" pitchFamily="34" charset="0"/>
              </a:rPr>
              <a:t> </a:t>
            </a:r>
            <a:r>
              <a:rPr lang="en-US" b="0" dirty="0">
                <a:solidFill>
                  <a:schemeClr val="tx1"/>
                </a:solidFill>
                <a:cs typeface="Arial" panose="020B0604020202020204" pitchFamily="34" charset="0"/>
              </a:rPr>
              <a:t>quantifying the extent of failure</a:t>
            </a:r>
            <a:r>
              <a:rPr lang="en-US" b="0" baseline="0" dirty="0">
                <a:solidFill>
                  <a:schemeClr val="tx1"/>
                </a:solidFill>
                <a:cs typeface="Arial" panose="020B0604020202020204" pitchFamily="34" charset="0"/>
              </a:rPr>
              <a:t> to follow up test results among ambulatory patients, the impact on patient outcomes included missed cancer diagnoses (Callen, 2012). Among hospitalized patients, another systematic review of studies investigated the failure to follow up for inpatients. The review found that the lack of </a:t>
            </a:r>
            <a:r>
              <a:rPr lang="en-US" b="0" baseline="0" dirty="0" err="1">
                <a:solidFill>
                  <a:schemeClr val="tx1"/>
                </a:solidFill>
                <a:cs typeface="Arial" panose="020B0604020202020204" pitchFamily="34" charset="0"/>
              </a:rPr>
              <a:t>followup</a:t>
            </a:r>
            <a:r>
              <a:rPr lang="en-US" b="0" baseline="0" dirty="0">
                <a:solidFill>
                  <a:schemeClr val="tx1"/>
                </a:solidFill>
                <a:cs typeface="Arial" panose="020B0604020202020204" pitchFamily="34" charset="0"/>
              </a:rPr>
              <a:t> of test results for inpatients ranged from 20.0% to 61.6% (Callen, 2011). </a:t>
            </a:r>
            <a:r>
              <a:rPr lang="en-US" b="0" i="0" kern="1200" dirty="0">
                <a:solidFill>
                  <a:schemeClr val="tx1"/>
                </a:solidFill>
                <a:effectLst/>
              </a:rPr>
              <a:t>The consequences of missed test results for patient care included delayed diagnoses such as malignancies, hypothyroidism, hyperthyroidism, and osteoporosis (Callen, 2015).</a:t>
            </a:r>
            <a:endParaRPr lang="en-US" b="0" dirty="0">
              <a:solidFill>
                <a:schemeClr val="tx1"/>
              </a:solidFill>
              <a:cs typeface="Arial" panose="020B0604020202020204" pitchFamily="34" charset="0"/>
            </a:endParaRPr>
          </a:p>
          <a:p>
            <a:pPr marL="171450" lvl="0" indent="-171450">
              <a:buFont typeface="Arial" panose="020B0604020202020204" pitchFamily="34" charset="0"/>
              <a:buChar char="•"/>
            </a:pPr>
            <a:r>
              <a:rPr lang="en-US" b="1" dirty="0">
                <a:cs typeface="Arial" panose="020B0604020202020204" pitchFamily="34" charset="0"/>
              </a:rPr>
              <a:t>Overall Rate:</a:t>
            </a:r>
            <a:r>
              <a:rPr lang="en-US" b="0" dirty="0">
                <a:cs typeface="Arial" panose="020B0604020202020204" pitchFamily="34" charset="0"/>
              </a:rPr>
              <a:t> </a:t>
            </a:r>
            <a:r>
              <a:rPr lang="en-US" dirty="0"/>
              <a:t>In 2015, 58.9% of VHA users received a </a:t>
            </a:r>
            <a:r>
              <a:rPr lang="en-US" dirty="0" err="1"/>
              <a:t>followup</a:t>
            </a:r>
            <a:r>
              <a:rPr lang="en-US" dirty="0"/>
              <a:t> from their provider’s office after the provider ordered a blood test, x-ray, or other test within the last 12 months (data not shown).</a:t>
            </a:r>
          </a:p>
          <a:p>
            <a:pPr marL="171450" lvl="0" indent="-171450">
              <a:buFont typeface="Arial" panose="020B0604020202020204" pitchFamily="34" charset="0"/>
              <a:buChar char="•"/>
            </a:pPr>
            <a:r>
              <a:rPr lang="en-US" b="1" dirty="0"/>
              <a:t>Groups With Disparities: </a:t>
            </a:r>
            <a:r>
              <a:rPr lang="en-US" dirty="0"/>
              <a:t>In 2015, findings show significant racial/ethnic disparities.</a:t>
            </a:r>
          </a:p>
          <a:p>
            <a:pPr marL="341388" indent="-173113"/>
            <a:r>
              <a:rPr lang="en-US" dirty="0"/>
              <a:t>Hispanic VHA users were significantly less likely to receive </a:t>
            </a:r>
            <a:r>
              <a:rPr lang="en-US" dirty="0" err="1"/>
              <a:t>followup</a:t>
            </a:r>
            <a:r>
              <a:rPr lang="en-US" dirty="0"/>
              <a:t> </a:t>
            </a:r>
            <a:r>
              <a:rPr lang="en-US" dirty="0" smtClean="0"/>
              <a:t>compared with </a:t>
            </a:r>
            <a:r>
              <a:rPr lang="en-US" dirty="0"/>
              <a:t>non-Hispanic White VHA users (51.2% vs. 60.3%). </a:t>
            </a:r>
          </a:p>
          <a:p>
            <a:pPr marL="341388" indent="-173113" defTabSz="923270">
              <a:defRPr/>
            </a:pPr>
            <a:r>
              <a:rPr lang="en-US" dirty="0"/>
              <a:t>Non-Hispanic American Indian/Alaska Native VHA users were significantly less likely to receive </a:t>
            </a:r>
            <a:r>
              <a:rPr lang="en-US" dirty="0" err="1"/>
              <a:t>followup</a:t>
            </a:r>
            <a:r>
              <a:rPr lang="en-US" dirty="0"/>
              <a:t> </a:t>
            </a:r>
            <a:r>
              <a:rPr lang="en-US" dirty="0" smtClean="0"/>
              <a:t>compared with </a:t>
            </a:r>
            <a:r>
              <a:rPr lang="en-US" dirty="0"/>
              <a:t>non-Hispanic White VHA users (51.1% vs. 60.3%). </a:t>
            </a:r>
          </a:p>
          <a:p>
            <a:pPr marL="341388" indent="-173113" defTabSz="923270">
              <a:defRPr/>
            </a:pPr>
            <a:r>
              <a:rPr lang="en-US" dirty="0"/>
              <a:t>Non-Hispanic Asian VHA users were significantly less likely to receive </a:t>
            </a:r>
            <a:r>
              <a:rPr lang="en-US" dirty="0" err="1"/>
              <a:t>followup</a:t>
            </a:r>
            <a:r>
              <a:rPr lang="en-US" dirty="0"/>
              <a:t> </a:t>
            </a:r>
            <a:r>
              <a:rPr lang="en-US" dirty="0" smtClean="0"/>
              <a:t>compared with </a:t>
            </a:r>
            <a:r>
              <a:rPr lang="en-US" dirty="0"/>
              <a:t>non-Hispanic White VHA users (48.5% vs. 60.3%). </a:t>
            </a:r>
          </a:p>
          <a:p>
            <a:pPr marL="341388" indent="-173113" defTabSz="923270">
              <a:defRPr/>
            </a:pPr>
            <a:r>
              <a:rPr lang="en-US" b="0" dirty="0"/>
              <a:t>There were no statistically significant differences between non-Hispanic Black VHA users and</a:t>
            </a:r>
            <a:r>
              <a:rPr lang="en-US" b="0" baseline="0" dirty="0"/>
              <a:t> non-Hispanic White VHA users in the percentage who </a:t>
            </a:r>
            <a:r>
              <a:rPr lang="en-US" b="0" dirty="0"/>
              <a:t>received </a:t>
            </a:r>
            <a:r>
              <a:rPr lang="en-US" b="0" dirty="0" err="1"/>
              <a:t>followup</a:t>
            </a:r>
            <a:r>
              <a:rPr lang="en-US" b="0" dirty="0"/>
              <a:t> (59.6% vs. 60.3%). </a:t>
            </a:r>
          </a:p>
          <a:p>
            <a:pPr marL="341388" indent="-173113" defTabSz="923270">
              <a:defRPr/>
            </a:pPr>
            <a:r>
              <a:rPr lang="en-US" b="0" dirty="0"/>
              <a:t>There were no statistically significant differences between non-Hispanic </a:t>
            </a:r>
            <a:r>
              <a:rPr lang="en-US" b="0" dirty="0" err="1"/>
              <a:t>multirace</a:t>
            </a:r>
            <a:r>
              <a:rPr lang="en-US" b="0" dirty="0"/>
              <a:t> VHA users and</a:t>
            </a:r>
            <a:r>
              <a:rPr lang="en-US" b="0" baseline="0" dirty="0"/>
              <a:t> non-Hispanic White VHA users in the percentage who </a:t>
            </a:r>
            <a:r>
              <a:rPr lang="en-US" b="0" dirty="0"/>
              <a:t>received </a:t>
            </a:r>
            <a:r>
              <a:rPr lang="en-US" b="0" dirty="0" err="1"/>
              <a:t>followup</a:t>
            </a:r>
            <a:r>
              <a:rPr lang="en-US" b="0" dirty="0"/>
              <a:t> (55.0% vs. 60.3%). </a:t>
            </a:r>
          </a:p>
          <a:p>
            <a:pPr marL="341388" indent="-173113" defTabSz="923270">
              <a:defRPr/>
            </a:pPr>
            <a:r>
              <a:rPr lang="en-US" dirty="0"/>
              <a:t>Non-Hispanic Native Hawaiian/Other Pacific Islander VHA users were significantly less likely to receive </a:t>
            </a:r>
            <a:r>
              <a:rPr lang="en-US" dirty="0" err="1"/>
              <a:t>followup</a:t>
            </a:r>
            <a:r>
              <a:rPr lang="en-US" dirty="0"/>
              <a:t> </a:t>
            </a:r>
            <a:r>
              <a:rPr lang="en-US" dirty="0" smtClean="0"/>
              <a:t>compared with </a:t>
            </a:r>
            <a:r>
              <a:rPr lang="en-US" dirty="0"/>
              <a:t>non-Hispanic White VHA users (47.6% vs. 60.3%). </a:t>
            </a:r>
          </a:p>
          <a:p>
            <a:pPr marL="457200" lvl="1" indent="0">
              <a:buFont typeface="Arial" panose="020B0604020202020204" pitchFamily="34" charset="0"/>
              <a:buNone/>
            </a:pPr>
            <a:endParaRPr lang="en-US" dirty="0"/>
          </a:p>
          <a:p>
            <a:pPr lvl="1"/>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102</a:t>
            </a:fld>
            <a:endParaRPr lang="en-US" dirty="0"/>
          </a:p>
        </p:txBody>
      </p:sp>
    </p:spTree>
    <p:extLst>
      <p:ext uri="{BB962C8B-B14F-4D97-AF65-F5344CB8AC3E}">
        <p14:creationId xmlns:p14="http://schemas.microsoft.com/office/powerpoint/2010/main" val="280226483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280416" y="4011168"/>
            <a:ext cx="6571488" cy="5157216"/>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1" dirty="0">
                <a:solidFill>
                  <a:schemeClr val="tx1"/>
                </a:solidFill>
                <a:cs typeface="Arial" panose="020B0604020202020204" pitchFamily="34" charset="0"/>
              </a:rPr>
              <a:t>Importance: </a:t>
            </a:r>
            <a:endParaRPr lang="en-US" sz="1050" b="1" dirty="0" smtClean="0">
              <a:solidFill>
                <a:schemeClr val="tx1"/>
              </a:solidFill>
              <a:cs typeface="Arial" panose="020B0604020202020204" pitchFamily="34" charset="0"/>
            </a:endParaRPr>
          </a:p>
          <a:p>
            <a:pPr marL="339725">
              <a:defRPr/>
            </a:pPr>
            <a:r>
              <a:rPr lang="en-US" sz="1050" b="0" dirty="0" smtClean="0">
                <a:solidFill>
                  <a:schemeClr val="tx1"/>
                </a:solidFill>
                <a:cs typeface="Arial" panose="020B0604020202020204" pitchFamily="34" charset="0"/>
              </a:rPr>
              <a:t>Team-based</a:t>
            </a:r>
            <a:r>
              <a:rPr lang="en-US" sz="1050" b="0" baseline="0" dirty="0" smtClean="0">
                <a:solidFill>
                  <a:schemeClr val="tx1"/>
                </a:solidFill>
                <a:cs typeface="Arial" panose="020B0604020202020204" pitchFamily="34" charset="0"/>
              </a:rPr>
              <a:t> </a:t>
            </a:r>
            <a:r>
              <a:rPr lang="en-US" sz="1050" b="0" baseline="0" dirty="0">
                <a:solidFill>
                  <a:schemeClr val="tx1"/>
                </a:solidFill>
                <a:cs typeface="Arial" panose="020B0604020202020204" pitchFamily="34" charset="0"/>
              </a:rPr>
              <a:t>care offers many potential advantages, including more effective and efficient delivery of additional services that are essential to providing high-quality care, such as patient education, behavioral health, self-management support, and care coordination (</a:t>
            </a:r>
            <a:r>
              <a:rPr lang="en-US" sz="1050" b="0" baseline="0" dirty="0" err="1">
                <a:solidFill>
                  <a:schemeClr val="tx1"/>
                </a:solidFill>
                <a:cs typeface="Arial" panose="020B0604020202020204" pitchFamily="34" charset="0"/>
              </a:rPr>
              <a:t>Schottenfield</a:t>
            </a:r>
            <a:r>
              <a:rPr lang="en-US" sz="1050" b="0" baseline="0" dirty="0">
                <a:solidFill>
                  <a:schemeClr val="tx1"/>
                </a:solidFill>
                <a:cs typeface="Arial" panose="020B0604020202020204" pitchFamily="34" charset="0"/>
              </a:rPr>
              <a:t>, 2016). </a:t>
            </a:r>
            <a:endParaRPr lang="en-US" sz="1050" b="0" dirty="0">
              <a:solidFill>
                <a:schemeClr val="tx1"/>
              </a:solidFill>
              <a:cs typeface="Arial" panose="020B0604020202020204" pitchFamily="34" charset="0"/>
            </a:endParaRPr>
          </a:p>
          <a:p>
            <a:pPr marL="339725">
              <a:defRPr/>
            </a:pPr>
            <a:r>
              <a:rPr lang="en-US" sz="1050" b="0" i="0" kern="1200" dirty="0">
                <a:solidFill>
                  <a:schemeClr val="tx1"/>
                </a:solidFill>
                <a:effectLst/>
              </a:rPr>
              <a:t>It is common for patients to see a primary care provider because of behavioral health </a:t>
            </a:r>
            <a:r>
              <a:rPr lang="en-US" sz="1050" b="0" i="0" kern="1200" dirty="0" smtClean="0">
                <a:solidFill>
                  <a:schemeClr val="tx1"/>
                </a:solidFill>
                <a:effectLst/>
              </a:rPr>
              <a:t>issues, </a:t>
            </a:r>
            <a:r>
              <a:rPr lang="en-US" sz="1050" b="0" i="0" kern="1200" dirty="0">
                <a:solidFill>
                  <a:schemeClr val="tx1"/>
                </a:solidFill>
                <a:effectLst/>
              </a:rPr>
              <a:t>including mental illnesses such as depression, anxiety, or problems with alcohol use. On January 1, 2017,</a:t>
            </a:r>
            <a:r>
              <a:rPr lang="en-US" sz="1050" b="0" i="0" kern="1200" baseline="0" dirty="0">
                <a:solidFill>
                  <a:schemeClr val="tx1"/>
                </a:solidFill>
                <a:effectLst/>
              </a:rPr>
              <a:t> the Centers for Medicare &amp; Medicaid Services </a:t>
            </a:r>
            <a:r>
              <a:rPr lang="en-US" sz="1050" b="0" i="0" kern="1200" dirty="0">
                <a:solidFill>
                  <a:schemeClr val="tx1"/>
                </a:solidFill>
                <a:effectLst/>
              </a:rPr>
              <a:t>began</a:t>
            </a:r>
            <a:r>
              <a:rPr lang="en-US" sz="1050" b="0" i="0" kern="1200" baseline="0" dirty="0">
                <a:solidFill>
                  <a:schemeClr val="tx1"/>
                </a:solidFill>
                <a:effectLst/>
              </a:rPr>
              <a:t> </a:t>
            </a:r>
            <a:r>
              <a:rPr lang="en-US" sz="1050" b="0" i="0" kern="1200" dirty="0">
                <a:solidFill>
                  <a:schemeClr val="tx1"/>
                </a:solidFill>
                <a:effectLst/>
              </a:rPr>
              <a:t>paying primary care clinicians separately for collaborative care services they provide to patients being treated for a mental or behavioral health condition. Collaborative care is when a behavioral healthcare manager becomes part of the patient’s treatment team and helps the primary care provider evaluate the patient’s mental health. If the patient receives a diagnosis of a mental health disorder and wants treatment, the care manager, primary care provider, and patient work together to develop a treatment plan (NIMH, 2016). </a:t>
            </a:r>
          </a:p>
          <a:p>
            <a:pPr marL="171450" lvl="0" indent="-171450">
              <a:buFont typeface="Arial" panose="020B0604020202020204" pitchFamily="34" charset="0"/>
              <a:buChar char="•"/>
            </a:pPr>
            <a:r>
              <a:rPr lang="en-US" sz="1050" b="1" dirty="0">
                <a:cs typeface="Arial" panose="020B0604020202020204" pitchFamily="34" charset="0"/>
              </a:rPr>
              <a:t>Overall Rate:</a:t>
            </a:r>
            <a:r>
              <a:rPr lang="en-US" sz="1050" b="0" dirty="0">
                <a:cs typeface="Arial" panose="020B0604020202020204" pitchFamily="34" charset="0"/>
              </a:rPr>
              <a:t> </a:t>
            </a:r>
            <a:r>
              <a:rPr lang="en-US" sz="1050" dirty="0"/>
              <a:t>In 2015, 51.9% of VHA users had someone talk to them about a personal problem, family problem, alcohol use, drug use, or mental or emotional illness within the last 12 months (data not shown).</a:t>
            </a:r>
          </a:p>
          <a:p>
            <a:pPr marL="171450" lvl="0" indent="-171450">
              <a:buFont typeface="Arial" panose="020B0604020202020204" pitchFamily="34" charset="0"/>
              <a:buChar char="•"/>
            </a:pPr>
            <a:r>
              <a:rPr lang="en-US" sz="1050" b="1" dirty="0"/>
              <a:t>Groups With Disparities: </a:t>
            </a:r>
            <a:r>
              <a:rPr lang="en-US" sz="1050" dirty="0"/>
              <a:t>In 2015, findings show significant disparities by age and </a:t>
            </a:r>
            <a:r>
              <a:rPr lang="en-US" sz="1050" dirty="0" smtClean="0"/>
              <a:t>education but </a:t>
            </a:r>
            <a:r>
              <a:rPr lang="en-US" sz="1050" dirty="0"/>
              <a:t>not gender.</a:t>
            </a:r>
          </a:p>
          <a:p>
            <a:pPr marL="339725"/>
            <a:r>
              <a:rPr lang="en-US" sz="1050" dirty="0"/>
              <a:t>Age</a:t>
            </a:r>
            <a:endParaRPr lang="en-US" sz="1050" b="0" dirty="0"/>
          </a:p>
          <a:p>
            <a:pPr marL="694944" indent="-274320"/>
            <a:r>
              <a:rPr lang="en-US" sz="1050" b="0" dirty="0"/>
              <a:t>There were no statistically significant differences between VHA users ages 45-64 and VHA users ages 18-44 in the percentage</a:t>
            </a:r>
            <a:r>
              <a:rPr lang="en-US" sz="1050" b="0" baseline="0" dirty="0"/>
              <a:t> who had </a:t>
            </a:r>
            <a:r>
              <a:rPr lang="en-US" sz="1050" b="0" dirty="0"/>
              <a:t>someone talk about personal issues (57.7% vs. 60.8%). </a:t>
            </a:r>
          </a:p>
          <a:p>
            <a:pPr marL="694944" indent="-274320" defTabSz="923270">
              <a:defRPr/>
            </a:pPr>
            <a:r>
              <a:rPr lang="en-US" sz="1050" b="0" dirty="0"/>
              <a:t>VHA users </a:t>
            </a:r>
            <a:r>
              <a:rPr lang="en-US" sz="1050" b="0" dirty="0" smtClean="0"/>
              <a:t>age 65+ </a:t>
            </a:r>
            <a:r>
              <a:rPr lang="en-US" sz="1050" b="0" dirty="0"/>
              <a:t>were significantly less likely to have someone talk about personal issues </a:t>
            </a:r>
            <a:r>
              <a:rPr lang="en-US" sz="1050" b="0" dirty="0" smtClean="0"/>
              <a:t>compared with </a:t>
            </a:r>
            <a:r>
              <a:rPr lang="en-US" sz="1050" b="0" dirty="0"/>
              <a:t>VHA users ages 18-44 (45.0% vs. 60.8%). </a:t>
            </a:r>
          </a:p>
          <a:p>
            <a:pPr marL="339725"/>
            <a:r>
              <a:rPr lang="en-US" sz="1050" b="0" dirty="0"/>
              <a:t>Gender</a:t>
            </a:r>
          </a:p>
          <a:p>
            <a:pPr marL="694944" lvl="1" indent="-274320"/>
            <a:r>
              <a:rPr lang="en-US" sz="1050" b="0" dirty="0"/>
              <a:t>There</a:t>
            </a:r>
            <a:r>
              <a:rPr lang="en-US" sz="1050" b="0" baseline="0" dirty="0"/>
              <a:t> were no statistically significant differences between female </a:t>
            </a:r>
            <a:r>
              <a:rPr lang="en-US" sz="1050" b="0" dirty="0"/>
              <a:t>VHA users and male VHA</a:t>
            </a:r>
            <a:r>
              <a:rPr lang="en-US" sz="1050" b="0" baseline="0" dirty="0"/>
              <a:t> users in the percentage who had </a:t>
            </a:r>
            <a:r>
              <a:rPr lang="en-US" sz="1050" b="0" dirty="0"/>
              <a:t>someone talk about personal issues (56.3% vs. 51.3%). </a:t>
            </a:r>
          </a:p>
          <a:p>
            <a:pPr marL="339725"/>
            <a:r>
              <a:rPr lang="en-US" sz="1050" b="0" dirty="0"/>
              <a:t>Education</a:t>
            </a:r>
          </a:p>
          <a:p>
            <a:pPr marL="694944" lvl="1" indent="-274320" defTabSz="923270">
              <a:defRPr/>
            </a:pPr>
            <a:r>
              <a:rPr lang="en-US" sz="1050" b="0" dirty="0"/>
              <a:t>VHA users with less than </a:t>
            </a:r>
            <a:r>
              <a:rPr lang="en-US" sz="1050" b="0" dirty="0" smtClean="0"/>
              <a:t>a high </a:t>
            </a:r>
            <a:r>
              <a:rPr lang="en-US" sz="1050" b="0" dirty="0"/>
              <a:t>school degree were significantly less likely to have someone talk about personal issues </a:t>
            </a:r>
            <a:r>
              <a:rPr lang="en-US" sz="1050" b="0" dirty="0" smtClean="0"/>
              <a:t>compared with </a:t>
            </a:r>
            <a:r>
              <a:rPr lang="en-US" sz="1050" b="0" dirty="0"/>
              <a:t>VHA users with a bachelor’s degree (44.6% vs. 50.4%). </a:t>
            </a:r>
          </a:p>
          <a:p>
            <a:pPr marL="694944" lvl="1" indent="-274320" defTabSz="923270">
              <a:defRPr/>
            </a:pPr>
            <a:r>
              <a:rPr lang="en-US" sz="1050" b="0" dirty="0"/>
              <a:t>There</a:t>
            </a:r>
            <a:r>
              <a:rPr lang="en-US" sz="1050" b="0" baseline="0" dirty="0"/>
              <a:t> were no statistically significant differences between </a:t>
            </a:r>
            <a:r>
              <a:rPr lang="en-US" sz="1050" b="0" dirty="0"/>
              <a:t>VHA users with a high school degree and VHA</a:t>
            </a:r>
            <a:r>
              <a:rPr lang="en-US" sz="1050" b="0" baseline="0" dirty="0"/>
              <a:t> users with a bachelor’s degree in the percentage who had </a:t>
            </a:r>
            <a:r>
              <a:rPr lang="en-US" sz="1050" b="0" dirty="0"/>
              <a:t>someone talk about personal issues (51.5% vs. 50.4%). </a:t>
            </a:r>
          </a:p>
          <a:p>
            <a:pPr marL="694944" lvl="1" indent="-274320" defTabSz="923270">
              <a:defRPr/>
            </a:pPr>
            <a:r>
              <a:rPr lang="en-US" sz="1050" b="0" dirty="0"/>
              <a:t>There</a:t>
            </a:r>
            <a:r>
              <a:rPr lang="en-US" sz="1050" b="0" baseline="0" dirty="0"/>
              <a:t> were no statistically significant differences between </a:t>
            </a:r>
            <a:r>
              <a:rPr lang="en-US" sz="1050" b="0" dirty="0"/>
              <a:t>VHA users with some college education and VHA</a:t>
            </a:r>
            <a:r>
              <a:rPr lang="en-US" sz="1050" b="0" baseline="0" dirty="0"/>
              <a:t> users with a bachelor’s degree in the percentage who had </a:t>
            </a:r>
            <a:r>
              <a:rPr lang="en-US" sz="1050" b="0" dirty="0"/>
              <a:t>someone talk about personal issues (53.9% vs. 50.4%). </a:t>
            </a:r>
          </a:p>
          <a:p>
            <a:endParaRPr lang="en-US" sz="1050" dirty="0"/>
          </a:p>
        </p:txBody>
      </p:sp>
      <p:sp>
        <p:nvSpPr>
          <p:cNvPr id="4" name="Slide Number Placeholder 3"/>
          <p:cNvSpPr>
            <a:spLocks noGrp="1"/>
          </p:cNvSpPr>
          <p:nvPr>
            <p:ph type="sldNum" sz="quarter" idx="5"/>
          </p:nvPr>
        </p:nvSpPr>
        <p:spPr/>
        <p:txBody>
          <a:bodyPr/>
          <a:lstStyle/>
          <a:p>
            <a:fld id="{B17BA40C-25F7-4A81-B7B0-365A5351FE20}" type="slidenum">
              <a:rPr lang="en-US" smtClean="0"/>
              <a:t>103</a:t>
            </a:fld>
            <a:endParaRPr lang="en-US" dirty="0"/>
          </a:p>
        </p:txBody>
      </p:sp>
    </p:spTree>
    <p:extLst>
      <p:ext uri="{BB962C8B-B14F-4D97-AF65-F5344CB8AC3E}">
        <p14:creationId xmlns:p14="http://schemas.microsoft.com/office/powerpoint/2010/main" val="151712512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243840" y="3986784"/>
            <a:ext cx="6522720" cy="4791456"/>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chemeClr val="tx1"/>
                </a:solidFill>
                <a:cs typeface="Arial" panose="020B0604020202020204" pitchFamily="34" charset="0"/>
              </a:rPr>
              <a:t>Importance: </a:t>
            </a:r>
            <a:endParaRPr lang="en-US" sz="1100" b="1" dirty="0" smtClean="0">
              <a:solidFill>
                <a:schemeClr val="tx1"/>
              </a:solidFill>
              <a:cs typeface="Arial" panose="020B0604020202020204" pitchFamily="34" charset="0"/>
            </a:endParaRPr>
          </a:p>
          <a:p>
            <a:pPr marL="339725">
              <a:defRPr/>
            </a:pPr>
            <a:r>
              <a:rPr lang="en-US" sz="1100" b="0" dirty="0" smtClean="0">
                <a:solidFill>
                  <a:schemeClr val="tx1"/>
                </a:solidFill>
                <a:cs typeface="Arial" panose="020B0604020202020204" pitchFamily="34" charset="0"/>
              </a:rPr>
              <a:t>Team-based</a:t>
            </a:r>
            <a:r>
              <a:rPr lang="en-US" sz="1100" b="0" baseline="0" dirty="0" smtClean="0">
                <a:solidFill>
                  <a:schemeClr val="tx1"/>
                </a:solidFill>
                <a:cs typeface="Arial" panose="020B0604020202020204" pitchFamily="34" charset="0"/>
              </a:rPr>
              <a:t> </a:t>
            </a:r>
            <a:r>
              <a:rPr lang="en-US" sz="1100" b="0" baseline="0" dirty="0">
                <a:solidFill>
                  <a:schemeClr val="tx1"/>
                </a:solidFill>
                <a:cs typeface="Arial" panose="020B0604020202020204" pitchFamily="34" charset="0"/>
              </a:rPr>
              <a:t>care offers many potential advantages, including more effective and efficient delivery of additional services that are essential to providing high-quality care, such as patient education, behavioral health, self-management support, and care coordination (</a:t>
            </a:r>
            <a:r>
              <a:rPr lang="en-US" sz="1100" b="0" baseline="0" dirty="0" err="1">
                <a:solidFill>
                  <a:schemeClr val="tx1"/>
                </a:solidFill>
                <a:cs typeface="Arial" panose="020B0604020202020204" pitchFamily="34" charset="0"/>
              </a:rPr>
              <a:t>Schottenfield</a:t>
            </a:r>
            <a:r>
              <a:rPr lang="en-US" sz="1100" b="0" baseline="0" dirty="0">
                <a:solidFill>
                  <a:schemeClr val="tx1"/>
                </a:solidFill>
                <a:cs typeface="Arial" panose="020B0604020202020204" pitchFamily="34" charset="0"/>
              </a:rPr>
              <a:t>, 2016). </a:t>
            </a:r>
            <a:endParaRPr lang="en-US" sz="1100" b="0" dirty="0">
              <a:solidFill>
                <a:schemeClr val="tx1"/>
              </a:solidFill>
              <a:cs typeface="Arial" panose="020B0604020202020204" pitchFamily="34" charset="0"/>
            </a:endParaRPr>
          </a:p>
          <a:p>
            <a:pPr marL="339725">
              <a:defRPr/>
            </a:pPr>
            <a:r>
              <a:rPr lang="en-US" sz="1100" b="0" i="0" kern="1200" dirty="0">
                <a:solidFill>
                  <a:schemeClr val="tx1"/>
                </a:solidFill>
                <a:effectLst/>
              </a:rPr>
              <a:t>It is common for patients to see a primary care provider because of behavioral health </a:t>
            </a:r>
            <a:r>
              <a:rPr lang="en-US" sz="1100" b="0" i="0" kern="1200" dirty="0" smtClean="0">
                <a:solidFill>
                  <a:schemeClr val="tx1"/>
                </a:solidFill>
                <a:effectLst/>
              </a:rPr>
              <a:t>issues, </a:t>
            </a:r>
            <a:r>
              <a:rPr lang="en-US" sz="1100" b="0" i="0" kern="1200" dirty="0">
                <a:solidFill>
                  <a:schemeClr val="tx1"/>
                </a:solidFill>
                <a:effectLst/>
              </a:rPr>
              <a:t>including mental illnesses such as depression, anxiety, or problems with alcohol use. On January 1, 2017,</a:t>
            </a:r>
            <a:r>
              <a:rPr lang="en-US" sz="1100" b="0" i="0" kern="1200" baseline="0" dirty="0">
                <a:solidFill>
                  <a:schemeClr val="tx1"/>
                </a:solidFill>
                <a:effectLst/>
              </a:rPr>
              <a:t> the Centers for Medicare &amp; Medicaid Services </a:t>
            </a:r>
            <a:r>
              <a:rPr lang="en-US" sz="1100" b="0" i="0" kern="1200" dirty="0">
                <a:solidFill>
                  <a:schemeClr val="tx1"/>
                </a:solidFill>
                <a:effectLst/>
              </a:rPr>
              <a:t>began</a:t>
            </a:r>
            <a:r>
              <a:rPr lang="en-US" sz="1100" b="0" i="0" kern="1200" baseline="0" dirty="0">
                <a:solidFill>
                  <a:schemeClr val="tx1"/>
                </a:solidFill>
                <a:effectLst/>
              </a:rPr>
              <a:t> </a:t>
            </a:r>
            <a:r>
              <a:rPr lang="en-US" sz="1100" b="0" i="0" kern="1200" dirty="0">
                <a:solidFill>
                  <a:schemeClr val="tx1"/>
                </a:solidFill>
                <a:effectLst/>
              </a:rPr>
              <a:t>paying primary care clinicians separately for collaborative care services they provide to patients being treated for a mental or behavioral health condition. Collaborative care is when a behavioral healthcare manager becomes part of the patient’s treatment team and helps the primary care provider evaluate the patient’s mental health. If the patient receives a diagnosis of a mental health disorder and wants treatment, the care manager, primary care provider, and patient work together to develop a treatment plan (NIMH, 2016).</a:t>
            </a:r>
            <a:endParaRPr lang="en-US" sz="1100" b="0" dirty="0">
              <a:solidFill>
                <a:schemeClr val="tx1"/>
              </a:solidFill>
              <a:cs typeface="Arial" panose="020B0604020202020204" pitchFamily="34" charset="0"/>
            </a:endParaRPr>
          </a:p>
          <a:p>
            <a:pPr marL="171450" lvl="0" indent="-171450">
              <a:buFont typeface="Arial" panose="020B0604020202020204" pitchFamily="34" charset="0"/>
              <a:buChar char="•"/>
            </a:pPr>
            <a:r>
              <a:rPr lang="en-US" sz="1100" b="1" dirty="0">
                <a:cs typeface="Arial" panose="020B0604020202020204" pitchFamily="34" charset="0"/>
              </a:rPr>
              <a:t>Overall Rate:</a:t>
            </a:r>
            <a:r>
              <a:rPr lang="en-US" sz="1100" b="0" dirty="0">
                <a:cs typeface="Arial" panose="020B0604020202020204" pitchFamily="34" charset="0"/>
              </a:rPr>
              <a:t> </a:t>
            </a:r>
            <a:r>
              <a:rPr lang="en-US" sz="1100" dirty="0"/>
              <a:t>In 2015, 51.9% of VHA users had someone talk to them about a personal problem, family problem, alcohol use, drug use, or mental or emotional illness within the last 12 months (data not shown).</a:t>
            </a:r>
          </a:p>
          <a:p>
            <a:pPr marL="171450" lvl="0" indent="-171450">
              <a:buFont typeface="Arial" panose="020B0604020202020204" pitchFamily="34" charset="0"/>
              <a:buChar char="•"/>
            </a:pPr>
            <a:r>
              <a:rPr lang="en-US" sz="1100" b="1" dirty="0"/>
              <a:t>Groups With Disparities: </a:t>
            </a:r>
            <a:r>
              <a:rPr lang="en-US" sz="1100" dirty="0"/>
              <a:t>In 2015, findings show significant racial/ethnic disparities.</a:t>
            </a:r>
          </a:p>
          <a:p>
            <a:pPr marL="341388" indent="-173113"/>
            <a:r>
              <a:rPr lang="en-US" sz="1100" dirty="0"/>
              <a:t>Hispanic VHA users were significantly more likely to have someone talk about personal issues </a:t>
            </a:r>
            <a:r>
              <a:rPr lang="en-US" sz="1100" dirty="0" smtClean="0"/>
              <a:t>compared with </a:t>
            </a:r>
            <a:r>
              <a:rPr lang="en-US" sz="1100" dirty="0"/>
              <a:t>non-Hispanic White VHA users (55.3% vs. 49.2%). </a:t>
            </a:r>
          </a:p>
          <a:p>
            <a:pPr marL="341388" indent="-173113" defTabSz="923270">
              <a:defRPr/>
            </a:pPr>
            <a:r>
              <a:rPr lang="en-US" sz="1100" dirty="0"/>
              <a:t>Non-Hispanic American Indian/Alaska Native VHA users were significantly more likely to have someone talk about personal issues </a:t>
            </a:r>
            <a:r>
              <a:rPr lang="en-US" sz="1100" dirty="0" smtClean="0"/>
              <a:t>compared with </a:t>
            </a:r>
            <a:r>
              <a:rPr lang="en-US" sz="1100" dirty="0"/>
              <a:t>non-Hispanic White VHA users (55.3% vs. 49.2%). </a:t>
            </a:r>
          </a:p>
          <a:p>
            <a:pPr marL="341388" indent="-173113" defTabSz="923270">
              <a:defRPr/>
            </a:pPr>
            <a:r>
              <a:rPr lang="en-US" sz="1100" dirty="0"/>
              <a:t>Non-Hispanic Asian VHA users were significantly more likely to have someone talk about personal issues </a:t>
            </a:r>
            <a:r>
              <a:rPr lang="en-US" sz="1100" dirty="0" smtClean="0"/>
              <a:t>compared with </a:t>
            </a:r>
            <a:r>
              <a:rPr lang="en-US" sz="1100" dirty="0"/>
              <a:t>non-Hispanic White VHA users (55.4% vs. 49.2%). </a:t>
            </a:r>
          </a:p>
          <a:p>
            <a:pPr marL="341388" indent="-173113" defTabSz="923270">
              <a:defRPr/>
            </a:pPr>
            <a:r>
              <a:rPr lang="en-US" sz="1100" dirty="0"/>
              <a:t>Non-Hispanic Black VHA users were significantly more likely to have someone talk about personal issues </a:t>
            </a:r>
            <a:r>
              <a:rPr lang="en-US" sz="1100" dirty="0" smtClean="0"/>
              <a:t>compared with </a:t>
            </a:r>
            <a:r>
              <a:rPr lang="en-US" sz="1100" dirty="0"/>
              <a:t>non-Hispanic White VHA users (59.7% vs. 49.2%). </a:t>
            </a:r>
          </a:p>
          <a:p>
            <a:pPr marL="341388" indent="-173113" defTabSz="923270">
              <a:defRPr/>
            </a:pPr>
            <a:r>
              <a:rPr lang="en-US" sz="1100" dirty="0"/>
              <a:t>Non-Hispanic </a:t>
            </a:r>
            <a:r>
              <a:rPr lang="en-US" sz="1100" dirty="0" err="1"/>
              <a:t>multirace</a:t>
            </a:r>
            <a:r>
              <a:rPr lang="en-US" sz="1100" dirty="0"/>
              <a:t> VHA users were significantly more likely to have someone talk about personal issues </a:t>
            </a:r>
            <a:r>
              <a:rPr lang="en-US" sz="1100" dirty="0" smtClean="0"/>
              <a:t>compared with </a:t>
            </a:r>
            <a:r>
              <a:rPr lang="en-US" sz="1100" dirty="0"/>
              <a:t>non-Hispanic White VHA users (55.1% vs. 49.2%). </a:t>
            </a:r>
          </a:p>
          <a:p>
            <a:pPr marL="341388" indent="-173113" defTabSz="923270">
              <a:defRPr/>
            </a:pPr>
            <a:r>
              <a:rPr lang="en-US" sz="1100" dirty="0"/>
              <a:t>Non-Hispanic Native Hawaiian/Other Pacific Islander VHA users were significantly more likely to have someone talk about personal issues </a:t>
            </a:r>
            <a:r>
              <a:rPr lang="en-US" sz="1100" dirty="0" smtClean="0"/>
              <a:t>compared with </a:t>
            </a:r>
            <a:r>
              <a:rPr lang="en-US" sz="1100" dirty="0"/>
              <a:t>non-Hispanic White VHA users (61.8% vs. 49.2%). </a:t>
            </a:r>
          </a:p>
          <a:p>
            <a:pPr marL="457200" lvl="1" indent="0">
              <a:buFont typeface="Arial" panose="020B0604020202020204" pitchFamily="34" charset="0"/>
              <a:buNone/>
            </a:pPr>
            <a:endParaRPr lang="en-US" sz="1100" dirty="0"/>
          </a:p>
          <a:p>
            <a:pPr lvl="1"/>
            <a:endParaRPr lang="en-US" sz="1100" dirty="0"/>
          </a:p>
        </p:txBody>
      </p:sp>
      <p:sp>
        <p:nvSpPr>
          <p:cNvPr id="4" name="Slide Number Placeholder 3"/>
          <p:cNvSpPr>
            <a:spLocks noGrp="1"/>
          </p:cNvSpPr>
          <p:nvPr>
            <p:ph type="sldNum" sz="quarter" idx="5"/>
          </p:nvPr>
        </p:nvSpPr>
        <p:spPr/>
        <p:txBody>
          <a:bodyPr/>
          <a:lstStyle/>
          <a:p>
            <a:fld id="{B17BA40C-25F7-4A81-B7B0-365A5351FE20}" type="slidenum">
              <a:rPr lang="en-US" smtClean="0"/>
              <a:t>104</a:t>
            </a:fld>
            <a:endParaRPr lang="en-US" dirty="0"/>
          </a:p>
        </p:txBody>
      </p:sp>
    </p:spTree>
    <p:extLst>
      <p:ext uri="{BB962C8B-B14F-4D97-AF65-F5344CB8AC3E}">
        <p14:creationId xmlns:p14="http://schemas.microsoft.com/office/powerpoint/2010/main" val="151844511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280416" y="4035552"/>
            <a:ext cx="6583680" cy="5035296"/>
          </a:xfrm>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chemeClr val="tx1"/>
                </a:solidFill>
                <a:cs typeface="Arial" panose="020B0604020202020204" pitchFamily="34" charset="0"/>
              </a:rPr>
              <a:t>Importance: </a:t>
            </a:r>
            <a:r>
              <a:rPr lang="en-US" sz="1100" b="0" dirty="0">
                <a:solidFill>
                  <a:schemeClr val="tx1"/>
                </a:solidFill>
                <a:cs typeface="Arial" panose="020B0604020202020204" pitchFamily="34" charset="0"/>
              </a:rPr>
              <a:t>Courtesy and respect go a long way toward maintaining a positive relationship between staff and patient. The more comfortable patients are, the more likely they are to bring up issues the doctor needs to know about and discuss with them during diagnosis (Advanced Data Systems Corporation, 2019). In a study of patient satisfaction during spine clinic visits, patients' perception of teamwork between staff and providers along with reliable </a:t>
            </a:r>
            <a:r>
              <a:rPr lang="en-US" sz="1100" b="0" dirty="0" err="1">
                <a:solidFill>
                  <a:schemeClr val="tx1"/>
                </a:solidFill>
                <a:cs typeface="Arial" panose="020B0604020202020204" pitchFamily="34" charset="0"/>
              </a:rPr>
              <a:t>followup</a:t>
            </a:r>
            <a:r>
              <a:rPr lang="en-US" sz="1100" b="0" dirty="0">
                <a:solidFill>
                  <a:schemeClr val="tx1"/>
                </a:solidFill>
                <a:cs typeface="Arial" panose="020B0604020202020204" pitchFamily="34" charset="0"/>
              </a:rPr>
              <a:t> communication were found to be significant determinants of overall patient satisfaction and perceived quality of care (Bible, 2018).</a:t>
            </a:r>
          </a:p>
          <a:p>
            <a:pPr marL="171450" lvl="0" indent="-171450">
              <a:buFont typeface="Arial" panose="020B0604020202020204" pitchFamily="34" charset="0"/>
              <a:buChar char="•"/>
            </a:pPr>
            <a:r>
              <a:rPr lang="en-US" sz="1100" b="1" dirty="0">
                <a:cs typeface="Arial" panose="020B0604020202020204" pitchFamily="34" charset="0"/>
              </a:rPr>
              <a:t>Overall Rate:</a:t>
            </a:r>
            <a:r>
              <a:rPr lang="en-US" sz="1100" b="0" dirty="0">
                <a:cs typeface="Arial" panose="020B0604020202020204" pitchFamily="34" charset="0"/>
              </a:rPr>
              <a:t> </a:t>
            </a:r>
            <a:r>
              <a:rPr lang="en-US" sz="1100" dirty="0"/>
              <a:t>In 2015, 58.5% of VHA users indicated clerks and receptionists at their provider’s office were as helpful as they should be (data not shown).</a:t>
            </a:r>
          </a:p>
          <a:p>
            <a:pPr marL="171450" lvl="0" indent="-171450">
              <a:buFont typeface="Arial" panose="020B0604020202020204" pitchFamily="34" charset="0"/>
              <a:buChar char="•"/>
            </a:pPr>
            <a:r>
              <a:rPr lang="en-US" sz="1100" b="1" dirty="0"/>
              <a:t>Groups With Disparities: </a:t>
            </a:r>
            <a:r>
              <a:rPr lang="en-US" sz="1100" dirty="0"/>
              <a:t>In 2015, findings show significant disparities by age, gender, and education.</a:t>
            </a:r>
          </a:p>
          <a:p>
            <a:pPr marL="339725"/>
            <a:r>
              <a:rPr lang="en-US" sz="1100" dirty="0"/>
              <a:t>Age</a:t>
            </a:r>
          </a:p>
          <a:p>
            <a:pPr marL="640080" lvl="1" indent="-274320"/>
            <a:r>
              <a:rPr lang="en-US" sz="1100" dirty="0"/>
              <a:t>VHA users ages 45-64 were significantly more likely to indicate clerks and receptionists at their provider’s office were as helpful as they should be </a:t>
            </a:r>
            <a:r>
              <a:rPr lang="en-US" sz="1100" dirty="0" smtClean="0"/>
              <a:t>compared with </a:t>
            </a:r>
            <a:r>
              <a:rPr lang="en-US" sz="1100" dirty="0"/>
              <a:t>VHA users ages 18-44 (56.3% vs. 47.8%). </a:t>
            </a:r>
          </a:p>
          <a:p>
            <a:pPr marL="640080" lvl="2" indent="-274320" defTabSz="923270">
              <a:buFont typeface="Arial" panose="020B0604020202020204" pitchFamily="34" charset="0"/>
              <a:buChar char="•"/>
              <a:defRPr/>
            </a:pPr>
            <a:r>
              <a:rPr lang="en-US" sz="1100" dirty="0"/>
              <a:t>VHA users </a:t>
            </a:r>
            <a:r>
              <a:rPr lang="en-US" sz="1100" dirty="0" smtClean="0"/>
              <a:t>age 65+ </a:t>
            </a:r>
            <a:r>
              <a:rPr lang="en-US" sz="1100" dirty="0"/>
              <a:t>were significantly more likely to indicate clerks and receptionists at their provider’s office were as helpful as they should be </a:t>
            </a:r>
            <a:r>
              <a:rPr lang="en-US" sz="1100" dirty="0" smtClean="0"/>
              <a:t>compared with </a:t>
            </a:r>
            <a:r>
              <a:rPr lang="en-US" sz="1100" dirty="0"/>
              <a:t>VHA users ages 18-44 (63.1% vs. 47.8%). </a:t>
            </a:r>
          </a:p>
          <a:p>
            <a:pPr marL="339725"/>
            <a:r>
              <a:rPr lang="en-US" sz="1100" dirty="0"/>
              <a:t>Gender</a:t>
            </a:r>
          </a:p>
          <a:p>
            <a:pPr marL="640080" lvl="2" indent="-274320">
              <a:buFont typeface="Arial" panose="020B0604020202020204" pitchFamily="34" charset="0"/>
              <a:buChar char="•"/>
            </a:pPr>
            <a:r>
              <a:rPr lang="en-US" sz="1100" dirty="0"/>
              <a:t>Female VHA users were significantly less likely to indicate clerks and receptionists at their provider’s office were as helpful as they should be </a:t>
            </a:r>
            <a:r>
              <a:rPr lang="en-US" sz="1100" dirty="0" smtClean="0"/>
              <a:t>compared with </a:t>
            </a:r>
            <a:r>
              <a:rPr lang="en-US" sz="1100" dirty="0"/>
              <a:t>male VHA users (51.3% vs. 59.2%). </a:t>
            </a:r>
          </a:p>
          <a:p>
            <a:pPr marL="339725"/>
            <a:r>
              <a:rPr lang="en-US" sz="1100" dirty="0"/>
              <a:t>Education</a:t>
            </a:r>
          </a:p>
          <a:p>
            <a:pPr marL="640080" lvl="2" indent="-274320" defTabSz="923270">
              <a:buFont typeface="Arial" panose="020B0604020202020204" pitchFamily="34" charset="0"/>
              <a:buChar char="•"/>
              <a:defRPr/>
            </a:pPr>
            <a:r>
              <a:rPr lang="en-US" sz="1100" dirty="0"/>
              <a:t>VHA users with </a:t>
            </a:r>
            <a:r>
              <a:rPr lang="en-US" sz="1100" b="0" dirty="0" smtClean="0"/>
              <a:t>less than a high </a:t>
            </a:r>
            <a:r>
              <a:rPr lang="en-US" sz="1100" b="0" dirty="0"/>
              <a:t>school degree </a:t>
            </a:r>
            <a:r>
              <a:rPr lang="en-US" sz="1100" dirty="0"/>
              <a:t>were significantly more likely to indicate clerks and receptionists at their provider’s office were as helpful as they should be </a:t>
            </a:r>
            <a:r>
              <a:rPr lang="en-US" sz="1100" dirty="0" smtClean="0"/>
              <a:t>compared with </a:t>
            </a:r>
            <a:r>
              <a:rPr lang="en-US" sz="1100" dirty="0"/>
              <a:t>VHA users with a bachelor’s degree (65.3% vs. 54.2%). </a:t>
            </a:r>
          </a:p>
          <a:p>
            <a:pPr marL="640080" lvl="2" indent="-274320" defTabSz="923270">
              <a:buFont typeface="Arial" panose="020B0604020202020204" pitchFamily="34" charset="0"/>
              <a:buChar char="•"/>
              <a:defRPr/>
            </a:pPr>
            <a:r>
              <a:rPr lang="en-US" sz="1100" dirty="0"/>
              <a:t>VHA users with a high school degree were significantly more likely to indicate clerks and receptionists at their provider’s office were as helpful as they should be </a:t>
            </a:r>
            <a:r>
              <a:rPr lang="en-US" sz="1100" dirty="0" smtClean="0"/>
              <a:t>compared with </a:t>
            </a:r>
            <a:r>
              <a:rPr lang="en-US" sz="1100" dirty="0"/>
              <a:t>VHA users with a bachelor’s degree (63.3% vs. 54.2%). </a:t>
            </a:r>
          </a:p>
          <a:p>
            <a:pPr marL="640080" lvl="2" indent="-274320" defTabSz="923270">
              <a:buFont typeface="Arial" panose="020B0604020202020204" pitchFamily="34" charset="0"/>
              <a:buChar char="•"/>
              <a:defRPr/>
            </a:pPr>
            <a:r>
              <a:rPr lang="en-US" sz="1100" b="0" dirty="0"/>
              <a:t>There were no statistically significant differences between VHA users with some college education and VHA users with a bachelor’s degree in the percentage who indicated </a:t>
            </a:r>
            <a:r>
              <a:rPr lang="en-US" sz="1100" dirty="0"/>
              <a:t>clerks and receptionists at their provider’s office were as helpful as they should be (56.3% vs. 54.2%).</a:t>
            </a:r>
          </a:p>
          <a:p>
            <a:pPr marL="0" indent="0" defTabSz="923270">
              <a:buFont typeface="Arial" panose="020B0604020202020204" pitchFamily="34" charset="0"/>
              <a:buNone/>
              <a:defRPr/>
            </a:pPr>
            <a:r>
              <a:rPr lang="en-US" sz="1100" dirty="0"/>
              <a:t> </a:t>
            </a:r>
          </a:p>
        </p:txBody>
      </p:sp>
      <p:sp>
        <p:nvSpPr>
          <p:cNvPr id="4" name="Slide Number Placeholder 3"/>
          <p:cNvSpPr>
            <a:spLocks noGrp="1"/>
          </p:cNvSpPr>
          <p:nvPr>
            <p:ph type="sldNum" sz="quarter" idx="5"/>
          </p:nvPr>
        </p:nvSpPr>
        <p:spPr/>
        <p:txBody>
          <a:bodyPr/>
          <a:lstStyle/>
          <a:p>
            <a:fld id="{B17BA40C-25F7-4A81-B7B0-365A5351FE20}" type="slidenum">
              <a:rPr lang="en-US" smtClean="0"/>
              <a:t>105</a:t>
            </a:fld>
            <a:endParaRPr lang="en-US" dirty="0"/>
          </a:p>
        </p:txBody>
      </p:sp>
    </p:spTree>
    <p:extLst>
      <p:ext uri="{BB962C8B-B14F-4D97-AF65-F5344CB8AC3E}">
        <p14:creationId xmlns:p14="http://schemas.microsoft.com/office/powerpoint/2010/main" val="215665066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280416" y="4072128"/>
            <a:ext cx="6571488" cy="5071872"/>
          </a:xfrm>
        </p:spPr>
        <p:txBody>
          <a:bodyPr/>
          <a:lstStyle/>
          <a:p>
            <a:pPr marL="171450" indent="-171450" defTabSz="923270">
              <a:buFont typeface="Arial" panose="020B0604020202020204" pitchFamily="34" charset="0"/>
              <a:buChar char="•"/>
              <a:defRPr/>
            </a:pPr>
            <a:r>
              <a:rPr lang="en-US" b="1" dirty="0">
                <a:solidFill>
                  <a:schemeClr val="tx1"/>
                </a:solidFill>
                <a:cs typeface="Arial" panose="020B0604020202020204" pitchFamily="34" charset="0"/>
              </a:rPr>
              <a:t>Importance: </a:t>
            </a:r>
            <a:r>
              <a:rPr lang="en-US" b="0" dirty="0">
                <a:solidFill>
                  <a:schemeClr val="tx1"/>
                </a:solidFill>
                <a:cs typeface="Arial" panose="020B0604020202020204" pitchFamily="34" charset="0"/>
              </a:rPr>
              <a:t>Courtesy and respect go a long way toward maintaining a positive relationship between staff and patient. The more comfortable patients are, the more likely they are to bring up issues the doctor needs to know about and discuss with them during diagnosis (Advanced Data Systems Corporation, 2019). In a study of patient satisfaction during spine clinic visits, patients' perception of teamwork between staff and providers along with reliable </a:t>
            </a:r>
            <a:r>
              <a:rPr lang="en-US" b="0" dirty="0" err="1">
                <a:solidFill>
                  <a:schemeClr val="tx1"/>
                </a:solidFill>
                <a:cs typeface="Arial" panose="020B0604020202020204" pitchFamily="34" charset="0"/>
              </a:rPr>
              <a:t>followup</a:t>
            </a:r>
            <a:r>
              <a:rPr lang="en-US" b="0" dirty="0">
                <a:solidFill>
                  <a:schemeClr val="tx1"/>
                </a:solidFill>
                <a:cs typeface="Arial" panose="020B0604020202020204" pitchFamily="34" charset="0"/>
              </a:rPr>
              <a:t> communication were found to be significant determinants of overall patient satisfaction and perceived quality of care (Bible, 2018).</a:t>
            </a:r>
          </a:p>
          <a:p>
            <a:pPr marL="171450" lvl="0" indent="-171450">
              <a:buFont typeface="Arial" panose="020B0604020202020204" pitchFamily="34" charset="0"/>
              <a:buChar char="•"/>
            </a:pPr>
            <a:r>
              <a:rPr lang="en-US" b="1" dirty="0">
                <a:cs typeface="Arial" panose="020B0604020202020204" pitchFamily="34" charset="0"/>
              </a:rPr>
              <a:t>Overall Rate:</a:t>
            </a:r>
            <a:r>
              <a:rPr lang="en-US" b="0" dirty="0">
                <a:cs typeface="Arial" panose="020B0604020202020204" pitchFamily="34" charset="0"/>
              </a:rPr>
              <a:t> </a:t>
            </a:r>
            <a:r>
              <a:rPr lang="en-US" dirty="0"/>
              <a:t>In 2015, 58.5% of VHA users indicated clerks and receptionists at their provider’s office were as helpful as they should be (data not shown).</a:t>
            </a:r>
          </a:p>
          <a:p>
            <a:pPr marL="171450" lvl="0" indent="-171450">
              <a:buFont typeface="Arial" panose="020B0604020202020204" pitchFamily="34" charset="0"/>
              <a:buChar char="•"/>
            </a:pPr>
            <a:r>
              <a:rPr lang="en-US" b="1" dirty="0"/>
              <a:t>Groups With Disparities: </a:t>
            </a:r>
            <a:r>
              <a:rPr lang="en-US" dirty="0"/>
              <a:t>In 2015, findings show significant racial/ethnic disparities.</a:t>
            </a:r>
          </a:p>
          <a:p>
            <a:pPr marL="341388" indent="-173113"/>
            <a:r>
              <a:rPr lang="en-US" dirty="0"/>
              <a:t>Hispanic VHA users were significantly less likely to indicate clerks and receptionists at their provider’s office were as helpful as they should be </a:t>
            </a:r>
            <a:r>
              <a:rPr lang="en-US" dirty="0" smtClean="0"/>
              <a:t>compared with </a:t>
            </a:r>
            <a:r>
              <a:rPr lang="en-US" dirty="0"/>
              <a:t>non-Hispanic White VHA users (53.8% vs. 60.1%). </a:t>
            </a:r>
          </a:p>
          <a:p>
            <a:pPr marL="341388" indent="-173113" defTabSz="923270">
              <a:defRPr/>
            </a:pPr>
            <a:r>
              <a:rPr lang="en-US" b="0" dirty="0"/>
              <a:t>There were no statistically significant differences between non-Hispanic American Indian/Alaska Native VHA users and non-Hispanic White</a:t>
            </a:r>
            <a:r>
              <a:rPr lang="en-US" b="0" baseline="0" dirty="0"/>
              <a:t> VHA users in the percentage who </a:t>
            </a:r>
            <a:r>
              <a:rPr lang="en-US" b="0" dirty="0"/>
              <a:t>indicated clerks and receptionists at their provider’s office were as helpful as they should be (54.4% vs. 60.1%). </a:t>
            </a:r>
          </a:p>
          <a:p>
            <a:pPr marL="341388" indent="-173113" defTabSz="923270">
              <a:defRPr/>
            </a:pPr>
            <a:r>
              <a:rPr lang="en-US" dirty="0"/>
              <a:t>Non-Hispanic Asian VHA users were significantly less likely to indicate clerks and receptionists at their provider’s office were as helpful as they should be </a:t>
            </a:r>
            <a:r>
              <a:rPr lang="en-US" dirty="0" smtClean="0"/>
              <a:t>compared with </a:t>
            </a:r>
            <a:r>
              <a:rPr lang="en-US" dirty="0"/>
              <a:t>non-Hispanic White VHA users (50.3% vs. 60.1%). </a:t>
            </a:r>
          </a:p>
          <a:p>
            <a:pPr marL="341388" indent="-173113" defTabSz="923270">
              <a:defRPr/>
            </a:pPr>
            <a:r>
              <a:rPr lang="en-US" b="0" dirty="0"/>
              <a:t>There were no statistically significant differences between non-Hispanic Black VHA users and non-Hispanic White</a:t>
            </a:r>
            <a:r>
              <a:rPr lang="en-US" b="0" baseline="0" dirty="0"/>
              <a:t> VHA users in the percentage who </a:t>
            </a:r>
            <a:r>
              <a:rPr lang="en-US" b="0" dirty="0"/>
              <a:t>indicated clerks and receptionists at their provider’s office were as helpful as they should be (57.0% vs 60.1%). </a:t>
            </a:r>
          </a:p>
          <a:p>
            <a:pPr marL="341388" indent="-173113" defTabSz="923270">
              <a:defRPr/>
            </a:pPr>
            <a:r>
              <a:rPr lang="en-US" dirty="0"/>
              <a:t>Non-Hispanic </a:t>
            </a:r>
            <a:r>
              <a:rPr lang="en-US" dirty="0" err="1"/>
              <a:t>multirace</a:t>
            </a:r>
            <a:r>
              <a:rPr lang="en-US" dirty="0"/>
              <a:t> VHA users were significantly less likely to indicate clerks and receptionists at their provider’s office were as helpful as they should be </a:t>
            </a:r>
            <a:r>
              <a:rPr lang="en-US" dirty="0" smtClean="0"/>
              <a:t>compared with </a:t>
            </a:r>
            <a:r>
              <a:rPr lang="en-US" dirty="0"/>
              <a:t>non-Hispanic White VHA users (53.1% vs. 60.1%). </a:t>
            </a:r>
          </a:p>
          <a:p>
            <a:pPr marL="341388" indent="-173113" defTabSz="923270">
              <a:defRPr/>
            </a:pPr>
            <a:r>
              <a:rPr lang="en-US" dirty="0"/>
              <a:t>Non-Hispanic Native Hawaiian/Other Pacific Islander VHA users were significantly less likely to indicate clerks and receptionists at their provider’s office were as helpful as they should be </a:t>
            </a:r>
            <a:r>
              <a:rPr lang="en-US" dirty="0" smtClean="0"/>
              <a:t>compared with </a:t>
            </a:r>
            <a:r>
              <a:rPr lang="en-US" dirty="0"/>
              <a:t>non-Hispanic White VHA users (49.3% vs. 60.1%). </a:t>
            </a:r>
          </a:p>
          <a:p>
            <a:pPr marL="457200" lvl="1" indent="0">
              <a:buFont typeface="Arial" panose="020B0604020202020204" pitchFamily="34" charset="0"/>
              <a:buNone/>
            </a:pPr>
            <a:endParaRPr lang="en-US" dirty="0"/>
          </a:p>
          <a:p>
            <a:pPr lvl="1"/>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106</a:t>
            </a:fld>
            <a:endParaRPr lang="en-US" dirty="0"/>
          </a:p>
        </p:txBody>
      </p:sp>
    </p:spTree>
    <p:extLst>
      <p:ext uri="{BB962C8B-B14F-4D97-AF65-F5344CB8AC3E}">
        <p14:creationId xmlns:p14="http://schemas.microsoft.com/office/powerpoint/2010/main" val="360368936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268224" y="4047744"/>
            <a:ext cx="6534912" cy="4730496"/>
          </a:xfrm>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chemeClr val="tx1"/>
                </a:solidFill>
                <a:cs typeface="Arial" panose="020B0604020202020204" pitchFamily="34" charset="0"/>
              </a:rPr>
              <a:t>Importance: </a:t>
            </a:r>
            <a:r>
              <a:rPr lang="en-US" sz="1100" b="0" dirty="0">
                <a:solidFill>
                  <a:schemeClr val="tx1"/>
                </a:solidFill>
                <a:cs typeface="Arial" panose="020B0604020202020204" pitchFamily="34" charset="0"/>
              </a:rPr>
              <a:t>Courtesy and respect go a long way toward maintaining a positive relationship between staff and patient. The more comfortable patients are, the more likely they are to bring up issues the doctor needs to know about and discuss with them during diagnosis (Advanced Data Systems Corporation, 2019). In a study of patient satisfaction during spine clinic visits, patients' perception of teamwork between staff and providers along with reliable </a:t>
            </a:r>
            <a:r>
              <a:rPr lang="en-US" sz="1100" b="0" dirty="0" err="1">
                <a:solidFill>
                  <a:schemeClr val="tx1"/>
                </a:solidFill>
                <a:cs typeface="Arial" panose="020B0604020202020204" pitchFamily="34" charset="0"/>
              </a:rPr>
              <a:t>followup</a:t>
            </a:r>
            <a:r>
              <a:rPr lang="en-US" sz="1100" b="0" dirty="0">
                <a:solidFill>
                  <a:schemeClr val="tx1"/>
                </a:solidFill>
                <a:cs typeface="Arial" panose="020B0604020202020204" pitchFamily="34" charset="0"/>
              </a:rPr>
              <a:t> communication were found to be significant determinants of overall patient satisfaction and perceived quality of care (Bible, 2018).</a:t>
            </a:r>
          </a:p>
          <a:p>
            <a:pPr marL="171450" lvl="0" indent="-171450">
              <a:buFont typeface="Arial" panose="020B0604020202020204" pitchFamily="34" charset="0"/>
              <a:buChar char="•"/>
            </a:pPr>
            <a:r>
              <a:rPr lang="en-US" sz="1100" b="1" dirty="0">
                <a:cs typeface="Arial" panose="020B0604020202020204" pitchFamily="34" charset="0"/>
              </a:rPr>
              <a:t>Overall Rate:</a:t>
            </a:r>
            <a:r>
              <a:rPr lang="en-US" sz="1100" b="0" dirty="0">
                <a:cs typeface="Arial" panose="020B0604020202020204" pitchFamily="34" charset="0"/>
              </a:rPr>
              <a:t> </a:t>
            </a:r>
            <a:r>
              <a:rPr lang="en-US" sz="1100" dirty="0"/>
              <a:t>In 2015, 73.8% of VHA users indicated clerks and receptionists at their provider’s office</a:t>
            </a:r>
            <a:r>
              <a:rPr lang="en-US" sz="1100" b="0" dirty="0"/>
              <a:t> treated them with courtesy and respect (data not shown).</a:t>
            </a:r>
          </a:p>
          <a:p>
            <a:pPr marL="171450" lvl="0" indent="-171450">
              <a:buFont typeface="Arial" panose="020B0604020202020204" pitchFamily="34" charset="0"/>
              <a:buChar char="•"/>
            </a:pPr>
            <a:r>
              <a:rPr lang="en-US" sz="1100" b="1" dirty="0"/>
              <a:t>Groups With Disparities: </a:t>
            </a:r>
            <a:r>
              <a:rPr lang="en-US" sz="1100" dirty="0"/>
              <a:t>In 2015, findings show significant disparities by age, gender, and education.</a:t>
            </a:r>
          </a:p>
          <a:p>
            <a:pPr marL="339725"/>
            <a:r>
              <a:rPr lang="en-US" sz="1100" dirty="0"/>
              <a:t>Age</a:t>
            </a:r>
          </a:p>
          <a:p>
            <a:pPr marL="640080" indent="-274320"/>
            <a:r>
              <a:rPr lang="en-US" sz="1100" dirty="0"/>
              <a:t>VHA users ages 45-64 were significantly more likely to indicate clerks and receptionists at their provider’s office treated them with respect </a:t>
            </a:r>
            <a:r>
              <a:rPr lang="en-US" sz="1100" dirty="0" smtClean="0"/>
              <a:t>compared with </a:t>
            </a:r>
            <a:r>
              <a:rPr lang="en-US" sz="1100" dirty="0"/>
              <a:t>VHA users ages 18-44 (71.6% vs. 63.7%). </a:t>
            </a:r>
          </a:p>
          <a:p>
            <a:pPr marL="640080" lvl="1" indent="-274320" defTabSz="923270">
              <a:defRPr/>
            </a:pPr>
            <a:r>
              <a:rPr lang="en-US" sz="1100" dirty="0"/>
              <a:t>VHA users </a:t>
            </a:r>
            <a:r>
              <a:rPr lang="en-US" sz="1100" dirty="0" smtClean="0"/>
              <a:t>age 65+ </a:t>
            </a:r>
            <a:r>
              <a:rPr lang="en-US" sz="1100" dirty="0"/>
              <a:t>were significantly more likely to indicate clerks and receptionists at their provider’s office treated them with respect </a:t>
            </a:r>
            <a:r>
              <a:rPr lang="en-US" sz="1100" dirty="0" smtClean="0"/>
              <a:t>compared with </a:t>
            </a:r>
            <a:r>
              <a:rPr lang="en-US" sz="1100" dirty="0"/>
              <a:t>VHA users ages 18-44 (78.3% vs. 63.7%). </a:t>
            </a:r>
          </a:p>
          <a:p>
            <a:pPr marL="339725"/>
            <a:r>
              <a:rPr lang="en-US" sz="1100" dirty="0"/>
              <a:t>Gender</a:t>
            </a:r>
          </a:p>
          <a:p>
            <a:pPr marL="640080" lvl="1" indent="-274320"/>
            <a:r>
              <a:rPr lang="en-US" sz="1100" dirty="0"/>
              <a:t>Female VHA users were significantly less likely to indicate clerks and receptionists at their provider’s office treated them with respect </a:t>
            </a:r>
            <a:r>
              <a:rPr lang="en-US" sz="1100" dirty="0" smtClean="0"/>
              <a:t>compared with </a:t>
            </a:r>
            <a:r>
              <a:rPr lang="en-US" sz="1100" dirty="0"/>
              <a:t>male VHA users (67.3% vs. 74.5%). </a:t>
            </a:r>
          </a:p>
          <a:p>
            <a:pPr marL="339725"/>
            <a:r>
              <a:rPr lang="en-US" sz="1100" dirty="0"/>
              <a:t>Education</a:t>
            </a:r>
          </a:p>
          <a:p>
            <a:pPr marL="640080" lvl="1" indent="-274320" defTabSz="923270">
              <a:defRPr/>
            </a:pPr>
            <a:r>
              <a:rPr lang="en-US" sz="1100" dirty="0"/>
              <a:t>VHA users with </a:t>
            </a:r>
            <a:r>
              <a:rPr lang="en-US" sz="1100" b="0" dirty="0" smtClean="0"/>
              <a:t>less than a high </a:t>
            </a:r>
            <a:r>
              <a:rPr lang="en-US" sz="1100" b="0" dirty="0"/>
              <a:t>school degree </a:t>
            </a:r>
            <a:r>
              <a:rPr lang="en-US" sz="1100" dirty="0"/>
              <a:t>were significantly more likely to indicate clerks and receptionists at their provider’s office treated them with respect </a:t>
            </a:r>
            <a:r>
              <a:rPr lang="en-US" sz="1100" dirty="0" smtClean="0"/>
              <a:t>compared with </a:t>
            </a:r>
            <a:r>
              <a:rPr lang="en-US" sz="1100" dirty="0"/>
              <a:t>VHA users with a bachelor’s degree (79.5% vs. 70.2%). </a:t>
            </a:r>
          </a:p>
          <a:p>
            <a:pPr marL="640080" lvl="1" indent="-274320" defTabSz="923270">
              <a:defRPr/>
            </a:pPr>
            <a:r>
              <a:rPr lang="en-US" sz="1100" dirty="0"/>
              <a:t>VHA users with a high school degree were significantly more likely to indicate clerks and receptionists at their provider’s office treated them with respect </a:t>
            </a:r>
            <a:r>
              <a:rPr lang="en-US" sz="1100" dirty="0" smtClean="0"/>
              <a:t>compared with </a:t>
            </a:r>
            <a:r>
              <a:rPr lang="en-US" sz="1100" dirty="0"/>
              <a:t>VHA users with a bachelor’s degree (77.9% vs. 70.2%). </a:t>
            </a:r>
          </a:p>
          <a:p>
            <a:pPr marL="640080" lvl="1" indent="-274320" defTabSz="923270">
              <a:defRPr/>
            </a:pPr>
            <a:r>
              <a:rPr lang="en-US" sz="1100" b="0" dirty="0"/>
              <a:t>There were no statistically significant differences between VHA users with some college education and VHA users with a bachelor’s degree in the percentage who indicated clerks and receptionists at their provider’s office treated them with respect (72.0% vs. 70.2%).</a:t>
            </a:r>
          </a:p>
          <a:p>
            <a:pPr marL="0" marR="0" lvl="0" indent="0" algn="l" defTabSz="9232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p:txBody>
      </p:sp>
      <p:sp>
        <p:nvSpPr>
          <p:cNvPr id="4" name="Slide Number Placeholder 3"/>
          <p:cNvSpPr>
            <a:spLocks noGrp="1"/>
          </p:cNvSpPr>
          <p:nvPr>
            <p:ph type="sldNum" sz="quarter" idx="5"/>
          </p:nvPr>
        </p:nvSpPr>
        <p:spPr/>
        <p:txBody>
          <a:bodyPr/>
          <a:lstStyle/>
          <a:p>
            <a:fld id="{B17BA40C-25F7-4A81-B7B0-365A5351FE20}" type="slidenum">
              <a:rPr lang="en-US" smtClean="0"/>
              <a:t>107</a:t>
            </a:fld>
            <a:endParaRPr lang="en-US" dirty="0"/>
          </a:p>
        </p:txBody>
      </p:sp>
    </p:spTree>
    <p:extLst>
      <p:ext uri="{BB962C8B-B14F-4D97-AF65-F5344CB8AC3E}">
        <p14:creationId xmlns:p14="http://schemas.microsoft.com/office/powerpoint/2010/main" val="131304085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292608" y="4059936"/>
            <a:ext cx="6559296" cy="5169408"/>
          </a:xfrm>
        </p:spPr>
        <p:txBody>
          <a:bodyPr/>
          <a:lstStyle/>
          <a:p>
            <a:pPr marL="171450" indent="-171450" defTabSz="923270">
              <a:buFont typeface="Arial" panose="020B0604020202020204" pitchFamily="34" charset="0"/>
              <a:buChar char="•"/>
              <a:defRPr/>
            </a:pPr>
            <a:r>
              <a:rPr lang="en-US" b="1" dirty="0">
                <a:solidFill>
                  <a:schemeClr val="tx1"/>
                </a:solidFill>
                <a:cs typeface="Arial" panose="020B0604020202020204" pitchFamily="34" charset="0"/>
              </a:rPr>
              <a:t>Importance: </a:t>
            </a:r>
            <a:r>
              <a:rPr lang="en-US" b="0" dirty="0">
                <a:solidFill>
                  <a:schemeClr val="tx1"/>
                </a:solidFill>
                <a:cs typeface="Arial" panose="020B0604020202020204" pitchFamily="34" charset="0"/>
              </a:rPr>
              <a:t>Courtesy and respect go a long way toward maintaining a positive relationship between staff and patient. The more comfortable patients are, the more likely they are to bring up issues the doctor needs to know about and discuss with them during diagnosis (Advanced Data Systems Corporation, 2019). In a study of patient satisfaction during spine clinic visits, patients' perception of teamwork between staff and providers along with reliable </a:t>
            </a:r>
            <a:r>
              <a:rPr lang="en-US" b="0" dirty="0" err="1">
                <a:solidFill>
                  <a:schemeClr val="tx1"/>
                </a:solidFill>
                <a:cs typeface="Arial" panose="020B0604020202020204" pitchFamily="34" charset="0"/>
              </a:rPr>
              <a:t>followup</a:t>
            </a:r>
            <a:r>
              <a:rPr lang="en-US" b="0" dirty="0">
                <a:solidFill>
                  <a:schemeClr val="tx1"/>
                </a:solidFill>
                <a:cs typeface="Arial" panose="020B0604020202020204" pitchFamily="34" charset="0"/>
              </a:rPr>
              <a:t> communication were found to be significant determinants of overall patient satisfaction and perceived quality of care (Bible, 2018).</a:t>
            </a:r>
          </a:p>
          <a:p>
            <a:pPr marL="171450" lvl="0" indent="-171450">
              <a:buFont typeface="Arial" panose="020B0604020202020204" pitchFamily="34" charset="0"/>
              <a:buChar char="•"/>
            </a:pPr>
            <a:r>
              <a:rPr lang="en-US" b="1" dirty="0">
                <a:cs typeface="Arial" panose="020B0604020202020204" pitchFamily="34" charset="0"/>
              </a:rPr>
              <a:t>Overall Rate:</a:t>
            </a:r>
            <a:r>
              <a:rPr lang="en-US" b="0" dirty="0">
                <a:cs typeface="Arial" panose="020B0604020202020204" pitchFamily="34" charset="0"/>
              </a:rPr>
              <a:t> </a:t>
            </a:r>
            <a:r>
              <a:rPr lang="en-US" dirty="0"/>
              <a:t>In 2015, 73.8% of VHA </a:t>
            </a:r>
            <a:r>
              <a:rPr lang="en-US" b="0" dirty="0"/>
              <a:t>users indicated clerks and receptionists at their provider’s office treated them with courtesy and respect (data not shown).</a:t>
            </a:r>
          </a:p>
          <a:p>
            <a:pPr marL="171450" lvl="0" indent="-171450">
              <a:buFont typeface="Arial" panose="020B0604020202020204" pitchFamily="34" charset="0"/>
              <a:buChar char="•"/>
            </a:pPr>
            <a:r>
              <a:rPr lang="en-US" b="1" dirty="0"/>
              <a:t>Groups With Disparities: </a:t>
            </a:r>
            <a:r>
              <a:rPr lang="en-US" dirty="0"/>
              <a:t>In 2015, findings show significant racial/ethnic disparities.</a:t>
            </a:r>
          </a:p>
          <a:p>
            <a:pPr marL="341388" indent="-173113"/>
            <a:r>
              <a:rPr lang="en-US" b="0" dirty="0"/>
              <a:t>There were no statistically significant differences between Hispanic VHA users and non-Hispanic White VHA users in the percentage who indicated clerks and receptionists at their provider’s office treated them with respect (70.1% vs. 75.4%). </a:t>
            </a:r>
          </a:p>
          <a:p>
            <a:pPr marL="341388" indent="-173113" defTabSz="923270">
              <a:defRPr/>
            </a:pPr>
            <a:r>
              <a:rPr lang="en-US" dirty="0"/>
              <a:t>Non-Hispanic American Indian/Alaska Native VHA users were significantly less likely to indicate clerks and receptionists at their provider’s office treated them with respect </a:t>
            </a:r>
            <a:r>
              <a:rPr lang="en-US" dirty="0" smtClean="0"/>
              <a:t>compared with </a:t>
            </a:r>
            <a:r>
              <a:rPr lang="en-US" dirty="0"/>
              <a:t>non-Hispanic White VHA users (66.7% vs. 75.4%). </a:t>
            </a:r>
          </a:p>
          <a:p>
            <a:pPr marL="341388" indent="-173113" defTabSz="923270">
              <a:defRPr/>
            </a:pPr>
            <a:r>
              <a:rPr lang="en-US" dirty="0"/>
              <a:t>Non-Hispanic Asian VHA users were significantly less likely to indicate clerks and receptionists at their provider’s office treated them with respect </a:t>
            </a:r>
            <a:r>
              <a:rPr lang="en-US" dirty="0" smtClean="0"/>
              <a:t>compared with </a:t>
            </a:r>
            <a:r>
              <a:rPr lang="en-US" dirty="0"/>
              <a:t>non-Hispanic White VHA users (64.8% vs. 75.4%). </a:t>
            </a:r>
          </a:p>
          <a:p>
            <a:pPr marL="341388" indent="-173113" defTabSz="923270">
              <a:defRPr/>
            </a:pPr>
            <a:r>
              <a:rPr lang="en-US" b="0" dirty="0"/>
              <a:t>There were no statistically significant differences between non-Hispanic Black VHA users and non-Hispanic White VHA users in the percentage who indicated clerks and receptionists at their provider’s office treated them with respect </a:t>
            </a:r>
            <a:r>
              <a:rPr lang="en-US" dirty="0"/>
              <a:t>(72.1% vs 75.4%). </a:t>
            </a:r>
          </a:p>
          <a:p>
            <a:pPr marL="341388" indent="-173113" defTabSz="923270">
              <a:defRPr/>
            </a:pPr>
            <a:r>
              <a:rPr lang="en-US" b="0" dirty="0"/>
              <a:t>There were no statistically significant differences between non-Hispanic </a:t>
            </a:r>
            <a:r>
              <a:rPr lang="en-US" b="0" dirty="0" err="1"/>
              <a:t>multirace</a:t>
            </a:r>
            <a:r>
              <a:rPr lang="en-US" b="0" dirty="0"/>
              <a:t> VHA users and non-Hispanic White VHA users in the percentage who indicated clerks and receptionists at their provider’s office treated them with respect (70.3% vs. 75.4%). </a:t>
            </a:r>
          </a:p>
          <a:p>
            <a:pPr marL="341388" indent="-173113" defTabSz="923270">
              <a:defRPr/>
            </a:pPr>
            <a:r>
              <a:rPr lang="en-US" dirty="0"/>
              <a:t>Non-Hispanic Native Hawaiian/Other Pacific Islander VHA users were significantly less likely to indicate clerks and receptionists at their provider’s office treated them with respect </a:t>
            </a:r>
            <a:r>
              <a:rPr lang="en-US" dirty="0" smtClean="0"/>
              <a:t>compared with </a:t>
            </a:r>
            <a:r>
              <a:rPr lang="en-US" dirty="0"/>
              <a:t>non-Hispanic White VHA users (60.8% vs. 75.4%). </a:t>
            </a:r>
          </a:p>
          <a:p>
            <a:pPr marL="457200" lvl="1"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108</a:t>
            </a:fld>
            <a:endParaRPr lang="en-US" dirty="0"/>
          </a:p>
        </p:txBody>
      </p:sp>
    </p:spTree>
    <p:extLst>
      <p:ext uri="{BB962C8B-B14F-4D97-AF65-F5344CB8AC3E}">
        <p14:creationId xmlns:p14="http://schemas.microsoft.com/office/powerpoint/2010/main" val="9479453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109</a:t>
            </a:fld>
            <a:endParaRPr lang="en-US" dirty="0"/>
          </a:p>
        </p:txBody>
      </p:sp>
    </p:spTree>
    <p:extLst>
      <p:ext uri="{BB962C8B-B14F-4D97-AF65-F5344CB8AC3E}">
        <p14:creationId xmlns:p14="http://schemas.microsoft.com/office/powerpoint/2010/main" val="3098576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a:t>
            </a:fld>
            <a:endParaRPr lang="en-US" dirty="0"/>
          </a:p>
        </p:txBody>
      </p:sp>
    </p:spTree>
    <p:extLst>
      <p:ext uri="{BB962C8B-B14F-4D97-AF65-F5344CB8AC3E}">
        <p14:creationId xmlns:p14="http://schemas.microsoft.com/office/powerpoint/2010/main" val="406880225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indent="-171450" defTabSz="942289">
              <a:buFont typeface="Arial" panose="020B0604020202020204" pitchFamily="34" charset="0"/>
              <a:buChar char="•"/>
              <a:defRPr/>
            </a:pPr>
            <a:r>
              <a:rPr lang="en-US" b="1" dirty="0">
                <a:solidFill>
                  <a:prstClr val="black"/>
                </a:solidFill>
                <a:cs typeface="Arial" panose="020B0604020202020204" pitchFamily="34" charset="0"/>
              </a:rPr>
              <a:t>Importance:</a:t>
            </a:r>
            <a:r>
              <a:rPr lang="en-US" dirty="0">
                <a:solidFill>
                  <a:prstClr val="black"/>
                </a:solidFill>
                <a:cs typeface="Arial" panose="020B0604020202020204" pitchFamily="34" charset="0"/>
              </a:rPr>
              <a:t> Many factors, including quality of and access to care, play a role in mortality rates for common conditions (</a:t>
            </a:r>
            <a:r>
              <a:rPr lang="en-US" dirty="0"/>
              <a:t>breast cancer, colorectal cancer, HIV, lung cancer, and suicide).</a:t>
            </a:r>
            <a:endParaRPr lang="en-US" dirty="0">
              <a:solidFill>
                <a:prstClr val="black"/>
              </a:solidFill>
              <a:cs typeface="Arial" panose="020B0604020202020204" pitchFamily="34" charset="0"/>
            </a:endParaRPr>
          </a:p>
          <a:p>
            <a:pPr marL="171450" indent="-171450">
              <a:buFont typeface="Arial" panose="020B0604020202020204" pitchFamily="34" charset="0"/>
              <a:buChar char="•"/>
            </a:pPr>
            <a:r>
              <a:rPr lang="en-US" b="1" dirty="0"/>
              <a:t>Findings: </a:t>
            </a:r>
            <a:r>
              <a:rPr lang="en-US" sz="1200" dirty="0"/>
              <a:t>For VHA users seen in fiscal year 2009 and followed until 2016</a:t>
            </a:r>
            <a:r>
              <a:rPr lang="en-US" dirty="0"/>
              <a:t>, findings show that age, gender, and location disparities persist in mortality rates.</a:t>
            </a:r>
          </a:p>
          <a:p>
            <a:pPr marL="628650" lvl="1" indent="-171450">
              <a:buFont typeface="Arial" panose="020B0604020202020204" pitchFamily="34" charset="0"/>
              <a:buChar char="•"/>
            </a:pPr>
            <a:r>
              <a:rPr lang="en-US" dirty="0"/>
              <a:t>Age</a:t>
            </a:r>
          </a:p>
          <a:p>
            <a:pPr marL="1087513" lvl="2" indent="-173113">
              <a:buFont typeface="Arial" panose="020B0604020202020204" pitchFamily="34" charset="0"/>
              <a:buChar char="•"/>
            </a:pPr>
            <a:r>
              <a:rPr lang="en-US" dirty="0"/>
              <a:t>VHA users ages 45-64 experienced a lower mortality rate than VHA users ages 18-44 on 1 measure (20%) and higher rates on 4 measures (80%).</a:t>
            </a:r>
          </a:p>
          <a:p>
            <a:pPr marL="1087513" marR="0" lvl="2" indent="-173113"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VHA users </a:t>
            </a:r>
            <a:r>
              <a:rPr lang="en-US" dirty="0" smtClean="0"/>
              <a:t>age 65+ </a:t>
            </a:r>
            <a:r>
              <a:rPr lang="en-US" dirty="0"/>
              <a:t>experienced lower mortality rates than VHA users ages 18-44 on 2 measures (40%) and higher rates on 3 measures (60%).</a:t>
            </a:r>
          </a:p>
          <a:p>
            <a:pPr marL="628650" lvl="1" indent="-171450" defTabSz="923270">
              <a:buFont typeface="Arial" panose="020B0604020202020204" pitchFamily="34" charset="0"/>
              <a:buChar char="•"/>
              <a:defRPr/>
            </a:pPr>
            <a:r>
              <a:rPr lang="en-US" dirty="0"/>
              <a:t>Gender</a:t>
            </a:r>
          </a:p>
          <a:p>
            <a:pPr marL="1087513" marR="0" lvl="2" indent="-173113"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Female VHA users experienced lower mortality rates than male VHA users on 4 measures (80%) and a higher rate on 1 measure (20%).</a:t>
            </a:r>
          </a:p>
          <a:p>
            <a:pPr marL="628650" lvl="1" indent="-171450" defTabSz="923270">
              <a:buFont typeface="Arial" panose="020B0604020202020204" pitchFamily="34" charset="0"/>
              <a:buChar char="•"/>
              <a:defRPr/>
            </a:pPr>
            <a:r>
              <a:rPr lang="en-US" dirty="0"/>
              <a:t>Location</a:t>
            </a:r>
          </a:p>
          <a:p>
            <a:pPr marL="1087513" lvl="2" indent="-173113" defTabSz="923270">
              <a:buFont typeface="Arial" panose="020B0604020202020204" pitchFamily="34" charset="0"/>
              <a:buChar char="•"/>
              <a:defRPr/>
            </a:pPr>
            <a:r>
              <a:rPr lang="en-US" dirty="0"/>
              <a:t>Rural VHA users experienced a lower mortality rate than urban VHA users on 1 measure (20%), similar rates on 3 measures (60%), and a higher rate on 1 measure (20%).</a:t>
            </a:r>
          </a:p>
          <a:p>
            <a:pPr marL="173113" marR="0" lvl="0" indent="-173113"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3113" indent="-173113" defTabSz="923270">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110</a:t>
            </a:fld>
            <a:endParaRPr lang="en-US" dirty="0"/>
          </a:p>
        </p:txBody>
      </p:sp>
    </p:spTree>
    <p:extLst>
      <p:ext uri="{BB962C8B-B14F-4D97-AF65-F5344CB8AC3E}">
        <p14:creationId xmlns:p14="http://schemas.microsoft.com/office/powerpoint/2010/main" val="276649550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indent="-171450" defTabSz="942289">
              <a:buFont typeface="Arial" panose="020B0604020202020204" pitchFamily="34" charset="0"/>
              <a:buChar char="•"/>
              <a:defRPr/>
            </a:pPr>
            <a:r>
              <a:rPr lang="en-US" b="1" dirty="0">
                <a:solidFill>
                  <a:prstClr val="black"/>
                </a:solidFill>
                <a:cs typeface="Arial" panose="020B0604020202020204" pitchFamily="34" charset="0"/>
              </a:rPr>
              <a:t>Importance:</a:t>
            </a:r>
            <a:r>
              <a:rPr lang="en-US" dirty="0">
                <a:solidFill>
                  <a:prstClr val="black"/>
                </a:solidFill>
                <a:cs typeface="Arial" panose="020B0604020202020204" pitchFamily="34" charset="0"/>
              </a:rPr>
              <a:t> Many factors, including quality of and access to care, play a role in mortality rates for common conditions (</a:t>
            </a:r>
            <a:r>
              <a:rPr lang="en-US" dirty="0"/>
              <a:t>breast cancer, colorectal cancer, HIV, lung cancer, and suicide).</a:t>
            </a:r>
            <a:endParaRPr lang="en-US" dirty="0">
              <a:solidFill>
                <a:prstClr val="black"/>
              </a:solidFill>
              <a:cs typeface="Arial" panose="020B0604020202020204" pitchFamily="34" charset="0"/>
            </a:endParaRPr>
          </a:p>
          <a:p>
            <a:pPr marL="171450" indent="-171450">
              <a:buFont typeface="Arial" panose="020B0604020202020204" pitchFamily="34" charset="0"/>
              <a:buChar char="•"/>
            </a:pPr>
            <a:r>
              <a:rPr lang="en-US" b="1" dirty="0"/>
              <a:t>Findings: </a:t>
            </a:r>
            <a:r>
              <a:rPr lang="en-US" sz="1200" dirty="0"/>
              <a:t>For VHA users seen in fiscal year 2009 and followed until 2016</a:t>
            </a:r>
            <a:r>
              <a:rPr lang="en-US" dirty="0"/>
              <a:t>, findings show that racial/ethnic disparities persist in mortality rates.</a:t>
            </a:r>
          </a:p>
          <a:p>
            <a:pPr marL="630313" marR="0" lvl="1" indent="-173113"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Hispanic VHA users experienced lower mortality rates than non-Hispanic White VHA users on 2 measures (40%), a similar rate on 1 measure (20%), and higher rates on 2 measures (40%).</a:t>
            </a:r>
          </a:p>
          <a:p>
            <a:pPr marL="630313" marR="0" lvl="1" indent="-173113"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Non-Hispanic American Indian/Alaska Native VHA users experienced a lower mortality rate than non-Hispanic White VHA users on 1 measure (33%) and similar rates on 2 measures (67%).</a:t>
            </a:r>
          </a:p>
          <a:p>
            <a:pPr marL="630313" marR="0" lvl="1" indent="-173113"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Non-Hispanic Asian VHA users experienced lower mortality rates than non-Hispanic White VHA users on 4 measures (80%) and a similar rate on 1 measure (20%).</a:t>
            </a:r>
          </a:p>
          <a:p>
            <a:pPr marL="630313" marR="0" lvl="1" indent="-173113"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Non-Hispanic Black VHA users experienced a lower mortality rate than non-Hispanic White VHA users on 1 measure (20%), a similar rate on 1 measure (20%), and higher rates on 3 measures (60%).</a:t>
            </a:r>
          </a:p>
          <a:p>
            <a:pPr marL="630313" marR="0" lvl="1" indent="-173113"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Non-Hispanic </a:t>
            </a:r>
            <a:r>
              <a:rPr lang="en-US" dirty="0" err="1"/>
              <a:t>multirace</a:t>
            </a:r>
            <a:r>
              <a:rPr lang="en-US" dirty="0"/>
              <a:t> VHA users experienced a lower mortality rate than non-Hispanic White VHA users on 1 measure (20%), similar rates on 3 measures (60%), and a higher rate on 1 measure (20%).</a:t>
            </a:r>
          </a:p>
          <a:p>
            <a:pPr marL="630313" lvl="1" indent="-173113" defTabSz="923270">
              <a:buFont typeface="Arial" panose="020B0604020202020204" pitchFamily="34" charset="0"/>
              <a:buChar char="•"/>
              <a:defRPr/>
            </a:pPr>
            <a:r>
              <a:rPr lang="en-US" dirty="0"/>
              <a:t>Non-Hispanic Native Hawaiian/Other Pacific Islander VHA users experienced a lower mortality rate than non-Hispanic White VHA users on 1 measure (20%) and similar rates on 4 measures (80%).</a:t>
            </a:r>
          </a:p>
          <a:p>
            <a:pPr marL="630313" marR="0" lvl="1" indent="-173113"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111</a:t>
            </a:fld>
            <a:endParaRPr lang="en-US" dirty="0"/>
          </a:p>
        </p:txBody>
      </p:sp>
    </p:spTree>
    <p:extLst>
      <p:ext uri="{BB962C8B-B14F-4D97-AF65-F5344CB8AC3E}">
        <p14:creationId xmlns:p14="http://schemas.microsoft.com/office/powerpoint/2010/main" val="72505040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i="0" kern="1200" dirty="0">
                <a:solidFill>
                  <a:schemeClr val="tx1"/>
                </a:solidFill>
                <a:effectLst/>
              </a:rPr>
              <a:t>Breast cancer is the second leading cause of cancer death in women (only lung cancer kills more women each year). The chance that a woman will die from breast cancer is about 1 in 38 (2.6%). It is </a:t>
            </a:r>
            <a:r>
              <a:rPr lang="en-US" b="0" i="0" kern="1200" baseline="0" dirty="0">
                <a:solidFill>
                  <a:schemeClr val="tx1"/>
                </a:solidFill>
                <a:effectLst/>
              </a:rPr>
              <a:t>estimated that in 2020, approximately 42,170 women will die from breast cancer in the United States (NCI, 2020). </a:t>
            </a:r>
            <a:endParaRPr lang="en-US" b="1" dirty="0">
              <a:solidFill>
                <a:schemeClr val="tx1"/>
              </a:solidFill>
              <a:cs typeface="Arial" panose="020B0604020202020204" pitchFamily="34" charset="0"/>
            </a:endParaRPr>
          </a:p>
          <a:p>
            <a:pPr marL="171450" indent="-171450" defTabSz="923270">
              <a:buFont typeface="Arial" panose="020B0604020202020204" pitchFamily="34" charset="0"/>
              <a:buChar char="•"/>
              <a:defRPr/>
            </a:pPr>
            <a:r>
              <a:rPr lang="en-US" b="1" dirty="0">
                <a:cs typeface="Arial" panose="020B0604020202020204" pitchFamily="34" charset="0"/>
              </a:rPr>
              <a:t>Overall Rate:</a:t>
            </a:r>
            <a:r>
              <a:rPr lang="en-US" b="0" dirty="0">
                <a:cs typeface="Arial" panose="020B0604020202020204" pitchFamily="34" charset="0"/>
              </a:rPr>
              <a:t> </a:t>
            </a:r>
            <a:r>
              <a:rPr lang="en-US" dirty="0"/>
              <a:t>For VHA users seen in fiscal year 2009 and followed until 2016, the breast cancer mortality rate was 4.18 per 100,000 VHA user person-years (data not shown).</a:t>
            </a:r>
          </a:p>
          <a:p>
            <a:pPr marL="171450" lvl="0" indent="-171450">
              <a:buFont typeface="Arial" panose="020B0604020202020204" pitchFamily="34" charset="0"/>
              <a:buChar char="•"/>
            </a:pPr>
            <a:r>
              <a:rPr lang="en-US" b="1" dirty="0"/>
              <a:t>Groups With Disparities: </a:t>
            </a:r>
            <a:r>
              <a:rPr lang="en-US" dirty="0"/>
              <a:t>For VHA users seen in fiscal year 2009 and followed until 2016, findings show significant disparities by age and </a:t>
            </a:r>
            <a:r>
              <a:rPr lang="en-US" dirty="0" smtClean="0"/>
              <a:t>gender but </a:t>
            </a:r>
            <a:r>
              <a:rPr lang="en-US" dirty="0"/>
              <a:t>not location.</a:t>
            </a:r>
          </a:p>
          <a:p>
            <a:pPr marL="628650" lvl="1" indent="-171450">
              <a:buFont typeface="Arial" panose="020B0604020202020204" pitchFamily="34" charset="0"/>
              <a:buChar char="•"/>
            </a:pPr>
            <a:r>
              <a:rPr lang="en-US" dirty="0"/>
              <a:t>Age</a:t>
            </a:r>
          </a:p>
          <a:p>
            <a:pPr marL="1087513" lvl="2" indent="-173113">
              <a:buFont typeface="Arial" panose="020B0604020202020204" pitchFamily="34" charset="0"/>
              <a:buChar char="•"/>
            </a:pPr>
            <a:r>
              <a:rPr lang="en-US" dirty="0"/>
              <a:t>VHA users ages 45-64 had a significantly higher breast cancer mortality rate </a:t>
            </a:r>
            <a:r>
              <a:rPr lang="en-US" dirty="0" smtClean="0"/>
              <a:t>compared with </a:t>
            </a:r>
            <a:r>
              <a:rPr lang="en-US" dirty="0"/>
              <a:t>VHA users ages 18-44 (1.64 vs. 0.30 per 100,000 VHA person-years). </a:t>
            </a:r>
          </a:p>
          <a:p>
            <a:pPr marL="1087513" lvl="2" indent="-173113">
              <a:buFont typeface="Arial" panose="020B0604020202020204" pitchFamily="34" charset="0"/>
              <a:buChar char="•"/>
            </a:pPr>
            <a:r>
              <a:rPr lang="en-US" dirty="0"/>
              <a:t>VHA users </a:t>
            </a:r>
            <a:r>
              <a:rPr lang="en-US" dirty="0" smtClean="0"/>
              <a:t>age 65+ </a:t>
            </a:r>
            <a:r>
              <a:rPr lang="en-US" dirty="0"/>
              <a:t>had a significantly higher breast cancer mortality rate </a:t>
            </a:r>
            <a:r>
              <a:rPr lang="en-US" dirty="0" smtClean="0"/>
              <a:t>compared with </a:t>
            </a:r>
            <a:r>
              <a:rPr lang="en-US" dirty="0"/>
              <a:t>VHA users ages 18-44 (4.55 vs. 0.30 per 100,000 VHA person-years). </a:t>
            </a:r>
          </a:p>
          <a:p>
            <a:pPr marL="628650" lvl="1" indent="-171450">
              <a:buFont typeface="Arial" panose="020B0604020202020204" pitchFamily="34" charset="0"/>
              <a:buChar char="•"/>
            </a:pPr>
            <a:r>
              <a:rPr lang="en-US" dirty="0"/>
              <a:t>Gender</a:t>
            </a:r>
          </a:p>
          <a:p>
            <a:pPr marL="1087513" lvl="2" indent="-173113">
              <a:buFont typeface="Arial" panose="020B0604020202020204" pitchFamily="34" charset="0"/>
              <a:buChar char="•"/>
            </a:pPr>
            <a:r>
              <a:rPr lang="en-US" dirty="0"/>
              <a:t>Female VHA users had a significantly higher breast cancer mortality rate </a:t>
            </a:r>
            <a:r>
              <a:rPr lang="en-US" dirty="0" smtClean="0"/>
              <a:t>compared with </a:t>
            </a:r>
            <a:r>
              <a:rPr lang="en-US" dirty="0"/>
              <a:t>male VHA users (91.91 vs. 1.32 per 100,000 VHA person-years). </a:t>
            </a:r>
          </a:p>
          <a:p>
            <a:pPr marL="628650" lvl="1" indent="-171450">
              <a:buFont typeface="Arial" panose="020B0604020202020204" pitchFamily="34" charset="0"/>
              <a:buChar char="•"/>
            </a:pPr>
            <a:r>
              <a:rPr lang="en-US" dirty="0"/>
              <a:t>Location</a:t>
            </a:r>
          </a:p>
          <a:p>
            <a:pPr marL="1087513" lvl="2" indent="-173113" defTabSz="923270">
              <a:buFont typeface="Arial" panose="020B0604020202020204" pitchFamily="34" charset="0"/>
              <a:buChar char="•"/>
              <a:defRPr/>
            </a:pPr>
            <a:r>
              <a:rPr lang="en-US" b="0" dirty="0"/>
              <a:t>There</a:t>
            </a:r>
            <a:r>
              <a:rPr lang="en-US" b="0" baseline="0" dirty="0"/>
              <a:t> were no statistically significant differences between r</a:t>
            </a:r>
            <a:r>
              <a:rPr lang="en-US" b="0" dirty="0"/>
              <a:t>ural VHA users and urban VHA users in breast cancer mortality rates (4.19 vs. 4.18 per 100,000 VHA person-years). </a:t>
            </a:r>
          </a:p>
          <a:p>
            <a:pPr marL="173113" indent="-173113" defTabSz="923270">
              <a:buFont typeface="Arial" panose="020B0604020202020204" pitchFamily="34" charset="0"/>
              <a:buChar char="•"/>
              <a:defRPr/>
            </a:pPr>
            <a:endParaRPr lang="en-US" dirty="0"/>
          </a:p>
          <a:p>
            <a:pPr marL="173113" indent="-173113">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112</a:t>
            </a:fld>
            <a:endParaRPr lang="en-US" dirty="0"/>
          </a:p>
        </p:txBody>
      </p:sp>
    </p:spTree>
    <p:extLst>
      <p:ext uri="{BB962C8B-B14F-4D97-AF65-F5344CB8AC3E}">
        <p14:creationId xmlns:p14="http://schemas.microsoft.com/office/powerpoint/2010/main" val="240659786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a:t>
            </a:r>
            <a:r>
              <a:rPr lang="en-US" dirty="0"/>
              <a:t> </a:t>
            </a:r>
            <a:r>
              <a:rPr lang="en-US" b="0" i="0" kern="1200" dirty="0">
                <a:solidFill>
                  <a:schemeClr val="tx1"/>
                </a:solidFill>
                <a:effectLst/>
              </a:rPr>
              <a:t>Breast cancer is the second leading cause of cancer death in women (only lung cancer kills more women each year). The chance that a woman will die from breast cancer is about 1 in 38 (2.6%). It is </a:t>
            </a:r>
            <a:r>
              <a:rPr lang="en-US" b="0" i="0" kern="1200" baseline="0" dirty="0">
                <a:solidFill>
                  <a:schemeClr val="tx1"/>
                </a:solidFill>
                <a:effectLst/>
              </a:rPr>
              <a:t>estimated that in 2020, approximately 42,170 women will die from breast cancer in the United States (NCI, 2020). </a:t>
            </a:r>
            <a:endParaRPr lang="en-US" b="1" dirty="0">
              <a:solidFill>
                <a:schemeClr val="tx1"/>
              </a:solidFill>
              <a:cs typeface="Arial" panose="020B0604020202020204" pitchFamily="34" charset="0"/>
            </a:endParaRPr>
          </a:p>
          <a:p>
            <a:pPr marL="171450" indent="-171450" defTabSz="923270">
              <a:buFont typeface="Arial" panose="020B0604020202020204" pitchFamily="34" charset="0"/>
              <a:buChar char="•"/>
              <a:defRPr/>
            </a:pPr>
            <a:r>
              <a:rPr lang="en-US" b="1" dirty="0">
                <a:cs typeface="Arial" panose="020B0604020202020204" pitchFamily="34" charset="0"/>
              </a:rPr>
              <a:t>Overall Rate:</a:t>
            </a:r>
            <a:r>
              <a:rPr lang="en-US" b="0" dirty="0">
                <a:cs typeface="Arial" panose="020B0604020202020204" pitchFamily="34" charset="0"/>
              </a:rPr>
              <a:t> </a:t>
            </a:r>
            <a:r>
              <a:rPr lang="en-US" dirty="0"/>
              <a:t>For VHA users seen in fiscal year 2009 and followed until 2016, the breast cancer mortality rate was 4.18 per 100,000 VHA user person-years (data not shown).</a:t>
            </a:r>
          </a:p>
          <a:p>
            <a:pPr marL="171450" lvl="0" indent="-171450">
              <a:buFont typeface="Arial" panose="020B0604020202020204" pitchFamily="34" charset="0"/>
              <a:buChar char="•"/>
            </a:pPr>
            <a:r>
              <a:rPr lang="en-US" b="1" dirty="0"/>
              <a:t>Groups With Disparities: </a:t>
            </a:r>
            <a:r>
              <a:rPr lang="en-US" dirty="0"/>
              <a:t>For VHA users seen in fiscal year 2009 and followed until 2016, findings show significant </a:t>
            </a:r>
            <a:r>
              <a:rPr lang="en-US" b="0" dirty="0"/>
              <a:t>racial/ethnic</a:t>
            </a:r>
            <a:r>
              <a:rPr lang="en-US" dirty="0"/>
              <a:t> disparities.</a:t>
            </a:r>
          </a:p>
          <a:p>
            <a:pPr marL="630313" lvl="1" indent="-173113" defTabSz="923270">
              <a:buFont typeface="Arial" panose="020B0604020202020204" pitchFamily="34" charset="0"/>
              <a:buChar char="•"/>
              <a:defRPr/>
            </a:pPr>
            <a:r>
              <a:rPr lang="en-US" b="0" dirty="0"/>
              <a:t>There</a:t>
            </a:r>
            <a:r>
              <a:rPr lang="en-US" b="0" baseline="0" dirty="0"/>
              <a:t> were no statistically significant differences between </a:t>
            </a:r>
            <a:r>
              <a:rPr lang="en-US" b="0" dirty="0"/>
              <a:t>Hispanic VHA users and</a:t>
            </a:r>
            <a:r>
              <a:rPr lang="en-US" b="0" baseline="0" dirty="0"/>
              <a:t> non-Hispanic White VHA users in </a:t>
            </a:r>
            <a:r>
              <a:rPr lang="en-US" b="0" dirty="0"/>
              <a:t>breast cancer mortality rates (3.02 vs. 3.86 per 100,000 VHA person-years). </a:t>
            </a:r>
          </a:p>
          <a:p>
            <a:pPr marL="630313" lvl="1" indent="-173113" defTabSz="923270">
              <a:buFont typeface="Arial" panose="020B0604020202020204" pitchFamily="34" charset="0"/>
              <a:buChar char="•"/>
              <a:defRPr/>
            </a:pPr>
            <a:r>
              <a:rPr lang="en-US" b="0" dirty="0"/>
              <a:t>There</a:t>
            </a:r>
            <a:r>
              <a:rPr lang="en-US" b="0" baseline="0" dirty="0"/>
              <a:t> were no statistically significant differences between n</a:t>
            </a:r>
            <a:r>
              <a:rPr lang="en-US" b="0" dirty="0"/>
              <a:t>on-Hispanic Asian VHA users and</a:t>
            </a:r>
            <a:r>
              <a:rPr lang="en-US" b="0" baseline="0" dirty="0"/>
              <a:t> non-Hispanic White VHA users in </a:t>
            </a:r>
            <a:r>
              <a:rPr lang="en-US" b="0" dirty="0"/>
              <a:t>breast cancer mortality rates (3.84 vs. 3.86 per 100,000 VHA person-years). </a:t>
            </a:r>
          </a:p>
          <a:p>
            <a:pPr marL="630313" lvl="1" indent="-173113" defTabSz="923270">
              <a:buFont typeface="Arial" panose="020B0604020202020204" pitchFamily="34" charset="0"/>
              <a:buChar char="•"/>
              <a:defRPr/>
            </a:pPr>
            <a:r>
              <a:rPr lang="en-US" b="0" dirty="0"/>
              <a:t>Non-Hispanic Black VHA users had a significantly higher breast cancer mortality rate </a:t>
            </a:r>
            <a:r>
              <a:rPr lang="en-US" b="0" dirty="0" smtClean="0"/>
              <a:t>compared with </a:t>
            </a:r>
            <a:r>
              <a:rPr lang="en-US" b="0" dirty="0"/>
              <a:t>non-Hispanic White VHA users (5.23 vs. 3.86 per 100,000 VHA person-years). </a:t>
            </a:r>
          </a:p>
          <a:p>
            <a:pPr marL="630313" lvl="1" indent="-173113" defTabSz="923270">
              <a:buFont typeface="Arial" panose="020B0604020202020204" pitchFamily="34" charset="0"/>
              <a:buChar char="•"/>
              <a:defRPr/>
            </a:pPr>
            <a:r>
              <a:rPr lang="en-US" b="0" dirty="0"/>
              <a:t>There</a:t>
            </a:r>
            <a:r>
              <a:rPr lang="en-US" b="0" baseline="0" dirty="0"/>
              <a:t> were no statistically significant differences between n</a:t>
            </a:r>
            <a:r>
              <a:rPr lang="en-US" b="0" dirty="0"/>
              <a:t>on-Hispanic </a:t>
            </a:r>
            <a:r>
              <a:rPr lang="en-US" b="0" dirty="0" err="1"/>
              <a:t>multirace</a:t>
            </a:r>
            <a:r>
              <a:rPr lang="en-US" b="0" dirty="0"/>
              <a:t> VHA users and</a:t>
            </a:r>
            <a:r>
              <a:rPr lang="en-US" b="0" baseline="0" dirty="0"/>
              <a:t> non-Hispanic White VHA users in </a:t>
            </a:r>
            <a:r>
              <a:rPr lang="en-US" b="0" dirty="0"/>
              <a:t>breast cancer mortality rates (5.86 vs. 3.86 per 100,000 VHA person-years). </a:t>
            </a:r>
          </a:p>
          <a:p>
            <a:pPr marL="630313" lvl="1" indent="-173113" defTabSz="923270">
              <a:buFont typeface="Arial" panose="020B0604020202020204" pitchFamily="34" charset="0"/>
              <a:buChar char="•"/>
              <a:defRPr/>
            </a:pPr>
            <a:r>
              <a:rPr lang="en-US" b="0" dirty="0"/>
              <a:t>There</a:t>
            </a:r>
            <a:r>
              <a:rPr lang="en-US" b="0" baseline="0" dirty="0"/>
              <a:t> were no statistically significant differences between n</a:t>
            </a:r>
            <a:r>
              <a:rPr lang="en-US" b="0" dirty="0"/>
              <a:t>on-Hispanic Native Hawaiian/Other Pacific Islander VHA users and</a:t>
            </a:r>
            <a:r>
              <a:rPr lang="en-US" b="0" baseline="0" dirty="0"/>
              <a:t> non-Hispanic White VHA users in </a:t>
            </a:r>
            <a:r>
              <a:rPr lang="en-US" b="0" dirty="0"/>
              <a:t>breast cancer mortality rates (5.40 vs. 3.86 per 100,000 VHA person-years). </a:t>
            </a:r>
          </a:p>
          <a:p>
            <a:pPr marL="173113" indent="-173113" defTabSz="923270">
              <a:buFont typeface="Arial" panose="020B0604020202020204" pitchFamily="34" charset="0"/>
              <a:buChar char="•"/>
              <a:defRPr/>
            </a:pPr>
            <a:endParaRPr lang="en-US" dirty="0"/>
          </a:p>
          <a:p>
            <a:pPr marL="173113" indent="-173113" defTabSz="923270">
              <a:buFont typeface="Arial" panose="020B0604020202020204" pitchFamily="34" charset="0"/>
              <a:buChar char="•"/>
              <a:defRPr/>
            </a:pPr>
            <a:endParaRPr lang="en-US" dirty="0"/>
          </a:p>
          <a:p>
            <a:pPr marL="173113" indent="-173113" defTabSz="923270">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113</a:t>
            </a:fld>
            <a:endParaRPr lang="en-US" dirty="0"/>
          </a:p>
        </p:txBody>
      </p:sp>
    </p:spTree>
    <p:extLst>
      <p:ext uri="{BB962C8B-B14F-4D97-AF65-F5344CB8AC3E}">
        <p14:creationId xmlns:p14="http://schemas.microsoft.com/office/powerpoint/2010/main" val="38732255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469392" y="4242816"/>
            <a:ext cx="6217920" cy="4572000"/>
          </a:xfrm>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dirty="0">
                <a:solidFill>
                  <a:schemeClr val="tx1"/>
                </a:solidFill>
                <a:cs typeface="Arial" panose="020B0604020202020204" pitchFamily="34" charset="0"/>
              </a:rPr>
              <a:t>Colorectal cancer is more common in men than women and among those of African American descent. </a:t>
            </a:r>
            <a:r>
              <a:rPr lang="en-US" b="0" i="0" kern="1200" dirty="0">
                <a:solidFill>
                  <a:schemeClr val="tx1"/>
                </a:solidFill>
                <a:effectLst/>
              </a:rPr>
              <a:t>It is </a:t>
            </a:r>
            <a:r>
              <a:rPr lang="en-US" b="0" i="0" kern="1200" baseline="0" dirty="0">
                <a:solidFill>
                  <a:schemeClr val="tx1"/>
                </a:solidFill>
                <a:effectLst/>
              </a:rPr>
              <a:t>estimated that in 2020, approximately 53,200 people will die from colorectal cancer in the United States </a:t>
            </a:r>
            <a:r>
              <a:rPr lang="en-US" b="0" dirty="0">
                <a:solidFill>
                  <a:schemeClr val="tx1"/>
                </a:solidFill>
                <a:cs typeface="Arial" panose="020B0604020202020204" pitchFamily="34" charset="0"/>
              </a:rPr>
              <a:t>(NCI,</a:t>
            </a:r>
            <a:r>
              <a:rPr lang="en-US" b="0" baseline="0" dirty="0">
                <a:solidFill>
                  <a:schemeClr val="tx1"/>
                </a:solidFill>
                <a:cs typeface="Arial" panose="020B0604020202020204" pitchFamily="34" charset="0"/>
              </a:rPr>
              <a:t> 2020).</a:t>
            </a:r>
            <a:endParaRPr lang="en-US" b="0" dirty="0">
              <a:solidFill>
                <a:schemeClr val="tx1"/>
              </a:solidFill>
              <a:cs typeface="Arial" panose="020B0604020202020204" pitchFamily="34" charset="0"/>
            </a:endParaRPr>
          </a:p>
          <a:p>
            <a:pPr marL="171450" lvl="0" indent="-171450" defTabSz="923270">
              <a:buFont typeface="Arial" panose="020B0604020202020204" pitchFamily="34" charset="0"/>
              <a:buChar char="•"/>
              <a:defRPr/>
            </a:pPr>
            <a:r>
              <a:rPr lang="en-US" b="1" dirty="0">
                <a:cs typeface="Arial" panose="020B0604020202020204" pitchFamily="34" charset="0"/>
              </a:rPr>
              <a:t>Overall Rate:</a:t>
            </a:r>
            <a:r>
              <a:rPr lang="en-US" b="0" dirty="0">
                <a:cs typeface="Arial" panose="020B0604020202020204" pitchFamily="34" charset="0"/>
              </a:rPr>
              <a:t> </a:t>
            </a:r>
            <a:r>
              <a:rPr lang="en-US" dirty="0"/>
              <a:t>For VHA users seen in fiscal year 2009 and followed until 2016, the colorectal cancer mortality rate was 74.06 per 100,000 VHA user person-years (data not shown).</a:t>
            </a:r>
          </a:p>
          <a:p>
            <a:pPr marL="171450" lvl="0" indent="-171450">
              <a:buFont typeface="Arial" panose="020B0604020202020204" pitchFamily="34" charset="0"/>
              <a:buChar char="•"/>
            </a:pPr>
            <a:r>
              <a:rPr lang="en-US" b="1" dirty="0"/>
              <a:t>Groups With Disparities: </a:t>
            </a:r>
            <a:r>
              <a:rPr lang="en-US" dirty="0"/>
              <a:t>For VHA users seen in fiscal year 2009 and followed until 2016, findings show significant disparities by age and </a:t>
            </a:r>
            <a:r>
              <a:rPr lang="en-US" dirty="0" smtClean="0"/>
              <a:t>gender but </a:t>
            </a:r>
            <a:r>
              <a:rPr lang="en-US" dirty="0"/>
              <a:t>not location.</a:t>
            </a:r>
          </a:p>
          <a:p>
            <a:pPr marL="628650" lvl="1" indent="-171450">
              <a:buFont typeface="Arial" panose="020B0604020202020204" pitchFamily="34" charset="0"/>
              <a:buChar char="•"/>
            </a:pPr>
            <a:r>
              <a:rPr lang="en-US" dirty="0"/>
              <a:t>Age</a:t>
            </a:r>
          </a:p>
          <a:p>
            <a:pPr marL="1087513" lvl="2" indent="-173113">
              <a:buFont typeface="Arial" panose="020B0604020202020204" pitchFamily="34" charset="0"/>
              <a:buChar char="•"/>
            </a:pPr>
            <a:r>
              <a:rPr lang="en-US" dirty="0"/>
              <a:t>VHA users ages 45-64 had a significantly higher colorectal cancer mortality rate </a:t>
            </a:r>
            <a:r>
              <a:rPr lang="en-US" dirty="0" smtClean="0"/>
              <a:t>compared with </a:t>
            </a:r>
            <a:r>
              <a:rPr lang="en-US" dirty="0"/>
              <a:t>VHA users ages 18-44 (41.22 vs. 4.49 per 100,000 VHA person-years). </a:t>
            </a:r>
          </a:p>
          <a:p>
            <a:pPr marL="1087513" lvl="2" indent="-173113">
              <a:buFont typeface="Arial" panose="020B0604020202020204" pitchFamily="34" charset="0"/>
              <a:buChar char="•"/>
            </a:pPr>
            <a:r>
              <a:rPr lang="en-US" dirty="0"/>
              <a:t>VHA users </a:t>
            </a:r>
            <a:r>
              <a:rPr lang="en-US" dirty="0" smtClean="0"/>
              <a:t>age 65+ </a:t>
            </a:r>
            <a:r>
              <a:rPr lang="en-US" dirty="0"/>
              <a:t>had a significantly higher colorectal cancer mortality rate </a:t>
            </a:r>
            <a:r>
              <a:rPr lang="en-US" dirty="0" smtClean="0"/>
              <a:t>compared with </a:t>
            </a:r>
            <a:r>
              <a:rPr lang="en-US" dirty="0"/>
              <a:t>VHA users ages 18-44 (123.21 vs. 4.49 per 100,000 VHA person-years). </a:t>
            </a:r>
          </a:p>
          <a:p>
            <a:pPr marL="628650" lvl="1" indent="-171450">
              <a:buFont typeface="Arial" panose="020B0604020202020204" pitchFamily="34" charset="0"/>
              <a:buChar char="•"/>
            </a:pPr>
            <a:r>
              <a:rPr lang="en-US" dirty="0"/>
              <a:t>Gender</a:t>
            </a:r>
          </a:p>
          <a:p>
            <a:pPr marL="1087513" lvl="2" indent="-173113">
              <a:buFont typeface="Arial" panose="020B0604020202020204" pitchFamily="34" charset="0"/>
              <a:buChar char="•"/>
            </a:pPr>
            <a:r>
              <a:rPr lang="en-US" dirty="0"/>
              <a:t>Female VHA users had a significantly lower colorectal cancer mortality rate </a:t>
            </a:r>
            <a:r>
              <a:rPr lang="en-US" dirty="0" smtClean="0"/>
              <a:t>compared with </a:t>
            </a:r>
            <a:r>
              <a:rPr lang="en-US" dirty="0"/>
              <a:t>male VHA users (62.63 vs. 77.47 per 100,000 VHA person-years). </a:t>
            </a:r>
          </a:p>
          <a:p>
            <a:pPr marL="628650" lvl="1" indent="-171450">
              <a:buFont typeface="Arial" panose="020B0604020202020204" pitchFamily="34" charset="0"/>
              <a:buChar char="•"/>
            </a:pPr>
            <a:r>
              <a:rPr lang="en-US" dirty="0"/>
              <a:t>Location</a:t>
            </a:r>
          </a:p>
          <a:p>
            <a:pPr marL="1087513" lvl="2" indent="-173113" defTabSz="923270">
              <a:buFont typeface="Arial" panose="020B0604020202020204" pitchFamily="34" charset="0"/>
              <a:buChar char="•"/>
              <a:defRPr/>
            </a:pPr>
            <a:r>
              <a:rPr lang="en-US" b="0" dirty="0"/>
              <a:t>There</a:t>
            </a:r>
            <a:r>
              <a:rPr lang="en-US" b="0" baseline="0" dirty="0"/>
              <a:t> were no statistically significant differences between r</a:t>
            </a:r>
            <a:r>
              <a:rPr lang="en-US" b="0" dirty="0"/>
              <a:t>ural VHA users and urban VHA users in colorectal cancer mortality rates (75.24 vs. 73.18 per 100,000 VHA person-years). </a:t>
            </a:r>
          </a:p>
          <a:p>
            <a:pPr marL="173113" indent="-173113" defTabSz="923270">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114</a:t>
            </a:fld>
            <a:endParaRPr lang="en-US" dirty="0"/>
          </a:p>
        </p:txBody>
      </p:sp>
    </p:spTree>
    <p:extLst>
      <p:ext uri="{BB962C8B-B14F-4D97-AF65-F5344CB8AC3E}">
        <p14:creationId xmlns:p14="http://schemas.microsoft.com/office/powerpoint/2010/main" val="141360858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dirty="0">
                <a:solidFill>
                  <a:schemeClr val="tx1"/>
                </a:solidFill>
                <a:cs typeface="Arial" panose="020B0604020202020204" pitchFamily="34" charset="0"/>
              </a:rPr>
              <a:t>Colorectal cancer is more common in men than women and among those of African American descent.</a:t>
            </a:r>
            <a:r>
              <a:rPr lang="en-US" sz="1200" b="0" i="0" kern="1200" dirty="0">
                <a:solidFill>
                  <a:schemeClr val="tx1"/>
                </a:solidFill>
                <a:effectLst/>
              </a:rPr>
              <a:t> It is </a:t>
            </a:r>
            <a:r>
              <a:rPr lang="en-US" sz="1200" b="0" i="0" kern="1200" baseline="0" dirty="0">
                <a:solidFill>
                  <a:schemeClr val="tx1"/>
                </a:solidFill>
                <a:effectLst/>
              </a:rPr>
              <a:t>estimated that in 2020, approximately 53,200 people will die from colorectal cancer in the United States </a:t>
            </a:r>
            <a:r>
              <a:rPr lang="en-US" b="0" dirty="0">
                <a:solidFill>
                  <a:schemeClr val="tx1"/>
                </a:solidFill>
                <a:cs typeface="Arial" panose="020B0604020202020204" pitchFamily="34" charset="0"/>
              </a:rPr>
              <a:t>(NCI,</a:t>
            </a:r>
            <a:r>
              <a:rPr lang="en-US" b="0" baseline="0" dirty="0">
                <a:solidFill>
                  <a:schemeClr val="tx1"/>
                </a:solidFill>
                <a:cs typeface="Arial" panose="020B0604020202020204" pitchFamily="34" charset="0"/>
              </a:rPr>
              <a:t> 2020).</a:t>
            </a:r>
            <a:endParaRPr lang="en-US" b="0" dirty="0">
              <a:solidFill>
                <a:schemeClr val="tx1"/>
              </a:solidFill>
              <a:cs typeface="Arial" panose="020B0604020202020204" pitchFamily="34" charset="0"/>
            </a:endParaRPr>
          </a:p>
          <a:p>
            <a:pPr marL="171450" indent="-171450" defTabSz="923270">
              <a:buFont typeface="Arial" panose="020B0604020202020204" pitchFamily="34" charset="0"/>
              <a:buChar char="•"/>
              <a:defRPr/>
            </a:pPr>
            <a:r>
              <a:rPr lang="en-US" b="1" dirty="0">
                <a:cs typeface="Arial" panose="020B0604020202020204" pitchFamily="34" charset="0"/>
              </a:rPr>
              <a:t>Overall Rate:</a:t>
            </a:r>
            <a:r>
              <a:rPr lang="en-US" b="0" dirty="0">
                <a:cs typeface="Arial" panose="020B0604020202020204" pitchFamily="34" charset="0"/>
              </a:rPr>
              <a:t> </a:t>
            </a:r>
            <a:r>
              <a:rPr lang="en-US" dirty="0"/>
              <a:t>For VHA users seen in fiscal year 2009 and followed until 2016, the colorectal cancer mortality rate was 74.06 per 100,000 VHA user person-years </a:t>
            </a:r>
            <a:r>
              <a:rPr lang="en-US" sz="1200" dirty="0"/>
              <a:t>(data not shown)</a:t>
            </a:r>
            <a:r>
              <a:rPr lang="en-US" dirty="0"/>
              <a:t>.</a:t>
            </a:r>
          </a:p>
          <a:p>
            <a:pPr marL="171450" lvl="0" indent="-171450">
              <a:buFont typeface="Arial" panose="020B0604020202020204" pitchFamily="34" charset="0"/>
              <a:buChar char="•"/>
            </a:pPr>
            <a:r>
              <a:rPr lang="en-US" b="1" dirty="0"/>
              <a:t>Groups With Disparities: </a:t>
            </a:r>
            <a:r>
              <a:rPr lang="en-US" dirty="0"/>
              <a:t>For VHA users seen in fiscal year 2009 and followed until 2016, findings show significant </a:t>
            </a:r>
            <a:r>
              <a:rPr lang="en-US" b="0" dirty="0"/>
              <a:t>racial/ethnic </a:t>
            </a:r>
            <a:r>
              <a:rPr lang="en-US" dirty="0"/>
              <a:t>disparities.</a:t>
            </a:r>
          </a:p>
          <a:p>
            <a:pPr marL="630313" lvl="1" indent="-173113" defTabSz="923270">
              <a:buFont typeface="Arial" panose="020B0604020202020204" pitchFamily="34" charset="0"/>
              <a:buChar char="•"/>
              <a:defRPr/>
            </a:pPr>
            <a:r>
              <a:rPr lang="en-US" dirty="0"/>
              <a:t>Hispanic VHA users had a significantly higher colorectal cancer mortality rate </a:t>
            </a:r>
            <a:r>
              <a:rPr lang="en-US" dirty="0" smtClean="0"/>
              <a:t>compared with </a:t>
            </a:r>
            <a:r>
              <a:rPr lang="en-US" dirty="0"/>
              <a:t>non-Hispanic White VHA users (92.20 vs. 80.43 per 100,000 VHA person-years). </a:t>
            </a:r>
            <a:endParaRPr lang="en-US" b="0" dirty="0"/>
          </a:p>
          <a:p>
            <a:pPr marL="630313" lvl="1" indent="-173113" defTabSz="923270">
              <a:buFont typeface="Arial" panose="020B0604020202020204" pitchFamily="34" charset="0"/>
              <a:buChar char="•"/>
              <a:defRPr/>
            </a:pPr>
            <a:r>
              <a:rPr lang="en-US" b="0" dirty="0"/>
              <a:t>There</a:t>
            </a:r>
            <a:r>
              <a:rPr lang="en-US" b="0" baseline="0" dirty="0"/>
              <a:t> were no statistically significant differences between n</a:t>
            </a:r>
            <a:r>
              <a:rPr lang="en-US" b="0" dirty="0"/>
              <a:t>on-Hispanic American Indian/Alaska Native VHA users and non-Hispanic White VHA users in colorectal cancer mortality rates (98.15 vs. 80.43 per 100,000 VHA person-years). </a:t>
            </a:r>
          </a:p>
          <a:p>
            <a:pPr marL="630313" lvl="1" indent="-173113" defTabSz="923270">
              <a:buFont typeface="Arial" panose="020B0604020202020204" pitchFamily="34" charset="0"/>
              <a:buChar char="•"/>
              <a:defRPr/>
            </a:pPr>
            <a:r>
              <a:rPr lang="en-US" b="0" dirty="0"/>
              <a:t>Non-Hispanic Asian VHA users had a significantly lower colorectal cancer mortality rate </a:t>
            </a:r>
            <a:r>
              <a:rPr lang="en-US" b="0" dirty="0" smtClean="0"/>
              <a:t>compared with </a:t>
            </a:r>
            <a:r>
              <a:rPr lang="en-US" b="0" dirty="0"/>
              <a:t>non-Hispanic White VHA users (53.23 vs. 80.43 per 100,000 VHA person-years). </a:t>
            </a:r>
          </a:p>
          <a:p>
            <a:pPr marL="630313" lvl="1" indent="-173113" defTabSz="923270">
              <a:buFont typeface="Arial" panose="020B0604020202020204" pitchFamily="34" charset="0"/>
              <a:buChar char="•"/>
              <a:defRPr/>
            </a:pPr>
            <a:r>
              <a:rPr lang="en-US" b="0" dirty="0"/>
              <a:t>Non-Hispanic Black VHA users had a significantly higher colorectal cancer mortality rate </a:t>
            </a:r>
            <a:r>
              <a:rPr lang="en-US" b="0" dirty="0" smtClean="0"/>
              <a:t>compared with </a:t>
            </a:r>
            <a:r>
              <a:rPr lang="en-US" b="0" dirty="0"/>
              <a:t>non-Hispanic White VHA users (110.79 vs. 80.43 per 100,000 VHA person-years). </a:t>
            </a:r>
          </a:p>
          <a:p>
            <a:pPr marL="630313" lvl="1" indent="-173113" defTabSz="923270">
              <a:buFont typeface="Arial" panose="020B0604020202020204" pitchFamily="34" charset="0"/>
              <a:buChar char="•"/>
              <a:defRPr/>
            </a:pPr>
            <a:r>
              <a:rPr lang="en-US" b="0" dirty="0"/>
              <a:t>Non-Hispanic </a:t>
            </a:r>
            <a:r>
              <a:rPr lang="en-US" b="0" dirty="0" err="1"/>
              <a:t>multirace</a:t>
            </a:r>
            <a:r>
              <a:rPr lang="en-US" b="0" dirty="0"/>
              <a:t> VHA users had a significantly higher colorectal cancer mortality rate </a:t>
            </a:r>
            <a:r>
              <a:rPr lang="en-US" b="0" dirty="0" smtClean="0"/>
              <a:t>compared with </a:t>
            </a:r>
            <a:r>
              <a:rPr lang="en-US" b="0" dirty="0"/>
              <a:t>non-Hispanic White VHA users (104.86 vs. 80.43 per 100,000 VHA person-years). </a:t>
            </a:r>
          </a:p>
          <a:p>
            <a:pPr marL="630313" lvl="1" indent="-173113" defTabSz="923270">
              <a:buFont typeface="Arial" panose="020B0604020202020204" pitchFamily="34" charset="0"/>
              <a:buChar char="•"/>
              <a:defRPr/>
            </a:pPr>
            <a:r>
              <a:rPr lang="en-US" b="0" dirty="0"/>
              <a:t>There</a:t>
            </a:r>
            <a:r>
              <a:rPr lang="en-US" b="0" baseline="0" dirty="0"/>
              <a:t> were no statistically significant differences between n</a:t>
            </a:r>
            <a:r>
              <a:rPr lang="en-US" b="0" dirty="0"/>
              <a:t>on-Hispanic Native Hawaiian/Other Pacific Islander VHA users and non-Hispanic White VHA users in colorectal cancer mortality rates </a:t>
            </a:r>
            <a:r>
              <a:rPr lang="en-US" dirty="0"/>
              <a:t>(87.20 vs. 80.43 per 100,000 VHA person-years). </a:t>
            </a:r>
          </a:p>
          <a:p>
            <a:pPr marL="173113" indent="-173113" defTabSz="923270">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115</a:t>
            </a:fld>
            <a:endParaRPr lang="en-US" dirty="0"/>
          </a:p>
        </p:txBody>
      </p:sp>
    </p:spTree>
    <p:extLst>
      <p:ext uri="{BB962C8B-B14F-4D97-AF65-F5344CB8AC3E}">
        <p14:creationId xmlns:p14="http://schemas.microsoft.com/office/powerpoint/2010/main" val="309343561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dirty="0">
                <a:solidFill>
                  <a:schemeClr val="tx1"/>
                </a:solidFill>
                <a:cs typeface="Arial" panose="020B0604020202020204" pitchFamily="34" charset="0"/>
              </a:rPr>
              <a:t>Lung cancer is more common in men than women, particularly African American men. Smoking is widely recognized as the leading cause of lung cancer. </a:t>
            </a:r>
            <a:r>
              <a:rPr lang="en-US" b="0" i="0" kern="1200" dirty="0">
                <a:solidFill>
                  <a:schemeClr val="tx1"/>
                </a:solidFill>
                <a:effectLst/>
              </a:rPr>
              <a:t>It is </a:t>
            </a:r>
            <a:r>
              <a:rPr lang="en-US" b="0" i="0" kern="1200" baseline="0" dirty="0">
                <a:solidFill>
                  <a:schemeClr val="tx1"/>
                </a:solidFill>
                <a:effectLst/>
              </a:rPr>
              <a:t>estimated that in 2020, approximately 135,720 people will die from lung/bronchus cancer in the United States </a:t>
            </a:r>
            <a:r>
              <a:rPr lang="en-US" b="0" dirty="0">
                <a:solidFill>
                  <a:schemeClr val="tx1"/>
                </a:solidFill>
                <a:cs typeface="Arial" panose="020B0604020202020204" pitchFamily="34" charset="0"/>
              </a:rPr>
              <a:t>(NCI,</a:t>
            </a:r>
            <a:r>
              <a:rPr lang="en-US" b="0" baseline="0" dirty="0">
                <a:solidFill>
                  <a:schemeClr val="tx1"/>
                </a:solidFill>
                <a:cs typeface="Arial" panose="020B0604020202020204" pitchFamily="34" charset="0"/>
              </a:rPr>
              <a:t> 2020).</a:t>
            </a:r>
            <a:endParaRPr lang="en-US" b="0" dirty="0">
              <a:solidFill>
                <a:schemeClr val="tx1"/>
              </a:solidFill>
              <a:cs typeface="Arial" panose="020B0604020202020204" pitchFamily="34" charset="0"/>
            </a:endParaRPr>
          </a:p>
          <a:p>
            <a:pPr marL="171450" indent="-171450" defTabSz="923270">
              <a:buFont typeface="Arial" panose="020B0604020202020204" pitchFamily="34" charset="0"/>
              <a:buChar char="•"/>
              <a:defRPr/>
            </a:pPr>
            <a:r>
              <a:rPr lang="en-US" b="1" dirty="0">
                <a:cs typeface="Arial" panose="020B0604020202020204" pitchFamily="34" charset="0"/>
              </a:rPr>
              <a:t>Overall Rate:</a:t>
            </a:r>
            <a:r>
              <a:rPr lang="en-US" b="0" dirty="0">
                <a:cs typeface="Arial" panose="020B0604020202020204" pitchFamily="34" charset="0"/>
              </a:rPr>
              <a:t> </a:t>
            </a:r>
            <a:r>
              <a:rPr lang="en-US" dirty="0"/>
              <a:t>For VHA users seen in fiscal year 2009 and followed until 2016, the lung cancer mortality rate was 306.92 per 100,000 VHA user person-years (data not shown).</a:t>
            </a:r>
          </a:p>
          <a:p>
            <a:pPr marL="171450" lvl="0" indent="-171450">
              <a:buFont typeface="Arial" panose="020B0604020202020204" pitchFamily="34" charset="0"/>
              <a:buChar char="•"/>
            </a:pPr>
            <a:r>
              <a:rPr lang="en-US" b="1" dirty="0"/>
              <a:t>Groups With Disparities: </a:t>
            </a:r>
            <a:r>
              <a:rPr lang="en-US" dirty="0"/>
              <a:t>For VHA users seen in fiscal year 2009 and followed until 2016, findings show significant disparities by age and </a:t>
            </a:r>
            <a:r>
              <a:rPr lang="en-US" dirty="0" smtClean="0"/>
              <a:t>gender but </a:t>
            </a:r>
            <a:r>
              <a:rPr lang="en-US" dirty="0"/>
              <a:t>not location.</a:t>
            </a:r>
          </a:p>
          <a:p>
            <a:pPr marL="628650" lvl="1" indent="-171450">
              <a:buFont typeface="Arial" panose="020B0604020202020204" pitchFamily="34" charset="0"/>
              <a:buChar char="•"/>
            </a:pPr>
            <a:r>
              <a:rPr lang="en-US" dirty="0"/>
              <a:t>Age</a:t>
            </a:r>
          </a:p>
          <a:p>
            <a:pPr marL="1087513" lvl="2" indent="-173113">
              <a:buFont typeface="Arial" panose="020B0604020202020204" pitchFamily="34" charset="0"/>
              <a:buChar char="•"/>
            </a:pPr>
            <a:r>
              <a:rPr lang="en-US" dirty="0"/>
              <a:t>VHA users ages 45-64 had a significantly higher lung cancer mortality rate </a:t>
            </a:r>
            <a:r>
              <a:rPr lang="en-US" dirty="0" smtClean="0"/>
              <a:t>compared with </a:t>
            </a:r>
            <a:r>
              <a:rPr lang="en-US" dirty="0"/>
              <a:t>VHA users ages 18-44 (214.28 vs. 5.33 per 100,000 VHA person-years). </a:t>
            </a:r>
          </a:p>
          <a:p>
            <a:pPr marL="1087513" lvl="2" indent="-173113">
              <a:buFont typeface="Arial" panose="020B0604020202020204" pitchFamily="34" charset="0"/>
              <a:buChar char="•"/>
            </a:pPr>
            <a:r>
              <a:rPr lang="en-US" dirty="0"/>
              <a:t>VHA users </a:t>
            </a:r>
            <a:r>
              <a:rPr lang="en-US" dirty="0" smtClean="0"/>
              <a:t>age 65+ </a:t>
            </a:r>
            <a:r>
              <a:rPr lang="en-US" dirty="0"/>
              <a:t>had a significantly higher lung cancer mortality rate </a:t>
            </a:r>
            <a:r>
              <a:rPr lang="en-US" dirty="0" smtClean="0"/>
              <a:t>compared with </a:t>
            </a:r>
            <a:r>
              <a:rPr lang="en-US" dirty="0"/>
              <a:t>VHA users ages 18-44 (506.02 vs. 5.33 per 100,000 VHA person-years). </a:t>
            </a:r>
          </a:p>
          <a:p>
            <a:pPr marL="628650" lvl="1" indent="-171450">
              <a:buFont typeface="Arial" panose="020B0604020202020204" pitchFamily="34" charset="0"/>
              <a:buChar char="•"/>
            </a:pPr>
            <a:r>
              <a:rPr lang="en-US" dirty="0"/>
              <a:t>Gender</a:t>
            </a:r>
          </a:p>
          <a:p>
            <a:pPr marL="1087513" lvl="2" indent="-173113">
              <a:buFont typeface="Arial" panose="020B0604020202020204" pitchFamily="34" charset="0"/>
              <a:buChar char="•"/>
            </a:pPr>
            <a:r>
              <a:rPr lang="en-US" dirty="0"/>
              <a:t>Female VHA users had a significantly lower lung cancer mortality rate </a:t>
            </a:r>
            <a:r>
              <a:rPr lang="en-US" dirty="0" smtClean="0"/>
              <a:t>compared with </a:t>
            </a:r>
            <a:r>
              <a:rPr lang="en-US" dirty="0"/>
              <a:t>male VHA users (223.36 vs. 327.61 per 100,000 VHA person-years). </a:t>
            </a:r>
          </a:p>
          <a:p>
            <a:pPr marL="628650" lvl="1" indent="-171450">
              <a:buFont typeface="Arial" panose="020B0604020202020204" pitchFamily="34" charset="0"/>
              <a:buChar char="•"/>
            </a:pPr>
            <a:r>
              <a:rPr lang="en-US" dirty="0"/>
              <a:t>Location</a:t>
            </a:r>
          </a:p>
          <a:p>
            <a:pPr marL="1087513" lvl="2" indent="-173113" defTabSz="923270">
              <a:buFont typeface="Arial" panose="020B0604020202020204" pitchFamily="34" charset="0"/>
              <a:buChar char="•"/>
              <a:defRPr/>
            </a:pPr>
            <a:r>
              <a:rPr lang="en-US" b="0" dirty="0"/>
              <a:t>There</a:t>
            </a:r>
            <a:r>
              <a:rPr lang="en-US" b="0" baseline="0" dirty="0"/>
              <a:t> were no statistically significant differences between r</a:t>
            </a:r>
            <a:r>
              <a:rPr lang="en-US" b="0" dirty="0"/>
              <a:t>ural VHA users and urban VHA users in lung cancer mortality rates </a:t>
            </a:r>
            <a:r>
              <a:rPr lang="en-US" dirty="0"/>
              <a:t>(322.85 vs. 294.91 per 100,000 VHA person-years). </a:t>
            </a:r>
          </a:p>
          <a:p>
            <a:pPr marL="173113" indent="-173113" defTabSz="923270">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116</a:t>
            </a:fld>
            <a:endParaRPr lang="en-US" dirty="0"/>
          </a:p>
        </p:txBody>
      </p:sp>
    </p:spTree>
    <p:extLst>
      <p:ext uri="{BB962C8B-B14F-4D97-AF65-F5344CB8AC3E}">
        <p14:creationId xmlns:p14="http://schemas.microsoft.com/office/powerpoint/2010/main" val="320700469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dirty="0">
                <a:solidFill>
                  <a:schemeClr val="tx1"/>
                </a:solidFill>
                <a:cs typeface="Arial" panose="020B0604020202020204" pitchFamily="34" charset="0"/>
              </a:rPr>
              <a:t>Lung cancer is more common in men than women, particularly African American men. Smoking is widely recognized as the leading cause of lung cancer. </a:t>
            </a:r>
            <a:r>
              <a:rPr lang="en-US" sz="1200" b="0" i="0" kern="1200" dirty="0">
                <a:solidFill>
                  <a:schemeClr val="tx1"/>
                </a:solidFill>
                <a:effectLst/>
              </a:rPr>
              <a:t>It is </a:t>
            </a:r>
            <a:r>
              <a:rPr lang="en-US" sz="1200" b="0" i="0" kern="1200" baseline="0" dirty="0">
                <a:solidFill>
                  <a:schemeClr val="tx1"/>
                </a:solidFill>
                <a:effectLst/>
              </a:rPr>
              <a:t>estimated that in 2020, approximately 135,720 people will die from lung/bronchus cancer in the United States </a:t>
            </a:r>
            <a:r>
              <a:rPr lang="en-US" b="0" dirty="0">
                <a:solidFill>
                  <a:schemeClr val="tx1"/>
                </a:solidFill>
                <a:cs typeface="Arial" panose="020B0604020202020204" pitchFamily="34" charset="0"/>
              </a:rPr>
              <a:t>(NCI,</a:t>
            </a:r>
            <a:r>
              <a:rPr lang="en-US" b="0" baseline="0" dirty="0">
                <a:solidFill>
                  <a:schemeClr val="tx1"/>
                </a:solidFill>
                <a:cs typeface="Arial" panose="020B0604020202020204" pitchFamily="34" charset="0"/>
              </a:rPr>
              <a:t> 2020).</a:t>
            </a:r>
            <a:endParaRPr lang="en-US" b="0" dirty="0">
              <a:solidFill>
                <a:schemeClr val="tx1"/>
              </a:solidFill>
              <a:cs typeface="Arial" panose="020B0604020202020204" pitchFamily="34" charset="0"/>
            </a:endParaRPr>
          </a:p>
          <a:p>
            <a:pPr marL="171450" indent="-171450" defTabSz="923270">
              <a:buFont typeface="Arial" panose="020B0604020202020204" pitchFamily="34" charset="0"/>
              <a:buChar char="•"/>
              <a:defRPr/>
            </a:pPr>
            <a:r>
              <a:rPr lang="en-US" b="1" dirty="0">
                <a:cs typeface="Arial" panose="020B0604020202020204" pitchFamily="34" charset="0"/>
              </a:rPr>
              <a:t>Overall Rate:</a:t>
            </a:r>
            <a:r>
              <a:rPr lang="en-US" b="0" dirty="0">
                <a:cs typeface="Arial" panose="020B0604020202020204" pitchFamily="34" charset="0"/>
              </a:rPr>
              <a:t> </a:t>
            </a:r>
            <a:r>
              <a:rPr lang="en-US" dirty="0"/>
              <a:t>For VHA users seen in fiscal year 2009 and followed until 2016, the lung cancer mortality rate was 306.92 per 100,000 VHA user person-years </a:t>
            </a:r>
            <a:r>
              <a:rPr lang="en-US" sz="1200" dirty="0"/>
              <a:t>(data not shown)</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Groups With Disparities: </a:t>
            </a:r>
            <a:r>
              <a:rPr lang="en-US" dirty="0"/>
              <a:t>For VHA users seen in fiscal year 2009 and followed until 2016, findings show significant </a:t>
            </a:r>
            <a:r>
              <a:rPr lang="en-US" b="0" dirty="0"/>
              <a:t>racial/ethnic</a:t>
            </a:r>
            <a:r>
              <a:rPr lang="en-US" dirty="0"/>
              <a:t> disparities.</a:t>
            </a:r>
          </a:p>
          <a:p>
            <a:pPr marL="630313" lvl="1" indent="-173113" defTabSz="923270">
              <a:buFont typeface="Arial" panose="020B0604020202020204" pitchFamily="34" charset="0"/>
              <a:buChar char="•"/>
              <a:defRPr/>
            </a:pPr>
            <a:r>
              <a:rPr lang="en-US" dirty="0"/>
              <a:t>Hispanic VHA users had a significantly lower lung cancer mortality rate </a:t>
            </a:r>
            <a:r>
              <a:rPr lang="en-US" dirty="0" smtClean="0"/>
              <a:t>compared with </a:t>
            </a:r>
            <a:r>
              <a:rPr lang="en-US" dirty="0"/>
              <a:t>non-Hispanic White VHA users (157.66 vs. 357.89 per 100,000 VHA person-years). </a:t>
            </a:r>
          </a:p>
          <a:p>
            <a:pPr marL="630313" lvl="1" indent="-173113" defTabSz="923270">
              <a:buFont typeface="Arial" panose="020B0604020202020204" pitchFamily="34" charset="0"/>
              <a:buChar char="•"/>
              <a:defRPr/>
            </a:pPr>
            <a:r>
              <a:rPr lang="en-US" b="0" dirty="0"/>
              <a:t>There</a:t>
            </a:r>
            <a:r>
              <a:rPr lang="en-US" b="0" baseline="0" dirty="0"/>
              <a:t> were no statistically significant differences between n</a:t>
            </a:r>
            <a:r>
              <a:rPr lang="en-US" b="0" dirty="0"/>
              <a:t>on-Hispanic American Indian/Alaska Native VHA users and non-Hispanic White VHA users in lung cancer mortality rates (370.12 vs. 357.89 per 100,000 VHA person-years). </a:t>
            </a:r>
          </a:p>
          <a:p>
            <a:pPr marL="630313" lvl="1" indent="-173113" defTabSz="923270">
              <a:buFont typeface="Arial" panose="020B0604020202020204" pitchFamily="34" charset="0"/>
              <a:buChar char="•"/>
              <a:defRPr/>
            </a:pPr>
            <a:r>
              <a:rPr lang="en-US" b="0" dirty="0"/>
              <a:t>Non-Hispanic Asian VHA users had a significantly lower lung cancer mortality rate </a:t>
            </a:r>
            <a:r>
              <a:rPr lang="en-US" b="0" dirty="0" smtClean="0"/>
              <a:t>compared with </a:t>
            </a:r>
            <a:r>
              <a:rPr lang="en-US" b="0" dirty="0"/>
              <a:t>non-Hispanic White VHA users (199.52 vs. 357.89 per 100,000 VHA person-years). </a:t>
            </a:r>
          </a:p>
          <a:p>
            <a:pPr marL="630313" lvl="1" indent="-173113" defTabSz="923270">
              <a:buFont typeface="Arial" panose="020B0604020202020204" pitchFamily="34" charset="0"/>
              <a:buChar char="•"/>
              <a:defRPr/>
            </a:pPr>
            <a:r>
              <a:rPr lang="en-US" b="0" dirty="0"/>
              <a:t>There</a:t>
            </a:r>
            <a:r>
              <a:rPr lang="en-US" b="0" baseline="0" dirty="0"/>
              <a:t> were no statistically significant differences between n</a:t>
            </a:r>
            <a:r>
              <a:rPr lang="en-US" b="0" dirty="0"/>
              <a:t>on-Hispanic Black VHA users and non-Hispanic White VHA users in lung cancer mortality rates (359.04 vs. 357.89 per 100,000 VHA person-years). </a:t>
            </a:r>
          </a:p>
          <a:p>
            <a:pPr marL="630313" lvl="1" indent="-173113" defTabSz="923270">
              <a:buFont typeface="Arial" panose="020B0604020202020204" pitchFamily="34" charset="0"/>
              <a:buChar char="•"/>
              <a:defRPr/>
            </a:pPr>
            <a:r>
              <a:rPr lang="en-US" b="0" dirty="0"/>
              <a:t>There</a:t>
            </a:r>
            <a:r>
              <a:rPr lang="en-US" b="0" baseline="0" dirty="0"/>
              <a:t> were no statistically significant differences between n</a:t>
            </a:r>
            <a:r>
              <a:rPr lang="en-US" b="0" dirty="0"/>
              <a:t>on-Hispanic </a:t>
            </a:r>
            <a:r>
              <a:rPr lang="en-US" b="0" dirty="0" err="1"/>
              <a:t>multirace</a:t>
            </a:r>
            <a:r>
              <a:rPr lang="en-US" b="0" dirty="0"/>
              <a:t> VHA users and non-Hispanic White VHA users in lung cancer mortality rates (386.72 vs. 357.89 per 100,000 VHA person-years). </a:t>
            </a:r>
          </a:p>
          <a:p>
            <a:pPr marL="630313" lvl="1" indent="-173113" defTabSz="923270">
              <a:buFont typeface="Arial" panose="020B0604020202020204" pitchFamily="34" charset="0"/>
              <a:buChar char="•"/>
              <a:defRPr/>
            </a:pPr>
            <a:r>
              <a:rPr lang="en-US" b="0" dirty="0"/>
              <a:t>There</a:t>
            </a:r>
            <a:r>
              <a:rPr lang="en-US" b="0" baseline="0" dirty="0"/>
              <a:t> were no statistically significant differences between n</a:t>
            </a:r>
            <a:r>
              <a:rPr lang="en-US" b="0" dirty="0"/>
              <a:t>on-Hispanic Native Hawaiian/Other Pacific Islander VHA users and non-Hispanic White VHA users in lung cancer mortality rates (352.85 vs. 357.89 per 100,000 VHA person-years). </a:t>
            </a:r>
          </a:p>
          <a:p>
            <a:pPr marL="630313" lvl="1" indent="-173113" defTabSz="923270">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117</a:t>
            </a:fld>
            <a:endParaRPr lang="en-US" dirty="0"/>
          </a:p>
        </p:txBody>
      </p:sp>
    </p:spTree>
    <p:extLst>
      <p:ext uri="{BB962C8B-B14F-4D97-AF65-F5344CB8AC3E}">
        <p14:creationId xmlns:p14="http://schemas.microsoft.com/office/powerpoint/2010/main" val="365475175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dirty="0" smtClean="0">
                <a:solidFill>
                  <a:schemeClr val="tx1"/>
                </a:solidFill>
                <a:cs typeface="Arial" panose="020B0604020202020204" pitchFamily="34" charset="0"/>
              </a:rPr>
              <a:t>People </a:t>
            </a:r>
            <a:r>
              <a:rPr lang="en-US" b="0" dirty="0">
                <a:solidFill>
                  <a:schemeClr val="tx1"/>
                </a:solidFill>
                <a:cs typeface="Arial" panose="020B0604020202020204" pitchFamily="34" charset="0"/>
              </a:rPr>
              <a:t>with HIV who </a:t>
            </a:r>
            <a:r>
              <a:rPr lang="en-US" b="0" dirty="0" smtClean="0">
                <a:solidFill>
                  <a:schemeClr val="tx1"/>
                </a:solidFill>
                <a:cs typeface="Arial" panose="020B0604020202020204" pitchFamily="34" charset="0"/>
              </a:rPr>
              <a:t>get </a:t>
            </a:r>
            <a:r>
              <a:rPr lang="en-US" b="0" dirty="0">
                <a:solidFill>
                  <a:schemeClr val="tx1"/>
                </a:solidFill>
                <a:cs typeface="Arial" panose="020B0604020202020204" pitchFamily="34" charset="0"/>
              </a:rPr>
              <a:t>and </a:t>
            </a:r>
            <a:r>
              <a:rPr lang="en-US" b="0" dirty="0" smtClean="0">
                <a:solidFill>
                  <a:schemeClr val="tx1"/>
                </a:solidFill>
                <a:cs typeface="Arial" panose="020B0604020202020204" pitchFamily="34" charset="0"/>
              </a:rPr>
              <a:t>stay </a:t>
            </a:r>
            <a:r>
              <a:rPr lang="en-US" b="0" dirty="0">
                <a:solidFill>
                  <a:schemeClr val="tx1"/>
                </a:solidFill>
                <a:cs typeface="Arial" panose="020B0604020202020204" pitchFamily="34" charset="0"/>
              </a:rPr>
              <a:t>virally suppressed or undetectable can stay healthy and </a:t>
            </a:r>
            <a:r>
              <a:rPr lang="en-US" b="0" dirty="0" smtClean="0">
                <a:solidFill>
                  <a:schemeClr val="tx1"/>
                </a:solidFill>
                <a:cs typeface="Arial" panose="020B0604020202020204" pitchFamily="34" charset="0"/>
              </a:rPr>
              <a:t>have a </a:t>
            </a:r>
            <a:r>
              <a:rPr lang="en-US" b="0" dirty="0">
                <a:solidFill>
                  <a:schemeClr val="tx1"/>
                </a:solidFill>
                <a:cs typeface="Arial" panose="020B0604020202020204" pitchFamily="34" charset="0"/>
              </a:rPr>
              <a:t>significantly low risk of transmitting HIV. Taking HIV medicine as prescribed can make the level of virus in their body very low or even undetectable. People with HIV need to know they are HIV positive so they can take medicine to treat HIV (CDC, 2019a, 2019b). </a:t>
            </a:r>
          </a:p>
          <a:p>
            <a:pPr marL="171450" indent="-171450" defTabSz="923270">
              <a:buFont typeface="Arial" panose="020B0604020202020204" pitchFamily="34" charset="0"/>
              <a:buChar char="•"/>
              <a:defRPr/>
            </a:pPr>
            <a:r>
              <a:rPr lang="en-US" b="1" dirty="0">
                <a:cs typeface="Arial" panose="020B0604020202020204" pitchFamily="34" charset="0"/>
              </a:rPr>
              <a:t>Overall Rate:</a:t>
            </a:r>
            <a:r>
              <a:rPr lang="en-US" b="0" dirty="0">
                <a:cs typeface="Arial" panose="020B0604020202020204" pitchFamily="34" charset="0"/>
              </a:rPr>
              <a:t> </a:t>
            </a:r>
            <a:r>
              <a:rPr lang="en-US" dirty="0"/>
              <a:t>For VHA users seen in fiscal year 2009 and followed until 2016, the HIV disease mortality rate was 6.02 per 100,000 VHA user person-years (data not shown).</a:t>
            </a:r>
          </a:p>
          <a:p>
            <a:pPr marL="171450" lvl="0" indent="-171450">
              <a:buFont typeface="Arial" panose="020B0604020202020204" pitchFamily="34" charset="0"/>
              <a:buChar char="•"/>
            </a:pPr>
            <a:r>
              <a:rPr lang="en-US" b="1" dirty="0"/>
              <a:t>Groups With Disparities: </a:t>
            </a:r>
            <a:r>
              <a:rPr lang="en-US" dirty="0"/>
              <a:t>For VHA users seen in fiscal year 2009 and followed until 2016, findings show significant disparities by age, gender, and location.</a:t>
            </a:r>
          </a:p>
          <a:p>
            <a:pPr marL="628650" lvl="1" indent="-171450">
              <a:buFont typeface="Arial" panose="020B0604020202020204" pitchFamily="34" charset="0"/>
              <a:buChar char="•"/>
            </a:pPr>
            <a:r>
              <a:rPr lang="en-US" dirty="0"/>
              <a:t>Age</a:t>
            </a:r>
          </a:p>
          <a:p>
            <a:pPr marL="1087513" lvl="2" indent="-173113">
              <a:buFont typeface="Arial" panose="020B0604020202020204" pitchFamily="34" charset="0"/>
              <a:buChar char="•"/>
            </a:pPr>
            <a:r>
              <a:rPr lang="en-US" dirty="0"/>
              <a:t>VHA users ages 45-64 had a significantly higher HIV disease mortality rate </a:t>
            </a:r>
            <a:r>
              <a:rPr lang="en-US" dirty="0" smtClean="0"/>
              <a:t>compared with </a:t>
            </a:r>
            <a:r>
              <a:rPr lang="en-US" dirty="0"/>
              <a:t>VHA users ages 18-44 (10.75 vs. 4.21 per 100,000 VHA person-years). </a:t>
            </a:r>
          </a:p>
          <a:p>
            <a:pPr marL="1087513" lvl="2" indent="-173113">
              <a:buFont typeface="Arial" panose="020B0604020202020204" pitchFamily="34" charset="0"/>
              <a:buChar char="•"/>
            </a:pPr>
            <a:r>
              <a:rPr lang="en-US" dirty="0"/>
              <a:t>VHA users </a:t>
            </a:r>
            <a:r>
              <a:rPr lang="en-US" dirty="0" smtClean="0"/>
              <a:t>age 65+ </a:t>
            </a:r>
            <a:r>
              <a:rPr lang="en-US" dirty="0"/>
              <a:t>had a significantly lower HIV disease mortality rate </a:t>
            </a:r>
            <a:r>
              <a:rPr lang="en-US" dirty="0" smtClean="0"/>
              <a:t>compared with </a:t>
            </a:r>
            <a:r>
              <a:rPr lang="en-US" dirty="0"/>
              <a:t>VHA users ages 18-44 (2.52 vs. 4.21 per 100,000 VHA person-years). </a:t>
            </a:r>
          </a:p>
          <a:p>
            <a:pPr marL="628650" lvl="1" indent="-171450">
              <a:buFont typeface="Arial" panose="020B0604020202020204" pitchFamily="34" charset="0"/>
              <a:buChar char="•"/>
            </a:pPr>
            <a:r>
              <a:rPr lang="en-US" dirty="0"/>
              <a:t>Gender</a:t>
            </a:r>
          </a:p>
          <a:p>
            <a:pPr marL="1087513" lvl="2" indent="-173113">
              <a:buFont typeface="Arial" panose="020B0604020202020204" pitchFamily="34" charset="0"/>
              <a:buChar char="•"/>
            </a:pPr>
            <a:r>
              <a:rPr lang="en-US" dirty="0"/>
              <a:t>Female VHA users had a significantly lower HIV disease mortality rate </a:t>
            </a:r>
            <a:r>
              <a:rPr lang="en-US" dirty="0" smtClean="0"/>
              <a:t>compared with </a:t>
            </a:r>
            <a:r>
              <a:rPr lang="en-US" dirty="0"/>
              <a:t>male VHA users (1.31 vs. 6.24 per 100,000 VHA person-years). </a:t>
            </a:r>
          </a:p>
          <a:p>
            <a:pPr marL="628650" lvl="1" indent="-171450">
              <a:buFont typeface="Arial" panose="020B0604020202020204" pitchFamily="34" charset="0"/>
              <a:buChar char="•"/>
            </a:pPr>
            <a:r>
              <a:rPr lang="en-US" dirty="0"/>
              <a:t>Location</a:t>
            </a:r>
          </a:p>
          <a:p>
            <a:pPr marL="1087513" lvl="2" indent="-173113" defTabSz="923270">
              <a:buFont typeface="Arial" panose="020B0604020202020204" pitchFamily="34" charset="0"/>
              <a:buChar char="•"/>
              <a:defRPr/>
            </a:pPr>
            <a:r>
              <a:rPr lang="en-US" dirty="0"/>
              <a:t>Rural VHA users had a significantly lower HIV disease mortality rate </a:t>
            </a:r>
            <a:r>
              <a:rPr lang="en-US" dirty="0" smtClean="0"/>
              <a:t>compared with </a:t>
            </a:r>
            <a:r>
              <a:rPr lang="en-US" dirty="0"/>
              <a:t>urban VHA users (2.74 vs. 8.50 per 100,000 VHA person-years).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118</a:t>
            </a:fld>
            <a:endParaRPr lang="en-US" dirty="0"/>
          </a:p>
        </p:txBody>
      </p:sp>
    </p:spTree>
    <p:extLst>
      <p:ext uri="{BB962C8B-B14F-4D97-AF65-F5344CB8AC3E}">
        <p14:creationId xmlns:p14="http://schemas.microsoft.com/office/powerpoint/2010/main" val="38629461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a:t>
            </a:r>
            <a:r>
              <a:rPr lang="en-US" dirty="0"/>
              <a:t> </a:t>
            </a:r>
            <a:r>
              <a:rPr lang="en-US" b="0" dirty="0" smtClean="0">
                <a:solidFill>
                  <a:schemeClr val="tx1"/>
                </a:solidFill>
                <a:cs typeface="Arial" panose="020B0604020202020204" pitchFamily="34" charset="0"/>
              </a:rPr>
              <a:t>People </a:t>
            </a:r>
            <a:r>
              <a:rPr lang="en-US" b="0" dirty="0">
                <a:solidFill>
                  <a:schemeClr val="tx1"/>
                </a:solidFill>
                <a:cs typeface="Arial" panose="020B0604020202020204" pitchFamily="34" charset="0"/>
              </a:rPr>
              <a:t>with HIV who </a:t>
            </a:r>
            <a:r>
              <a:rPr lang="en-US" b="0" dirty="0" smtClean="0">
                <a:solidFill>
                  <a:schemeClr val="tx1"/>
                </a:solidFill>
                <a:cs typeface="Arial" panose="020B0604020202020204" pitchFamily="34" charset="0"/>
              </a:rPr>
              <a:t>get </a:t>
            </a:r>
            <a:r>
              <a:rPr lang="en-US" b="0" dirty="0">
                <a:solidFill>
                  <a:schemeClr val="tx1"/>
                </a:solidFill>
                <a:cs typeface="Arial" panose="020B0604020202020204" pitchFamily="34" charset="0"/>
              </a:rPr>
              <a:t>and </a:t>
            </a:r>
            <a:r>
              <a:rPr lang="en-US" b="0" dirty="0" smtClean="0">
                <a:solidFill>
                  <a:schemeClr val="tx1"/>
                </a:solidFill>
                <a:cs typeface="Arial" panose="020B0604020202020204" pitchFamily="34" charset="0"/>
              </a:rPr>
              <a:t>stay </a:t>
            </a:r>
            <a:r>
              <a:rPr lang="en-US" b="0" dirty="0">
                <a:solidFill>
                  <a:schemeClr val="tx1"/>
                </a:solidFill>
                <a:cs typeface="Arial" panose="020B0604020202020204" pitchFamily="34" charset="0"/>
              </a:rPr>
              <a:t>virally suppressed or undetectable can stay healthy and </a:t>
            </a:r>
            <a:r>
              <a:rPr lang="en-US" b="0" dirty="0" smtClean="0">
                <a:solidFill>
                  <a:schemeClr val="tx1"/>
                </a:solidFill>
                <a:cs typeface="Arial" panose="020B0604020202020204" pitchFamily="34" charset="0"/>
              </a:rPr>
              <a:t>have a </a:t>
            </a:r>
            <a:r>
              <a:rPr lang="en-US" b="0" dirty="0">
                <a:solidFill>
                  <a:schemeClr val="tx1"/>
                </a:solidFill>
                <a:cs typeface="Arial" panose="020B0604020202020204" pitchFamily="34" charset="0"/>
              </a:rPr>
              <a:t>significantly low risk of transmitting HIV. Taking HIV medicine as prescribed can make the level of virus in their body very low or even undetectable. People with HIV need to know they are HIV positive so they can take medicine to treat HIV (CDC, 2019a, 2019b). </a:t>
            </a:r>
          </a:p>
          <a:p>
            <a:pPr marL="171450" indent="-171450" defTabSz="923270">
              <a:buFont typeface="Arial" panose="020B0604020202020204" pitchFamily="34" charset="0"/>
              <a:buChar char="•"/>
              <a:defRPr/>
            </a:pPr>
            <a:r>
              <a:rPr lang="en-US" b="1" dirty="0">
                <a:cs typeface="Arial" panose="020B0604020202020204" pitchFamily="34" charset="0"/>
              </a:rPr>
              <a:t>Overall Rate:</a:t>
            </a:r>
            <a:r>
              <a:rPr lang="en-US" b="0" dirty="0">
                <a:cs typeface="Arial" panose="020B0604020202020204" pitchFamily="34" charset="0"/>
              </a:rPr>
              <a:t> </a:t>
            </a:r>
            <a:r>
              <a:rPr lang="en-US" dirty="0"/>
              <a:t>For VHA users seen in fiscal year 2009 and followed until 2016, the HIV disease </a:t>
            </a:r>
            <a:r>
              <a:rPr lang="en-US" dirty="0" smtClean="0"/>
              <a:t>mortality </a:t>
            </a:r>
            <a:r>
              <a:rPr lang="en-US" dirty="0"/>
              <a:t>rate was 6.02 per 100,000 VHA user person-years (data not shown).</a:t>
            </a:r>
          </a:p>
          <a:p>
            <a:pPr marL="171450" lvl="0" indent="-171450">
              <a:buFont typeface="Arial" panose="020B0604020202020204" pitchFamily="34" charset="0"/>
              <a:buChar char="•"/>
            </a:pPr>
            <a:r>
              <a:rPr lang="en-US" b="1" dirty="0"/>
              <a:t>Groups With Disparities: </a:t>
            </a:r>
            <a:r>
              <a:rPr lang="en-US" dirty="0"/>
              <a:t>For VHA users seen in fiscal year 2009 and followed until 2016, findings show significant </a:t>
            </a:r>
            <a:r>
              <a:rPr lang="en-US" b="0" dirty="0"/>
              <a:t>racial/ethnic </a:t>
            </a:r>
            <a:r>
              <a:rPr lang="en-US" dirty="0"/>
              <a:t>disparities.</a:t>
            </a:r>
          </a:p>
          <a:p>
            <a:pPr marL="630313" lvl="1" indent="-173113" defTabSz="923270">
              <a:buFont typeface="Arial" panose="020B0604020202020204" pitchFamily="34" charset="0"/>
              <a:buChar char="•"/>
              <a:defRPr/>
            </a:pPr>
            <a:r>
              <a:rPr lang="en-US" dirty="0"/>
              <a:t>Hispanic VHA users had a significantly higher HIV disease mortality rate </a:t>
            </a:r>
            <a:r>
              <a:rPr lang="en-US" dirty="0" smtClean="0"/>
              <a:t>compared with </a:t>
            </a:r>
            <a:r>
              <a:rPr lang="en-US" dirty="0"/>
              <a:t>non-Hispanic White VHA users (7.38 vs. 2.97 per 100,000 VHA person-years). </a:t>
            </a:r>
          </a:p>
          <a:p>
            <a:pPr marL="630313" lvl="1" indent="-173113" defTabSz="923270">
              <a:buFont typeface="Arial" panose="020B0604020202020204" pitchFamily="34" charset="0"/>
              <a:buChar char="•"/>
              <a:defRPr/>
            </a:pPr>
            <a:r>
              <a:rPr lang="en-US" dirty="0"/>
              <a:t>Non-Hispanic Asian VHA users had a significantly lower HIV disease mortality rate </a:t>
            </a:r>
            <a:r>
              <a:rPr lang="en-US" dirty="0" smtClean="0"/>
              <a:t>compared with </a:t>
            </a:r>
            <a:r>
              <a:rPr lang="en-US" dirty="0"/>
              <a:t>non-Hispanic White VHA users (0.54 vs. 2.97 per 100,000 VHA person-years). </a:t>
            </a:r>
          </a:p>
          <a:p>
            <a:pPr marL="630313" lvl="1" indent="-173113" defTabSz="923270">
              <a:buFont typeface="Arial" panose="020B0604020202020204" pitchFamily="34" charset="0"/>
              <a:buChar char="•"/>
              <a:defRPr/>
            </a:pPr>
            <a:r>
              <a:rPr lang="en-US" dirty="0"/>
              <a:t>Non-Hispanic Black VHA users had a significantly higher HIV disease mortality rate </a:t>
            </a:r>
            <a:r>
              <a:rPr lang="en-US" dirty="0" smtClean="0"/>
              <a:t>compared with </a:t>
            </a:r>
            <a:r>
              <a:rPr lang="en-US" dirty="0"/>
              <a:t>non-Hispanic White VHA users (18.39 vs. 2.97 per 100,000 VHA person-years). </a:t>
            </a:r>
          </a:p>
          <a:p>
            <a:pPr marL="630313" lvl="1" indent="-173113" defTabSz="923270">
              <a:buFont typeface="Arial" panose="020B0604020202020204" pitchFamily="34" charset="0"/>
              <a:buChar char="•"/>
              <a:defRPr/>
            </a:pPr>
            <a:r>
              <a:rPr lang="en-US" b="0" dirty="0"/>
              <a:t>There</a:t>
            </a:r>
            <a:r>
              <a:rPr lang="en-US" b="0" baseline="0" dirty="0"/>
              <a:t> were no statistically significant differences between n</a:t>
            </a:r>
            <a:r>
              <a:rPr lang="en-US" b="0" dirty="0"/>
              <a:t>on-Hispanic </a:t>
            </a:r>
            <a:r>
              <a:rPr lang="en-US" b="0" dirty="0" err="1"/>
              <a:t>multirace</a:t>
            </a:r>
            <a:r>
              <a:rPr lang="en-US" b="0" dirty="0"/>
              <a:t> VHA users and non-Hispanic White VHA users in HIV disease mortality rates (6.22 vs. 2.97 per 100,000 VHA person-years). </a:t>
            </a:r>
          </a:p>
          <a:p>
            <a:pPr marL="630313" lvl="1" indent="-173113" defTabSz="923270">
              <a:buFont typeface="Arial" panose="020B0604020202020204" pitchFamily="34" charset="0"/>
              <a:buChar char="•"/>
              <a:defRPr/>
            </a:pPr>
            <a:r>
              <a:rPr lang="en-US" b="0" dirty="0"/>
              <a:t>There</a:t>
            </a:r>
            <a:r>
              <a:rPr lang="en-US" b="0" baseline="0" dirty="0"/>
              <a:t> were no statistically significant differences between n</a:t>
            </a:r>
            <a:r>
              <a:rPr lang="en-US" b="0" dirty="0"/>
              <a:t>on-Hispanic Native Hawaiian/Other Pacific Islander VHA users and non-Hispanic White VHA users in HIV disease mortality rates </a:t>
            </a:r>
            <a:r>
              <a:rPr lang="en-US" dirty="0"/>
              <a:t>(4.31 vs. 2.97 per 100,000 VHA person-years). </a:t>
            </a:r>
          </a:p>
          <a:p>
            <a:pPr marL="630313" lvl="1" indent="-173113" defTabSz="923270">
              <a:buFont typeface="Arial" panose="020B0604020202020204" pitchFamily="34" charset="0"/>
              <a:buChar char="•"/>
              <a:defRPr/>
            </a:pPr>
            <a:endParaRPr lang="en-US" dirty="0"/>
          </a:p>
          <a:p>
            <a:pPr lvl="1"/>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119</a:t>
            </a:fld>
            <a:endParaRPr lang="en-US" dirty="0"/>
          </a:p>
        </p:txBody>
      </p:sp>
    </p:spTree>
    <p:extLst>
      <p:ext uri="{BB962C8B-B14F-4D97-AF65-F5344CB8AC3E}">
        <p14:creationId xmlns:p14="http://schemas.microsoft.com/office/powerpoint/2010/main" val="4289300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a:t>
            </a:fld>
            <a:endParaRPr lang="en-US" dirty="0"/>
          </a:p>
        </p:txBody>
      </p:sp>
    </p:spTree>
    <p:extLst>
      <p:ext uri="{BB962C8B-B14F-4D97-AF65-F5344CB8AC3E}">
        <p14:creationId xmlns:p14="http://schemas.microsoft.com/office/powerpoint/2010/main" val="56162061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indent="-171450" defTabSz="923270">
              <a:buFont typeface="Arial" panose="020B0604020202020204" pitchFamily="34" charset="0"/>
              <a:buChar char="•"/>
              <a:defRPr/>
            </a:pPr>
            <a:r>
              <a:rPr lang="en-US" b="1" dirty="0">
                <a:solidFill>
                  <a:schemeClr val="tx1"/>
                </a:solidFill>
                <a:cs typeface="Arial" panose="020B0604020202020204" pitchFamily="34" charset="0"/>
              </a:rPr>
              <a:t>Importance: </a:t>
            </a:r>
            <a:r>
              <a:rPr lang="en-US" b="0" dirty="0">
                <a:solidFill>
                  <a:schemeClr val="tx1"/>
                </a:solidFill>
                <a:cs typeface="Arial" panose="020B0604020202020204" pitchFamily="34" charset="0"/>
              </a:rPr>
              <a:t>Suicide is the 10th leading cause of death in the United States. It was responsible for more than 48,000 deaths in 2018, resulting in one death every 11 minutes. Suicide death rates vary by race/ethnicity, age, and other population characteristics, with the highest rates across the </a:t>
            </a:r>
            <a:r>
              <a:rPr lang="en-US" b="0" dirty="0" smtClean="0">
                <a:solidFill>
                  <a:schemeClr val="tx1"/>
                </a:solidFill>
                <a:cs typeface="Arial" panose="020B0604020202020204" pitchFamily="34" charset="0"/>
              </a:rPr>
              <a:t>lifespan </a:t>
            </a:r>
            <a:r>
              <a:rPr lang="en-US" b="0" dirty="0">
                <a:solidFill>
                  <a:schemeClr val="tx1"/>
                </a:solidFill>
                <a:cs typeface="Arial" panose="020B0604020202020204" pitchFamily="34" charset="0"/>
              </a:rPr>
              <a:t>occurring among non-Hispanic American Indian/Alaska Native and non-Hispanic White populations (CDC, 2020).</a:t>
            </a:r>
          </a:p>
          <a:p>
            <a:pPr marL="171450" indent="-171450" defTabSz="923270">
              <a:buFont typeface="Arial" panose="020B0604020202020204" pitchFamily="34" charset="0"/>
              <a:buChar char="•"/>
              <a:defRPr/>
            </a:pPr>
            <a:r>
              <a:rPr lang="en-US" b="1" dirty="0">
                <a:cs typeface="Arial" panose="020B0604020202020204" pitchFamily="34" charset="0"/>
              </a:rPr>
              <a:t>Overall Rate:</a:t>
            </a:r>
            <a:r>
              <a:rPr lang="en-US" b="0" dirty="0">
                <a:cs typeface="Arial" panose="020B0604020202020204" pitchFamily="34" charset="0"/>
              </a:rPr>
              <a:t> </a:t>
            </a:r>
            <a:r>
              <a:rPr lang="en-US" dirty="0"/>
              <a:t>For VHA users seen in fiscal year 2009 and followed until 2016, the suicide mortality rate was 39.42 per 100,000 VHA user person-years (data not shown).</a:t>
            </a:r>
          </a:p>
          <a:p>
            <a:pPr marL="171450" lvl="0" indent="-171450">
              <a:buFont typeface="Arial" panose="020B0604020202020204" pitchFamily="34" charset="0"/>
              <a:buChar char="•"/>
            </a:pPr>
            <a:r>
              <a:rPr lang="en-US" b="1" dirty="0"/>
              <a:t>Groups With Disparities: </a:t>
            </a:r>
            <a:r>
              <a:rPr lang="en-US" dirty="0"/>
              <a:t>For VHA users seen in fiscal year 2009 and followed until 2016, findings show significant disparities by age, gender, and location.</a:t>
            </a:r>
          </a:p>
          <a:p>
            <a:pPr marL="628650" lvl="1" indent="-171450">
              <a:buFont typeface="Arial" panose="020B0604020202020204" pitchFamily="34" charset="0"/>
              <a:buChar char="•"/>
            </a:pPr>
            <a:r>
              <a:rPr lang="en-US" dirty="0"/>
              <a:t>Age</a:t>
            </a:r>
          </a:p>
          <a:p>
            <a:pPr marL="1087513" lvl="2" indent="-173113">
              <a:buFont typeface="Arial" panose="020B0604020202020204" pitchFamily="34" charset="0"/>
              <a:buChar char="•"/>
            </a:pPr>
            <a:r>
              <a:rPr lang="en-US" dirty="0"/>
              <a:t>VHA users ages 45-64 had a significantly lower suicide mortality rate </a:t>
            </a:r>
            <a:r>
              <a:rPr lang="en-US" dirty="0" smtClean="0"/>
              <a:t>compared with </a:t>
            </a:r>
            <a:r>
              <a:rPr lang="en-US" dirty="0"/>
              <a:t>VHA users ages 18-44 (37.49 vs. 48.51 per 100,000 VHA person-years). </a:t>
            </a:r>
          </a:p>
          <a:p>
            <a:pPr marL="1087513" lvl="2" indent="-173113">
              <a:buFont typeface="Arial" panose="020B0604020202020204" pitchFamily="34" charset="0"/>
              <a:buChar char="•"/>
            </a:pPr>
            <a:r>
              <a:rPr lang="en-US" dirty="0"/>
              <a:t>VHA users </a:t>
            </a:r>
            <a:r>
              <a:rPr lang="en-US" dirty="0" smtClean="0"/>
              <a:t>age 65+ </a:t>
            </a:r>
            <a:r>
              <a:rPr lang="en-US" dirty="0"/>
              <a:t>had a significantly lower suicide mortality rate </a:t>
            </a:r>
            <a:r>
              <a:rPr lang="en-US" dirty="0" smtClean="0"/>
              <a:t>compared with </a:t>
            </a:r>
            <a:r>
              <a:rPr lang="en-US" dirty="0"/>
              <a:t>VHA users ages 18-44 (39.65 vs. 48.51 per 100,000 VHA person-years). </a:t>
            </a:r>
          </a:p>
          <a:p>
            <a:pPr marL="628650" lvl="1" indent="-171450">
              <a:buFont typeface="Arial" panose="020B0604020202020204" pitchFamily="34" charset="0"/>
              <a:buChar char="•"/>
            </a:pPr>
            <a:r>
              <a:rPr lang="en-US" dirty="0"/>
              <a:t>Gender</a:t>
            </a:r>
          </a:p>
          <a:p>
            <a:pPr marL="1087513" lvl="2" indent="-173113">
              <a:buFont typeface="Arial" panose="020B0604020202020204" pitchFamily="34" charset="0"/>
              <a:buChar char="•"/>
            </a:pPr>
            <a:r>
              <a:rPr lang="en-US" dirty="0"/>
              <a:t>Female VHA users had a significantly lower suicide mortality rate </a:t>
            </a:r>
            <a:r>
              <a:rPr lang="en-US" dirty="0" smtClean="0"/>
              <a:t>compared with </a:t>
            </a:r>
            <a:r>
              <a:rPr lang="en-US" dirty="0"/>
              <a:t>male VHA users (13.64 vs. 40.42 per 100,000 VHA person-years). </a:t>
            </a:r>
          </a:p>
          <a:p>
            <a:pPr marL="628650" lvl="1" indent="-171450">
              <a:buFont typeface="Arial" panose="020B0604020202020204" pitchFamily="34" charset="0"/>
              <a:buChar char="•"/>
            </a:pPr>
            <a:r>
              <a:rPr lang="en-US" dirty="0"/>
              <a:t>Location</a:t>
            </a:r>
          </a:p>
          <a:p>
            <a:pPr marL="1087513" lvl="2" indent="-173113" defTabSz="923270">
              <a:buFont typeface="Arial" panose="020B0604020202020204" pitchFamily="34" charset="0"/>
              <a:buChar char="•"/>
              <a:defRPr/>
            </a:pPr>
            <a:r>
              <a:rPr lang="en-US" dirty="0"/>
              <a:t>Rural VHA users had a significantly higher suicide mortality rate </a:t>
            </a:r>
            <a:r>
              <a:rPr lang="en-US" dirty="0" smtClean="0"/>
              <a:t>compared with </a:t>
            </a:r>
            <a:r>
              <a:rPr lang="en-US" dirty="0"/>
              <a:t>urban VHA users (43.21 vs. 36.57 per 100,000 VHA person-years). </a:t>
            </a:r>
          </a:p>
          <a:p>
            <a:pPr marL="173113" indent="-173113" defTabSz="923270">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120</a:t>
            </a:fld>
            <a:endParaRPr lang="en-US" dirty="0"/>
          </a:p>
        </p:txBody>
      </p:sp>
    </p:spTree>
    <p:extLst>
      <p:ext uri="{BB962C8B-B14F-4D97-AF65-F5344CB8AC3E}">
        <p14:creationId xmlns:p14="http://schemas.microsoft.com/office/powerpoint/2010/main" val="287550967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23270" rtl="0" eaLnBrk="1" fontAlgn="auto" latinLnBrk="0" hangingPunct="1">
              <a:lnSpc>
                <a:spcPct val="100000"/>
              </a:lnSpc>
              <a:spcBef>
                <a:spcPts val="0"/>
              </a:spcBef>
              <a:spcAft>
                <a:spcPts val="0"/>
              </a:spcAft>
              <a:buClrTx/>
              <a:buSzTx/>
              <a:tabLst/>
              <a:defRPr/>
            </a:pPr>
            <a:r>
              <a:rPr lang="en-US" b="1" dirty="0">
                <a:solidFill>
                  <a:schemeClr val="tx1"/>
                </a:solidFill>
                <a:cs typeface="Arial" panose="020B0604020202020204" pitchFamily="34" charset="0"/>
              </a:rPr>
              <a:t>Importance: </a:t>
            </a:r>
            <a:r>
              <a:rPr lang="en-US" b="0" dirty="0">
                <a:solidFill>
                  <a:schemeClr val="tx1"/>
                </a:solidFill>
                <a:cs typeface="Arial" panose="020B0604020202020204" pitchFamily="34" charset="0"/>
              </a:rPr>
              <a:t>Suicide is the 10th leading cause of death in the United States. It was responsible for more than 48,000 deaths in 2018, resulting in one death every 11 minutes. Suicide death rates vary by race/ethnicity, age, and other population characteristics, with the highest rates across </a:t>
            </a:r>
            <a:r>
              <a:rPr lang="en-US" b="0">
                <a:solidFill>
                  <a:schemeClr val="tx1"/>
                </a:solidFill>
                <a:cs typeface="Arial" panose="020B0604020202020204" pitchFamily="34" charset="0"/>
              </a:rPr>
              <a:t>the </a:t>
            </a:r>
            <a:r>
              <a:rPr lang="en-US" b="0" smtClean="0">
                <a:solidFill>
                  <a:schemeClr val="tx1"/>
                </a:solidFill>
                <a:cs typeface="Arial" panose="020B0604020202020204" pitchFamily="34" charset="0"/>
              </a:rPr>
              <a:t>lifespan </a:t>
            </a:r>
            <a:r>
              <a:rPr lang="en-US" b="0" dirty="0">
                <a:solidFill>
                  <a:schemeClr val="tx1"/>
                </a:solidFill>
                <a:cs typeface="Arial" panose="020B0604020202020204" pitchFamily="34" charset="0"/>
              </a:rPr>
              <a:t>occurring among non-Hispanic American Indian/Alaska Native and non-Hispanic White populations (CDC, 2020).</a:t>
            </a:r>
          </a:p>
          <a:p>
            <a:pPr defTabSz="923270">
              <a:defRPr/>
            </a:pPr>
            <a:r>
              <a:rPr lang="en-US" b="1" dirty="0">
                <a:cs typeface="Arial" panose="020B0604020202020204" pitchFamily="34" charset="0"/>
              </a:rPr>
              <a:t>Overall Rate:</a:t>
            </a:r>
            <a:r>
              <a:rPr lang="en-US" b="0" dirty="0">
                <a:cs typeface="Arial" panose="020B0604020202020204" pitchFamily="34" charset="0"/>
              </a:rPr>
              <a:t> </a:t>
            </a:r>
            <a:r>
              <a:rPr lang="en-US" dirty="0"/>
              <a:t>For VHA users seen in fiscal year 2009 and followed until 2016, the suicide mortality rate was 39.42 per 100,000 VHA user person-years </a:t>
            </a:r>
            <a:r>
              <a:rPr lang="en-US" sz="1200" dirty="0"/>
              <a:t>(data not shown)</a:t>
            </a:r>
            <a:r>
              <a:rPr lang="en-US" dirty="0"/>
              <a:t>.</a:t>
            </a:r>
          </a:p>
          <a:p>
            <a:pPr marL="171450" marR="0" lvl="0" indent="-171450" algn="l" defTabSz="914400" rtl="0" eaLnBrk="1" fontAlgn="auto" latinLnBrk="0" hangingPunct="1">
              <a:lnSpc>
                <a:spcPct val="100000"/>
              </a:lnSpc>
              <a:spcBef>
                <a:spcPts val="0"/>
              </a:spcBef>
              <a:spcAft>
                <a:spcPts val="0"/>
              </a:spcAft>
              <a:buClrTx/>
              <a:buSzTx/>
              <a:tabLst/>
              <a:defRPr/>
            </a:pPr>
            <a:r>
              <a:rPr lang="en-US" b="1" dirty="0"/>
              <a:t>Groups With Disparities: </a:t>
            </a:r>
            <a:r>
              <a:rPr lang="en-US" dirty="0"/>
              <a:t>For VHA users seen in fiscal year 2009 and followed until 2016, findings show significant </a:t>
            </a:r>
            <a:r>
              <a:rPr lang="en-US" b="0" dirty="0"/>
              <a:t>racial/ethnic</a:t>
            </a:r>
            <a:r>
              <a:rPr lang="en-US" dirty="0"/>
              <a:t> disparities.</a:t>
            </a:r>
          </a:p>
          <a:p>
            <a:pPr marL="462038" lvl="1" indent="-173113" defTabSz="923270">
              <a:buFont typeface="Arial" panose="020B0604020202020204" pitchFamily="34" charset="0"/>
              <a:buChar char="•"/>
              <a:defRPr/>
            </a:pPr>
            <a:r>
              <a:rPr lang="en-US" dirty="0"/>
              <a:t>Hispanic VHA users had a significantly lower suicide mortality rate </a:t>
            </a:r>
            <a:r>
              <a:rPr lang="en-US" dirty="0" smtClean="0"/>
              <a:t>compared with </a:t>
            </a:r>
            <a:r>
              <a:rPr lang="en-US" dirty="0"/>
              <a:t>non-Hispanic White VHA users (22.12 vs. 45.80 per 100,000 VHA person-years). </a:t>
            </a:r>
          </a:p>
          <a:p>
            <a:pPr marL="462038" lvl="1" indent="-173113" defTabSz="923270">
              <a:buFont typeface="Arial" panose="020B0604020202020204" pitchFamily="34" charset="0"/>
              <a:buChar char="•"/>
              <a:defRPr/>
            </a:pPr>
            <a:r>
              <a:rPr lang="en-US" dirty="0"/>
              <a:t>Non-Hispanic American Indian/Alaska Native VHA users had a significantly lower suicide mortality rate </a:t>
            </a:r>
            <a:r>
              <a:rPr lang="en-US" dirty="0" smtClean="0"/>
              <a:t>compared with </a:t>
            </a:r>
            <a:r>
              <a:rPr lang="en-US" dirty="0"/>
              <a:t>non-Hispanic White VHA users (34.87 vs. 45.80 per 100,000 VHA person-years). </a:t>
            </a:r>
          </a:p>
          <a:p>
            <a:pPr marL="462038" lvl="1" indent="-173113" defTabSz="923270">
              <a:buFont typeface="Arial" panose="020B0604020202020204" pitchFamily="34" charset="0"/>
              <a:buChar char="•"/>
              <a:defRPr/>
            </a:pPr>
            <a:r>
              <a:rPr lang="en-US" dirty="0"/>
              <a:t>Non-Hispanic Asian VHA users had a significantly lower suicide mortality rate </a:t>
            </a:r>
            <a:r>
              <a:rPr lang="en-US" dirty="0" smtClean="0"/>
              <a:t>compared with </a:t>
            </a:r>
            <a:r>
              <a:rPr lang="en-US" dirty="0"/>
              <a:t>non-Hispanic White VHA users (16.16 vs. 45.80 per 100,000 VHA person-years). </a:t>
            </a:r>
          </a:p>
          <a:p>
            <a:pPr marL="462038" lvl="1" indent="-173113" defTabSz="923270">
              <a:buFont typeface="Arial" panose="020B0604020202020204" pitchFamily="34" charset="0"/>
              <a:buChar char="•"/>
              <a:defRPr/>
            </a:pPr>
            <a:r>
              <a:rPr lang="en-US" dirty="0"/>
              <a:t>Non-Hispanic Black VHA users had a significantly lower suicide mortality rate </a:t>
            </a:r>
            <a:r>
              <a:rPr lang="en-US" dirty="0" smtClean="0"/>
              <a:t>compared with </a:t>
            </a:r>
            <a:r>
              <a:rPr lang="en-US" dirty="0"/>
              <a:t>non-Hispanic White VHA users (12.81 vs. 45.80 per 100,000 VHA person-years). </a:t>
            </a:r>
          </a:p>
          <a:p>
            <a:pPr marL="462038" lvl="1" indent="-173113" defTabSz="923270">
              <a:buFont typeface="Arial" panose="020B0604020202020204" pitchFamily="34" charset="0"/>
              <a:buChar char="•"/>
              <a:defRPr/>
            </a:pPr>
            <a:r>
              <a:rPr lang="en-US" dirty="0"/>
              <a:t>Non-Hispanic </a:t>
            </a:r>
            <a:r>
              <a:rPr lang="en-US" dirty="0" err="1"/>
              <a:t>multirace</a:t>
            </a:r>
            <a:r>
              <a:rPr lang="en-US" dirty="0"/>
              <a:t> VHA users had a significantly lower suicide mortality rate </a:t>
            </a:r>
            <a:r>
              <a:rPr lang="en-US" dirty="0" smtClean="0"/>
              <a:t>compared with </a:t>
            </a:r>
            <a:r>
              <a:rPr lang="en-US" dirty="0"/>
              <a:t>non-Hispanic White VHA users (34.77 vs. 45.80 per 100,000 VHA person-years). </a:t>
            </a:r>
          </a:p>
          <a:p>
            <a:pPr marL="462038" lvl="1" indent="-173113" defTabSz="923270">
              <a:buFont typeface="Arial" panose="020B0604020202020204" pitchFamily="34" charset="0"/>
              <a:buChar char="•"/>
              <a:defRPr/>
            </a:pPr>
            <a:r>
              <a:rPr lang="en-US" dirty="0"/>
              <a:t>Non-Hispanic Native Hawaiian/Other Pacific Islander VHA users had a significantly lower suicide mortality rate </a:t>
            </a:r>
            <a:r>
              <a:rPr lang="en-US" dirty="0" smtClean="0"/>
              <a:t>compared with </a:t>
            </a:r>
            <a:r>
              <a:rPr lang="en-US" dirty="0"/>
              <a:t>non-Hispanic White VHA users (32.51 vs. 45.80 per 100,000 VHA person-years). </a:t>
            </a:r>
          </a:p>
          <a:p>
            <a:pPr marL="288925" lvl="1" indent="0" defTabSz="923270">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121</a:t>
            </a:fld>
            <a:endParaRPr lang="en-US" dirty="0"/>
          </a:p>
        </p:txBody>
      </p:sp>
    </p:spTree>
    <p:extLst>
      <p:ext uri="{BB962C8B-B14F-4D97-AF65-F5344CB8AC3E}">
        <p14:creationId xmlns:p14="http://schemas.microsoft.com/office/powerpoint/2010/main" val="315119743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122</a:t>
            </a:fld>
            <a:endParaRPr lang="en-US" dirty="0"/>
          </a:p>
        </p:txBody>
      </p:sp>
    </p:spTree>
    <p:extLst>
      <p:ext uri="{BB962C8B-B14F-4D97-AF65-F5344CB8AC3E}">
        <p14:creationId xmlns:p14="http://schemas.microsoft.com/office/powerpoint/2010/main" val="241740006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123</a:t>
            </a:fld>
            <a:endParaRPr lang="en-US" dirty="0"/>
          </a:p>
        </p:txBody>
      </p:sp>
    </p:spTree>
    <p:extLst>
      <p:ext uri="{BB962C8B-B14F-4D97-AF65-F5344CB8AC3E}">
        <p14:creationId xmlns:p14="http://schemas.microsoft.com/office/powerpoint/2010/main" val="335735705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124</a:t>
            </a:fld>
            <a:endParaRPr lang="en-US" dirty="0"/>
          </a:p>
        </p:txBody>
      </p:sp>
    </p:spTree>
    <p:extLst>
      <p:ext uri="{BB962C8B-B14F-4D97-AF65-F5344CB8AC3E}">
        <p14:creationId xmlns:p14="http://schemas.microsoft.com/office/powerpoint/2010/main" val="287523934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125</a:t>
            </a:fld>
            <a:endParaRPr lang="en-US" dirty="0"/>
          </a:p>
        </p:txBody>
      </p:sp>
    </p:spTree>
    <p:extLst>
      <p:ext uri="{BB962C8B-B14F-4D97-AF65-F5344CB8AC3E}">
        <p14:creationId xmlns:p14="http://schemas.microsoft.com/office/powerpoint/2010/main" val="237129895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126</a:t>
            </a:fld>
            <a:endParaRPr lang="en-US" dirty="0"/>
          </a:p>
        </p:txBody>
      </p:sp>
    </p:spTree>
    <p:extLst>
      <p:ext uri="{BB962C8B-B14F-4D97-AF65-F5344CB8AC3E}">
        <p14:creationId xmlns:p14="http://schemas.microsoft.com/office/powerpoint/2010/main" val="383579248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127</a:t>
            </a:fld>
            <a:endParaRPr lang="en-US" dirty="0"/>
          </a:p>
        </p:txBody>
      </p:sp>
    </p:spTree>
    <p:extLst>
      <p:ext uri="{BB962C8B-B14F-4D97-AF65-F5344CB8AC3E}">
        <p14:creationId xmlns:p14="http://schemas.microsoft.com/office/powerpoint/2010/main" val="20087592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a:defRPr/>
            </a:pPr>
            <a:r>
              <a:rPr lang="en-US" b="1" smtClean="0"/>
              <a:t>Sources:</a:t>
            </a:r>
            <a:r>
              <a:rPr lang="en-US" smtClean="0"/>
              <a:t> </a:t>
            </a:r>
            <a:r>
              <a:rPr lang="en-US" dirty="0"/>
              <a:t>Medical Expenditure Panel Survey (MEPS), 2014-2017; National Health Interview Survey (NHIS), 2015-2018; Survey of Healthcare Experience of Patients (SHEP), 2015; and Veterans Health Administration (VHA) Administrative Fiscal year (FY) 2009-2016.</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128</a:t>
            </a:fld>
            <a:endParaRPr lang="en-US" dirty="0"/>
          </a:p>
        </p:txBody>
      </p:sp>
    </p:spTree>
    <p:extLst>
      <p:ext uri="{BB962C8B-B14F-4D97-AF65-F5344CB8AC3E}">
        <p14:creationId xmlns:p14="http://schemas.microsoft.com/office/powerpoint/2010/main" val="3366491675"/>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lvl="0"/>
            <a:r>
              <a:rPr lang="en-US" b="1" dirty="0"/>
              <a:t>Importance</a:t>
            </a:r>
            <a:r>
              <a:rPr lang="en-US" b="1"/>
              <a:t>: </a:t>
            </a:r>
            <a:r>
              <a:rPr lang="en-US" sz="1200" b="0" kern="1200" smtClean="0">
                <a:solidFill>
                  <a:schemeClr val="tx1"/>
                </a:solidFill>
                <a:effectLst/>
                <a:latin typeface="+mn-lt"/>
                <a:ea typeface="+mn-ea"/>
                <a:cs typeface="+mn-cs"/>
              </a:rPr>
              <a:t>Each </a:t>
            </a:r>
            <a:r>
              <a:rPr lang="en-US" sz="1200" b="0" kern="1200" dirty="0">
                <a:solidFill>
                  <a:schemeClr val="tx1"/>
                </a:solidFill>
                <a:effectLst/>
                <a:latin typeface="+mn-lt"/>
                <a:ea typeface="+mn-ea"/>
                <a:cs typeface="+mn-cs"/>
              </a:rPr>
              <a:t>year, millions of Americans get sick with influenza. Sometimes it causes mild </a:t>
            </a:r>
            <a:r>
              <a:rPr lang="en-US" sz="1200" b="0" kern="1200" dirty="0" smtClean="0">
                <a:solidFill>
                  <a:schemeClr val="tx1"/>
                </a:solidFill>
                <a:effectLst/>
                <a:latin typeface="+mn-lt"/>
                <a:ea typeface="+mn-ea"/>
                <a:cs typeface="+mn-cs"/>
              </a:rPr>
              <a:t>illness but </a:t>
            </a:r>
            <a:r>
              <a:rPr lang="en-US" sz="1200" b="0" kern="1200" dirty="0">
                <a:solidFill>
                  <a:schemeClr val="tx1"/>
                </a:solidFill>
                <a:effectLst/>
                <a:latin typeface="+mn-lt"/>
                <a:ea typeface="+mn-ea"/>
                <a:cs typeface="+mn-cs"/>
              </a:rPr>
              <a:t>it can also be serious or even deadly, especially for people over 65, newborn babies, and people with certain chronic illnesses (NLM, 2020). Vaccination can prevent influenza and reduce influenza-related morbidity and mortality (CDC, 2019).</a:t>
            </a:r>
          </a:p>
          <a:p>
            <a:pPr lvl="0"/>
            <a:r>
              <a:rPr lang="en-US" b="1" dirty="0"/>
              <a:t>Overall Rate: </a:t>
            </a:r>
            <a:r>
              <a:rPr lang="en-US" dirty="0"/>
              <a:t>In 2015-2018, 50.2% of Veterans and 41.7% of non-Veterans received an influenza vaccination </a:t>
            </a:r>
            <a:r>
              <a:rPr lang="en-US" sz="1200" dirty="0"/>
              <a:t>(data not shown)</a:t>
            </a:r>
            <a:r>
              <a:rPr lang="en-US" dirty="0"/>
              <a:t>.</a:t>
            </a:r>
            <a:endParaRPr lang="en-US" sz="1800" dirty="0"/>
          </a:p>
          <a:p>
            <a:pPr lvl="0"/>
            <a:r>
              <a:rPr lang="en-US" b="1" dirty="0"/>
              <a:t>Groups With Disparities: </a:t>
            </a:r>
            <a:r>
              <a:rPr lang="en-US" dirty="0"/>
              <a:t>In 2015-2018, among adults </a:t>
            </a:r>
            <a:r>
              <a:rPr lang="en-US" dirty="0" smtClean="0"/>
              <a:t>age </a:t>
            </a:r>
            <a:r>
              <a:rPr lang="en-US" dirty="0"/>
              <a:t>20 years and over:</a:t>
            </a:r>
            <a:endParaRPr lang="en-US" sz="1800" dirty="0"/>
          </a:p>
          <a:p>
            <a:pPr marL="460375" lvl="1" indent="-171450">
              <a:buFont typeface="Arial" panose="020B0604020202020204" pitchFamily="34" charset="0"/>
              <a:buChar char="•"/>
            </a:pPr>
            <a:r>
              <a:rPr lang="en-US" dirty="0"/>
              <a:t>Female Veterans ages 20-49 were significantly more likely to receive an influenza vaccination </a:t>
            </a:r>
            <a:r>
              <a:rPr lang="en-US" dirty="0" smtClean="0"/>
              <a:t>compared with </a:t>
            </a:r>
            <a:r>
              <a:rPr lang="en-US" dirty="0"/>
              <a:t>female non-Veterans ages 20-49 (52.3% vs. 37.3%). </a:t>
            </a:r>
          </a:p>
          <a:p>
            <a:pPr marL="464810" lvl="1" indent="-171450" defTabSz="923270">
              <a:buFont typeface="Arial" panose="020B0604020202020204" pitchFamily="34" charset="0"/>
              <a:buChar char="•"/>
              <a:defRPr/>
            </a:pPr>
            <a:r>
              <a:rPr lang="en-US" dirty="0"/>
              <a:t>Female Veterans ages 50-64 were significantly more likely to receive an influenza vaccination </a:t>
            </a:r>
            <a:r>
              <a:rPr lang="en-US" dirty="0" smtClean="0"/>
              <a:t>compared with </a:t>
            </a:r>
            <a:r>
              <a:rPr lang="en-US" dirty="0"/>
              <a:t>female non-Veterans ages 50-64 (57.7% vs. 48.7%). </a:t>
            </a:r>
          </a:p>
          <a:p>
            <a:pPr marL="464810" lvl="1" indent="-171450" defTabSz="923270">
              <a:buFont typeface="Arial" panose="020B0604020202020204" pitchFamily="34" charset="0"/>
              <a:buChar char="•"/>
              <a:defRPr/>
            </a:pPr>
            <a:r>
              <a:rPr lang="en-US" b="0" dirty="0"/>
              <a:t>There were no statistically significant differences between female Veterans </a:t>
            </a:r>
            <a:r>
              <a:rPr lang="en-US" b="0" dirty="0" smtClean="0"/>
              <a:t>age 65+ </a:t>
            </a:r>
            <a:r>
              <a:rPr lang="en-US" b="0" dirty="0"/>
              <a:t>and female non-Veterans</a:t>
            </a:r>
            <a:r>
              <a:rPr lang="en-US" b="0" baseline="0" dirty="0"/>
              <a:t> </a:t>
            </a:r>
            <a:r>
              <a:rPr lang="en-US" b="0" baseline="0" dirty="0" smtClean="0"/>
              <a:t>age 65+ </a:t>
            </a:r>
            <a:r>
              <a:rPr lang="en-US" b="0" baseline="0" dirty="0"/>
              <a:t>in the percentage who </a:t>
            </a:r>
            <a:r>
              <a:rPr lang="en-US" b="0" dirty="0"/>
              <a:t>received an influenza vaccination (75.1% vs. 68.2%). </a:t>
            </a:r>
          </a:p>
          <a:p>
            <a:pPr marL="464810" lvl="1" indent="-171450" defTabSz="923270">
              <a:buFont typeface="Arial" panose="020B0604020202020204" pitchFamily="34" charset="0"/>
              <a:buChar char="•"/>
              <a:defRPr/>
            </a:pPr>
            <a:r>
              <a:rPr lang="en-US" b="0" dirty="0"/>
              <a:t>Male Veterans ages 20-49 were significantly more likely to receive an influenza vaccination </a:t>
            </a:r>
            <a:r>
              <a:rPr lang="en-US" b="0" dirty="0" smtClean="0"/>
              <a:t>compared with </a:t>
            </a:r>
            <a:r>
              <a:rPr lang="en-US" b="0" dirty="0"/>
              <a:t>male non-Veterans ages 20-49 (43.3% vs. 26.9%). </a:t>
            </a:r>
          </a:p>
          <a:p>
            <a:pPr marL="464810" lvl="1" indent="-171450" defTabSz="923270">
              <a:buFont typeface="Arial" panose="020B0604020202020204" pitchFamily="34" charset="0"/>
              <a:buChar char="•"/>
              <a:defRPr/>
            </a:pPr>
            <a:r>
              <a:rPr lang="en-US" b="0" dirty="0"/>
              <a:t>Male Veterans ages 50-64 were significantly more likely to receive an influenza vaccination </a:t>
            </a:r>
            <a:r>
              <a:rPr lang="en-US" b="0" dirty="0" smtClean="0"/>
              <a:t>compared with </a:t>
            </a:r>
            <a:r>
              <a:rPr lang="en-US" b="0" dirty="0"/>
              <a:t>male non-Veterans ages 50-64 (47.9% vs. 42.7%). </a:t>
            </a:r>
          </a:p>
          <a:p>
            <a:pPr marL="464810" lvl="1" indent="-171450" defTabSz="923270">
              <a:buFont typeface="Arial" panose="020B0604020202020204" pitchFamily="34" charset="0"/>
              <a:buChar char="•"/>
              <a:defRPr/>
            </a:pPr>
            <a:r>
              <a:rPr lang="en-US" b="0" dirty="0"/>
              <a:t>There were no statistically significant differences between male Veterans </a:t>
            </a:r>
            <a:r>
              <a:rPr lang="en-US" b="0" dirty="0" smtClean="0"/>
              <a:t>age 65+ </a:t>
            </a:r>
            <a:r>
              <a:rPr lang="en-US" b="0" dirty="0"/>
              <a:t>and male non-Veterans</a:t>
            </a:r>
            <a:r>
              <a:rPr lang="en-US" b="0" baseline="0" dirty="0"/>
              <a:t> </a:t>
            </a:r>
            <a:r>
              <a:rPr lang="en-US" b="0" baseline="0" dirty="0" smtClean="0"/>
              <a:t>age 65+ </a:t>
            </a:r>
            <a:r>
              <a:rPr lang="en-US" b="0" baseline="0" dirty="0"/>
              <a:t>in the percentage who </a:t>
            </a:r>
            <a:r>
              <a:rPr lang="en-US" b="0" dirty="0"/>
              <a:t>received an influenza vaccination (71.0% vs. 65.9%). </a:t>
            </a:r>
          </a:p>
        </p:txBody>
      </p:sp>
      <p:sp>
        <p:nvSpPr>
          <p:cNvPr id="4" name="Slide Number Placeholder 3"/>
          <p:cNvSpPr>
            <a:spLocks noGrp="1"/>
          </p:cNvSpPr>
          <p:nvPr>
            <p:ph type="sldNum" sz="quarter" idx="5"/>
          </p:nvPr>
        </p:nvSpPr>
        <p:spPr/>
        <p:txBody>
          <a:bodyPr/>
          <a:lstStyle/>
          <a:p>
            <a:fld id="{B17BA40C-25F7-4A81-B7B0-365A5351FE20}" type="slidenum">
              <a:rPr lang="en-US" smtClean="0"/>
              <a:t>129</a:t>
            </a:fld>
            <a:endParaRPr lang="en-US" dirty="0"/>
          </a:p>
        </p:txBody>
      </p:sp>
    </p:spTree>
    <p:extLst>
      <p:ext uri="{BB962C8B-B14F-4D97-AF65-F5344CB8AC3E}">
        <p14:creationId xmlns:p14="http://schemas.microsoft.com/office/powerpoint/2010/main" val="2146113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cs typeface="Arial" panose="020B0604020202020204" pitchFamily="34" charset="0"/>
              </a:rPr>
              <a:t>Note: </a:t>
            </a:r>
            <a:r>
              <a:rPr lang="en-US" dirty="0">
                <a:cs typeface="Arial" panose="020B0604020202020204" pitchFamily="34" charset="0"/>
              </a:rPr>
              <a:t>To access the most recent National Healthcare Quality and Disparities Report, including methodologies and measure lists, go to </a:t>
            </a:r>
            <a:r>
              <a:rPr lang="en-US" u="sng" dirty="0">
                <a:cs typeface="Arial" panose="020B0604020202020204" pitchFamily="34" charset="0"/>
                <a:hlinkClick r:id="rId3"/>
              </a:rPr>
              <a:t>https://www.ahrq.gov/research/findings/nhqrdr/index.html</a:t>
            </a:r>
            <a:r>
              <a:rPr lang="en-US" dirty="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13</a:t>
            </a:fld>
            <a:endParaRPr lang="en-US" dirty="0"/>
          </a:p>
        </p:txBody>
      </p:sp>
    </p:spTree>
    <p:extLst>
      <p:ext uri="{BB962C8B-B14F-4D97-AF65-F5344CB8AC3E}">
        <p14:creationId xmlns:p14="http://schemas.microsoft.com/office/powerpoint/2010/main" val="258705346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lvl="0"/>
            <a:r>
              <a:rPr lang="en-US" b="1" dirty="0"/>
              <a:t>Importance: </a:t>
            </a:r>
            <a:r>
              <a:rPr lang="en-US" dirty="0"/>
              <a:t>Pneumococcal disease is caused by bacteria and can result in a range of ailments, from mild ear infection to meningitis, sepsis, and fatal pneumonia (NIAID, 2014). Adults over age 65 and individuals of any age with chronic illness are at increased risk for pneumococcal disease and death. The best way to prevent pneumococcal disease is by getting vaccinated (CDC, 2019c). </a:t>
            </a:r>
          </a:p>
          <a:p>
            <a:pPr lvl="0"/>
            <a:r>
              <a:rPr lang="en-US" b="1" dirty="0"/>
              <a:t>Overall Rate: </a:t>
            </a:r>
            <a:r>
              <a:rPr lang="en-US" dirty="0"/>
              <a:t>In 2015-2018, 73.4% of Veterans and 65.8% of non-Veterans ages 65 years and over received pneumococcal vaccination </a:t>
            </a:r>
            <a:r>
              <a:rPr lang="en-US" sz="1200" dirty="0"/>
              <a:t>(data not shown)</a:t>
            </a:r>
            <a:r>
              <a:rPr lang="en-US" dirty="0"/>
              <a:t>.</a:t>
            </a:r>
            <a:endParaRPr lang="en-US" sz="1800" dirty="0"/>
          </a:p>
          <a:p>
            <a:pPr lvl="0"/>
            <a:r>
              <a:rPr lang="en-US" b="1" dirty="0"/>
              <a:t>Groups With Disparities: </a:t>
            </a:r>
            <a:r>
              <a:rPr lang="en-US" dirty="0"/>
              <a:t>In 2015-2018, among adults </a:t>
            </a:r>
            <a:r>
              <a:rPr lang="en-US" dirty="0" smtClean="0"/>
              <a:t>age </a:t>
            </a:r>
            <a:r>
              <a:rPr lang="en-US" dirty="0"/>
              <a:t>65 years and over:</a:t>
            </a:r>
            <a:endParaRPr lang="en-US" sz="1800" dirty="0"/>
          </a:p>
          <a:p>
            <a:pPr marL="460375" lvl="1" indent="-171450">
              <a:buFont typeface="Arial" panose="020B0604020202020204" pitchFamily="34" charset="0"/>
              <a:buChar char="•"/>
            </a:pPr>
            <a:r>
              <a:rPr lang="en-US" b="0" dirty="0"/>
              <a:t>There were no statistically significant differences between female Veterans and female non-Veterans in the percentage who received </a:t>
            </a:r>
            <a:r>
              <a:rPr lang="en-US" dirty="0"/>
              <a:t>a pneumococcal vaccination (77.6% vs. 68.2%). </a:t>
            </a:r>
          </a:p>
          <a:p>
            <a:pPr marL="464810" lvl="1" indent="-171450" defTabSz="923270">
              <a:buFont typeface="Arial" panose="020B0604020202020204" pitchFamily="34" charset="0"/>
              <a:buChar char="•"/>
              <a:defRPr/>
            </a:pPr>
            <a:r>
              <a:rPr lang="en-US" dirty="0"/>
              <a:t>Male Veterans were significantly more likely to receive a pneumococcal vaccination </a:t>
            </a:r>
            <a:r>
              <a:rPr lang="en-US" dirty="0" smtClean="0"/>
              <a:t>compared with </a:t>
            </a:r>
            <a:r>
              <a:rPr lang="en-US" dirty="0"/>
              <a:t>male non-Veterans (72.6% vs. 59.9%). </a:t>
            </a:r>
          </a:p>
        </p:txBody>
      </p:sp>
      <p:sp>
        <p:nvSpPr>
          <p:cNvPr id="4" name="Slide Number Placeholder 3"/>
          <p:cNvSpPr>
            <a:spLocks noGrp="1"/>
          </p:cNvSpPr>
          <p:nvPr>
            <p:ph type="sldNum" sz="quarter" idx="5"/>
          </p:nvPr>
        </p:nvSpPr>
        <p:spPr/>
        <p:txBody>
          <a:bodyPr/>
          <a:lstStyle/>
          <a:p>
            <a:fld id="{B17BA40C-25F7-4A81-B7B0-365A5351FE20}" type="slidenum">
              <a:rPr lang="en-US" smtClean="0"/>
              <a:t>130</a:t>
            </a:fld>
            <a:endParaRPr lang="en-US" dirty="0"/>
          </a:p>
        </p:txBody>
      </p:sp>
    </p:spTree>
    <p:extLst>
      <p:ext uri="{BB962C8B-B14F-4D97-AF65-F5344CB8AC3E}">
        <p14:creationId xmlns:p14="http://schemas.microsoft.com/office/powerpoint/2010/main" val="42616178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lvl="0"/>
            <a:r>
              <a:rPr lang="en-US" b="1" dirty="0"/>
              <a:t>Importance: </a:t>
            </a:r>
            <a:r>
              <a:rPr lang="en-US" sz="1200" b="0" kern="1200" dirty="0">
                <a:solidFill>
                  <a:schemeClr val="tx1"/>
                </a:solidFill>
                <a:effectLst/>
                <a:latin typeface="+mn-lt"/>
                <a:ea typeface="+mn-ea"/>
                <a:cs typeface="+mn-cs"/>
              </a:rPr>
              <a:t>Shingles is a painful rash that usually develops on one side of the body, often the face or torso. For some people, long-lasting pain, which can last for months or even years after the rash goes away, is the most common complication of shingles. The risk of getting shingles </a:t>
            </a:r>
            <a:r>
              <a:rPr lang="en-US" sz="1200" b="0" kern="1200" dirty="0" smtClean="0">
                <a:solidFill>
                  <a:schemeClr val="tx1"/>
                </a:solidFill>
                <a:effectLst/>
                <a:latin typeface="+mn-lt"/>
                <a:ea typeface="+mn-ea"/>
                <a:cs typeface="+mn-cs"/>
              </a:rPr>
              <a:t>increases with age </a:t>
            </a:r>
            <a:r>
              <a:rPr lang="en-US" sz="1200" b="0" kern="1200" dirty="0">
                <a:solidFill>
                  <a:schemeClr val="tx1"/>
                </a:solidFill>
                <a:effectLst/>
                <a:latin typeface="+mn-lt"/>
                <a:ea typeface="+mn-ea"/>
                <a:cs typeface="+mn-cs"/>
              </a:rPr>
              <a:t>(CDC, 2016</a:t>
            </a:r>
            <a:r>
              <a:rPr lang="en-US" sz="1200" b="0" kern="1200" dirty="0" smtClean="0">
                <a:solidFill>
                  <a:schemeClr val="tx1"/>
                </a:solidFill>
                <a:effectLst/>
                <a:latin typeface="+mn-lt"/>
                <a:ea typeface="+mn-ea"/>
                <a:cs typeface="+mn-cs"/>
              </a:rPr>
              <a:t>) but decreases </a:t>
            </a:r>
            <a:r>
              <a:rPr lang="en-US" sz="1200" b="0" kern="1200" dirty="0">
                <a:solidFill>
                  <a:schemeClr val="tx1"/>
                </a:solidFill>
                <a:effectLst/>
                <a:latin typeface="+mn-lt"/>
                <a:ea typeface="+mn-ea"/>
                <a:cs typeface="+mn-cs"/>
              </a:rPr>
              <a:t>with vaccination (CDC, 2018). </a:t>
            </a:r>
          </a:p>
          <a:p>
            <a:pPr lvl="0"/>
            <a:r>
              <a:rPr lang="en-US" b="1" dirty="0"/>
              <a:t>Overall Rate: </a:t>
            </a:r>
            <a:r>
              <a:rPr lang="en-US" dirty="0"/>
              <a:t>In 2015-2018, 24.8% of Veterans and 22.9% of non-Veterans received a shingles vaccination </a:t>
            </a:r>
            <a:r>
              <a:rPr lang="en-US" sz="1200" dirty="0"/>
              <a:t>(data not shown)</a:t>
            </a:r>
            <a:r>
              <a:rPr lang="en-US" dirty="0"/>
              <a:t>.</a:t>
            </a:r>
            <a:endParaRPr lang="en-US" sz="1800" dirty="0"/>
          </a:p>
          <a:p>
            <a:pPr lvl="0"/>
            <a:r>
              <a:rPr lang="en-US" b="1" dirty="0"/>
              <a:t>Groups With Disparities: </a:t>
            </a:r>
            <a:r>
              <a:rPr lang="en-US" dirty="0"/>
              <a:t>In 2015-2018, among adults </a:t>
            </a:r>
            <a:r>
              <a:rPr lang="en-US" dirty="0" smtClean="0"/>
              <a:t>age </a:t>
            </a:r>
            <a:r>
              <a:rPr lang="en-US" dirty="0"/>
              <a:t>50 years and over:</a:t>
            </a:r>
            <a:endParaRPr lang="en-US" sz="1800" dirty="0"/>
          </a:p>
          <a:p>
            <a:pPr marL="464810" lvl="1" indent="-171450" defTabSz="923270">
              <a:buFont typeface="Arial" panose="020B0604020202020204" pitchFamily="34" charset="0"/>
              <a:buChar char="•"/>
              <a:defRPr/>
            </a:pPr>
            <a:r>
              <a:rPr lang="en-US" b="0" dirty="0"/>
              <a:t>There were no statistically significant differences between female Veterans ages 50-64 and female non-Veterans ages 50-64 in the percentage who received a shingles vaccination (16.4% vs. 12.5%).</a:t>
            </a:r>
          </a:p>
          <a:p>
            <a:pPr marL="464810" lvl="1" indent="-171450" defTabSz="923270">
              <a:buFont typeface="Arial" panose="020B0604020202020204" pitchFamily="34" charset="0"/>
              <a:buChar char="•"/>
              <a:defRPr/>
            </a:pPr>
            <a:r>
              <a:rPr lang="en-US" b="0" dirty="0"/>
              <a:t>There were no statistically significant differences between female Veterans </a:t>
            </a:r>
            <a:r>
              <a:rPr lang="en-US" b="0" dirty="0" smtClean="0"/>
              <a:t>age 65+ </a:t>
            </a:r>
            <a:r>
              <a:rPr lang="en-US" b="0" dirty="0"/>
              <a:t>and female non-Veterans </a:t>
            </a:r>
            <a:r>
              <a:rPr lang="en-US" b="0" dirty="0" smtClean="0"/>
              <a:t>age 65+ </a:t>
            </a:r>
            <a:r>
              <a:rPr lang="en-US" b="0" dirty="0"/>
              <a:t>in the percentage who received a shingles vaccination (44.1% vs. 40.3%).</a:t>
            </a:r>
          </a:p>
          <a:p>
            <a:pPr marL="464810" lvl="1" indent="-171450" defTabSz="923270">
              <a:buFont typeface="Arial" panose="020B0604020202020204" pitchFamily="34" charset="0"/>
              <a:buChar char="•"/>
              <a:defRPr/>
            </a:pPr>
            <a:r>
              <a:rPr lang="en-US" b="0" dirty="0"/>
              <a:t>There were no statistically significant differences between male Veterans ages 50-64 and male non-Veterans ages 50-64 in</a:t>
            </a:r>
            <a:r>
              <a:rPr lang="en-US" b="0" baseline="0" dirty="0"/>
              <a:t> the percentage who </a:t>
            </a:r>
            <a:r>
              <a:rPr lang="en-US" b="0" dirty="0"/>
              <a:t>received a shingles vaccination (10.4% vs. 9.6%).</a:t>
            </a:r>
          </a:p>
          <a:p>
            <a:pPr marL="464810" lvl="1" indent="-171450" defTabSz="923270">
              <a:buFont typeface="Arial" panose="020B0604020202020204" pitchFamily="34" charset="0"/>
              <a:buChar char="•"/>
              <a:defRPr/>
            </a:pPr>
            <a:r>
              <a:rPr lang="en-US" dirty="0"/>
              <a:t>Male Veterans </a:t>
            </a:r>
            <a:r>
              <a:rPr lang="en-US" dirty="0" smtClean="0"/>
              <a:t>age 65+ </a:t>
            </a:r>
            <a:r>
              <a:rPr lang="en-US" dirty="0"/>
              <a:t>were significantly more likely to receive a shingles vaccination </a:t>
            </a:r>
            <a:r>
              <a:rPr lang="en-US" dirty="0" smtClean="0"/>
              <a:t>compared with </a:t>
            </a:r>
            <a:r>
              <a:rPr lang="en-US" dirty="0"/>
              <a:t>male non-Veterans </a:t>
            </a:r>
            <a:r>
              <a:rPr lang="en-US" dirty="0" smtClean="0"/>
              <a:t>age 65+ </a:t>
            </a:r>
            <a:r>
              <a:rPr lang="en-US" dirty="0"/>
              <a:t>(41.2% vs. 33.8%). </a:t>
            </a:r>
          </a:p>
        </p:txBody>
      </p:sp>
      <p:sp>
        <p:nvSpPr>
          <p:cNvPr id="4" name="Slide Number Placeholder 3"/>
          <p:cNvSpPr>
            <a:spLocks noGrp="1"/>
          </p:cNvSpPr>
          <p:nvPr>
            <p:ph type="sldNum" sz="quarter" idx="5"/>
          </p:nvPr>
        </p:nvSpPr>
        <p:spPr/>
        <p:txBody>
          <a:bodyPr/>
          <a:lstStyle/>
          <a:p>
            <a:fld id="{B17BA40C-25F7-4A81-B7B0-365A5351FE20}" type="slidenum">
              <a:rPr lang="en-US" smtClean="0"/>
              <a:t>131</a:t>
            </a:fld>
            <a:endParaRPr lang="en-US" dirty="0"/>
          </a:p>
        </p:txBody>
      </p:sp>
    </p:spTree>
    <p:extLst>
      <p:ext uri="{BB962C8B-B14F-4D97-AF65-F5344CB8AC3E}">
        <p14:creationId xmlns:p14="http://schemas.microsoft.com/office/powerpoint/2010/main" val="395936816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a:defRPr/>
            </a:pPr>
            <a:r>
              <a:rPr lang="en-US" b="1" dirty="0"/>
              <a:t>Importance:</a:t>
            </a:r>
            <a:r>
              <a:rPr lang="en-US" dirty="0"/>
              <a:t> </a:t>
            </a:r>
            <a:r>
              <a:rPr lang="en-US" sz="1200" kern="1200" dirty="0">
                <a:solidFill>
                  <a:schemeClr val="tx1"/>
                </a:solidFill>
                <a:effectLst/>
                <a:latin typeface="+mn-lt"/>
                <a:ea typeface="+mn-ea"/>
                <a:cs typeface="+mn-cs"/>
              </a:rPr>
              <a:t>Tetanus is an infection</a:t>
            </a:r>
            <a:r>
              <a:rPr lang="en-US" sz="1200" kern="1200" baseline="0" dirty="0">
                <a:solidFill>
                  <a:schemeClr val="tx1"/>
                </a:solidFill>
                <a:effectLst/>
                <a:latin typeface="+mn-lt"/>
                <a:ea typeface="+mn-ea"/>
                <a:cs typeface="+mn-cs"/>
              </a:rPr>
              <a:t> caused by tetanus bacteria spores that get into the body through broken skin, usually through injuries from contaminated objects. </a:t>
            </a:r>
            <a:r>
              <a:rPr lang="en-US" sz="1200" b="0" i="0" kern="1200" dirty="0">
                <a:solidFill>
                  <a:schemeClr val="tx1"/>
                </a:solidFill>
                <a:effectLst/>
                <a:latin typeface="+mn-lt"/>
                <a:ea typeface="+mn-ea"/>
                <a:cs typeface="+mn-cs"/>
              </a:rPr>
              <a:t>Tetanus infection can lead to serious health problems, including being unable to open the mouth and having trouble swallowing and breathing (CDC, 2019). Nearly all cases of tetanus are in people who never got a tetanus vaccine or did not receive a complete course of tetanus vaccines, or adults who did not stay up to date on their 10-year booster shots (CDC, 2020). </a:t>
            </a:r>
            <a:endParaRPr lang="en-US" dirty="0"/>
          </a:p>
          <a:p>
            <a:pPr lvl="0"/>
            <a:r>
              <a:rPr lang="en-US" b="1" dirty="0"/>
              <a:t>Overall Rate: </a:t>
            </a:r>
            <a:r>
              <a:rPr lang="en-US" dirty="0"/>
              <a:t>In 2015-2018, 74.6% of Veterans and 61.4% of non-Veterans received a tetanus vaccination in the past 10 years </a:t>
            </a:r>
            <a:r>
              <a:rPr lang="en-US" sz="1200" dirty="0"/>
              <a:t>(data not shown)</a:t>
            </a:r>
            <a:r>
              <a:rPr lang="en-US" dirty="0"/>
              <a:t>.</a:t>
            </a:r>
            <a:endParaRPr lang="en-US" sz="1800" dirty="0"/>
          </a:p>
          <a:p>
            <a:pPr lvl="0"/>
            <a:r>
              <a:rPr lang="en-US" b="1" dirty="0"/>
              <a:t>Groups With Disparities: </a:t>
            </a:r>
            <a:r>
              <a:rPr lang="en-US" dirty="0"/>
              <a:t>In 2015-2018, among adults </a:t>
            </a:r>
            <a:r>
              <a:rPr lang="en-US" dirty="0" smtClean="0"/>
              <a:t>age </a:t>
            </a:r>
            <a:r>
              <a:rPr lang="en-US" dirty="0"/>
              <a:t>20 years and over:</a:t>
            </a:r>
            <a:endParaRPr lang="en-US" sz="1800" dirty="0"/>
          </a:p>
          <a:p>
            <a:pPr lvl="1" indent="-171450"/>
            <a:r>
              <a:rPr lang="en-US" dirty="0"/>
              <a:t>Female Veterans ages 20-49 were significantly more likely to receive a tetanus vaccination </a:t>
            </a:r>
            <a:r>
              <a:rPr lang="en-US" dirty="0" smtClean="0"/>
              <a:t>compared with </a:t>
            </a:r>
            <a:r>
              <a:rPr lang="en-US" dirty="0"/>
              <a:t>female non-Veterans ages 20-49 (79.7% vs. 62.6%). </a:t>
            </a:r>
          </a:p>
          <a:p>
            <a:pPr marL="464810" lvl="1" indent="-171450" defTabSz="923270">
              <a:defRPr/>
            </a:pPr>
            <a:r>
              <a:rPr lang="en-US" dirty="0"/>
              <a:t>Female Veterans ages 50-64 were significantly more likely to receive a tetanus vaccination </a:t>
            </a:r>
            <a:r>
              <a:rPr lang="en-US" dirty="0" smtClean="0"/>
              <a:t>compared with </a:t>
            </a:r>
            <a:r>
              <a:rPr lang="en-US" dirty="0"/>
              <a:t>female non-Veterans ages 50-64 (77.3% vs. 62.1%). </a:t>
            </a:r>
          </a:p>
          <a:p>
            <a:pPr marL="464810" lvl="1" indent="-171450" defTabSz="923270">
              <a:defRPr/>
            </a:pPr>
            <a:r>
              <a:rPr lang="en-US" b="0" dirty="0"/>
              <a:t>There were no statistically significant differences between female Veterans </a:t>
            </a:r>
            <a:r>
              <a:rPr lang="en-US" b="0" dirty="0" smtClean="0"/>
              <a:t>age 65+ </a:t>
            </a:r>
            <a:r>
              <a:rPr lang="en-US" b="0" dirty="0"/>
              <a:t>and female non-Veterans </a:t>
            </a:r>
            <a:r>
              <a:rPr lang="en-US" b="0" dirty="0" smtClean="0"/>
              <a:t>age 65+ </a:t>
            </a:r>
            <a:r>
              <a:rPr lang="en-US" b="0" dirty="0"/>
              <a:t>in the percentage who received a tetanus vaccination </a:t>
            </a:r>
            <a:r>
              <a:rPr lang="en-US" dirty="0"/>
              <a:t>(60.3% vs. 58.5%). </a:t>
            </a:r>
          </a:p>
          <a:p>
            <a:pPr marL="464810" lvl="1" indent="-171450" defTabSz="923270">
              <a:defRPr/>
            </a:pPr>
            <a:r>
              <a:rPr lang="en-US" dirty="0"/>
              <a:t>Male Veterans ages 20-49 were significantly more likely to receive a tetanus vaccination </a:t>
            </a:r>
            <a:r>
              <a:rPr lang="en-US" dirty="0" smtClean="0"/>
              <a:t>compared with </a:t>
            </a:r>
            <a:r>
              <a:rPr lang="en-US" dirty="0"/>
              <a:t>male non-Veterans ages 20-49 (77.2% vs. 62.7%). </a:t>
            </a:r>
          </a:p>
          <a:p>
            <a:pPr marL="464810" lvl="1" indent="-171450" defTabSz="923270">
              <a:defRPr/>
            </a:pPr>
            <a:r>
              <a:rPr lang="en-US" dirty="0"/>
              <a:t>Male Veterans ages 50-64 were significantly more likely to receive a tetanus vaccination </a:t>
            </a:r>
            <a:r>
              <a:rPr lang="en-US" dirty="0" smtClean="0"/>
              <a:t>compared with </a:t>
            </a:r>
            <a:r>
              <a:rPr lang="en-US" dirty="0"/>
              <a:t>male non-Veterans ages 50-64 (72.4% vs. 64.3%). </a:t>
            </a:r>
          </a:p>
          <a:p>
            <a:pPr marL="464810" lvl="1" indent="-171450" defTabSz="923270">
              <a:defRPr/>
            </a:pPr>
            <a:r>
              <a:rPr lang="en-US" dirty="0"/>
              <a:t>Male Veterans </a:t>
            </a:r>
            <a:r>
              <a:rPr lang="en-US" dirty="0" smtClean="0"/>
              <a:t>age 65+ </a:t>
            </a:r>
            <a:r>
              <a:rPr lang="en-US" dirty="0"/>
              <a:t>were significantly more likely to receive a tetanus vaccination </a:t>
            </a:r>
            <a:r>
              <a:rPr lang="en-US" dirty="0" smtClean="0"/>
              <a:t>compared with </a:t>
            </a:r>
            <a:r>
              <a:rPr lang="en-US" dirty="0"/>
              <a:t>male non-Veterans </a:t>
            </a:r>
            <a:r>
              <a:rPr lang="en-US" dirty="0" smtClean="0"/>
              <a:t>age 65+ </a:t>
            </a:r>
            <a:r>
              <a:rPr lang="en-US" dirty="0"/>
              <a:t>(69.3% vs. 59.5%). </a:t>
            </a:r>
          </a:p>
        </p:txBody>
      </p:sp>
      <p:sp>
        <p:nvSpPr>
          <p:cNvPr id="4" name="Slide Number Placeholder 3"/>
          <p:cNvSpPr>
            <a:spLocks noGrp="1"/>
          </p:cNvSpPr>
          <p:nvPr>
            <p:ph type="sldNum" sz="quarter" idx="5"/>
          </p:nvPr>
        </p:nvSpPr>
        <p:spPr/>
        <p:txBody>
          <a:bodyPr/>
          <a:lstStyle/>
          <a:p>
            <a:fld id="{B17BA40C-25F7-4A81-B7B0-365A5351FE20}" type="slidenum">
              <a:rPr lang="en-US" smtClean="0"/>
              <a:t>132</a:t>
            </a:fld>
            <a:endParaRPr lang="en-US" dirty="0"/>
          </a:p>
        </p:txBody>
      </p:sp>
    </p:spTree>
    <p:extLst>
      <p:ext uri="{BB962C8B-B14F-4D97-AF65-F5344CB8AC3E}">
        <p14:creationId xmlns:p14="http://schemas.microsoft.com/office/powerpoint/2010/main" val="230337895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lvl="0"/>
            <a:r>
              <a:rPr lang="en-US" b="1" dirty="0"/>
              <a:t>Importance: </a:t>
            </a:r>
            <a:r>
              <a:rPr lang="en-US" b="0" dirty="0" smtClean="0"/>
              <a:t>Nearly</a:t>
            </a:r>
            <a:r>
              <a:rPr lang="en-US" b="0" baseline="0" dirty="0" smtClean="0"/>
              <a:t> half of all adults in the United States, about</a:t>
            </a:r>
            <a:r>
              <a:rPr lang="en-US" sz="1200" b="0" i="0" kern="1200" dirty="0" smtClean="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103 million </a:t>
            </a:r>
            <a:r>
              <a:rPr lang="en-US" sz="1200" b="0" i="0" kern="1200" dirty="0" smtClean="0">
                <a:solidFill>
                  <a:schemeClr val="tx1"/>
                </a:solidFill>
                <a:effectLst/>
                <a:latin typeface="+mn-lt"/>
                <a:ea typeface="+mn-ea"/>
                <a:cs typeface="+mn-cs"/>
              </a:rPr>
              <a:t>people,</a:t>
            </a:r>
            <a:r>
              <a:rPr lang="en-US" sz="1200" b="0" i="0" kern="1200" baseline="0" dirty="0" smtClean="0">
                <a:solidFill>
                  <a:schemeClr val="tx1"/>
                </a:solidFill>
                <a:effectLst/>
                <a:latin typeface="+mn-lt"/>
                <a:ea typeface="+mn-ea"/>
                <a:cs typeface="+mn-cs"/>
              </a:rPr>
              <a:t> </a:t>
            </a:r>
            <a:r>
              <a:rPr lang="en-US" sz="1200" b="0" i="0" kern="1200" baseline="0" dirty="0">
                <a:solidFill>
                  <a:schemeClr val="tx1"/>
                </a:solidFill>
                <a:effectLst/>
                <a:latin typeface="+mn-lt"/>
                <a:ea typeface="+mn-ea"/>
                <a:cs typeface="+mn-cs"/>
              </a:rPr>
              <a:t>have high blood </a:t>
            </a:r>
            <a:r>
              <a:rPr lang="en-US" sz="1200" b="0" i="0" kern="1200" baseline="0" dirty="0" smtClean="0">
                <a:solidFill>
                  <a:schemeClr val="tx1"/>
                </a:solidFill>
                <a:effectLst/>
                <a:latin typeface="+mn-lt"/>
                <a:ea typeface="+mn-ea"/>
                <a:cs typeface="+mn-cs"/>
              </a:rPr>
              <a:t>pressure </a:t>
            </a:r>
            <a:r>
              <a:rPr lang="en-US" sz="1200" b="0" i="0" kern="1200" baseline="0" dirty="0">
                <a:solidFill>
                  <a:schemeClr val="tx1"/>
                </a:solidFill>
                <a:effectLst/>
                <a:latin typeface="+mn-lt"/>
                <a:ea typeface="+mn-ea"/>
                <a:cs typeface="+mn-cs"/>
              </a:rPr>
              <a:t>(AHA, 2018). </a:t>
            </a:r>
            <a:r>
              <a:rPr lang="en-US" sz="1200" b="0" i="0" kern="1200" dirty="0">
                <a:solidFill>
                  <a:schemeClr val="tx1"/>
                </a:solidFill>
                <a:effectLst/>
                <a:latin typeface="+mn-lt"/>
                <a:ea typeface="+mn-ea"/>
                <a:cs typeface="+mn-cs"/>
              </a:rPr>
              <a:t>High blood pressure increases the risk for heart disease and stroke, two leading causes of death for Americans (CDC, 2020).</a:t>
            </a:r>
          </a:p>
          <a:p>
            <a:pPr lvl="0"/>
            <a:r>
              <a:rPr lang="en-US" b="1" dirty="0"/>
              <a:t>Overall Rate: </a:t>
            </a:r>
            <a:r>
              <a:rPr lang="en-US" dirty="0"/>
              <a:t>In 2015-2018, 86.9% of Veterans and 83.5% of non-Veterans received a blood pressure screening </a:t>
            </a:r>
            <a:r>
              <a:rPr lang="en-US" sz="1200" dirty="0"/>
              <a:t>(data not shown)</a:t>
            </a:r>
            <a:r>
              <a:rPr lang="en-US" dirty="0"/>
              <a:t>.</a:t>
            </a:r>
            <a:endParaRPr lang="en-US" sz="1800" dirty="0"/>
          </a:p>
          <a:p>
            <a:pPr lvl="0"/>
            <a:r>
              <a:rPr lang="en-US" b="1" dirty="0"/>
              <a:t>Groups With Disparities: </a:t>
            </a:r>
            <a:r>
              <a:rPr lang="en-US" dirty="0"/>
              <a:t>In 2015-2018, among adults </a:t>
            </a:r>
            <a:r>
              <a:rPr lang="en-US" dirty="0" smtClean="0"/>
              <a:t>age </a:t>
            </a:r>
            <a:r>
              <a:rPr lang="en-US" dirty="0"/>
              <a:t>20 years and over:</a:t>
            </a:r>
            <a:endParaRPr lang="en-US" sz="1800" dirty="0"/>
          </a:p>
          <a:p>
            <a:pPr marL="460375" lvl="1" indent="-171450">
              <a:buFont typeface="Arial" panose="020B0604020202020204" pitchFamily="34" charset="0"/>
              <a:buChar char="•"/>
            </a:pPr>
            <a:r>
              <a:rPr lang="en-US" b="0" dirty="0"/>
              <a:t>There were no statistically significant differences between female Veterans ages 20-49 and female non-Veterans ages 20-49 in the percentage who received a blood pressure screening (90.5% vs. 85.2%). </a:t>
            </a:r>
          </a:p>
          <a:p>
            <a:pPr marL="460375" lvl="1" indent="-171450">
              <a:buFont typeface="Arial" panose="020B0604020202020204" pitchFamily="34" charset="0"/>
              <a:buChar char="•"/>
            </a:pPr>
            <a:r>
              <a:rPr lang="en-US" b="0" dirty="0"/>
              <a:t>There were no statistically significant differences between female Veterans ages 50-64 and female non-Veterans ages 50-64 in the percentage who received a blood pressure screening (90.2% vs. 91.2%). </a:t>
            </a:r>
          </a:p>
          <a:p>
            <a:pPr marL="460375" lvl="1" indent="-171450">
              <a:buFont typeface="Arial" panose="020B0604020202020204" pitchFamily="34" charset="0"/>
              <a:buChar char="•"/>
            </a:pPr>
            <a:r>
              <a:rPr lang="en-US" b="0" dirty="0"/>
              <a:t>There were no statistically significant differences between female Veterans </a:t>
            </a:r>
            <a:r>
              <a:rPr lang="en-US" b="0" dirty="0" smtClean="0"/>
              <a:t>age 65+ </a:t>
            </a:r>
            <a:r>
              <a:rPr lang="en-US" b="0" dirty="0"/>
              <a:t>and female non-Veterans </a:t>
            </a:r>
            <a:r>
              <a:rPr lang="en-US" b="0" dirty="0" smtClean="0"/>
              <a:t>age 65+ </a:t>
            </a:r>
            <a:r>
              <a:rPr lang="en-US" b="0" dirty="0"/>
              <a:t>in the percentage who received a blood pressure screening (95.7% vs. 95.5%). </a:t>
            </a:r>
          </a:p>
          <a:p>
            <a:pPr marL="460375" lvl="1" indent="-171450">
              <a:buFont typeface="Arial" panose="020B0604020202020204" pitchFamily="34" charset="0"/>
              <a:buChar char="•"/>
            </a:pPr>
            <a:r>
              <a:rPr lang="en-US" b="0" dirty="0"/>
              <a:t>Male Veterans ages 20-49 were significantly more likely to receive a blood pressure screening compared with male non-Veterans ages 20-49 (81.4% vs. 70.1%). </a:t>
            </a:r>
          </a:p>
          <a:p>
            <a:pPr marL="460375" lvl="1" indent="-171450">
              <a:buFont typeface="Arial" panose="020B0604020202020204" pitchFamily="34" charset="0"/>
              <a:buChar char="•"/>
            </a:pPr>
            <a:r>
              <a:rPr lang="en-US" b="0" dirty="0"/>
              <a:t>There were no statistically significant differences between male Veterans ages 50-64 and male non-Veterans ages 50-64 in the percentage who received a blood pressure screening (89.5% vs. 86.2%). </a:t>
            </a:r>
          </a:p>
          <a:p>
            <a:pPr marL="460375" lvl="1" indent="-171450">
              <a:buFont typeface="Arial" panose="020B0604020202020204" pitchFamily="34" charset="0"/>
              <a:buChar char="•"/>
            </a:pPr>
            <a:r>
              <a:rPr lang="en-US" b="0" dirty="0"/>
              <a:t>There were no statistically significant differences between male Veterans </a:t>
            </a:r>
            <a:r>
              <a:rPr lang="en-US" b="0" dirty="0" smtClean="0"/>
              <a:t>age 65+ </a:t>
            </a:r>
            <a:r>
              <a:rPr lang="en-US" b="0" dirty="0"/>
              <a:t>and male non-Veterans </a:t>
            </a:r>
            <a:r>
              <a:rPr lang="en-US" b="0" dirty="0" smtClean="0"/>
              <a:t>age 65+ </a:t>
            </a:r>
            <a:r>
              <a:rPr lang="en-US" b="0" dirty="0"/>
              <a:t>in the percentage who received a blood pressure screening (95.2% vs. 93.9%). </a:t>
            </a:r>
          </a:p>
        </p:txBody>
      </p:sp>
      <p:sp>
        <p:nvSpPr>
          <p:cNvPr id="4" name="Slide Number Placeholder 3"/>
          <p:cNvSpPr>
            <a:spLocks noGrp="1"/>
          </p:cNvSpPr>
          <p:nvPr>
            <p:ph type="sldNum" sz="quarter" idx="5"/>
          </p:nvPr>
        </p:nvSpPr>
        <p:spPr/>
        <p:txBody>
          <a:bodyPr/>
          <a:lstStyle/>
          <a:p>
            <a:fld id="{B17BA40C-25F7-4A81-B7B0-365A5351FE20}" type="slidenum">
              <a:rPr lang="en-US" smtClean="0"/>
              <a:t>133</a:t>
            </a:fld>
            <a:endParaRPr lang="en-US" dirty="0"/>
          </a:p>
        </p:txBody>
      </p:sp>
    </p:spTree>
    <p:extLst>
      <p:ext uri="{BB962C8B-B14F-4D97-AF65-F5344CB8AC3E}">
        <p14:creationId xmlns:p14="http://schemas.microsoft.com/office/powerpoint/2010/main" val="56216263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b="1" dirty="0"/>
              <a:t>Importance: </a:t>
            </a:r>
            <a:r>
              <a:rPr lang="en-US" b="0" dirty="0" smtClean="0"/>
              <a:t>About</a:t>
            </a:r>
            <a:r>
              <a:rPr lang="en-US" b="0" baseline="0" dirty="0" smtClean="0"/>
              <a:t> </a:t>
            </a:r>
            <a:r>
              <a:rPr lang="en-US" sz="1200" kern="1200" dirty="0" smtClean="0">
                <a:solidFill>
                  <a:schemeClr val="tx1"/>
                </a:solidFill>
                <a:effectLst/>
                <a:latin typeface="+mn-lt"/>
                <a:ea typeface="+mn-ea"/>
                <a:cs typeface="+mn-cs"/>
              </a:rPr>
              <a:t>95 </a:t>
            </a:r>
            <a:r>
              <a:rPr lang="en-US" sz="1200" kern="1200" dirty="0">
                <a:solidFill>
                  <a:schemeClr val="tx1"/>
                </a:solidFill>
                <a:effectLst/>
                <a:latin typeface="+mn-lt"/>
                <a:ea typeface="+mn-ea"/>
                <a:cs typeface="+mn-cs"/>
              </a:rPr>
              <a:t>million Americans </a:t>
            </a:r>
            <a:r>
              <a:rPr lang="en-US" sz="1200" kern="1200" dirty="0" smtClean="0">
                <a:solidFill>
                  <a:schemeClr val="tx1"/>
                </a:solidFill>
                <a:effectLst/>
                <a:latin typeface="+mn-lt"/>
                <a:ea typeface="+mn-ea"/>
                <a:cs typeface="+mn-cs"/>
              </a:rPr>
              <a:t>age 20 and </a:t>
            </a:r>
            <a:r>
              <a:rPr lang="en-US" sz="1200" kern="1200" dirty="0">
                <a:solidFill>
                  <a:schemeClr val="tx1"/>
                </a:solidFill>
                <a:effectLst/>
                <a:latin typeface="+mn-lt"/>
                <a:ea typeface="+mn-ea"/>
                <a:cs typeface="+mn-cs"/>
              </a:rPr>
              <a:t>older have total cholesterol levels higher than 200 mg/dL and nearly 29 million have total cholesterol levels higher than 240 mg/dL. High cholesterol raises the risk of heart disease, the leading cause of </a:t>
            </a:r>
            <a:r>
              <a:rPr lang="en-US" sz="1200" kern="1200" dirty="0" smtClean="0">
                <a:solidFill>
                  <a:schemeClr val="tx1"/>
                </a:solidFill>
                <a:effectLst/>
                <a:latin typeface="+mn-lt"/>
                <a:ea typeface="+mn-ea"/>
                <a:cs typeface="+mn-cs"/>
              </a:rPr>
              <a:t>death, </a:t>
            </a:r>
            <a:r>
              <a:rPr lang="en-US" sz="1200" kern="1200" dirty="0">
                <a:solidFill>
                  <a:schemeClr val="tx1"/>
                </a:solidFill>
                <a:effectLst/>
                <a:latin typeface="+mn-lt"/>
                <a:ea typeface="+mn-ea"/>
                <a:cs typeface="+mn-cs"/>
              </a:rPr>
              <a:t>and </a:t>
            </a:r>
            <a:r>
              <a:rPr lang="en-US" sz="1200" kern="1200" dirty="0" smtClean="0">
                <a:solidFill>
                  <a:schemeClr val="tx1"/>
                </a:solidFill>
                <a:effectLst/>
                <a:latin typeface="+mn-lt"/>
                <a:ea typeface="+mn-ea"/>
                <a:cs typeface="+mn-cs"/>
              </a:rPr>
              <a:t>stroke</a:t>
            </a:r>
            <a:r>
              <a:rPr lang="en-US" sz="1200" kern="1200" dirty="0">
                <a:solidFill>
                  <a:schemeClr val="tx1"/>
                </a:solidFill>
                <a:effectLst/>
                <a:latin typeface="+mn-lt"/>
                <a:ea typeface="+mn-ea"/>
                <a:cs typeface="+mn-cs"/>
              </a:rPr>
              <a:t>, the fifth leading cause of death (CDC, 2020).</a:t>
            </a:r>
          </a:p>
          <a:p>
            <a:pPr lvl="0"/>
            <a:r>
              <a:rPr lang="en-US" b="1" dirty="0"/>
              <a:t>Overall Rate: </a:t>
            </a:r>
            <a:r>
              <a:rPr lang="en-US" dirty="0"/>
              <a:t>In 2015-2018, 71.3% of Veterans and 65.8% of non-Veterans received a cholesterol screening </a:t>
            </a:r>
            <a:r>
              <a:rPr lang="en-US" sz="1200" dirty="0"/>
              <a:t>(data not shown)</a:t>
            </a:r>
            <a:r>
              <a:rPr lang="en-US" dirty="0"/>
              <a:t>.</a:t>
            </a:r>
            <a:endParaRPr lang="en-US" sz="1800" dirty="0"/>
          </a:p>
          <a:p>
            <a:pPr lvl="0"/>
            <a:r>
              <a:rPr lang="en-US" b="1" dirty="0"/>
              <a:t>Groups With Disparities: </a:t>
            </a:r>
            <a:r>
              <a:rPr lang="en-US" dirty="0"/>
              <a:t>In 2015-2018, among adults </a:t>
            </a:r>
            <a:r>
              <a:rPr lang="en-US" dirty="0" smtClean="0"/>
              <a:t>age </a:t>
            </a:r>
            <a:r>
              <a:rPr lang="en-US" dirty="0"/>
              <a:t>20 years and over:</a:t>
            </a:r>
            <a:endParaRPr lang="en-US" sz="1800" dirty="0"/>
          </a:p>
          <a:p>
            <a:pPr marL="460375" lvl="1" indent="-171450">
              <a:buFont typeface="Arial" panose="020B0604020202020204" pitchFamily="34" charset="0"/>
              <a:buChar char="•"/>
            </a:pPr>
            <a:r>
              <a:rPr lang="en-US" b="0" dirty="0"/>
              <a:t>There were no statistically significant differences between female Veterans ages 20-49 and female non-Veterans ages 20-49 in the percentage who received a</a:t>
            </a:r>
            <a:r>
              <a:rPr lang="en-US" b="0" baseline="0" dirty="0"/>
              <a:t> cholesterol</a:t>
            </a:r>
            <a:r>
              <a:rPr lang="en-US" b="0" dirty="0"/>
              <a:t> screening (65.9% vs. 59.1%).</a:t>
            </a:r>
          </a:p>
          <a:p>
            <a:pPr marL="460375" lvl="1" indent="-171450">
              <a:buFont typeface="Arial" panose="020B0604020202020204" pitchFamily="34" charset="0"/>
              <a:buChar char="•"/>
            </a:pPr>
            <a:r>
              <a:rPr lang="en-US" b="0" dirty="0"/>
              <a:t>There were no statistically significant differences between female Veterans ages 50-64 and female non-Veterans ages 50-64 in the percentage who received a cholesterol screening (80.8% vs. 80.6%).</a:t>
            </a:r>
          </a:p>
          <a:p>
            <a:pPr marL="460375" lvl="1" indent="-171450">
              <a:buFont typeface="Arial" panose="020B0604020202020204" pitchFamily="34" charset="0"/>
              <a:buChar char="•"/>
            </a:pPr>
            <a:r>
              <a:rPr lang="en-US" b="0" dirty="0"/>
              <a:t>There were no statistically significant differences between female Veterans </a:t>
            </a:r>
            <a:r>
              <a:rPr lang="en-US" b="0" dirty="0" smtClean="0"/>
              <a:t>age 65+ </a:t>
            </a:r>
            <a:r>
              <a:rPr lang="en-US" b="0" dirty="0"/>
              <a:t>and female non-Veterans </a:t>
            </a:r>
            <a:r>
              <a:rPr lang="en-US" b="0" dirty="0" smtClean="0"/>
              <a:t>age 65+ </a:t>
            </a:r>
            <a:r>
              <a:rPr lang="en-US" b="0" dirty="0"/>
              <a:t>in the percentage who received a cholesterol screening (89.1% vs. 88.5%). </a:t>
            </a:r>
          </a:p>
          <a:p>
            <a:pPr marL="460375" lvl="1" indent="-171450">
              <a:buFont typeface="Arial" panose="020B0604020202020204" pitchFamily="34" charset="0"/>
              <a:buChar char="•"/>
            </a:pPr>
            <a:r>
              <a:rPr lang="en-US" b="0" dirty="0"/>
              <a:t>Male Veterans ages 20-49 were significantly more likely to receive a cholesterol screening compared with male non-Veterans ages 20-49 (59.9% vs. 47.8%). </a:t>
            </a:r>
          </a:p>
          <a:p>
            <a:pPr marL="460375" lvl="1" indent="-171450">
              <a:buFont typeface="Arial" panose="020B0604020202020204" pitchFamily="34" charset="0"/>
              <a:buChar char="•"/>
            </a:pPr>
            <a:r>
              <a:rPr lang="en-US" b="0" dirty="0"/>
              <a:t>There were no statistically significant differences between male Veterans ages 50-64 and male non-Veterans ages 50-64 in the percentage who received a cholesterol screening (81.1% vs. 75.9%). </a:t>
            </a:r>
          </a:p>
          <a:p>
            <a:pPr marL="460375" lvl="1" indent="-171450">
              <a:buFont typeface="Arial" panose="020B0604020202020204" pitchFamily="34" charset="0"/>
              <a:buChar char="•"/>
            </a:pPr>
            <a:r>
              <a:rPr lang="en-US" b="0" dirty="0"/>
              <a:t>There were no statistically significant differences between male Veterans </a:t>
            </a:r>
            <a:r>
              <a:rPr lang="en-US" b="0" dirty="0" smtClean="0"/>
              <a:t>age 65+ </a:t>
            </a:r>
            <a:r>
              <a:rPr lang="en-US" b="0" dirty="0"/>
              <a:t>and male non-Veterans </a:t>
            </a:r>
            <a:r>
              <a:rPr lang="en-US" b="0" dirty="0" smtClean="0"/>
              <a:t>age 65+ </a:t>
            </a:r>
            <a:r>
              <a:rPr lang="en-US" b="0" dirty="0"/>
              <a:t>in the percentage who received a cholesterol screening (91.2% vs. 88.8%).</a:t>
            </a:r>
          </a:p>
        </p:txBody>
      </p:sp>
      <p:sp>
        <p:nvSpPr>
          <p:cNvPr id="4" name="Slide Number Placeholder 3"/>
          <p:cNvSpPr>
            <a:spLocks noGrp="1"/>
          </p:cNvSpPr>
          <p:nvPr>
            <p:ph type="sldNum" sz="quarter" idx="5"/>
          </p:nvPr>
        </p:nvSpPr>
        <p:spPr/>
        <p:txBody>
          <a:bodyPr/>
          <a:lstStyle/>
          <a:p>
            <a:fld id="{B17BA40C-25F7-4A81-B7B0-365A5351FE20}" type="slidenum">
              <a:rPr lang="en-US" smtClean="0"/>
              <a:t>134</a:t>
            </a:fld>
            <a:endParaRPr lang="en-US" dirty="0"/>
          </a:p>
        </p:txBody>
      </p:sp>
    </p:spTree>
    <p:extLst>
      <p:ext uri="{BB962C8B-B14F-4D97-AF65-F5344CB8AC3E}">
        <p14:creationId xmlns:p14="http://schemas.microsoft.com/office/powerpoint/2010/main" val="410917183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tabLst/>
              <a:defRPr/>
            </a:pPr>
            <a:r>
              <a:rPr lang="en-US" b="1" dirty="0"/>
              <a:t>Importance: </a:t>
            </a:r>
            <a:r>
              <a:rPr lang="en-US" b="0" dirty="0">
                <a:solidFill>
                  <a:schemeClr val="tx1"/>
                </a:solidFill>
                <a:cs typeface="Arial" panose="020B0604020202020204" pitchFamily="34" charset="0"/>
              </a:rPr>
              <a:t>Glucose</a:t>
            </a:r>
            <a:r>
              <a:rPr lang="en-US" b="0" baseline="0" dirty="0">
                <a:solidFill>
                  <a:schemeClr val="tx1"/>
                </a:solidFill>
                <a:cs typeface="Arial" panose="020B0604020202020204" pitchFamily="34" charset="0"/>
              </a:rPr>
              <a:t> screening is a test used to diagnose prediabetes and type 1, type 2, or gestational diabetes. Diabetes is a chronic health condition </a:t>
            </a:r>
            <a:r>
              <a:rPr lang="en-US" b="0" baseline="0" dirty="0" smtClean="0">
                <a:solidFill>
                  <a:schemeClr val="tx1"/>
                </a:solidFill>
                <a:cs typeface="Arial" panose="020B0604020202020204" pitchFamily="34" charset="0"/>
              </a:rPr>
              <a:t>in which the </a:t>
            </a:r>
            <a:r>
              <a:rPr lang="en-US" b="0" baseline="0" dirty="0">
                <a:solidFill>
                  <a:schemeClr val="tx1"/>
                </a:solidFill>
                <a:cs typeface="Arial" panose="020B0604020202020204" pitchFamily="34" charset="0"/>
              </a:rPr>
              <a:t>body either </a:t>
            </a:r>
            <a:r>
              <a:rPr lang="en-US" b="0" baseline="0" dirty="0" smtClean="0">
                <a:solidFill>
                  <a:schemeClr val="tx1"/>
                </a:solidFill>
                <a:cs typeface="Arial" panose="020B0604020202020204" pitchFamily="34" charset="0"/>
              </a:rPr>
              <a:t>does not </a:t>
            </a:r>
            <a:r>
              <a:rPr lang="en-US" b="0" baseline="0" dirty="0">
                <a:solidFill>
                  <a:schemeClr val="tx1"/>
                </a:solidFill>
                <a:cs typeface="Arial" panose="020B0604020202020204" pitchFamily="34" charset="0"/>
              </a:rPr>
              <a:t>make enough insulin or </a:t>
            </a:r>
            <a:r>
              <a:rPr lang="en-US" b="0" baseline="0" dirty="0" smtClean="0">
                <a:solidFill>
                  <a:schemeClr val="tx1"/>
                </a:solidFill>
                <a:cs typeface="Arial" panose="020B0604020202020204" pitchFamily="34" charset="0"/>
              </a:rPr>
              <a:t>cannot </a:t>
            </a:r>
            <a:r>
              <a:rPr lang="en-US" b="0" baseline="0" dirty="0">
                <a:solidFill>
                  <a:schemeClr val="tx1"/>
                </a:solidFill>
                <a:cs typeface="Arial" panose="020B0604020202020204" pitchFamily="34" charset="0"/>
              </a:rPr>
              <a:t>use the insulin it makes as well as it should. Diabetes is a leading cause of morbidity and mortality in the United States (CDC, 2019, 2020). </a:t>
            </a:r>
            <a:endParaRPr lang="en-US" dirty="0"/>
          </a:p>
          <a:p>
            <a:pPr lvl="0"/>
            <a:r>
              <a:rPr lang="en-US" b="1" dirty="0"/>
              <a:t>Overall Rate: </a:t>
            </a:r>
            <a:r>
              <a:rPr lang="en-US" dirty="0"/>
              <a:t>In 2015-2018, 54.3% of Veterans and 48.1% of non-Veterans received a glucose screening (data not shown).</a:t>
            </a:r>
          </a:p>
          <a:p>
            <a:pPr lvl="0"/>
            <a:r>
              <a:rPr lang="en-US" b="1" dirty="0"/>
              <a:t>Groups With Disparities: </a:t>
            </a:r>
            <a:r>
              <a:rPr lang="en-US" dirty="0"/>
              <a:t>In 2015-2018, among adults </a:t>
            </a:r>
            <a:r>
              <a:rPr lang="en-US" dirty="0" smtClean="0"/>
              <a:t>age </a:t>
            </a:r>
            <a:r>
              <a:rPr lang="en-US" dirty="0"/>
              <a:t>20 years and over:</a:t>
            </a:r>
          </a:p>
          <a:p>
            <a:pPr marL="460375" lvl="1" indent="-171450">
              <a:buFont typeface="Arial" panose="020B0604020202020204" pitchFamily="34" charset="0"/>
              <a:buChar char="•"/>
            </a:pPr>
            <a:r>
              <a:rPr lang="en-US" b="0" dirty="0"/>
              <a:t>There were no statistically significant differences between female Veterans ages 20-49 and female non-Veterans ages 20-49 in the percentage who received a glucose screening (49.6% vs. 42.4%). </a:t>
            </a:r>
          </a:p>
          <a:p>
            <a:pPr marL="464810" lvl="1" indent="-171450" defTabSz="923270">
              <a:buFont typeface="Arial" panose="020B0604020202020204" pitchFamily="34" charset="0"/>
              <a:buChar char="•"/>
              <a:defRPr/>
            </a:pPr>
            <a:r>
              <a:rPr lang="en-US" b="0" dirty="0"/>
              <a:t>There were no statistically significant differences between female Veterans ages 50-64 and female non-Veterans ages 50-64 in the percentage who received a glucose screening (61.0% vs. 61.7%). </a:t>
            </a:r>
          </a:p>
          <a:p>
            <a:pPr marL="464810" lvl="1" indent="-171450" defTabSz="923270">
              <a:buFont typeface="Arial" panose="020B0604020202020204" pitchFamily="34" charset="0"/>
              <a:buChar char="•"/>
              <a:defRPr/>
            </a:pPr>
            <a:r>
              <a:rPr lang="en-US" b="0" dirty="0"/>
              <a:t>There were no statistically significant differences between female Veterans </a:t>
            </a:r>
            <a:r>
              <a:rPr lang="en-US" b="0" dirty="0" smtClean="0"/>
              <a:t>age 65+ </a:t>
            </a:r>
            <a:r>
              <a:rPr lang="en-US" b="0" dirty="0"/>
              <a:t>and female non-Veterans </a:t>
            </a:r>
            <a:r>
              <a:rPr lang="en-US" b="0" dirty="0" smtClean="0"/>
              <a:t>age 65+ </a:t>
            </a:r>
            <a:r>
              <a:rPr lang="en-US" b="0" dirty="0"/>
              <a:t>in the percentage who received a glucose screening (73.2% vs. 67.0%). </a:t>
            </a:r>
          </a:p>
          <a:p>
            <a:pPr marL="464810" lvl="1" indent="-171450" defTabSz="923270">
              <a:buFont typeface="Arial" panose="020B0604020202020204" pitchFamily="34" charset="0"/>
              <a:buChar char="•"/>
              <a:defRPr/>
            </a:pPr>
            <a:r>
              <a:rPr lang="en-US" b="0" dirty="0"/>
              <a:t>Male Veterans ages 20-49 were significantly more likely to receive a glucose screening </a:t>
            </a:r>
            <a:r>
              <a:rPr lang="en-US" b="0" dirty="0" smtClean="0"/>
              <a:t>compared with </a:t>
            </a:r>
            <a:r>
              <a:rPr lang="en-US" b="0" dirty="0"/>
              <a:t>male non-Veterans ages 20-49 (42.9% vs. 31.8%). </a:t>
            </a:r>
          </a:p>
          <a:p>
            <a:pPr marL="464810" lvl="1" indent="-171450" defTabSz="923270">
              <a:buFont typeface="Arial" panose="020B0604020202020204" pitchFamily="34" charset="0"/>
              <a:buChar char="•"/>
              <a:defRPr/>
            </a:pPr>
            <a:r>
              <a:rPr lang="en-US" b="0" dirty="0"/>
              <a:t>Male Veterans ages 50-64 were significantly more likely to receive a glucose screening </a:t>
            </a:r>
            <a:r>
              <a:rPr lang="en-US" b="0" dirty="0" smtClean="0"/>
              <a:t>compared with </a:t>
            </a:r>
            <a:r>
              <a:rPr lang="en-US" b="0" dirty="0"/>
              <a:t>male non-Veterans ages 50-64 (65.9% vs. 59.0%). </a:t>
            </a:r>
          </a:p>
          <a:p>
            <a:pPr marL="464810" lvl="1" indent="-171450" defTabSz="923270">
              <a:buFont typeface="Arial" panose="020B0604020202020204" pitchFamily="34" charset="0"/>
              <a:buChar char="•"/>
              <a:defRPr/>
            </a:pPr>
            <a:r>
              <a:rPr lang="en-US" b="0" dirty="0"/>
              <a:t>There were no statistically significant differences between male Veterans </a:t>
            </a:r>
            <a:r>
              <a:rPr lang="en-US" b="0" dirty="0" smtClean="0"/>
              <a:t>age 65+ </a:t>
            </a:r>
            <a:r>
              <a:rPr lang="en-US" b="0" dirty="0"/>
              <a:t>and male non-Veterans </a:t>
            </a:r>
            <a:r>
              <a:rPr lang="en-US" b="0" dirty="0" smtClean="0"/>
              <a:t>age 65+ </a:t>
            </a:r>
            <a:r>
              <a:rPr lang="en-US" b="0" dirty="0"/>
              <a:t>in the percentage who received a glucose </a:t>
            </a:r>
            <a:r>
              <a:rPr lang="en-US" dirty="0"/>
              <a:t>screening (71.8% vs. 69.2%). </a:t>
            </a:r>
          </a:p>
        </p:txBody>
      </p:sp>
      <p:sp>
        <p:nvSpPr>
          <p:cNvPr id="4" name="Slide Number Placeholder 3"/>
          <p:cNvSpPr>
            <a:spLocks noGrp="1"/>
          </p:cNvSpPr>
          <p:nvPr>
            <p:ph type="sldNum" sz="quarter" idx="5"/>
          </p:nvPr>
        </p:nvSpPr>
        <p:spPr/>
        <p:txBody>
          <a:bodyPr/>
          <a:lstStyle/>
          <a:p>
            <a:fld id="{B17BA40C-25F7-4A81-B7B0-365A5351FE20}" type="slidenum">
              <a:rPr lang="en-US" smtClean="0"/>
              <a:t>135</a:t>
            </a:fld>
            <a:endParaRPr lang="en-US" dirty="0"/>
          </a:p>
        </p:txBody>
      </p:sp>
    </p:spTree>
    <p:extLst>
      <p:ext uri="{BB962C8B-B14F-4D97-AF65-F5344CB8AC3E}">
        <p14:creationId xmlns:p14="http://schemas.microsoft.com/office/powerpoint/2010/main" val="3211605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14</a:t>
            </a:fld>
            <a:endParaRPr lang="en-US" dirty="0"/>
          </a:p>
        </p:txBody>
      </p:sp>
    </p:spTree>
    <p:extLst>
      <p:ext uri="{BB962C8B-B14F-4D97-AF65-F5344CB8AC3E}">
        <p14:creationId xmlns:p14="http://schemas.microsoft.com/office/powerpoint/2010/main" val="4351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15</a:t>
            </a:fld>
            <a:endParaRPr lang="en-US" dirty="0"/>
          </a:p>
        </p:txBody>
      </p:sp>
    </p:spTree>
    <p:extLst>
      <p:ext uri="{BB962C8B-B14F-4D97-AF65-F5344CB8AC3E}">
        <p14:creationId xmlns:p14="http://schemas.microsoft.com/office/powerpoint/2010/main" val="1588824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16</a:t>
            </a:fld>
            <a:endParaRPr lang="en-US" dirty="0"/>
          </a:p>
        </p:txBody>
      </p:sp>
    </p:spTree>
    <p:extLst>
      <p:ext uri="{BB962C8B-B14F-4D97-AF65-F5344CB8AC3E}">
        <p14:creationId xmlns:p14="http://schemas.microsoft.com/office/powerpoint/2010/main" val="3000096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Note: </a:t>
            </a:r>
            <a:r>
              <a:rPr lang="en-US" sz="1200" dirty="0">
                <a:solidFill>
                  <a:schemeClr val="tx1">
                    <a:lumMod val="75000"/>
                    <a:lumOff val="25000"/>
                  </a:schemeClr>
                </a:solidFill>
              </a:rPr>
              <a:t>Information regarding VHA, its structure, and eligibility is provided in the “Veterans Health Administration” section below. Comparisons of non-Veterans, all Veterans, and VHA users are provided in the “Veteran population” section below. </a:t>
            </a: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17</a:t>
            </a:fld>
            <a:endParaRPr lang="en-US" dirty="0"/>
          </a:p>
        </p:txBody>
      </p:sp>
    </p:spTree>
    <p:extLst>
      <p:ext uri="{BB962C8B-B14F-4D97-AF65-F5344CB8AC3E}">
        <p14:creationId xmlns:p14="http://schemas.microsoft.com/office/powerpoint/2010/main" val="1856980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18</a:t>
            </a:fld>
            <a:endParaRPr lang="en-US" dirty="0"/>
          </a:p>
        </p:txBody>
      </p:sp>
    </p:spTree>
    <p:extLst>
      <p:ext uri="{BB962C8B-B14F-4D97-AF65-F5344CB8AC3E}">
        <p14:creationId xmlns:p14="http://schemas.microsoft.com/office/powerpoint/2010/main" val="2467341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19</a:t>
            </a:fld>
            <a:endParaRPr lang="en-US" dirty="0"/>
          </a:p>
        </p:txBody>
      </p:sp>
    </p:spTree>
    <p:extLst>
      <p:ext uri="{BB962C8B-B14F-4D97-AF65-F5344CB8AC3E}">
        <p14:creationId xmlns:p14="http://schemas.microsoft.com/office/powerpoint/2010/main" val="38836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a:t>
            </a:fld>
            <a:endParaRPr lang="en-US" dirty="0"/>
          </a:p>
        </p:txBody>
      </p:sp>
    </p:spTree>
    <p:extLst>
      <p:ext uri="{BB962C8B-B14F-4D97-AF65-F5344CB8AC3E}">
        <p14:creationId xmlns:p14="http://schemas.microsoft.com/office/powerpoint/2010/main" val="3012538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20</a:t>
            </a:fld>
            <a:endParaRPr lang="en-US" dirty="0"/>
          </a:p>
        </p:txBody>
      </p:sp>
    </p:spTree>
    <p:extLst>
      <p:ext uri="{BB962C8B-B14F-4D97-AF65-F5344CB8AC3E}">
        <p14:creationId xmlns:p14="http://schemas.microsoft.com/office/powerpoint/2010/main" val="638225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21</a:t>
            </a:fld>
            <a:endParaRPr lang="en-US" dirty="0"/>
          </a:p>
        </p:txBody>
      </p:sp>
    </p:spTree>
    <p:extLst>
      <p:ext uri="{BB962C8B-B14F-4D97-AF65-F5344CB8AC3E}">
        <p14:creationId xmlns:p14="http://schemas.microsoft.com/office/powerpoint/2010/main" val="720103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Note: </a:t>
            </a:r>
            <a:r>
              <a:rPr lang="en-US" dirty="0" smtClean="0"/>
              <a:t>The</a:t>
            </a:r>
            <a:r>
              <a:rPr lang="en-US" baseline="0" dirty="0" smtClean="0"/>
              <a:t> map is available at </a:t>
            </a:r>
            <a:r>
              <a:rPr lang="en-US" dirty="0" smtClean="0"/>
              <a:t>https</a:t>
            </a:r>
            <a:r>
              <a:rPr lang="en-US" dirty="0"/>
              <a:t>://www.va.gov/directory/guide</a:t>
            </a:r>
            <a:r>
              <a:rPr lang="en-US" dirty="0" smtClean="0"/>
              <a:t>/ map.asp.</a:t>
            </a:r>
            <a:r>
              <a:rPr lang="en-US" b="1" dirty="0" smtClean="0"/>
              <a:t> </a:t>
            </a:r>
            <a:r>
              <a:rPr lang="en-US" dirty="0" smtClean="0"/>
              <a:t>VISNs are numbered 1, 2, 4-10, 12, 15-17, and 19-23.</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22</a:t>
            </a:fld>
            <a:endParaRPr lang="en-US" dirty="0"/>
          </a:p>
        </p:txBody>
      </p:sp>
    </p:spTree>
    <p:extLst>
      <p:ext uri="{BB962C8B-B14F-4D97-AF65-F5344CB8AC3E}">
        <p14:creationId xmlns:p14="http://schemas.microsoft.com/office/powerpoint/2010/main" val="54189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Note: </a:t>
            </a:r>
            <a:r>
              <a:rPr lang="en-US" b="0" dirty="0" smtClean="0"/>
              <a:t>The map is available at</a:t>
            </a:r>
            <a:r>
              <a:rPr lang="en-US" dirty="0" smtClean="0"/>
              <a:t> https://www.aei.org/multimedia/va-mission-act-access-map/. VAMCs </a:t>
            </a:r>
            <a:r>
              <a:rPr lang="en-US" dirty="0"/>
              <a:t>are larger facilities that provide a wide range of inpatient and outpatient services. VAMCs range in size from no staffed beds to nearly 1,000 staffed beds. CBOCs are smaller and typically focused on primary care and may provide limited specialty care services.</a:t>
            </a:r>
            <a:endParaRPr lang="en-US" b="1" dirty="0"/>
          </a:p>
          <a:p>
            <a:pPr defTabSz="923270">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23</a:t>
            </a:fld>
            <a:endParaRPr lang="en-US" dirty="0"/>
          </a:p>
        </p:txBody>
      </p:sp>
    </p:spTree>
    <p:extLst>
      <p:ext uri="{BB962C8B-B14F-4D97-AF65-F5344CB8AC3E}">
        <p14:creationId xmlns:p14="http://schemas.microsoft.com/office/powerpoint/2010/main" val="2060381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24</a:t>
            </a:fld>
            <a:endParaRPr lang="en-US" dirty="0"/>
          </a:p>
        </p:txBody>
      </p:sp>
    </p:spTree>
    <p:extLst>
      <p:ext uri="{BB962C8B-B14F-4D97-AF65-F5344CB8AC3E}">
        <p14:creationId xmlns:p14="http://schemas.microsoft.com/office/powerpoint/2010/main" val="2522904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25</a:t>
            </a:fld>
            <a:endParaRPr lang="en-US" dirty="0"/>
          </a:p>
        </p:txBody>
      </p:sp>
    </p:spTree>
    <p:extLst>
      <p:ext uri="{BB962C8B-B14F-4D97-AF65-F5344CB8AC3E}">
        <p14:creationId xmlns:p14="http://schemas.microsoft.com/office/powerpoint/2010/main" val="580578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26</a:t>
            </a:fld>
            <a:endParaRPr lang="en-US" dirty="0"/>
          </a:p>
        </p:txBody>
      </p:sp>
    </p:spTree>
    <p:extLst>
      <p:ext uri="{BB962C8B-B14F-4D97-AF65-F5344CB8AC3E}">
        <p14:creationId xmlns:p14="http://schemas.microsoft.com/office/powerpoint/2010/main" val="2279322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27</a:t>
            </a:fld>
            <a:endParaRPr lang="en-US" dirty="0"/>
          </a:p>
        </p:txBody>
      </p:sp>
    </p:spTree>
    <p:extLst>
      <p:ext uri="{BB962C8B-B14F-4D97-AF65-F5344CB8AC3E}">
        <p14:creationId xmlns:p14="http://schemas.microsoft.com/office/powerpoint/2010/main" val="2320512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28</a:t>
            </a:fld>
            <a:endParaRPr lang="en-US" dirty="0"/>
          </a:p>
        </p:txBody>
      </p:sp>
    </p:spTree>
    <p:extLst>
      <p:ext uri="{BB962C8B-B14F-4D97-AF65-F5344CB8AC3E}">
        <p14:creationId xmlns:p14="http://schemas.microsoft.com/office/powerpoint/2010/main" val="4269862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29</a:t>
            </a:fld>
            <a:endParaRPr lang="en-US" dirty="0"/>
          </a:p>
        </p:txBody>
      </p:sp>
    </p:spTree>
    <p:extLst>
      <p:ext uri="{BB962C8B-B14F-4D97-AF65-F5344CB8AC3E}">
        <p14:creationId xmlns:p14="http://schemas.microsoft.com/office/powerpoint/2010/main" val="414129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Note: </a:t>
            </a:r>
            <a:r>
              <a:rPr lang="en-US" b="0" dirty="0"/>
              <a:t>Data in this chartbook are from </a:t>
            </a:r>
            <a:r>
              <a:rPr lang="en-US" dirty="0"/>
              <a:t>the 2014-2017 Medical Expenditure Panel Survey (MEPS), 2015-2018 National Health Interview Survey (NHIS), 2015 Survey of Healthcare Experience of Patients (SHEP), and fiscal year 2009-2016 Veterans Health Administration (VHA) administrative data.</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a:t>
            </a:fld>
            <a:endParaRPr lang="en-US" dirty="0"/>
          </a:p>
        </p:txBody>
      </p:sp>
    </p:spTree>
    <p:extLst>
      <p:ext uri="{BB962C8B-B14F-4D97-AF65-F5344CB8AC3E}">
        <p14:creationId xmlns:p14="http://schemas.microsoft.com/office/powerpoint/2010/main" val="4255356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30</a:t>
            </a:fld>
            <a:endParaRPr lang="en-US" dirty="0"/>
          </a:p>
        </p:txBody>
      </p:sp>
    </p:spTree>
    <p:extLst>
      <p:ext uri="{BB962C8B-B14F-4D97-AF65-F5344CB8AC3E}">
        <p14:creationId xmlns:p14="http://schemas.microsoft.com/office/powerpoint/2010/main" val="36969585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31</a:t>
            </a:fld>
            <a:endParaRPr lang="en-US" dirty="0"/>
          </a:p>
        </p:txBody>
      </p:sp>
    </p:spTree>
    <p:extLst>
      <p:ext uri="{BB962C8B-B14F-4D97-AF65-F5344CB8AC3E}">
        <p14:creationId xmlns:p14="http://schemas.microsoft.com/office/powerpoint/2010/main" val="570487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32</a:t>
            </a:fld>
            <a:endParaRPr lang="en-US" dirty="0"/>
          </a:p>
        </p:txBody>
      </p:sp>
    </p:spTree>
    <p:extLst>
      <p:ext uri="{BB962C8B-B14F-4D97-AF65-F5344CB8AC3E}">
        <p14:creationId xmlns:p14="http://schemas.microsoft.com/office/powerpoint/2010/main" val="716907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haw-US" sz="1200" b="1" dirty="0">
                <a:solidFill>
                  <a:schemeClr val="tx1">
                    <a:lumMod val="75000"/>
                    <a:lumOff val="25000"/>
                  </a:schemeClr>
                </a:solidFill>
              </a:rPr>
              <a:t>Note: </a:t>
            </a:r>
            <a:r>
              <a:rPr lang="haw-US" sz="1200" dirty="0">
                <a:solidFill>
                  <a:schemeClr val="tx1">
                    <a:lumMod val="75000"/>
                    <a:lumOff val="25000"/>
                  </a:schemeClr>
                </a:solidFill>
              </a:rPr>
              <a:t>There w</a:t>
            </a:r>
            <a:r>
              <a:rPr lang="en-US" sz="1200" dirty="0">
                <a:solidFill>
                  <a:schemeClr val="tx1">
                    <a:lumMod val="75000"/>
                    <a:lumOff val="25000"/>
                  </a:schemeClr>
                </a:solidFill>
              </a:rPr>
              <a:t>ere</a:t>
            </a:r>
            <a:r>
              <a:rPr lang="haw-US" sz="1200" dirty="0">
                <a:solidFill>
                  <a:schemeClr val="tx1">
                    <a:lumMod val="75000"/>
                    <a:lumOff val="25000"/>
                  </a:schemeClr>
                </a:solidFill>
              </a:rPr>
              <a:t> insufficient data for Affordable Care measure</a:t>
            </a:r>
            <a:r>
              <a:rPr lang="en-US" sz="1200" dirty="0">
                <a:solidFill>
                  <a:schemeClr val="tx1">
                    <a:lumMod val="75000"/>
                    <a:lumOff val="25000"/>
                  </a:schemeClr>
                </a:solidFill>
              </a:rPr>
              <a:t>s, so they are not included.</a:t>
            </a: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33</a:t>
            </a:fld>
            <a:endParaRPr lang="en-US" dirty="0"/>
          </a:p>
        </p:txBody>
      </p:sp>
    </p:spTree>
    <p:extLst>
      <p:ext uri="{BB962C8B-B14F-4D97-AF65-F5344CB8AC3E}">
        <p14:creationId xmlns:p14="http://schemas.microsoft.com/office/powerpoint/2010/main" val="21194316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One MEPS measure, </a:t>
            </a:r>
            <a:r>
              <a:rPr lang="en-US" i="1" dirty="0"/>
              <a:t>Adults who had a doctor's office or clinic visit in the last 12 months and needed care, tests, or treatment who sometimes or never found it easy to get the care, tests, or treatment</a:t>
            </a:r>
            <a:r>
              <a:rPr lang="en-US" i="0" dirty="0"/>
              <a:t>,</a:t>
            </a:r>
            <a:r>
              <a:rPr lang="en-US" dirty="0"/>
              <a:t> is from pooled 2014-2016 data.</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34</a:t>
            </a:fld>
            <a:endParaRPr lang="en-US" dirty="0"/>
          </a:p>
        </p:txBody>
      </p:sp>
    </p:spTree>
    <p:extLst>
      <p:ext uri="{BB962C8B-B14F-4D97-AF65-F5344CB8AC3E}">
        <p14:creationId xmlns:p14="http://schemas.microsoft.com/office/powerpoint/2010/main" val="223717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35</a:t>
            </a:fld>
            <a:endParaRPr lang="en-US" dirty="0"/>
          </a:p>
        </p:txBody>
      </p:sp>
    </p:spTree>
    <p:extLst>
      <p:ext uri="{BB962C8B-B14F-4D97-AF65-F5344CB8AC3E}">
        <p14:creationId xmlns:p14="http://schemas.microsoft.com/office/powerpoint/2010/main" val="437125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haw-US" sz="1200" b="1" dirty="0">
                <a:solidFill>
                  <a:schemeClr val="tx1">
                    <a:lumMod val="75000"/>
                    <a:lumOff val="25000"/>
                  </a:schemeClr>
                </a:solidFill>
              </a:rPr>
              <a:t>Note: </a:t>
            </a:r>
            <a:r>
              <a:rPr lang="haw-US" sz="1200" dirty="0">
                <a:solidFill>
                  <a:schemeClr val="tx1">
                    <a:lumMod val="75000"/>
                    <a:lumOff val="25000"/>
                  </a:schemeClr>
                </a:solidFill>
              </a:rPr>
              <a:t>There w</a:t>
            </a:r>
            <a:r>
              <a:rPr lang="en-US" sz="1200" dirty="0">
                <a:solidFill>
                  <a:schemeClr val="tx1">
                    <a:lumMod val="75000"/>
                    <a:lumOff val="25000"/>
                  </a:schemeClr>
                </a:solidFill>
              </a:rPr>
              <a:t>ere</a:t>
            </a:r>
            <a:r>
              <a:rPr lang="haw-US" sz="1200" dirty="0">
                <a:solidFill>
                  <a:schemeClr val="tx1">
                    <a:lumMod val="75000"/>
                    <a:lumOff val="25000"/>
                  </a:schemeClr>
                </a:solidFill>
              </a:rPr>
              <a:t> insufficient data for Affordable Care measure</a:t>
            </a:r>
            <a:r>
              <a:rPr lang="en-US" sz="1200" dirty="0">
                <a:solidFill>
                  <a:schemeClr val="tx1">
                    <a:lumMod val="75000"/>
                    <a:lumOff val="25000"/>
                  </a:schemeClr>
                </a:solidFill>
              </a:rPr>
              <a:t>s, so they are not included.</a:t>
            </a: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36</a:t>
            </a:fld>
            <a:endParaRPr lang="en-US" dirty="0"/>
          </a:p>
        </p:txBody>
      </p:sp>
    </p:spTree>
    <p:extLst>
      <p:ext uri="{BB962C8B-B14F-4D97-AF65-F5344CB8AC3E}">
        <p14:creationId xmlns:p14="http://schemas.microsoft.com/office/powerpoint/2010/main" val="1432705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B17BA40C-25F7-4A81-B7B0-365A5351FE20}" type="slidenum">
              <a:rPr lang="en-US" smtClean="0"/>
              <a:t>37</a:t>
            </a:fld>
            <a:endParaRPr lang="en-US" dirty="0"/>
          </a:p>
        </p:txBody>
      </p:sp>
    </p:spTree>
    <p:extLst>
      <p:ext uri="{BB962C8B-B14F-4D97-AF65-F5344CB8AC3E}">
        <p14:creationId xmlns:p14="http://schemas.microsoft.com/office/powerpoint/2010/main" val="1001259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38</a:t>
            </a:fld>
            <a:endParaRPr lang="en-US" dirty="0"/>
          </a:p>
        </p:txBody>
      </p:sp>
    </p:spTree>
    <p:extLst>
      <p:ext uri="{BB962C8B-B14F-4D97-AF65-F5344CB8AC3E}">
        <p14:creationId xmlns:p14="http://schemas.microsoft.com/office/powerpoint/2010/main" val="17459662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39</a:t>
            </a:fld>
            <a:endParaRPr lang="en-US" dirty="0"/>
          </a:p>
        </p:txBody>
      </p:sp>
    </p:spTree>
    <p:extLst>
      <p:ext uri="{BB962C8B-B14F-4D97-AF65-F5344CB8AC3E}">
        <p14:creationId xmlns:p14="http://schemas.microsoft.com/office/powerpoint/2010/main" val="706832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Notes: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a:t>
            </a:r>
            <a:r>
              <a:rPr lang="en-US" sz="1200" dirty="0"/>
              <a:t>esults are cross-sectional (for a static point in time). Trends over time were conducted for a limited number of measures where sufficient data were available.</a:t>
            </a:r>
            <a:endParaRPr lang="en-US" b="1"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These findings</a:t>
            </a:r>
            <a:r>
              <a:rPr lang="en-US" b="0" baseline="0" dirty="0"/>
              <a:t> are based on </a:t>
            </a:r>
            <a:r>
              <a:rPr lang="en-US" dirty="0"/>
              <a:t>2014-2017 MEPS and 2015-2018 NHIS data.</a:t>
            </a:r>
          </a:p>
        </p:txBody>
      </p:sp>
      <p:sp>
        <p:nvSpPr>
          <p:cNvPr id="4" name="Slide Number Placeholder 3"/>
          <p:cNvSpPr>
            <a:spLocks noGrp="1"/>
          </p:cNvSpPr>
          <p:nvPr>
            <p:ph type="sldNum" sz="quarter" idx="5"/>
          </p:nvPr>
        </p:nvSpPr>
        <p:spPr/>
        <p:txBody>
          <a:bodyPr/>
          <a:lstStyle/>
          <a:p>
            <a:fld id="{B17BA40C-25F7-4A81-B7B0-365A5351FE20}" type="slidenum">
              <a:rPr lang="en-US" smtClean="0"/>
              <a:t>4</a:t>
            </a:fld>
            <a:endParaRPr lang="en-US" dirty="0"/>
          </a:p>
        </p:txBody>
      </p:sp>
    </p:spTree>
    <p:extLst>
      <p:ext uri="{BB962C8B-B14F-4D97-AF65-F5344CB8AC3E}">
        <p14:creationId xmlns:p14="http://schemas.microsoft.com/office/powerpoint/2010/main" val="2192207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40</a:t>
            </a:fld>
            <a:endParaRPr lang="en-US" dirty="0"/>
          </a:p>
        </p:txBody>
      </p:sp>
    </p:spTree>
    <p:extLst>
      <p:ext uri="{BB962C8B-B14F-4D97-AF65-F5344CB8AC3E}">
        <p14:creationId xmlns:p14="http://schemas.microsoft.com/office/powerpoint/2010/main" val="1032546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377952" y="4206240"/>
            <a:ext cx="6400800" cy="5047488"/>
          </a:xfrm>
        </p:spPr>
        <p:txBody>
          <a:bodyPr/>
          <a:lstStyle/>
          <a:p>
            <a:pPr marL="171450" indent="-171450">
              <a:buFont typeface="Arial" panose="020B0604020202020204" pitchFamily="34" charset="0"/>
              <a:buChar char="•"/>
            </a:pPr>
            <a:r>
              <a:rPr lang="en-US" b="1" dirty="0"/>
              <a:t>Importance: </a:t>
            </a:r>
            <a:r>
              <a:rPr lang="en-US" b="0" dirty="0"/>
              <a:t>The percentage and number of Veterans varies by state. New York has the lowest percentage of Veterans relative to the state’s population and Alaska has the highest percentage. </a:t>
            </a:r>
          </a:p>
          <a:p>
            <a:pPr marL="171450" indent="-171450">
              <a:buFont typeface="Arial" panose="020B0604020202020204" pitchFamily="34" charset="0"/>
              <a:buChar char="•"/>
            </a:pPr>
            <a:r>
              <a:rPr lang="en-US" b="1" dirty="0"/>
              <a:t>Data: </a:t>
            </a:r>
            <a:r>
              <a:rPr lang="en-US" b="0" dirty="0"/>
              <a:t>State and number of Veterans per state (</a:t>
            </a:r>
            <a:r>
              <a:rPr lang="en-US" b="0" dirty="0" smtClean="0"/>
              <a:t>percentage </a:t>
            </a:r>
            <a:r>
              <a:rPr lang="en-US" b="0" dirty="0"/>
              <a:t>of Veterans</a:t>
            </a:r>
            <a:r>
              <a:rPr lang="en-US" b="0" dirty="0" smtClean="0"/>
              <a:t>)</a:t>
            </a:r>
          </a:p>
          <a:p>
            <a:pPr marL="171450" lvl="1" indent="109538" defTabSz="901700">
              <a:tabLst>
                <a:tab pos="109538" algn="l"/>
                <a:tab pos="2511425" algn="l"/>
              </a:tabLst>
            </a:pPr>
            <a:r>
              <a:rPr lang="en-US" sz="1200" b="0" i="0" u="none" strike="noStrike" kern="1200" dirty="0" smtClean="0">
                <a:solidFill>
                  <a:schemeClr val="tx1"/>
                </a:solidFill>
                <a:effectLst/>
                <a:latin typeface="+mn-lt"/>
                <a:ea typeface="+mn-ea"/>
                <a:cs typeface="+mn-cs"/>
              </a:rPr>
              <a:t>Puerto </a:t>
            </a:r>
            <a:r>
              <a:rPr lang="en-US" sz="1200" b="0" i="0" u="none" strike="noStrike" kern="1200" dirty="0">
                <a:solidFill>
                  <a:schemeClr val="tx1"/>
                </a:solidFill>
                <a:effectLst/>
                <a:latin typeface="+mn-lt"/>
                <a:ea typeface="+mn-ea"/>
                <a:cs typeface="+mn-cs"/>
              </a:rPr>
              <a:t>Rico</a:t>
            </a:r>
            <a:r>
              <a:rPr lang="en-US" dirty="0"/>
              <a:t> </a:t>
            </a:r>
            <a:r>
              <a:rPr lang="en-US" sz="1200" b="0" i="0" u="none" strike="noStrike" kern="1200" dirty="0">
                <a:solidFill>
                  <a:schemeClr val="tx1"/>
                </a:solidFill>
                <a:effectLst/>
                <a:latin typeface="+mn-lt"/>
                <a:ea typeface="+mn-ea"/>
                <a:cs typeface="+mn-cs"/>
              </a:rPr>
              <a:t>83,641 (3.1%)</a:t>
            </a:r>
            <a:r>
              <a:rPr lang="en-US" dirty="0"/>
              <a:t> 	</a:t>
            </a:r>
            <a:r>
              <a:rPr lang="en-US" dirty="0" smtClean="0"/>
              <a:t>Ohio </a:t>
            </a:r>
            <a:r>
              <a:rPr lang="en-US" dirty="0"/>
              <a:t>752,153 (8.4%) </a:t>
            </a:r>
            <a:r>
              <a:rPr lang="en-US" dirty="0" smtClean="0"/>
              <a:t>	</a:t>
            </a:r>
            <a:r>
              <a:rPr lang="en-US" dirty="0"/>
              <a:t>Wyoming 46,540 (10.5%) </a:t>
            </a:r>
          </a:p>
          <a:p>
            <a:pPr marL="171450" lvl="1" indent="109538" defTabSz="901700">
              <a:tabLst>
                <a:tab pos="109538" algn="l"/>
                <a:tab pos="2511425" algn="l"/>
              </a:tabLst>
            </a:pPr>
            <a:r>
              <a:rPr lang="en-US" sz="1200" b="0" i="0" u="none" strike="noStrike" kern="1200" dirty="0" smtClean="0">
                <a:solidFill>
                  <a:schemeClr val="tx1"/>
                </a:solidFill>
                <a:effectLst/>
                <a:latin typeface="+mn-lt"/>
                <a:ea typeface="+mn-ea"/>
                <a:cs typeface="+mn-cs"/>
              </a:rPr>
              <a:t>New York</a:t>
            </a:r>
            <a:r>
              <a:rPr lang="en-US" dirty="0" smtClean="0"/>
              <a:t> </a:t>
            </a:r>
            <a:r>
              <a:rPr lang="en-US" sz="1200" b="0" i="0" u="none" strike="noStrike" kern="1200" dirty="0" smtClean="0">
                <a:solidFill>
                  <a:schemeClr val="tx1"/>
                </a:solidFill>
                <a:effectLst/>
                <a:latin typeface="+mn-lt"/>
                <a:ea typeface="+mn-ea"/>
                <a:cs typeface="+mn-cs"/>
              </a:rPr>
              <a:t>757,900 (4.9%)</a:t>
            </a:r>
            <a:r>
              <a:rPr lang="en-US" dirty="0" smtClean="0"/>
              <a:t> </a:t>
            </a:r>
            <a:r>
              <a:rPr lang="en-US" dirty="0"/>
              <a:t>	</a:t>
            </a:r>
            <a:r>
              <a:rPr lang="en-US" dirty="0" smtClean="0"/>
              <a:t>Kansas </a:t>
            </a:r>
            <a:r>
              <a:rPr lang="en-US" dirty="0"/>
              <a:t>185,292 (8.6%) </a:t>
            </a:r>
            <a:r>
              <a:rPr lang="en-US" dirty="0" smtClean="0"/>
              <a:t>	</a:t>
            </a:r>
            <a:r>
              <a:rPr lang="en-US" dirty="0"/>
              <a:t>Montana 84,878 (10.6%) </a:t>
            </a:r>
          </a:p>
          <a:p>
            <a:pPr marL="171450" lvl="1" indent="109538" defTabSz="901700">
              <a:tabLst>
                <a:tab pos="109538" algn="l"/>
                <a:tab pos="2511425" algn="l"/>
              </a:tabLst>
            </a:pPr>
            <a:r>
              <a:rPr lang="en-US" sz="1200" b="0" i="0" u="none" strike="noStrike" kern="1200" dirty="0" smtClean="0">
                <a:solidFill>
                  <a:schemeClr val="tx1"/>
                </a:solidFill>
                <a:effectLst/>
                <a:latin typeface="+mn-lt"/>
                <a:ea typeface="+mn-ea"/>
                <a:cs typeface="+mn-cs"/>
              </a:rPr>
              <a:t>District of Columbia</a:t>
            </a:r>
            <a:r>
              <a:rPr lang="en-US" dirty="0" smtClean="0"/>
              <a:t> </a:t>
            </a:r>
            <a:r>
              <a:rPr lang="en-US" sz="1200" b="0" i="0" u="none" strike="noStrike" kern="1200" dirty="0" smtClean="0">
                <a:solidFill>
                  <a:schemeClr val="tx1"/>
                </a:solidFill>
                <a:effectLst/>
                <a:latin typeface="+mn-lt"/>
                <a:ea typeface="+mn-ea"/>
                <a:cs typeface="+mn-cs"/>
              </a:rPr>
              <a:t>27,695 (5.0%)</a:t>
            </a:r>
            <a:r>
              <a:rPr lang="en-US" dirty="0" smtClean="0"/>
              <a:t> 	Nebraska </a:t>
            </a:r>
            <a:r>
              <a:rPr lang="en-US" dirty="0"/>
              <a:t>122,311 (8.6%) </a:t>
            </a:r>
            <a:r>
              <a:rPr lang="en-US" dirty="0" smtClean="0"/>
              <a:t>	Virginia </a:t>
            </a:r>
            <a:r>
              <a:rPr lang="en-US" dirty="0"/>
              <a:t>688,536 (10.8%) </a:t>
            </a:r>
          </a:p>
          <a:p>
            <a:pPr marL="171450" lvl="1" indent="109538" defTabSz="901700">
              <a:tabLst>
                <a:tab pos="109538" algn="l"/>
                <a:tab pos="2511425" algn="l"/>
              </a:tabLst>
            </a:pPr>
            <a:r>
              <a:rPr lang="en-US" sz="1200" b="0" i="0" u="none" strike="noStrike" kern="1200" dirty="0" smtClean="0">
                <a:solidFill>
                  <a:schemeClr val="tx1"/>
                </a:solidFill>
                <a:effectLst/>
                <a:latin typeface="+mn-lt"/>
                <a:ea typeface="+mn-ea"/>
                <a:cs typeface="+mn-cs"/>
              </a:rPr>
              <a:t>New Jersey</a:t>
            </a:r>
            <a:r>
              <a:rPr lang="en-US" dirty="0" smtClean="0"/>
              <a:t> </a:t>
            </a:r>
            <a:r>
              <a:rPr lang="en-US" sz="1200" b="0" i="0" u="none" strike="noStrike" kern="1200" dirty="0" smtClean="0">
                <a:solidFill>
                  <a:schemeClr val="tx1"/>
                </a:solidFill>
                <a:effectLst/>
                <a:latin typeface="+mn-lt"/>
                <a:ea typeface="+mn-ea"/>
                <a:cs typeface="+mn-cs"/>
              </a:rPr>
              <a:t>351,542 (5.1%)</a:t>
            </a:r>
            <a:r>
              <a:rPr lang="en-US" dirty="0" smtClean="0"/>
              <a:t> 	North </a:t>
            </a:r>
            <a:r>
              <a:rPr lang="en-US" dirty="0"/>
              <a:t>Carolina 670,326 (8.7</a:t>
            </a:r>
            <a:r>
              <a:rPr lang="en-US" dirty="0" smtClean="0"/>
              <a:t>%)	Alaska </a:t>
            </a:r>
            <a:r>
              <a:rPr lang="en-US" dirty="0"/>
              <a:t>67,004 (12.5%) </a:t>
            </a:r>
            <a:endParaRPr lang="en-US" b="1" dirty="0"/>
          </a:p>
          <a:p>
            <a:pPr marL="171450" lvl="1" indent="109538" defTabSz="838200">
              <a:tabLst>
                <a:tab pos="109538" algn="l"/>
              </a:tabLst>
            </a:pPr>
            <a:r>
              <a:rPr lang="en-US" sz="1200" b="0" i="0" u="none" strike="noStrike" kern="1200" dirty="0" smtClean="0">
                <a:solidFill>
                  <a:schemeClr val="tx1"/>
                </a:solidFill>
                <a:effectLst/>
                <a:latin typeface="+mn-lt"/>
                <a:ea typeface="+mn-ea"/>
                <a:cs typeface="+mn-cs"/>
              </a:rPr>
              <a:t>California</a:t>
            </a:r>
            <a:r>
              <a:rPr lang="en-US" dirty="0" smtClean="0"/>
              <a:t> </a:t>
            </a:r>
            <a:r>
              <a:rPr lang="en-US" sz="1200" b="0" i="0" u="none" strike="noStrike" kern="1200" dirty="0">
                <a:solidFill>
                  <a:schemeClr val="tx1"/>
                </a:solidFill>
                <a:effectLst/>
                <a:latin typeface="+mn-lt"/>
                <a:ea typeface="+mn-ea"/>
                <a:cs typeface="+mn-cs"/>
              </a:rPr>
              <a:t>1,661,433 (5.6%)</a:t>
            </a:r>
            <a:r>
              <a:rPr lang="en-US" dirty="0"/>
              <a:t> 	</a:t>
            </a:r>
            <a:r>
              <a:rPr lang="en-US" dirty="0" smtClean="0"/>
              <a:t>Tennessee </a:t>
            </a:r>
            <a:r>
              <a:rPr lang="en-US" dirty="0"/>
              <a:t>441,554 (8.7%) </a:t>
            </a:r>
          </a:p>
          <a:p>
            <a:pPr marL="171450" lvl="1" indent="109538" defTabSz="838200">
              <a:tabLst>
                <a:tab pos="109538" algn="l"/>
              </a:tabLst>
            </a:pPr>
            <a:r>
              <a:rPr lang="en-US" sz="1200" b="0" i="0" u="none" strike="noStrike" kern="1200" dirty="0" smtClean="0">
                <a:solidFill>
                  <a:schemeClr val="tx1"/>
                </a:solidFill>
                <a:effectLst/>
                <a:latin typeface="+mn-lt"/>
                <a:ea typeface="+mn-ea"/>
                <a:cs typeface="+mn-cs"/>
              </a:rPr>
              <a:t>Massachusetts</a:t>
            </a:r>
            <a:r>
              <a:rPr lang="en-US" dirty="0" smtClean="0"/>
              <a:t> </a:t>
            </a:r>
            <a:r>
              <a:rPr lang="en-US" sz="1200" b="0" i="0" u="none" strike="noStrike" kern="1200" dirty="0">
                <a:solidFill>
                  <a:schemeClr val="tx1"/>
                </a:solidFill>
                <a:effectLst/>
                <a:latin typeface="+mn-lt"/>
                <a:ea typeface="+mn-ea"/>
                <a:cs typeface="+mn-cs"/>
              </a:rPr>
              <a:t>325,299 (6.0%)</a:t>
            </a:r>
            <a:r>
              <a:rPr lang="en-US" dirty="0"/>
              <a:t> 	</a:t>
            </a:r>
            <a:r>
              <a:rPr lang="en-US" dirty="0" smtClean="0"/>
              <a:t>Florida </a:t>
            </a:r>
            <a:r>
              <a:rPr lang="en-US" dirty="0"/>
              <a:t>1,454,632 (9.0%) </a:t>
            </a:r>
          </a:p>
          <a:p>
            <a:pPr marL="171450" lvl="1" indent="109538" defTabSz="838200">
              <a:tabLst>
                <a:tab pos="109538" algn="l"/>
              </a:tabLst>
            </a:pPr>
            <a:r>
              <a:rPr lang="en-US" sz="1200" b="0" i="0" u="none" strike="noStrike" kern="1200" dirty="0" smtClean="0">
                <a:solidFill>
                  <a:schemeClr val="tx1"/>
                </a:solidFill>
                <a:effectLst/>
                <a:latin typeface="+mn-lt"/>
                <a:ea typeface="+mn-ea"/>
                <a:cs typeface="+mn-cs"/>
              </a:rPr>
              <a:t>Utah</a:t>
            </a:r>
            <a:r>
              <a:rPr lang="en-US" dirty="0" smtClean="0"/>
              <a:t> </a:t>
            </a:r>
            <a:r>
              <a:rPr lang="en-US" sz="1200" b="0" i="0" u="none" strike="noStrike" kern="1200" dirty="0">
                <a:solidFill>
                  <a:schemeClr val="tx1"/>
                </a:solidFill>
                <a:effectLst/>
                <a:latin typeface="+mn-lt"/>
                <a:ea typeface="+mn-ea"/>
                <a:cs typeface="+mn-cs"/>
              </a:rPr>
              <a:t>125,074 (6.0%)</a:t>
            </a:r>
            <a:r>
              <a:rPr lang="en-US" dirty="0"/>
              <a:t> </a:t>
            </a:r>
            <a:r>
              <a:rPr lang="en-US" dirty="0" smtClean="0"/>
              <a:t>		Alabama </a:t>
            </a:r>
            <a:r>
              <a:rPr lang="en-US" dirty="0"/>
              <a:t>341,642 (9.1%)</a:t>
            </a:r>
            <a:endParaRPr lang="en-US" dirty="0" smtClean="0"/>
          </a:p>
          <a:p>
            <a:pPr marL="171450" lvl="1" indent="109538" defTabSz="838200">
              <a:tabLst>
                <a:tab pos="109538" algn="l"/>
              </a:tabLst>
            </a:pPr>
            <a:r>
              <a:rPr lang="en-US" sz="1200" b="0" i="0" u="none" strike="noStrike" kern="1200" dirty="0" smtClean="0">
                <a:solidFill>
                  <a:schemeClr val="tx1"/>
                </a:solidFill>
                <a:effectLst/>
                <a:latin typeface="+mn-lt"/>
                <a:ea typeface="+mn-ea"/>
                <a:cs typeface="+mn-cs"/>
              </a:rPr>
              <a:t>Illinois</a:t>
            </a:r>
            <a:r>
              <a:rPr lang="en-US" dirty="0" smtClean="0"/>
              <a:t> </a:t>
            </a:r>
            <a:r>
              <a:rPr lang="en-US" sz="1200" b="0" i="0" u="none" strike="noStrike" kern="1200" dirty="0" smtClean="0">
                <a:solidFill>
                  <a:schemeClr val="tx1"/>
                </a:solidFill>
                <a:effectLst/>
                <a:latin typeface="+mn-lt"/>
                <a:ea typeface="+mn-ea"/>
                <a:cs typeface="+mn-cs"/>
              </a:rPr>
              <a:t>614,725 (6.2%)		</a:t>
            </a:r>
            <a:r>
              <a:rPr lang="en-US" dirty="0" smtClean="0"/>
              <a:t>Arkansas </a:t>
            </a:r>
            <a:r>
              <a:rPr lang="en-US" dirty="0"/>
              <a:t>206,796 (9.1%) </a:t>
            </a:r>
            <a:endParaRPr lang="en-US" dirty="0" smtClean="0"/>
          </a:p>
          <a:p>
            <a:pPr marL="171450" lvl="1" indent="109538" defTabSz="838200">
              <a:tabLst>
                <a:tab pos="109538" algn="l"/>
              </a:tabLst>
            </a:pPr>
            <a:r>
              <a:rPr lang="en-US" dirty="0" smtClean="0"/>
              <a:t> </a:t>
            </a:r>
            <a:r>
              <a:rPr lang="en-US" sz="1200" b="0" i="0" u="none" strike="noStrike" kern="1200" dirty="0" smtClean="0">
                <a:solidFill>
                  <a:schemeClr val="tx1"/>
                </a:solidFill>
                <a:effectLst/>
                <a:latin typeface="+mn-lt"/>
                <a:ea typeface="+mn-ea"/>
                <a:cs typeface="+mn-cs"/>
              </a:rPr>
              <a:t>Connecticut</a:t>
            </a:r>
            <a:r>
              <a:rPr lang="en-US" dirty="0" smtClean="0"/>
              <a:t> </a:t>
            </a:r>
            <a:r>
              <a:rPr lang="en-US" sz="1200" b="0" i="0" u="none" strike="noStrike" kern="1200" dirty="0">
                <a:solidFill>
                  <a:schemeClr val="tx1"/>
                </a:solidFill>
                <a:effectLst/>
                <a:latin typeface="+mn-lt"/>
                <a:ea typeface="+mn-ea"/>
                <a:cs typeface="+mn-cs"/>
              </a:rPr>
              <a:t>180,111 (6.4%)</a:t>
            </a:r>
            <a:r>
              <a:rPr lang="en-US" dirty="0"/>
              <a:t> 	</a:t>
            </a:r>
            <a:r>
              <a:rPr lang="en-US" dirty="0" smtClean="0"/>
              <a:t>Colorado </a:t>
            </a:r>
            <a:r>
              <a:rPr lang="en-US" dirty="0"/>
              <a:t>376,336 (9.1%)</a:t>
            </a:r>
          </a:p>
          <a:p>
            <a:pPr marL="171450" lvl="1" indent="109538" defTabSz="838200">
              <a:tabLst>
                <a:tab pos="109538" algn="l"/>
              </a:tabLst>
            </a:pPr>
            <a:r>
              <a:rPr lang="en-US" sz="1200" b="0" i="0" u="none" strike="noStrike" kern="1200" dirty="0" smtClean="0">
                <a:solidFill>
                  <a:schemeClr val="tx1"/>
                </a:solidFill>
                <a:effectLst/>
                <a:latin typeface="+mn-lt"/>
                <a:ea typeface="+mn-ea"/>
                <a:cs typeface="+mn-cs"/>
              </a:rPr>
              <a:t>Rhode Island</a:t>
            </a:r>
            <a:r>
              <a:rPr lang="en-US" dirty="0" smtClean="0"/>
              <a:t> </a:t>
            </a:r>
            <a:r>
              <a:rPr lang="en-US" sz="1200" b="0" i="0" u="none" strike="noStrike" kern="1200" dirty="0" smtClean="0">
                <a:solidFill>
                  <a:schemeClr val="tx1"/>
                </a:solidFill>
                <a:effectLst/>
                <a:latin typeface="+mn-lt"/>
                <a:ea typeface="+mn-ea"/>
                <a:cs typeface="+mn-cs"/>
              </a:rPr>
              <a:t>59,535 (7.1%)</a:t>
            </a:r>
            <a:r>
              <a:rPr lang="en-US" dirty="0" smtClean="0"/>
              <a:t> </a:t>
            </a:r>
            <a:r>
              <a:rPr lang="en-US" dirty="0"/>
              <a:t>	</a:t>
            </a:r>
            <a:r>
              <a:rPr lang="en-US" dirty="0" smtClean="0"/>
              <a:t>Delaware </a:t>
            </a:r>
            <a:r>
              <a:rPr lang="en-US" dirty="0"/>
              <a:t>66,854 (9.1%) </a:t>
            </a:r>
          </a:p>
          <a:p>
            <a:pPr marL="171450" lvl="1" indent="109538" defTabSz="838200">
              <a:tabLst>
                <a:tab pos="109538" algn="l"/>
              </a:tabLst>
            </a:pPr>
            <a:r>
              <a:rPr lang="en-US" sz="1200" b="0" i="0" u="none" strike="noStrike" kern="1200" dirty="0" smtClean="0">
                <a:solidFill>
                  <a:schemeClr val="tx1"/>
                </a:solidFill>
                <a:effectLst/>
                <a:latin typeface="+mn-lt"/>
                <a:ea typeface="+mn-ea"/>
                <a:cs typeface="+mn-cs"/>
              </a:rPr>
              <a:t>Louisiana</a:t>
            </a:r>
            <a:r>
              <a:rPr lang="en-US" dirty="0" smtClean="0"/>
              <a:t> </a:t>
            </a:r>
            <a:r>
              <a:rPr lang="en-US" sz="1200" b="0" i="0" u="none" strike="noStrike" kern="1200" dirty="0">
                <a:solidFill>
                  <a:schemeClr val="tx1"/>
                </a:solidFill>
                <a:effectLst/>
                <a:latin typeface="+mn-lt"/>
                <a:ea typeface="+mn-ea"/>
                <a:cs typeface="+mn-cs"/>
              </a:rPr>
              <a:t>254,920 (7.2%)</a:t>
            </a:r>
            <a:r>
              <a:rPr lang="en-US" dirty="0"/>
              <a:t> 	</a:t>
            </a:r>
            <a:r>
              <a:rPr lang="en-US" dirty="0" smtClean="0"/>
              <a:t>Missouri </a:t>
            </a:r>
            <a:r>
              <a:rPr lang="en-US" dirty="0"/>
              <a:t>424,605 (9.1%)</a:t>
            </a:r>
          </a:p>
          <a:p>
            <a:pPr marL="171450" lvl="1" indent="109538" defTabSz="838200">
              <a:tabLst>
                <a:tab pos="109538" algn="l"/>
              </a:tabLst>
            </a:pPr>
            <a:r>
              <a:rPr lang="en-US" sz="1200" b="0" i="0" u="none" strike="noStrike" kern="1200" dirty="0" smtClean="0">
                <a:solidFill>
                  <a:schemeClr val="tx1"/>
                </a:solidFill>
                <a:effectLst/>
                <a:latin typeface="+mn-lt"/>
                <a:ea typeface="+mn-ea"/>
                <a:cs typeface="+mn-cs"/>
              </a:rPr>
              <a:t>Texas</a:t>
            </a:r>
            <a:r>
              <a:rPr lang="en-US" dirty="0" smtClean="0"/>
              <a:t> </a:t>
            </a:r>
            <a:r>
              <a:rPr lang="en-US" sz="1200" b="0" i="0" u="none" strike="noStrike" kern="1200" dirty="0">
                <a:solidFill>
                  <a:schemeClr val="tx1"/>
                </a:solidFill>
                <a:effectLst/>
                <a:latin typeface="+mn-lt"/>
                <a:ea typeface="+mn-ea"/>
                <a:cs typeface="+mn-cs"/>
              </a:rPr>
              <a:t>1,482,871 (7.4%)</a:t>
            </a:r>
            <a:r>
              <a:rPr lang="en-US" dirty="0"/>
              <a:t> </a:t>
            </a:r>
            <a:r>
              <a:rPr lang="en-US" dirty="0" smtClean="0"/>
              <a:t>	Oregon </a:t>
            </a:r>
            <a:r>
              <a:rPr lang="en-US" dirty="0"/>
              <a:t>291,153 (9.2%)</a:t>
            </a:r>
          </a:p>
          <a:p>
            <a:pPr marL="171450" lvl="1" indent="109538" defTabSz="838200">
              <a:tabLst>
                <a:tab pos="109538" algn="l"/>
              </a:tabLst>
            </a:pPr>
            <a:r>
              <a:rPr lang="en-US" sz="1200" b="0" i="0" u="none" strike="noStrike" kern="1200" dirty="0" smtClean="0">
                <a:solidFill>
                  <a:schemeClr val="tx1"/>
                </a:solidFill>
                <a:effectLst/>
                <a:latin typeface="+mn-lt"/>
                <a:ea typeface="+mn-ea"/>
                <a:cs typeface="+mn-cs"/>
              </a:rPr>
              <a:t>Michigan</a:t>
            </a:r>
            <a:r>
              <a:rPr lang="en-US" dirty="0" smtClean="0"/>
              <a:t> </a:t>
            </a:r>
            <a:r>
              <a:rPr lang="en-US" sz="1200" b="0" i="0" u="none" strike="noStrike" kern="1200" dirty="0">
                <a:solidFill>
                  <a:schemeClr val="tx1"/>
                </a:solidFill>
                <a:effectLst/>
                <a:latin typeface="+mn-lt"/>
                <a:ea typeface="+mn-ea"/>
                <a:cs typeface="+mn-cs"/>
              </a:rPr>
              <a:t>581,527 (7.5%)</a:t>
            </a:r>
            <a:r>
              <a:rPr lang="en-US" dirty="0"/>
              <a:t> 	</a:t>
            </a:r>
            <a:r>
              <a:rPr lang="en-US" dirty="0" smtClean="0"/>
              <a:t>Arizona </a:t>
            </a:r>
            <a:r>
              <a:rPr lang="en-US" dirty="0"/>
              <a:t>486,760 (9.4%)</a:t>
            </a:r>
          </a:p>
          <a:p>
            <a:pPr marL="171450" lvl="1" indent="109538" defTabSz="838200">
              <a:tabLst>
                <a:tab pos="109538" algn="l"/>
              </a:tabLst>
            </a:pPr>
            <a:r>
              <a:rPr lang="en-US" sz="1200" b="0" i="0" u="none" strike="noStrike" kern="1200" dirty="0" smtClean="0">
                <a:solidFill>
                  <a:schemeClr val="tx1"/>
                </a:solidFill>
                <a:effectLst/>
                <a:latin typeface="+mn-lt"/>
                <a:ea typeface="+mn-ea"/>
                <a:cs typeface="+mn-cs"/>
              </a:rPr>
              <a:t>Minnesota</a:t>
            </a:r>
            <a:r>
              <a:rPr lang="en-US" dirty="0" smtClean="0"/>
              <a:t> </a:t>
            </a:r>
            <a:r>
              <a:rPr lang="en-US" sz="1200" b="0" i="0" u="none" strike="noStrike" kern="1200" dirty="0">
                <a:solidFill>
                  <a:schemeClr val="tx1"/>
                </a:solidFill>
                <a:effectLst/>
                <a:latin typeface="+mn-lt"/>
                <a:ea typeface="+mn-ea"/>
                <a:cs typeface="+mn-cs"/>
              </a:rPr>
              <a:t>319,438 (7.6%)</a:t>
            </a:r>
            <a:r>
              <a:rPr lang="en-US" dirty="0"/>
              <a:t> 	New Hampshire 100,474 (9.4</a:t>
            </a:r>
            <a:r>
              <a:rPr lang="en-US" dirty="0" smtClean="0"/>
              <a:t>%)</a:t>
            </a:r>
            <a:endParaRPr lang="en-US" dirty="0"/>
          </a:p>
          <a:p>
            <a:pPr marL="171450" lvl="1" indent="109538" defTabSz="838200">
              <a:tabLst>
                <a:tab pos="109538" algn="l"/>
              </a:tabLst>
            </a:pPr>
            <a:r>
              <a:rPr lang="en-US" sz="1200" b="0" i="0" u="none" strike="noStrike" kern="1200" dirty="0" smtClean="0">
                <a:solidFill>
                  <a:schemeClr val="tx1"/>
                </a:solidFill>
                <a:effectLst/>
                <a:latin typeface="+mn-lt"/>
                <a:ea typeface="+mn-ea"/>
                <a:cs typeface="+mn-cs"/>
              </a:rPr>
              <a:t>Mississippi</a:t>
            </a:r>
            <a:r>
              <a:rPr lang="en-US" dirty="0" smtClean="0"/>
              <a:t> </a:t>
            </a:r>
            <a:r>
              <a:rPr lang="en-US" sz="1200" b="0" i="0" u="none" strike="noStrike" kern="1200" dirty="0">
                <a:solidFill>
                  <a:schemeClr val="tx1"/>
                </a:solidFill>
                <a:effectLst/>
                <a:latin typeface="+mn-lt"/>
                <a:ea typeface="+mn-ea"/>
                <a:cs typeface="+mn-cs"/>
              </a:rPr>
              <a:t>172,587 (7.7%)</a:t>
            </a:r>
            <a:r>
              <a:rPr lang="en-US" dirty="0"/>
              <a:t> 	</a:t>
            </a:r>
            <a:r>
              <a:rPr lang="en-US" dirty="0" smtClean="0"/>
              <a:t>South </a:t>
            </a:r>
            <a:r>
              <a:rPr lang="en-US" dirty="0"/>
              <a:t>Dakota 60,330 (9.4%)</a:t>
            </a:r>
          </a:p>
          <a:p>
            <a:pPr marL="171450" lvl="1" indent="109538" defTabSz="838200">
              <a:tabLst>
                <a:tab pos="109538" algn="l"/>
              </a:tabLst>
            </a:pPr>
            <a:r>
              <a:rPr lang="en-US" sz="1200" b="0" i="0" u="none" strike="noStrike" kern="1200" dirty="0">
                <a:solidFill>
                  <a:schemeClr val="tx1"/>
                </a:solidFill>
                <a:effectLst/>
                <a:latin typeface="+mn-lt"/>
                <a:ea typeface="+mn-ea"/>
                <a:cs typeface="+mn-cs"/>
              </a:rPr>
              <a:t>Wisconsin</a:t>
            </a:r>
            <a:r>
              <a:rPr lang="en-US" dirty="0"/>
              <a:t> </a:t>
            </a:r>
            <a:r>
              <a:rPr lang="en-US" sz="1200" b="0" i="0" u="none" strike="noStrike" kern="1200" dirty="0">
                <a:solidFill>
                  <a:schemeClr val="tx1"/>
                </a:solidFill>
                <a:effectLst/>
                <a:latin typeface="+mn-lt"/>
                <a:ea typeface="+mn-ea"/>
                <a:cs typeface="+mn-cs"/>
              </a:rPr>
              <a:t>350,330 (7.8%)</a:t>
            </a:r>
            <a:r>
              <a:rPr lang="en-US" dirty="0"/>
              <a:t> 	Idaho 115,437 (9.5%)</a:t>
            </a:r>
          </a:p>
          <a:p>
            <a:pPr marL="171450" lvl="1" indent="109538" defTabSz="838200">
              <a:tabLst>
                <a:tab pos="109538" algn="l"/>
              </a:tabLst>
            </a:pPr>
            <a:r>
              <a:rPr lang="en-US" sz="1200" b="0" i="0" u="none" strike="noStrike" kern="1200" dirty="0" smtClean="0">
                <a:solidFill>
                  <a:schemeClr val="tx1"/>
                </a:solidFill>
                <a:effectLst/>
                <a:latin typeface="+mn-lt"/>
                <a:ea typeface="+mn-ea"/>
                <a:cs typeface="+mn-cs"/>
              </a:rPr>
              <a:t>Indiana</a:t>
            </a:r>
            <a:r>
              <a:rPr lang="en-US" dirty="0" smtClean="0"/>
              <a:t> </a:t>
            </a:r>
            <a:r>
              <a:rPr lang="en-US" sz="1200" b="0" i="0" u="none" strike="noStrike" kern="1200" dirty="0">
                <a:solidFill>
                  <a:schemeClr val="tx1"/>
                </a:solidFill>
                <a:effectLst/>
                <a:latin typeface="+mn-lt"/>
                <a:ea typeface="+mn-ea"/>
                <a:cs typeface="+mn-cs"/>
              </a:rPr>
              <a:t>397,715 (7.9%)</a:t>
            </a:r>
            <a:r>
              <a:rPr lang="en-US" dirty="0"/>
              <a:t> 	</a:t>
            </a:r>
            <a:r>
              <a:rPr lang="en-US" dirty="0" smtClean="0"/>
              <a:t>Nevada </a:t>
            </a:r>
            <a:r>
              <a:rPr lang="en-US" dirty="0"/>
              <a:t>210,461 (9.5%)</a:t>
            </a:r>
          </a:p>
          <a:p>
            <a:pPr marL="171450" lvl="1" indent="109538" defTabSz="838200">
              <a:tabLst>
                <a:tab pos="109538" algn="l"/>
              </a:tabLst>
            </a:pPr>
            <a:r>
              <a:rPr lang="en-US" sz="1200" b="0" i="0" u="none" strike="noStrike" kern="1200" dirty="0" smtClean="0">
                <a:solidFill>
                  <a:schemeClr val="tx1"/>
                </a:solidFill>
                <a:effectLst/>
                <a:latin typeface="+mn-lt"/>
                <a:ea typeface="+mn-ea"/>
                <a:cs typeface="+mn-cs"/>
              </a:rPr>
              <a:t>Pennsylvania</a:t>
            </a:r>
            <a:r>
              <a:rPr lang="en-US" dirty="0" smtClean="0"/>
              <a:t> </a:t>
            </a:r>
            <a:r>
              <a:rPr lang="en-US" sz="1200" b="0" i="0" u="none" strike="noStrike" kern="1200" dirty="0">
                <a:solidFill>
                  <a:schemeClr val="tx1"/>
                </a:solidFill>
                <a:effectLst/>
                <a:latin typeface="+mn-lt"/>
                <a:ea typeface="+mn-ea"/>
                <a:cs typeface="+mn-cs"/>
              </a:rPr>
              <a:t>803,420 (8.0%)</a:t>
            </a:r>
            <a:r>
              <a:rPr lang="en-US" dirty="0"/>
              <a:t> 	</a:t>
            </a:r>
            <a:r>
              <a:rPr lang="en-US" dirty="0" smtClean="0"/>
              <a:t>New </a:t>
            </a:r>
            <a:r>
              <a:rPr lang="en-US" dirty="0"/>
              <a:t>Mexico 150,650 (9.5%)</a:t>
            </a:r>
          </a:p>
          <a:p>
            <a:pPr marL="171450" lvl="1" indent="109538" defTabSz="838200">
              <a:tabLst>
                <a:tab pos="109538" algn="l"/>
              </a:tabLst>
            </a:pPr>
            <a:r>
              <a:rPr lang="en-US" sz="1200" b="0" i="0" u="none" strike="noStrike" kern="1200" dirty="0" smtClean="0">
                <a:solidFill>
                  <a:schemeClr val="tx1"/>
                </a:solidFill>
                <a:effectLst/>
                <a:latin typeface="+mn-lt"/>
                <a:ea typeface="+mn-ea"/>
                <a:cs typeface="+mn-cs"/>
              </a:rPr>
              <a:t>Vermont</a:t>
            </a:r>
            <a:r>
              <a:rPr lang="en-US" dirty="0" smtClean="0"/>
              <a:t> </a:t>
            </a:r>
            <a:r>
              <a:rPr lang="en-US" sz="1200" b="0" i="0" u="none" strike="noStrike" kern="1200" dirty="0">
                <a:solidFill>
                  <a:schemeClr val="tx1"/>
                </a:solidFill>
                <a:effectLst/>
                <a:latin typeface="+mn-lt"/>
                <a:ea typeface="+mn-ea"/>
                <a:cs typeface="+mn-cs"/>
              </a:rPr>
              <a:t>40,145 (8.0%)</a:t>
            </a:r>
            <a:r>
              <a:rPr lang="en-US" dirty="0"/>
              <a:t> </a:t>
            </a:r>
            <a:r>
              <a:rPr lang="en-US" dirty="0" smtClean="0"/>
              <a:t>	Oklahoma </a:t>
            </a:r>
            <a:r>
              <a:rPr lang="en-US" dirty="0"/>
              <a:t>276,948 (9.5%) </a:t>
            </a:r>
          </a:p>
          <a:p>
            <a:pPr marL="171450" lvl="1" indent="109538" defTabSz="838200">
              <a:tabLst>
                <a:tab pos="109538" algn="l"/>
              </a:tabLst>
            </a:pPr>
            <a:r>
              <a:rPr lang="en-US" sz="1200" b="0" i="0" u="none" strike="noStrike" kern="1200" dirty="0" smtClean="0">
                <a:solidFill>
                  <a:schemeClr val="tx1"/>
                </a:solidFill>
                <a:effectLst/>
                <a:latin typeface="+mn-lt"/>
                <a:ea typeface="+mn-ea"/>
                <a:cs typeface="+mn-cs"/>
              </a:rPr>
              <a:t>Iowa</a:t>
            </a:r>
            <a:r>
              <a:rPr lang="en-US" dirty="0" smtClean="0"/>
              <a:t> </a:t>
            </a:r>
            <a:r>
              <a:rPr lang="en-US" sz="1200" b="0" i="0" u="none" strike="noStrike" kern="1200" dirty="0">
                <a:solidFill>
                  <a:schemeClr val="tx1"/>
                </a:solidFill>
                <a:effectLst/>
                <a:latin typeface="+mn-lt"/>
                <a:ea typeface="+mn-ea"/>
                <a:cs typeface="+mn-cs"/>
              </a:rPr>
              <a:t>193,451 (8.1%)</a:t>
            </a:r>
            <a:r>
              <a:rPr lang="en-US" dirty="0"/>
              <a:t> </a:t>
            </a:r>
            <a:r>
              <a:rPr lang="en-US" dirty="0" smtClean="0"/>
              <a:t>		West </a:t>
            </a:r>
            <a:r>
              <a:rPr lang="en-US" dirty="0"/>
              <a:t>Virginia 138,508 (9.5%) </a:t>
            </a:r>
          </a:p>
          <a:p>
            <a:pPr marL="171450" lvl="1" indent="109538" defTabSz="838200">
              <a:tabLst>
                <a:tab pos="109538" algn="l"/>
              </a:tabLst>
            </a:pPr>
            <a:r>
              <a:rPr lang="en-US" sz="1200" b="0" i="0" u="none" strike="noStrike" kern="1200" dirty="0" smtClean="0">
                <a:solidFill>
                  <a:schemeClr val="tx1"/>
                </a:solidFill>
                <a:effectLst/>
                <a:latin typeface="+mn-lt"/>
                <a:ea typeface="+mn-ea"/>
                <a:cs typeface="+mn-cs"/>
              </a:rPr>
              <a:t>Kentucky</a:t>
            </a:r>
            <a:r>
              <a:rPr lang="en-US" dirty="0" smtClean="0"/>
              <a:t> </a:t>
            </a:r>
            <a:r>
              <a:rPr lang="en-US" sz="1200" b="0" i="0" u="none" strike="noStrike" kern="1200" dirty="0">
                <a:solidFill>
                  <a:schemeClr val="tx1"/>
                </a:solidFill>
                <a:effectLst/>
                <a:latin typeface="+mn-lt"/>
                <a:ea typeface="+mn-ea"/>
                <a:cs typeface="+mn-cs"/>
              </a:rPr>
              <a:t>279,153 (8.2</a:t>
            </a:r>
            <a:r>
              <a:rPr lang="en-US" dirty="0"/>
              <a:t>%) </a:t>
            </a:r>
            <a:r>
              <a:rPr lang="en-US" dirty="0" smtClean="0"/>
              <a:t>	South </a:t>
            </a:r>
            <a:r>
              <a:rPr lang="en-US" dirty="0"/>
              <a:t>Carolina 367,921 (9.8%) </a:t>
            </a:r>
          </a:p>
          <a:p>
            <a:pPr marL="171450" lvl="1" indent="109538" defTabSz="838200">
              <a:tabLst>
                <a:tab pos="109538" algn="l"/>
              </a:tabLst>
            </a:pPr>
            <a:r>
              <a:rPr lang="en-US" dirty="0" smtClean="0"/>
              <a:t>Maryland </a:t>
            </a:r>
            <a:r>
              <a:rPr lang="en-US" dirty="0"/>
              <a:t>380,555 (8.2%) </a:t>
            </a:r>
            <a:r>
              <a:rPr lang="en-US" dirty="0" smtClean="0"/>
              <a:t>	Washington </a:t>
            </a:r>
            <a:r>
              <a:rPr lang="en-US" dirty="0"/>
              <a:t>541,122 (9.8%)</a:t>
            </a:r>
            <a:endParaRPr lang="en-US" dirty="0" smtClean="0"/>
          </a:p>
          <a:p>
            <a:pPr marL="171450" lvl="1" indent="109538" defTabSz="838200">
              <a:tabLst>
                <a:tab pos="109538" algn="l"/>
              </a:tabLst>
            </a:pPr>
            <a:r>
              <a:rPr lang="en-US" dirty="0"/>
              <a:t>North Dakota 47,228 (8.3%) </a:t>
            </a:r>
            <a:r>
              <a:rPr lang="en-US" dirty="0" smtClean="0"/>
              <a:t>	Hawaii </a:t>
            </a:r>
            <a:r>
              <a:rPr lang="en-US" dirty="0"/>
              <a:t>106,630 (9.9%) </a:t>
            </a:r>
          </a:p>
          <a:p>
            <a:pPr marL="171450" lvl="1" indent="109538" defTabSz="838200">
              <a:tabLst>
                <a:tab pos="109538" algn="l"/>
              </a:tabLst>
            </a:pPr>
            <a:r>
              <a:rPr lang="en-US" dirty="0" smtClean="0"/>
              <a:t>Georgia </a:t>
            </a:r>
            <a:r>
              <a:rPr lang="en-US" dirty="0"/>
              <a:t>646,350 (8.4%) 	Maine 110,362 (10.3%) </a:t>
            </a:r>
          </a:p>
          <a:p>
            <a:pPr marL="228600" lvl="1" indent="228600">
              <a:tabLst>
                <a:tab pos="228600" algn="l"/>
              </a:tabLst>
            </a:pPr>
            <a:endParaRPr lang="en-US" dirty="0"/>
          </a:p>
          <a:p>
            <a:pPr marL="228600" lvl="1" indent="228600">
              <a:buFont typeface="Arial" panose="020B0604020202020204" pitchFamily="34" charset="0"/>
              <a:buChar char="•"/>
              <a:tabLst>
                <a:tab pos="228600" algn="l"/>
              </a:tabLst>
            </a:pPr>
            <a:endParaRPr lang="en-US" dirty="0" smtClean="0"/>
          </a:p>
          <a:p>
            <a:pPr marL="228600" lvl="1" indent="228600">
              <a:buFont typeface="Arial" panose="020B0604020202020204" pitchFamily="34" charset="0"/>
              <a:buChar char="•"/>
              <a:tabLst>
                <a:tab pos="228600" algn="l"/>
              </a:tabLst>
            </a:pPr>
            <a:endParaRPr lang="en-US" dirty="0" smtClean="0"/>
          </a:p>
          <a:p>
            <a:pPr marL="228600" lvl="1" indent="0">
              <a:buNone/>
              <a:tabLst>
                <a:tab pos="228600" algn="l"/>
              </a:tabLst>
            </a:pPr>
            <a:endParaRPr lang="en-US" dirty="0" smtClean="0"/>
          </a:p>
        </p:txBody>
      </p:sp>
      <p:sp>
        <p:nvSpPr>
          <p:cNvPr id="4" name="Slide Number Placeholder 3"/>
          <p:cNvSpPr>
            <a:spLocks noGrp="1"/>
          </p:cNvSpPr>
          <p:nvPr>
            <p:ph type="sldNum" sz="quarter" idx="5"/>
          </p:nvPr>
        </p:nvSpPr>
        <p:spPr/>
        <p:txBody>
          <a:bodyPr/>
          <a:lstStyle/>
          <a:p>
            <a:fld id="{B17BA40C-25F7-4A81-B7B0-365A5351FE20}" type="slidenum">
              <a:rPr lang="en-US" smtClean="0"/>
              <a:t>41</a:t>
            </a:fld>
            <a:endParaRPr lang="en-US" dirty="0"/>
          </a:p>
        </p:txBody>
      </p:sp>
    </p:spTree>
    <p:extLst>
      <p:ext uri="{BB962C8B-B14F-4D97-AF65-F5344CB8AC3E}">
        <p14:creationId xmlns:p14="http://schemas.microsoft.com/office/powerpoint/2010/main" val="12300031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Importance: </a:t>
            </a:r>
            <a:r>
              <a:rPr lang="en-US" dirty="0"/>
              <a:t>The number of Veterans within each VISN varies. The Veteran population is lowest in VISN 15 and highest in VISN 10.</a:t>
            </a:r>
          </a:p>
          <a:p>
            <a:pPr marL="171450" indent="-171450">
              <a:buFont typeface="Arial" panose="020B0604020202020204" pitchFamily="34" charset="0"/>
              <a:buChar char="•"/>
            </a:pPr>
            <a:r>
              <a:rPr lang="en-US" b="1" dirty="0"/>
              <a:t>Data: </a:t>
            </a:r>
            <a:r>
              <a:rPr lang="en-US" dirty="0"/>
              <a:t>VISN, name, and population</a:t>
            </a:r>
          </a:p>
          <a:p>
            <a:pPr lvl="1"/>
            <a:r>
              <a:rPr lang="en-US" sz="1200" b="0" i="0" u="none" strike="noStrike" kern="1200" dirty="0">
                <a:solidFill>
                  <a:schemeClr val="tx1"/>
                </a:solidFill>
                <a:effectLst/>
                <a:latin typeface="+mn-lt"/>
                <a:ea typeface="+mn-ea"/>
                <a:cs typeface="+mn-cs"/>
              </a:rPr>
              <a:t>1</a:t>
            </a:r>
            <a:r>
              <a:rPr lang="en-US" dirty="0"/>
              <a:t> </a:t>
            </a:r>
            <a:r>
              <a:rPr lang="en-US" sz="1200" b="0" i="0" u="none" strike="noStrike" kern="1200" dirty="0">
                <a:solidFill>
                  <a:schemeClr val="tx1"/>
                </a:solidFill>
                <a:effectLst/>
                <a:latin typeface="+mn-lt"/>
                <a:ea typeface="+mn-ea"/>
                <a:cs typeface="+mn-cs"/>
              </a:rPr>
              <a:t>VA New England Healthcare System</a:t>
            </a:r>
            <a:r>
              <a:rPr lang="en-US" dirty="0"/>
              <a:t> </a:t>
            </a:r>
            <a:r>
              <a:rPr lang="en-US" sz="1200" b="0" i="0" u="none" strike="noStrike" kern="1200" dirty="0">
                <a:solidFill>
                  <a:schemeClr val="tx1"/>
                </a:solidFill>
                <a:effectLst/>
                <a:latin typeface="+mn-lt"/>
                <a:ea typeface="+mn-ea"/>
                <a:cs typeface="+mn-cs"/>
              </a:rPr>
              <a:t>833,407</a:t>
            </a:r>
            <a:r>
              <a:rPr lang="en-US" dirty="0"/>
              <a:t> </a:t>
            </a:r>
          </a:p>
          <a:p>
            <a:pPr lvl="1"/>
            <a:r>
              <a:rPr lang="en-US" sz="1200" b="0" i="0" u="none" strike="noStrike" kern="1200" dirty="0">
                <a:solidFill>
                  <a:schemeClr val="tx1"/>
                </a:solidFill>
                <a:effectLst/>
                <a:latin typeface="+mn-lt"/>
                <a:ea typeface="+mn-ea"/>
                <a:cs typeface="+mn-cs"/>
              </a:rPr>
              <a:t>2</a:t>
            </a:r>
            <a:r>
              <a:rPr lang="en-US" dirty="0"/>
              <a:t> </a:t>
            </a:r>
            <a:r>
              <a:rPr lang="en-US" sz="1200" b="0" i="0" u="none" strike="noStrike" kern="1200" dirty="0">
                <a:solidFill>
                  <a:schemeClr val="tx1"/>
                </a:solidFill>
                <a:effectLst/>
                <a:latin typeface="+mn-lt"/>
                <a:ea typeface="+mn-ea"/>
                <a:cs typeface="+mn-cs"/>
              </a:rPr>
              <a:t>NY/NJ VA Health Care Network</a:t>
            </a:r>
            <a:r>
              <a:rPr lang="en-US" dirty="0"/>
              <a:t> </a:t>
            </a:r>
            <a:r>
              <a:rPr lang="en-US" sz="1200" b="0" i="0" u="none" strike="noStrike" kern="1200" dirty="0">
                <a:solidFill>
                  <a:schemeClr val="tx1"/>
                </a:solidFill>
                <a:effectLst/>
                <a:latin typeface="+mn-lt"/>
                <a:ea typeface="+mn-ea"/>
                <a:cs typeface="+mn-cs"/>
              </a:rPr>
              <a:t>1,014,031</a:t>
            </a:r>
            <a:r>
              <a:rPr lang="en-US" dirty="0"/>
              <a:t> </a:t>
            </a:r>
          </a:p>
          <a:p>
            <a:pPr lvl="1"/>
            <a:r>
              <a:rPr lang="en-US" sz="1200" b="0" i="0" u="none" strike="noStrike" kern="1200" dirty="0">
                <a:solidFill>
                  <a:schemeClr val="tx1"/>
                </a:solidFill>
                <a:effectLst/>
                <a:latin typeface="+mn-lt"/>
                <a:ea typeface="+mn-ea"/>
                <a:cs typeface="+mn-cs"/>
              </a:rPr>
              <a:t>4</a:t>
            </a:r>
            <a:r>
              <a:rPr lang="en-US" dirty="0"/>
              <a:t> </a:t>
            </a:r>
            <a:r>
              <a:rPr lang="en-US" sz="1200" b="0" i="0" u="none" strike="noStrike" kern="1200" dirty="0">
                <a:solidFill>
                  <a:schemeClr val="tx1"/>
                </a:solidFill>
                <a:effectLst/>
                <a:latin typeface="+mn-lt"/>
                <a:ea typeface="+mn-ea"/>
                <a:cs typeface="+mn-cs"/>
              </a:rPr>
              <a:t>VA Healthcare - VISN 4</a:t>
            </a:r>
            <a:r>
              <a:rPr lang="en-US" dirty="0"/>
              <a:t> </a:t>
            </a:r>
            <a:r>
              <a:rPr lang="en-US" sz="1200" b="0" i="0" u="none" strike="noStrike" kern="1200" dirty="0">
                <a:solidFill>
                  <a:schemeClr val="tx1"/>
                </a:solidFill>
                <a:effectLst/>
                <a:latin typeface="+mn-lt"/>
                <a:ea typeface="+mn-ea"/>
                <a:cs typeface="+mn-cs"/>
              </a:rPr>
              <a:t>1,025,705</a:t>
            </a:r>
            <a:r>
              <a:rPr lang="en-US" dirty="0"/>
              <a:t> </a:t>
            </a:r>
          </a:p>
          <a:p>
            <a:pPr lvl="1"/>
            <a:r>
              <a:rPr lang="en-US" sz="1200" b="0" i="0" u="none" strike="noStrike" kern="1200" dirty="0">
                <a:solidFill>
                  <a:schemeClr val="tx1"/>
                </a:solidFill>
                <a:effectLst/>
                <a:latin typeface="+mn-lt"/>
                <a:ea typeface="+mn-ea"/>
                <a:cs typeface="+mn-cs"/>
              </a:rPr>
              <a:t>5</a:t>
            </a:r>
            <a:r>
              <a:rPr lang="en-US" dirty="0"/>
              <a:t> </a:t>
            </a:r>
            <a:r>
              <a:rPr lang="en-US" sz="1200" b="0" i="0" u="none" strike="noStrike" kern="1200" dirty="0">
                <a:solidFill>
                  <a:schemeClr val="tx1"/>
                </a:solidFill>
                <a:effectLst/>
                <a:latin typeface="+mn-lt"/>
                <a:ea typeface="+mn-ea"/>
                <a:cs typeface="+mn-cs"/>
              </a:rPr>
              <a:t>VA Capitol Health Care Network</a:t>
            </a:r>
            <a:r>
              <a:rPr lang="en-US" dirty="0"/>
              <a:t> </a:t>
            </a:r>
            <a:r>
              <a:rPr lang="en-US" sz="1200" b="0" i="0" u="none" strike="noStrike" kern="1200" dirty="0">
                <a:solidFill>
                  <a:schemeClr val="tx1"/>
                </a:solidFill>
                <a:effectLst/>
                <a:latin typeface="+mn-lt"/>
                <a:ea typeface="+mn-ea"/>
                <a:cs typeface="+mn-cs"/>
              </a:rPr>
              <a:t>785,107</a:t>
            </a:r>
            <a:r>
              <a:rPr lang="en-US" dirty="0"/>
              <a:t> </a:t>
            </a:r>
          </a:p>
          <a:p>
            <a:pPr lvl="1"/>
            <a:r>
              <a:rPr lang="en-US" sz="1200" b="0" i="0" u="none" strike="noStrike" kern="1200" dirty="0">
                <a:solidFill>
                  <a:schemeClr val="tx1"/>
                </a:solidFill>
                <a:effectLst/>
                <a:latin typeface="+mn-lt"/>
                <a:ea typeface="+mn-ea"/>
                <a:cs typeface="+mn-cs"/>
              </a:rPr>
              <a:t>6</a:t>
            </a:r>
            <a:r>
              <a:rPr lang="en-US" dirty="0"/>
              <a:t> </a:t>
            </a:r>
            <a:r>
              <a:rPr lang="en-US" sz="1200" b="0" i="0" u="none" strike="noStrike" kern="1200" dirty="0">
                <a:solidFill>
                  <a:schemeClr val="tx1"/>
                </a:solidFill>
                <a:effectLst/>
                <a:latin typeface="+mn-lt"/>
                <a:ea typeface="+mn-ea"/>
                <a:cs typeface="+mn-cs"/>
              </a:rPr>
              <a:t>VA Mid-Atlantic Health Care Network</a:t>
            </a:r>
            <a:r>
              <a:rPr lang="en-US" dirty="0"/>
              <a:t> </a:t>
            </a:r>
            <a:r>
              <a:rPr lang="en-US" sz="1200" b="0" i="0" u="none" strike="noStrike" kern="1200" dirty="0">
                <a:solidFill>
                  <a:schemeClr val="tx1"/>
                </a:solidFill>
                <a:effectLst/>
                <a:latin typeface="+mn-lt"/>
                <a:ea typeface="+mn-ea"/>
                <a:cs typeface="+mn-cs"/>
              </a:rPr>
              <a:t>1,243,752</a:t>
            </a:r>
            <a:r>
              <a:rPr lang="en-US" dirty="0"/>
              <a:t> </a:t>
            </a:r>
          </a:p>
          <a:p>
            <a:pPr lvl="1"/>
            <a:r>
              <a:rPr lang="en-US" sz="1200" b="0" i="0" u="none" strike="noStrike" kern="1200" dirty="0">
                <a:solidFill>
                  <a:schemeClr val="tx1"/>
                </a:solidFill>
                <a:effectLst/>
                <a:latin typeface="+mn-lt"/>
                <a:ea typeface="+mn-ea"/>
                <a:cs typeface="+mn-cs"/>
              </a:rPr>
              <a:t>7</a:t>
            </a:r>
            <a:r>
              <a:rPr lang="en-US" dirty="0"/>
              <a:t> </a:t>
            </a:r>
            <a:r>
              <a:rPr lang="en-US" sz="1200" b="0" i="0" u="none" strike="noStrike" kern="1200" dirty="0">
                <a:solidFill>
                  <a:schemeClr val="tx1"/>
                </a:solidFill>
                <a:effectLst/>
                <a:latin typeface="+mn-lt"/>
                <a:ea typeface="+mn-ea"/>
                <a:cs typeface="+mn-cs"/>
              </a:rPr>
              <a:t>VA Southeast Network</a:t>
            </a:r>
            <a:r>
              <a:rPr lang="en-US" dirty="0"/>
              <a:t> </a:t>
            </a:r>
            <a:r>
              <a:rPr lang="en-US" sz="1200" b="0" i="0" u="none" strike="noStrike" kern="1200" dirty="0">
                <a:solidFill>
                  <a:schemeClr val="tx1"/>
                </a:solidFill>
                <a:effectLst/>
                <a:latin typeface="+mn-lt"/>
                <a:ea typeface="+mn-ea"/>
                <a:cs typeface="+mn-cs"/>
              </a:rPr>
              <a:t>1,356,446</a:t>
            </a:r>
            <a:r>
              <a:rPr lang="en-US" dirty="0"/>
              <a:t> </a:t>
            </a:r>
          </a:p>
          <a:p>
            <a:pPr lvl="1"/>
            <a:r>
              <a:rPr lang="en-US" sz="1200" b="0" i="0" u="none" strike="noStrike" kern="1200" dirty="0">
                <a:solidFill>
                  <a:schemeClr val="tx1"/>
                </a:solidFill>
                <a:effectLst/>
                <a:latin typeface="+mn-lt"/>
                <a:ea typeface="+mn-ea"/>
                <a:cs typeface="+mn-cs"/>
              </a:rPr>
              <a:t>8</a:t>
            </a:r>
            <a:r>
              <a:rPr lang="en-US" dirty="0"/>
              <a:t> </a:t>
            </a:r>
            <a:r>
              <a:rPr lang="en-US" sz="1200" b="0" i="0" u="none" strike="noStrike" kern="1200" dirty="0">
                <a:solidFill>
                  <a:schemeClr val="tx1"/>
                </a:solidFill>
                <a:effectLst/>
                <a:latin typeface="+mn-lt"/>
                <a:ea typeface="+mn-ea"/>
                <a:cs typeface="+mn-cs"/>
              </a:rPr>
              <a:t>VA Sunshine Healthcare Network</a:t>
            </a:r>
            <a:r>
              <a:rPr lang="en-US" dirty="0"/>
              <a:t> </a:t>
            </a:r>
            <a:r>
              <a:rPr lang="en-US" sz="1200" b="0" i="0" u="none" strike="noStrike" kern="1200" dirty="0">
                <a:solidFill>
                  <a:schemeClr val="tx1"/>
                </a:solidFill>
                <a:effectLst/>
                <a:latin typeface="+mn-lt"/>
                <a:ea typeface="+mn-ea"/>
                <a:cs typeface="+mn-cs"/>
              </a:rPr>
              <a:t>1,513,361</a:t>
            </a:r>
            <a:r>
              <a:rPr lang="en-US" dirty="0"/>
              <a:t> </a:t>
            </a:r>
          </a:p>
          <a:p>
            <a:pPr lvl="1"/>
            <a:r>
              <a:rPr lang="en-US" sz="1200" b="0" i="0" u="none" strike="noStrike" kern="1200" dirty="0">
                <a:solidFill>
                  <a:schemeClr val="tx1"/>
                </a:solidFill>
                <a:effectLst/>
                <a:latin typeface="+mn-lt"/>
                <a:ea typeface="+mn-ea"/>
                <a:cs typeface="+mn-cs"/>
              </a:rPr>
              <a:t>9</a:t>
            </a:r>
            <a:r>
              <a:rPr lang="en-US" dirty="0"/>
              <a:t> </a:t>
            </a:r>
            <a:r>
              <a:rPr lang="en-US" sz="1200" b="0" i="0" u="none" strike="noStrike" kern="1200" dirty="0">
                <a:solidFill>
                  <a:schemeClr val="tx1"/>
                </a:solidFill>
                <a:effectLst/>
                <a:latin typeface="+mn-lt"/>
                <a:ea typeface="+mn-ea"/>
                <a:cs typeface="+mn-cs"/>
              </a:rPr>
              <a:t>VA Mid South Healthcare Network</a:t>
            </a:r>
            <a:r>
              <a:rPr lang="en-US" dirty="0"/>
              <a:t> </a:t>
            </a:r>
            <a:r>
              <a:rPr lang="en-US" sz="1200" b="0" i="0" u="none" strike="noStrike" kern="1200" dirty="0">
                <a:solidFill>
                  <a:schemeClr val="tx1"/>
                </a:solidFill>
                <a:effectLst/>
                <a:latin typeface="+mn-lt"/>
                <a:ea typeface="+mn-ea"/>
                <a:cs typeface="+mn-cs"/>
              </a:rPr>
              <a:t>816,898</a:t>
            </a:r>
            <a:r>
              <a:rPr lang="en-US" dirty="0"/>
              <a:t> </a:t>
            </a:r>
          </a:p>
          <a:p>
            <a:pPr lvl="1"/>
            <a:r>
              <a:rPr lang="en-US" sz="1200" b="0" i="0" u="none" strike="noStrike" kern="1200" dirty="0">
                <a:solidFill>
                  <a:schemeClr val="tx1"/>
                </a:solidFill>
                <a:effectLst/>
                <a:latin typeface="+mn-lt"/>
                <a:ea typeface="+mn-ea"/>
                <a:cs typeface="+mn-cs"/>
              </a:rPr>
              <a:t>10</a:t>
            </a:r>
            <a:r>
              <a:rPr lang="en-US" dirty="0"/>
              <a:t> </a:t>
            </a:r>
            <a:r>
              <a:rPr lang="en-US" sz="1200" b="0" i="0" u="none" strike="noStrike" kern="1200" dirty="0">
                <a:solidFill>
                  <a:schemeClr val="tx1"/>
                </a:solidFill>
                <a:effectLst/>
                <a:latin typeface="+mn-lt"/>
                <a:ea typeface="+mn-ea"/>
                <a:cs typeface="+mn-cs"/>
              </a:rPr>
              <a:t>VA Healthcare System</a:t>
            </a:r>
            <a:r>
              <a:rPr lang="en-US" dirty="0"/>
              <a:t> </a:t>
            </a:r>
            <a:r>
              <a:rPr lang="en-US" sz="1200" b="0" i="0" u="none" strike="noStrike" kern="1200" dirty="0">
                <a:solidFill>
                  <a:schemeClr val="tx1"/>
                </a:solidFill>
                <a:effectLst/>
                <a:latin typeface="+mn-lt"/>
                <a:ea typeface="+mn-ea"/>
                <a:cs typeface="+mn-cs"/>
              </a:rPr>
              <a:t>1,630,604</a:t>
            </a:r>
            <a:r>
              <a:rPr lang="en-US" dirty="0"/>
              <a:t> </a:t>
            </a:r>
          </a:p>
          <a:p>
            <a:pPr lvl="1"/>
            <a:r>
              <a:rPr lang="en-US" sz="1200" b="0" i="0" u="none" strike="noStrike" kern="1200" dirty="0">
                <a:solidFill>
                  <a:schemeClr val="tx1"/>
                </a:solidFill>
                <a:effectLst/>
                <a:latin typeface="+mn-lt"/>
                <a:ea typeface="+mn-ea"/>
                <a:cs typeface="+mn-cs"/>
              </a:rPr>
              <a:t>12</a:t>
            </a:r>
            <a:r>
              <a:rPr lang="en-US" dirty="0"/>
              <a:t> </a:t>
            </a:r>
            <a:r>
              <a:rPr lang="en-US" sz="1200" b="0" i="0" u="none" strike="noStrike" kern="1200" dirty="0">
                <a:solidFill>
                  <a:schemeClr val="tx1"/>
                </a:solidFill>
                <a:effectLst/>
                <a:latin typeface="+mn-lt"/>
                <a:ea typeface="+mn-ea"/>
                <a:cs typeface="+mn-cs"/>
              </a:rPr>
              <a:t>VA Great Lakes Health Care System</a:t>
            </a:r>
            <a:r>
              <a:rPr lang="en-US" dirty="0"/>
              <a:t> </a:t>
            </a:r>
            <a:r>
              <a:rPr lang="en-US" sz="1200" b="0" i="0" u="none" strike="noStrike" kern="1200" dirty="0">
                <a:solidFill>
                  <a:schemeClr val="tx1"/>
                </a:solidFill>
                <a:effectLst/>
                <a:latin typeface="+mn-lt"/>
                <a:ea typeface="+mn-ea"/>
                <a:cs typeface="+mn-cs"/>
              </a:rPr>
              <a:t>880,288</a:t>
            </a:r>
            <a:r>
              <a:rPr lang="en-US" dirty="0"/>
              <a:t> </a:t>
            </a:r>
          </a:p>
          <a:p>
            <a:pPr lvl="1"/>
            <a:r>
              <a:rPr lang="en-US" sz="1200" b="0" i="0" u="none" strike="noStrike" kern="1200" dirty="0">
                <a:solidFill>
                  <a:schemeClr val="tx1"/>
                </a:solidFill>
                <a:effectLst/>
                <a:latin typeface="+mn-lt"/>
                <a:ea typeface="+mn-ea"/>
                <a:cs typeface="+mn-cs"/>
              </a:rPr>
              <a:t>15</a:t>
            </a:r>
            <a:r>
              <a:rPr lang="en-US" dirty="0"/>
              <a:t> </a:t>
            </a:r>
            <a:r>
              <a:rPr lang="en-US" sz="1200" b="0" i="0" u="none" strike="noStrike" kern="1200" dirty="0">
                <a:solidFill>
                  <a:schemeClr val="tx1"/>
                </a:solidFill>
                <a:effectLst/>
                <a:latin typeface="+mn-lt"/>
                <a:ea typeface="+mn-ea"/>
                <a:cs typeface="+mn-cs"/>
              </a:rPr>
              <a:t>VA Heartland Network</a:t>
            </a:r>
            <a:r>
              <a:rPr lang="en-US" dirty="0"/>
              <a:t> </a:t>
            </a:r>
            <a:r>
              <a:rPr lang="en-US" sz="1200" b="0" i="0" u="none" strike="noStrike" kern="1200" dirty="0">
                <a:solidFill>
                  <a:schemeClr val="tx1"/>
                </a:solidFill>
                <a:effectLst/>
                <a:latin typeface="+mn-lt"/>
                <a:ea typeface="+mn-ea"/>
                <a:cs typeface="+mn-cs"/>
              </a:rPr>
              <a:t>752,934</a:t>
            </a:r>
            <a:r>
              <a:rPr lang="en-US" dirty="0"/>
              <a:t> </a:t>
            </a:r>
          </a:p>
          <a:p>
            <a:pPr lvl="1"/>
            <a:r>
              <a:rPr lang="en-US" sz="1200" b="0" i="0" u="none" strike="noStrike" kern="1200" dirty="0">
                <a:solidFill>
                  <a:schemeClr val="tx1"/>
                </a:solidFill>
                <a:effectLst/>
                <a:latin typeface="+mn-lt"/>
                <a:ea typeface="+mn-ea"/>
                <a:cs typeface="+mn-cs"/>
              </a:rPr>
              <a:t>16</a:t>
            </a:r>
            <a:r>
              <a:rPr lang="en-US" dirty="0"/>
              <a:t> </a:t>
            </a:r>
            <a:r>
              <a:rPr lang="en-US" sz="1200" b="0" i="0" u="none" strike="noStrike" kern="1200" dirty="0">
                <a:solidFill>
                  <a:schemeClr val="tx1"/>
                </a:solidFill>
                <a:effectLst/>
                <a:latin typeface="+mn-lt"/>
                <a:ea typeface="+mn-ea"/>
                <a:cs typeface="+mn-cs"/>
              </a:rPr>
              <a:t>South Central VA Health Care Network</a:t>
            </a:r>
            <a:r>
              <a:rPr lang="en-US" dirty="0"/>
              <a:t> </a:t>
            </a:r>
            <a:r>
              <a:rPr lang="en-US" sz="1200" b="0" i="0" u="none" strike="noStrike" kern="1200" dirty="0">
                <a:solidFill>
                  <a:schemeClr val="tx1"/>
                </a:solidFill>
                <a:effectLst/>
                <a:latin typeface="+mn-lt"/>
                <a:ea typeface="+mn-ea"/>
                <a:cs typeface="+mn-cs"/>
              </a:rPr>
              <a:t>917,434</a:t>
            </a:r>
            <a:r>
              <a:rPr lang="en-US" dirty="0"/>
              <a:t> </a:t>
            </a:r>
          </a:p>
          <a:p>
            <a:pPr lvl="1"/>
            <a:r>
              <a:rPr lang="en-US" sz="1200" b="0" i="0" u="none" strike="noStrike" kern="1200" dirty="0">
                <a:solidFill>
                  <a:schemeClr val="tx1"/>
                </a:solidFill>
                <a:effectLst/>
                <a:latin typeface="+mn-lt"/>
                <a:ea typeface="+mn-ea"/>
                <a:cs typeface="+mn-cs"/>
              </a:rPr>
              <a:t>17</a:t>
            </a:r>
            <a:r>
              <a:rPr lang="en-US" dirty="0"/>
              <a:t> </a:t>
            </a:r>
            <a:r>
              <a:rPr lang="en-US" sz="1200" b="0" i="0" u="none" strike="noStrike" kern="1200" dirty="0">
                <a:solidFill>
                  <a:schemeClr val="tx1"/>
                </a:solidFill>
                <a:effectLst/>
                <a:latin typeface="+mn-lt"/>
                <a:ea typeface="+mn-ea"/>
                <a:cs typeface="+mn-cs"/>
              </a:rPr>
              <a:t>VA Heart of Texas Health Care Network</a:t>
            </a:r>
            <a:r>
              <a:rPr lang="en-US" dirty="0"/>
              <a:t> </a:t>
            </a:r>
            <a:r>
              <a:rPr lang="en-US" sz="1200" b="0" i="0" u="none" strike="noStrike" kern="1200" dirty="0">
                <a:solidFill>
                  <a:schemeClr val="tx1"/>
                </a:solidFill>
                <a:effectLst/>
                <a:latin typeface="+mn-lt"/>
                <a:ea typeface="+mn-ea"/>
                <a:cs typeface="+mn-cs"/>
              </a:rPr>
              <a:t>1,568,097</a:t>
            </a:r>
            <a:r>
              <a:rPr lang="en-US" dirty="0"/>
              <a:t> </a:t>
            </a:r>
          </a:p>
          <a:p>
            <a:pPr lvl="1"/>
            <a:r>
              <a:rPr lang="en-US" sz="1200" b="0" i="0" u="none" strike="noStrike" kern="1200" dirty="0">
                <a:solidFill>
                  <a:schemeClr val="tx1"/>
                </a:solidFill>
                <a:effectLst/>
                <a:latin typeface="+mn-lt"/>
                <a:ea typeface="+mn-ea"/>
                <a:cs typeface="+mn-cs"/>
              </a:rPr>
              <a:t>19</a:t>
            </a:r>
            <a:r>
              <a:rPr lang="en-US" dirty="0"/>
              <a:t> </a:t>
            </a:r>
            <a:r>
              <a:rPr lang="en-US" sz="1200" b="0" i="0" u="none" strike="noStrike" kern="1200" dirty="0">
                <a:solidFill>
                  <a:schemeClr val="tx1"/>
                </a:solidFill>
                <a:effectLst/>
                <a:latin typeface="+mn-lt"/>
                <a:ea typeface="+mn-ea"/>
                <a:cs typeface="+mn-cs"/>
              </a:rPr>
              <a:t>Rocky Mountain Network</a:t>
            </a:r>
            <a:r>
              <a:rPr lang="en-US" dirty="0"/>
              <a:t> </a:t>
            </a:r>
            <a:r>
              <a:rPr lang="en-US" sz="1200" b="0" i="0" u="none" strike="noStrike" kern="1200" dirty="0">
                <a:solidFill>
                  <a:schemeClr val="tx1"/>
                </a:solidFill>
                <a:effectLst/>
                <a:latin typeface="+mn-lt"/>
                <a:ea typeface="+mn-ea"/>
                <a:cs typeface="+mn-cs"/>
              </a:rPr>
              <a:t>996,509</a:t>
            </a:r>
            <a:r>
              <a:rPr lang="en-US" dirty="0"/>
              <a:t> </a:t>
            </a:r>
          </a:p>
          <a:p>
            <a:pPr lvl="1"/>
            <a:r>
              <a:rPr lang="en-US" sz="1200" b="0" i="0" u="none" strike="noStrike" kern="1200" dirty="0">
                <a:solidFill>
                  <a:schemeClr val="tx1"/>
                </a:solidFill>
                <a:effectLst/>
                <a:latin typeface="+mn-lt"/>
                <a:ea typeface="+mn-ea"/>
                <a:cs typeface="+mn-cs"/>
              </a:rPr>
              <a:t>20</a:t>
            </a:r>
            <a:r>
              <a:rPr lang="en-US" dirty="0"/>
              <a:t> </a:t>
            </a:r>
            <a:r>
              <a:rPr lang="en-US" sz="1200" b="0" i="0" u="none" strike="noStrike" kern="1200" dirty="0">
                <a:solidFill>
                  <a:schemeClr val="tx1"/>
                </a:solidFill>
                <a:effectLst/>
                <a:latin typeface="+mn-lt"/>
                <a:ea typeface="+mn-ea"/>
                <a:cs typeface="+mn-cs"/>
              </a:rPr>
              <a:t>Northwest Network</a:t>
            </a:r>
            <a:r>
              <a:rPr lang="en-US" dirty="0"/>
              <a:t> </a:t>
            </a:r>
            <a:r>
              <a:rPr lang="en-US" sz="1200" b="0" i="0" u="none" strike="noStrike" kern="1200" dirty="0">
                <a:solidFill>
                  <a:schemeClr val="tx1"/>
                </a:solidFill>
                <a:effectLst/>
                <a:latin typeface="+mn-lt"/>
                <a:ea typeface="+mn-ea"/>
                <a:cs typeface="+mn-cs"/>
              </a:rPr>
              <a:t>1,038,985</a:t>
            </a:r>
            <a:r>
              <a:rPr lang="en-US" dirty="0"/>
              <a:t> </a:t>
            </a:r>
          </a:p>
          <a:p>
            <a:pPr lvl="1"/>
            <a:r>
              <a:rPr lang="en-US" sz="1200" b="0" i="0" u="none" strike="noStrike" kern="1200" dirty="0">
                <a:solidFill>
                  <a:schemeClr val="tx1"/>
                </a:solidFill>
                <a:effectLst/>
                <a:latin typeface="+mn-lt"/>
                <a:ea typeface="+mn-ea"/>
                <a:cs typeface="+mn-cs"/>
              </a:rPr>
              <a:t>21</a:t>
            </a:r>
            <a:r>
              <a:rPr lang="en-US" dirty="0"/>
              <a:t> </a:t>
            </a:r>
            <a:r>
              <a:rPr lang="en-US" sz="1200" b="0" i="0" u="none" strike="noStrike" kern="1200" dirty="0">
                <a:solidFill>
                  <a:schemeClr val="tx1"/>
                </a:solidFill>
                <a:effectLst/>
                <a:latin typeface="+mn-lt"/>
                <a:ea typeface="+mn-ea"/>
                <a:cs typeface="+mn-cs"/>
              </a:rPr>
              <a:t>Sierra Pacific Network</a:t>
            </a:r>
            <a:r>
              <a:rPr lang="en-US" dirty="0"/>
              <a:t> </a:t>
            </a:r>
            <a:r>
              <a:rPr lang="en-US" sz="1200" b="0" i="0" u="none" strike="noStrike" kern="1200" dirty="0">
                <a:solidFill>
                  <a:schemeClr val="tx1"/>
                </a:solidFill>
                <a:effectLst/>
                <a:latin typeface="+mn-lt"/>
                <a:ea typeface="+mn-ea"/>
                <a:cs typeface="+mn-cs"/>
              </a:rPr>
              <a:t>1,118,873</a:t>
            </a:r>
            <a:r>
              <a:rPr lang="en-US" dirty="0"/>
              <a:t> </a:t>
            </a:r>
          </a:p>
          <a:p>
            <a:pPr lvl="1"/>
            <a:r>
              <a:rPr lang="en-US" sz="1200" b="0" i="0" u="none" strike="noStrike" kern="1200" dirty="0">
                <a:solidFill>
                  <a:schemeClr val="tx1"/>
                </a:solidFill>
                <a:effectLst/>
                <a:latin typeface="+mn-lt"/>
                <a:ea typeface="+mn-ea"/>
                <a:cs typeface="+mn-cs"/>
              </a:rPr>
              <a:t>22</a:t>
            </a:r>
            <a:r>
              <a:rPr lang="en-US" dirty="0"/>
              <a:t> </a:t>
            </a:r>
            <a:r>
              <a:rPr lang="en-US" sz="1200" b="0" i="0" u="none" strike="noStrike" kern="1200" dirty="0">
                <a:solidFill>
                  <a:schemeClr val="tx1"/>
                </a:solidFill>
                <a:effectLst/>
                <a:latin typeface="+mn-lt"/>
                <a:ea typeface="+mn-ea"/>
                <a:cs typeface="+mn-cs"/>
              </a:rPr>
              <a:t>Desert Pacific Healthcare Network</a:t>
            </a:r>
            <a:r>
              <a:rPr lang="en-US" dirty="0"/>
              <a:t> </a:t>
            </a:r>
            <a:r>
              <a:rPr lang="en-US" sz="1200" b="0" i="0" u="none" strike="noStrike" kern="1200" dirty="0">
                <a:solidFill>
                  <a:schemeClr val="tx1"/>
                </a:solidFill>
                <a:effectLst/>
                <a:latin typeface="+mn-lt"/>
                <a:ea typeface="+mn-ea"/>
                <a:cs typeface="+mn-cs"/>
              </a:rPr>
              <a:t>1,639,110</a:t>
            </a:r>
            <a:r>
              <a:rPr lang="en-US" dirty="0"/>
              <a:t> </a:t>
            </a:r>
          </a:p>
          <a:p>
            <a:pPr lvl="1"/>
            <a:r>
              <a:rPr lang="en-US" sz="1200" b="0" i="0" u="none" strike="noStrike" kern="1200" dirty="0">
                <a:solidFill>
                  <a:schemeClr val="tx1"/>
                </a:solidFill>
                <a:effectLst/>
                <a:latin typeface="+mn-lt"/>
                <a:ea typeface="+mn-ea"/>
                <a:cs typeface="+mn-cs"/>
              </a:rPr>
              <a:t>23</a:t>
            </a:r>
            <a:r>
              <a:rPr lang="en-US" dirty="0"/>
              <a:t> </a:t>
            </a:r>
            <a:r>
              <a:rPr lang="en-US" sz="1200" b="0" i="0" u="none" strike="noStrike" kern="1200" dirty="0">
                <a:solidFill>
                  <a:schemeClr val="tx1"/>
                </a:solidFill>
                <a:effectLst/>
                <a:latin typeface="+mn-lt"/>
                <a:ea typeface="+mn-ea"/>
                <a:cs typeface="+mn-cs"/>
              </a:rPr>
              <a:t>VA Midwest Health Care Network</a:t>
            </a:r>
            <a:r>
              <a:rPr lang="en-US" dirty="0"/>
              <a:t> </a:t>
            </a:r>
            <a:r>
              <a:rPr lang="en-US" sz="1200" b="0" i="0" u="none" strike="noStrike" kern="1200" dirty="0">
                <a:solidFill>
                  <a:schemeClr val="tx1"/>
                </a:solidFill>
                <a:effectLst/>
                <a:latin typeface="+mn-lt"/>
                <a:ea typeface="+mn-ea"/>
                <a:cs typeface="+mn-cs"/>
              </a:rPr>
              <a:t>867,259</a:t>
            </a:r>
            <a:r>
              <a:rPr lang="en-US" dirty="0"/>
              <a:t> </a:t>
            </a:r>
          </a:p>
        </p:txBody>
      </p:sp>
      <p:sp>
        <p:nvSpPr>
          <p:cNvPr id="4" name="Slide Number Placeholder 3"/>
          <p:cNvSpPr>
            <a:spLocks noGrp="1"/>
          </p:cNvSpPr>
          <p:nvPr>
            <p:ph type="sldNum" sz="quarter" idx="5"/>
          </p:nvPr>
        </p:nvSpPr>
        <p:spPr/>
        <p:txBody>
          <a:bodyPr/>
          <a:lstStyle/>
          <a:p>
            <a:fld id="{B17BA40C-25F7-4A81-B7B0-365A5351FE20}" type="slidenum">
              <a:rPr lang="en-US" smtClean="0"/>
              <a:t>42</a:t>
            </a:fld>
            <a:endParaRPr lang="en-US" dirty="0"/>
          </a:p>
        </p:txBody>
      </p:sp>
    </p:spTree>
    <p:extLst>
      <p:ext uri="{BB962C8B-B14F-4D97-AF65-F5344CB8AC3E}">
        <p14:creationId xmlns:p14="http://schemas.microsoft.com/office/powerpoint/2010/main" val="33249820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 </a:t>
            </a:r>
            <a:r>
              <a:rPr lang="en-US" dirty="0"/>
              <a:t>In terms of</a:t>
            </a:r>
            <a:r>
              <a:rPr lang="en-US" b="1" dirty="0"/>
              <a:t> gender</a:t>
            </a:r>
            <a:r>
              <a:rPr lang="en-US" b="0" dirty="0"/>
              <a:t>,</a:t>
            </a:r>
            <a:r>
              <a:rPr lang="en-US" dirty="0"/>
              <a:t> the VHA patient population is fairly </a:t>
            </a:r>
            <a:r>
              <a:rPr lang="en-US" dirty="0" smtClean="0"/>
              <a:t>consistent </a:t>
            </a:r>
            <a:r>
              <a:rPr lang="en-US" dirty="0"/>
              <a:t>with the general Veteran population (6.7% vs. 8.9% women). Both the VHA patient and Veteran populations have a lower percentage of women than the non-Veteran population (54.8% women).</a:t>
            </a:r>
          </a:p>
        </p:txBody>
      </p:sp>
      <p:sp>
        <p:nvSpPr>
          <p:cNvPr id="4" name="Slide Number Placeholder 3"/>
          <p:cNvSpPr>
            <a:spLocks noGrp="1"/>
          </p:cNvSpPr>
          <p:nvPr>
            <p:ph type="sldNum" sz="quarter" idx="5"/>
          </p:nvPr>
        </p:nvSpPr>
        <p:spPr/>
        <p:txBody>
          <a:bodyPr/>
          <a:lstStyle/>
          <a:p>
            <a:fld id="{B17BA40C-25F7-4A81-B7B0-365A5351FE20}" type="slidenum">
              <a:rPr lang="en-US" smtClean="0"/>
              <a:t>43</a:t>
            </a:fld>
            <a:endParaRPr lang="en-US" dirty="0"/>
          </a:p>
        </p:txBody>
      </p:sp>
    </p:spTree>
    <p:extLst>
      <p:ext uri="{BB962C8B-B14F-4D97-AF65-F5344CB8AC3E}">
        <p14:creationId xmlns:p14="http://schemas.microsoft.com/office/powerpoint/2010/main" val="4893946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 </a:t>
            </a:r>
            <a:r>
              <a:rPr lang="en-US" dirty="0"/>
              <a:t>In terms of</a:t>
            </a:r>
            <a:r>
              <a:rPr lang="en-US" b="1" dirty="0"/>
              <a:t> age</a:t>
            </a:r>
            <a:r>
              <a:rPr lang="en-US" dirty="0"/>
              <a:t>, the VHA patient population is fairly consistent with the general Veteran population (15.9% vs.14.2% ages 18-44, 37.8% vs. 31.8% ages 45-64, and 46.3% vs. 54.0% </a:t>
            </a:r>
            <a:r>
              <a:rPr lang="en-US" dirty="0" smtClean="0"/>
              <a:t>age </a:t>
            </a:r>
            <a:r>
              <a:rPr lang="en-US" dirty="0"/>
              <a:t>65+). However, the VHA and Veteran populations have a lower percentage of younger individuals and higher percentage of older individuals than the non-Veteran population (48.2% ages 18-44, 33.6% ages 45-64, and 18.2% </a:t>
            </a:r>
            <a:r>
              <a:rPr lang="en-US" dirty="0" smtClean="0"/>
              <a:t>age </a:t>
            </a:r>
            <a:r>
              <a:rPr lang="en-US" dirty="0"/>
              <a:t>65+).</a:t>
            </a:r>
          </a:p>
        </p:txBody>
      </p:sp>
      <p:sp>
        <p:nvSpPr>
          <p:cNvPr id="4" name="Slide Number Placeholder 3"/>
          <p:cNvSpPr>
            <a:spLocks noGrp="1"/>
          </p:cNvSpPr>
          <p:nvPr>
            <p:ph type="sldNum" sz="quarter" idx="5"/>
          </p:nvPr>
        </p:nvSpPr>
        <p:spPr/>
        <p:txBody>
          <a:bodyPr/>
          <a:lstStyle/>
          <a:p>
            <a:fld id="{B17BA40C-25F7-4A81-B7B0-365A5351FE20}" type="slidenum">
              <a:rPr lang="en-US" smtClean="0"/>
              <a:t>44</a:t>
            </a:fld>
            <a:endParaRPr lang="en-US" dirty="0"/>
          </a:p>
        </p:txBody>
      </p:sp>
    </p:spTree>
    <p:extLst>
      <p:ext uri="{BB962C8B-B14F-4D97-AF65-F5344CB8AC3E}">
        <p14:creationId xmlns:p14="http://schemas.microsoft.com/office/powerpoint/2010/main" val="9010188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 </a:t>
            </a:r>
            <a:endParaRPr lang="en-US" b="1"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a:t>
            </a:r>
            <a:r>
              <a:rPr lang="en-US" b="0" dirty="0"/>
              <a:t>terms of </a:t>
            </a:r>
            <a:r>
              <a:rPr lang="en-US" b="1" dirty="0"/>
              <a:t>race</a:t>
            </a:r>
            <a:r>
              <a:rPr lang="en-US" b="0" dirty="0"/>
              <a:t>, the Veteran population has a lower percentage of minority individuals and higher percentage of White individuals than the non-Veteran population (e.g., 1.6% vs. 6.1% Asian, 11.8% vs. 12.4% Black, 82.2% vs. 73.3% White).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 terms of </a:t>
            </a:r>
            <a:r>
              <a:rPr lang="en-US" b="1" dirty="0"/>
              <a:t>ethnicity</a:t>
            </a:r>
            <a:r>
              <a:rPr lang="en-US" b="0" dirty="0"/>
              <a:t>, the Ve</a:t>
            </a:r>
            <a:r>
              <a:rPr lang="en-US" dirty="0"/>
              <a:t>teran population has a lower percentage of Hispanic individuals than the non-Veteran population (6.9% vs. 16.7% Hispanics).</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45</a:t>
            </a:fld>
            <a:endParaRPr lang="en-US" dirty="0"/>
          </a:p>
        </p:txBody>
      </p:sp>
    </p:spTree>
    <p:extLst>
      <p:ext uri="{BB962C8B-B14F-4D97-AF65-F5344CB8AC3E}">
        <p14:creationId xmlns:p14="http://schemas.microsoft.com/office/powerpoint/2010/main" val="14447399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 </a:t>
            </a:r>
            <a:r>
              <a:rPr lang="en-US" dirty="0"/>
              <a:t>In terms of</a:t>
            </a:r>
            <a:r>
              <a:rPr lang="en-US" b="1" dirty="0"/>
              <a:t> urban/rural location</a:t>
            </a:r>
            <a:r>
              <a:rPr lang="en-US" b="0" dirty="0"/>
              <a:t>,</a:t>
            </a:r>
            <a:r>
              <a:rPr lang="en-US" dirty="0"/>
              <a:t> the VHA patient population has a higher percentage of Veterans living in rural areas </a:t>
            </a:r>
            <a:r>
              <a:rPr lang="en-US" dirty="0" smtClean="0"/>
              <a:t>compared with </a:t>
            </a:r>
            <a:r>
              <a:rPr lang="en-US" dirty="0"/>
              <a:t>the general Veteran population (37.4% vs. 24.1% rural). Both the VHA patient and Veteran populations have a higher percentage of individuals living in rural areas than the non-Veteran population (18.9% rural).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Note: </a:t>
            </a:r>
            <a:r>
              <a:rPr lang="en-US" sz="1200" dirty="0">
                <a:solidFill>
                  <a:schemeClr val="tx1">
                    <a:lumMod val="75000"/>
                    <a:lumOff val="25000"/>
                  </a:schemeClr>
                </a:solidFill>
              </a:rPr>
              <a:t>Census and VHA administrative data use slightly different urban/rural definitions. Census defines rural at the county level. VHA uses the census tract.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46</a:t>
            </a:fld>
            <a:endParaRPr lang="en-US" dirty="0"/>
          </a:p>
        </p:txBody>
      </p:sp>
    </p:spTree>
    <p:extLst>
      <p:ext uri="{BB962C8B-B14F-4D97-AF65-F5344CB8AC3E}">
        <p14:creationId xmlns:p14="http://schemas.microsoft.com/office/powerpoint/2010/main" val="4010718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 </a:t>
            </a:r>
            <a:endParaRPr lang="en-US" b="1"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a:t>
            </a:r>
            <a:r>
              <a:rPr lang="en-US" dirty="0"/>
              <a:t>terms </a:t>
            </a:r>
            <a:r>
              <a:rPr lang="en-US" b="0" dirty="0"/>
              <a:t>of </a:t>
            </a:r>
            <a:r>
              <a:rPr lang="en-US" b="1" dirty="0"/>
              <a:t>income</a:t>
            </a:r>
            <a:r>
              <a:rPr lang="en-US" b="0" dirty="0"/>
              <a:t>, the </a:t>
            </a:r>
            <a:r>
              <a:rPr lang="en-US" dirty="0"/>
              <a:t>Veteran population has a lower percentage of individuals below the poverty line than the non-Veteran population (6.9% vs. 12.3% below the poverty line).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terms of </a:t>
            </a:r>
            <a:r>
              <a:rPr lang="en-US" b="1" dirty="0"/>
              <a:t>education</a:t>
            </a:r>
            <a:r>
              <a:rPr lang="en-US" b="0" dirty="0"/>
              <a:t>, the </a:t>
            </a:r>
            <a:r>
              <a:rPr lang="en-US" dirty="0"/>
              <a:t>Veteran population has a lower percentage of individuals with a high school diploma or less education than the non-Veteran population (34.0% vs. 39.7% with a high school diploma or less).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47</a:t>
            </a:fld>
            <a:endParaRPr lang="en-US" dirty="0"/>
          </a:p>
        </p:txBody>
      </p:sp>
    </p:spTree>
    <p:extLst>
      <p:ext uri="{BB962C8B-B14F-4D97-AF65-F5344CB8AC3E}">
        <p14:creationId xmlns:p14="http://schemas.microsoft.com/office/powerpoint/2010/main" val="32910077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 </a:t>
            </a:r>
            <a:endParaRPr lang="en-US" b="1" dirty="0" smtClean="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In </a:t>
            </a:r>
            <a:r>
              <a:rPr lang="en-US" dirty="0"/>
              <a:t>terms of </a:t>
            </a:r>
            <a:r>
              <a:rPr lang="en-US" b="1" dirty="0"/>
              <a:t>disability</a:t>
            </a:r>
            <a:r>
              <a:rPr lang="en-US" b="0" dirty="0"/>
              <a:t>, the Veteran population has a higher percentage of individuals with a disability than the non-Veteran population (29.5% vs. 14.2% with a disability).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In terms of </a:t>
            </a:r>
            <a:r>
              <a:rPr lang="en-US" b="1" dirty="0"/>
              <a:t>service-connected disability</a:t>
            </a:r>
            <a:r>
              <a:rPr lang="en-US" b="0" dirty="0"/>
              <a:t>, </a:t>
            </a:r>
            <a:r>
              <a:rPr lang="en-US" dirty="0"/>
              <a:t>within the VHA patient population, 51.4% of Veterans have no service-connected disability, 23.3% have a service-connected disability rating of 0 to 49%, 18.6% have a service-connected disability rating of 50-99%, and 6.8% have a service-connected disability rating of 100</a:t>
            </a:r>
            <a:r>
              <a:rPr lang="en-US" dirty="0" smtClean="0"/>
              <a:t>%.</a:t>
            </a: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48</a:t>
            </a:fld>
            <a:endParaRPr lang="en-US" dirty="0"/>
          </a:p>
        </p:txBody>
      </p:sp>
    </p:spTree>
    <p:extLst>
      <p:ext uri="{BB962C8B-B14F-4D97-AF65-F5344CB8AC3E}">
        <p14:creationId xmlns:p14="http://schemas.microsoft.com/office/powerpoint/2010/main" val="27369749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 </a:t>
            </a:r>
            <a:r>
              <a:rPr lang="en-US" dirty="0"/>
              <a:t>In terms of </a:t>
            </a:r>
            <a:r>
              <a:rPr lang="en-US" b="1" dirty="0"/>
              <a:t>overall health and lifestyle patterns</a:t>
            </a:r>
            <a:r>
              <a:rPr lang="en-US" b="0" dirty="0"/>
              <a:t>, </a:t>
            </a:r>
            <a:r>
              <a:rPr lang="en-US" dirty="0"/>
              <a:t>female and male Veterans ages 20-49 have lower rates of very good or excellent health and no physical activity and higher rates of current smoking, not rested, and chronic pain, compared </a:t>
            </a:r>
            <a:r>
              <a:rPr lang="en-US" dirty="0" smtClean="0"/>
              <a:t>with </a:t>
            </a:r>
            <a:r>
              <a:rPr lang="en-US" dirty="0"/>
              <a:t>non-Veterans ages 20-49.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49</a:t>
            </a:fld>
            <a:endParaRPr lang="en-US" dirty="0"/>
          </a:p>
        </p:txBody>
      </p:sp>
    </p:spTree>
    <p:extLst>
      <p:ext uri="{BB962C8B-B14F-4D97-AF65-F5344CB8AC3E}">
        <p14:creationId xmlns:p14="http://schemas.microsoft.com/office/powerpoint/2010/main" val="292707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Notes: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a:t>
            </a:r>
            <a:r>
              <a:rPr lang="en-US" sz="1200" dirty="0"/>
              <a:t>esults are cross-sectional (for a static point in time). Trends over time were conducted for a limited number of measures where sufficient data were available.</a:t>
            </a:r>
            <a:endParaRPr lang="en-US" b="1"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These findings</a:t>
            </a:r>
            <a:r>
              <a:rPr lang="en-US" b="0" baseline="0" dirty="0"/>
              <a:t> are based on </a:t>
            </a:r>
            <a:r>
              <a:rPr lang="en-US" dirty="0"/>
              <a:t>2014-2017 MEPS and 2015-2018 NHIS data.</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a:t>
            </a:fld>
            <a:endParaRPr lang="en-US" dirty="0"/>
          </a:p>
        </p:txBody>
      </p:sp>
    </p:spTree>
    <p:extLst>
      <p:ext uri="{BB962C8B-B14F-4D97-AF65-F5344CB8AC3E}">
        <p14:creationId xmlns:p14="http://schemas.microsoft.com/office/powerpoint/2010/main" val="126322185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 </a:t>
            </a:r>
            <a:r>
              <a:rPr lang="en-US" dirty="0"/>
              <a:t>In terms of </a:t>
            </a:r>
            <a:r>
              <a:rPr lang="en-US" b="1" dirty="0"/>
              <a:t>overall health and lifestyle patterns</a:t>
            </a:r>
            <a:r>
              <a:rPr lang="en-US" b="0" dirty="0"/>
              <a:t>, </a:t>
            </a:r>
            <a:r>
              <a:rPr lang="en-US" dirty="0"/>
              <a:t>female and male Veterans ages 50-64 have lower rates of very good or excellent health and no physical activity and higher rates of current smoking, not rested, and chronic pain, compared </a:t>
            </a:r>
            <a:r>
              <a:rPr lang="en-US" dirty="0" smtClean="0"/>
              <a:t>with </a:t>
            </a:r>
            <a:r>
              <a:rPr lang="en-US" dirty="0"/>
              <a:t>non-Veterans ages 50-64.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50</a:t>
            </a:fld>
            <a:endParaRPr lang="en-US" dirty="0"/>
          </a:p>
        </p:txBody>
      </p:sp>
    </p:spTree>
    <p:extLst>
      <p:ext uri="{BB962C8B-B14F-4D97-AF65-F5344CB8AC3E}">
        <p14:creationId xmlns:p14="http://schemas.microsoft.com/office/powerpoint/2010/main" val="10567827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 </a:t>
            </a:r>
            <a:r>
              <a:rPr lang="en-US" dirty="0"/>
              <a:t>In terms of </a:t>
            </a:r>
            <a:r>
              <a:rPr lang="en-US" b="1" dirty="0"/>
              <a:t>overall health and lifestyle patterns</a:t>
            </a:r>
            <a:r>
              <a:rPr lang="en-US" b="0" dirty="0"/>
              <a:t>,</a:t>
            </a:r>
            <a:r>
              <a:rPr lang="en-US" dirty="0"/>
              <a:t> female and male Veterans ages 65-79 have lower rates of very good or excellent health and no physical activity and higher rates of current smoking, not rested, and chronic pain, compared </a:t>
            </a:r>
            <a:r>
              <a:rPr lang="en-US" dirty="0" smtClean="0"/>
              <a:t>with </a:t>
            </a:r>
            <a:r>
              <a:rPr lang="en-US" dirty="0"/>
              <a:t>non-Veterans ages 65-79.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51</a:t>
            </a:fld>
            <a:endParaRPr lang="en-US" dirty="0"/>
          </a:p>
        </p:txBody>
      </p:sp>
    </p:spTree>
    <p:extLst>
      <p:ext uri="{BB962C8B-B14F-4D97-AF65-F5344CB8AC3E}">
        <p14:creationId xmlns:p14="http://schemas.microsoft.com/office/powerpoint/2010/main" val="23472666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Importance: </a:t>
            </a:r>
            <a:r>
              <a:rPr lang="en-US" dirty="0"/>
              <a:t>In terms of </a:t>
            </a:r>
            <a:r>
              <a:rPr lang="en-US" b="1" dirty="0"/>
              <a:t>physical health </a:t>
            </a:r>
            <a:r>
              <a:rPr lang="en-US" b="1" dirty="0" smtClean="0"/>
              <a:t>conditions, </a:t>
            </a:r>
            <a:r>
              <a:rPr lang="en-US" b="0" dirty="0"/>
              <a:t>f</a:t>
            </a:r>
            <a:r>
              <a:rPr lang="en-US" dirty="0"/>
              <a:t>emale and male Veterans ages 18-44 have higher rates of hypertension, high cholesterol, heart disease, cancer, and arthritis and lower rates of diabetes and asthma, compared </a:t>
            </a:r>
            <a:r>
              <a:rPr lang="en-US" dirty="0" smtClean="0"/>
              <a:t>with </a:t>
            </a:r>
            <a:r>
              <a:rPr lang="en-US" dirty="0"/>
              <a:t>non-Veterans ages 18-44.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52</a:t>
            </a:fld>
            <a:endParaRPr lang="en-US" dirty="0"/>
          </a:p>
        </p:txBody>
      </p:sp>
    </p:spTree>
    <p:extLst>
      <p:ext uri="{BB962C8B-B14F-4D97-AF65-F5344CB8AC3E}">
        <p14:creationId xmlns:p14="http://schemas.microsoft.com/office/powerpoint/2010/main" val="396569015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 </a:t>
            </a:r>
            <a:r>
              <a:rPr lang="en-US" dirty="0"/>
              <a:t>In terms of </a:t>
            </a:r>
            <a:r>
              <a:rPr lang="en-US" b="1" dirty="0"/>
              <a:t>physical health conditions: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Female Veterans ages 45-64 have higher rates of hypertension, high cholesterol, heart disease, and arthritis and lower rates of diabetes, cancer, and asthma, compared </a:t>
            </a:r>
            <a:r>
              <a:rPr lang="en-US" dirty="0" smtClean="0"/>
              <a:t>with </a:t>
            </a:r>
            <a:r>
              <a:rPr lang="en-US" dirty="0"/>
              <a:t>female non-Veterans ages 45-64.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a:t>
            </a:r>
            <a:r>
              <a:rPr lang="en-US" dirty="0"/>
              <a:t>ale Veterans ages 45-64 have higher rates of hypertension, high cholesterol, heart disease, diabetes, cancer, and arthritis and lower rates of asthma, compared </a:t>
            </a:r>
            <a:r>
              <a:rPr lang="en-US" dirty="0" smtClean="0"/>
              <a:t>with </a:t>
            </a:r>
            <a:r>
              <a:rPr lang="en-US" dirty="0"/>
              <a:t>male non-Veterans ages 45-64.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53</a:t>
            </a:fld>
            <a:endParaRPr lang="en-US" dirty="0"/>
          </a:p>
        </p:txBody>
      </p:sp>
    </p:spTree>
    <p:extLst>
      <p:ext uri="{BB962C8B-B14F-4D97-AF65-F5344CB8AC3E}">
        <p14:creationId xmlns:p14="http://schemas.microsoft.com/office/powerpoint/2010/main" val="186647257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 </a:t>
            </a:r>
            <a:r>
              <a:rPr lang="en-US" dirty="0"/>
              <a:t>In terms of </a:t>
            </a:r>
            <a:r>
              <a:rPr lang="en-US" b="1" dirty="0"/>
              <a:t>physical health conditions: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Female Veterans ages 65-79 have higher rates of asthma and arthritis and lower rates of hypertension, high cholesterol, heart disease, diabetes, and cancer, compared </a:t>
            </a:r>
            <a:r>
              <a:rPr lang="en-US" dirty="0" smtClean="0"/>
              <a:t>with </a:t>
            </a:r>
            <a:r>
              <a:rPr lang="en-US" dirty="0"/>
              <a:t>female non-Veterans ages 65-79.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a:t>
            </a:r>
            <a:r>
              <a:rPr lang="en-US" dirty="0"/>
              <a:t>ale Veterans ages 65-79 have higher rates of hypertension, high cholesterol, heart disease, diabetes, cancer, asthma, and arthritis, compared </a:t>
            </a:r>
            <a:r>
              <a:rPr lang="en-US" dirty="0" smtClean="0"/>
              <a:t>with </a:t>
            </a:r>
            <a:r>
              <a:rPr lang="en-US" dirty="0"/>
              <a:t>male non-Veterans ages 65-79.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54</a:t>
            </a:fld>
            <a:endParaRPr lang="en-US" dirty="0"/>
          </a:p>
        </p:txBody>
      </p:sp>
    </p:spTree>
    <p:extLst>
      <p:ext uri="{BB962C8B-B14F-4D97-AF65-F5344CB8AC3E}">
        <p14:creationId xmlns:p14="http://schemas.microsoft.com/office/powerpoint/2010/main" val="39069104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 </a:t>
            </a:r>
            <a:r>
              <a:rPr lang="en-US" dirty="0"/>
              <a:t>In terms of </a:t>
            </a:r>
            <a:r>
              <a:rPr lang="en-US" b="1" dirty="0"/>
              <a:t>mental health conditions</a:t>
            </a:r>
            <a:r>
              <a:rPr lang="en-US" dirty="0"/>
              <a:t>, the VHA patient population has higher rates of post-traumatic stress disorder (PTSD), alcohol use disorder, drug use disorder, and schizophrenia and lower rates of major depressive disorder and bipolar disorder, compared </a:t>
            </a:r>
            <a:r>
              <a:rPr lang="en-US" dirty="0" smtClean="0"/>
              <a:t>with </a:t>
            </a:r>
            <a:r>
              <a:rPr lang="en-US" dirty="0"/>
              <a:t>the general U.S. population.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55</a:t>
            </a:fld>
            <a:endParaRPr lang="en-US" dirty="0"/>
          </a:p>
        </p:txBody>
      </p:sp>
    </p:spTree>
    <p:extLst>
      <p:ext uri="{BB962C8B-B14F-4D97-AF65-F5344CB8AC3E}">
        <p14:creationId xmlns:p14="http://schemas.microsoft.com/office/powerpoint/2010/main" val="260322412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56</a:t>
            </a:fld>
            <a:endParaRPr lang="en-US" dirty="0"/>
          </a:p>
        </p:txBody>
      </p:sp>
    </p:spTree>
    <p:extLst>
      <p:ext uri="{BB962C8B-B14F-4D97-AF65-F5344CB8AC3E}">
        <p14:creationId xmlns:p14="http://schemas.microsoft.com/office/powerpoint/2010/main" val="37855711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493776" y="4206240"/>
            <a:ext cx="6217920" cy="4572000"/>
          </a:xfrm>
        </p:spPr>
        <p:txBody>
          <a:bodyPr/>
          <a:lstStyle/>
          <a:p>
            <a:pPr marL="171450" indent="-171450" defTabSz="942289">
              <a:buFont typeface="Arial" panose="020B0604020202020204" pitchFamily="34" charset="0"/>
              <a:buChar char="•"/>
              <a:defRPr/>
            </a:pPr>
            <a:r>
              <a:rPr lang="en-US" b="1" dirty="0">
                <a:solidFill>
                  <a:prstClr val="black"/>
                </a:solidFill>
                <a:cs typeface="Arial" panose="020B0604020202020204" pitchFamily="34" charset="0"/>
              </a:rPr>
              <a:t>Importance:</a:t>
            </a:r>
            <a:r>
              <a:rPr lang="en-US" dirty="0">
                <a:solidFill>
                  <a:prstClr val="black"/>
                </a:solidFill>
                <a:cs typeface="Arial" panose="020B0604020202020204" pitchFamily="34" charset="0"/>
              </a:rPr>
              <a:t> The goal of quality improvement is to produce better quality of and access to care, and ultimately improved patient outcomes, regardless of Veteran status.</a:t>
            </a:r>
          </a:p>
          <a:p>
            <a:pPr marL="171450" indent="-171450">
              <a:buFont typeface="Arial" panose="020B0604020202020204" pitchFamily="34" charset="0"/>
              <a:buChar char="•"/>
            </a:pPr>
            <a:r>
              <a:rPr lang="en-US" b="1" dirty="0"/>
              <a:t>Findings: </a:t>
            </a:r>
            <a:endParaRPr lang="en-US" b="1" dirty="0" smtClean="0"/>
          </a:p>
          <a:p>
            <a:pPr marL="628650" lvl="1" indent="-171450">
              <a:buFont typeface="Arial" panose="020B0604020202020204" pitchFamily="34" charset="0"/>
              <a:buChar char="•"/>
            </a:pPr>
            <a:r>
              <a:rPr lang="en-US" dirty="0" smtClean="0"/>
              <a:t>For </a:t>
            </a:r>
            <a:r>
              <a:rPr lang="en-US" dirty="0"/>
              <a:t>the most recent 4-year period of data (2014-2017 or 2015-2018), findings show that some disparities persist. </a:t>
            </a:r>
          </a:p>
          <a:p>
            <a:pPr marL="630313" lvl="1" indent="-173113">
              <a:buFont typeface="Arial" panose="020B0604020202020204" pitchFamily="34" charset="0"/>
              <a:buChar char="•"/>
            </a:pPr>
            <a:r>
              <a:rPr lang="en-US" dirty="0"/>
              <a:t>Veterans experienced better care than non-Veterans on 8 measures (22%), similar care on 24 measures (67%), and worse care on 4 measures (11%).</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57</a:t>
            </a:fld>
            <a:endParaRPr lang="en-US" dirty="0"/>
          </a:p>
        </p:txBody>
      </p:sp>
    </p:spTree>
    <p:extLst>
      <p:ext uri="{BB962C8B-B14F-4D97-AF65-F5344CB8AC3E}">
        <p14:creationId xmlns:p14="http://schemas.microsoft.com/office/powerpoint/2010/main" val="37388970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indent="-171450" defTabSz="942289">
              <a:buFont typeface="Arial" panose="020B0604020202020204" pitchFamily="34" charset="0"/>
              <a:buChar char="•"/>
              <a:defRPr/>
            </a:pPr>
            <a:r>
              <a:rPr lang="en-US" b="1" dirty="0">
                <a:solidFill>
                  <a:prstClr val="black"/>
                </a:solidFill>
                <a:cs typeface="Arial" panose="020B0604020202020204" pitchFamily="34" charset="0"/>
              </a:rPr>
              <a:t>Importance:</a:t>
            </a:r>
            <a:r>
              <a:rPr lang="en-US" dirty="0">
                <a:solidFill>
                  <a:prstClr val="black"/>
                </a:solidFill>
                <a:cs typeface="Arial" panose="020B0604020202020204" pitchFamily="34" charset="0"/>
              </a:rPr>
              <a:t> The goal of quality improvement is to produce better quality of and access to care across all dimensions of care, and ultimately improved patient outcomes, regardless of Veteran status.</a:t>
            </a:r>
          </a:p>
          <a:p>
            <a:pPr marL="171450" indent="-171450" defTabSz="942289">
              <a:buFont typeface="Arial" panose="020B0604020202020204" pitchFamily="34" charset="0"/>
              <a:buChar char="•"/>
              <a:defRPr/>
            </a:pPr>
            <a:r>
              <a:rPr lang="en-US" b="1" dirty="0">
                <a:solidFill>
                  <a:prstClr val="black"/>
                </a:solidFill>
                <a:cs typeface="Arial" panose="020B0604020202020204" pitchFamily="34" charset="0"/>
              </a:rPr>
              <a:t>Findings</a:t>
            </a:r>
            <a:r>
              <a:rPr lang="en-US" dirty="0">
                <a:solidFill>
                  <a:prstClr val="black"/>
                </a:solidFill>
                <a:cs typeface="Arial" panose="020B0604020202020204" pitchFamily="34" charset="0"/>
              </a:rPr>
              <a:t>: </a:t>
            </a:r>
          </a:p>
          <a:p>
            <a:pPr marL="634748" marR="0" lvl="1" indent="-173113"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solidFill>
                  <a:prstClr val="black"/>
                </a:solidFill>
                <a:cs typeface="Arial" panose="020B0604020202020204" pitchFamily="34" charset="0"/>
              </a:rPr>
              <a:t>Veterans experienced</a:t>
            </a:r>
            <a:r>
              <a:rPr lang="en-US" b="0" baseline="0" dirty="0">
                <a:solidFill>
                  <a:prstClr val="black"/>
                </a:solidFill>
                <a:cs typeface="Arial" panose="020B0604020202020204" pitchFamily="34" charset="0"/>
              </a:rPr>
              <a:t> worse </a:t>
            </a:r>
            <a:r>
              <a:rPr lang="en-US" b="1" baseline="0" dirty="0">
                <a:solidFill>
                  <a:prstClr val="black"/>
                </a:solidFill>
                <a:cs typeface="Arial" panose="020B0604020202020204" pitchFamily="34" charset="0"/>
              </a:rPr>
              <a:t>access to care </a:t>
            </a:r>
            <a:r>
              <a:rPr lang="en-US" b="0" baseline="0" dirty="0">
                <a:solidFill>
                  <a:prstClr val="black"/>
                </a:solidFill>
                <a:cs typeface="Arial" panose="020B0604020202020204" pitchFamily="34" charset="0"/>
              </a:rPr>
              <a:t>than non-Veterans on 2 measures (18%) and the same access on 9 measures (82%).</a:t>
            </a:r>
            <a:endParaRPr lang="en-US" b="0" dirty="0">
              <a:solidFill>
                <a:prstClr val="black"/>
              </a:solidFill>
              <a:cs typeface="Arial" panose="020B0604020202020204" pitchFamily="34" charset="0"/>
            </a:endParaRPr>
          </a:p>
          <a:p>
            <a:pPr marL="634748" marR="0" lvl="1" indent="-173113" algn="l" defTabSz="94228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cs typeface="Arial" panose="020B0604020202020204" pitchFamily="34" charset="0"/>
              </a:rPr>
              <a:t>Veterans were most likely to</a:t>
            </a:r>
            <a:r>
              <a:rPr lang="en-US" dirty="0"/>
              <a:t> experience </a:t>
            </a:r>
            <a:r>
              <a:rPr lang="en-US" b="1" dirty="0"/>
              <a:t>better</a:t>
            </a:r>
            <a:r>
              <a:rPr lang="en-US" dirty="0"/>
              <a:t> care than non-Veterans for Healthy Living measures (8 of 13 measures [62%]). </a:t>
            </a:r>
            <a:endParaRPr lang="en-US" dirty="0">
              <a:solidFill>
                <a:prstClr val="black"/>
              </a:solidFill>
              <a:cs typeface="Arial" panose="020B0604020202020204" pitchFamily="34" charset="0"/>
            </a:endParaRPr>
          </a:p>
          <a:p>
            <a:pPr marL="630313" lvl="1" indent="-173113">
              <a:buFont typeface="Arial" panose="020B0604020202020204" pitchFamily="34" charset="0"/>
              <a:buChar char="•"/>
            </a:pPr>
            <a:r>
              <a:rPr lang="en-US" dirty="0">
                <a:solidFill>
                  <a:prstClr val="black"/>
                </a:solidFill>
                <a:cs typeface="Arial" panose="020B0604020202020204" pitchFamily="34" charset="0"/>
              </a:rPr>
              <a:t>Veterans were most likely to experience </a:t>
            </a:r>
            <a:r>
              <a:rPr lang="en-US" b="1" dirty="0">
                <a:solidFill>
                  <a:prstClr val="black"/>
                </a:solidFill>
                <a:cs typeface="Arial" panose="020B0604020202020204" pitchFamily="34" charset="0"/>
              </a:rPr>
              <a:t>worse</a:t>
            </a:r>
            <a:r>
              <a:rPr lang="en-US" dirty="0">
                <a:solidFill>
                  <a:prstClr val="black"/>
                </a:solidFill>
                <a:cs typeface="Arial" panose="020B0604020202020204" pitchFamily="34" charset="0"/>
              </a:rPr>
              <a:t> care than non-Veterans for Effective Treatment and Patient Safety measures (2 of 2 measures [100%]).</a:t>
            </a:r>
          </a:p>
          <a:p>
            <a:pPr marL="171450" indent="-171450">
              <a:buFont typeface="Arial" panose="020B0604020202020204" pitchFamily="34" charset="0"/>
              <a:buChar char="•"/>
            </a:pPr>
            <a:endParaRPr lang="en-US" dirty="0"/>
          </a:p>
          <a:p>
            <a:pPr marL="173113" indent="-173113" defTabSz="923270">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58</a:t>
            </a:fld>
            <a:endParaRPr lang="en-US" dirty="0"/>
          </a:p>
        </p:txBody>
      </p:sp>
    </p:spTree>
    <p:extLst>
      <p:ext uri="{BB962C8B-B14F-4D97-AF65-F5344CB8AC3E}">
        <p14:creationId xmlns:p14="http://schemas.microsoft.com/office/powerpoint/2010/main" val="262947124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170688" y="3925824"/>
            <a:ext cx="6778752" cy="5120640"/>
          </a:xfrm>
        </p:spPr>
        <p:txBody>
          <a:bodyPr/>
          <a:lstStyle/>
          <a:p>
            <a:pPr marL="171450" lvl="0" indent="-171450">
              <a:buFont typeface="Arial" panose="020B0604020202020204" pitchFamily="34" charset="0"/>
              <a:buChar char="•"/>
            </a:pPr>
            <a:r>
              <a:rPr lang="en-US" sz="900" b="1" dirty="0"/>
              <a:t>Importance: </a:t>
            </a:r>
            <a:endParaRPr lang="en-US" sz="900" b="1" dirty="0" smtClean="0"/>
          </a:p>
          <a:p>
            <a:pPr marL="339725"/>
            <a:r>
              <a:rPr lang="en-US" sz="900" b="0" kern="1200" dirty="0" smtClean="0">
                <a:solidFill>
                  <a:schemeClr val="tx1"/>
                </a:solidFill>
                <a:effectLst/>
              </a:rPr>
              <a:t>Each </a:t>
            </a:r>
            <a:r>
              <a:rPr lang="en-US" sz="900" b="0" kern="1200" dirty="0">
                <a:solidFill>
                  <a:schemeClr val="tx1"/>
                </a:solidFill>
                <a:effectLst/>
              </a:rPr>
              <a:t>year, millions of Americans get sick with influenza. Sometimes it causes mild </a:t>
            </a:r>
            <a:r>
              <a:rPr lang="en-US" sz="900" b="0" kern="1200" dirty="0" smtClean="0">
                <a:solidFill>
                  <a:schemeClr val="tx1"/>
                </a:solidFill>
                <a:effectLst/>
              </a:rPr>
              <a:t>illness but </a:t>
            </a:r>
            <a:r>
              <a:rPr lang="en-US" sz="900" b="0" kern="1200" dirty="0">
                <a:solidFill>
                  <a:schemeClr val="tx1"/>
                </a:solidFill>
                <a:effectLst/>
              </a:rPr>
              <a:t>it can also be serious or even deadly, especially for people over 65, newborn babies, and people with certain chronic illnesses (National Library of Medicine [NLM], 2020). Vaccination can prevent influenza and reduce influenza-related morbidity and mortality (Centers for Disease Control and Prevention [CDC], 2019).</a:t>
            </a:r>
          </a:p>
          <a:p>
            <a:pPr marL="339725"/>
            <a:r>
              <a:rPr lang="en-US" sz="900" dirty="0" smtClean="0"/>
              <a:t>Pneumococcal </a:t>
            </a:r>
            <a:r>
              <a:rPr lang="en-US" sz="900" dirty="0"/>
              <a:t>disease is caused by bacteria and can result in a range of ailments, from mild ear infection to meningitis, sepsis, and fatal pneumonia (NIAID, 2014). Adults over age 65 and individuals of any age with chronic illness are at increased risk for pneumococcal disease and death. The best way to prevent pneumococcal disease is by getting vaccinated (CDC, 2019c). </a:t>
            </a:r>
          </a:p>
          <a:p>
            <a:pPr marL="339725"/>
            <a:r>
              <a:rPr lang="en-US" sz="900" b="0" kern="1200" dirty="0" smtClean="0">
                <a:solidFill>
                  <a:schemeClr val="tx1"/>
                </a:solidFill>
                <a:effectLst/>
              </a:rPr>
              <a:t>Shingles </a:t>
            </a:r>
            <a:r>
              <a:rPr lang="en-US" sz="900" b="0" kern="1200" dirty="0">
                <a:solidFill>
                  <a:schemeClr val="tx1"/>
                </a:solidFill>
                <a:effectLst/>
              </a:rPr>
              <a:t>is a painful rash that usually develops on one side of the body, often the face or torso. For some people, long-lasting pain, which can last for months or even years after the rash goes away, is the most common complication of shingles. The risk of getting shingles increases with age (CDC, 2016</a:t>
            </a:r>
            <a:r>
              <a:rPr lang="en-US" sz="900" b="0" kern="1200" dirty="0" smtClean="0">
                <a:solidFill>
                  <a:schemeClr val="tx1"/>
                </a:solidFill>
                <a:effectLst/>
              </a:rPr>
              <a:t>) </a:t>
            </a:r>
            <a:r>
              <a:rPr lang="en-US" sz="900" b="0" kern="1200" dirty="0">
                <a:solidFill>
                  <a:schemeClr val="tx1"/>
                </a:solidFill>
                <a:effectLst/>
              </a:rPr>
              <a:t>but decreases with vaccination (CDC, 2018). </a:t>
            </a:r>
          </a:p>
          <a:p>
            <a:pPr marL="339725"/>
            <a:r>
              <a:rPr lang="en-US" sz="900" kern="1200" dirty="0" smtClean="0">
                <a:solidFill>
                  <a:schemeClr val="tx1"/>
                </a:solidFill>
                <a:effectLst/>
              </a:rPr>
              <a:t>Tetanus </a:t>
            </a:r>
            <a:r>
              <a:rPr lang="en-US" sz="900" kern="1200" dirty="0">
                <a:solidFill>
                  <a:schemeClr val="tx1"/>
                </a:solidFill>
                <a:effectLst/>
              </a:rPr>
              <a:t>is an infection</a:t>
            </a:r>
            <a:r>
              <a:rPr lang="en-US" sz="900" kern="1200" baseline="0" dirty="0">
                <a:solidFill>
                  <a:schemeClr val="tx1"/>
                </a:solidFill>
                <a:effectLst/>
              </a:rPr>
              <a:t> caused by tetanus bacteria spores that get into the body through broken skin, usually through injuries from contaminated objects. </a:t>
            </a:r>
            <a:r>
              <a:rPr lang="en-US" sz="900" b="0" i="0" kern="1200" dirty="0">
                <a:solidFill>
                  <a:schemeClr val="tx1"/>
                </a:solidFill>
                <a:effectLst/>
              </a:rPr>
              <a:t>Tetanus infection can lead to serious health problems, including being unable to open the mouth and having trouble swallowing and breathing (CDC, 2019). Nearly all cases of tetanus are in people who never got a tetanus vaccine, did not receive a complete course of tetanus vaccines, or did not stay up to date on their 10-year booster shots (CDC, 2020). </a:t>
            </a:r>
          </a:p>
          <a:p>
            <a:pPr marL="171450" indent="-171450" defTabSz="923270">
              <a:buFont typeface="Arial" panose="020B0604020202020204" pitchFamily="34" charset="0"/>
              <a:buChar char="•"/>
              <a:defRPr/>
            </a:pPr>
            <a:r>
              <a:rPr lang="en-US" sz="900" b="1" dirty="0" smtClean="0"/>
              <a:t>Overall </a:t>
            </a:r>
            <a:r>
              <a:rPr lang="en-US" sz="900" b="1" dirty="0"/>
              <a:t>Rate: </a:t>
            </a:r>
            <a:endParaRPr lang="en-US" sz="900" b="1" dirty="0" smtClean="0"/>
          </a:p>
          <a:p>
            <a:pPr marL="339725" defTabSz="923270">
              <a:defRPr/>
            </a:pPr>
            <a:r>
              <a:rPr lang="en-US" sz="900" dirty="0" smtClean="0"/>
              <a:t>In </a:t>
            </a:r>
            <a:r>
              <a:rPr lang="en-US" sz="900" dirty="0"/>
              <a:t>2015-2018, 50.2% of Veterans and 41.7% of non-Veterans received an influenza vaccination; 73.4% of Veterans and 65.8% of non-Veterans </a:t>
            </a:r>
            <a:r>
              <a:rPr lang="en-US" sz="900" dirty="0" smtClean="0"/>
              <a:t>age </a:t>
            </a:r>
            <a:r>
              <a:rPr lang="en-US" sz="900" dirty="0"/>
              <a:t>65 years and over received a pneumococcal vaccination; 24.8% of Veterans and 22.9% of non-Veterans </a:t>
            </a:r>
            <a:r>
              <a:rPr lang="en-US" sz="900" dirty="0" smtClean="0"/>
              <a:t>age </a:t>
            </a:r>
            <a:r>
              <a:rPr lang="en-US" sz="900" dirty="0"/>
              <a:t>50 years and over received a shingles vaccination; and 74.6% of Veterans and 61.4% of non-Veterans received a tetanus vaccination in the past 10 years (data not shown).</a:t>
            </a:r>
          </a:p>
          <a:p>
            <a:pPr marL="171450" lvl="0" indent="-171450">
              <a:buFont typeface="Arial" panose="020B0604020202020204" pitchFamily="34" charset="0"/>
              <a:buChar char="•"/>
            </a:pPr>
            <a:r>
              <a:rPr lang="en-US" sz="900" b="1" dirty="0" smtClean="0"/>
              <a:t>Groups </a:t>
            </a:r>
            <a:r>
              <a:rPr lang="en-US" sz="900" b="1" dirty="0"/>
              <a:t>With Disparities: </a:t>
            </a:r>
            <a:r>
              <a:rPr lang="en-US" sz="900" dirty="0"/>
              <a:t>In 2015-2018:</a:t>
            </a:r>
          </a:p>
          <a:p>
            <a:pPr marL="341388" indent="-173113"/>
            <a:r>
              <a:rPr lang="en-US" sz="900" dirty="0"/>
              <a:t>Female Veterans </a:t>
            </a:r>
            <a:r>
              <a:rPr lang="en-US" sz="900" dirty="0" smtClean="0"/>
              <a:t>age </a:t>
            </a:r>
            <a:r>
              <a:rPr lang="en-US" sz="900" dirty="0"/>
              <a:t>20+ were significantly more likely to receive an influenza vaccination </a:t>
            </a:r>
            <a:r>
              <a:rPr lang="en-US" sz="900" dirty="0" smtClean="0"/>
              <a:t>compared with </a:t>
            </a:r>
            <a:r>
              <a:rPr lang="en-US" sz="900" dirty="0"/>
              <a:t>female non-Veterans </a:t>
            </a:r>
            <a:r>
              <a:rPr lang="en-US" sz="900" dirty="0" smtClean="0"/>
              <a:t>age 20+ </a:t>
            </a:r>
            <a:r>
              <a:rPr lang="en-US" sz="900" dirty="0"/>
              <a:t>(57.3% vs. 45.3%). </a:t>
            </a:r>
          </a:p>
          <a:p>
            <a:pPr marL="341388" indent="-173113" defTabSz="923270">
              <a:defRPr/>
            </a:pPr>
            <a:r>
              <a:rPr lang="en-US" sz="900" dirty="0"/>
              <a:t>Male Veterans </a:t>
            </a:r>
            <a:r>
              <a:rPr lang="en-US" sz="900" dirty="0" smtClean="0"/>
              <a:t>age </a:t>
            </a:r>
            <a:r>
              <a:rPr lang="en-US" sz="900" dirty="0"/>
              <a:t>20+ were significantly more likely to receive an influenza vaccination </a:t>
            </a:r>
            <a:r>
              <a:rPr lang="en-US" sz="900" dirty="0" smtClean="0"/>
              <a:t>compared with </a:t>
            </a:r>
            <a:r>
              <a:rPr lang="en-US" sz="900" dirty="0"/>
              <a:t>male non-Veterans </a:t>
            </a:r>
            <a:r>
              <a:rPr lang="en-US" sz="900" dirty="0" smtClean="0"/>
              <a:t>age 20+ </a:t>
            </a:r>
            <a:r>
              <a:rPr lang="en-US" sz="900" dirty="0"/>
              <a:t>(49.1% vs. 37.5%). </a:t>
            </a:r>
          </a:p>
          <a:p>
            <a:pPr marL="341388" indent="-173113"/>
            <a:r>
              <a:rPr lang="en-US" sz="900" dirty="0"/>
              <a:t>Female Veterans </a:t>
            </a:r>
            <a:r>
              <a:rPr lang="en-US" sz="900" dirty="0" smtClean="0"/>
              <a:t>age </a:t>
            </a:r>
            <a:r>
              <a:rPr lang="en-US" sz="900" dirty="0"/>
              <a:t>65+ were significantly more likely to receive a pneumococcal vaccination </a:t>
            </a:r>
            <a:r>
              <a:rPr lang="en-US" sz="900" dirty="0" smtClean="0"/>
              <a:t>compared with </a:t>
            </a:r>
            <a:r>
              <a:rPr lang="en-US" sz="900" dirty="0"/>
              <a:t>female non-Veterans </a:t>
            </a:r>
            <a:r>
              <a:rPr lang="en-US" sz="900" dirty="0" smtClean="0"/>
              <a:t>age 65+ </a:t>
            </a:r>
            <a:r>
              <a:rPr lang="en-US" sz="900" dirty="0"/>
              <a:t>(77.5% vs. 68.2%). </a:t>
            </a:r>
          </a:p>
          <a:p>
            <a:pPr marL="341388" indent="-173113" defTabSz="923270">
              <a:defRPr/>
            </a:pPr>
            <a:r>
              <a:rPr lang="en-US" sz="900" dirty="0"/>
              <a:t>Male Veterans </a:t>
            </a:r>
            <a:r>
              <a:rPr lang="en-US" sz="900" dirty="0" smtClean="0"/>
              <a:t>age </a:t>
            </a:r>
            <a:r>
              <a:rPr lang="en-US" sz="900" dirty="0"/>
              <a:t>65+ were significantly more likely to receive a pneumococcal vaccination </a:t>
            </a:r>
            <a:r>
              <a:rPr lang="en-US" sz="900" dirty="0" smtClean="0"/>
              <a:t>compared with </a:t>
            </a:r>
            <a:r>
              <a:rPr lang="en-US" sz="900" dirty="0"/>
              <a:t>male non-Veterans </a:t>
            </a:r>
            <a:r>
              <a:rPr lang="en-US" sz="900" dirty="0" smtClean="0"/>
              <a:t>age 65+ </a:t>
            </a:r>
            <a:r>
              <a:rPr lang="en-US" sz="900" dirty="0"/>
              <a:t>(73.1% vs. 60.2%). </a:t>
            </a:r>
          </a:p>
          <a:p>
            <a:pPr marL="341388" indent="-173113" defTabSz="923270">
              <a:defRPr/>
            </a:pPr>
            <a:r>
              <a:rPr lang="en-US" sz="900" b="0" dirty="0"/>
              <a:t>There were no statistically significant differences between female Veterans </a:t>
            </a:r>
            <a:r>
              <a:rPr lang="en-US" sz="900" b="0" dirty="0" smtClean="0"/>
              <a:t>age </a:t>
            </a:r>
            <a:r>
              <a:rPr lang="en-US" sz="900" b="0" dirty="0"/>
              <a:t>50+ and</a:t>
            </a:r>
            <a:r>
              <a:rPr lang="en-US" sz="900" b="0" baseline="0" dirty="0"/>
              <a:t> female non-Veterans </a:t>
            </a:r>
            <a:r>
              <a:rPr lang="en-US" sz="900" b="0" baseline="0" dirty="0" smtClean="0"/>
              <a:t>age </a:t>
            </a:r>
            <a:r>
              <a:rPr lang="en-US" sz="900" b="0" baseline="0" dirty="0"/>
              <a:t>50+ in </a:t>
            </a:r>
            <a:r>
              <a:rPr lang="en-US" sz="900" b="0" dirty="0"/>
              <a:t>receipt of a shingles vaccination (28.5% vs. 24.5%). </a:t>
            </a:r>
          </a:p>
          <a:p>
            <a:pPr marL="341388" indent="-173113" defTabSz="923270">
              <a:defRPr/>
            </a:pPr>
            <a:r>
              <a:rPr lang="en-US" sz="900" dirty="0"/>
              <a:t>Male Veterans </a:t>
            </a:r>
            <a:r>
              <a:rPr lang="en-US" sz="900" dirty="0" smtClean="0"/>
              <a:t>age </a:t>
            </a:r>
            <a:r>
              <a:rPr lang="en-US" sz="900" dirty="0"/>
              <a:t>50+ were significantly more likely to receive a shingles vaccination </a:t>
            </a:r>
            <a:r>
              <a:rPr lang="en-US" sz="900" dirty="0" smtClean="0"/>
              <a:t>compared with </a:t>
            </a:r>
            <a:r>
              <a:rPr lang="en-US" sz="900" dirty="0"/>
              <a:t>male non-Veterans </a:t>
            </a:r>
            <a:r>
              <a:rPr lang="en-US" sz="900" dirty="0" smtClean="0"/>
              <a:t>age </a:t>
            </a:r>
            <a:r>
              <a:rPr lang="en-US" sz="900" dirty="0"/>
              <a:t>50+ (24.4% vs. 20.0%). </a:t>
            </a:r>
          </a:p>
          <a:p>
            <a:pPr marL="341388" indent="-173113"/>
            <a:r>
              <a:rPr lang="en-US" sz="900" dirty="0"/>
              <a:t>Female Veterans </a:t>
            </a:r>
            <a:r>
              <a:rPr lang="en-US" sz="900" dirty="0" smtClean="0"/>
              <a:t>age </a:t>
            </a:r>
            <a:r>
              <a:rPr lang="en-US" sz="900" dirty="0"/>
              <a:t>20+ were significantly more likely to receive a tetanus vaccination </a:t>
            </a:r>
            <a:r>
              <a:rPr lang="en-US" sz="900" dirty="0" smtClean="0"/>
              <a:t>compared with </a:t>
            </a:r>
            <a:r>
              <a:rPr lang="en-US" sz="900" dirty="0"/>
              <a:t>female non-Veterans </a:t>
            </a:r>
            <a:r>
              <a:rPr lang="en-US" sz="900" dirty="0" smtClean="0"/>
              <a:t>age </a:t>
            </a:r>
            <a:r>
              <a:rPr lang="en-US" sz="900" dirty="0"/>
              <a:t>20+ (75.7% vs. 61.1%). </a:t>
            </a:r>
          </a:p>
          <a:p>
            <a:pPr marL="341388" indent="-173113"/>
            <a:r>
              <a:rPr lang="en-US" sz="900" dirty="0"/>
              <a:t>Male Veterans </a:t>
            </a:r>
            <a:r>
              <a:rPr lang="en-US" sz="900" dirty="0" smtClean="0"/>
              <a:t>age 20+ </a:t>
            </a:r>
            <a:r>
              <a:rPr lang="en-US" sz="900" dirty="0"/>
              <a:t>were significantly more likely to receive a tetanus vaccination </a:t>
            </a:r>
            <a:r>
              <a:rPr lang="en-US" sz="900" dirty="0" smtClean="0"/>
              <a:t>compared with </a:t>
            </a:r>
            <a:r>
              <a:rPr lang="en-US" sz="900" dirty="0"/>
              <a:t>male non-Veterans </a:t>
            </a:r>
            <a:r>
              <a:rPr lang="en-US" sz="900" dirty="0" smtClean="0"/>
              <a:t>age 20+ </a:t>
            </a:r>
            <a:r>
              <a:rPr lang="en-US" sz="900" dirty="0"/>
              <a:t>(74.2% vs. 61.9%). </a:t>
            </a:r>
          </a:p>
          <a:p>
            <a:pPr marL="630313" lvl="1" indent="-173113" defTabSz="923270">
              <a:buFont typeface="Arial" panose="020B0604020202020204" pitchFamily="34" charset="0"/>
              <a:buChar char="•"/>
              <a:defRPr/>
            </a:pPr>
            <a:endParaRPr lang="en-US" sz="900" dirty="0"/>
          </a:p>
          <a:p>
            <a:endParaRPr lang="en-US" sz="900" dirty="0"/>
          </a:p>
        </p:txBody>
      </p:sp>
      <p:sp>
        <p:nvSpPr>
          <p:cNvPr id="4" name="Slide Number Placeholder 3"/>
          <p:cNvSpPr>
            <a:spLocks noGrp="1"/>
          </p:cNvSpPr>
          <p:nvPr>
            <p:ph type="sldNum" sz="quarter" idx="5"/>
          </p:nvPr>
        </p:nvSpPr>
        <p:spPr/>
        <p:txBody>
          <a:bodyPr/>
          <a:lstStyle/>
          <a:p>
            <a:fld id="{B17BA40C-25F7-4A81-B7B0-365A5351FE20}" type="slidenum">
              <a:rPr lang="en-US" smtClean="0"/>
              <a:t>59</a:t>
            </a:fld>
            <a:endParaRPr lang="en-US" dirty="0"/>
          </a:p>
        </p:txBody>
      </p:sp>
    </p:spTree>
    <p:extLst>
      <p:ext uri="{BB962C8B-B14F-4D97-AF65-F5344CB8AC3E}">
        <p14:creationId xmlns:p14="http://schemas.microsoft.com/office/powerpoint/2010/main" val="2748129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Notes: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a:t>
            </a:r>
            <a:r>
              <a:rPr lang="en-US" sz="1200" dirty="0"/>
              <a:t>esults are cross-sectional (for a static point in time). Trends over time were conducted for a limited number of measures where sufficient data were available.</a:t>
            </a:r>
            <a:endParaRPr lang="en-US" b="1"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These findings</a:t>
            </a:r>
            <a:r>
              <a:rPr lang="en-US" b="0" baseline="0" dirty="0"/>
              <a:t> are based on </a:t>
            </a:r>
            <a:r>
              <a:rPr lang="en-US" dirty="0"/>
              <a:t>2014-2017 MEPS and 2015-2018 NHIS data.</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a:t>
            </a:fld>
            <a:endParaRPr lang="en-US" dirty="0"/>
          </a:p>
        </p:txBody>
      </p:sp>
    </p:spTree>
    <p:extLst>
      <p:ext uri="{BB962C8B-B14F-4D97-AF65-F5344CB8AC3E}">
        <p14:creationId xmlns:p14="http://schemas.microsoft.com/office/powerpoint/2010/main" val="19260431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268224" y="3986784"/>
            <a:ext cx="6620256" cy="5242560"/>
          </a:xfrm>
        </p:spPr>
        <p:txBody>
          <a:bodyPr/>
          <a:lstStyle/>
          <a:p>
            <a:pPr marL="171450" lvl="0" indent="-171450">
              <a:buFont typeface="Arial" panose="020B0604020202020204" pitchFamily="34" charset="0"/>
              <a:buChar char="•"/>
            </a:pPr>
            <a:r>
              <a:rPr lang="en-US" b="1" dirty="0"/>
              <a:t>Importance: </a:t>
            </a:r>
            <a:endParaRPr lang="en-US" b="1" dirty="0" smtClean="0"/>
          </a:p>
          <a:p>
            <a:pPr marL="339725"/>
            <a:r>
              <a:rPr lang="en-US" b="0" i="0" kern="1200" baseline="0" dirty="0" smtClean="0">
                <a:solidFill>
                  <a:schemeClr val="tx1"/>
                </a:solidFill>
                <a:effectLst/>
              </a:rPr>
              <a:t>Nearly </a:t>
            </a:r>
            <a:r>
              <a:rPr lang="en-US" b="0" i="0" kern="1200" baseline="0" dirty="0">
                <a:solidFill>
                  <a:schemeClr val="tx1"/>
                </a:solidFill>
                <a:effectLst/>
              </a:rPr>
              <a:t>half of all adults in the United States, or about </a:t>
            </a:r>
            <a:r>
              <a:rPr lang="en-US" b="0" i="0" kern="1200" dirty="0">
                <a:solidFill>
                  <a:schemeClr val="tx1"/>
                </a:solidFill>
                <a:effectLst/>
              </a:rPr>
              <a:t>103 million people, </a:t>
            </a:r>
            <a:r>
              <a:rPr lang="en-US" b="0" i="0" kern="1200" baseline="0" dirty="0">
                <a:solidFill>
                  <a:schemeClr val="tx1"/>
                </a:solidFill>
                <a:effectLst/>
              </a:rPr>
              <a:t>have high blood pressure (American Heart Association [AHA], 2018). </a:t>
            </a:r>
            <a:r>
              <a:rPr lang="en-US" b="0" i="0" kern="1200" dirty="0">
                <a:solidFill>
                  <a:schemeClr val="tx1"/>
                </a:solidFill>
                <a:effectLst/>
              </a:rPr>
              <a:t>High blood pressure increases the risk for heart disease and stroke, two leading causes of death for Americans (CDC, 2020</a:t>
            </a:r>
            <a:r>
              <a:rPr lang="en-US" b="0" i="0" kern="1200" dirty="0" smtClean="0">
                <a:solidFill>
                  <a:schemeClr val="tx1"/>
                </a:solidFill>
                <a:effectLst/>
              </a:rPr>
              <a:t>).</a:t>
            </a:r>
          </a:p>
          <a:p>
            <a:pPr marL="339725"/>
            <a:r>
              <a:rPr lang="en-US" kern="1200" dirty="0" smtClean="0">
                <a:solidFill>
                  <a:schemeClr val="tx1"/>
                </a:solidFill>
                <a:effectLst/>
              </a:rPr>
              <a:t>About </a:t>
            </a:r>
            <a:r>
              <a:rPr lang="en-US" kern="1200" dirty="0">
                <a:solidFill>
                  <a:schemeClr val="tx1"/>
                </a:solidFill>
                <a:effectLst/>
              </a:rPr>
              <a:t>95 million Americans </a:t>
            </a:r>
            <a:r>
              <a:rPr lang="en-US" kern="1200" dirty="0" smtClean="0">
                <a:solidFill>
                  <a:schemeClr val="tx1"/>
                </a:solidFill>
                <a:effectLst/>
              </a:rPr>
              <a:t>age </a:t>
            </a:r>
            <a:r>
              <a:rPr lang="en-US" kern="1200" dirty="0">
                <a:solidFill>
                  <a:schemeClr val="tx1"/>
                </a:solidFill>
                <a:effectLst/>
              </a:rPr>
              <a:t>20 and over have total cholesterol levels higher than 200 mg/dL and nearly 29 million have total cholesterol levels higher than 240 mg/dL. High cholesterol raises the risk of heart disease, the leading cause of </a:t>
            </a:r>
            <a:r>
              <a:rPr lang="en-US" kern="1200" dirty="0" smtClean="0">
                <a:solidFill>
                  <a:schemeClr val="tx1"/>
                </a:solidFill>
                <a:effectLst/>
              </a:rPr>
              <a:t>death,, </a:t>
            </a:r>
            <a:r>
              <a:rPr lang="en-US" kern="1200" dirty="0">
                <a:solidFill>
                  <a:schemeClr val="tx1"/>
                </a:solidFill>
                <a:effectLst/>
              </a:rPr>
              <a:t>and stroke, the fifth leading cause of death (CDC, 2020</a:t>
            </a:r>
            <a:r>
              <a:rPr lang="en-US" kern="1200" dirty="0" smtClean="0">
                <a:solidFill>
                  <a:schemeClr val="tx1"/>
                </a:solidFill>
                <a:effectLst/>
              </a:rPr>
              <a:t>).</a:t>
            </a:r>
          </a:p>
          <a:p>
            <a:pPr marL="339725"/>
            <a:r>
              <a:rPr lang="en-US" b="0" dirty="0" smtClean="0">
                <a:solidFill>
                  <a:schemeClr val="tx1"/>
                </a:solidFill>
                <a:cs typeface="Arial" panose="020B0604020202020204" pitchFamily="34" charset="0"/>
              </a:rPr>
              <a:t>Glucose</a:t>
            </a:r>
            <a:r>
              <a:rPr lang="en-US" b="0" baseline="0" dirty="0" smtClean="0">
                <a:solidFill>
                  <a:schemeClr val="tx1"/>
                </a:solidFill>
                <a:cs typeface="Arial" panose="020B0604020202020204" pitchFamily="34" charset="0"/>
              </a:rPr>
              <a:t> </a:t>
            </a:r>
            <a:r>
              <a:rPr lang="en-US" b="0" baseline="0" dirty="0">
                <a:solidFill>
                  <a:schemeClr val="tx1"/>
                </a:solidFill>
                <a:cs typeface="Arial" panose="020B0604020202020204" pitchFamily="34" charset="0"/>
              </a:rPr>
              <a:t>screening is used to diagnose prediabetes and type 1, type 2, or gestational diabetes. Diabetes is a chronic health condition in which the body either does not make enough insulin or cannot use the insulin it makes as well as it should. Diabetes is a leading cause of morbidity and mortality in the United States (CDC, 2019, 2020). </a:t>
            </a:r>
          </a:p>
          <a:p>
            <a:pPr marL="171450" lvl="0" indent="-171450">
              <a:buFont typeface="Arial" panose="020B0604020202020204" pitchFamily="34" charset="0"/>
              <a:buChar char="•"/>
            </a:pPr>
            <a:r>
              <a:rPr lang="en-US" b="1" dirty="0" smtClean="0"/>
              <a:t>Overall </a:t>
            </a:r>
            <a:r>
              <a:rPr lang="en-US" b="1" dirty="0"/>
              <a:t>Rate: </a:t>
            </a:r>
            <a:r>
              <a:rPr lang="en-US" dirty="0"/>
              <a:t>In 2015-2018, 86.9% of Veterans and 83.5% of non-Veterans received a blood pressure screening; 71.3% of Veterans and 65.8% of non-Veterans received a cholesterol screening; and 54.3% of Veterans and 48.1% of non-Veterans received a glucose screening (data not shown</a:t>
            </a:r>
            <a:r>
              <a:rPr lang="en-US" dirty="0" smtClean="0"/>
              <a:t>).</a:t>
            </a:r>
          </a:p>
          <a:p>
            <a:pPr marL="171450" lvl="0" indent="-171450">
              <a:buFont typeface="Arial" panose="020B0604020202020204" pitchFamily="34" charset="0"/>
              <a:buChar char="•"/>
            </a:pPr>
            <a:r>
              <a:rPr lang="en-US" b="1" dirty="0" smtClean="0"/>
              <a:t>Groups </a:t>
            </a:r>
            <a:r>
              <a:rPr lang="en-US" b="1" dirty="0"/>
              <a:t>With Disparities: </a:t>
            </a:r>
            <a:r>
              <a:rPr lang="en-US" dirty="0"/>
              <a:t>In 2015-2018, among adults </a:t>
            </a:r>
            <a:r>
              <a:rPr lang="en-US" dirty="0" smtClean="0"/>
              <a:t>age </a:t>
            </a:r>
            <a:r>
              <a:rPr lang="en-US" dirty="0"/>
              <a:t>20 years and over:</a:t>
            </a:r>
          </a:p>
          <a:p>
            <a:pPr marL="341388" indent="-173113"/>
            <a:r>
              <a:rPr lang="en-US" b="0" dirty="0"/>
              <a:t>There were no statistically significant differences between female Veterans and female non-Veterans</a:t>
            </a:r>
            <a:r>
              <a:rPr lang="en-US" b="0" strike="noStrike" dirty="0"/>
              <a:t> </a:t>
            </a:r>
            <a:r>
              <a:rPr lang="en-US" b="0" dirty="0"/>
              <a:t>in receipt of a blood pressure screening (91.2% vs. 88.3%). </a:t>
            </a:r>
          </a:p>
          <a:p>
            <a:pPr marL="341388" indent="-173113" defTabSz="923270">
              <a:defRPr/>
            </a:pPr>
            <a:r>
              <a:rPr lang="en-US" dirty="0"/>
              <a:t>Male Veterans were significantly more likely to receive a blood pressure screening compared with male non-Veterans (86.0% vs. 78.1%). </a:t>
            </a:r>
          </a:p>
          <a:p>
            <a:pPr marL="341388" indent="-173113"/>
            <a:r>
              <a:rPr lang="en-US" b="0" dirty="0"/>
              <a:t>There were no statistically significant differences between female Veterans and female non-Veterans</a:t>
            </a:r>
            <a:r>
              <a:rPr lang="en-US" b="0" strike="noStrike" dirty="0"/>
              <a:t> </a:t>
            </a:r>
            <a:r>
              <a:rPr lang="en-US" b="0" dirty="0"/>
              <a:t>in</a:t>
            </a:r>
            <a:r>
              <a:rPr lang="en-US" b="0" baseline="0" dirty="0"/>
              <a:t> receipt of </a:t>
            </a:r>
            <a:r>
              <a:rPr lang="en-US" b="0" dirty="0"/>
              <a:t>a cholesterol screening (73.4% vs. 69.4%). </a:t>
            </a:r>
          </a:p>
          <a:p>
            <a:pPr marL="341388" indent="-173113" defTabSz="923270">
              <a:defRPr/>
            </a:pPr>
            <a:r>
              <a:rPr lang="en-US" dirty="0"/>
              <a:t>Male Veterans were significantly more likely to receive a cholesterol screening compared with male non-Veterans (70.7% vs. 61.9%). </a:t>
            </a:r>
          </a:p>
          <a:p>
            <a:pPr marL="341388" indent="-173113"/>
            <a:r>
              <a:rPr lang="en-US" b="0" dirty="0"/>
              <a:t>There were no statistically significant differences between female Veterans and female non-Veterans in</a:t>
            </a:r>
            <a:r>
              <a:rPr lang="en-US" b="0" baseline="0" dirty="0"/>
              <a:t> receipt of </a:t>
            </a:r>
            <a:r>
              <a:rPr lang="en-US" b="0" dirty="0"/>
              <a:t>a glucose screening (56.2% vs. 51.2%). </a:t>
            </a:r>
          </a:p>
          <a:p>
            <a:pPr marL="341388" indent="-173113"/>
            <a:r>
              <a:rPr lang="en-US" dirty="0"/>
              <a:t>Male Veterans were significantly more likely to receive a glucose screening compared with male non-Veterans (53.7% vs. 44.9%). </a:t>
            </a:r>
          </a:p>
          <a:p>
            <a:pPr marL="173113" indent="-173113" defTabSz="923270">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60</a:t>
            </a:fld>
            <a:endParaRPr lang="en-US" dirty="0"/>
          </a:p>
        </p:txBody>
      </p:sp>
    </p:spTree>
    <p:extLst>
      <p:ext uri="{BB962C8B-B14F-4D97-AF65-F5344CB8AC3E}">
        <p14:creationId xmlns:p14="http://schemas.microsoft.com/office/powerpoint/2010/main" val="113894310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457200" y="3998976"/>
            <a:ext cx="6217920" cy="5193792"/>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 </a:t>
            </a:r>
            <a:r>
              <a:rPr lang="en-US" b="0" kern="1200" dirty="0">
                <a:solidFill>
                  <a:schemeClr val="tx1"/>
                </a:solidFill>
                <a:effectLst/>
              </a:rPr>
              <a:t>H</a:t>
            </a:r>
            <a:r>
              <a:rPr lang="en-US" b="0" i="0" kern="1200" dirty="0">
                <a:solidFill>
                  <a:schemeClr val="tx1"/>
                </a:solidFill>
                <a:effectLst/>
              </a:rPr>
              <a:t>aving a usual source of care can decrease the probability of inpatient admissions and readmissions and decrease expenditures on emergency department visits for physical health, 30-day readmissions, and behavioral health inpatient admissions. It also has a positive effect on several quality measures (Fullerton, 2019). Veterans may consider a </a:t>
            </a:r>
            <a:r>
              <a:rPr lang="en-US" b="0" i="0" kern="1200" dirty="0" smtClean="0">
                <a:solidFill>
                  <a:schemeClr val="tx1"/>
                </a:solidFill>
                <a:effectLst/>
              </a:rPr>
              <a:t>Veterans Affairs Medical Center or community-based outpatient clinic (VAMC/CBOC) </a:t>
            </a:r>
            <a:r>
              <a:rPr lang="en-US" b="0" i="0" kern="1200" dirty="0">
                <a:solidFill>
                  <a:schemeClr val="tx1"/>
                </a:solidFill>
                <a:effectLst/>
              </a:rPr>
              <a:t>as a usual source of care.</a:t>
            </a:r>
            <a:endParaRPr lang="en-US"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Overall Rate: </a:t>
            </a:r>
            <a:r>
              <a:rPr lang="en-US" dirty="0"/>
              <a:t>In 2015-2018, 62.5% of Veterans and 73.8% of non-Veterans with a usual source of care indicated their usual source </a:t>
            </a:r>
            <a:r>
              <a:rPr lang="en-US" dirty="0" smtClean="0"/>
              <a:t>was </a:t>
            </a:r>
            <a:r>
              <a:rPr lang="en-US" dirty="0"/>
              <a:t>a doctor’s office or </a:t>
            </a:r>
            <a:r>
              <a:rPr lang="en-US" b="0" dirty="0"/>
              <a:t>health maintenance organization (HMO) </a:t>
            </a:r>
            <a:r>
              <a:rPr lang="en-US" dirty="0"/>
              <a:t>(data not shown).</a:t>
            </a:r>
          </a:p>
          <a:p>
            <a:pPr marL="171450" lvl="0" indent="-171450">
              <a:buFont typeface="Arial" panose="020B0604020202020204" pitchFamily="34" charset="0"/>
              <a:buChar char="•"/>
            </a:pPr>
            <a:r>
              <a:rPr lang="en-US" b="1" dirty="0"/>
              <a:t>Groups With Disparities: </a:t>
            </a:r>
            <a:r>
              <a:rPr lang="en-US" dirty="0"/>
              <a:t>In 2015-2018, among adults </a:t>
            </a:r>
            <a:r>
              <a:rPr lang="en-US" dirty="0" smtClean="0"/>
              <a:t>age </a:t>
            </a:r>
            <a:r>
              <a:rPr lang="en-US" dirty="0"/>
              <a:t>20 years and over:</a:t>
            </a:r>
          </a:p>
          <a:p>
            <a:pPr marL="341388" indent="-173113"/>
            <a:r>
              <a:rPr lang="en-US" b="0" dirty="0"/>
              <a:t>There were no statistically significant</a:t>
            </a:r>
            <a:r>
              <a:rPr lang="en-US" b="0" baseline="0" dirty="0"/>
              <a:t> differences between f</a:t>
            </a:r>
            <a:r>
              <a:rPr lang="en-US" b="0" dirty="0"/>
              <a:t>emale Veterans ages 20-49 and female non-Veterans ages 20-49 with a usual source of care </a:t>
            </a:r>
            <a:r>
              <a:rPr lang="en-US" b="0" strike="noStrike" baseline="0" dirty="0"/>
              <a:t>in the percentage who</a:t>
            </a:r>
            <a:r>
              <a:rPr lang="en-US" b="0" dirty="0"/>
              <a:t> indicated their usual source </a:t>
            </a:r>
            <a:r>
              <a:rPr lang="en-US" dirty="0"/>
              <a:t>was a doctor’s office or HMO (65.1% vs. 70.4%). </a:t>
            </a:r>
          </a:p>
          <a:p>
            <a:pPr marL="341388" indent="-173113"/>
            <a:r>
              <a:rPr lang="en-US" dirty="0"/>
              <a:t>Female Veterans ages 50-64 with a usual source of care were significantly less likely to indicate their usual source </a:t>
            </a:r>
            <a:r>
              <a:rPr lang="en-US" dirty="0" smtClean="0"/>
              <a:t>was </a:t>
            </a:r>
            <a:r>
              <a:rPr lang="en-US" dirty="0"/>
              <a:t>a doctor’s office or HMO </a:t>
            </a:r>
            <a:r>
              <a:rPr lang="en-US" dirty="0" smtClean="0"/>
              <a:t>compared with </a:t>
            </a:r>
            <a:r>
              <a:rPr lang="en-US" dirty="0"/>
              <a:t>female non-Veterans ages 50-64 with a usual source of care (64.5% vs. 78.5%). </a:t>
            </a:r>
          </a:p>
          <a:p>
            <a:pPr marL="341388" indent="-173113"/>
            <a:r>
              <a:rPr lang="en-US" b="0" dirty="0"/>
              <a:t>There were no statistically significant</a:t>
            </a:r>
            <a:r>
              <a:rPr lang="en-US" b="0" baseline="0" dirty="0"/>
              <a:t> differences between f</a:t>
            </a:r>
            <a:r>
              <a:rPr lang="en-US" b="0" dirty="0"/>
              <a:t>emale Veterans </a:t>
            </a:r>
            <a:r>
              <a:rPr lang="en-US" b="0" dirty="0" smtClean="0"/>
              <a:t>age </a:t>
            </a:r>
            <a:r>
              <a:rPr lang="en-US" b="0" dirty="0"/>
              <a:t>65+ and female non-Veterans </a:t>
            </a:r>
            <a:r>
              <a:rPr lang="en-US" b="0" dirty="0" smtClean="0"/>
              <a:t>age </a:t>
            </a:r>
            <a:r>
              <a:rPr lang="en-US" b="0" dirty="0"/>
              <a:t>65+ with a usual source of care </a:t>
            </a:r>
            <a:r>
              <a:rPr lang="en-US" b="0" strike="noStrike" baseline="0" dirty="0"/>
              <a:t>in the percentage who</a:t>
            </a:r>
            <a:r>
              <a:rPr lang="en-US" b="0" dirty="0"/>
              <a:t> indicated </a:t>
            </a:r>
            <a:r>
              <a:rPr lang="en-US" dirty="0"/>
              <a:t>their usual source was a doctor’s office or HMO (71.2% vs. 82.5%). </a:t>
            </a:r>
          </a:p>
          <a:p>
            <a:pPr marL="341388" indent="-173113"/>
            <a:r>
              <a:rPr lang="en-US" dirty="0"/>
              <a:t>Male Veterans ages 20-49 with a usual source of care were significantly less likely to indicate their usual source </a:t>
            </a:r>
            <a:r>
              <a:rPr lang="en-US" dirty="0" smtClean="0"/>
              <a:t>was </a:t>
            </a:r>
            <a:r>
              <a:rPr lang="en-US" dirty="0"/>
              <a:t>a doctor’s office or HMO </a:t>
            </a:r>
            <a:r>
              <a:rPr lang="en-US" dirty="0" smtClean="0"/>
              <a:t>compared with </a:t>
            </a:r>
            <a:r>
              <a:rPr lang="en-US" dirty="0"/>
              <a:t>male non-Veterans ages 20-49 with a usual source of care (55.3% vs. 68.1%). </a:t>
            </a:r>
          </a:p>
          <a:p>
            <a:pPr marL="341388" indent="-173113"/>
            <a:r>
              <a:rPr lang="en-US" dirty="0"/>
              <a:t>Male Veterans ages 50-64 with a usual source of care were significantly less likely to indicate their usual source </a:t>
            </a:r>
            <a:r>
              <a:rPr lang="en-US" dirty="0" smtClean="0"/>
              <a:t>was </a:t>
            </a:r>
            <a:r>
              <a:rPr lang="en-US" dirty="0"/>
              <a:t>a doctor’s office or HMO </a:t>
            </a:r>
            <a:r>
              <a:rPr lang="en-US" dirty="0" smtClean="0"/>
              <a:t>compared with </a:t>
            </a:r>
            <a:r>
              <a:rPr lang="en-US" dirty="0"/>
              <a:t>male non-Veterans ages 50-64 with a usual source of care (63.8% vs. 77.4%). </a:t>
            </a:r>
          </a:p>
          <a:p>
            <a:pPr marL="341388" indent="-173113"/>
            <a:r>
              <a:rPr lang="en-US" b="0" dirty="0"/>
              <a:t>There were no statistically significant</a:t>
            </a:r>
            <a:r>
              <a:rPr lang="en-US" b="0" baseline="0" dirty="0"/>
              <a:t> differences between </a:t>
            </a:r>
            <a:r>
              <a:rPr lang="en-US" b="0" dirty="0"/>
              <a:t>male Veterans </a:t>
            </a:r>
            <a:r>
              <a:rPr lang="en-US" b="0" dirty="0" smtClean="0"/>
              <a:t>age </a:t>
            </a:r>
            <a:r>
              <a:rPr lang="en-US" b="0" dirty="0"/>
              <a:t>65+ and male non-Veterans </a:t>
            </a:r>
            <a:r>
              <a:rPr lang="en-US" b="0" dirty="0" smtClean="0"/>
              <a:t>age </a:t>
            </a:r>
            <a:r>
              <a:rPr lang="en-US" b="0" dirty="0"/>
              <a:t>65+ with a usual source of care </a:t>
            </a:r>
            <a:r>
              <a:rPr lang="en-US" b="0" strike="noStrike" baseline="0" dirty="0"/>
              <a:t>in the percentage who</a:t>
            </a:r>
            <a:r>
              <a:rPr lang="en-US" b="0" dirty="0"/>
              <a:t> indicated their </a:t>
            </a:r>
            <a:r>
              <a:rPr lang="en-US" dirty="0"/>
              <a:t>usual source was a doctor’s office or HMO (74.5% vs. 81.4%).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61</a:t>
            </a:fld>
            <a:endParaRPr lang="en-US" dirty="0"/>
          </a:p>
        </p:txBody>
      </p:sp>
    </p:spTree>
    <p:extLst>
      <p:ext uri="{BB962C8B-B14F-4D97-AF65-F5344CB8AC3E}">
        <p14:creationId xmlns:p14="http://schemas.microsoft.com/office/powerpoint/2010/main" val="25666793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kern="1200" dirty="0">
                <a:solidFill>
                  <a:schemeClr val="tx1"/>
                </a:solidFill>
                <a:effectLst/>
              </a:rPr>
              <a:t>H</a:t>
            </a:r>
            <a:r>
              <a:rPr lang="en-US" b="0" i="0" kern="1200" dirty="0">
                <a:solidFill>
                  <a:schemeClr val="tx1"/>
                </a:solidFill>
                <a:effectLst/>
              </a:rPr>
              <a:t>aving a usual source of care can decrease the probability of inpatient admissions and readmissions and can decrease expenditures on emergency department visits for physical health, 30-day readmissions, and behavioral health inpatient admissions. It also has a positive effect on several quality measures (Fullerton, 2019). </a:t>
            </a:r>
          </a:p>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Arial" panose="020B0604020202020204" pitchFamily="34" charset="0"/>
              </a:rPr>
              <a:t>Overall Rate:</a:t>
            </a:r>
            <a:r>
              <a:rPr lang="en-US" b="0" dirty="0">
                <a:cs typeface="Arial" panose="020B0604020202020204" pitchFamily="34" charset="0"/>
              </a:rPr>
              <a:t> </a:t>
            </a:r>
            <a:r>
              <a:rPr lang="en-US" dirty="0"/>
              <a:t>In 2014-2017, 82.6% of Veterans and 71.0% of non-Veterans had a usual primary care provider (data not shown).</a:t>
            </a:r>
          </a:p>
          <a:p>
            <a:pPr marL="171450" lvl="0" indent="-171450">
              <a:buFont typeface="Arial" panose="020B0604020202020204" pitchFamily="34" charset="0"/>
              <a:buChar char="•"/>
            </a:pPr>
            <a:r>
              <a:rPr lang="en-US" b="1" dirty="0" smtClean="0"/>
              <a:t>Trends: </a:t>
            </a:r>
            <a:r>
              <a:rPr lang="en-US" b="0" dirty="0"/>
              <a:t>From</a:t>
            </a:r>
            <a:r>
              <a:rPr lang="en-US" dirty="0"/>
              <a:t> 2014-2017, findings show varying trends across female and male Veterans and non-Veterans.</a:t>
            </a:r>
          </a:p>
          <a:p>
            <a:pPr marL="630313" lvl="1" indent="-173113">
              <a:buFont typeface="Arial" panose="020B0604020202020204" pitchFamily="34" charset="0"/>
              <a:buChar char="•"/>
            </a:pPr>
            <a:r>
              <a:rPr lang="en-US" b="0" dirty="0"/>
              <a:t>The percentage</a:t>
            </a:r>
            <a:r>
              <a:rPr lang="en-US" b="0" baseline="0" dirty="0"/>
              <a:t> of f</a:t>
            </a:r>
            <a:r>
              <a:rPr lang="en-US" b="0" dirty="0"/>
              <a:t>emale Veterans with a usual primary care provider increased from 2015 to 2017 (78.6% to 83.0%). </a:t>
            </a:r>
          </a:p>
          <a:p>
            <a:pPr marL="630313" lvl="1" indent="-173113">
              <a:buFont typeface="Arial" panose="020B0604020202020204" pitchFamily="34" charset="0"/>
              <a:buChar char="•"/>
            </a:pPr>
            <a:r>
              <a:rPr lang="en-US" b="0" dirty="0"/>
              <a:t>The percentage</a:t>
            </a:r>
            <a:r>
              <a:rPr lang="en-US" b="0" baseline="0" dirty="0"/>
              <a:t> of f</a:t>
            </a:r>
            <a:r>
              <a:rPr lang="en-US" b="0" dirty="0"/>
              <a:t>emale non-Veterans with a usual primary care provider decreased from 2014 to 2017 (76.3% to 75.4%).</a:t>
            </a:r>
          </a:p>
          <a:p>
            <a:pPr marL="630313" lvl="1" indent="-173113">
              <a:buFont typeface="Arial" panose="020B0604020202020204" pitchFamily="34" charset="0"/>
              <a:buChar char="•"/>
            </a:pPr>
            <a:r>
              <a:rPr lang="en-US" b="0" dirty="0"/>
              <a:t>The percentage</a:t>
            </a:r>
            <a:r>
              <a:rPr lang="en-US" b="0" baseline="0" dirty="0"/>
              <a:t> of </a:t>
            </a:r>
            <a:r>
              <a:rPr lang="en-US" b="0" dirty="0"/>
              <a:t>male Veterans with a usual primary care provider decreased from 2014 to 2017 (73.7% to 69.8%). </a:t>
            </a:r>
          </a:p>
          <a:p>
            <a:pPr marL="630313" lvl="1" indent="-173113">
              <a:buFont typeface="Arial" panose="020B0604020202020204" pitchFamily="34" charset="0"/>
              <a:buChar char="•"/>
            </a:pPr>
            <a:r>
              <a:rPr lang="en-US" b="0" dirty="0"/>
              <a:t>The percentage</a:t>
            </a:r>
            <a:r>
              <a:rPr lang="en-US" b="0" baseline="0" dirty="0"/>
              <a:t> of </a:t>
            </a:r>
            <a:r>
              <a:rPr lang="en-US" b="0" dirty="0"/>
              <a:t>male non-Veterans with a usual primary care provider decreased from 2014 to 2017 (66.4% to 65.4</a:t>
            </a:r>
            <a:r>
              <a:rPr lang="en-US" b="0" dirty="0" smtClean="0"/>
              <a:t>%).</a:t>
            </a:r>
            <a:endParaRPr lang="en-US" b="0" dirty="0"/>
          </a:p>
        </p:txBody>
      </p:sp>
      <p:sp>
        <p:nvSpPr>
          <p:cNvPr id="4" name="Slide Number Placeholder 3"/>
          <p:cNvSpPr>
            <a:spLocks noGrp="1"/>
          </p:cNvSpPr>
          <p:nvPr>
            <p:ph type="sldNum" sz="quarter" idx="5"/>
          </p:nvPr>
        </p:nvSpPr>
        <p:spPr/>
        <p:txBody>
          <a:bodyPr/>
          <a:lstStyle/>
          <a:p>
            <a:fld id="{B17BA40C-25F7-4A81-B7B0-365A5351FE20}" type="slidenum">
              <a:rPr lang="en-US" smtClean="0"/>
              <a:t>62</a:t>
            </a:fld>
            <a:endParaRPr lang="en-US" dirty="0"/>
          </a:p>
        </p:txBody>
      </p:sp>
    </p:spTree>
    <p:extLst>
      <p:ext uri="{BB962C8B-B14F-4D97-AF65-F5344CB8AC3E}">
        <p14:creationId xmlns:p14="http://schemas.microsoft.com/office/powerpoint/2010/main" val="36087391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329184" y="4133088"/>
            <a:ext cx="6547104" cy="4645152"/>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 </a:t>
            </a:r>
            <a:r>
              <a:rPr lang="en-US" sz="1200" b="0" i="0" u="none" strike="noStrike" kern="1200" baseline="0" dirty="0">
                <a:solidFill>
                  <a:schemeClr val="tx1"/>
                </a:solidFill>
                <a:latin typeface="+mn-lt"/>
                <a:ea typeface="+mn-ea"/>
                <a:cs typeface="+mn-cs"/>
              </a:rPr>
              <a:t>Timely delivery of appropriate care can help reduce mortality and morbidity for chronic conditions (Smart and Titus, 2011). Ease of contact is a measure of the healthcare system’s capacity to provide care quickly once a need is recognized (</a:t>
            </a:r>
            <a:r>
              <a:rPr lang="en-US" sz="1200" b="0" i="0" u="none" strike="noStrike" kern="1200" baseline="0" dirty="0" err="1">
                <a:solidFill>
                  <a:schemeClr val="tx1"/>
                </a:solidFill>
                <a:latin typeface="+mn-lt"/>
                <a:ea typeface="+mn-ea"/>
                <a:cs typeface="+mn-cs"/>
              </a:rPr>
              <a:t>Blewett</a:t>
            </a:r>
            <a:r>
              <a:rPr lang="en-US" sz="1200" b="0" i="0" u="none" strike="noStrike" kern="1200" baseline="0" dirty="0">
                <a:solidFill>
                  <a:schemeClr val="tx1"/>
                </a:solidFill>
                <a:latin typeface="+mn-lt"/>
                <a:ea typeface="+mn-ea"/>
                <a:cs typeface="+mn-cs"/>
              </a:rPr>
              <a:t> et al., 2008). </a:t>
            </a:r>
          </a:p>
          <a:p>
            <a:pPr marL="171450" lvl="0" indent="-171450">
              <a:buFont typeface="Arial" panose="020B0604020202020204" pitchFamily="34" charset="0"/>
              <a:buChar char="•"/>
            </a:pPr>
            <a:r>
              <a:rPr lang="en-US" b="1" dirty="0"/>
              <a:t>Overall Rate: </a:t>
            </a:r>
            <a:r>
              <a:rPr lang="en-US" dirty="0"/>
              <a:t>In 2014-2017, 19.3% of Veterans and 15.1% of non-Veterans indicated their usual source of care </a:t>
            </a:r>
            <a:r>
              <a:rPr lang="en-US" dirty="0" smtClean="0"/>
              <a:t>was </a:t>
            </a:r>
            <a:r>
              <a:rPr lang="en-US" dirty="0"/>
              <a:t>somewhat to very difficult to contact during regular business hours over the phone </a:t>
            </a:r>
            <a:r>
              <a:rPr lang="en-US" sz="1200" dirty="0"/>
              <a:t>(data not shown)</a:t>
            </a:r>
            <a:r>
              <a:rPr lang="en-US" dirty="0"/>
              <a:t>.</a:t>
            </a:r>
            <a:endParaRPr lang="en-US" sz="1800" dirty="0"/>
          </a:p>
          <a:p>
            <a:pPr marL="171450" lvl="0" indent="-171450">
              <a:buFont typeface="Arial" panose="020B0604020202020204" pitchFamily="34" charset="0"/>
              <a:buChar char="•"/>
            </a:pPr>
            <a:r>
              <a:rPr lang="en-US" b="1" dirty="0"/>
              <a:t>Groups With Disparities: </a:t>
            </a:r>
            <a:r>
              <a:rPr lang="en-US" dirty="0"/>
              <a:t>In 2014-2017, among adults </a:t>
            </a:r>
            <a:r>
              <a:rPr lang="en-US" dirty="0" smtClean="0"/>
              <a:t>age </a:t>
            </a:r>
            <a:r>
              <a:rPr lang="en-US" dirty="0"/>
              <a:t>18 years and over:</a:t>
            </a:r>
            <a:endParaRPr lang="en-US" sz="1800" dirty="0"/>
          </a:p>
          <a:p>
            <a:pPr marL="341388" indent="-173113" defTabSz="923270">
              <a:defRPr/>
            </a:pPr>
            <a:r>
              <a:rPr lang="en-US" dirty="0"/>
              <a:t>Female Veterans ages 18-44 were significantly more likely to indicate their usual source of care </a:t>
            </a:r>
            <a:r>
              <a:rPr lang="en-US" dirty="0" smtClean="0"/>
              <a:t>was </a:t>
            </a:r>
            <a:r>
              <a:rPr lang="en-US" dirty="0"/>
              <a:t>somewhat to very difficult to contact during regular business hours over the phone </a:t>
            </a:r>
            <a:r>
              <a:rPr lang="en-US" dirty="0" smtClean="0"/>
              <a:t>compared with </a:t>
            </a:r>
            <a:r>
              <a:rPr lang="en-US" dirty="0"/>
              <a:t>female non-Veterans ages 18-44 (26.6% vs. 15.2%). </a:t>
            </a:r>
          </a:p>
          <a:p>
            <a:pPr marL="341388" indent="-173113" defTabSz="923270">
              <a:defRPr/>
            </a:pPr>
            <a:r>
              <a:rPr lang="en-US" dirty="0"/>
              <a:t>Female Veterans ages 45-64 were significantly more likely to indicate their usual source of care </a:t>
            </a:r>
            <a:r>
              <a:rPr lang="en-US" dirty="0" smtClean="0"/>
              <a:t>was </a:t>
            </a:r>
            <a:r>
              <a:rPr lang="en-US" dirty="0"/>
              <a:t>somewhat to very difficult to contact during regular business hours over the phone </a:t>
            </a:r>
            <a:r>
              <a:rPr lang="en-US" dirty="0" smtClean="0"/>
              <a:t>compared with </a:t>
            </a:r>
            <a:r>
              <a:rPr lang="en-US" dirty="0"/>
              <a:t>female non-Veterans ages 45-64 (22.9% vs. 15.7%). </a:t>
            </a:r>
          </a:p>
          <a:p>
            <a:pPr marL="341388" indent="-173113" defTabSz="923270">
              <a:defRPr/>
            </a:pPr>
            <a:r>
              <a:rPr lang="en-US" b="0" dirty="0"/>
              <a:t>There were no statistically significant differences between female Veterans </a:t>
            </a:r>
            <a:r>
              <a:rPr lang="en-US" b="0" dirty="0" smtClean="0"/>
              <a:t>age </a:t>
            </a:r>
            <a:r>
              <a:rPr lang="en-US" b="0" dirty="0"/>
              <a:t>65+ </a:t>
            </a:r>
            <a:r>
              <a:rPr lang="en-US" b="0" i="0" dirty="0"/>
              <a:t>and female non-Veterans </a:t>
            </a:r>
            <a:r>
              <a:rPr lang="en-US" b="0" i="0" dirty="0" smtClean="0"/>
              <a:t>age </a:t>
            </a:r>
            <a:r>
              <a:rPr lang="en-US" b="0" i="0" dirty="0"/>
              <a:t>65+ in the percentage who </a:t>
            </a:r>
            <a:r>
              <a:rPr lang="en-US" b="0" dirty="0"/>
              <a:t>indicated their usual source of care was somewhat to very difficult to contact during regular business hours over the phone (18.8% vs. 15.1%). </a:t>
            </a:r>
          </a:p>
          <a:p>
            <a:pPr marL="341388" indent="-173113" defTabSz="923270">
              <a:defRPr/>
            </a:pPr>
            <a:r>
              <a:rPr lang="en-US" dirty="0"/>
              <a:t>Male Veterans ages 18-44 were significantly more likely to indicate their usual source of care </a:t>
            </a:r>
            <a:r>
              <a:rPr lang="en-US" dirty="0" smtClean="0"/>
              <a:t>was </a:t>
            </a:r>
            <a:r>
              <a:rPr lang="en-US" dirty="0"/>
              <a:t>somewhat to very difficult to contact during regular business hours over the phone </a:t>
            </a:r>
            <a:r>
              <a:rPr lang="en-US" dirty="0" smtClean="0"/>
              <a:t>compared with </a:t>
            </a:r>
            <a:r>
              <a:rPr lang="en-US" dirty="0"/>
              <a:t>male non-Veterans ages 18-44 (23.1% vs. 13.4%). </a:t>
            </a:r>
          </a:p>
          <a:p>
            <a:pPr marL="341388" indent="-173113" defTabSz="923270">
              <a:defRPr/>
            </a:pPr>
            <a:r>
              <a:rPr lang="en-US" dirty="0"/>
              <a:t>Male Veterans ages 45-64 were significantly more likely to indicate their usual source of care </a:t>
            </a:r>
            <a:r>
              <a:rPr lang="en-US" dirty="0" smtClean="0"/>
              <a:t>was </a:t>
            </a:r>
            <a:r>
              <a:rPr lang="en-US" dirty="0"/>
              <a:t>somewhat to very difficult to contact during regular business hours over the phone </a:t>
            </a:r>
            <a:r>
              <a:rPr lang="en-US" dirty="0" smtClean="0"/>
              <a:t>compared with </a:t>
            </a:r>
            <a:r>
              <a:rPr lang="en-US" dirty="0"/>
              <a:t>male non-Veterans ages 45-64 (19.9% vs. 15.6%). </a:t>
            </a:r>
          </a:p>
          <a:p>
            <a:pPr marL="341388" indent="-173113"/>
            <a:r>
              <a:rPr lang="en-US" b="0" dirty="0"/>
              <a:t>There were no statistically significant differences between male Veterans </a:t>
            </a:r>
            <a:r>
              <a:rPr lang="en-US" b="0" dirty="0" smtClean="0"/>
              <a:t>age </a:t>
            </a:r>
            <a:r>
              <a:rPr lang="en-US" b="0" dirty="0"/>
              <a:t>65+ </a:t>
            </a:r>
            <a:r>
              <a:rPr lang="en-US" b="0" i="0" dirty="0"/>
              <a:t>and male non-Veterans </a:t>
            </a:r>
            <a:r>
              <a:rPr lang="en-US" b="0" i="0" dirty="0" smtClean="0"/>
              <a:t>age </a:t>
            </a:r>
            <a:r>
              <a:rPr lang="en-US" b="0" i="0" dirty="0"/>
              <a:t>65+ in the percentage who </a:t>
            </a:r>
            <a:r>
              <a:rPr lang="en-US" b="0" dirty="0"/>
              <a:t>indicated their usual source of care was somewhat to very difficult to contact during regular business hours over the phone (17.5% vs. 16.0%). </a:t>
            </a:r>
          </a:p>
        </p:txBody>
      </p:sp>
      <p:sp>
        <p:nvSpPr>
          <p:cNvPr id="4" name="Slide Number Placeholder 3"/>
          <p:cNvSpPr>
            <a:spLocks noGrp="1"/>
          </p:cNvSpPr>
          <p:nvPr>
            <p:ph type="sldNum" sz="quarter" idx="5"/>
          </p:nvPr>
        </p:nvSpPr>
        <p:spPr/>
        <p:txBody>
          <a:bodyPr/>
          <a:lstStyle/>
          <a:p>
            <a:fld id="{B17BA40C-25F7-4A81-B7B0-365A5351FE20}" type="slidenum">
              <a:rPr lang="en-US" smtClean="0"/>
              <a:t>63</a:t>
            </a:fld>
            <a:endParaRPr lang="en-US" dirty="0"/>
          </a:p>
        </p:txBody>
      </p:sp>
    </p:spTree>
    <p:extLst>
      <p:ext uri="{BB962C8B-B14F-4D97-AF65-F5344CB8AC3E}">
        <p14:creationId xmlns:p14="http://schemas.microsoft.com/office/powerpoint/2010/main" val="20425353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Importance: </a:t>
            </a:r>
            <a:r>
              <a:rPr lang="en-US" sz="1200" b="0" kern="1200" dirty="0">
                <a:solidFill>
                  <a:schemeClr val="tx1"/>
                </a:solidFill>
                <a:effectLst/>
                <a:latin typeface="+mn-lt"/>
                <a:ea typeface="+mn-ea"/>
                <a:cs typeface="+mn-cs"/>
              </a:rPr>
              <a:t>Quitting</a:t>
            </a:r>
            <a:r>
              <a:rPr lang="en-US" sz="1200" b="0" kern="1200" baseline="0" dirty="0">
                <a:solidFill>
                  <a:schemeClr val="tx1"/>
                </a:solidFill>
                <a:effectLst/>
                <a:latin typeface="+mn-lt"/>
                <a:ea typeface="+mn-ea"/>
                <a:cs typeface="+mn-cs"/>
              </a:rPr>
              <a:t> smoking greatly reduces the risk of developing smoking-related diseases. Even brief advice to quit (&lt;3 minutes) from a physician improves cessation rates and is highly cost-effective (CDC, 2020).</a:t>
            </a:r>
            <a:endParaRPr lang="en-US" b="1" dirty="0"/>
          </a:p>
          <a:p>
            <a:pPr marL="171450" lvl="0" indent="-171450">
              <a:buFont typeface="Arial" panose="020B0604020202020204" pitchFamily="34" charset="0"/>
              <a:buChar char="•"/>
            </a:pPr>
            <a:r>
              <a:rPr lang="en-US" b="1" dirty="0"/>
              <a:t>Overall Rate: </a:t>
            </a:r>
            <a:r>
              <a:rPr lang="en-US" dirty="0"/>
              <a:t>In 2014-2017, 73.5% of Veterans who smoked and 63.3% of non-Veterans who smoked received advice to quit smoking </a:t>
            </a:r>
            <a:r>
              <a:rPr lang="en-US" sz="1200" dirty="0"/>
              <a:t>(data not shown)</a:t>
            </a:r>
            <a:r>
              <a:rPr lang="en-US" dirty="0"/>
              <a:t>.</a:t>
            </a:r>
            <a:endParaRPr lang="en-US" sz="1800" dirty="0"/>
          </a:p>
          <a:p>
            <a:pPr marL="171450" lvl="0" indent="-171450">
              <a:buFont typeface="Arial" panose="020B0604020202020204" pitchFamily="34" charset="0"/>
              <a:buChar char="•"/>
            </a:pPr>
            <a:r>
              <a:rPr lang="en-US" b="1" dirty="0"/>
              <a:t>Groups With Disparities: </a:t>
            </a:r>
            <a:r>
              <a:rPr lang="en-US" dirty="0"/>
              <a:t>In 2014-2017, among adults </a:t>
            </a:r>
            <a:r>
              <a:rPr lang="en-US" dirty="0" smtClean="0"/>
              <a:t>age </a:t>
            </a:r>
            <a:r>
              <a:rPr lang="en-US" dirty="0"/>
              <a:t>18 years and over </a:t>
            </a:r>
            <a:r>
              <a:rPr lang="en-US" b="0" dirty="0"/>
              <a:t>who were</a:t>
            </a:r>
            <a:r>
              <a:rPr lang="en-US" b="0" baseline="0" dirty="0"/>
              <a:t> current smokers</a:t>
            </a:r>
            <a:r>
              <a:rPr lang="en-US" b="0" dirty="0"/>
              <a:t>:</a:t>
            </a:r>
            <a:endParaRPr lang="en-US" sz="1800" b="0" dirty="0"/>
          </a:p>
          <a:p>
            <a:pPr marL="630313" lvl="1" indent="-173113" defTabSz="923270">
              <a:buFont typeface="Arial" panose="020B0604020202020204" pitchFamily="34" charset="0"/>
              <a:buChar char="•"/>
              <a:defRPr/>
            </a:pPr>
            <a:r>
              <a:rPr lang="en-US" b="0" dirty="0"/>
              <a:t>There were no statistically significant</a:t>
            </a:r>
            <a:r>
              <a:rPr lang="en-US" b="0" baseline="0" dirty="0"/>
              <a:t> differences between f</a:t>
            </a:r>
            <a:r>
              <a:rPr lang="en-US" b="0" dirty="0"/>
              <a:t>emale Veterans ages 45-64 and female non-Veterans</a:t>
            </a:r>
            <a:r>
              <a:rPr lang="en-US" b="0" baseline="0" dirty="0"/>
              <a:t> ages 45-64</a:t>
            </a:r>
            <a:r>
              <a:rPr lang="en-US" b="0" dirty="0"/>
              <a:t> in the percentage who received advice to quit smoking (70.0% vs. 73.0%). </a:t>
            </a:r>
          </a:p>
          <a:p>
            <a:pPr marL="630313" lvl="1" indent="-173113">
              <a:buFont typeface="Arial" panose="020B0604020202020204" pitchFamily="34" charset="0"/>
              <a:buChar char="•"/>
            </a:pPr>
            <a:r>
              <a:rPr lang="en-US" dirty="0"/>
              <a:t>Male Veterans ages 18-44 were significantly more likely to receive advice to quit smoking </a:t>
            </a:r>
            <a:r>
              <a:rPr lang="en-US" dirty="0" smtClean="0"/>
              <a:t>compared with </a:t>
            </a:r>
            <a:r>
              <a:rPr lang="en-US" dirty="0"/>
              <a:t>male non-Veterans ages 18-44 (57.8% vs. 43.9%). </a:t>
            </a:r>
          </a:p>
          <a:p>
            <a:pPr marL="630313" lvl="1" indent="-173113" defTabSz="923270">
              <a:buFont typeface="Arial" panose="020B0604020202020204" pitchFamily="34" charset="0"/>
              <a:buChar char="•"/>
              <a:defRPr/>
            </a:pPr>
            <a:r>
              <a:rPr lang="en-US" dirty="0"/>
              <a:t>Male Veterans ages 45-64 were significantly more likely to receive advice to quit smoking </a:t>
            </a:r>
            <a:r>
              <a:rPr lang="en-US" dirty="0" smtClean="0"/>
              <a:t>compared with </a:t>
            </a:r>
            <a:r>
              <a:rPr lang="en-US" dirty="0"/>
              <a:t>male non-Veterans ages 45-64 (74.1% vs. 65.8%). </a:t>
            </a:r>
          </a:p>
          <a:p>
            <a:pPr marL="630313" lvl="1" indent="-173113" defTabSz="923270">
              <a:buFont typeface="Arial" panose="020B0604020202020204" pitchFamily="34" charset="0"/>
              <a:buChar char="•"/>
              <a:defRPr/>
            </a:pPr>
            <a:r>
              <a:rPr lang="en-US" b="0" dirty="0"/>
              <a:t>There were no statistically significant</a:t>
            </a:r>
            <a:r>
              <a:rPr lang="en-US" b="0" baseline="0" dirty="0"/>
              <a:t> differences between </a:t>
            </a:r>
            <a:r>
              <a:rPr lang="en-US" b="0" dirty="0"/>
              <a:t>male Veterans </a:t>
            </a:r>
            <a:r>
              <a:rPr lang="en-US" sz="1200" b="0" dirty="0" smtClean="0"/>
              <a:t>age </a:t>
            </a:r>
            <a:r>
              <a:rPr lang="en-US" sz="1200" b="0" dirty="0"/>
              <a:t>65+ </a:t>
            </a:r>
            <a:r>
              <a:rPr lang="en-US" b="0" dirty="0"/>
              <a:t>and </a:t>
            </a:r>
            <a:r>
              <a:rPr lang="en-US" b="0" dirty="0" smtClean="0"/>
              <a:t>male non-Veterans</a:t>
            </a:r>
            <a:r>
              <a:rPr lang="en-US" b="0" baseline="0" dirty="0" smtClean="0"/>
              <a:t> age </a:t>
            </a:r>
            <a:r>
              <a:rPr lang="en-US" b="0" baseline="0" dirty="0"/>
              <a:t>65+ </a:t>
            </a:r>
            <a:r>
              <a:rPr lang="en-US" b="0" dirty="0"/>
              <a:t>in the percentage who received advice to quit smoking (80.5% vs. 76.2%). </a:t>
            </a:r>
          </a:p>
        </p:txBody>
      </p:sp>
      <p:sp>
        <p:nvSpPr>
          <p:cNvPr id="4" name="Slide Number Placeholder 3"/>
          <p:cNvSpPr>
            <a:spLocks noGrp="1"/>
          </p:cNvSpPr>
          <p:nvPr>
            <p:ph type="sldNum" sz="quarter" idx="5"/>
          </p:nvPr>
        </p:nvSpPr>
        <p:spPr/>
        <p:txBody>
          <a:bodyPr/>
          <a:lstStyle/>
          <a:p>
            <a:fld id="{B17BA40C-25F7-4A81-B7B0-365A5351FE20}" type="slidenum">
              <a:rPr lang="en-US" smtClean="0"/>
              <a:t>64</a:t>
            </a:fld>
            <a:endParaRPr lang="en-US" dirty="0"/>
          </a:p>
        </p:txBody>
      </p:sp>
    </p:spTree>
    <p:extLst>
      <p:ext uri="{BB962C8B-B14F-4D97-AF65-F5344CB8AC3E}">
        <p14:creationId xmlns:p14="http://schemas.microsoft.com/office/powerpoint/2010/main" val="436289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445008" y="4230624"/>
            <a:ext cx="6217920" cy="4888992"/>
          </a:xfrm>
        </p:spPr>
        <p:txBody>
          <a:bodyPr/>
          <a:lstStyle/>
          <a:p>
            <a:pPr marL="171450" indent="-171450">
              <a:buFont typeface="Arial" panose="020B0604020202020204" pitchFamily="34" charset="0"/>
              <a:buChar char="•"/>
            </a:pPr>
            <a:r>
              <a:rPr lang="en-US" b="1" dirty="0">
                <a:solidFill>
                  <a:schemeClr val="tx1"/>
                </a:solidFill>
                <a:cs typeface="Arial" panose="020B0604020202020204" pitchFamily="34" charset="0"/>
              </a:rPr>
              <a:t>Importance: </a:t>
            </a:r>
            <a:r>
              <a:rPr lang="en-US" b="0" dirty="0">
                <a:cs typeface="Arial" panose="020B0604020202020204" pitchFamily="34" charset="0"/>
              </a:rPr>
              <a:t>Some drugs prescribed for older adults are known to be potentially harmful and can lead to adverse drug events that are both expensive and associated with poor health outcomes. While these drugs are potentially most harmful to older adults, they should be monitored for all ages, especially with certain conditions such as reduced kidney function (American Geriatrics Society, 2015). </a:t>
            </a:r>
          </a:p>
          <a:p>
            <a:pPr marL="171450" lvl="0" indent="-171450">
              <a:buFont typeface="Arial" panose="020B0604020202020204" pitchFamily="34" charset="0"/>
              <a:buChar char="•"/>
            </a:pPr>
            <a:r>
              <a:rPr lang="en-US" b="1" dirty="0">
                <a:cs typeface="Arial" panose="020B0604020202020204" pitchFamily="34" charset="0"/>
              </a:rPr>
              <a:t>Overall Rate:</a:t>
            </a:r>
            <a:r>
              <a:rPr lang="en-US" b="0" dirty="0">
                <a:cs typeface="Arial" panose="020B0604020202020204" pitchFamily="34" charset="0"/>
              </a:rPr>
              <a:t> </a:t>
            </a:r>
            <a:r>
              <a:rPr lang="en-US" dirty="0"/>
              <a:t>In 2014-2017, 9.9% of Veterans and 8.1% of non-Veterans received inappropriate </a:t>
            </a:r>
            <a:r>
              <a:rPr lang="en-US" dirty="0" smtClean="0"/>
              <a:t>prescription medications </a:t>
            </a:r>
            <a:r>
              <a:rPr lang="en-US" dirty="0"/>
              <a:t>for older adults (data not shown).</a:t>
            </a:r>
          </a:p>
          <a:p>
            <a:pPr marL="171450" lvl="0" indent="-171450">
              <a:buFont typeface="Arial" panose="020B0604020202020204" pitchFamily="34" charset="0"/>
              <a:buChar char="•"/>
            </a:pPr>
            <a:r>
              <a:rPr lang="en-US" b="1" dirty="0"/>
              <a:t>Groups With Disparities: </a:t>
            </a:r>
            <a:r>
              <a:rPr lang="en-US" dirty="0"/>
              <a:t>In 2014-2017, among adults </a:t>
            </a:r>
            <a:r>
              <a:rPr lang="en-US" dirty="0" smtClean="0"/>
              <a:t>age </a:t>
            </a:r>
            <a:r>
              <a:rPr lang="en-US" dirty="0"/>
              <a:t>18 years and over:</a:t>
            </a:r>
          </a:p>
          <a:p>
            <a:pPr marL="341388" indent="-173113" defTabSz="923270">
              <a:defRPr/>
            </a:pPr>
            <a:r>
              <a:rPr lang="en-US" b="0" dirty="0"/>
              <a:t>There were no</a:t>
            </a:r>
            <a:r>
              <a:rPr lang="en-US" b="0" baseline="0" dirty="0"/>
              <a:t> statistically significant differences between fe</a:t>
            </a:r>
            <a:r>
              <a:rPr lang="en-US" b="0" dirty="0"/>
              <a:t>male Veterans ages 18-44 and </a:t>
            </a:r>
            <a:r>
              <a:rPr lang="en-US" b="0" dirty="0" smtClean="0"/>
              <a:t>female non-Veterans </a:t>
            </a:r>
            <a:r>
              <a:rPr lang="en-US" b="0" dirty="0"/>
              <a:t>ages 18-44 in the percentage who </a:t>
            </a:r>
            <a:r>
              <a:rPr lang="en-US" b="0" dirty="0" smtClean="0"/>
              <a:t>received </a:t>
            </a:r>
            <a:r>
              <a:rPr lang="en-US" b="0" dirty="0"/>
              <a:t>inappropriate </a:t>
            </a:r>
            <a:r>
              <a:rPr lang="en-US" dirty="0" smtClean="0"/>
              <a:t>prescription </a:t>
            </a:r>
            <a:r>
              <a:rPr lang="en-US" b="0" dirty="0" smtClean="0"/>
              <a:t>medications </a:t>
            </a:r>
            <a:r>
              <a:rPr lang="en-US" b="0" dirty="0"/>
              <a:t>for older adults (11.2% vs. 7.6%). </a:t>
            </a:r>
          </a:p>
          <a:p>
            <a:pPr marL="341388" indent="-173113" defTabSz="923270">
              <a:defRPr/>
            </a:pPr>
            <a:r>
              <a:rPr lang="en-US" b="0" dirty="0"/>
              <a:t>There were no</a:t>
            </a:r>
            <a:r>
              <a:rPr lang="en-US" b="0" baseline="0" dirty="0"/>
              <a:t> statistically significant differences between fe</a:t>
            </a:r>
            <a:r>
              <a:rPr lang="en-US" b="0" dirty="0"/>
              <a:t>male Veterans ages 45-64 and female non-Veterans ages 45-64 in the percentage who </a:t>
            </a:r>
            <a:r>
              <a:rPr lang="en-US" b="0" dirty="0" smtClean="0"/>
              <a:t>received </a:t>
            </a:r>
            <a:r>
              <a:rPr lang="en-US" b="0" dirty="0"/>
              <a:t>inappropriate </a:t>
            </a:r>
            <a:r>
              <a:rPr lang="en-US" dirty="0" smtClean="0"/>
              <a:t>prescription </a:t>
            </a:r>
            <a:r>
              <a:rPr lang="en-US" b="0" dirty="0" smtClean="0"/>
              <a:t>medications </a:t>
            </a:r>
            <a:r>
              <a:rPr lang="en-US" b="0" dirty="0"/>
              <a:t>for older adults (19.1% vs. 12.6%). </a:t>
            </a:r>
          </a:p>
          <a:p>
            <a:pPr marL="341388" indent="-173113" defTabSz="923270">
              <a:defRPr/>
            </a:pPr>
            <a:r>
              <a:rPr lang="en-US" b="0" dirty="0"/>
              <a:t>There were no</a:t>
            </a:r>
            <a:r>
              <a:rPr lang="en-US" b="0" baseline="0" dirty="0"/>
              <a:t> statistically significant differences between fe</a:t>
            </a:r>
            <a:r>
              <a:rPr lang="en-US" b="0" dirty="0"/>
              <a:t>male Veterans </a:t>
            </a:r>
            <a:r>
              <a:rPr lang="en-US" b="0" dirty="0" smtClean="0"/>
              <a:t>age </a:t>
            </a:r>
            <a:r>
              <a:rPr lang="en-US" b="0" dirty="0"/>
              <a:t>65+ and female non-Veterans </a:t>
            </a:r>
            <a:r>
              <a:rPr lang="en-US" b="0" dirty="0" smtClean="0"/>
              <a:t>age </a:t>
            </a:r>
            <a:r>
              <a:rPr lang="en-US" b="0" dirty="0"/>
              <a:t>65+ in the percentage who </a:t>
            </a:r>
            <a:r>
              <a:rPr lang="en-US" b="0" dirty="0" smtClean="0"/>
              <a:t>received inappropriate </a:t>
            </a:r>
            <a:r>
              <a:rPr lang="en-US" dirty="0" smtClean="0"/>
              <a:t>prescription </a:t>
            </a:r>
            <a:r>
              <a:rPr lang="en-US" b="0" dirty="0" smtClean="0"/>
              <a:t>medications </a:t>
            </a:r>
            <a:r>
              <a:rPr lang="en-US" b="0" dirty="0"/>
              <a:t>for older adults (13.5% vs. 11.4%). </a:t>
            </a:r>
          </a:p>
          <a:p>
            <a:pPr marL="341388" indent="-173113" defTabSz="923270">
              <a:defRPr/>
            </a:pPr>
            <a:r>
              <a:rPr lang="en-US" b="0" dirty="0"/>
              <a:t>Male Veterans ages 18-44 were significantly more likely to receive inappropriate </a:t>
            </a:r>
            <a:r>
              <a:rPr lang="en-US" dirty="0" smtClean="0"/>
              <a:t>prescription </a:t>
            </a:r>
            <a:r>
              <a:rPr lang="en-US" b="0" dirty="0" smtClean="0"/>
              <a:t>medications </a:t>
            </a:r>
            <a:r>
              <a:rPr lang="en-US" b="0" dirty="0"/>
              <a:t>for older adults compared with male non-Veterans ages 18-44 (8.6% vs. 3.6%). </a:t>
            </a:r>
          </a:p>
          <a:p>
            <a:pPr marL="341388" indent="-173113" defTabSz="923270">
              <a:defRPr/>
            </a:pPr>
            <a:r>
              <a:rPr lang="en-US" b="0" dirty="0"/>
              <a:t>Male Veterans ages 45-64 were significantly more likely to receive inappropriate </a:t>
            </a:r>
            <a:r>
              <a:rPr lang="en-US" dirty="0" smtClean="0"/>
              <a:t>prescription </a:t>
            </a:r>
            <a:r>
              <a:rPr lang="en-US" b="0" dirty="0" smtClean="0"/>
              <a:t>medications </a:t>
            </a:r>
            <a:r>
              <a:rPr lang="en-US" b="0" dirty="0"/>
              <a:t>for older adults compared with male non-Veterans ages 45-64 (10.8% vs. 7.7%). </a:t>
            </a:r>
          </a:p>
          <a:p>
            <a:pPr marL="341388" indent="-173113"/>
            <a:r>
              <a:rPr lang="en-US" b="0" dirty="0"/>
              <a:t>There were no</a:t>
            </a:r>
            <a:r>
              <a:rPr lang="en-US" b="0" baseline="0" dirty="0"/>
              <a:t> statistically significant differences between </a:t>
            </a:r>
            <a:r>
              <a:rPr lang="en-US" b="0" dirty="0"/>
              <a:t>male Veterans </a:t>
            </a:r>
            <a:r>
              <a:rPr lang="en-US" b="0" dirty="0" smtClean="0"/>
              <a:t>age </a:t>
            </a:r>
            <a:r>
              <a:rPr lang="en-US" b="0" dirty="0"/>
              <a:t>65+ and male non-Veterans </a:t>
            </a:r>
            <a:r>
              <a:rPr lang="en-US" b="0" dirty="0" smtClean="0"/>
              <a:t>age </a:t>
            </a:r>
            <a:r>
              <a:rPr lang="en-US" b="0" dirty="0"/>
              <a:t>65+ in the percentage who </a:t>
            </a:r>
            <a:r>
              <a:rPr lang="en-US" b="0" dirty="0" smtClean="0"/>
              <a:t>received </a:t>
            </a:r>
            <a:r>
              <a:rPr lang="en-US" b="0" dirty="0"/>
              <a:t>inappropriate </a:t>
            </a:r>
            <a:r>
              <a:rPr lang="en-US" dirty="0" smtClean="0"/>
              <a:t>prescription </a:t>
            </a:r>
            <a:r>
              <a:rPr lang="en-US" b="0" dirty="0" smtClean="0"/>
              <a:t>medications </a:t>
            </a:r>
            <a:r>
              <a:rPr lang="en-US" b="0" dirty="0"/>
              <a:t>for older adults (8.6% vs. 8.3%).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65</a:t>
            </a:fld>
            <a:endParaRPr lang="en-US" dirty="0"/>
          </a:p>
        </p:txBody>
      </p:sp>
    </p:spTree>
    <p:extLst>
      <p:ext uri="{BB962C8B-B14F-4D97-AF65-F5344CB8AC3E}">
        <p14:creationId xmlns:p14="http://schemas.microsoft.com/office/powerpoint/2010/main" val="9039948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i="0" kern="1200" dirty="0">
                <a:solidFill>
                  <a:schemeClr val="tx1"/>
                </a:solidFill>
                <a:effectLst/>
              </a:rPr>
              <a:t>Prescription opioids are often used to treat chronic and acute pain and, when used appropriately, can be an important component of treatment. However, serious risks are associated with their use, and it is essential to carefully consider the risks of using prescription opioids alongside their benefits. These risks include misuse, opioid use disorder (addiction), overdoses, and death (CDC,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Arial" panose="020B0604020202020204" pitchFamily="34" charset="0"/>
              </a:rPr>
              <a:t>Overall Rate:</a:t>
            </a:r>
            <a:r>
              <a:rPr lang="en-US" b="0" dirty="0">
                <a:cs typeface="Arial" panose="020B0604020202020204" pitchFamily="34" charset="0"/>
              </a:rPr>
              <a:t> </a:t>
            </a:r>
            <a:r>
              <a:rPr lang="en-US" dirty="0"/>
              <a:t>In 2014-2017, 21.7% of Veterans and 14.9% of non-Veterans filled an outpatient opioid prescription (data not shown).</a:t>
            </a:r>
          </a:p>
          <a:p>
            <a:pPr marL="171450" lvl="0" indent="-171450">
              <a:buFont typeface="Arial" panose="020B0604020202020204" pitchFamily="34" charset="0"/>
              <a:buChar char="•"/>
            </a:pPr>
            <a:r>
              <a:rPr lang="en-US" b="1" dirty="0"/>
              <a:t>Groups With Disparities: </a:t>
            </a:r>
            <a:r>
              <a:rPr lang="en-US" dirty="0"/>
              <a:t>In 2014-2017, among adults </a:t>
            </a:r>
            <a:r>
              <a:rPr lang="en-US" dirty="0" smtClean="0"/>
              <a:t>age </a:t>
            </a:r>
            <a:r>
              <a:rPr lang="en-US" dirty="0"/>
              <a:t>18 years and over:</a:t>
            </a:r>
          </a:p>
          <a:p>
            <a:pPr marL="630313" lvl="1" indent="-173113" defTabSz="923270">
              <a:buFont typeface="Arial" panose="020B0604020202020204" pitchFamily="34" charset="0"/>
              <a:buChar char="•"/>
              <a:defRPr/>
            </a:pPr>
            <a:r>
              <a:rPr lang="en-US" b="0" dirty="0"/>
              <a:t>There were no</a:t>
            </a:r>
            <a:r>
              <a:rPr lang="en-US" b="0" baseline="0" dirty="0"/>
              <a:t> statistically significant differences between f</a:t>
            </a:r>
            <a:r>
              <a:rPr lang="en-US" b="0" dirty="0"/>
              <a:t>emale Veterans ages 18-44 and female non-Veterans ages 18-44 in the percentage who filled an outpatient opioid prescription </a:t>
            </a:r>
            <a:r>
              <a:rPr lang="en-US" dirty="0"/>
              <a:t>(14.1% vs. 13.2%). </a:t>
            </a:r>
          </a:p>
          <a:p>
            <a:pPr marL="630313" lvl="1" indent="-173113" defTabSz="923270">
              <a:buFont typeface="Arial" panose="020B0604020202020204" pitchFamily="34" charset="0"/>
              <a:buChar char="•"/>
              <a:defRPr/>
            </a:pPr>
            <a:r>
              <a:rPr lang="en-US" dirty="0"/>
              <a:t>Female Veterans ages 45-64 were significantly more likely to fill an outpatient opioid prescription compared with female non-Veterans ages 45-64 (27.9% vs. 19.3%). </a:t>
            </a:r>
          </a:p>
          <a:p>
            <a:pPr marL="630313" lvl="1" indent="-173113" defTabSz="923270">
              <a:buFont typeface="Arial" panose="020B0604020202020204" pitchFamily="34" charset="0"/>
              <a:buChar char="•"/>
              <a:defRPr/>
            </a:pPr>
            <a:r>
              <a:rPr lang="en-US" dirty="0"/>
              <a:t>Female Veterans </a:t>
            </a:r>
            <a:r>
              <a:rPr lang="en-US" dirty="0" smtClean="0"/>
              <a:t>age </a:t>
            </a:r>
            <a:r>
              <a:rPr lang="en-US" dirty="0"/>
              <a:t>65+ were significantly more likely to fill an outpatient opioid prescription compared with female non-Veterans </a:t>
            </a:r>
            <a:r>
              <a:rPr lang="en-US" dirty="0" smtClean="0"/>
              <a:t>age </a:t>
            </a:r>
            <a:r>
              <a:rPr lang="en-US" dirty="0"/>
              <a:t>65+ (35.4% vs. 23.7%). </a:t>
            </a:r>
          </a:p>
          <a:p>
            <a:pPr marL="630313" lvl="1" indent="-173113" defTabSz="923270">
              <a:buFont typeface="Arial" panose="020B0604020202020204" pitchFamily="34" charset="0"/>
              <a:buChar char="•"/>
              <a:defRPr/>
            </a:pPr>
            <a:r>
              <a:rPr lang="en-US" dirty="0"/>
              <a:t>Male Veterans ages 18-44 were significantly more likely to fill an outpatient opioid prescription compared with male non-Veterans ages 18-44 (12.8% vs. 7.8%). </a:t>
            </a:r>
          </a:p>
          <a:p>
            <a:pPr marL="630313" lvl="1" indent="-173113" defTabSz="923270">
              <a:buFont typeface="Arial" panose="020B0604020202020204" pitchFamily="34" charset="0"/>
              <a:buChar char="•"/>
              <a:defRPr/>
            </a:pPr>
            <a:r>
              <a:rPr lang="en-US" dirty="0"/>
              <a:t>Male Veterans ages 45-64 were significantly more likely to fill an outpatient opioid prescription compared with male non-Veterans ages 45-64 (22.2% vs. 15.4%). </a:t>
            </a:r>
          </a:p>
          <a:p>
            <a:pPr marL="630313" lvl="1" indent="-173113">
              <a:buFont typeface="Arial" panose="020B0604020202020204" pitchFamily="34" charset="0"/>
              <a:buChar char="•"/>
            </a:pPr>
            <a:r>
              <a:rPr lang="en-US" b="0" dirty="0"/>
              <a:t>There were no</a:t>
            </a:r>
            <a:r>
              <a:rPr lang="en-US" b="0" baseline="0" dirty="0"/>
              <a:t> statistically significant differences between </a:t>
            </a:r>
            <a:r>
              <a:rPr lang="en-US" b="0" dirty="0"/>
              <a:t>male Veterans </a:t>
            </a:r>
            <a:r>
              <a:rPr lang="en-US" b="0" dirty="0" smtClean="0"/>
              <a:t>age </a:t>
            </a:r>
            <a:r>
              <a:rPr lang="en-US" b="0" dirty="0"/>
              <a:t>65+ and male non-Veterans </a:t>
            </a:r>
            <a:r>
              <a:rPr lang="en-US" b="0" dirty="0" smtClean="0"/>
              <a:t>age </a:t>
            </a:r>
            <a:r>
              <a:rPr lang="en-US" b="0" dirty="0"/>
              <a:t>65+ in the percentage who filled an outpatient opioid </a:t>
            </a:r>
            <a:r>
              <a:rPr lang="en-US" dirty="0"/>
              <a:t>prescription (23.1% vs. 20.5%). </a:t>
            </a:r>
          </a:p>
          <a:p>
            <a:pPr lvl="1"/>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66</a:t>
            </a:fld>
            <a:endParaRPr lang="en-US" dirty="0"/>
          </a:p>
        </p:txBody>
      </p:sp>
    </p:spTree>
    <p:extLst>
      <p:ext uri="{BB962C8B-B14F-4D97-AF65-F5344CB8AC3E}">
        <p14:creationId xmlns:p14="http://schemas.microsoft.com/office/powerpoint/2010/main" val="42846078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i="0" kern="1200" dirty="0">
                <a:solidFill>
                  <a:schemeClr val="tx1"/>
                </a:solidFill>
                <a:effectLst/>
              </a:rPr>
              <a:t>Prescription opioids are often used to treat chronic and acute pain and, when used appropriately, can be an important component of treatment. However, serious risks are associated with their use, and it is essential to carefully consider the risks of using prescription opioids alongside their benefits. These risks include misuse, opioid use disorder (addiction), overdoses, and death (CDC,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Arial" panose="020B0604020202020204" pitchFamily="34" charset="0"/>
              </a:rPr>
              <a:t>Overall Rate:</a:t>
            </a:r>
            <a:r>
              <a:rPr lang="en-US" b="0" dirty="0">
                <a:cs typeface="Arial" panose="020B0604020202020204" pitchFamily="34" charset="0"/>
              </a:rPr>
              <a:t> </a:t>
            </a:r>
            <a:r>
              <a:rPr lang="en-US" dirty="0"/>
              <a:t>In 2014-2017, 21.7% of Veterans and 14.9% of non-Veterans filled an outpatient opioid prescription (data not shown).</a:t>
            </a:r>
          </a:p>
          <a:p>
            <a:pPr marL="171450" lvl="0" indent="-171450">
              <a:buFont typeface="Arial" panose="020B0604020202020204" pitchFamily="34" charset="0"/>
              <a:buChar char="•"/>
            </a:pPr>
            <a:r>
              <a:rPr lang="en-US" b="1" dirty="0" smtClean="0"/>
              <a:t>Trends</a:t>
            </a:r>
            <a:r>
              <a:rPr lang="en-US" b="1" dirty="0"/>
              <a:t>: </a:t>
            </a:r>
            <a:r>
              <a:rPr lang="en-US" b="0" dirty="0"/>
              <a:t>From</a:t>
            </a:r>
            <a:r>
              <a:rPr lang="en-US" dirty="0"/>
              <a:t> 2014-2017, findings show varying trends across female and male Veterans and non-Veterans.</a:t>
            </a:r>
          </a:p>
          <a:p>
            <a:pPr marL="630313" lvl="1" indent="-173113">
              <a:buFont typeface="Arial" panose="020B0604020202020204" pitchFamily="34" charset="0"/>
              <a:buChar char="•"/>
            </a:pPr>
            <a:r>
              <a:rPr lang="en-US" dirty="0"/>
              <a:t>Female Veterans had a decrease in </a:t>
            </a:r>
            <a:r>
              <a:rPr lang="en-US" b="0" dirty="0"/>
              <a:t>the percentage who filled an </a:t>
            </a:r>
            <a:r>
              <a:rPr lang="en-US" dirty="0"/>
              <a:t>outpatient opioid prescription from 2015 to 2017 (24.0% to 21.3%). </a:t>
            </a:r>
          </a:p>
          <a:p>
            <a:pPr marL="630313" lvl="1" indent="-173113">
              <a:buFont typeface="Arial" panose="020B0604020202020204" pitchFamily="34" charset="0"/>
              <a:buChar char="•"/>
            </a:pPr>
            <a:r>
              <a:rPr lang="en-US" dirty="0"/>
              <a:t>Female non-Veterans had a decrease in </a:t>
            </a:r>
            <a:r>
              <a:rPr lang="en-US" b="0" dirty="0"/>
              <a:t>the percentage who filled an </a:t>
            </a:r>
            <a:r>
              <a:rPr lang="en-US" dirty="0"/>
              <a:t>outpatient opioid prescription from 2014 to 2017 (20.0% to 14.5%).</a:t>
            </a:r>
          </a:p>
          <a:p>
            <a:pPr marL="630313" lvl="1" indent="-173113">
              <a:buFont typeface="Arial" panose="020B0604020202020204" pitchFamily="34" charset="0"/>
              <a:buChar char="•"/>
            </a:pPr>
            <a:r>
              <a:rPr lang="en-US" dirty="0"/>
              <a:t>Male Veterans had a decrease in </a:t>
            </a:r>
            <a:r>
              <a:rPr lang="en-US" b="0" dirty="0"/>
              <a:t>the percentage who filled an </a:t>
            </a:r>
            <a:r>
              <a:rPr lang="en-US" dirty="0"/>
              <a:t>outpatient opioid prescription from 2014 to 2017 (19.1% to 14.0%). </a:t>
            </a:r>
          </a:p>
          <a:p>
            <a:pPr marL="630313" lvl="1" indent="-173113">
              <a:buFont typeface="Arial" panose="020B0604020202020204" pitchFamily="34" charset="0"/>
              <a:buChar char="•"/>
            </a:pPr>
            <a:r>
              <a:rPr lang="en-US" dirty="0"/>
              <a:t>Male non-Veterans had a decrease in </a:t>
            </a:r>
            <a:r>
              <a:rPr lang="en-US" b="0" dirty="0"/>
              <a:t>the percentage who filled an </a:t>
            </a:r>
            <a:r>
              <a:rPr lang="en-US" dirty="0"/>
              <a:t>outpatient opioid prescription from 2014 to 2017 (13.8% to 9.9%).</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67</a:t>
            </a:fld>
            <a:endParaRPr lang="en-US" dirty="0"/>
          </a:p>
        </p:txBody>
      </p:sp>
    </p:spTree>
    <p:extLst>
      <p:ext uri="{BB962C8B-B14F-4D97-AF65-F5344CB8AC3E}">
        <p14:creationId xmlns:p14="http://schemas.microsoft.com/office/powerpoint/2010/main" val="2029969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68</a:t>
            </a:fld>
            <a:endParaRPr lang="en-US" dirty="0"/>
          </a:p>
        </p:txBody>
      </p:sp>
    </p:spTree>
    <p:extLst>
      <p:ext uri="{BB962C8B-B14F-4D97-AF65-F5344CB8AC3E}">
        <p14:creationId xmlns:p14="http://schemas.microsoft.com/office/powerpoint/2010/main" val="22806051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indent="-171450" defTabSz="942289">
              <a:buFont typeface="Arial" panose="020B0604020202020204" pitchFamily="34" charset="0"/>
              <a:buChar char="•"/>
              <a:defRPr/>
            </a:pPr>
            <a:r>
              <a:rPr lang="en-US" b="1" dirty="0">
                <a:solidFill>
                  <a:prstClr val="black"/>
                </a:solidFill>
                <a:cs typeface="Arial" panose="020B0604020202020204" pitchFamily="34" charset="0"/>
              </a:rPr>
              <a:t>Importance:</a:t>
            </a:r>
            <a:r>
              <a:rPr lang="en-US" dirty="0">
                <a:solidFill>
                  <a:prstClr val="black"/>
                </a:solidFill>
                <a:cs typeface="Arial" panose="020B0604020202020204" pitchFamily="34" charset="0"/>
              </a:rPr>
              <a:t> The goal of quality improvement is to produce better quality of and access to care, and ultimately improved patient outcomes, regardless of Veteran characteristics.</a:t>
            </a:r>
          </a:p>
          <a:p>
            <a:pPr marL="171450" indent="-171450">
              <a:buFont typeface="Arial" panose="020B0604020202020204" pitchFamily="34" charset="0"/>
              <a:buChar char="•"/>
            </a:pPr>
            <a:r>
              <a:rPr lang="en-US" b="1" dirty="0"/>
              <a:t>Findings: </a:t>
            </a:r>
            <a:r>
              <a:rPr lang="en-US" dirty="0"/>
              <a:t>For the most recent 4-year period of data </a:t>
            </a:r>
            <a:r>
              <a:rPr lang="en-US" dirty="0" smtClean="0"/>
              <a:t>(</a:t>
            </a:r>
            <a:r>
              <a:rPr lang="en-US" dirty="0"/>
              <a:t>2014-2017 or 2015-2018), findings show that some age, gender, and racial/ethnic disparities persist. </a:t>
            </a:r>
          </a:p>
          <a:p>
            <a:pPr marL="628650" lvl="1" indent="-171450">
              <a:buFont typeface="Arial" panose="020B0604020202020204" pitchFamily="34" charset="0"/>
              <a:buChar char="•"/>
            </a:pPr>
            <a:r>
              <a:rPr lang="en-US" dirty="0"/>
              <a:t>Age</a:t>
            </a:r>
          </a:p>
          <a:p>
            <a:pPr marL="1087513" lvl="2" indent="-173113">
              <a:buFont typeface="Arial" panose="020B0604020202020204" pitchFamily="34" charset="0"/>
              <a:buChar char="•"/>
            </a:pPr>
            <a:r>
              <a:rPr lang="en-US" dirty="0"/>
              <a:t>Veterans ages 45-64 (ages 49-64 for </a:t>
            </a:r>
            <a:r>
              <a:rPr lang="en-US" sz="1200" dirty="0"/>
              <a:t>National Health Interview Survey [</a:t>
            </a:r>
            <a:r>
              <a:rPr lang="en-US" dirty="0"/>
              <a:t>NHIS] measures) experienced better care than Veterans ages 18-44 (ages 20-49 for NHIS measures) on 6 measures (30%), similar care on 13 measures (65%), and worse care on 1 measure (5%).</a:t>
            </a:r>
          </a:p>
          <a:p>
            <a:pPr marL="1087513" lvl="2" indent="-173113" defTabSz="923270">
              <a:buFont typeface="Arial" panose="020B0604020202020204" pitchFamily="34" charset="0"/>
              <a:buChar char="•"/>
              <a:defRPr/>
            </a:pPr>
            <a:r>
              <a:rPr lang="en-US" dirty="0"/>
              <a:t>Veterans </a:t>
            </a:r>
            <a:r>
              <a:rPr lang="en-US" dirty="0" smtClean="0"/>
              <a:t>age </a:t>
            </a:r>
            <a:r>
              <a:rPr lang="en-US" dirty="0"/>
              <a:t>65+ experienced better care than Veterans ages 18-44 (ages 20-49 for NHIS measures) on 8 measures (50%), similar care on 5 measures (31%), and worse care on 3 measures (19%).</a:t>
            </a:r>
          </a:p>
          <a:p>
            <a:pPr marL="628650" lvl="1" indent="-171450" defTabSz="923270">
              <a:buFont typeface="Arial" panose="020B0604020202020204" pitchFamily="34" charset="0"/>
              <a:buChar char="•"/>
              <a:defRPr/>
            </a:pPr>
            <a:r>
              <a:rPr lang="en-US" dirty="0"/>
              <a:t>Gender</a:t>
            </a:r>
          </a:p>
          <a:p>
            <a:pPr marL="1087513" lvl="2" indent="-173113" defTabSz="923270">
              <a:buFont typeface="Arial" panose="020B0604020202020204" pitchFamily="34" charset="0"/>
              <a:buChar char="•"/>
              <a:defRPr/>
            </a:pPr>
            <a:r>
              <a:rPr lang="en-US" dirty="0"/>
              <a:t>Female Veterans experienced better care than male Veterans on 1 measure (6%) and similar care on 17 measures (94%).</a:t>
            </a:r>
          </a:p>
          <a:p>
            <a:pPr marL="628650" lvl="1" indent="-171450" defTabSz="923270">
              <a:buFont typeface="Arial" panose="020B0604020202020204" pitchFamily="34" charset="0"/>
              <a:buChar char="•"/>
              <a:defRPr/>
            </a:pPr>
            <a:r>
              <a:rPr lang="en-US" dirty="0" smtClean="0"/>
              <a:t>Race/Ethnicity</a:t>
            </a:r>
            <a:endParaRPr lang="en-US" dirty="0"/>
          </a:p>
          <a:p>
            <a:pPr marL="1087513" lvl="2" indent="-173113" defTabSz="923270">
              <a:buFont typeface="Arial" panose="020B0604020202020204" pitchFamily="34" charset="0"/>
              <a:buChar char="•"/>
              <a:defRPr/>
            </a:pPr>
            <a:r>
              <a:rPr lang="en-US" dirty="0"/>
              <a:t>Hispanic Veterans experienced better care than non-Hispanic White Veterans on 1 measure (5%) and similar care on 20 measures (95%).</a:t>
            </a:r>
          </a:p>
          <a:p>
            <a:pPr marL="1087513" lvl="2" indent="-173113">
              <a:buFont typeface="Arial" panose="020B0604020202020204" pitchFamily="34" charset="0"/>
              <a:buChar char="•"/>
            </a:pPr>
            <a:r>
              <a:rPr lang="en-US" dirty="0"/>
              <a:t>Non-Hispanic Black Veterans experienced better care than non-Hispanic White Veterans on 1 measure (5%), similar care on 18 measures (82%), and worse care on 3 measures (14%).</a:t>
            </a:r>
          </a:p>
          <a:p>
            <a:pPr marL="173113" indent="-173113" defTabSz="923270">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69</a:t>
            </a:fld>
            <a:endParaRPr lang="en-US" dirty="0"/>
          </a:p>
        </p:txBody>
      </p:sp>
    </p:spTree>
    <p:extLst>
      <p:ext uri="{BB962C8B-B14F-4D97-AF65-F5344CB8AC3E}">
        <p14:creationId xmlns:p14="http://schemas.microsoft.com/office/powerpoint/2010/main" val="3596004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Notes: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a:t>
            </a:r>
            <a:r>
              <a:rPr lang="en-US" sz="1200" dirty="0"/>
              <a:t>esults are cross-sectional (for a static point in time). Trends over time were not available for this contrast.</a:t>
            </a:r>
            <a:endParaRPr lang="en-US" b="1"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These findings</a:t>
            </a:r>
            <a:r>
              <a:rPr lang="en-US" b="0" baseline="0" dirty="0"/>
              <a:t> are based on </a:t>
            </a:r>
            <a:r>
              <a:rPr lang="en-US" dirty="0"/>
              <a:t>2015 SHEP data.</a:t>
            </a:r>
          </a:p>
        </p:txBody>
      </p:sp>
      <p:sp>
        <p:nvSpPr>
          <p:cNvPr id="4" name="Slide Number Placeholder 3"/>
          <p:cNvSpPr>
            <a:spLocks noGrp="1"/>
          </p:cNvSpPr>
          <p:nvPr>
            <p:ph type="sldNum" sz="quarter" idx="5"/>
          </p:nvPr>
        </p:nvSpPr>
        <p:spPr/>
        <p:txBody>
          <a:bodyPr/>
          <a:lstStyle/>
          <a:p>
            <a:fld id="{B17BA40C-25F7-4A81-B7B0-365A5351FE20}" type="slidenum">
              <a:rPr lang="en-US" smtClean="0"/>
              <a:t>7</a:t>
            </a:fld>
            <a:endParaRPr lang="en-US" dirty="0"/>
          </a:p>
        </p:txBody>
      </p:sp>
    </p:spTree>
    <p:extLst>
      <p:ext uri="{BB962C8B-B14F-4D97-AF65-F5344CB8AC3E}">
        <p14:creationId xmlns:p14="http://schemas.microsoft.com/office/powerpoint/2010/main" val="35888691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indent="-171450" defTabSz="942289">
              <a:buFont typeface="Arial" panose="020B0604020202020204" pitchFamily="34" charset="0"/>
              <a:buChar char="•"/>
              <a:defRPr/>
            </a:pPr>
            <a:r>
              <a:rPr lang="en-US" b="1" dirty="0">
                <a:solidFill>
                  <a:prstClr val="black"/>
                </a:solidFill>
                <a:cs typeface="Arial" panose="020B0604020202020204" pitchFamily="34" charset="0"/>
              </a:rPr>
              <a:t>Importance:</a:t>
            </a:r>
            <a:r>
              <a:rPr lang="en-US" dirty="0">
                <a:solidFill>
                  <a:prstClr val="black"/>
                </a:solidFill>
                <a:cs typeface="Arial" panose="020B0604020202020204" pitchFamily="34" charset="0"/>
              </a:rPr>
              <a:t> The goal of quality improvement is to produce better quality of and access to care, and ultimately improved patient outcomes, regardless of Veteran characteristics.</a:t>
            </a:r>
          </a:p>
          <a:p>
            <a:pPr marL="171450" indent="-171450">
              <a:buFont typeface="Arial" panose="020B0604020202020204" pitchFamily="34" charset="0"/>
              <a:buChar char="•"/>
            </a:pPr>
            <a:r>
              <a:rPr lang="en-US" b="1" dirty="0"/>
              <a:t>Findings: </a:t>
            </a:r>
            <a:r>
              <a:rPr lang="en-US" dirty="0"/>
              <a:t>For the most recent 4-year period of data </a:t>
            </a:r>
            <a:r>
              <a:rPr lang="en-US" dirty="0" smtClean="0"/>
              <a:t>(</a:t>
            </a:r>
            <a:r>
              <a:rPr lang="en-US" dirty="0"/>
              <a:t>2014-2017 or 2015-2018), findings show that some location, disability status, educational, and income disparities persist. </a:t>
            </a:r>
          </a:p>
          <a:p>
            <a:pPr marL="628650" lvl="1" indent="-171450">
              <a:buFont typeface="Arial" panose="020B0604020202020204" pitchFamily="34" charset="0"/>
              <a:buChar char="•"/>
            </a:pPr>
            <a:r>
              <a:rPr lang="en-US" dirty="0"/>
              <a:t>Location</a:t>
            </a:r>
          </a:p>
          <a:p>
            <a:pPr marL="1087513" lvl="2" indent="-173113">
              <a:buFont typeface="Arial" panose="020B0604020202020204" pitchFamily="34" charset="0"/>
              <a:buChar char="•"/>
            </a:pPr>
            <a:r>
              <a:rPr lang="en-US" dirty="0"/>
              <a:t>Rural Veterans experienced </a:t>
            </a:r>
            <a:r>
              <a:rPr lang="en-US" dirty="0" smtClean="0"/>
              <a:t>care similar to </a:t>
            </a:r>
            <a:r>
              <a:rPr lang="en-US" dirty="0"/>
              <a:t>urban Veterans on 7 measures (78%) and worse care on 2 measures (22%).</a:t>
            </a:r>
          </a:p>
          <a:p>
            <a:pPr marL="628650" lvl="1" indent="-171450">
              <a:buFont typeface="Arial" panose="020B0604020202020204" pitchFamily="34" charset="0"/>
              <a:buChar char="•"/>
            </a:pPr>
            <a:r>
              <a:rPr lang="en-US" dirty="0"/>
              <a:t>Disability Status</a:t>
            </a:r>
          </a:p>
          <a:p>
            <a:pPr marL="1087513" lvl="2" indent="-173113" defTabSz="923270">
              <a:buFont typeface="Arial" panose="020B0604020202020204" pitchFamily="34" charset="0"/>
              <a:buChar char="•"/>
              <a:defRPr/>
            </a:pPr>
            <a:r>
              <a:rPr lang="en-US" dirty="0"/>
              <a:t>Veterans with limited activity experienced better care than Veterans without limited activity on 3 measures (13%), similar care on 11 measures (48%), and worse care on 9 measures (39%).</a:t>
            </a:r>
          </a:p>
          <a:p>
            <a:pPr marL="628650" lvl="1" indent="-171450" defTabSz="923270">
              <a:buFont typeface="Arial" panose="020B0604020202020204" pitchFamily="34" charset="0"/>
              <a:buChar char="•"/>
              <a:defRPr/>
            </a:pPr>
            <a:r>
              <a:rPr lang="en-US" dirty="0"/>
              <a:t>Education</a:t>
            </a:r>
          </a:p>
          <a:p>
            <a:pPr marL="1087513" lvl="2" indent="-173113">
              <a:buFont typeface="Arial" panose="020B0604020202020204" pitchFamily="34" charset="0"/>
              <a:buChar char="•"/>
            </a:pPr>
            <a:r>
              <a:rPr lang="en-US" dirty="0"/>
              <a:t>Veterans with a high school degree or less education experienced </a:t>
            </a:r>
            <a:r>
              <a:rPr lang="en-US" dirty="0" smtClean="0"/>
              <a:t>care similar to </a:t>
            </a:r>
            <a:r>
              <a:rPr lang="en-US" dirty="0"/>
              <a:t>Veterans with at least some college on 20 measures (83%) and worse care on 4 measures (17%).</a:t>
            </a:r>
          </a:p>
          <a:p>
            <a:pPr marL="628650" lvl="1" indent="-171450">
              <a:buFont typeface="Arial" panose="020B0604020202020204" pitchFamily="34" charset="0"/>
              <a:buChar char="•"/>
            </a:pPr>
            <a:r>
              <a:rPr lang="en-US" dirty="0"/>
              <a:t>Income</a:t>
            </a:r>
          </a:p>
          <a:p>
            <a:pPr marL="1087513" lvl="2" indent="-173113" defTabSz="923270">
              <a:buFont typeface="Arial" panose="020B0604020202020204" pitchFamily="34" charset="0"/>
              <a:buChar char="•"/>
              <a:defRPr/>
            </a:pPr>
            <a:r>
              <a:rPr lang="en-US" dirty="0"/>
              <a:t>Veterans with incomes below the poverty line experienced </a:t>
            </a:r>
            <a:r>
              <a:rPr lang="en-US" dirty="0" smtClean="0"/>
              <a:t>care similar to </a:t>
            </a:r>
            <a:r>
              <a:rPr lang="en-US" dirty="0"/>
              <a:t>Veterans with middle or high incomes on 9 measures (69%) and worse care on 4 measures (31%).</a:t>
            </a:r>
          </a:p>
          <a:p>
            <a:pPr marL="1087513" lvl="2" indent="-173113" defTabSz="923270">
              <a:buFont typeface="Arial" panose="020B0604020202020204" pitchFamily="34" charset="0"/>
              <a:buChar char="•"/>
              <a:defRPr/>
            </a:pPr>
            <a:r>
              <a:rPr lang="en-US" dirty="0"/>
              <a:t>Veterans with incomes just above the poverty line experienced </a:t>
            </a:r>
            <a:r>
              <a:rPr lang="en-US" dirty="0" smtClean="0"/>
              <a:t>care similar to </a:t>
            </a:r>
            <a:r>
              <a:rPr lang="en-US" dirty="0"/>
              <a:t>Veterans with middle or high incomes on 15 measures (75%) and worse care on 5 measures (25%).</a:t>
            </a:r>
          </a:p>
          <a:p>
            <a:pPr marL="628650" lvl="1" indent="-171450" defTabSz="923270">
              <a:buFont typeface="Arial" panose="020B0604020202020204" pitchFamily="34" charset="0"/>
              <a:buChar char="•"/>
              <a:defRPr/>
            </a:pPr>
            <a:r>
              <a:rPr lang="en-US" dirty="0"/>
              <a:t>Insurance</a:t>
            </a:r>
          </a:p>
          <a:p>
            <a:pPr marL="1087513" lvl="2" indent="-173113">
              <a:buFont typeface="Arial" panose="020B0604020202020204" pitchFamily="34" charset="0"/>
              <a:buChar char="•"/>
            </a:pPr>
            <a:r>
              <a:rPr lang="en-US" dirty="0"/>
              <a:t>Veterans with public insurance experienced </a:t>
            </a:r>
            <a:r>
              <a:rPr lang="en-US" dirty="0" smtClean="0"/>
              <a:t>care similar to </a:t>
            </a:r>
            <a:r>
              <a:rPr lang="en-US" dirty="0"/>
              <a:t>Veterans with private insurance on 4 measures (100%).</a:t>
            </a:r>
          </a:p>
          <a:p>
            <a:pPr marL="173113" indent="-173113" defTabSz="923270">
              <a:buFont typeface="Arial" panose="020B0604020202020204" pitchFamily="34" charset="0"/>
              <a:buChar char="•"/>
              <a:defRPr/>
            </a:pPr>
            <a:endParaRPr lang="en-US" dirty="0"/>
          </a:p>
          <a:p>
            <a:pPr marL="173113" indent="-173113">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70</a:t>
            </a:fld>
            <a:endParaRPr lang="en-US" dirty="0"/>
          </a:p>
        </p:txBody>
      </p:sp>
    </p:spTree>
    <p:extLst>
      <p:ext uri="{BB962C8B-B14F-4D97-AF65-F5344CB8AC3E}">
        <p14:creationId xmlns:p14="http://schemas.microsoft.com/office/powerpoint/2010/main" val="354745299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kern="1200" dirty="0">
                <a:solidFill>
                  <a:schemeClr val="tx1"/>
                </a:solidFill>
                <a:effectLst/>
              </a:rPr>
              <a:t>H</a:t>
            </a:r>
            <a:r>
              <a:rPr lang="en-US" b="0" i="0" kern="1200" dirty="0">
                <a:solidFill>
                  <a:schemeClr val="tx1"/>
                </a:solidFill>
                <a:effectLst/>
              </a:rPr>
              <a:t>aving a usual source of care can decrease the probability of inpatient admissions and readmissions and decrease expenditures on emergency department visits for physical health, 30-day readmissions, and behavioral health inpatient admissions. It also has a positive effect on several quality measures (Fullerton, 2019). </a:t>
            </a:r>
          </a:p>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Arial" panose="020B0604020202020204" pitchFamily="34" charset="0"/>
              </a:rPr>
              <a:t>Overall Rate:</a:t>
            </a:r>
            <a:r>
              <a:rPr lang="en-US" b="0" dirty="0">
                <a:cs typeface="Arial" panose="020B0604020202020204" pitchFamily="34" charset="0"/>
              </a:rPr>
              <a:t> </a:t>
            </a:r>
            <a:r>
              <a:rPr lang="en-US" dirty="0"/>
              <a:t>In 2014-2017, 82.6% of Veterans ages 18+ had a usual source of care (data not shown).</a:t>
            </a:r>
          </a:p>
          <a:p>
            <a:pPr marL="171450" lvl="0" indent="-171450">
              <a:buFont typeface="Arial" panose="020B0604020202020204" pitchFamily="34" charset="0"/>
              <a:buChar char="•"/>
            </a:pPr>
            <a:r>
              <a:rPr lang="en-US" b="1" dirty="0"/>
              <a:t>Groups With Disparities: </a:t>
            </a:r>
            <a:r>
              <a:rPr lang="en-US" dirty="0"/>
              <a:t>In 2014-2017, findings show significant disparities by </a:t>
            </a:r>
            <a:r>
              <a:rPr lang="en-US" dirty="0" smtClean="0"/>
              <a:t>age but </a:t>
            </a:r>
            <a:r>
              <a:rPr lang="en-US" dirty="0"/>
              <a:t>not gender </a:t>
            </a:r>
            <a:r>
              <a:rPr lang="en-US" dirty="0" smtClean="0"/>
              <a:t>or </a:t>
            </a:r>
            <a:r>
              <a:rPr lang="en-US" dirty="0"/>
              <a:t>race/ethnicity.</a:t>
            </a:r>
          </a:p>
          <a:p>
            <a:pPr marL="628650" lvl="1" indent="-171450">
              <a:buFont typeface="Arial" panose="020B0604020202020204" pitchFamily="34" charset="0"/>
              <a:buChar char="•"/>
            </a:pPr>
            <a:r>
              <a:rPr lang="en-US" dirty="0"/>
              <a:t>Age</a:t>
            </a:r>
          </a:p>
          <a:p>
            <a:pPr marL="1087513" lvl="2" indent="-173113">
              <a:buFont typeface="Arial" panose="020B0604020202020204" pitchFamily="34" charset="0"/>
              <a:buChar char="•"/>
            </a:pPr>
            <a:r>
              <a:rPr lang="en-US" dirty="0"/>
              <a:t>Veterans ages 45-64 were significantly more likely to have a primary care provider </a:t>
            </a:r>
            <a:r>
              <a:rPr lang="en-US" dirty="0" smtClean="0"/>
              <a:t>compared with </a:t>
            </a:r>
            <a:r>
              <a:rPr lang="en-US" dirty="0"/>
              <a:t>Veterans ages 18-44 (80.1% vs. 63.2%).</a:t>
            </a:r>
          </a:p>
          <a:p>
            <a:pPr marL="1087513" lvl="2" indent="-173113">
              <a:buFont typeface="Arial" panose="020B0604020202020204" pitchFamily="34" charset="0"/>
              <a:buChar char="•"/>
            </a:pPr>
            <a:r>
              <a:rPr lang="en-US" dirty="0"/>
              <a:t>Veterans </a:t>
            </a:r>
            <a:r>
              <a:rPr lang="en-US" dirty="0" smtClean="0"/>
              <a:t>age </a:t>
            </a:r>
            <a:r>
              <a:rPr lang="en-US" dirty="0"/>
              <a:t>65+ were significantly more likely to have a primary care provider </a:t>
            </a:r>
            <a:r>
              <a:rPr lang="en-US" dirty="0" smtClean="0"/>
              <a:t>compared with </a:t>
            </a:r>
            <a:r>
              <a:rPr lang="en-US" dirty="0"/>
              <a:t>Veterans ages 18-44 (90.7% vs. 63.2%).</a:t>
            </a:r>
          </a:p>
          <a:p>
            <a:pPr marL="628650" lvl="1" indent="-171450" defTabSz="923270">
              <a:buFont typeface="Arial" panose="020B0604020202020204" pitchFamily="34" charset="0"/>
              <a:buChar char="•"/>
              <a:defRPr/>
            </a:pPr>
            <a:r>
              <a:rPr lang="en-US" dirty="0"/>
              <a:t>Gender</a:t>
            </a:r>
            <a:endParaRPr lang="en-US" b="0" dirty="0"/>
          </a:p>
          <a:p>
            <a:pPr marL="1087513" lvl="2" indent="-173113" defTabSz="923270">
              <a:buFont typeface="Arial" panose="020B0604020202020204" pitchFamily="34" charset="0"/>
              <a:buChar char="•"/>
              <a:defRPr/>
            </a:pPr>
            <a:r>
              <a:rPr lang="en-US" b="0" dirty="0"/>
              <a:t>There were no statistically</a:t>
            </a:r>
            <a:r>
              <a:rPr lang="en-US" b="0" baseline="0" dirty="0"/>
              <a:t> significant differences between f</a:t>
            </a:r>
            <a:r>
              <a:rPr lang="en-US" b="0" dirty="0"/>
              <a:t>emale Veterans and male Veterans in the percentage with a </a:t>
            </a:r>
            <a:r>
              <a:rPr lang="en-US" dirty="0"/>
              <a:t>primary care provider (83.6% vs. 82.5%). </a:t>
            </a:r>
          </a:p>
          <a:p>
            <a:pPr marL="628650" lvl="1" indent="-171450" defTabSz="923270">
              <a:buFont typeface="Arial" panose="020B0604020202020204" pitchFamily="34" charset="0"/>
              <a:buChar char="•"/>
              <a:defRPr/>
            </a:pPr>
            <a:r>
              <a:rPr lang="en-US" dirty="0"/>
              <a:t>Race/Ethnicity</a:t>
            </a:r>
          </a:p>
          <a:p>
            <a:pPr marL="1087513" lvl="2" indent="-173113" defTabSz="923270">
              <a:buFont typeface="Arial" panose="020B0604020202020204" pitchFamily="34" charset="0"/>
              <a:buChar char="•"/>
              <a:defRPr/>
            </a:pPr>
            <a:r>
              <a:rPr lang="en-US" b="0" dirty="0"/>
              <a:t>There were no statistically</a:t>
            </a:r>
            <a:r>
              <a:rPr lang="en-US" b="0" baseline="0" dirty="0"/>
              <a:t> significant differences between Hispanic</a:t>
            </a:r>
            <a:r>
              <a:rPr lang="en-US" b="0" dirty="0"/>
              <a:t> Veterans and non-Hispanic White Veterans in the percentage with a </a:t>
            </a:r>
            <a:r>
              <a:rPr lang="en-US" dirty="0"/>
              <a:t>primary care provider (72.6% vs. 84.2%). </a:t>
            </a:r>
          </a:p>
          <a:p>
            <a:pPr marL="1087513" lvl="2" indent="-173113">
              <a:buFont typeface="Arial" panose="020B0604020202020204" pitchFamily="34" charset="0"/>
              <a:buChar char="•"/>
            </a:pPr>
            <a:r>
              <a:rPr lang="en-US" b="0" dirty="0"/>
              <a:t>There were no statistically</a:t>
            </a:r>
            <a:r>
              <a:rPr lang="en-US" b="0" baseline="0" dirty="0"/>
              <a:t> significant differences between non-Hispanic Black</a:t>
            </a:r>
            <a:r>
              <a:rPr lang="en-US" b="0" dirty="0"/>
              <a:t> Veterans and non-Hispanic White Veterans in the percentage with a </a:t>
            </a:r>
            <a:r>
              <a:rPr lang="en-US" dirty="0"/>
              <a:t>primary care provider (81.8% vs. 84.2%). </a:t>
            </a:r>
          </a:p>
        </p:txBody>
      </p:sp>
      <p:sp>
        <p:nvSpPr>
          <p:cNvPr id="4" name="Slide Number Placeholder 3"/>
          <p:cNvSpPr>
            <a:spLocks noGrp="1"/>
          </p:cNvSpPr>
          <p:nvPr>
            <p:ph type="sldNum" sz="quarter" idx="5"/>
          </p:nvPr>
        </p:nvSpPr>
        <p:spPr/>
        <p:txBody>
          <a:bodyPr/>
          <a:lstStyle/>
          <a:p>
            <a:fld id="{B17BA40C-25F7-4A81-B7B0-365A5351FE20}" type="slidenum">
              <a:rPr lang="en-US" smtClean="0"/>
              <a:t>71</a:t>
            </a:fld>
            <a:endParaRPr lang="en-US" dirty="0"/>
          </a:p>
        </p:txBody>
      </p:sp>
    </p:spTree>
    <p:extLst>
      <p:ext uri="{BB962C8B-B14F-4D97-AF65-F5344CB8AC3E}">
        <p14:creationId xmlns:p14="http://schemas.microsoft.com/office/powerpoint/2010/main" val="25024467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kern="1200" dirty="0">
                <a:solidFill>
                  <a:schemeClr val="tx1"/>
                </a:solidFill>
                <a:effectLst/>
              </a:rPr>
              <a:t>H</a:t>
            </a:r>
            <a:r>
              <a:rPr lang="en-US" b="0" i="0" kern="1200" dirty="0">
                <a:solidFill>
                  <a:schemeClr val="tx1"/>
                </a:solidFill>
                <a:effectLst/>
              </a:rPr>
              <a:t>aving a usual source of care can decrease the probability of inpatient admissions and readmissions and decrease expenditures on emergency department visits for physical health, 30-day readmissions, and behavioral health inpatient admissions. It also has a positive effect on several quality measures (Fullerton, 2019). </a:t>
            </a:r>
          </a:p>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Arial" panose="020B0604020202020204" pitchFamily="34" charset="0"/>
              </a:rPr>
              <a:t>Overall Rate:</a:t>
            </a:r>
            <a:r>
              <a:rPr lang="en-US" b="0" dirty="0">
                <a:cs typeface="Arial" panose="020B0604020202020204" pitchFamily="34" charset="0"/>
              </a:rPr>
              <a:t> </a:t>
            </a:r>
            <a:r>
              <a:rPr lang="en-US" dirty="0"/>
              <a:t>In 2014-2017, 82.6% of Veterans </a:t>
            </a:r>
            <a:r>
              <a:rPr lang="en-US" dirty="0" smtClean="0"/>
              <a:t>age </a:t>
            </a:r>
            <a:r>
              <a:rPr lang="en-US" dirty="0"/>
              <a:t>18+ had a usual source of care (data not shown</a:t>
            </a:r>
            <a:r>
              <a:rPr lang="en-US" dirty="0" smtClean="0"/>
              <a:t>).</a:t>
            </a:r>
          </a:p>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Groups </a:t>
            </a:r>
            <a:r>
              <a:rPr lang="en-US" b="1" dirty="0"/>
              <a:t>With Disparities: </a:t>
            </a:r>
            <a:r>
              <a:rPr lang="en-US" dirty="0"/>
              <a:t>In 2014-2017, findings do not show significant disparities by activity status, education, </a:t>
            </a:r>
            <a:r>
              <a:rPr lang="en-US" dirty="0" smtClean="0"/>
              <a:t>or income.</a:t>
            </a:r>
          </a:p>
          <a:p>
            <a:pPr marL="628650" marR="0" lvl="1"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Activity </a:t>
            </a:r>
            <a:r>
              <a:rPr lang="en-US" dirty="0"/>
              <a:t>Status</a:t>
            </a:r>
          </a:p>
          <a:p>
            <a:pPr marL="1087513" lvl="2" indent="-173113">
              <a:buFont typeface="Arial" panose="020B0604020202020204" pitchFamily="34" charset="0"/>
              <a:buChar char="•"/>
            </a:pPr>
            <a:r>
              <a:rPr lang="en-US" b="0" dirty="0"/>
              <a:t>There were no statistically significant differences between Veterans with limited activity and Veterans without limited activity in the percentage with a primary care provider (88.6% vs. 81.2</a:t>
            </a:r>
            <a:r>
              <a:rPr lang="en-US" b="0" dirty="0" smtClean="0"/>
              <a:t>%).</a:t>
            </a:r>
          </a:p>
          <a:p>
            <a:pPr marL="630313" lvl="1" indent="-173113">
              <a:buFont typeface="Arial" panose="020B0604020202020204" pitchFamily="34" charset="0"/>
              <a:buChar char="•"/>
            </a:pPr>
            <a:r>
              <a:rPr lang="en-US" b="0" dirty="0" smtClean="0"/>
              <a:t>Education</a:t>
            </a:r>
            <a:endParaRPr lang="en-US" b="0" dirty="0"/>
          </a:p>
          <a:p>
            <a:pPr marL="1087513" lvl="2" indent="-173113" defTabSz="923270">
              <a:buFont typeface="Arial" panose="020B0604020202020204" pitchFamily="34" charset="0"/>
              <a:buChar char="•"/>
              <a:defRPr/>
            </a:pPr>
            <a:r>
              <a:rPr lang="en-US" b="0" dirty="0"/>
              <a:t>There were no statistically significant differences between Veterans with high school or less education and Veterans with at least some college education in the percentage with a primary care provider (80.5% vs. 82.6</a:t>
            </a:r>
            <a:r>
              <a:rPr lang="en-US" b="0" dirty="0" smtClean="0"/>
              <a:t>%).</a:t>
            </a:r>
          </a:p>
          <a:p>
            <a:pPr marL="630313" lvl="1" indent="-173113" defTabSz="923270">
              <a:buFont typeface="Arial" panose="020B0604020202020204" pitchFamily="34" charset="0"/>
              <a:buChar char="•"/>
              <a:defRPr/>
            </a:pPr>
            <a:r>
              <a:rPr lang="en-US" b="0" dirty="0" smtClean="0"/>
              <a:t>Income</a:t>
            </a:r>
            <a:endParaRPr lang="en-US" b="0" dirty="0"/>
          </a:p>
          <a:p>
            <a:pPr marL="1087513" lvl="2" indent="-173113" defTabSz="923270">
              <a:buFont typeface="Arial" panose="020B0604020202020204" pitchFamily="34" charset="0"/>
              <a:buChar char="•"/>
              <a:defRPr/>
            </a:pPr>
            <a:r>
              <a:rPr lang="en-US" b="0" dirty="0"/>
              <a:t>There were no statistically significant differences between Veterans </a:t>
            </a:r>
            <a:r>
              <a:rPr lang="en-US" b="0" dirty="0" smtClean="0"/>
              <a:t>who were </a:t>
            </a:r>
            <a:r>
              <a:rPr lang="en-US" b="0" dirty="0"/>
              <a:t>poor </a:t>
            </a:r>
            <a:r>
              <a:rPr lang="en-US" b="0" dirty="0" smtClean="0"/>
              <a:t>and </a:t>
            </a:r>
            <a:r>
              <a:rPr lang="en-US" b="0" dirty="0"/>
              <a:t>Veterans with middle or high income in the percentage with a primary care provider (78.4% vs. 82.8%). </a:t>
            </a:r>
          </a:p>
          <a:p>
            <a:pPr marL="1087513" lvl="2" indent="-173113">
              <a:buFont typeface="Arial" panose="020B0604020202020204" pitchFamily="34" charset="0"/>
              <a:buChar char="•"/>
            </a:pPr>
            <a:r>
              <a:rPr lang="en-US" b="0" dirty="0"/>
              <a:t>There were no statistically significant differences between Veterans with near poverty income and Veterans with middle or high income in the percentage with a primary care provider (83.2% vs. 82.8%). </a:t>
            </a:r>
          </a:p>
        </p:txBody>
      </p:sp>
      <p:sp>
        <p:nvSpPr>
          <p:cNvPr id="4" name="Slide Number Placeholder 3"/>
          <p:cNvSpPr>
            <a:spLocks noGrp="1"/>
          </p:cNvSpPr>
          <p:nvPr>
            <p:ph type="sldNum" sz="quarter" idx="5"/>
          </p:nvPr>
        </p:nvSpPr>
        <p:spPr/>
        <p:txBody>
          <a:bodyPr/>
          <a:lstStyle/>
          <a:p>
            <a:fld id="{B17BA40C-25F7-4A81-B7B0-365A5351FE20}" type="slidenum">
              <a:rPr lang="en-US" smtClean="0"/>
              <a:t>72</a:t>
            </a:fld>
            <a:endParaRPr lang="en-US" dirty="0"/>
          </a:p>
        </p:txBody>
      </p:sp>
    </p:spTree>
    <p:extLst>
      <p:ext uri="{BB962C8B-B14F-4D97-AF65-F5344CB8AC3E}">
        <p14:creationId xmlns:p14="http://schemas.microsoft.com/office/powerpoint/2010/main" val="187841774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kern="1200" dirty="0">
                <a:solidFill>
                  <a:schemeClr val="tx1"/>
                </a:solidFill>
                <a:effectLst/>
              </a:rPr>
              <a:t>H</a:t>
            </a:r>
            <a:r>
              <a:rPr lang="en-US" b="0" i="0" kern="1200" dirty="0">
                <a:solidFill>
                  <a:schemeClr val="tx1"/>
                </a:solidFill>
                <a:effectLst/>
              </a:rPr>
              <a:t>aving a usual source of care can</a:t>
            </a:r>
            <a:r>
              <a:rPr lang="en-US" b="0" i="0" kern="1200" baseline="0" dirty="0">
                <a:solidFill>
                  <a:schemeClr val="tx1"/>
                </a:solidFill>
                <a:effectLst/>
              </a:rPr>
              <a:t> d</a:t>
            </a:r>
            <a:r>
              <a:rPr lang="en-US" b="0" i="0" kern="1200" dirty="0">
                <a:solidFill>
                  <a:schemeClr val="tx1"/>
                </a:solidFill>
                <a:effectLst/>
              </a:rPr>
              <a:t>ecrease the probability of inpatient admissions and readmissions and decrease expenditures on emergency department visits for physical health, 30-day readmissions, and behavioral health inpatient admissions. It also has a positive effect on several quality measures (Fullerton, 2019). </a:t>
            </a:r>
          </a:p>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Arial" panose="020B0604020202020204" pitchFamily="34" charset="0"/>
              </a:rPr>
              <a:t>Overall Rate:</a:t>
            </a:r>
            <a:r>
              <a:rPr lang="en-US" b="0" dirty="0">
                <a:cs typeface="Arial" panose="020B0604020202020204" pitchFamily="34" charset="0"/>
              </a:rPr>
              <a:t> </a:t>
            </a:r>
            <a:r>
              <a:rPr lang="en-US" dirty="0"/>
              <a:t>In 2014-2017, 82.6% of Veterans had a usual primary care provider (data not shown).</a:t>
            </a:r>
          </a:p>
          <a:p>
            <a:pPr marL="171450" lvl="0" indent="-171450">
              <a:buFont typeface="Arial" panose="020B0604020202020204" pitchFamily="34" charset="0"/>
              <a:buChar char="•"/>
            </a:pPr>
            <a:r>
              <a:rPr lang="en-US" b="1" dirty="0" smtClean="0"/>
              <a:t>Trends: </a:t>
            </a:r>
            <a:r>
              <a:rPr lang="en-US" b="0" dirty="0"/>
              <a:t>From</a:t>
            </a:r>
            <a:r>
              <a:rPr lang="en-US" dirty="0"/>
              <a:t> 2014-2017, findings show varying trends across Veterans of different age/gender </a:t>
            </a:r>
            <a:r>
              <a:rPr lang="en-US" dirty="0" smtClean="0"/>
              <a:t>categories:</a:t>
            </a:r>
            <a:endParaRPr lang="en-US" dirty="0"/>
          </a:p>
          <a:p>
            <a:pPr marL="630313" lvl="1" indent="-173113">
              <a:buFont typeface="Arial" panose="020B0604020202020204" pitchFamily="34" charset="0"/>
              <a:buChar char="•"/>
            </a:pPr>
            <a:r>
              <a:rPr lang="en-US" b="0" dirty="0"/>
              <a:t>Female Veterans ages 18-44 had an increase in the percentage with a usual primary care provider from 2014 to 2017 (71.0% to 80.1%).</a:t>
            </a:r>
          </a:p>
          <a:p>
            <a:pPr marL="630313" marR="0" lvl="1" indent="-173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Female Veterans ages 45-64 had an increase in the percentage with a usual primary care provider from 2014 to 2017 (81.4% to 81.7%).</a:t>
            </a:r>
          </a:p>
          <a:p>
            <a:pPr marL="630313" marR="0" lvl="1" indent="-173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Female Veterans </a:t>
            </a:r>
            <a:r>
              <a:rPr lang="en-US" b="0" dirty="0" smtClean="0"/>
              <a:t>age </a:t>
            </a:r>
            <a:r>
              <a:rPr lang="en-US" b="0" dirty="0"/>
              <a:t>65+ had an increase in the percentage with a usual primary care provider from 2015 to 2017 (89.4% to 90.8%).</a:t>
            </a:r>
          </a:p>
          <a:p>
            <a:pPr marL="630313" marR="0" lvl="1" indent="-173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Male Veterans ages 18-44 had a decrease in the percentage with a usual primary care provider</a:t>
            </a:r>
            <a:r>
              <a:rPr lang="en-US" b="0" strike="noStrike" dirty="0"/>
              <a:t> </a:t>
            </a:r>
            <a:r>
              <a:rPr lang="en-US" b="0" dirty="0"/>
              <a:t>from 2014 to 2017 (63.3% to 58.4%).</a:t>
            </a:r>
          </a:p>
          <a:p>
            <a:pPr marL="630313" marR="0" lvl="1" indent="-173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Male Veterans ages 45-64 had a decrease in the percentage with a usual primary care provider from 2014 to 2017 (82.4% to 79.0%).</a:t>
            </a:r>
          </a:p>
          <a:p>
            <a:pPr marL="630313" marR="0" lvl="1" indent="-173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Male Veterans </a:t>
            </a:r>
            <a:r>
              <a:rPr lang="en-US" b="0" dirty="0" smtClean="0"/>
              <a:t>age </a:t>
            </a:r>
            <a:r>
              <a:rPr lang="en-US" b="0" dirty="0"/>
              <a:t>65+ had a decrease in the percentage with a usual primary care provider from 2014 to 2017 (91.6% to 89.9%).</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dirty="0"/>
          </a:p>
        </p:txBody>
      </p:sp>
      <p:sp>
        <p:nvSpPr>
          <p:cNvPr id="4" name="Slide Number Placeholder 3"/>
          <p:cNvSpPr>
            <a:spLocks noGrp="1"/>
          </p:cNvSpPr>
          <p:nvPr>
            <p:ph type="sldNum" sz="quarter" idx="5"/>
          </p:nvPr>
        </p:nvSpPr>
        <p:spPr/>
        <p:txBody>
          <a:bodyPr/>
          <a:lstStyle/>
          <a:p>
            <a:fld id="{B17BA40C-25F7-4A81-B7B0-365A5351FE20}" type="slidenum">
              <a:rPr lang="en-US" smtClean="0"/>
              <a:t>73</a:t>
            </a:fld>
            <a:endParaRPr lang="en-US" dirty="0"/>
          </a:p>
        </p:txBody>
      </p:sp>
    </p:spTree>
    <p:extLst>
      <p:ext uri="{BB962C8B-B14F-4D97-AF65-F5344CB8AC3E}">
        <p14:creationId xmlns:p14="http://schemas.microsoft.com/office/powerpoint/2010/main" val="29579763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i="0" u="none" strike="noStrike" kern="1200" baseline="0" dirty="0">
                <a:solidFill>
                  <a:schemeClr val="tx1"/>
                </a:solidFill>
              </a:rPr>
              <a:t>Oral health is important to an individual’s overall health and well-being. While advances in oral health have benefited most Americans, some cannot afford all the care they need, resulting in needless pain and suffering, complications that may devastate overall health and well-being, and social costs that diminish quality of life (National Institute of Dental and Craniofacial Research, 2000). </a:t>
            </a:r>
            <a:endParaRPr lang="en-US" b="0" dirty="0">
              <a:solidFill>
                <a:schemeClr val="tx1"/>
              </a:solidFill>
              <a:cs typeface="Arial" panose="020B0604020202020204" pitchFamily="34" charset="0"/>
            </a:endParaRPr>
          </a:p>
          <a:p>
            <a:pPr marL="171450" lvl="0" indent="-171450">
              <a:buFont typeface="Arial" panose="020B0604020202020204" pitchFamily="34" charset="0"/>
              <a:buChar char="•"/>
            </a:pPr>
            <a:r>
              <a:rPr lang="en-US" b="1" dirty="0" smtClean="0">
                <a:cs typeface="Arial" panose="020B0604020202020204" pitchFamily="34" charset="0"/>
              </a:rPr>
              <a:t>Overall </a:t>
            </a:r>
            <a:r>
              <a:rPr lang="en-US" b="1" dirty="0">
                <a:cs typeface="Arial" panose="020B0604020202020204" pitchFamily="34" charset="0"/>
              </a:rPr>
              <a:t>Rate:</a:t>
            </a:r>
            <a:r>
              <a:rPr lang="en-US" b="0" dirty="0">
                <a:cs typeface="Arial" panose="020B0604020202020204" pitchFamily="34" charset="0"/>
              </a:rPr>
              <a:t> </a:t>
            </a:r>
            <a:r>
              <a:rPr lang="en-US" dirty="0"/>
              <a:t>In 2014-2017, 43.8% of Veterans had a dental visit in the past year (data not shown).</a:t>
            </a:r>
          </a:p>
          <a:p>
            <a:pPr marL="171450" lvl="0" indent="-171450">
              <a:buFont typeface="Arial" panose="020B0604020202020204" pitchFamily="34" charset="0"/>
              <a:buChar char="•"/>
            </a:pPr>
            <a:r>
              <a:rPr lang="en-US" b="1" dirty="0"/>
              <a:t>Groups With Disparities: </a:t>
            </a:r>
            <a:r>
              <a:rPr lang="en-US" dirty="0"/>
              <a:t>In 2014-2017, findings show significant disparities by </a:t>
            </a:r>
            <a:r>
              <a:rPr lang="en-US" dirty="0" smtClean="0"/>
              <a:t>age but </a:t>
            </a:r>
            <a:r>
              <a:rPr lang="en-US" dirty="0"/>
              <a:t>not gender </a:t>
            </a:r>
            <a:r>
              <a:rPr lang="en-US" dirty="0" smtClean="0"/>
              <a:t>or </a:t>
            </a:r>
            <a:r>
              <a:rPr lang="en-US" dirty="0"/>
              <a:t>race/ethnicity.</a:t>
            </a:r>
          </a:p>
          <a:p>
            <a:pPr marL="628650" lvl="1" indent="-171450">
              <a:buFont typeface="Arial" panose="020B0604020202020204" pitchFamily="34" charset="0"/>
              <a:buChar char="•"/>
            </a:pPr>
            <a:r>
              <a:rPr lang="en-US" dirty="0"/>
              <a:t>Age</a:t>
            </a:r>
          </a:p>
          <a:p>
            <a:pPr marL="1087513" lvl="2" indent="-173113">
              <a:buFont typeface="Arial" panose="020B0604020202020204" pitchFamily="34" charset="0"/>
              <a:buChar char="•"/>
            </a:pPr>
            <a:r>
              <a:rPr lang="en-US" dirty="0"/>
              <a:t>Veterans ages 45-64 were significantly more likely to have a dental visit </a:t>
            </a:r>
            <a:r>
              <a:rPr lang="en-US" dirty="0" smtClean="0"/>
              <a:t>compared with </a:t>
            </a:r>
            <a:r>
              <a:rPr lang="en-US" dirty="0"/>
              <a:t>Veterans ages 18-44 (42.1% vs. 32.1%).</a:t>
            </a:r>
          </a:p>
          <a:p>
            <a:pPr marL="1087513" lvl="2" indent="-173113">
              <a:buFont typeface="Arial" panose="020B0604020202020204" pitchFamily="34" charset="0"/>
              <a:buChar char="•"/>
            </a:pPr>
            <a:r>
              <a:rPr lang="en-US" dirty="0"/>
              <a:t>Veterans </a:t>
            </a:r>
            <a:r>
              <a:rPr lang="en-US" dirty="0" smtClean="0"/>
              <a:t>age 65+ </a:t>
            </a:r>
            <a:r>
              <a:rPr lang="en-US" dirty="0"/>
              <a:t>were significantly more likely to have a dental visit </a:t>
            </a:r>
            <a:r>
              <a:rPr lang="en-US" dirty="0" smtClean="0"/>
              <a:t>compared with </a:t>
            </a:r>
            <a:r>
              <a:rPr lang="en-US" dirty="0"/>
              <a:t>Veterans ages 18-44 (48.7% vs. 32.1%).</a:t>
            </a:r>
          </a:p>
          <a:p>
            <a:pPr marL="628650" lvl="1" indent="-171450" defTabSz="923270">
              <a:buFont typeface="Arial" panose="020B0604020202020204" pitchFamily="34" charset="0"/>
              <a:buChar char="•"/>
              <a:defRPr/>
            </a:pPr>
            <a:r>
              <a:rPr lang="en-US" dirty="0"/>
              <a:t>Gender</a:t>
            </a:r>
          </a:p>
          <a:p>
            <a:pPr marL="1087513" lvl="2" indent="-173113" defTabSz="923270">
              <a:buFont typeface="Arial" panose="020B0604020202020204" pitchFamily="34" charset="0"/>
              <a:buChar char="•"/>
              <a:defRPr/>
            </a:pPr>
            <a:r>
              <a:rPr lang="en-US" b="0" dirty="0"/>
              <a:t>There were no statistically significant</a:t>
            </a:r>
            <a:r>
              <a:rPr lang="en-US" b="0" baseline="0" dirty="0"/>
              <a:t> differences between f</a:t>
            </a:r>
            <a:r>
              <a:rPr lang="en-US" b="0" dirty="0"/>
              <a:t>emale Veterans and male Veterans</a:t>
            </a:r>
            <a:r>
              <a:rPr lang="en-US" b="0" baseline="0" dirty="0"/>
              <a:t> in the percentage who had </a:t>
            </a:r>
            <a:r>
              <a:rPr lang="en-US" b="0" dirty="0"/>
              <a:t>a dental visit (49.4% vs. 43.2%). </a:t>
            </a:r>
          </a:p>
          <a:p>
            <a:pPr marL="628650" lvl="1" indent="-171450" defTabSz="923270">
              <a:buFont typeface="Arial" panose="020B0604020202020204" pitchFamily="34" charset="0"/>
              <a:buChar char="•"/>
              <a:defRPr/>
            </a:pPr>
            <a:r>
              <a:rPr lang="en-US" b="0" dirty="0"/>
              <a:t>Race/Ethnicity</a:t>
            </a:r>
          </a:p>
          <a:p>
            <a:pPr marL="1005840" lvl="3" indent="-182880" defTabSz="923270">
              <a:buFont typeface="Arial" panose="020B0604020202020204" pitchFamily="34" charset="0"/>
              <a:buChar char="•"/>
              <a:defRPr/>
            </a:pPr>
            <a:r>
              <a:rPr lang="en-US" b="0" dirty="0"/>
              <a:t>There were no statistically significant</a:t>
            </a:r>
            <a:r>
              <a:rPr lang="en-US" b="0" baseline="0" dirty="0"/>
              <a:t> differences between </a:t>
            </a:r>
            <a:r>
              <a:rPr lang="en-US" b="0" dirty="0"/>
              <a:t>Hispanic Veterans and non-Hispanic White Veterans in the percentage who had a dental visit (39.9% vs. 45.4%). </a:t>
            </a:r>
          </a:p>
          <a:p>
            <a:pPr marL="1005840" lvl="3" indent="-182880">
              <a:buFont typeface="Arial" panose="020B0604020202020204" pitchFamily="34" charset="0"/>
              <a:buChar char="•"/>
            </a:pPr>
            <a:r>
              <a:rPr lang="en-US" b="0" dirty="0"/>
              <a:t>There were no statistically significant</a:t>
            </a:r>
            <a:r>
              <a:rPr lang="en-US" b="0" baseline="0" dirty="0"/>
              <a:t> differences between non-</a:t>
            </a:r>
            <a:r>
              <a:rPr lang="en-US" b="0" dirty="0"/>
              <a:t>Hispanic Black Veterans and non-Hispanic White Veterans in the percentage who had a dental visit (31.1% vs. 45.4%). </a:t>
            </a:r>
          </a:p>
          <a:p>
            <a:pPr marL="173113" indent="-173113" defTabSz="923270">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74</a:t>
            </a:fld>
            <a:endParaRPr lang="en-US" dirty="0"/>
          </a:p>
        </p:txBody>
      </p:sp>
    </p:spTree>
    <p:extLst>
      <p:ext uri="{BB962C8B-B14F-4D97-AF65-F5344CB8AC3E}">
        <p14:creationId xmlns:p14="http://schemas.microsoft.com/office/powerpoint/2010/main" val="36099355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i="0" u="none" strike="noStrike" kern="1200" baseline="0" dirty="0">
                <a:solidFill>
                  <a:schemeClr val="tx1"/>
                </a:solidFill>
              </a:rPr>
              <a:t>Oral health is important to an individual’s overall health and well-being. While advances in oral health have benefited most Americans, some cannot afford all the care they need, resulting in needless pain and suffering, complications that may devastate overall health and well-being, and social costs that diminish quality of life (National Institute of Dental and Craniofacial Research, 2000). </a:t>
            </a:r>
            <a:endParaRPr lang="en-US" b="0" dirty="0">
              <a:solidFill>
                <a:schemeClr val="tx1"/>
              </a:solidFill>
              <a:cs typeface="Arial" panose="020B0604020202020204" pitchFamily="34" charset="0"/>
            </a:endParaRPr>
          </a:p>
          <a:p>
            <a:pPr marL="171450" indent="-171450" defTabSz="923270">
              <a:buFont typeface="Arial" panose="020B0604020202020204" pitchFamily="34" charset="0"/>
              <a:buChar char="•"/>
              <a:defRPr/>
            </a:pPr>
            <a:r>
              <a:rPr lang="en-US" b="1" dirty="0">
                <a:cs typeface="Arial" panose="020B0604020202020204" pitchFamily="34" charset="0"/>
              </a:rPr>
              <a:t>Overall Rate:</a:t>
            </a:r>
            <a:r>
              <a:rPr lang="en-US" b="0" dirty="0">
                <a:cs typeface="Arial" panose="020B0604020202020204" pitchFamily="34" charset="0"/>
              </a:rPr>
              <a:t> </a:t>
            </a:r>
            <a:r>
              <a:rPr lang="en-US" dirty="0"/>
              <a:t>In 2014-2017, 43.8% of Veterans had a dental visit in the past year (data not shown).</a:t>
            </a:r>
          </a:p>
          <a:p>
            <a:pPr marL="171450" lvl="0" indent="-171450">
              <a:buFont typeface="Arial" panose="020B0604020202020204" pitchFamily="34" charset="0"/>
              <a:buChar char="•"/>
            </a:pPr>
            <a:r>
              <a:rPr lang="en-US" b="1" dirty="0"/>
              <a:t>Groups With Disparities: </a:t>
            </a:r>
            <a:r>
              <a:rPr lang="en-US" dirty="0"/>
              <a:t>In 2014-2017, findings show significant disparities by activity status, education, and income.</a:t>
            </a:r>
          </a:p>
          <a:p>
            <a:pPr marL="628650" lvl="1" indent="-171450">
              <a:buFont typeface="Arial" panose="020B0604020202020204" pitchFamily="34" charset="0"/>
              <a:buChar char="•"/>
            </a:pPr>
            <a:r>
              <a:rPr lang="en-US" dirty="0"/>
              <a:t>Activity Status</a:t>
            </a:r>
          </a:p>
          <a:p>
            <a:pPr marL="1087513" lvl="2" indent="-173113">
              <a:buFont typeface="Arial" panose="020B0604020202020204" pitchFamily="34" charset="0"/>
              <a:buChar char="•"/>
            </a:pPr>
            <a:r>
              <a:rPr lang="en-US" dirty="0"/>
              <a:t>Veterans with limited activity were significantly less likely to have a dental visit </a:t>
            </a:r>
            <a:r>
              <a:rPr lang="en-US" dirty="0" smtClean="0"/>
              <a:t>compared with </a:t>
            </a:r>
            <a:r>
              <a:rPr lang="en-US" dirty="0"/>
              <a:t>Veterans without limited activity (31.4% vs. 45.9%). </a:t>
            </a:r>
          </a:p>
          <a:p>
            <a:pPr marL="628650" lvl="1" indent="-171450">
              <a:buFont typeface="Arial" panose="020B0604020202020204" pitchFamily="34" charset="0"/>
              <a:buChar char="•"/>
            </a:pPr>
            <a:r>
              <a:rPr lang="en-US" dirty="0"/>
              <a:t>Education</a:t>
            </a:r>
          </a:p>
          <a:p>
            <a:pPr marL="1087513" lvl="2" indent="-173113" defTabSz="923270">
              <a:buFont typeface="Arial" panose="020B0604020202020204" pitchFamily="34" charset="0"/>
              <a:buChar char="•"/>
              <a:defRPr/>
            </a:pPr>
            <a:r>
              <a:rPr lang="en-US" dirty="0"/>
              <a:t>Veterans with a high school degree or less education were significantly less likely to have a dental visit </a:t>
            </a:r>
            <a:r>
              <a:rPr lang="en-US" dirty="0" smtClean="0"/>
              <a:t>compared with </a:t>
            </a:r>
            <a:r>
              <a:rPr lang="en-US" dirty="0"/>
              <a:t>Veterans with at least some college (31.5% vs. 51.3%). </a:t>
            </a:r>
          </a:p>
          <a:p>
            <a:pPr marL="628650" lvl="1" indent="-171450" defTabSz="923270">
              <a:buFont typeface="Arial" panose="020B0604020202020204" pitchFamily="34" charset="0"/>
              <a:buChar char="•"/>
              <a:defRPr/>
            </a:pPr>
            <a:r>
              <a:rPr lang="en-US" dirty="0"/>
              <a:t>Income</a:t>
            </a:r>
          </a:p>
          <a:p>
            <a:pPr marL="1087513" lvl="2" indent="-173113" defTabSz="923270">
              <a:buFont typeface="Arial" panose="020B0604020202020204" pitchFamily="34" charset="0"/>
              <a:buChar char="•"/>
              <a:defRPr/>
            </a:pPr>
            <a:r>
              <a:rPr lang="en-US" dirty="0"/>
              <a:t>Veterans with incomes just above the poverty line (i.e., near poverty) were significantly less likely to have a dental visit </a:t>
            </a:r>
            <a:r>
              <a:rPr lang="en-US" dirty="0" smtClean="0"/>
              <a:t>compared with </a:t>
            </a:r>
            <a:r>
              <a:rPr lang="en-US" dirty="0"/>
              <a:t>Veterans with middle or high incomes (28.9% vs. 46.3%). </a:t>
            </a:r>
          </a:p>
          <a:p>
            <a:pPr marL="171450" indent="-171450" defTabSz="923270">
              <a:buFont typeface="Arial" panose="020B0604020202020204" pitchFamily="34" charset="0"/>
              <a:buChar char="•"/>
              <a:defRPr/>
            </a:pPr>
            <a:endParaRPr lang="en-US" dirty="0"/>
          </a:p>
          <a:p>
            <a:pPr defTabSz="923270">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75</a:t>
            </a:fld>
            <a:endParaRPr lang="en-US" dirty="0"/>
          </a:p>
        </p:txBody>
      </p:sp>
    </p:spTree>
    <p:extLst>
      <p:ext uri="{BB962C8B-B14F-4D97-AF65-F5344CB8AC3E}">
        <p14:creationId xmlns:p14="http://schemas.microsoft.com/office/powerpoint/2010/main" val="335759070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i="0" u="none" strike="noStrike" kern="1200" baseline="0" dirty="0">
                <a:solidFill>
                  <a:schemeClr val="tx1"/>
                </a:solidFill>
              </a:rPr>
              <a:t>Oral health is important to an individual’s overall health and well-being. While advances in oral health have benefited most Americans, some cannot afford all the care they need, resulting in needless pain and suffering, complications that may devastate overall health and well-being, and social costs that diminish quality of life (National Institute of Dental and Craniofacial Research, 2000). </a:t>
            </a:r>
          </a:p>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Arial" panose="020B0604020202020204" pitchFamily="34" charset="0"/>
              </a:rPr>
              <a:t>Overall Rate:</a:t>
            </a:r>
            <a:r>
              <a:rPr lang="en-US" b="0" dirty="0">
                <a:cs typeface="Arial" panose="020B0604020202020204" pitchFamily="34" charset="0"/>
              </a:rPr>
              <a:t> </a:t>
            </a:r>
            <a:r>
              <a:rPr lang="en-US" dirty="0"/>
              <a:t>In 2014-2017, 43.8% of Veterans had a dental visit in the past year (data not shown).</a:t>
            </a:r>
          </a:p>
          <a:p>
            <a:pPr marL="171450" lvl="0" indent="-171450">
              <a:buFont typeface="Arial" panose="020B0604020202020204" pitchFamily="34" charset="0"/>
              <a:buChar char="•"/>
            </a:pPr>
            <a:r>
              <a:rPr lang="en-US" b="1" dirty="0" smtClean="0"/>
              <a:t>Trends: </a:t>
            </a:r>
            <a:r>
              <a:rPr lang="en-US" b="0" dirty="0"/>
              <a:t>From</a:t>
            </a:r>
            <a:r>
              <a:rPr lang="en-US" dirty="0"/>
              <a:t> 2014-2017, findings show varying trends across Veterans of different age/gender categories.</a:t>
            </a:r>
          </a:p>
          <a:p>
            <a:pPr marL="630313" lvl="1" indent="-173113">
              <a:buFont typeface="Arial" panose="020B0604020202020204" pitchFamily="34" charset="0"/>
              <a:buChar char="•"/>
            </a:pPr>
            <a:r>
              <a:rPr lang="en-US" b="0" dirty="0"/>
              <a:t>Female Veterans ages 18-44 had an increase in the percentage with a dental </a:t>
            </a:r>
            <a:r>
              <a:rPr lang="en-US" b="0" dirty="0" smtClean="0"/>
              <a:t>visit </a:t>
            </a:r>
            <a:r>
              <a:rPr lang="en-US" b="0" dirty="0"/>
              <a:t>from 2014 to 2017 (42.9% </a:t>
            </a:r>
            <a:r>
              <a:rPr lang="en-US" b="0" strike="noStrike" dirty="0"/>
              <a:t>to</a:t>
            </a:r>
            <a:r>
              <a:rPr lang="en-US" b="0" dirty="0"/>
              <a:t> 59.1%).</a:t>
            </a:r>
          </a:p>
          <a:p>
            <a:pPr marL="630313" marR="0" lvl="1" indent="-173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Female Veterans ages 45-64 had an increase in the percentage with a dental </a:t>
            </a:r>
            <a:r>
              <a:rPr lang="en-US" b="0" dirty="0" smtClean="0"/>
              <a:t>visit </a:t>
            </a:r>
            <a:r>
              <a:rPr lang="en-US" b="0" dirty="0"/>
              <a:t>from 2014 to 2017 (39.6% </a:t>
            </a:r>
            <a:r>
              <a:rPr lang="en-US" b="0" strike="noStrike" dirty="0"/>
              <a:t>to</a:t>
            </a:r>
            <a:r>
              <a:rPr lang="en-US" b="0" dirty="0"/>
              <a:t> 53.9%).</a:t>
            </a:r>
          </a:p>
          <a:p>
            <a:pPr marL="630313" marR="0" lvl="1" indent="-173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Female Veterans </a:t>
            </a:r>
            <a:r>
              <a:rPr lang="en-US" b="0" dirty="0" smtClean="0"/>
              <a:t>age </a:t>
            </a:r>
            <a:r>
              <a:rPr lang="en-US" b="0" dirty="0"/>
              <a:t>65+ had an increase in the percentage with a dental </a:t>
            </a:r>
            <a:r>
              <a:rPr lang="en-US" b="0" dirty="0" smtClean="0"/>
              <a:t>visit </a:t>
            </a:r>
            <a:r>
              <a:rPr lang="en-US" b="0" dirty="0"/>
              <a:t>from 2015 to 2017 (43.1% </a:t>
            </a:r>
            <a:r>
              <a:rPr lang="en-US" b="0" strike="noStrike" dirty="0"/>
              <a:t>to </a:t>
            </a:r>
            <a:r>
              <a:rPr lang="en-US" b="0" dirty="0"/>
              <a:t>67.7%).</a:t>
            </a:r>
          </a:p>
          <a:p>
            <a:pPr marL="630313" marR="0" lvl="1" indent="-173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Male Veterans ages 18-44 had a decrease in the percentage with a dental </a:t>
            </a:r>
            <a:r>
              <a:rPr lang="en-US" b="0" dirty="0" smtClean="0"/>
              <a:t>visit </a:t>
            </a:r>
            <a:r>
              <a:rPr lang="en-US" b="0" dirty="0"/>
              <a:t>from 2014 to 2017 (33.3% </a:t>
            </a:r>
            <a:r>
              <a:rPr lang="en-US" b="0" strike="noStrike" dirty="0"/>
              <a:t>to</a:t>
            </a:r>
            <a:r>
              <a:rPr lang="en-US" b="0" dirty="0"/>
              <a:t> 26.7%).</a:t>
            </a:r>
          </a:p>
          <a:p>
            <a:pPr marL="630313" marR="0" lvl="1" indent="-173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Male Veterans ages 45-64 had a decrease in the percentage with a dental </a:t>
            </a:r>
            <a:r>
              <a:rPr lang="en-US" b="0" dirty="0" smtClean="0"/>
              <a:t>visit </a:t>
            </a:r>
            <a:r>
              <a:rPr lang="en-US" b="0" dirty="0"/>
              <a:t>from 2014 to 2017 (46.9% </a:t>
            </a:r>
            <a:r>
              <a:rPr lang="en-US" b="0" strike="noStrike" dirty="0"/>
              <a:t>to</a:t>
            </a:r>
            <a:r>
              <a:rPr lang="en-US" b="0" dirty="0"/>
              <a:t> 37.9%).</a:t>
            </a:r>
          </a:p>
          <a:p>
            <a:pPr marL="630313" marR="0" lvl="1" indent="-173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Male Veterans </a:t>
            </a:r>
            <a:r>
              <a:rPr lang="en-US" b="0" dirty="0" smtClean="0"/>
              <a:t>age </a:t>
            </a:r>
            <a:r>
              <a:rPr lang="en-US" b="0" dirty="0"/>
              <a:t>65+ had a decrease in the percentage with a dental </a:t>
            </a:r>
            <a:r>
              <a:rPr lang="en-US" b="0" dirty="0" smtClean="0"/>
              <a:t>visit </a:t>
            </a:r>
            <a:r>
              <a:rPr lang="en-US" b="0" dirty="0"/>
              <a:t>from 2014 to 2017 (48.8% </a:t>
            </a:r>
            <a:r>
              <a:rPr lang="en-US" b="0" strike="noStrike" dirty="0"/>
              <a:t>to</a:t>
            </a:r>
            <a:r>
              <a:rPr lang="en-US" b="0" dirty="0"/>
              <a:t> 48.1%).</a:t>
            </a:r>
          </a:p>
          <a:p>
            <a:pPr defTabSz="923270">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76</a:t>
            </a:fld>
            <a:endParaRPr lang="en-US" dirty="0"/>
          </a:p>
        </p:txBody>
      </p:sp>
    </p:spTree>
    <p:extLst>
      <p:ext uri="{BB962C8B-B14F-4D97-AF65-F5344CB8AC3E}">
        <p14:creationId xmlns:p14="http://schemas.microsoft.com/office/powerpoint/2010/main" val="227613599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a:solidFill>
                  <a:schemeClr val="tx1"/>
                </a:solidFill>
                <a:cs typeface="Arial" panose="020B0604020202020204" pitchFamily="34" charset="0"/>
              </a:rPr>
              <a:t>Importance: </a:t>
            </a:r>
            <a:r>
              <a:rPr lang="en-US" b="0" kern="1200" dirty="0">
                <a:solidFill>
                  <a:schemeClr val="tx1"/>
                </a:solidFill>
                <a:effectLst/>
              </a:rPr>
              <a:t>Each year, millions of Americans get sick with influenza. Sometimes it causes mild </a:t>
            </a:r>
            <a:r>
              <a:rPr lang="en-US" b="0" kern="1200" dirty="0" smtClean="0">
                <a:solidFill>
                  <a:schemeClr val="tx1"/>
                </a:solidFill>
                <a:effectLst/>
              </a:rPr>
              <a:t>illness but </a:t>
            </a:r>
            <a:r>
              <a:rPr lang="en-US" b="0" kern="1200" dirty="0">
                <a:solidFill>
                  <a:schemeClr val="tx1"/>
                </a:solidFill>
                <a:effectLst/>
              </a:rPr>
              <a:t>it can also be serious or even deadly, especially for people over 65, newborn babies, and people with certain chronic illnesses (NLM, 2020). Vaccination can prevent influenza and reduce influenza-related morbidity and mortality (CDC, 2019).</a:t>
            </a:r>
          </a:p>
          <a:p>
            <a:pPr marL="171450" lvl="0" indent="-171450">
              <a:buFont typeface="Arial" panose="020B0604020202020204" pitchFamily="34" charset="0"/>
              <a:buChar char="•"/>
            </a:pPr>
            <a:r>
              <a:rPr lang="en-US" b="1" dirty="0">
                <a:cs typeface="Arial" panose="020B0604020202020204" pitchFamily="34" charset="0"/>
              </a:rPr>
              <a:t>Overall Rate:</a:t>
            </a:r>
            <a:r>
              <a:rPr lang="en-US" b="0" dirty="0">
                <a:cs typeface="Arial" panose="020B0604020202020204" pitchFamily="34" charset="0"/>
              </a:rPr>
              <a:t> </a:t>
            </a:r>
            <a:r>
              <a:rPr lang="en-US" dirty="0"/>
              <a:t>In 2015-2018, 50.2% of Veterans </a:t>
            </a:r>
            <a:r>
              <a:rPr lang="en-US" dirty="0" smtClean="0"/>
              <a:t>age 20+ </a:t>
            </a:r>
            <a:r>
              <a:rPr lang="en-US" dirty="0"/>
              <a:t>had an influenza vaccination in the past 12 months (data not shown).</a:t>
            </a:r>
          </a:p>
          <a:p>
            <a:pPr marL="171450" lvl="0" indent="-171450">
              <a:buFont typeface="Arial" panose="020B0604020202020204" pitchFamily="34" charset="0"/>
              <a:buChar char="•"/>
            </a:pPr>
            <a:r>
              <a:rPr lang="en-US" b="1" dirty="0"/>
              <a:t>Groups With Disparities: </a:t>
            </a:r>
            <a:r>
              <a:rPr lang="en-US" dirty="0"/>
              <a:t>In 2015-2018, findings show significant disparities by age and </a:t>
            </a:r>
            <a:r>
              <a:rPr lang="en-US" dirty="0" smtClean="0"/>
              <a:t>gender but </a:t>
            </a:r>
            <a:r>
              <a:rPr lang="en-US" dirty="0"/>
              <a:t>not race/ethnicity.</a:t>
            </a:r>
          </a:p>
          <a:p>
            <a:pPr marL="628650" lvl="1" indent="-171450">
              <a:buFont typeface="Arial" panose="020B0604020202020204" pitchFamily="34" charset="0"/>
              <a:buChar char="•"/>
            </a:pPr>
            <a:r>
              <a:rPr lang="en-US" dirty="0"/>
              <a:t>Age</a:t>
            </a:r>
          </a:p>
          <a:p>
            <a:pPr marL="1087513" lvl="2" indent="-173113">
              <a:buFont typeface="Arial" panose="020B0604020202020204" pitchFamily="34" charset="0"/>
              <a:buChar char="•"/>
            </a:pPr>
            <a:r>
              <a:rPr lang="en-US" b="0" dirty="0"/>
              <a:t>There were no statistically significant differences between Veterans ages 50-64 and Veterans ages 20-49 in the percentage</a:t>
            </a:r>
            <a:r>
              <a:rPr lang="en-US" b="0" baseline="0" dirty="0"/>
              <a:t> who received </a:t>
            </a:r>
            <a:r>
              <a:rPr lang="en-US" b="0" dirty="0"/>
              <a:t>an influenza vaccination (49.0% vs. 44.8%).</a:t>
            </a:r>
          </a:p>
          <a:p>
            <a:pPr marL="1087513" lvl="2" indent="-173113">
              <a:buFont typeface="Arial" panose="020B0604020202020204" pitchFamily="34" charset="0"/>
              <a:buChar char="•"/>
            </a:pPr>
            <a:r>
              <a:rPr lang="en-US" b="0" dirty="0"/>
              <a:t>Veterans </a:t>
            </a:r>
            <a:r>
              <a:rPr lang="en-US" b="0" dirty="0" smtClean="0"/>
              <a:t>age </a:t>
            </a:r>
            <a:r>
              <a:rPr lang="en-US" b="0" dirty="0"/>
              <a:t>65+ were significantly more likely to have an influenza vaccination </a:t>
            </a:r>
            <a:r>
              <a:rPr lang="en-US" b="0" dirty="0" smtClean="0"/>
              <a:t>compared with </a:t>
            </a:r>
            <a:r>
              <a:rPr lang="en-US" b="0" dirty="0"/>
              <a:t>Veterans ages 20-49 (71.5% vs. 44.8%).</a:t>
            </a:r>
          </a:p>
          <a:p>
            <a:pPr marL="628650" lvl="1" indent="-171450" defTabSz="923270">
              <a:buFont typeface="Arial" panose="020B0604020202020204" pitchFamily="34" charset="0"/>
              <a:buChar char="•"/>
              <a:defRPr/>
            </a:pPr>
            <a:r>
              <a:rPr lang="en-US" b="0" dirty="0"/>
              <a:t>Gender</a:t>
            </a:r>
          </a:p>
          <a:p>
            <a:pPr marL="1087513" lvl="2" indent="-173113" defTabSz="923270">
              <a:buFont typeface="Arial" panose="020B0604020202020204" pitchFamily="34" charset="0"/>
              <a:buChar char="•"/>
              <a:defRPr/>
            </a:pPr>
            <a:r>
              <a:rPr lang="en-US" b="0" dirty="0"/>
              <a:t>Female Veterans were significantly more likely to have an influenza vaccination </a:t>
            </a:r>
            <a:r>
              <a:rPr lang="en-US" b="0" dirty="0" smtClean="0"/>
              <a:t>compared with </a:t>
            </a:r>
            <a:r>
              <a:rPr lang="en-US" b="0" dirty="0"/>
              <a:t>male Veterans (57.3% vs. 49.1%). </a:t>
            </a:r>
          </a:p>
          <a:p>
            <a:pPr marL="628650" lvl="1" indent="-171450" defTabSz="923270">
              <a:buFont typeface="Arial" panose="020B0604020202020204" pitchFamily="34" charset="0"/>
              <a:buChar char="•"/>
              <a:defRPr/>
            </a:pPr>
            <a:r>
              <a:rPr lang="en-US" b="0" dirty="0"/>
              <a:t>Race/Ethnicity</a:t>
            </a:r>
          </a:p>
          <a:p>
            <a:pPr marL="1005840" lvl="3" indent="-182880" defTabSz="923270">
              <a:buFont typeface="Arial" panose="020B0604020202020204" pitchFamily="34" charset="0"/>
              <a:buChar char="•"/>
              <a:defRPr/>
            </a:pPr>
            <a:r>
              <a:rPr lang="en-US" b="0" dirty="0"/>
              <a:t>There were no statistically significant differences between Hispanic Veterans and non-Hispanic White Veterans in the percentage who received an influenza vaccination (51.4% vs. 49.9%). </a:t>
            </a:r>
          </a:p>
          <a:p>
            <a:pPr marL="1005840" lvl="3" indent="-182880">
              <a:buFont typeface="Arial" panose="020B0604020202020204" pitchFamily="34" charset="0"/>
              <a:buChar char="•"/>
            </a:pPr>
            <a:r>
              <a:rPr lang="en-US" b="0" dirty="0"/>
              <a:t>There were no statistically significant differences between non-Hispanic Black Veterans and non-Hispanic White Veterans in the percentage who received an influenza vaccination (49.2% vs. 49.9%). </a:t>
            </a:r>
          </a:p>
          <a:p>
            <a:pPr marL="173113" indent="-173113" defTabSz="923270">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77</a:t>
            </a:fld>
            <a:endParaRPr lang="en-US" dirty="0"/>
          </a:p>
        </p:txBody>
      </p:sp>
    </p:spTree>
    <p:extLst>
      <p:ext uri="{BB962C8B-B14F-4D97-AF65-F5344CB8AC3E}">
        <p14:creationId xmlns:p14="http://schemas.microsoft.com/office/powerpoint/2010/main" val="7604169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457200" y="4206240"/>
            <a:ext cx="6217920" cy="4925568"/>
          </a:xfrm>
        </p:spPr>
        <p:txBody>
          <a:bodyPr/>
          <a:lstStyle/>
          <a:p>
            <a:pPr marL="171450" lvl="0" indent="-171450">
              <a:buFont typeface="Arial" panose="020B0604020202020204" pitchFamily="34" charset="0"/>
              <a:buChar char="•"/>
            </a:pPr>
            <a:r>
              <a:rPr lang="en-US" b="1" dirty="0">
                <a:solidFill>
                  <a:schemeClr val="tx1"/>
                </a:solidFill>
                <a:cs typeface="Arial" panose="020B0604020202020204" pitchFamily="34" charset="0"/>
              </a:rPr>
              <a:t>Importance: </a:t>
            </a:r>
            <a:r>
              <a:rPr lang="en-US" b="0" kern="1200" dirty="0">
                <a:solidFill>
                  <a:schemeClr val="tx1"/>
                </a:solidFill>
                <a:effectLst/>
              </a:rPr>
              <a:t>Each year, millions of Americans get sick with influenza. Sometimes it causes mild </a:t>
            </a:r>
            <a:r>
              <a:rPr lang="en-US" b="0" kern="1200" dirty="0" smtClean="0">
                <a:solidFill>
                  <a:schemeClr val="tx1"/>
                </a:solidFill>
                <a:effectLst/>
              </a:rPr>
              <a:t>illness but </a:t>
            </a:r>
            <a:r>
              <a:rPr lang="en-US" b="0" kern="1200" dirty="0">
                <a:solidFill>
                  <a:schemeClr val="tx1"/>
                </a:solidFill>
                <a:effectLst/>
              </a:rPr>
              <a:t>it can also be serious or even deadly, especially for people over 65, newborn babies, and people with certain chronic illnesses (NLM, 2020). Vaccination can prevent influenza and reduce influenza-related morbidity and mortality (CDC, 2019).</a:t>
            </a:r>
          </a:p>
          <a:p>
            <a:pPr marL="171450" lvl="0" indent="-171450">
              <a:buFont typeface="Arial" panose="020B0604020202020204" pitchFamily="34" charset="0"/>
              <a:buChar char="•"/>
            </a:pPr>
            <a:r>
              <a:rPr lang="en-US" b="1" dirty="0">
                <a:cs typeface="Arial" panose="020B0604020202020204" pitchFamily="34" charset="0"/>
              </a:rPr>
              <a:t>Overall Rate:</a:t>
            </a:r>
            <a:r>
              <a:rPr lang="en-US" b="0" dirty="0">
                <a:cs typeface="Arial" panose="020B0604020202020204" pitchFamily="34" charset="0"/>
              </a:rPr>
              <a:t> </a:t>
            </a:r>
            <a:r>
              <a:rPr lang="en-US" dirty="0"/>
              <a:t>In 2015-2018, 50.2% of Veterans </a:t>
            </a:r>
            <a:r>
              <a:rPr lang="en-US" dirty="0" smtClean="0"/>
              <a:t>age </a:t>
            </a:r>
            <a:r>
              <a:rPr lang="en-US" dirty="0"/>
              <a:t>20+ had an influenza vaccination in the past 12 months (data not shown).</a:t>
            </a:r>
          </a:p>
          <a:p>
            <a:pPr marL="171450" lvl="0" indent="-171450">
              <a:buFont typeface="Arial" panose="020B0604020202020204" pitchFamily="34" charset="0"/>
              <a:buChar char="•"/>
            </a:pPr>
            <a:r>
              <a:rPr lang="en-US" b="1" dirty="0"/>
              <a:t>Groups With Disparities: </a:t>
            </a:r>
            <a:r>
              <a:rPr lang="en-US" dirty="0"/>
              <a:t>In 2015-2018, findings show significant disparities by location, education, and </a:t>
            </a:r>
            <a:r>
              <a:rPr lang="en-US" dirty="0" smtClean="0"/>
              <a:t>income </a:t>
            </a:r>
            <a:r>
              <a:rPr lang="en-US" dirty="0"/>
              <a:t>but not activity status.</a:t>
            </a:r>
          </a:p>
          <a:p>
            <a:pPr marL="628650" lvl="1" indent="-171450">
              <a:buFont typeface="Arial" panose="020B0604020202020204" pitchFamily="34" charset="0"/>
              <a:buChar char="•"/>
            </a:pPr>
            <a:r>
              <a:rPr lang="en-US" dirty="0"/>
              <a:t>Location</a:t>
            </a:r>
          </a:p>
          <a:p>
            <a:pPr marL="1087513" lvl="2" indent="-173113">
              <a:buFont typeface="Arial" panose="020B0604020202020204" pitchFamily="34" charset="0"/>
              <a:buChar char="•"/>
            </a:pPr>
            <a:r>
              <a:rPr lang="en-US" dirty="0"/>
              <a:t>Rural Veterans were significantly less likely to have an influenza vaccination </a:t>
            </a:r>
            <a:r>
              <a:rPr lang="en-US" dirty="0" smtClean="0"/>
              <a:t>compared with </a:t>
            </a:r>
            <a:r>
              <a:rPr lang="en-US" dirty="0"/>
              <a:t>urban Veterans (44.4% vs. 51.1%). </a:t>
            </a:r>
          </a:p>
          <a:p>
            <a:pPr marL="628650" lvl="1" indent="-171450">
              <a:buFont typeface="Arial" panose="020B0604020202020204" pitchFamily="34" charset="0"/>
              <a:buChar char="•"/>
            </a:pPr>
            <a:r>
              <a:rPr lang="en-US" dirty="0"/>
              <a:t>Activity Status</a:t>
            </a:r>
          </a:p>
          <a:p>
            <a:pPr marL="1087513" lvl="2" indent="-173113">
              <a:buFont typeface="Arial" panose="020B0604020202020204" pitchFamily="34" charset="0"/>
              <a:buChar char="•"/>
            </a:pPr>
            <a:r>
              <a:rPr lang="en-US" b="0" dirty="0"/>
              <a:t>There were no statistically significant differences between</a:t>
            </a:r>
            <a:r>
              <a:rPr lang="en-US" b="0" baseline="0" dirty="0"/>
              <a:t> Veteran</a:t>
            </a:r>
            <a:r>
              <a:rPr lang="en-US" b="0" dirty="0"/>
              <a:t>s with limited activity and Veterans</a:t>
            </a:r>
            <a:r>
              <a:rPr lang="en-US" b="0" baseline="0" dirty="0"/>
              <a:t> without limited activity in the percentage who received </a:t>
            </a:r>
            <a:r>
              <a:rPr lang="en-US" b="0" dirty="0"/>
              <a:t>an influenza vaccination (50.5% vs. 48.9%). </a:t>
            </a:r>
          </a:p>
          <a:p>
            <a:pPr marL="628650" lvl="1" indent="-171450">
              <a:buFont typeface="Arial" panose="020B0604020202020204" pitchFamily="34" charset="0"/>
              <a:buChar char="•"/>
            </a:pPr>
            <a:r>
              <a:rPr lang="en-US" dirty="0"/>
              <a:t>Education</a:t>
            </a:r>
          </a:p>
          <a:p>
            <a:pPr marL="1087513" lvl="2" indent="-173113" defTabSz="923270">
              <a:buFont typeface="Arial" panose="020B0604020202020204" pitchFamily="34" charset="0"/>
              <a:buChar char="•"/>
              <a:defRPr/>
            </a:pPr>
            <a:r>
              <a:rPr lang="en-US" dirty="0"/>
              <a:t>Veterans with a high school degree or less education were significantly less likely to have an influenza vaccination </a:t>
            </a:r>
            <a:r>
              <a:rPr lang="en-US" dirty="0" smtClean="0"/>
              <a:t>compared with </a:t>
            </a:r>
            <a:r>
              <a:rPr lang="en-US" dirty="0"/>
              <a:t>Veterans with at least some college (42.7% vs. 55.0%). </a:t>
            </a:r>
          </a:p>
          <a:p>
            <a:pPr marL="628650" lvl="1" indent="-171450" defTabSz="923270">
              <a:buFont typeface="Arial" panose="020B0604020202020204" pitchFamily="34" charset="0"/>
              <a:buChar char="•"/>
              <a:defRPr/>
            </a:pPr>
            <a:r>
              <a:rPr lang="en-US" dirty="0"/>
              <a:t>Income</a:t>
            </a:r>
          </a:p>
          <a:p>
            <a:pPr marL="1087513" lvl="2" indent="-173113" defTabSz="923270">
              <a:buFont typeface="Arial" panose="020B0604020202020204" pitchFamily="34" charset="0"/>
              <a:buChar char="•"/>
              <a:defRPr/>
            </a:pPr>
            <a:r>
              <a:rPr lang="en-US" b="0" dirty="0"/>
              <a:t>There were no statistically significant differences between</a:t>
            </a:r>
            <a:r>
              <a:rPr lang="en-US" b="0" baseline="0" dirty="0"/>
              <a:t> Veteran</a:t>
            </a:r>
            <a:r>
              <a:rPr lang="en-US" b="0" dirty="0"/>
              <a:t>s with incomes below the poverty line and Veterans with middle or high incomes in the percentage who received </a:t>
            </a:r>
            <a:r>
              <a:rPr lang="en-US" dirty="0"/>
              <a:t>an influenza vaccination (45.6% vs. 51.9%). </a:t>
            </a:r>
          </a:p>
          <a:p>
            <a:pPr marL="1087513" lvl="2" indent="-173113">
              <a:buFont typeface="Arial" panose="020B0604020202020204" pitchFamily="34" charset="0"/>
              <a:buChar char="•"/>
            </a:pPr>
            <a:r>
              <a:rPr lang="en-US" dirty="0"/>
              <a:t>Veterans with incomes just above the poverty line were significantly less likely to have an influenza vaccination </a:t>
            </a:r>
            <a:r>
              <a:rPr lang="en-US" dirty="0" smtClean="0"/>
              <a:t>compared with </a:t>
            </a:r>
            <a:r>
              <a:rPr lang="en-US" dirty="0"/>
              <a:t>Veterans with middle or high incomes (41.9% vs. 51.9%). </a:t>
            </a:r>
          </a:p>
          <a:p>
            <a:pPr marL="173113" indent="-173113" defTabSz="923270">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78</a:t>
            </a:fld>
            <a:endParaRPr lang="en-US" dirty="0"/>
          </a:p>
        </p:txBody>
      </p:sp>
    </p:spTree>
    <p:extLst>
      <p:ext uri="{BB962C8B-B14F-4D97-AF65-F5344CB8AC3E}">
        <p14:creationId xmlns:p14="http://schemas.microsoft.com/office/powerpoint/2010/main" val="21480539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a:solidFill>
                  <a:schemeClr val="tx1"/>
                </a:solidFill>
                <a:cs typeface="Arial" panose="020B0604020202020204" pitchFamily="34" charset="0"/>
              </a:rPr>
              <a:t>Importance: </a:t>
            </a:r>
            <a:r>
              <a:rPr lang="en-US" b="0" kern="1200" dirty="0">
                <a:solidFill>
                  <a:schemeClr val="tx1"/>
                </a:solidFill>
                <a:effectLst/>
              </a:rPr>
              <a:t>Shingles is a painful rash that usually develops on one side of the body, often the face or torso. For some people, long-lasting pain, which can last for months or even years after the rash goes away, is the most common complication of shingles. The risk of getting shingles increases with age (CDC, 2016) but decreases with vaccination (CDC, 2018). </a:t>
            </a:r>
          </a:p>
          <a:p>
            <a:pPr marL="171450" lvl="0" indent="-171450">
              <a:buFont typeface="Arial" panose="020B0604020202020204" pitchFamily="34" charset="0"/>
              <a:buChar char="•"/>
            </a:pPr>
            <a:r>
              <a:rPr lang="en-US" b="1" dirty="0">
                <a:cs typeface="Arial" panose="020B0604020202020204" pitchFamily="34" charset="0"/>
              </a:rPr>
              <a:t>Overall Rate:</a:t>
            </a:r>
            <a:r>
              <a:rPr lang="en-US" b="0" dirty="0">
                <a:cs typeface="Arial" panose="020B0604020202020204" pitchFamily="34" charset="0"/>
              </a:rPr>
              <a:t> </a:t>
            </a:r>
            <a:r>
              <a:rPr lang="en-US" dirty="0"/>
              <a:t>In 2015-2018, 24.8% of Veterans </a:t>
            </a:r>
            <a:r>
              <a:rPr lang="en-US" dirty="0" smtClean="0"/>
              <a:t>age 50+ </a:t>
            </a:r>
            <a:r>
              <a:rPr lang="en-US" dirty="0"/>
              <a:t>had a shingles vaccination in the past 12 months (data not shown).</a:t>
            </a:r>
          </a:p>
          <a:p>
            <a:pPr marL="171450" lvl="0" indent="-171450">
              <a:buFont typeface="Arial" panose="020B0604020202020204" pitchFamily="34" charset="0"/>
              <a:buChar char="•"/>
            </a:pPr>
            <a:r>
              <a:rPr lang="en-US" b="1" dirty="0"/>
              <a:t>Groups With Disparities: </a:t>
            </a:r>
            <a:r>
              <a:rPr lang="en-US" dirty="0"/>
              <a:t>In 2015-2018, findings show significant disparities by age and </a:t>
            </a:r>
            <a:r>
              <a:rPr lang="en-US" dirty="0" smtClean="0"/>
              <a:t>race/ethnicity </a:t>
            </a:r>
            <a:r>
              <a:rPr lang="en-US" dirty="0"/>
              <a:t>but not gender.</a:t>
            </a:r>
          </a:p>
          <a:p>
            <a:pPr marL="628650" lvl="1" indent="-171450">
              <a:buFont typeface="Arial" panose="020B0604020202020204" pitchFamily="34" charset="0"/>
              <a:buChar char="•"/>
            </a:pPr>
            <a:r>
              <a:rPr lang="en-US" dirty="0"/>
              <a:t>Age</a:t>
            </a:r>
          </a:p>
          <a:p>
            <a:pPr marL="1087513" lvl="2" indent="-173113">
              <a:buFont typeface="Arial" panose="020B0604020202020204" pitchFamily="34" charset="0"/>
              <a:buChar char="•"/>
            </a:pPr>
            <a:r>
              <a:rPr lang="en-US" dirty="0"/>
              <a:t>Veterans </a:t>
            </a:r>
            <a:r>
              <a:rPr lang="en-US" dirty="0" smtClean="0"/>
              <a:t>age </a:t>
            </a:r>
            <a:r>
              <a:rPr lang="en-US" dirty="0"/>
              <a:t>65+ were significantly more likely to have a shingles vaccination </a:t>
            </a:r>
            <a:r>
              <a:rPr lang="en-US" dirty="0" smtClean="0"/>
              <a:t>compared with </a:t>
            </a:r>
            <a:r>
              <a:rPr lang="en-US" dirty="0"/>
              <a:t>Veterans ages 50-64 (41.0% vs. 11.1%).</a:t>
            </a:r>
          </a:p>
          <a:p>
            <a:pPr marL="628650" lvl="1" indent="-171450" defTabSz="923270">
              <a:buFont typeface="Arial" panose="020B0604020202020204" pitchFamily="34" charset="0"/>
              <a:buChar char="•"/>
              <a:defRPr/>
            </a:pPr>
            <a:r>
              <a:rPr lang="en-US" dirty="0"/>
              <a:t>Gender</a:t>
            </a:r>
          </a:p>
          <a:p>
            <a:pPr marL="1087513" lvl="2" indent="-173113" defTabSz="923270">
              <a:buFont typeface="Arial" panose="020B0604020202020204" pitchFamily="34" charset="0"/>
              <a:buChar char="•"/>
              <a:defRPr/>
            </a:pPr>
            <a:r>
              <a:rPr lang="en-US" b="0" dirty="0"/>
              <a:t>There were no statistically</a:t>
            </a:r>
            <a:r>
              <a:rPr lang="en-US" b="0" baseline="0" dirty="0"/>
              <a:t> significant differences between f</a:t>
            </a:r>
            <a:r>
              <a:rPr lang="en-US" b="0" dirty="0"/>
              <a:t>emale Veterans and male Veterans in the percentage who received a shingles vaccination (28.5% vs. 24.4%). </a:t>
            </a:r>
          </a:p>
          <a:p>
            <a:pPr marL="628650" lvl="1" indent="-171450" defTabSz="923270">
              <a:buFont typeface="Arial" panose="020B0604020202020204" pitchFamily="34" charset="0"/>
              <a:buChar char="•"/>
              <a:defRPr/>
            </a:pPr>
            <a:r>
              <a:rPr lang="en-US" dirty="0"/>
              <a:t>Race/Ethnicity</a:t>
            </a:r>
          </a:p>
          <a:p>
            <a:pPr marL="1087513" lvl="2" indent="-173113" defTabSz="923270">
              <a:buFont typeface="Arial" panose="020B0604020202020204" pitchFamily="34" charset="0"/>
              <a:buChar char="•"/>
              <a:defRPr/>
            </a:pPr>
            <a:r>
              <a:rPr lang="en-US" b="0" dirty="0"/>
              <a:t>There were no statistically</a:t>
            </a:r>
            <a:r>
              <a:rPr lang="en-US" b="0" baseline="0" dirty="0"/>
              <a:t> significant differences between </a:t>
            </a:r>
            <a:r>
              <a:rPr lang="en-US" b="0" dirty="0"/>
              <a:t>Hispanic Veterans and</a:t>
            </a:r>
            <a:r>
              <a:rPr lang="en-US" b="0" baseline="0" dirty="0"/>
              <a:t> </a:t>
            </a:r>
            <a:r>
              <a:rPr lang="en-US" b="0" dirty="0"/>
              <a:t>non-Hispanic White Veterans in the percentage who received a shingles vaccination </a:t>
            </a:r>
            <a:r>
              <a:rPr lang="en-US" dirty="0"/>
              <a:t>(21.2% vs. 25.9%). </a:t>
            </a:r>
          </a:p>
          <a:p>
            <a:pPr marL="1087513" lvl="2" indent="-173113">
              <a:buFont typeface="Arial" panose="020B0604020202020204" pitchFamily="34" charset="0"/>
              <a:buChar char="•"/>
            </a:pPr>
            <a:r>
              <a:rPr lang="en-US" dirty="0"/>
              <a:t>Non-Hispanic Black Veterans were significantly less likely to have a shingles vaccination </a:t>
            </a:r>
            <a:r>
              <a:rPr lang="en-US" dirty="0" smtClean="0"/>
              <a:t>compared with </a:t>
            </a:r>
            <a:r>
              <a:rPr lang="en-US" dirty="0"/>
              <a:t>non-Hispanic White Veterans (15.5% vs. 25.9%). </a:t>
            </a:r>
          </a:p>
          <a:p>
            <a:pPr marL="173113" indent="-173113" defTabSz="923270">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79</a:t>
            </a:fld>
            <a:endParaRPr lang="en-US" dirty="0"/>
          </a:p>
        </p:txBody>
      </p:sp>
    </p:spTree>
    <p:extLst>
      <p:ext uri="{BB962C8B-B14F-4D97-AF65-F5344CB8AC3E}">
        <p14:creationId xmlns:p14="http://schemas.microsoft.com/office/powerpoint/2010/main" val="1429943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Notes: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a:t>
            </a:r>
            <a:r>
              <a:rPr lang="en-US" sz="1200" dirty="0"/>
              <a:t>esults are cross-sectional (for a static point in time). Trends over time were not available for this contrast.</a:t>
            </a:r>
            <a:endParaRPr lang="en-US" b="1"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These findings</a:t>
            </a:r>
            <a:r>
              <a:rPr lang="en-US" b="0" baseline="0" dirty="0"/>
              <a:t> are based on </a:t>
            </a:r>
            <a:r>
              <a:rPr lang="en-US" dirty="0"/>
              <a:t>2015 SHEP data.</a:t>
            </a:r>
          </a:p>
        </p:txBody>
      </p:sp>
      <p:sp>
        <p:nvSpPr>
          <p:cNvPr id="4" name="Slide Number Placeholder 3"/>
          <p:cNvSpPr>
            <a:spLocks noGrp="1"/>
          </p:cNvSpPr>
          <p:nvPr>
            <p:ph type="sldNum" sz="quarter" idx="5"/>
          </p:nvPr>
        </p:nvSpPr>
        <p:spPr/>
        <p:txBody>
          <a:bodyPr/>
          <a:lstStyle/>
          <a:p>
            <a:fld id="{B17BA40C-25F7-4A81-B7B0-365A5351FE20}" type="slidenum">
              <a:rPr lang="en-US" smtClean="0"/>
              <a:t>8</a:t>
            </a:fld>
            <a:endParaRPr lang="en-US" dirty="0"/>
          </a:p>
        </p:txBody>
      </p:sp>
    </p:spTree>
    <p:extLst>
      <p:ext uri="{BB962C8B-B14F-4D97-AF65-F5344CB8AC3E}">
        <p14:creationId xmlns:p14="http://schemas.microsoft.com/office/powerpoint/2010/main" val="169888809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457200" y="4206240"/>
            <a:ext cx="6217920" cy="4803648"/>
          </a:xfrm>
        </p:spPr>
        <p:txBody>
          <a:bodyPr/>
          <a:lstStyle/>
          <a:p>
            <a:pPr marL="171450" lvl="0" indent="-171450">
              <a:buFont typeface="Arial" panose="020B0604020202020204" pitchFamily="34" charset="0"/>
              <a:buChar char="•"/>
            </a:pPr>
            <a:r>
              <a:rPr lang="en-US" b="1" dirty="0">
                <a:solidFill>
                  <a:schemeClr val="tx1"/>
                </a:solidFill>
                <a:cs typeface="Arial" panose="020B0604020202020204" pitchFamily="34" charset="0"/>
              </a:rPr>
              <a:t>Importance: </a:t>
            </a:r>
            <a:r>
              <a:rPr lang="en-US" b="0" kern="1200" dirty="0">
                <a:solidFill>
                  <a:schemeClr val="tx1"/>
                </a:solidFill>
                <a:effectLst/>
              </a:rPr>
              <a:t>Shingles is a painful rash that usually develops on one side of the body, often the face or torso. For some people, long-lasting pain, which can last for months or even years after the rash goes away, is the most common complication of shingles. </a:t>
            </a:r>
            <a:r>
              <a:rPr lang="en-US" b="0" kern="1200" dirty="0">
                <a:solidFill>
                  <a:schemeClr val="tx1"/>
                </a:solidFill>
                <a:effectLst/>
                <a:cs typeface="Arial" panose="020B0604020202020204" pitchFamily="34" charset="0"/>
              </a:rPr>
              <a:t>The risk of getting shingles increases with age (CDC, 2016) but decreases with vaccination </a:t>
            </a:r>
            <a:r>
              <a:rPr lang="en-US" b="0" kern="1200" dirty="0">
                <a:solidFill>
                  <a:schemeClr val="tx1"/>
                </a:solidFill>
                <a:effectLst/>
              </a:rPr>
              <a:t>(CDC, 2018). </a:t>
            </a:r>
          </a:p>
          <a:p>
            <a:pPr marL="171450" lvl="0" indent="-171450">
              <a:buFont typeface="Arial" panose="020B0604020202020204" pitchFamily="34" charset="0"/>
              <a:buChar char="•"/>
            </a:pPr>
            <a:r>
              <a:rPr lang="en-US" b="1" dirty="0">
                <a:cs typeface="Arial" panose="020B0604020202020204" pitchFamily="34" charset="0"/>
              </a:rPr>
              <a:t>Overall Rate:</a:t>
            </a:r>
            <a:r>
              <a:rPr lang="en-US" b="0" dirty="0">
                <a:cs typeface="Arial" panose="020B0604020202020204" pitchFamily="34" charset="0"/>
              </a:rPr>
              <a:t> </a:t>
            </a:r>
            <a:r>
              <a:rPr lang="en-US" dirty="0"/>
              <a:t>In 2015-2018, 24.8% of Veterans </a:t>
            </a:r>
            <a:r>
              <a:rPr lang="en-US" dirty="0" smtClean="0"/>
              <a:t>age 50+ </a:t>
            </a:r>
            <a:r>
              <a:rPr lang="en-US" dirty="0"/>
              <a:t>had a shingles vaccination in the past 12 months (data not shown</a:t>
            </a:r>
            <a:r>
              <a:rPr lang="en-US" dirty="0" smtClean="0"/>
              <a:t>).</a:t>
            </a:r>
          </a:p>
          <a:p>
            <a:pPr marL="171450" lvl="0" indent="-171450">
              <a:buFont typeface="Arial" panose="020B0604020202020204" pitchFamily="34" charset="0"/>
              <a:buChar char="•"/>
            </a:pPr>
            <a:r>
              <a:rPr lang="en-US" b="1" dirty="0" smtClean="0"/>
              <a:t>Groups </a:t>
            </a:r>
            <a:r>
              <a:rPr lang="en-US" b="1" dirty="0"/>
              <a:t>With Disparities: </a:t>
            </a:r>
            <a:r>
              <a:rPr lang="en-US" dirty="0"/>
              <a:t>In 2015-2018, findings show significant disparities by education and </a:t>
            </a:r>
            <a:r>
              <a:rPr lang="en-US" dirty="0" smtClean="0"/>
              <a:t>income but </a:t>
            </a:r>
            <a:r>
              <a:rPr lang="en-US" dirty="0"/>
              <a:t>not location </a:t>
            </a:r>
            <a:r>
              <a:rPr lang="en-US" dirty="0" smtClean="0"/>
              <a:t>or </a:t>
            </a:r>
            <a:r>
              <a:rPr lang="en-US" dirty="0"/>
              <a:t>activity status.</a:t>
            </a:r>
          </a:p>
          <a:p>
            <a:pPr marL="454025" indent="-285750"/>
            <a:r>
              <a:rPr lang="en-US" dirty="0"/>
              <a:t>Location</a:t>
            </a:r>
          </a:p>
          <a:p>
            <a:pPr marL="694944" lvl="1" indent="-228600"/>
            <a:r>
              <a:rPr lang="en-US" b="0" dirty="0">
                <a:cs typeface="Arial" panose="020B0604020202020204" pitchFamily="34" charset="0"/>
              </a:rPr>
              <a:t>There were no statistically</a:t>
            </a:r>
            <a:r>
              <a:rPr lang="en-US" b="0" baseline="0" dirty="0">
                <a:cs typeface="Arial" panose="020B0604020202020204" pitchFamily="34" charset="0"/>
              </a:rPr>
              <a:t> significant differences between r</a:t>
            </a:r>
            <a:r>
              <a:rPr lang="en-US" b="0" dirty="0">
                <a:cs typeface="Arial" panose="020B0604020202020204" pitchFamily="34" charset="0"/>
              </a:rPr>
              <a:t>ural Veterans and urban Veterans in the percentage who received a shingles </a:t>
            </a:r>
            <a:r>
              <a:rPr lang="en-US" dirty="0">
                <a:cs typeface="Arial" panose="020B0604020202020204" pitchFamily="34" charset="0"/>
              </a:rPr>
              <a:t>vaccination</a:t>
            </a:r>
            <a:r>
              <a:rPr lang="en-US" dirty="0"/>
              <a:t> (23.6% vs. 25.0%). </a:t>
            </a:r>
          </a:p>
          <a:p>
            <a:pPr marL="463550" lvl="1" indent="-292100"/>
            <a:r>
              <a:rPr lang="en-US" dirty="0"/>
              <a:t>Activity Status</a:t>
            </a:r>
          </a:p>
          <a:p>
            <a:pPr marL="694944" lvl="2" indent="-228600"/>
            <a:r>
              <a:rPr lang="en-US" b="0" dirty="0">
                <a:cs typeface="Arial" panose="020B0604020202020204" pitchFamily="34" charset="0"/>
              </a:rPr>
              <a:t>There were no statistically significant differences between Veterans with limited activity and Veterans without limited activity in the percentage who received a shingles </a:t>
            </a:r>
            <a:r>
              <a:rPr lang="en-US" dirty="0">
                <a:cs typeface="Arial" panose="020B0604020202020204" pitchFamily="34" charset="0"/>
              </a:rPr>
              <a:t>vaccination </a:t>
            </a:r>
            <a:r>
              <a:rPr lang="en-US" dirty="0"/>
              <a:t>(22.8% vs. 25.4%). </a:t>
            </a:r>
          </a:p>
          <a:p>
            <a:pPr marL="463550" lvl="1" indent="-292100"/>
            <a:r>
              <a:rPr lang="en-US" dirty="0"/>
              <a:t>Education</a:t>
            </a:r>
          </a:p>
          <a:p>
            <a:pPr marL="694944" lvl="2" indent="-228600" defTabSz="923270">
              <a:defRPr/>
            </a:pPr>
            <a:r>
              <a:rPr lang="en-US" dirty="0"/>
              <a:t>Veterans with a high school degree or less education were significantly less likely to have a shingles vaccination </a:t>
            </a:r>
            <a:r>
              <a:rPr lang="en-US" dirty="0" smtClean="0"/>
              <a:t>compared with </a:t>
            </a:r>
            <a:r>
              <a:rPr lang="en-US" dirty="0"/>
              <a:t>Veterans with at least some college (19.1% vs. 29.3%). </a:t>
            </a:r>
          </a:p>
          <a:p>
            <a:pPr marL="463550" lvl="1" indent="-292100" defTabSz="923270">
              <a:defRPr/>
            </a:pPr>
            <a:r>
              <a:rPr lang="en-US" dirty="0"/>
              <a:t>Income</a:t>
            </a:r>
          </a:p>
          <a:p>
            <a:pPr marL="694944" lvl="2" indent="-228600" defTabSz="923270">
              <a:defRPr/>
            </a:pPr>
            <a:r>
              <a:rPr lang="en-US" dirty="0"/>
              <a:t>Veterans with incomes below the poverty line were significantly less likely to have a shingles vaccination </a:t>
            </a:r>
            <a:r>
              <a:rPr lang="en-US" dirty="0" smtClean="0"/>
              <a:t>compared with </a:t>
            </a:r>
            <a:r>
              <a:rPr lang="en-US" dirty="0"/>
              <a:t>Veterans with middle or high incomes (19.6% vs. 26.3%). </a:t>
            </a:r>
          </a:p>
          <a:p>
            <a:pPr marL="694944" lvl="2" indent="-228600"/>
            <a:r>
              <a:rPr lang="en-US" dirty="0"/>
              <a:t>Veterans with incomes just above the poverty line were significantly less likely to have a shingles vaccination </a:t>
            </a:r>
            <a:r>
              <a:rPr lang="en-US" dirty="0" smtClean="0"/>
              <a:t>compared with </a:t>
            </a:r>
            <a:r>
              <a:rPr lang="en-US" dirty="0"/>
              <a:t>Veterans with middle or high incomes (17.8% vs. 26.3%). </a:t>
            </a:r>
          </a:p>
          <a:p>
            <a:pPr marL="173113" indent="-173113" defTabSz="923270">
              <a:buFont typeface="Arial" panose="020B0604020202020204" pitchFamily="34" charset="0"/>
              <a:buChar char="•"/>
              <a:defRPr/>
            </a:pPr>
            <a:endParaRPr lang="en-US" dirty="0"/>
          </a:p>
          <a:p>
            <a:pPr lvl="0"/>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80</a:t>
            </a:fld>
            <a:endParaRPr lang="en-US" dirty="0"/>
          </a:p>
        </p:txBody>
      </p:sp>
    </p:spTree>
    <p:extLst>
      <p:ext uri="{BB962C8B-B14F-4D97-AF65-F5344CB8AC3E}">
        <p14:creationId xmlns:p14="http://schemas.microsoft.com/office/powerpoint/2010/main" val="428473952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a:solidFill>
                  <a:schemeClr val="tx1"/>
                </a:solidFill>
                <a:cs typeface="Arial" panose="020B0604020202020204" pitchFamily="34" charset="0"/>
              </a:rPr>
              <a:t>Importance: </a:t>
            </a:r>
            <a:r>
              <a:rPr lang="en-US" b="0" dirty="0" smtClean="0">
                <a:solidFill>
                  <a:schemeClr val="tx1"/>
                </a:solidFill>
                <a:cs typeface="Arial" panose="020B0604020202020204" pitchFamily="34" charset="0"/>
              </a:rPr>
              <a:t>About</a:t>
            </a:r>
            <a:r>
              <a:rPr lang="en-US" b="0" baseline="0" dirty="0" smtClean="0">
                <a:solidFill>
                  <a:schemeClr val="tx1"/>
                </a:solidFill>
                <a:cs typeface="Arial" panose="020B0604020202020204" pitchFamily="34" charset="0"/>
              </a:rPr>
              <a:t> </a:t>
            </a:r>
            <a:r>
              <a:rPr lang="en-US" kern="1200" dirty="0" smtClean="0">
                <a:solidFill>
                  <a:schemeClr val="tx1"/>
                </a:solidFill>
                <a:effectLst/>
              </a:rPr>
              <a:t>95 </a:t>
            </a:r>
            <a:r>
              <a:rPr lang="en-US" kern="1200" dirty="0">
                <a:solidFill>
                  <a:schemeClr val="tx1"/>
                </a:solidFill>
                <a:effectLst/>
              </a:rPr>
              <a:t>million Americans </a:t>
            </a:r>
            <a:r>
              <a:rPr lang="en-US" kern="1200" dirty="0" smtClean="0">
                <a:solidFill>
                  <a:schemeClr val="tx1"/>
                </a:solidFill>
                <a:effectLst/>
              </a:rPr>
              <a:t>age 20 and </a:t>
            </a:r>
            <a:r>
              <a:rPr lang="en-US" kern="1200" dirty="0">
                <a:solidFill>
                  <a:schemeClr val="tx1"/>
                </a:solidFill>
                <a:effectLst/>
              </a:rPr>
              <a:t>older have total cholesterol levels higher than 200 mg/dL and nearly 29 million have total cholesterol levels higher than 240 mg/dL. High cholesterol raises the risk of heart disease, the leading cause of </a:t>
            </a:r>
            <a:r>
              <a:rPr lang="en-US" kern="1200" dirty="0" smtClean="0">
                <a:solidFill>
                  <a:schemeClr val="tx1"/>
                </a:solidFill>
                <a:effectLst/>
              </a:rPr>
              <a:t>death, </a:t>
            </a:r>
            <a:r>
              <a:rPr lang="en-US" kern="1200" dirty="0">
                <a:solidFill>
                  <a:schemeClr val="tx1"/>
                </a:solidFill>
                <a:effectLst/>
              </a:rPr>
              <a:t>and </a:t>
            </a:r>
            <a:r>
              <a:rPr lang="en-US" kern="1200" dirty="0" smtClean="0">
                <a:solidFill>
                  <a:schemeClr val="tx1"/>
                </a:solidFill>
                <a:effectLst/>
              </a:rPr>
              <a:t>stroke</a:t>
            </a:r>
            <a:r>
              <a:rPr lang="en-US" kern="1200" dirty="0">
                <a:solidFill>
                  <a:schemeClr val="tx1"/>
                </a:solidFill>
                <a:effectLst/>
              </a:rPr>
              <a:t>, the fifth leading cause of death (CDC, 2020).</a:t>
            </a:r>
          </a:p>
          <a:p>
            <a:pPr marL="171450" lvl="0" indent="-171450">
              <a:buFont typeface="Arial" panose="020B0604020202020204" pitchFamily="34" charset="0"/>
              <a:buChar char="•"/>
            </a:pPr>
            <a:r>
              <a:rPr lang="en-US" b="1" dirty="0">
                <a:cs typeface="Arial" panose="020B0604020202020204" pitchFamily="34" charset="0"/>
              </a:rPr>
              <a:t>Overall Rate:</a:t>
            </a:r>
            <a:r>
              <a:rPr lang="en-US" b="0" dirty="0">
                <a:cs typeface="Arial" panose="020B0604020202020204" pitchFamily="34" charset="0"/>
              </a:rPr>
              <a:t> </a:t>
            </a:r>
            <a:r>
              <a:rPr lang="en-US" dirty="0"/>
              <a:t>In 2015-2018, 71.3% of Veterans </a:t>
            </a:r>
            <a:r>
              <a:rPr lang="en-US" dirty="0" smtClean="0"/>
              <a:t>age 20+ </a:t>
            </a:r>
            <a:r>
              <a:rPr lang="en-US" dirty="0"/>
              <a:t>had a cholesterol screening (data not shown).</a:t>
            </a:r>
          </a:p>
          <a:p>
            <a:pPr marL="171450" lvl="0" indent="-171450">
              <a:buFont typeface="Arial" panose="020B0604020202020204" pitchFamily="34" charset="0"/>
              <a:buChar char="•"/>
            </a:pPr>
            <a:r>
              <a:rPr lang="en-US" b="1" dirty="0"/>
              <a:t>Groups With Disparities: </a:t>
            </a:r>
            <a:r>
              <a:rPr lang="en-US" dirty="0"/>
              <a:t>In 2015-2018, findings show significant disparities by age and </a:t>
            </a:r>
            <a:r>
              <a:rPr lang="en-US" dirty="0" smtClean="0"/>
              <a:t>race/ethnicity but </a:t>
            </a:r>
            <a:r>
              <a:rPr lang="en-US" dirty="0"/>
              <a:t>not gender.</a:t>
            </a:r>
          </a:p>
          <a:p>
            <a:pPr marL="628650" lvl="1" indent="-171450">
              <a:buFont typeface="Arial" panose="020B0604020202020204" pitchFamily="34" charset="0"/>
              <a:buChar char="•"/>
            </a:pPr>
            <a:r>
              <a:rPr lang="en-US" dirty="0"/>
              <a:t>Age</a:t>
            </a:r>
          </a:p>
          <a:p>
            <a:pPr marL="1087513" lvl="2" indent="-173113">
              <a:buFont typeface="Arial" panose="020B0604020202020204" pitchFamily="34" charset="0"/>
              <a:buChar char="•"/>
            </a:pPr>
            <a:r>
              <a:rPr lang="en-US" dirty="0"/>
              <a:t>Veterans ages 50-64 were significantly more likely to have a cholesterol screening </a:t>
            </a:r>
            <a:r>
              <a:rPr lang="en-US" dirty="0" smtClean="0"/>
              <a:t>compared with </a:t>
            </a:r>
            <a:r>
              <a:rPr lang="en-US" dirty="0"/>
              <a:t>Veterans ages 20-49 (81.1% vs. 61.1%).</a:t>
            </a:r>
          </a:p>
          <a:p>
            <a:pPr marL="1087513" lvl="2" indent="-173113">
              <a:buFont typeface="Arial" panose="020B0604020202020204" pitchFamily="34" charset="0"/>
              <a:buChar char="•"/>
            </a:pPr>
            <a:r>
              <a:rPr lang="en-US" dirty="0"/>
              <a:t>Veterans </a:t>
            </a:r>
            <a:r>
              <a:rPr lang="en-US" dirty="0" smtClean="0"/>
              <a:t>age </a:t>
            </a:r>
            <a:r>
              <a:rPr lang="en-US" dirty="0"/>
              <a:t>65+ were significantly more likely to have a cholesterol screening </a:t>
            </a:r>
            <a:r>
              <a:rPr lang="en-US" dirty="0" smtClean="0"/>
              <a:t>compared with </a:t>
            </a:r>
            <a:r>
              <a:rPr lang="en-US" dirty="0"/>
              <a:t>Veterans ages 20-49 (91.1% vs. 61.1%).</a:t>
            </a:r>
          </a:p>
          <a:p>
            <a:pPr marL="628650" lvl="1" indent="-171450" defTabSz="923270">
              <a:buFont typeface="Arial" panose="020B0604020202020204" pitchFamily="34" charset="0"/>
              <a:buChar char="•"/>
              <a:defRPr/>
            </a:pPr>
            <a:r>
              <a:rPr lang="en-US" dirty="0"/>
              <a:t>Gender</a:t>
            </a:r>
          </a:p>
          <a:p>
            <a:pPr marL="1087513" lvl="2" indent="-173113" defTabSz="923270">
              <a:buFont typeface="Arial" panose="020B0604020202020204" pitchFamily="34" charset="0"/>
              <a:buChar char="•"/>
              <a:defRPr/>
            </a:pPr>
            <a:r>
              <a:rPr lang="en-US" b="0" dirty="0"/>
              <a:t>There were no statistically</a:t>
            </a:r>
            <a:r>
              <a:rPr lang="en-US" b="0" baseline="0" dirty="0"/>
              <a:t> significant differences between f</a:t>
            </a:r>
            <a:r>
              <a:rPr lang="en-US" b="0" dirty="0"/>
              <a:t>emale Veterans and male Veterans in the percentage who received a cholesterol screening (73.4% vs. 70.7%). </a:t>
            </a:r>
          </a:p>
          <a:p>
            <a:pPr marL="628650" lvl="1" indent="-171450" defTabSz="923270">
              <a:buFont typeface="Arial" panose="020B0604020202020204" pitchFamily="34" charset="0"/>
              <a:buChar char="•"/>
              <a:defRPr/>
            </a:pPr>
            <a:r>
              <a:rPr lang="en-US" b="0" dirty="0" smtClean="0"/>
              <a:t>Race/Ethnicity</a:t>
            </a:r>
            <a:endParaRPr lang="en-US" b="0" dirty="0"/>
          </a:p>
          <a:p>
            <a:pPr marL="1087513" lvl="2" indent="-173113" defTabSz="923270">
              <a:buFont typeface="Arial" panose="020B0604020202020204" pitchFamily="34" charset="0"/>
              <a:buChar char="•"/>
              <a:defRPr/>
            </a:pPr>
            <a:r>
              <a:rPr lang="en-US" b="0" dirty="0"/>
              <a:t>There were no statistically</a:t>
            </a:r>
            <a:r>
              <a:rPr lang="en-US" b="0" baseline="0" dirty="0"/>
              <a:t> significant differences between </a:t>
            </a:r>
            <a:r>
              <a:rPr lang="en-US" b="0" dirty="0"/>
              <a:t>Hispanic Veterans and non-Hispanic White Veterans in the percentage</a:t>
            </a:r>
            <a:r>
              <a:rPr lang="en-US" b="0" baseline="0" dirty="0"/>
              <a:t> who received</a:t>
            </a:r>
            <a:r>
              <a:rPr lang="en-US" b="0" strike="noStrike" baseline="0" dirty="0"/>
              <a:t> </a:t>
            </a:r>
            <a:r>
              <a:rPr lang="en-US" b="0" dirty="0"/>
              <a:t>a cholesterol screening (74.1% vs. 68.8%). </a:t>
            </a:r>
          </a:p>
          <a:p>
            <a:pPr marL="1087513" lvl="2" indent="-173113">
              <a:buFont typeface="Arial" panose="020B0604020202020204" pitchFamily="34" charset="0"/>
              <a:buChar char="•"/>
            </a:pPr>
            <a:r>
              <a:rPr lang="en-US" dirty="0"/>
              <a:t>Non-Hispanic Black Veterans were significantly more likely to have a cholesterol screening </a:t>
            </a:r>
            <a:r>
              <a:rPr lang="en-US" dirty="0" smtClean="0"/>
              <a:t>compared with </a:t>
            </a:r>
            <a:r>
              <a:rPr lang="en-US" dirty="0"/>
              <a:t>non-Hispanic White Veterans (80.9% vs. 68.8%). </a:t>
            </a:r>
          </a:p>
          <a:p>
            <a:pPr marL="173113" indent="-173113" defTabSz="923270">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81</a:t>
            </a:fld>
            <a:endParaRPr lang="en-US" dirty="0"/>
          </a:p>
        </p:txBody>
      </p:sp>
    </p:spTree>
    <p:extLst>
      <p:ext uri="{BB962C8B-B14F-4D97-AF65-F5344CB8AC3E}">
        <p14:creationId xmlns:p14="http://schemas.microsoft.com/office/powerpoint/2010/main" val="285373664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a:solidFill>
                  <a:schemeClr val="tx1"/>
                </a:solidFill>
                <a:cs typeface="Arial" panose="020B0604020202020204" pitchFamily="34" charset="0"/>
              </a:rPr>
              <a:t>Importance: </a:t>
            </a:r>
            <a:r>
              <a:rPr lang="en-US" b="0" dirty="0" smtClean="0">
                <a:solidFill>
                  <a:schemeClr val="tx1"/>
                </a:solidFill>
                <a:cs typeface="Arial" panose="020B0604020202020204" pitchFamily="34" charset="0"/>
              </a:rPr>
              <a:t>About </a:t>
            </a:r>
            <a:r>
              <a:rPr lang="en-US" kern="1200" dirty="0" smtClean="0">
                <a:solidFill>
                  <a:schemeClr val="tx1"/>
                </a:solidFill>
                <a:effectLst/>
              </a:rPr>
              <a:t>95 </a:t>
            </a:r>
            <a:r>
              <a:rPr lang="en-US" kern="1200" dirty="0">
                <a:solidFill>
                  <a:schemeClr val="tx1"/>
                </a:solidFill>
                <a:effectLst/>
              </a:rPr>
              <a:t>million Americans </a:t>
            </a:r>
            <a:r>
              <a:rPr lang="en-US" kern="1200" dirty="0" smtClean="0">
                <a:solidFill>
                  <a:schemeClr val="tx1"/>
                </a:solidFill>
                <a:effectLst/>
              </a:rPr>
              <a:t>age 20 and </a:t>
            </a:r>
            <a:r>
              <a:rPr lang="en-US" kern="1200" dirty="0">
                <a:solidFill>
                  <a:schemeClr val="tx1"/>
                </a:solidFill>
                <a:effectLst/>
              </a:rPr>
              <a:t>older have total cholesterol levels higher than 200 mg/dL and nearly 29 million have total cholesterol levels higher than 240 mg/dL. High cholesterol raises the risk of heart disease, the leading cause of </a:t>
            </a:r>
            <a:r>
              <a:rPr lang="en-US" kern="1200" dirty="0" smtClean="0">
                <a:solidFill>
                  <a:schemeClr val="tx1"/>
                </a:solidFill>
                <a:effectLst/>
              </a:rPr>
              <a:t>death, </a:t>
            </a:r>
            <a:r>
              <a:rPr lang="en-US" kern="1200" dirty="0">
                <a:solidFill>
                  <a:schemeClr val="tx1"/>
                </a:solidFill>
                <a:effectLst/>
              </a:rPr>
              <a:t>and </a:t>
            </a:r>
            <a:r>
              <a:rPr lang="en-US" kern="1200" dirty="0" smtClean="0">
                <a:solidFill>
                  <a:schemeClr val="tx1"/>
                </a:solidFill>
                <a:effectLst/>
              </a:rPr>
              <a:t>stroke</a:t>
            </a:r>
            <a:r>
              <a:rPr lang="en-US" kern="1200" dirty="0">
                <a:solidFill>
                  <a:schemeClr val="tx1"/>
                </a:solidFill>
                <a:effectLst/>
              </a:rPr>
              <a:t>, the fifth leading cause of death (CDC, 2020).</a:t>
            </a:r>
          </a:p>
          <a:p>
            <a:pPr marL="171450" lvl="0" indent="-171450">
              <a:buFont typeface="Arial" panose="020B0604020202020204" pitchFamily="34" charset="0"/>
              <a:buChar char="•"/>
            </a:pPr>
            <a:r>
              <a:rPr lang="en-US" b="1" dirty="0">
                <a:cs typeface="Arial" panose="020B0604020202020204" pitchFamily="34" charset="0"/>
              </a:rPr>
              <a:t>Overall Rate:</a:t>
            </a:r>
            <a:r>
              <a:rPr lang="en-US" b="0" dirty="0">
                <a:cs typeface="Arial" panose="020B0604020202020204" pitchFamily="34" charset="0"/>
              </a:rPr>
              <a:t> </a:t>
            </a:r>
            <a:r>
              <a:rPr lang="en-US" dirty="0"/>
              <a:t>In 2015-2018, 71.3% of Veterans </a:t>
            </a:r>
            <a:r>
              <a:rPr lang="en-US" dirty="0" smtClean="0"/>
              <a:t>age 20+ </a:t>
            </a:r>
            <a:r>
              <a:rPr lang="en-US" dirty="0"/>
              <a:t>had a cholesterol screening (data not shown).</a:t>
            </a:r>
          </a:p>
          <a:p>
            <a:pPr marL="171450" lvl="0" indent="-171450">
              <a:buFont typeface="Arial" panose="020B0604020202020204" pitchFamily="34" charset="0"/>
              <a:buChar char="•"/>
            </a:pPr>
            <a:r>
              <a:rPr lang="en-US" b="1" dirty="0"/>
              <a:t>Groups With Disparities: </a:t>
            </a:r>
            <a:r>
              <a:rPr lang="en-US" dirty="0"/>
              <a:t>In 2015-2018, findings show significant disparities by activity </a:t>
            </a:r>
            <a:r>
              <a:rPr lang="en-US" dirty="0" smtClean="0"/>
              <a:t>status but </a:t>
            </a:r>
            <a:r>
              <a:rPr lang="en-US" dirty="0"/>
              <a:t>not location, education, </a:t>
            </a:r>
            <a:r>
              <a:rPr lang="en-US" dirty="0" smtClean="0"/>
              <a:t>or </a:t>
            </a:r>
            <a:r>
              <a:rPr lang="en-US" dirty="0"/>
              <a:t>income.</a:t>
            </a:r>
          </a:p>
          <a:p>
            <a:pPr marL="339725"/>
            <a:r>
              <a:rPr lang="en-US" dirty="0"/>
              <a:t>Location</a:t>
            </a:r>
          </a:p>
          <a:p>
            <a:pPr marL="633413" lvl="1" indent="-292100" defTabSz="633413"/>
            <a:r>
              <a:rPr lang="en-US" b="0" dirty="0">
                <a:cs typeface="Arial" panose="020B0604020202020204" pitchFamily="34" charset="0"/>
              </a:rPr>
              <a:t>There were no statistically</a:t>
            </a:r>
            <a:r>
              <a:rPr lang="en-US" b="0" baseline="0" dirty="0">
                <a:cs typeface="Arial" panose="020B0604020202020204" pitchFamily="34" charset="0"/>
              </a:rPr>
              <a:t> significant differences between r</a:t>
            </a:r>
            <a:r>
              <a:rPr lang="en-US" b="0" dirty="0">
                <a:cs typeface="Arial" panose="020B0604020202020204" pitchFamily="34" charset="0"/>
              </a:rPr>
              <a:t>ural Veterans and urban Veterans in the percentage who received </a:t>
            </a:r>
            <a:r>
              <a:rPr lang="en-US" b="0" dirty="0"/>
              <a:t>a cholesterol screening (68.1% vs. 71.9%). </a:t>
            </a:r>
          </a:p>
          <a:p>
            <a:pPr marL="339725"/>
            <a:r>
              <a:rPr lang="en-US" b="0" dirty="0"/>
              <a:t>Activity Status</a:t>
            </a:r>
          </a:p>
          <a:p>
            <a:pPr marL="630936" lvl="2" indent="-292608" defTabSz="633413">
              <a:buFont typeface="Arial" panose="020B0604020202020204" pitchFamily="34" charset="0"/>
              <a:buChar char="•"/>
              <a:tabLst>
                <a:tab pos="401638" algn="l"/>
              </a:tabLst>
            </a:pPr>
            <a:r>
              <a:rPr lang="en-US" b="0" dirty="0"/>
              <a:t>Veterans with limited activity were significantly more likely to have a cholesterol screening </a:t>
            </a:r>
            <a:r>
              <a:rPr lang="en-US" b="0" dirty="0" smtClean="0"/>
              <a:t>compared with </a:t>
            </a:r>
            <a:r>
              <a:rPr lang="en-US" b="0" dirty="0"/>
              <a:t>Veterans without limited activity (81.8% vs. 69.8%). </a:t>
            </a:r>
          </a:p>
          <a:p>
            <a:pPr marL="339725"/>
            <a:r>
              <a:rPr lang="en-US" b="0" dirty="0"/>
              <a:t>Education</a:t>
            </a:r>
          </a:p>
          <a:p>
            <a:pPr marL="630936" lvl="2" indent="-292608" defTabSz="923270">
              <a:buFont typeface="Arial" panose="020B0604020202020204" pitchFamily="34" charset="0"/>
              <a:buChar char="•"/>
              <a:defRPr/>
            </a:pPr>
            <a:r>
              <a:rPr lang="en-US" b="0" dirty="0">
                <a:cs typeface="Arial" panose="020B0604020202020204" pitchFamily="34" charset="0"/>
              </a:rPr>
              <a:t>There were no statistically</a:t>
            </a:r>
            <a:r>
              <a:rPr lang="en-US" b="0" baseline="0" dirty="0">
                <a:cs typeface="Arial" panose="020B0604020202020204" pitchFamily="34" charset="0"/>
              </a:rPr>
              <a:t> significant differences between Veteran</a:t>
            </a:r>
            <a:r>
              <a:rPr lang="en-US" b="0" dirty="0"/>
              <a:t>s with a high school degree or less education and Veterans with at least some college in the percentage who received a cholesterol screening (70.4% vs. 75.9%). </a:t>
            </a:r>
          </a:p>
          <a:p>
            <a:pPr marL="339725" defTabSz="923270">
              <a:defRPr/>
            </a:pPr>
            <a:r>
              <a:rPr lang="en-US" b="0" dirty="0"/>
              <a:t>Income</a:t>
            </a:r>
          </a:p>
          <a:p>
            <a:pPr marL="630936" lvl="3" indent="-292608" defTabSz="923270">
              <a:buFont typeface="Arial" panose="020B0604020202020204" pitchFamily="34" charset="0"/>
              <a:buChar char="•"/>
              <a:defRPr/>
            </a:pPr>
            <a:r>
              <a:rPr lang="en-US" b="0" dirty="0">
                <a:cs typeface="Arial" panose="020B0604020202020204" pitchFamily="34" charset="0"/>
              </a:rPr>
              <a:t>There were no statistically</a:t>
            </a:r>
            <a:r>
              <a:rPr lang="en-US" b="0" baseline="0" dirty="0">
                <a:cs typeface="Arial" panose="020B0604020202020204" pitchFamily="34" charset="0"/>
              </a:rPr>
              <a:t> significant differences between Veteran</a:t>
            </a:r>
            <a:r>
              <a:rPr lang="en-US" b="0" dirty="0"/>
              <a:t>s with incomes below the poverty line and Veterans with middle or high incomes in the percentage who received </a:t>
            </a:r>
            <a:r>
              <a:rPr lang="en-US" b="0" dirty="0" smtClean="0"/>
              <a:t>a cholesterol </a:t>
            </a:r>
            <a:r>
              <a:rPr lang="en-US" b="0" dirty="0"/>
              <a:t>screening (70.3% vs. 71.9%). </a:t>
            </a:r>
          </a:p>
          <a:p>
            <a:pPr marL="1005840" lvl="3" indent="-182880">
              <a:buFont typeface="Arial" panose="020B0604020202020204" pitchFamily="34" charset="0"/>
              <a:buChar char="•"/>
            </a:pPr>
            <a:r>
              <a:rPr lang="en-US" b="0" dirty="0">
                <a:cs typeface="Arial" panose="020B0604020202020204" pitchFamily="34" charset="0"/>
              </a:rPr>
              <a:t>There were no statistically</a:t>
            </a:r>
            <a:r>
              <a:rPr lang="en-US" b="0" baseline="0" dirty="0">
                <a:cs typeface="Arial" panose="020B0604020202020204" pitchFamily="34" charset="0"/>
              </a:rPr>
              <a:t> significant differences between Veteran</a:t>
            </a:r>
            <a:r>
              <a:rPr lang="en-US" b="0" dirty="0"/>
              <a:t>s with incomes just above the poverty line and Veterans with middle or high incomes in the percentage who received a cholesterol screening (67.6% vs. 71.9%).</a:t>
            </a:r>
          </a:p>
        </p:txBody>
      </p:sp>
      <p:sp>
        <p:nvSpPr>
          <p:cNvPr id="4" name="Slide Number Placeholder 3"/>
          <p:cNvSpPr>
            <a:spLocks noGrp="1"/>
          </p:cNvSpPr>
          <p:nvPr>
            <p:ph type="sldNum" sz="quarter" idx="5"/>
          </p:nvPr>
        </p:nvSpPr>
        <p:spPr/>
        <p:txBody>
          <a:bodyPr/>
          <a:lstStyle/>
          <a:p>
            <a:fld id="{B17BA40C-25F7-4A81-B7B0-365A5351FE20}" type="slidenum">
              <a:rPr lang="en-US" smtClean="0"/>
              <a:t>82</a:t>
            </a:fld>
            <a:endParaRPr lang="en-US" dirty="0"/>
          </a:p>
        </p:txBody>
      </p:sp>
    </p:spTree>
    <p:extLst>
      <p:ext uri="{BB962C8B-B14F-4D97-AF65-F5344CB8AC3E}">
        <p14:creationId xmlns:p14="http://schemas.microsoft.com/office/powerpoint/2010/main" val="409226915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b="1" dirty="0">
                <a:solidFill>
                  <a:schemeClr val="tx1"/>
                </a:solidFill>
                <a:cs typeface="Arial" panose="020B0604020202020204" pitchFamily="34" charset="0"/>
              </a:rPr>
              <a:t>Importance: </a:t>
            </a:r>
            <a:r>
              <a:rPr lang="en-US" b="0" dirty="0">
                <a:solidFill>
                  <a:schemeClr val="tx1"/>
                </a:solidFill>
                <a:cs typeface="Arial" panose="020B0604020202020204" pitchFamily="34" charset="0"/>
              </a:rPr>
              <a:t>Glucose</a:t>
            </a:r>
            <a:r>
              <a:rPr lang="en-US" b="0" baseline="0" dirty="0">
                <a:solidFill>
                  <a:schemeClr val="tx1"/>
                </a:solidFill>
                <a:cs typeface="Arial" panose="020B0604020202020204" pitchFamily="34" charset="0"/>
              </a:rPr>
              <a:t> screening is a test used to diagnose prediabetes</a:t>
            </a:r>
            <a:r>
              <a:rPr lang="en-US" b="0" strike="noStrike" baseline="0" dirty="0">
                <a:solidFill>
                  <a:schemeClr val="tx1"/>
                </a:solidFill>
                <a:cs typeface="Arial" panose="020B0604020202020204" pitchFamily="34" charset="0"/>
              </a:rPr>
              <a:t> and</a:t>
            </a:r>
            <a:r>
              <a:rPr lang="en-US" b="0" baseline="0" dirty="0">
                <a:solidFill>
                  <a:schemeClr val="tx1"/>
                </a:solidFill>
                <a:cs typeface="Arial" panose="020B0604020202020204" pitchFamily="34" charset="0"/>
              </a:rPr>
              <a:t> type 1, type 2, or gestational diabetes. Diabetes is a chronic health condition in which the body either does not make enough insulin or cannot use the insulin it makes as well as it should. Diabetes is a leading cause of morbidity and mortality in the United States (CDC, 2019, 2020). </a:t>
            </a:r>
          </a:p>
          <a:p>
            <a:pPr marL="171450" lvl="0" indent="-171450">
              <a:buFont typeface="Arial" panose="020B0604020202020204" pitchFamily="34" charset="0"/>
              <a:buChar char="•"/>
            </a:pPr>
            <a:r>
              <a:rPr lang="en-US" b="1" dirty="0">
                <a:cs typeface="Arial" panose="020B0604020202020204" pitchFamily="34" charset="0"/>
              </a:rPr>
              <a:t>Overall Rate:</a:t>
            </a:r>
            <a:r>
              <a:rPr lang="en-US" b="0" dirty="0">
                <a:cs typeface="Arial" panose="020B0604020202020204" pitchFamily="34" charset="0"/>
              </a:rPr>
              <a:t> </a:t>
            </a:r>
            <a:r>
              <a:rPr lang="en-US" dirty="0"/>
              <a:t>In 2015-2018, 54.3% of Veterans </a:t>
            </a:r>
            <a:r>
              <a:rPr lang="en-US" dirty="0" smtClean="0"/>
              <a:t>age 20+ </a:t>
            </a:r>
            <a:r>
              <a:rPr lang="en-US" dirty="0"/>
              <a:t>had a glucose screening (data not shown).</a:t>
            </a:r>
          </a:p>
          <a:p>
            <a:pPr marL="171450" lvl="0" indent="-171450">
              <a:buFont typeface="Arial" panose="020B0604020202020204" pitchFamily="34" charset="0"/>
              <a:buChar char="•"/>
            </a:pPr>
            <a:r>
              <a:rPr lang="en-US" b="1" dirty="0"/>
              <a:t>Groups With Disparities: </a:t>
            </a:r>
            <a:r>
              <a:rPr lang="en-US" dirty="0"/>
              <a:t>In 2015-2018, findings show significant disparities by age and </a:t>
            </a:r>
            <a:r>
              <a:rPr lang="en-US" dirty="0" smtClean="0"/>
              <a:t>race/ethnicity but </a:t>
            </a:r>
            <a:r>
              <a:rPr lang="en-US" dirty="0"/>
              <a:t>not gender.</a:t>
            </a:r>
          </a:p>
          <a:p>
            <a:pPr marL="628650" lvl="1" indent="-171450">
              <a:buFont typeface="Arial" panose="020B0604020202020204" pitchFamily="34" charset="0"/>
              <a:buChar char="•"/>
            </a:pPr>
            <a:r>
              <a:rPr lang="en-US" dirty="0"/>
              <a:t>Age</a:t>
            </a:r>
          </a:p>
          <a:p>
            <a:pPr marL="1087513" lvl="2" indent="-173113">
              <a:buFont typeface="Arial" panose="020B0604020202020204" pitchFamily="34" charset="0"/>
              <a:buChar char="•"/>
            </a:pPr>
            <a:r>
              <a:rPr lang="en-US" dirty="0"/>
              <a:t>Veterans ages 50-64 were significantly more likely to have a glucose screening </a:t>
            </a:r>
            <a:r>
              <a:rPr lang="en-US" dirty="0" smtClean="0"/>
              <a:t>compared with </a:t>
            </a:r>
            <a:r>
              <a:rPr lang="en-US" dirty="0"/>
              <a:t>Veterans ages 20-49 (65.3% vs. 44.4%).</a:t>
            </a:r>
          </a:p>
          <a:p>
            <a:pPr marL="1087513" lvl="2" indent="-173113">
              <a:buFont typeface="Arial" panose="020B0604020202020204" pitchFamily="34" charset="0"/>
              <a:buChar char="•"/>
            </a:pPr>
            <a:r>
              <a:rPr lang="en-US" dirty="0"/>
              <a:t>Veterans </a:t>
            </a:r>
            <a:r>
              <a:rPr lang="en-US" dirty="0" smtClean="0"/>
              <a:t>age </a:t>
            </a:r>
            <a:r>
              <a:rPr lang="en-US" dirty="0"/>
              <a:t>65+ were significantly more likely to have a glucose screening </a:t>
            </a:r>
            <a:r>
              <a:rPr lang="en-US" dirty="0" smtClean="0"/>
              <a:t>compared with </a:t>
            </a:r>
            <a:r>
              <a:rPr lang="en-US" dirty="0"/>
              <a:t>Veterans ages 20-49 (71.6% vs. 44.4%).</a:t>
            </a:r>
          </a:p>
          <a:p>
            <a:pPr marL="628650" lvl="1" indent="-171450" defTabSz="923270">
              <a:buFont typeface="Arial" panose="020B0604020202020204" pitchFamily="34" charset="0"/>
              <a:buChar char="•"/>
              <a:defRPr/>
            </a:pPr>
            <a:r>
              <a:rPr lang="en-US" dirty="0"/>
              <a:t>Gender</a:t>
            </a:r>
          </a:p>
          <a:p>
            <a:pPr marL="1087513" lvl="2" indent="-173113" defTabSz="923270">
              <a:buFont typeface="Arial" panose="020B0604020202020204" pitchFamily="34" charset="0"/>
              <a:buChar char="•"/>
              <a:defRPr/>
            </a:pPr>
            <a:r>
              <a:rPr lang="en-US" b="0" dirty="0">
                <a:cs typeface="Arial" panose="020B0604020202020204" pitchFamily="34" charset="0"/>
              </a:rPr>
              <a:t>There were no statistically</a:t>
            </a:r>
            <a:r>
              <a:rPr lang="en-US" b="0" baseline="0" dirty="0">
                <a:cs typeface="Arial" panose="020B0604020202020204" pitchFamily="34" charset="0"/>
              </a:rPr>
              <a:t> significant differences between f</a:t>
            </a:r>
            <a:r>
              <a:rPr lang="en-US" b="0" dirty="0"/>
              <a:t>emale Veterans and male</a:t>
            </a:r>
            <a:r>
              <a:rPr lang="en-US" b="0" baseline="0" dirty="0"/>
              <a:t> Veterans in the percentage who received </a:t>
            </a:r>
            <a:r>
              <a:rPr lang="en-US" b="0" dirty="0"/>
              <a:t>a glucose screening </a:t>
            </a:r>
            <a:r>
              <a:rPr lang="en-US" dirty="0"/>
              <a:t>(56.2% vs. 53.7%). </a:t>
            </a:r>
          </a:p>
          <a:p>
            <a:pPr marL="628650" lvl="1" indent="-171450" defTabSz="923270">
              <a:buFont typeface="Arial" panose="020B0604020202020204" pitchFamily="34" charset="0"/>
              <a:buChar char="•"/>
              <a:defRPr/>
            </a:pPr>
            <a:r>
              <a:rPr lang="en-US" dirty="0"/>
              <a:t>Race/Ethnicity</a:t>
            </a:r>
          </a:p>
          <a:p>
            <a:pPr marL="1087513" lvl="2" indent="-173113" defTabSz="923270">
              <a:buFont typeface="Arial" panose="020B0604020202020204" pitchFamily="34" charset="0"/>
              <a:buChar char="•"/>
              <a:defRPr/>
            </a:pPr>
            <a:r>
              <a:rPr lang="en-US" dirty="0"/>
              <a:t>Hispanic Veterans were significantly more likely to have a glucose screening </a:t>
            </a:r>
            <a:r>
              <a:rPr lang="en-US" dirty="0" smtClean="0"/>
              <a:t>compared with </a:t>
            </a:r>
            <a:r>
              <a:rPr lang="en-US" dirty="0"/>
              <a:t>non-Hispanic White Veterans (59.1% vs. 53.3%). </a:t>
            </a:r>
          </a:p>
          <a:p>
            <a:pPr marL="1087513" lvl="2" indent="-173113">
              <a:buFont typeface="Arial" panose="020B0604020202020204" pitchFamily="34" charset="0"/>
              <a:buChar char="•"/>
            </a:pPr>
            <a:r>
              <a:rPr lang="en-US" b="0" dirty="0">
                <a:cs typeface="Arial" panose="020B0604020202020204" pitchFamily="34" charset="0"/>
              </a:rPr>
              <a:t>There were no statistically</a:t>
            </a:r>
            <a:r>
              <a:rPr lang="en-US" b="0" baseline="0" dirty="0">
                <a:cs typeface="Arial" panose="020B0604020202020204" pitchFamily="34" charset="0"/>
              </a:rPr>
              <a:t> significant differences between n</a:t>
            </a:r>
            <a:r>
              <a:rPr lang="en-US" b="0" dirty="0"/>
              <a:t>on-Hispanic Black Veterans and non-Hispanic White Veterans</a:t>
            </a:r>
            <a:r>
              <a:rPr lang="en-US" b="0" baseline="0" dirty="0"/>
              <a:t> in the percentage who received </a:t>
            </a:r>
            <a:r>
              <a:rPr lang="en-US" b="0" dirty="0"/>
              <a:t>a glucose screening (56.8% vs. 53.3%). </a:t>
            </a:r>
          </a:p>
          <a:p>
            <a:pPr marL="173113" indent="-173113" defTabSz="923270">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83</a:t>
            </a:fld>
            <a:endParaRPr lang="en-US" dirty="0"/>
          </a:p>
        </p:txBody>
      </p:sp>
    </p:spTree>
    <p:extLst>
      <p:ext uri="{BB962C8B-B14F-4D97-AF65-F5344CB8AC3E}">
        <p14:creationId xmlns:p14="http://schemas.microsoft.com/office/powerpoint/2010/main" val="4505575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457200" y="4206240"/>
            <a:ext cx="6217920" cy="4998720"/>
          </a:xfrm>
        </p:spPr>
        <p:txBody>
          <a:bodyPr/>
          <a:lstStyle/>
          <a:p>
            <a:pPr marL="171450" lvl="0" indent="-171450">
              <a:buFont typeface="Arial" panose="020B0604020202020204" pitchFamily="34" charset="0"/>
              <a:buChar char="•"/>
            </a:pPr>
            <a:r>
              <a:rPr lang="en-US" b="1" dirty="0">
                <a:solidFill>
                  <a:schemeClr val="tx1"/>
                </a:solidFill>
                <a:cs typeface="Arial" panose="020B0604020202020204" pitchFamily="34" charset="0"/>
              </a:rPr>
              <a:t>Importance: </a:t>
            </a:r>
            <a:r>
              <a:rPr lang="en-US" b="0" dirty="0">
                <a:solidFill>
                  <a:schemeClr val="tx1"/>
                </a:solidFill>
                <a:cs typeface="Arial" panose="020B0604020202020204" pitchFamily="34" charset="0"/>
              </a:rPr>
              <a:t>Glucose</a:t>
            </a:r>
            <a:r>
              <a:rPr lang="en-US" b="0" baseline="0" dirty="0">
                <a:solidFill>
                  <a:schemeClr val="tx1"/>
                </a:solidFill>
                <a:cs typeface="Arial" panose="020B0604020202020204" pitchFamily="34" charset="0"/>
              </a:rPr>
              <a:t> screening is a test used to diagnose prediabetes</a:t>
            </a:r>
            <a:r>
              <a:rPr lang="en-US" b="0" strike="noStrike" baseline="0" dirty="0">
                <a:solidFill>
                  <a:schemeClr val="tx1"/>
                </a:solidFill>
                <a:cs typeface="Arial" panose="020B0604020202020204" pitchFamily="34" charset="0"/>
              </a:rPr>
              <a:t> and</a:t>
            </a:r>
            <a:r>
              <a:rPr lang="en-US" b="0" baseline="0" dirty="0">
                <a:solidFill>
                  <a:schemeClr val="tx1"/>
                </a:solidFill>
                <a:cs typeface="Arial" panose="020B0604020202020204" pitchFamily="34" charset="0"/>
              </a:rPr>
              <a:t> type 1, type 2, or gestational diabetes. Diabetes is a chronic health condition in which the body either does not make enough insulin or cannot use the insulin it makes as well as it should. Diabetes is a leading cause of morbidity and mortality in the United States (CDC, 2019, 2020). </a:t>
            </a:r>
          </a:p>
          <a:p>
            <a:pPr marL="171450" lvl="0" indent="-171450">
              <a:buFont typeface="Arial" panose="020B0604020202020204" pitchFamily="34" charset="0"/>
              <a:buChar char="•"/>
            </a:pPr>
            <a:r>
              <a:rPr lang="en-US" b="1" dirty="0">
                <a:cs typeface="Arial" panose="020B0604020202020204" pitchFamily="34" charset="0"/>
              </a:rPr>
              <a:t>Overall Rate:</a:t>
            </a:r>
            <a:r>
              <a:rPr lang="en-US" b="0" dirty="0">
                <a:cs typeface="Arial" panose="020B0604020202020204" pitchFamily="34" charset="0"/>
              </a:rPr>
              <a:t> </a:t>
            </a:r>
            <a:r>
              <a:rPr lang="en-US" dirty="0"/>
              <a:t>In 2015-2018, 54.3% of Veterans </a:t>
            </a:r>
            <a:r>
              <a:rPr lang="en-US" dirty="0" smtClean="0"/>
              <a:t>age </a:t>
            </a:r>
            <a:r>
              <a:rPr lang="en-US" dirty="0"/>
              <a:t>20+ had a glucose screening (data not </a:t>
            </a:r>
            <a:r>
              <a:rPr lang="en-US" dirty="0" smtClean="0"/>
              <a:t>shown).</a:t>
            </a:r>
            <a:endParaRPr lang="en-US" dirty="0"/>
          </a:p>
          <a:p>
            <a:pPr marL="171450" lvl="0" indent="-171450">
              <a:buFont typeface="Arial" panose="020B0604020202020204" pitchFamily="34" charset="0"/>
              <a:buChar char="•"/>
            </a:pPr>
            <a:r>
              <a:rPr lang="en-US" b="1" dirty="0" smtClean="0"/>
              <a:t>Groups </a:t>
            </a:r>
            <a:r>
              <a:rPr lang="en-US" b="1" dirty="0"/>
              <a:t>With Disparities: </a:t>
            </a:r>
            <a:r>
              <a:rPr lang="en-US" dirty="0"/>
              <a:t>In 2015-2018, findings show significant disparities by education and </a:t>
            </a:r>
            <a:r>
              <a:rPr lang="en-US" dirty="0" smtClean="0"/>
              <a:t>income but </a:t>
            </a:r>
            <a:r>
              <a:rPr lang="en-US" dirty="0"/>
              <a:t>not location </a:t>
            </a:r>
            <a:r>
              <a:rPr lang="en-US" dirty="0" smtClean="0"/>
              <a:t>or </a:t>
            </a:r>
            <a:r>
              <a:rPr lang="en-US" dirty="0"/>
              <a:t>activity status.</a:t>
            </a:r>
          </a:p>
          <a:p>
            <a:pPr marL="463550" lvl="1">
              <a:buFont typeface="Arial" panose="020B0604020202020204" pitchFamily="34" charset="0"/>
              <a:buChar char="•"/>
            </a:pPr>
            <a:r>
              <a:rPr lang="en-US" dirty="0"/>
              <a:t>Location</a:t>
            </a:r>
          </a:p>
          <a:p>
            <a:pPr marL="682625" lvl="2" indent="-219075">
              <a:buFont typeface="Arial" panose="020B0604020202020204" pitchFamily="34" charset="0"/>
              <a:buChar char="•"/>
            </a:pPr>
            <a:r>
              <a:rPr lang="en-US" b="0" dirty="0">
                <a:cs typeface="Arial" panose="020B0604020202020204" pitchFamily="34" charset="0"/>
              </a:rPr>
              <a:t>There were no statistically</a:t>
            </a:r>
            <a:r>
              <a:rPr lang="en-US" b="0" baseline="0" dirty="0">
                <a:cs typeface="Arial" panose="020B0604020202020204" pitchFamily="34" charset="0"/>
              </a:rPr>
              <a:t> significant differences between r</a:t>
            </a:r>
            <a:r>
              <a:rPr lang="en-US" b="0" dirty="0"/>
              <a:t>ural Veterans and urban Veterans</a:t>
            </a:r>
            <a:r>
              <a:rPr lang="en-US" b="0" baseline="0" dirty="0"/>
              <a:t> in the percentage who received </a:t>
            </a:r>
            <a:r>
              <a:rPr lang="en-US" b="0" dirty="0"/>
              <a:t>a glucose screening (52.3% vs. 54.7%). </a:t>
            </a:r>
          </a:p>
          <a:p>
            <a:pPr marL="463550" lvl="1">
              <a:buFont typeface="Arial" panose="020B0604020202020204" pitchFamily="34" charset="0"/>
              <a:buChar char="•"/>
            </a:pPr>
            <a:r>
              <a:rPr lang="en-US" b="0" dirty="0"/>
              <a:t>Activity Status</a:t>
            </a:r>
          </a:p>
          <a:p>
            <a:pPr marL="682625" lvl="2" indent="-219075">
              <a:buFont typeface="Arial" panose="020B0604020202020204" pitchFamily="34" charset="0"/>
              <a:buChar char="•"/>
            </a:pPr>
            <a:r>
              <a:rPr lang="en-US" b="0" dirty="0">
                <a:cs typeface="Arial" panose="020B0604020202020204" pitchFamily="34" charset="0"/>
              </a:rPr>
              <a:t>There were no statistically</a:t>
            </a:r>
            <a:r>
              <a:rPr lang="en-US" b="0" baseline="0" dirty="0">
                <a:cs typeface="Arial" panose="020B0604020202020204" pitchFamily="34" charset="0"/>
              </a:rPr>
              <a:t> significant differences between Veteran</a:t>
            </a:r>
            <a:r>
              <a:rPr lang="en-US" b="0" dirty="0"/>
              <a:t>s with limited activity and Veterans without limited activity in the percentage who received a glucose screening (60.0% vs. 52.8%). </a:t>
            </a:r>
          </a:p>
          <a:p>
            <a:pPr marL="463550" lvl="1">
              <a:buFont typeface="Arial" panose="020B0604020202020204" pitchFamily="34" charset="0"/>
              <a:buChar char="•"/>
            </a:pPr>
            <a:r>
              <a:rPr lang="en-US" dirty="0"/>
              <a:t>Education</a:t>
            </a:r>
          </a:p>
          <a:p>
            <a:pPr marL="682625" lvl="2" indent="-219075" defTabSz="923270">
              <a:buFont typeface="Arial" panose="020B0604020202020204" pitchFamily="34" charset="0"/>
              <a:buChar char="•"/>
              <a:defRPr/>
            </a:pPr>
            <a:r>
              <a:rPr lang="en-US" dirty="0"/>
              <a:t>Veterans with a high school degree or less education were significantly less likely to have a glucose screening </a:t>
            </a:r>
            <a:r>
              <a:rPr lang="en-US" dirty="0" smtClean="0"/>
              <a:t>compared with </a:t>
            </a:r>
            <a:r>
              <a:rPr lang="en-US" dirty="0"/>
              <a:t>Veterans with at least some college (51.2% vs. 59.9%). </a:t>
            </a:r>
          </a:p>
          <a:p>
            <a:pPr marL="463550" lvl="1" defTabSz="923270">
              <a:buFont typeface="Arial" panose="020B0604020202020204" pitchFamily="34" charset="0"/>
              <a:buChar char="•"/>
              <a:defRPr/>
            </a:pPr>
            <a:r>
              <a:rPr lang="en-US" dirty="0"/>
              <a:t>Income</a:t>
            </a:r>
          </a:p>
          <a:p>
            <a:pPr marL="682625" lvl="2" indent="-219075" defTabSz="923270">
              <a:buFont typeface="Arial" panose="020B0604020202020204" pitchFamily="34" charset="0"/>
              <a:buChar char="•"/>
              <a:defRPr/>
            </a:pPr>
            <a:r>
              <a:rPr lang="en-US" b="0" dirty="0">
                <a:cs typeface="Arial" panose="020B0604020202020204" pitchFamily="34" charset="0"/>
              </a:rPr>
              <a:t>There were no statistically</a:t>
            </a:r>
            <a:r>
              <a:rPr lang="en-US" b="0" baseline="0" dirty="0">
                <a:cs typeface="Arial" panose="020B0604020202020204" pitchFamily="34" charset="0"/>
              </a:rPr>
              <a:t> significant differences between Veteran</a:t>
            </a:r>
            <a:r>
              <a:rPr lang="en-US" b="0" dirty="0"/>
              <a:t>s with incomes below the poverty line and Veterans with middle</a:t>
            </a:r>
            <a:r>
              <a:rPr lang="en-US" b="0" baseline="0" dirty="0"/>
              <a:t> or high incomes in the percentage who received </a:t>
            </a:r>
            <a:r>
              <a:rPr lang="en-US" b="0" dirty="0"/>
              <a:t>a glucose screening (51.3% vs. 56.0%). </a:t>
            </a:r>
          </a:p>
          <a:p>
            <a:pPr marL="682625" lvl="2" indent="-219075">
              <a:buFont typeface="Arial" panose="020B0604020202020204" pitchFamily="34" charset="0"/>
              <a:buChar char="•"/>
            </a:pPr>
            <a:r>
              <a:rPr lang="en-US" b="0" dirty="0"/>
              <a:t>Veterans with incomes just above the poverty line were significantly less likely </a:t>
            </a:r>
            <a:r>
              <a:rPr lang="en-US" dirty="0"/>
              <a:t>to have a glucose screening </a:t>
            </a:r>
            <a:r>
              <a:rPr lang="en-US" dirty="0" smtClean="0"/>
              <a:t>compared with </a:t>
            </a:r>
            <a:r>
              <a:rPr lang="en-US" dirty="0"/>
              <a:t>Veterans with middle or high incomes (46.9% vs. 56.0%). </a:t>
            </a:r>
          </a:p>
          <a:p>
            <a:pPr marL="173113" indent="-173113" defTabSz="923270">
              <a:buFont typeface="Arial" panose="020B0604020202020204" pitchFamily="34" charset="0"/>
              <a:buChar char="•"/>
              <a:defRPr/>
            </a:pPr>
            <a:endParaRPr lang="en-US" dirty="0"/>
          </a:p>
          <a:p>
            <a:pPr marL="285750" lvl="0" indent="-2857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84</a:t>
            </a:fld>
            <a:endParaRPr lang="en-US" dirty="0"/>
          </a:p>
        </p:txBody>
      </p:sp>
    </p:spTree>
    <p:extLst>
      <p:ext uri="{BB962C8B-B14F-4D97-AF65-F5344CB8AC3E}">
        <p14:creationId xmlns:p14="http://schemas.microsoft.com/office/powerpoint/2010/main" val="39357550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11275" y="457200"/>
            <a:ext cx="4479925" cy="3359150"/>
          </a:xfrm>
        </p:spPr>
      </p:sp>
      <p:sp>
        <p:nvSpPr>
          <p:cNvPr id="3" name="Notes Placeholder 2"/>
          <p:cNvSpPr>
            <a:spLocks noGrp="1"/>
          </p:cNvSpPr>
          <p:nvPr>
            <p:ph type="body" idx="1"/>
          </p:nvPr>
        </p:nvSpPr>
        <p:spPr>
          <a:xfrm>
            <a:off x="338645" y="4001638"/>
            <a:ext cx="6425184" cy="5093594"/>
          </a:xfrm>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kern="1200" dirty="0">
                <a:solidFill>
                  <a:schemeClr val="tx1"/>
                </a:solidFill>
                <a:effectLst/>
              </a:rPr>
              <a:t>H</a:t>
            </a:r>
            <a:r>
              <a:rPr lang="en-US" b="0" i="0" kern="1200" dirty="0">
                <a:solidFill>
                  <a:schemeClr val="tx1"/>
                </a:solidFill>
                <a:effectLst/>
              </a:rPr>
              <a:t>aving a usual source of care can decrease the probability of inpatient admissions and readmissions and decrease expenditures on emergency department visits for physical health, 30-day readmissions, and behavioral health inpatient admissions. It also had a positive effect on several quality measures (Fullerton, 2019). Veterans may consider a </a:t>
            </a:r>
            <a:r>
              <a:rPr lang="en-US" b="0" i="0" kern="1200" dirty="0" smtClean="0">
                <a:solidFill>
                  <a:schemeClr val="tx1"/>
                </a:solidFill>
                <a:effectLst/>
              </a:rPr>
              <a:t>Veterans Affairs Medical Center or community-based outpatient clinic (VAMC/CBOC) </a:t>
            </a:r>
            <a:r>
              <a:rPr lang="en-US" b="0" i="0" kern="1200" dirty="0">
                <a:solidFill>
                  <a:schemeClr val="tx1"/>
                </a:solidFill>
                <a:effectLst/>
              </a:rPr>
              <a:t>as a usual source of care.</a:t>
            </a:r>
          </a:p>
          <a:p>
            <a:pPr marL="171450" lvl="0" indent="-171450">
              <a:buFont typeface="Arial" panose="020B0604020202020204" pitchFamily="34" charset="0"/>
              <a:buChar char="•"/>
            </a:pPr>
            <a:r>
              <a:rPr lang="en-US" b="1" dirty="0">
                <a:cs typeface="Arial" panose="020B0604020202020204" pitchFamily="34" charset="0"/>
              </a:rPr>
              <a:t>Overall Rate:</a:t>
            </a:r>
            <a:r>
              <a:rPr lang="en-US" b="0" dirty="0">
                <a:cs typeface="Arial" panose="020B0604020202020204" pitchFamily="34" charset="0"/>
              </a:rPr>
              <a:t> </a:t>
            </a:r>
            <a:r>
              <a:rPr lang="en-US" dirty="0"/>
              <a:t>In 2015-2018, 62.5% of Veterans </a:t>
            </a:r>
            <a:r>
              <a:rPr lang="en-US" dirty="0" smtClean="0"/>
              <a:t>age 20+ </a:t>
            </a:r>
            <a:r>
              <a:rPr lang="en-US" dirty="0"/>
              <a:t>with a usual source of care indicated their usual source </a:t>
            </a:r>
            <a:r>
              <a:rPr lang="en-US" dirty="0" smtClean="0"/>
              <a:t>was </a:t>
            </a:r>
            <a:r>
              <a:rPr lang="en-US" dirty="0"/>
              <a:t>a doctor’s office or </a:t>
            </a:r>
            <a:r>
              <a:rPr lang="en-US" b="0" dirty="0"/>
              <a:t>health maintenance organization (</a:t>
            </a:r>
            <a:r>
              <a:rPr lang="en-US" dirty="0"/>
              <a:t>HMO) (data not shown).</a:t>
            </a:r>
          </a:p>
          <a:p>
            <a:pPr marL="171450" lvl="0" indent="-171450">
              <a:buFont typeface="Arial" panose="020B0604020202020204" pitchFamily="34" charset="0"/>
              <a:buChar char="•"/>
            </a:pPr>
            <a:r>
              <a:rPr lang="en-US" b="1" dirty="0"/>
              <a:t>Groups With Disparities: </a:t>
            </a:r>
            <a:r>
              <a:rPr lang="en-US" dirty="0"/>
              <a:t>In 2015-2018, findings show significant disparities by </a:t>
            </a:r>
            <a:r>
              <a:rPr lang="en-US" dirty="0" smtClean="0"/>
              <a:t>age but </a:t>
            </a:r>
            <a:r>
              <a:rPr lang="en-US" dirty="0"/>
              <a:t>not gender </a:t>
            </a:r>
            <a:r>
              <a:rPr lang="en-US" dirty="0" smtClean="0"/>
              <a:t>or race/ethnicity.</a:t>
            </a:r>
          </a:p>
          <a:p>
            <a:pPr marL="457200" lvl="1" indent="-228600">
              <a:buFont typeface="Arial" panose="020B0604020202020204" pitchFamily="34" charset="0"/>
              <a:buChar char="•"/>
            </a:pPr>
            <a:r>
              <a:rPr lang="en-US" dirty="0" smtClean="0"/>
              <a:t>Age</a:t>
            </a:r>
          </a:p>
          <a:p>
            <a:pPr marL="694944" lvl="2" indent="-274320">
              <a:buFont typeface="Arial" panose="020B0604020202020204" pitchFamily="34" charset="0"/>
              <a:buChar char="•"/>
            </a:pPr>
            <a:r>
              <a:rPr lang="en-US" dirty="0" smtClean="0"/>
              <a:t>Veterans </a:t>
            </a:r>
            <a:r>
              <a:rPr lang="en-US" dirty="0"/>
              <a:t>ages 50-64 with a usual source of care were significantly more likely to indicate their usual source </a:t>
            </a:r>
            <a:r>
              <a:rPr lang="en-US" dirty="0" smtClean="0"/>
              <a:t>was </a:t>
            </a:r>
            <a:r>
              <a:rPr lang="en-US" dirty="0"/>
              <a:t>a doctor’s office or HMO </a:t>
            </a:r>
            <a:r>
              <a:rPr lang="en-US" dirty="0" smtClean="0"/>
              <a:t>compared with </a:t>
            </a:r>
            <a:r>
              <a:rPr lang="en-US" dirty="0"/>
              <a:t>Veterans ages 20-49 with a usual source of care (63.9% vs. 57.7%).</a:t>
            </a:r>
          </a:p>
          <a:p>
            <a:pPr marL="694944" lvl="2" indent="-173113">
              <a:buFont typeface="Arial" panose="020B0604020202020204" pitchFamily="34" charset="0"/>
              <a:buChar char="•"/>
            </a:pPr>
            <a:r>
              <a:rPr lang="en-US" dirty="0"/>
              <a:t>Veterans </a:t>
            </a:r>
            <a:r>
              <a:rPr lang="en-US" dirty="0" smtClean="0"/>
              <a:t>age 65+ </a:t>
            </a:r>
            <a:r>
              <a:rPr lang="en-US" dirty="0"/>
              <a:t>with a usual source of care were significantly more likely to indicate their usual source </a:t>
            </a:r>
            <a:r>
              <a:rPr lang="en-US" dirty="0" smtClean="0"/>
              <a:t>was </a:t>
            </a:r>
            <a:r>
              <a:rPr lang="en-US" dirty="0"/>
              <a:t>a doctor’s office or HMO </a:t>
            </a:r>
            <a:r>
              <a:rPr lang="en-US" dirty="0" smtClean="0"/>
              <a:t>compared with </a:t>
            </a:r>
            <a:r>
              <a:rPr lang="en-US" dirty="0"/>
              <a:t>Veterans ages 20-49 with a usual source of care (74.7% vs. 57.7%).</a:t>
            </a:r>
          </a:p>
          <a:p>
            <a:pPr marL="457200" lvl="1" indent="-171450" defTabSz="923270">
              <a:buFont typeface="Arial" panose="020B0604020202020204" pitchFamily="34" charset="0"/>
              <a:buChar char="•"/>
              <a:defRPr/>
            </a:pPr>
            <a:r>
              <a:rPr lang="en-US" dirty="0"/>
              <a:t>Gender</a:t>
            </a:r>
          </a:p>
          <a:p>
            <a:pPr marL="694944" lvl="2" indent="-173113" defTabSz="923270">
              <a:buFont typeface="Arial" panose="020B0604020202020204" pitchFamily="34" charset="0"/>
              <a:buChar char="•"/>
              <a:defRPr/>
            </a:pPr>
            <a:r>
              <a:rPr lang="en-US" b="0" dirty="0"/>
              <a:t>There were no statistically significant differences between female Veterans and</a:t>
            </a:r>
            <a:r>
              <a:rPr lang="en-US" b="0" baseline="0" dirty="0"/>
              <a:t> male Veterans </a:t>
            </a:r>
            <a:r>
              <a:rPr lang="en-US" b="0" dirty="0"/>
              <a:t>with a usual source of care who indicated </a:t>
            </a:r>
            <a:r>
              <a:rPr lang="en-US" dirty="0"/>
              <a:t>their usual source was a doctor’s office or HMO (66.1% vs. 61.3%). </a:t>
            </a:r>
          </a:p>
          <a:p>
            <a:pPr marL="457200" lvl="1" indent="-171450" defTabSz="923270">
              <a:buFont typeface="Arial" panose="020B0604020202020204" pitchFamily="34" charset="0"/>
              <a:buChar char="•"/>
              <a:defRPr/>
            </a:pPr>
            <a:r>
              <a:rPr lang="en-US" dirty="0" smtClean="0"/>
              <a:t>Race/Ethnicity</a:t>
            </a:r>
          </a:p>
          <a:p>
            <a:pPr marL="694944" lvl="2" indent="-171450" defTabSz="923270">
              <a:buFont typeface="Arial" panose="020B0604020202020204" pitchFamily="34" charset="0"/>
              <a:buChar char="•"/>
              <a:defRPr/>
            </a:pPr>
            <a:r>
              <a:rPr lang="en-US" b="0" dirty="0" smtClean="0"/>
              <a:t>There </a:t>
            </a:r>
            <a:r>
              <a:rPr lang="en-US" b="0" dirty="0"/>
              <a:t>were no statistically significant differences between Hispanic Veterans and non-Hispanic White Veterans with a usual source of care who indicated their usual source was a doctor’s office or HMO (61.0% vs. 62.6</a:t>
            </a:r>
            <a:r>
              <a:rPr lang="en-US" b="0" dirty="0" smtClean="0"/>
              <a:t>%).</a:t>
            </a:r>
          </a:p>
          <a:p>
            <a:pPr marL="694944" lvl="2" indent="-171450" defTabSz="923270">
              <a:buFont typeface="Arial" panose="020B0604020202020204" pitchFamily="34" charset="0"/>
              <a:buChar char="•"/>
              <a:defRPr/>
            </a:pPr>
            <a:r>
              <a:rPr lang="en-US" b="0" dirty="0" smtClean="0"/>
              <a:t>There </a:t>
            </a:r>
            <a:r>
              <a:rPr lang="en-US" b="0" dirty="0"/>
              <a:t>were no statistically significant differences between non-Hispanic Black Veterans and non-Hispanic White Veterans with a usual source of care who indicated </a:t>
            </a:r>
            <a:r>
              <a:rPr lang="en-US" dirty="0"/>
              <a:t>their usual source was a doctor’s office or HMO (62.7% vs. 62.6%). </a:t>
            </a:r>
          </a:p>
          <a:p>
            <a:pPr marL="173113" indent="-173113" defTabSz="923270">
              <a:buFont typeface="Arial" panose="020B0604020202020204" pitchFamily="34" charset="0"/>
              <a:buChar char="•"/>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85</a:t>
            </a:fld>
            <a:endParaRPr lang="en-US" dirty="0"/>
          </a:p>
        </p:txBody>
      </p:sp>
    </p:spTree>
    <p:extLst>
      <p:ext uri="{BB962C8B-B14F-4D97-AF65-F5344CB8AC3E}">
        <p14:creationId xmlns:p14="http://schemas.microsoft.com/office/powerpoint/2010/main" val="44497960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280416" y="4072128"/>
            <a:ext cx="6486144" cy="4706112"/>
          </a:xfrm>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chemeClr val="tx1"/>
                </a:solidFill>
                <a:cs typeface="Arial" panose="020B0604020202020204" pitchFamily="34" charset="0"/>
              </a:rPr>
              <a:t>Importance: </a:t>
            </a:r>
            <a:r>
              <a:rPr lang="en-US" sz="1100" b="0" kern="1200" dirty="0">
                <a:solidFill>
                  <a:schemeClr val="tx1"/>
                </a:solidFill>
                <a:effectLst/>
              </a:rPr>
              <a:t>H</a:t>
            </a:r>
            <a:r>
              <a:rPr lang="en-US" sz="1100" b="0" i="0" kern="1200" dirty="0">
                <a:solidFill>
                  <a:schemeClr val="tx1"/>
                </a:solidFill>
                <a:effectLst/>
              </a:rPr>
              <a:t>aving a usual source of care can decrease the probability of inpatient admissions and readmissions and</a:t>
            </a:r>
            <a:r>
              <a:rPr lang="en-US" sz="1100" b="1" i="0" kern="1200" dirty="0">
                <a:solidFill>
                  <a:schemeClr val="tx1"/>
                </a:solidFill>
                <a:effectLst/>
              </a:rPr>
              <a:t> </a:t>
            </a:r>
            <a:r>
              <a:rPr lang="en-US" sz="1100" b="0" i="0" kern="1200" dirty="0">
                <a:solidFill>
                  <a:schemeClr val="tx1"/>
                </a:solidFill>
                <a:effectLst/>
              </a:rPr>
              <a:t>decrease expenditures on emergency department visits for physical health, 30-day readmissions, and behavioral health inpatient admissions. It also had a positive effect on several quality measures (Fullerton, 2019). </a:t>
            </a:r>
            <a:r>
              <a:rPr lang="en-US" sz="1100" b="0" i="0" kern="1200" dirty="0" smtClean="0">
                <a:solidFill>
                  <a:schemeClr val="tx1"/>
                </a:solidFill>
                <a:effectLst/>
              </a:rPr>
              <a:t>Veterans may consider a Veterans Affairs Medical Center or community-based outpatient clinic (VAMC/CBOC) as a usual source of care.</a:t>
            </a:r>
          </a:p>
          <a:p>
            <a:pPr marL="171450" lvl="0" indent="-171450">
              <a:buFont typeface="Arial" panose="020B0604020202020204" pitchFamily="34" charset="0"/>
              <a:buChar char="•"/>
            </a:pPr>
            <a:r>
              <a:rPr lang="en-US" sz="1100" b="1" dirty="0" smtClean="0">
                <a:cs typeface="Arial" panose="020B0604020202020204" pitchFamily="34" charset="0"/>
              </a:rPr>
              <a:t>Overall </a:t>
            </a:r>
            <a:r>
              <a:rPr lang="en-US" sz="1100" b="1" dirty="0">
                <a:cs typeface="Arial" panose="020B0604020202020204" pitchFamily="34" charset="0"/>
              </a:rPr>
              <a:t>Rate:</a:t>
            </a:r>
            <a:r>
              <a:rPr lang="en-US" sz="1100" b="0" dirty="0">
                <a:cs typeface="Arial" panose="020B0604020202020204" pitchFamily="34" charset="0"/>
              </a:rPr>
              <a:t> </a:t>
            </a:r>
            <a:r>
              <a:rPr lang="en-US" sz="1100" dirty="0"/>
              <a:t>In 2015-2018, 62.5% of Veterans </a:t>
            </a:r>
            <a:r>
              <a:rPr lang="en-US" sz="1100" dirty="0" smtClean="0"/>
              <a:t>age 20+ </a:t>
            </a:r>
            <a:r>
              <a:rPr lang="en-US" sz="1100" dirty="0"/>
              <a:t>with a usual source of care indicated their usual source </a:t>
            </a:r>
            <a:r>
              <a:rPr lang="en-US" sz="1100" dirty="0" smtClean="0"/>
              <a:t>was </a:t>
            </a:r>
            <a:r>
              <a:rPr lang="en-US" sz="1100" dirty="0"/>
              <a:t>a doctor’s office or </a:t>
            </a:r>
            <a:r>
              <a:rPr lang="en-US" sz="1100" b="0" dirty="0"/>
              <a:t>health maintenance organization (</a:t>
            </a:r>
            <a:r>
              <a:rPr lang="en-US" sz="1100" dirty="0"/>
              <a:t>HMO) (data not shown</a:t>
            </a:r>
            <a:r>
              <a:rPr lang="en-US" sz="1100" dirty="0" smtClean="0"/>
              <a:t>).</a:t>
            </a:r>
          </a:p>
          <a:p>
            <a:pPr marL="171450" lvl="0" indent="-171450">
              <a:buFont typeface="Arial" panose="020B0604020202020204" pitchFamily="34" charset="0"/>
              <a:buChar char="•"/>
            </a:pPr>
            <a:r>
              <a:rPr lang="en-US" sz="1100" b="1" dirty="0" smtClean="0"/>
              <a:t>Groups </a:t>
            </a:r>
            <a:r>
              <a:rPr lang="en-US" sz="1100" b="1" dirty="0"/>
              <a:t>With Disparities: </a:t>
            </a:r>
            <a:r>
              <a:rPr lang="en-US" sz="1100" dirty="0"/>
              <a:t>In 2015-2018, findings show significant disparities by location, activity status, and </a:t>
            </a:r>
            <a:r>
              <a:rPr lang="en-US" sz="1100" dirty="0" smtClean="0"/>
              <a:t>income but </a:t>
            </a:r>
            <a:r>
              <a:rPr lang="en-US" sz="1100" dirty="0"/>
              <a:t>not </a:t>
            </a:r>
            <a:r>
              <a:rPr lang="en-US" sz="1100" dirty="0" smtClean="0"/>
              <a:t>education.</a:t>
            </a:r>
          </a:p>
          <a:p>
            <a:pPr marL="339725"/>
            <a:r>
              <a:rPr lang="en-US" sz="1100" dirty="0" smtClean="0"/>
              <a:t>Location</a:t>
            </a:r>
            <a:endParaRPr lang="en-US" sz="1100" dirty="0"/>
          </a:p>
          <a:p>
            <a:pPr marL="640080" indent="-274320"/>
            <a:r>
              <a:rPr lang="en-US" sz="1100" dirty="0"/>
              <a:t>Rural Veterans with a usual source of care were significantly less likely to indicate their usual source </a:t>
            </a:r>
            <a:r>
              <a:rPr lang="en-US" sz="1100" dirty="0" smtClean="0"/>
              <a:t>was </a:t>
            </a:r>
            <a:r>
              <a:rPr lang="en-US" sz="1100" dirty="0"/>
              <a:t>a doctor’s office or HMO </a:t>
            </a:r>
            <a:r>
              <a:rPr lang="en-US" sz="1100" dirty="0" smtClean="0"/>
              <a:t>compared with </a:t>
            </a:r>
            <a:r>
              <a:rPr lang="en-US" sz="1100" dirty="0"/>
              <a:t>urban Veterans with a usual source of care (47.1% vs. 65.2%). </a:t>
            </a:r>
            <a:endParaRPr lang="en-US" sz="1100" dirty="0" smtClean="0"/>
          </a:p>
          <a:p>
            <a:pPr marL="341388" indent="-173113"/>
            <a:r>
              <a:rPr lang="en-US" sz="1100" dirty="0" smtClean="0"/>
              <a:t>Activity </a:t>
            </a:r>
            <a:r>
              <a:rPr lang="en-US" sz="1100" dirty="0"/>
              <a:t>Status</a:t>
            </a:r>
          </a:p>
          <a:p>
            <a:pPr marL="640080" lvl="1" indent="-173113"/>
            <a:r>
              <a:rPr lang="en-US" sz="1100" dirty="0"/>
              <a:t>Veterans with limited activity and a usual source of care were significantly less likely to indicate their usual source </a:t>
            </a:r>
            <a:r>
              <a:rPr lang="en-US" sz="1100" dirty="0" smtClean="0"/>
              <a:t>was </a:t>
            </a:r>
            <a:r>
              <a:rPr lang="en-US" sz="1100" dirty="0"/>
              <a:t>a doctor’s office or HMO </a:t>
            </a:r>
            <a:r>
              <a:rPr lang="en-US" sz="1100" dirty="0" smtClean="0"/>
              <a:t>compared with </a:t>
            </a:r>
            <a:r>
              <a:rPr lang="en-US" sz="1100" dirty="0"/>
              <a:t>Veterans without limited activity and a usual source of care (48.5% vs. 63.9%). </a:t>
            </a:r>
            <a:endParaRPr lang="en-US" sz="1100" dirty="0" smtClean="0"/>
          </a:p>
          <a:p>
            <a:pPr marL="341388" indent="-173113"/>
            <a:r>
              <a:rPr lang="en-US" sz="1100" dirty="0" smtClean="0"/>
              <a:t>Education</a:t>
            </a:r>
            <a:endParaRPr lang="en-US" sz="1100" dirty="0"/>
          </a:p>
          <a:p>
            <a:pPr marL="640080" lvl="1" indent="-173113" defTabSz="923270">
              <a:defRPr/>
            </a:pPr>
            <a:r>
              <a:rPr lang="en-US" sz="1100" b="0" dirty="0"/>
              <a:t>There were no statistically significant differences</a:t>
            </a:r>
            <a:r>
              <a:rPr lang="en-US" sz="1100" b="0" baseline="0" dirty="0"/>
              <a:t> between Veteran</a:t>
            </a:r>
            <a:r>
              <a:rPr lang="en-US" sz="1100" b="0" dirty="0"/>
              <a:t>s with a high school degree or less education and Veterans with at least some college in the percentage with a usual source of care who indicated </a:t>
            </a:r>
            <a:r>
              <a:rPr lang="en-US" sz="1100" dirty="0"/>
              <a:t>their usual source was a doctor’s office or HMO (60.8% vs. 66.7%). </a:t>
            </a:r>
            <a:endParaRPr lang="en-US" sz="1100" dirty="0" smtClean="0"/>
          </a:p>
          <a:p>
            <a:pPr marL="341388" indent="-173113" defTabSz="923270">
              <a:defRPr/>
            </a:pPr>
            <a:r>
              <a:rPr lang="en-US" sz="1100" dirty="0" smtClean="0"/>
              <a:t>Income</a:t>
            </a:r>
            <a:endParaRPr lang="en-US" sz="1100" dirty="0"/>
          </a:p>
          <a:p>
            <a:pPr marL="640080" lvl="1" indent="-173113" defTabSz="923270">
              <a:defRPr/>
            </a:pPr>
            <a:r>
              <a:rPr lang="en-US" sz="1100" dirty="0"/>
              <a:t>Veterans with incomes below the poverty line and a usual source of care were significantly less likely to indicate their usual source </a:t>
            </a:r>
            <a:r>
              <a:rPr lang="en-US" sz="1100" dirty="0" smtClean="0"/>
              <a:t>was </a:t>
            </a:r>
            <a:r>
              <a:rPr lang="en-US" sz="1100" dirty="0"/>
              <a:t>a doctor’s office or HMO </a:t>
            </a:r>
            <a:r>
              <a:rPr lang="en-US" sz="1100" dirty="0" smtClean="0"/>
              <a:t>compared with </a:t>
            </a:r>
            <a:r>
              <a:rPr lang="en-US" sz="1100" dirty="0"/>
              <a:t>Veterans with middle or high incomes and a usual source of care (42.1% vs. 66.4%). </a:t>
            </a:r>
          </a:p>
          <a:p>
            <a:pPr marL="640080" lvl="1" indent="-173113"/>
            <a:r>
              <a:rPr lang="en-US" sz="1100" dirty="0"/>
              <a:t>Veterans with incomes just above the poverty line and a usual source of care were significantly less likely to indicate their usual source </a:t>
            </a:r>
            <a:r>
              <a:rPr lang="en-US" sz="1100" dirty="0" smtClean="0"/>
              <a:t>was </a:t>
            </a:r>
            <a:r>
              <a:rPr lang="en-US" sz="1100" dirty="0"/>
              <a:t>a doctor’s office or HMO </a:t>
            </a:r>
            <a:r>
              <a:rPr lang="en-US" sz="1100" dirty="0" smtClean="0"/>
              <a:t>compared with </a:t>
            </a:r>
            <a:r>
              <a:rPr lang="en-US" sz="1100" dirty="0"/>
              <a:t>Veterans with middle or high incomes and a usual source of care (50.1% vs. 66.4%). </a:t>
            </a:r>
          </a:p>
          <a:p>
            <a:pPr marL="173113" indent="-173113" defTabSz="923270">
              <a:buFont typeface="Arial" panose="020B0604020202020204" pitchFamily="34" charset="0"/>
              <a:buChar char="•"/>
              <a:defRPr/>
            </a:pPr>
            <a:endParaRPr lang="en-US" sz="1100" dirty="0"/>
          </a:p>
          <a:p>
            <a:pPr marL="285750" lvl="0" indent="-285750">
              <a:buFont typeface="Arial" panose="020B0604020202020204" pitchFamily="34" charset="0"/>
              <a:buChar char="•"/>
            </a:pPr>
            <a:endParaRPr lang="en-US" sz="1100" dirty="0"/>
          </a:p>
        </p:txBody>
      </p:sp>
      <p:sp>
        <p:nvSpPr>
          <p:cNvPr id="4" name="Slide Number Placeholder 3"/>
          <p:cNvSpPr>
            <a:spLocks noGrp="1"/>
          </p:cNvSpPr>
          <p:nvPr>
            <p:ph type="sldNum" sz="quarter" idx="5"/>
          </p:nvPr>
        </p:nvSpPr>
        <p:spPr/>
        <p:txBody>
          <a:bodyPr/>
          <a:lstStyle/>
          <a:p>
            <a:fld id="{B17BA40C-25F7-4A81-B7B0-365A5351FE20}" type="slidenum">
              <a:rPr lang="en-US" smtClean="0"/>
              <a:t>86</a:t>
            </a:fld>
            <a:endParaRPr lang="en-US" dirty="0"/>
          </a:p>
        </p:txBody>
      </p:sp>
    </p:spTree>
    <p:extLst>
      <p:ext uri="{BB962C8B-B14F-4D97-AF65-F5344CB8AC3E}">
        <p14:creationId xmlns:p14="http://schemas.microsoft.com/office/powerpoint/2010/main" val="23856840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i="0" kern="1200" dirty="0">
                <a:solidFill>
                  <a:schemeClr val="tx1"/>
                </a:solidFill>
                <a:effectLst/>
              </a:rPr>
              <a:t>Prescription opioids are often used to treat chronic and acute pain and, when used appropriately, can be an important component of treatment. However, serious risks are associated with their use, and it is essential to carefully consider the risks of using prescription opioids alongside their benefits. These risks include misuse, opioid use disorder (addiction), overdoses, and death (CDC, 2020).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cs typeface="Arial" panose="020B0604020202020204" pitchFamily="34" charset="0"/>
              </a:rPr>
              <a:t>Overall Rate:</a:t>
            </a:r>
            <a:r>
              <a:rPr lang="en-US" b="0" dirty="0">
                <a:cs typeface="Arial" panose="020B0604020202020204" pitchFamily="34" charset="0"/>
              </a:rPr>
              <a:t> </a:t>
            </a:r>
            <a:r>
              <a:rPr lang="en-US" dirty="0"/>
              <a:t>In 2014-2017, 21.7% of Veterans filled an outpatient opioid prescription (data not shown).</a:t>
            </a:r>
          </a:p>
          <a:p>
            <a:pPr marL="171450" lvl="0" indent="-171450">
              <a:buFont typeface="Arial" panose="020B0604020202020204" pitchFamily="34" charset="0"/>
              <a:buChar char="•"/>
            </a:pPr>
            <a:r>
              <a:rPr lang="en-US" b="1" dirty="0" smtClean="0"/>
              <a:t>Trends: </a:t>
            </a:r>
            <a:r>
              <a:rPr lang="en-US" b="0" dirty="0"/>
              <a:t>From</a:t>
            </a:r>
            <a:r>
              <a:rPr lang="en-US" dirty="0"/>
              <a:t> 2014-2017, findings show varying trends across female and male Veterans </a:t>
            </a:r>
            <a:r>
              <a:rPr lang="en-US" b="0" dirty="0"/>
              <a:t>in different age categories.</a:t>
            </a:r>
          </a:p>
          <a:p>
            <a:pPr marL="630313" lvl="1" indent="-173113">
              <a:buFont typeface="Arial" panose="020B0604020202020204" pitchFamily="34" charset="0"/>
              <a:buChar char="•"/>
            </a:pPr>
            <a:r>
              <a:rPr lang="en-US" dirty="0"/>
              <a:t>Female Veterans ages 18-44 had a decrease in outpatient opioid prescriptions from 2014 to 2017 (25.5% to 8.6%).</a:t>
            </a:r>
          </a:p>
          <a:p>
            <a:pPr marL="630313" marR="0" lvl="1" indent="-173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Female Veterans ages 45-64 had an increase in outpatient opioid prescriptions from 2014 to 2017 (21.3% to 30.3%).</a:t>
            </a:r>
          </a:p>
          <a:p>
            <a:pPr marL="630313" marR="0" lvl="1" indent="-173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Female Veterans </a:t>
            </a:r>
            <a:r>
              <a:rPr lang="en-US" dirty="0" smtClean="0"/>
              <a:t>age 65+ </a:t>
            </a:r>
            <a:r>
              <a:rPr lang="en-US" dirty="0"/>
              <a:t>had a decrease in outpatient opioid prescriptions from 2015 to 2017 (41.9% to 33.2%).</a:t>
            </a:r>
          </a:p>
          <a:p>
            <a:pPr marL="630313" marR="0" lvl="1" indent="-173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Male Veterans ages 18-44 had a decrease in outpatient opioid prescriptions from 2014 to 2017 (13.3% to 8.6%).</a:t>
            </a:r>
          </a:p>
          <a:p>
            <a:pPr marL="630313" marR="0" lvl="1" indent="-173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Male Veterans ages 45-64 had a decrease in outpatient opioid prescriptions from 2014 to 2017 (25.7% to 19.4%).</a:t>
            </a:r>
          </a:p>
          <a:p>
            <a:pPr marL="630313" marR="0" lvl="1" indent="-1731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Male Veterans </a:t>
            </a:r>
            <a:r>
              <a:rPr lang="en-US" dirty="0" smtClean="0"/>
              <a:t>age 65+ </a:t>
            </a:r>
            <a:r>
              <a:rPr lang="en-US" dirty="0"/>
              <a:t>had a decrease in outpatient opioid prescriptions from 2014 to 2017 (24.5% to 21.2%).</a:t>
            </a:r>
          </a:p>
        </p:txBody>
      </p:sp>
      <p:sp>
        <p:nvSpPr>
          <p:cNvPr id="4" name="Slide Number Placeholder 3"/>
          <p:cNvSpPr>
            <a:spLocks noGrp="1"/>
          </p:cNvSpPr>
          <p:nvPr>
            <p:ph type="sldNum" sz="quarter" idx="5"/>
          </p:nvPr>
        </p:nvSpPr>
        <p:spPr/>
        <p:txBody>
          <a:bodyPr/>
          <a:lstStyle/>
          <a:p>
            <a:fld id="{B17BA40C-25F7-4A81-B7B0-365A5351FE20}" type="slidenum">
              <a:rPr lang="en-US" smtClean="0"/>
              <a:t>87</a:t>
            </a:fld>
            <a:endParaRPr lang="en-US" dirty="0"/>
          </a:p>
        </p:txBody>
      </p:sp>
    </p:spTree>
    <p:extLst>
      <p:ext uri="{BB962C8B-B14F-4D97-AF65-F5344CB8AC3E}">
        <p14:creationId xmlns:p14="http://schemas.microsoft.com/office/powerpoint/2010/main" val="234932691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88</a:t>
            </a:fld>
            <a:endParaRPr lang="en-US" dirty="0"/>
          </a:p>
        </p:txBody>
      </p:sp>
    </p:spTree>
    <p:extLst>
      <p:ext uri="{BB962C8B-B14F-4D97-AF65-F5344CB8AC3E}">
        <p14:creationId xmlns:p14="http://schemas.microsoft.com/office/powerpoint/2010/main" val="75937207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indent="-171450" defTabSz="942289">
              <a:buFont typeface="Arial" panose="020B0604020202020204" pitchFamily="34" charset="0"/>
              <a:buChar char="•"/>
              <a:defRPr/>
            </a:pPr>
            <a:r>
              <a:rPr lang="en-US" b="1" dirty="0">
                <a:solidFill>
                  <a:prstClr val="black"/>
                </a:solidFill>
                <a:cs typeface="Arial" panose="020B0604020202020204" pitchFamily="34" charset="0"/>
              </a:rPr>
              <a:t>Importance:</a:t>
            </a:r>
            <a:r>
              <a:rPr lang="en-US" dirty="0">
                <a:solidFill>
                  <a:prstClr val="black"/>
                </a:solidFill>
                <a:cs typeface="Arial" panose="020B0604020202020204" pitchFamily="34" charset="0"/>
              </a:rPr>
              <a:t> The goal of quality improvement is to produce better quality of and access to care, and ultimately improved patient outcomes, regardless of VHA user characteristics.</a:t>
            </a:r>
          </a:p>
          <a:p>
            <a:pPr marL="171450" indent="-171450">
              <a:buFont typeface="Arial" panose="020B0604020202020204" pitchFamily="34" charset="0"/>
              <a:buChar char="•"/>
            </a:pPr>
            <a:r>
              <a:rPr lang="en-US" b="1" dirty="0"/>
              <a:t>Findings: </a:t>
            </a:r>
            <a:r>
              <a:rPr lang="en-US" dirty="0"/>
              <a:t>For the most recent data year (2015), findings show that age, education, and gender disparities persist. </a:t>
            </a:r>
          </a:p>
          <a:p>
            <a:pPr marL="628650" lvl="1" indent="-171450">
              <a:buFont typeface="Arial" panose="020B0604020202020204" pitchFamily="34" charset="0"/>
              <a:buChar char="•"/>
            </a:pPr>
            <a:r>
              <a:rPr lang="en-US" dirty="0"/>
              <a:t>Age</a:t>
            </a:r>
          </a:p>
          <a:p>
            <a:pPr marL="1085850" lvl="2" indent="-171450">
              <a:buFont typeface="Arial" panose="020B0604020202020204" pitchFamily="34" charset="0"/>
              <a:buChar char="•"/>
            </a:pPr>
            <a:r>
              <a:rPr lang="en-US" dirty="0"/>
              <a:t>VHA users ages 45-64 experienced better care than VHA users ages 18-44 on 18 measures (64%) and similar care on 10 measures (36%).</a:t>
            </a:r>
          </a:p>
          <a:p>
            <a:pPr marL="1087513" lvl="2" indent="-173113" defTabSz="923270">
              <a:buFont typeface="Arial" panose="020B0604020202020204" pitchFamily="34" charset="0"/>
              <a:buChar char="•"/>
              <a:defRPr/>
            </a:pPr>
            <a:r>
              <a:rPr lang="en-US" dirty="0"/>
              <a:t>VHA users </a:t>
            </a:r>
            <a:r>
              <a:rPr lang="en-US" dirty="0" smtClean="0"/>
              <a:t>age 65+ </a:t>
            </a:r>
            <a:r>
              <a:rPr lang="en-US" dirty="0"/>
              <a:t>experienced better care than VHA users ages 18-44 on 22 measures (79%), similar care on 4 measures (14%), and worse care on 2 measures (7%).</a:t>
            </a:r>
          </a:p>
          <a:p>
            <a:pPr marL="628650" lvl="1" indent="-171450" defTabSz="923270">
              <a:buFont typeface="Arial" panose="020B0604020202020204" pitchFamily="34" charset="0"/>
              <a:buChar char="•"/>
              <a:defRPr/>
            </a:pPr>
            <a:r>
              <a:rPr lang="en-US" dirty="0"/>
              <a:t>Gender</a:t>
            </a:r>
          </a:p>
          <a:p>
            <a:pPr marL="1087513" lvl="2" indent="-173113">
              <a:buFont typeface="Arial" panose="020B0604020202020204" pitchFamily="34" charset="0"/>
              <a:buChar char="•"/>
            </a:pPr>
            <a:r>
              <a:rPr lang="en-US" dirty="0"/>
              <a:t>Female VHA users experienced better care than male VHA users on 1 measure (4%), similar care on 16 measures (57%), and worse care on 11 measures (39%).</a:t>
            </a:r>
          </a:p>
          <a:p>
            <a:pPr marL="628650" lvl="1" indent="-171450" defTabSz="923270">
              <a:buFont typeface="Arial" panose="020B0604020202020204" pitchFamily="34" charset="0"/>
              <a:buChar char="•"/>
              <a:defRPr/>
            </a:pPr>
            <a:r>
              <a:rPr lang="en-US" dirty="0"/>
              <a:t>Education</a:t>
            </a:r>
          </a:p>
          <a:p>
            <a:pPr marL="1087513" lvl="2" indent="-173113" defTabSz="923270">
              <a:buFont typeface="Arial" panose="020B0604020202020204" pitchFamily="34" charset="0"/>
              <a:buChar char="•"/>
              <a:defRPr/>
            </a:pPr>
            <a:r>
              <a:rPr lang="en-US" dirty="0"/>
              <a:t>VHA users with less than </a:t>
            </a:r>
            <a:r>
              <a:rPr lang="en-US" dirty="0" smtClean="0"/>
              <a:t>a high </a:t>
            </a:r>
            <a:r>
              <a:rPr lang="en-US" dirty="0"/>
              <a:t>school education experienced better care than VHA users with a bachelor’s degree on 10 measures (36%), similar care on 15 measures (54%), and worse care on 3 measures (11%).</a:t>
            </a:r>
          </a:p>
          <a:p>
            <a:pPr marL="1087513" lvl="2" indent="-173113" defTabSz="923270">
              <a:buFont typeface="Arial" panose="020B0604020202020204" pitchFamily="34" charset="0"/>
              <a:buChar char="•"/>
              <a:defRPr/>
            </a:pPr>
            <a:r>
              <a:rPr lang="en-US" dirty="0"/>
              <a:t>VHA users with a high school education experienced better care than VHA users with a bachelor’s degree on 7 measures (25%) and similar care on 21 measures (75%).</a:t>
            </a:r>
          </a:p>
          <a:p>
            <a:pPr marL="1087513" lvl="2" indent="-173113" defTabSz="923270">
              <a:buFont typeface="Arial" panose="020B0604020202020204" pitchFamily="34" charset="0"/>
              <a:buChar char="•"/>
              <a:defRPr/>
            </a:pPr>
            <a:r>
              <a:rPr lang="en-US" dirty="0"/>
              <a:t>VHA users with some college education experienced </a:t>
            </a:r>
            <a:r>
              <a:rPr lang="en-US" dirty="0" smtClean="0"/>
              <a:t>care similar to </a:t>
            </a:r>
            <a:r>
              <a:rPr lang="en-US" dirty="0"/>
              <a:t>VHA users with a bachelor’s degree on 28 measures (100%). </a:t>
            </a:r>
          </a:p>
          <a:p>
            <a:pPr marL="173113" indent="-173113" defTabSz="923270">
              <a:buFont typeface="Arial" panose="020B0604020202020204" pitchFamily="34" charset="0"/>
              <a:buChar char="•"/>
              <a:defRPr/>
            </a:pPr>
            <a:endParaRPr lang="en-US" dirty="0"/>
          </a:p>
          <a:p>
            <a:pPr defTabSz="923270">
              <a:defRPr/>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89</a:t>
            </a:fld>
            <a:endParaRPr lang="en-US" dirty="0"/>
          </a:p>
        </p:txBody>
      </p:sp>
    </p:spTree>
    <p:extLst>
      <p:ext uri="{BB962C8B-B14F-4D97-AF65-F5344CB8AC3E}">
        <p14:creationId xmlns:p14="http://schemas.microsoft.com/office/powerpoint/2010/main" val="4274514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Notes: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R</a:t>
            </a:r>
            <a:r>
              <a:rPr lang="en-US" sz="1200" dirty="0"/>
              <a:t>esults are cross-sectional (for a static point in time). Trends over time were not available for this contrast.</a:t>
            </a:r>
            <a:endParaRPr lang="en-US" b="1"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These findings</a:t>
            </a:r>
            <a:r>
              <a:rPr lang="en-US" b="0" baseline="0" dirty="0"/>
              <a:t> are based on fiscal year 2009-2016 </a:t>
            </a:r>
            <a:r>
              <a:rPr lang="en-US" dirty="0"/>
              <a:t>VHA </a:t>
            </a:r>
            <a:r>
              <a:rPr lang="en-US" dirty="0" smtClean="0"/>
              <a:t>administrative </a:t>
            </a:r>
            <a:r>
              <a:rPr lang="en-US" dirty="0"/>
              <a:t>data.</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9</a:t>
            </a:fld>
            <a:endParaRPr lang="en-US" dirty="0"/>
          </a:p>
        </p:txBody>
      </p:sp>
    </p:spTree>
    <p:extLst>
      <p:ext uri="{BB962C8B-B14F-4D97-AF65-F5344CB8AC3E}">
        <p14:creationId xmlns:p14="http://schemas.microsoft.com/office/powerpoint/2010/main" val="17316917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indent="-171450" defTabSz="942289">
              <a:buFont typeface="Arial" panose="020B0604020202020204" pitchFamily="34" charset="0"/>
              <a:buChar char="•"/>
              <a:defRPr/>
            </a:pPr>
            <a:r>
              <a:rPr lang="en-US" b="1" dirty="0">
                <a:solidFill>
                  <a:prstClr val="black"/>
                </a:solidFill>
                <a:cs typeface="Arial" panose="020B0604020202020204" pitchFamily="34" charset="0"/>
              </a:rPr>
              <a:t>Importance:</a:t>
            </a:r>
            <a:r>
              <a:rPr lang="en-US" dirty="0">
                <a:solidFill>
                  <a:prstClr val="black"/>
                </a:solidFill>
                <a:cs typeface="Arial" panose="020B0604020202020204" pitchFamily="34" charset="0"/>
              </a:rPr>
              <a:t> The goal of quality improvement is to produce better quality of and access to care, and ultimately improved patient outcomes, regardless of VHA user characteristics.</a:t>
            </a:r>
          </a:p>
          <a:p>
            <a:pPr marL="171450" indent="-171450">
              <a:buFont typeface="Arial" panose="020B0604020202020204" pitchFamily="34" charset="0"/>
              <a:buChar char="•"/>
            </a:pPr>
            <a:r>
              <a:rPr lang="en-US" b="1" dirty="0"/>
              <a:t>Findings: </a:t>
            </a:r>
            <a:r>
              <a:rPr lang="en-US" dirty="0"/>
              <a:t>For the most recent data year (2015), findings show that age, education, and gender disparities persist across ACCESS measures.</a:t>
            </a:r>
          </a:p>
          <a:p>
            <a:pPr marL="628650" lvl="1" indent="-171450">
              <a:buFont typeface="Arial" panose="020B0604020202020204" pitchFamily="34" charset="0"/>
              <a:buChar char="•"/>
            </a:pPr>
            <a:r>
              <a:rPr lang="en-US" dirty="0"/>
              <a:t>Age</a:t>
            </a:r>
          </a:p>
          <a:p>
            <a:pPr marL="1087513" lvl="2" indent="-173113">
              <a:buFont typeface="Arial" panose="020B0604020202020204" pitchFamily="34" charset="0"/>
              <a:buChar char="•"/>
            </a:pPr>
            <a:r>
              <a:rPr lang="en-US" dirty="0"/>
              <a:t>VHA users ages 45-64 experienced better care than VHA users ages 18-44 on 5 measures (83%) and similar care on 1 measure (17%).</a:t>
            </a:r>
          </a:p>
          <a:p>
            <a:pPr marL="1087513" lvl="2" indent="-173113" defTabSz="923270">
              <a:buFont typeface="Arial" panose="020B0604020202020204" pitchFamily="34" charset="0"/>
              <a:buChar char="•"/>
              <a:defRPr/>
            </a:pPr>
            <a:r>
              <a:rPr lang="en-US" dirty="0"/>
              <a:t>VHA users </a:t>
            </a:r>
            <a:r>
              <a:rPr lang="en-US" dirty="0" smtClean="0"/>
              <a:t>age 65+ </a:t>
            </a:r>
            <a:r>
              <a:rPr lang="en-US" dirty="0"/>
              <a:t>experienced better care than VHA users ages 18-44 on 6 measures (100%).</a:t>
            </a:r>
          </a:p>
          <a:p>
            <a:pPr marL="628650" lvl="1" indent="-171450" defTabSz="923270">
              <a:buFont typeface="Arial" panose="020B0604020202020204" pitchFamily="34" charset="0"/>
              <a:buChar char="•"/>
              <a:defRPr/>
            </a:pPr>
            <a:r>
              <a:rPr lang="en-US" dirty="0"/>
              <a:t>Gender</a:t>
            </a:r>
          </a:p>
          <a:p>
            <a:pPr marL="1087513" lvl="2" indent="-173113">
              <a:buFont typeface="Arial" panose="020B0604020202020204" pitchFamily="34" charset="0"/>
              <a:buChar char="•"/>
            </a:pPr>
            <a:r>
              <a:rPr lang="en-US" dirty="0"/>
              <a:t>Female VHA users experienced </a:t>
            </a:r>
            <a:r>
              <a:rPr lang="en-US" dirty="0" smtClean="0"/>
              <a:t>care similar to </a:t>
            </a:r>
            <a:r>
              <a:rPr lang="en-US" dirty="0"/>
              <a:t>male VHA users on 1 measure (17%) and worse care on 5 measures (83%).</a:t>
            </a:r>
          </a:p>
          <a:p>
            <a:pPr marL="628650" lvl="1" indent="-171450" defTabSz="923270">
              <a:buFont typeface="Arial" panose="020B0604020202020204" pitchFamily="34" charset="0"/>
              <a:buChar char="•"/>
              <a:defRPr/>
            </a:pPr>
            <a:r>
              <a:rPr lang="en-US" dirty="0"/>
              <a:t>Education</a:t>
            </a:r>
          </a:p>
          <a:p>
            <a:pPr marL="1087513" lvl="2" indent="-173113" defTabSz="923270">
              <a:buFont typeface="Arial" panose="020B0604020202020204" pitchFamily="34" charset="0"/>
              <a:buChar char="•"/>
              <a:defRPr/>
            </a:pPr>
            <a:r>
              <a:rPr lang="en-US" dirty="0"/>
              <a:t>VHA users with </a:t>
            </a:r>
            <a:r>
              <a:rPr lang="en-US" dirty="0" smtClean="0"/>
              <a:t>less than a high </a:t>
            </a:r>
            <a:r>
              <a:rPr lang="en-US" dirty="0"/>
              <a:t>school education experienced better care than VHA users with a bachelor’s degree on 4 measures (67%) and similar care on 2 measures (33%).</a:t>
            </a:r>
          </a:p>
          <a:p>
            <a:pPr marL="1087513" lvl="2" indent="-173113" defTabSz="923270">
              <a:buFont typeface="Arial" panose="020B0604020202020204" pitchFamily="34" charset="0"/>
              <a:buChar char="•"/>
              <a:defRPr/>
            </a:pPr>
            <a:r>
              <a:rPr lang="en-US" dirty="0"/>
              <a:t>VHA users with a high school education experienced better care than VHA users with a bachelor’s degree on 4 measures (67%) and similar care on 2 measures (33%).</a:t>
            </a:r>
          </a:p>
          <a:p>
            <a:pPr marL="1087513" lvl="2" indent="-173113" defTabSz="923270">
              <a:buFont typeface="Arial" panose="020B0604020202020204" pitchFamily="34" charset="0"/>
              <a:buChar char="•"/>
              <a:defRPr/>
            </a:pPr>
            <a:r>
              <a:rPr lang="en-US" dirty="0"/>
              <a:t>VHA users with some college education experienced </a:t>
            </a:r>
            <a:r>
              <a:rPr lang="en-US" dirty="0" smtClean="0"/>
              <a:t>care similar to </a:t>
            </a:r>
            <a:r>
              <a:rPr lang="en-US" dirty="0"/>
              <a:t>VHA users with a bachelor’s degree on 6 measures (100%). </a:t>
            </a:r>
          </a:p>
          <a:p>
            <a:pPr marL="173113" indent="-173113" defTabSz="923270">
              <a:buFont typeface="Arial" panose="020B0604020202020204" pitchFamily="34" charset="0"/>
              <a:buChar char="•"/>
              <a:defRPr/>
            </a:pPr>
            <a:endParaRPr lang="en-US" dirty="0"/>
          </a:p>
          <a:p>
            <a:pPr defTabSz="923270">
              <a:defRPr/>
            </a:pPr>
            <a:endParaRPr lang="en-US" dirty="0"/>
          </a:p>
          <a:p>
            <a:pPr defTabSz="923270">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90</a:t>
            </a:fld>
            <a:endParaRPr lang="en-US" dirty="0"/>
          </a:p>
        </p:txBody>
      </p:sp>
    </p:spTree>
    <p:extLst>
      <p:ext uri="{BB962C8B-B14F-4D97-AF65-F5344CB8AC3E}">
        <p14:creationId xmlns:p14="http://schemas.microsoft.com/office/powerpoint/2010/main" val="44481648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indent="-171450" defTabSz="942289">
              <a:buFont typeface="Arial" panose="020B0604020202020204" pitchFamily="34" charset="0"/>
              <a:buChar char="•"/>
              <a:defRPr/>
            </a:pPr>
            <a:r>
              <a:rPr lang="en-US" b="1" dirty="0">
                <a:solidFill>
                  <a:prstClr val="black"/>
                </a:solidFill>
                <a:cs typeface="Arial" panose="020B0604020202020204" pitchFamily="34" charset="0"/>
              </a:rPr>
              <a:t>Importance:</a:t>
            </a:r>
            <a:r>
              <a:rPr lang="en-US" dirty="0">
                <a:solidFill>
                  <a:prstClr val="black"/>
                </a:solidFill>
                <a:cs typeface="Arial" panose="020B0604020202020204" pitchFamily="34" charset="0"/>
              </a:rPr>
              <a:t> The goal of quality improvement is to produce better quality of and access to care, and ultimately improved patient outcomes, regardless of VHA user characteristics.</a:t>
            </a:r>
          </a:p>
          <a:p>
            <a:pPr marL="171450" indent="-171450">
              <a:buFont typeface="Arial" panose="020B0604020202020204" pitchFamily="34" charset="0"/>
              <a:buChar char="•"/>
            </a:pPr>
            <a:r>
              <a:rPr lang="en-US" b="1" dirty="0"/>
              <a:t>Findings: </a:t>
            </a:r>
            <a:r>
              <a:rPr lang="en-US" dirty="0"/>
              <a:t>For the most recent data year (2015), findings show that age, education, and gender disparities persist across QUALITY measures.</a:t>
            </a:r>
          </a:p>
          <a:p>
            <a:pPr marL="628650" lvl="1" indent="-171450">
              <a:buFont typeface="Arial" panose="020B0604020202020204" pitchFamily="34" charset="0"/>
              <a:buChar char="•"/>
            </a:pPr>
            <a:r>
              <a:rPr lang="en-US" dirty="0"/>
              <a:t>Age</a:t>
            </a:r>
          </a:p>
          <a:p>
            <a:pPr marL="1087513" lvl="2" indent="-173113">
              <a:buFont typeface="Arial" panose="020B0604020202020204" pitchFamily="34" charset="0"/>
              <a:buChar char="•"/>
            </a:pPr>
            <a:r>
              <a:rPr lang="en-US" dirty="0"/>
              <a:t>VHA users ages 45-64 experienced better care than VHA users ages 18-44 on 13 measures (59%) and similar care on 9 measures (41%).</a:t>
            </a:r>
          </a:p>
          <a:p>
            <a:pPr marL="1087513" lvl="2" indent="-173113" defTabSz="923270">
              <a:buFont typeface="Arial" panose="020B0604020202020204" pitchFamily="34" charset="0"/>
              <a:buChar char="•"/>
              <a:defRPr/>
            </a:pPr>
            <a:r>
              <a:rPr lang="en-US" dirty="0"/>
              <a:t>VHA users </a:t>
            </a:r>
            <a:r>
              <a:rPr lang="en-US" dirty="0" smtClean="0"/>
              <a:t>age 65+ </a:t>
            </a:r>
            <a:r>
              <a:rPr lang="en-US" dirty="0"/>
              <a:t>experienced better care than VHA users ages 18-44 on 16 measures (73%), similar care on 4 measures (18%), and worse care on 2 measures (9%).</a:t>
            </a:r>
          </a:p>
          <a:p>
            <a:pPr marL="628650" lvl="1" indent="-171450" defTabSz="923270">
              <a:buFont typeface="Arial" panose="020B0604020202020204" pitchFamily="34" charset="0"/>
              <a:buChar char="•"/>
              <a:defRPr/>
            </a:pPr>
            <a:r>
              <a:rPr lang="en-US" dirty="0"/>
              <a:t>Gender</a:t>
            </a:r>
          </a:p>
          <a:p>
            <a:pPr marL="1087513" lvl="2" indent="-173113" defTabSz="923270">
              <a:buFont typeface="Arial" panose="020B0604020202020204" pitchFamily="34" charset="0"/>
              <a:buChar char="•"/>
              <a:defRPr/>
            </a:pPr>
            <a:r>
              <a:rPr lang="en-US" dirty="0"/>
              <a:t>Female VHA users experienced better care than male VHA users on 1 measure (4%), similar care on 15 measures (68%), and worse care on 6 measures (27%).</a:t>
            </a:r>
          </a:p>
          <a:p>
            <a:pPr marL="628650" lvl="1" indent="-171450" defTabSz="923270">
              <a:buFont typeface="Arial" panose="020B0604020202020204" pitchFamily="34" charset="0"/>
              <a:buChar char="•"/>
              <a:defRPr/>
            </a:pPr>
            <a:r>
              <a:rPr lang="en-US" dirty="0"/>
              <a:t>Education</a:t>
            </a:r>
          </a:p>
          <a:p>
            <a:pPr marL="1087513" lvl="2" indent="-173113" defTabSz="923270">
              <a:buFont typeface="Arial" panose="020B0604020202020204" pitchFamily="34" charset="0"/>
              <a:buChar char="•"/>
              <a:defRPr/>
            </a:pPr>
            <a:r>
              <a:rPr lang="en-US" dirty="0"/>
              <a:t>VHA users with </a:t>
            </a:r>
            <a:r>
              <a:rPr lang="en-US" dirty="0" smtClean="0"/>
              <a:t>less than a high </a:t>
            </a:r>
            <a:r>
              <a:rPr lang="en-US" dirty="0"/>
              <a:t>school education experienced better care than VHA users with a bachelor’s degree on 6 measures (27%), similar care on 13 measures (59%), and worse care on 3 measures (14%).</a:t>
            </a:r>
          </a:p>
          <a:p>
            <a:pPr marL="1087513" lvl="2" indent="-173113" defTabSz="923270">
              <a:buFont typeface="Arial" panose="020B0604020202020204" pitchFamily="34" charset="0"/>
              <a:buChar char="•"/>
              <a:defRPr/>
            </a:pPr>
            <a:r>
              <a:rPr lang="en-US" dirty="0"/>
              <a:t>VHA users with a high school education experienced better care than VHA users with a bachelor’s degree on 3 measures (14%) and similar care on 19 measures (86%).</a:t>
            </a:r>
          </a:p>
          <a:p>
            <a:pPr marL="1087513" lvl="2" indent="-173113" defTabSz="923270">
              <a:buFont typeface="Arial" panose="020B0604020202020204" pitchFamily="34" charset="0"/>
              <a:buChar char="•"/>
              <a:defRPr/>
            </a:pPr>
            <a:r>
              <a:rPr lang="en-US" dirty="0"/>
              <a:t>VHA users with some college education experienced </a:t>
            </a:r>
            <a:r>
              <a:rPr lang="en-US" dirty="0" smtClean="0"/>
              <a:t>care similar to </a:t>
            </a:r>
            <a:r>
              <a:rPr lang="en-US" dirty="0"/>
              <a:t>VHA users with a bachelor’s degree on 22 measures (100%). </a:t>
            </a:r>
          </a:p>
          <a:p>
            <a:pPr marL="0" indent="0" defTabSz="923270">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91</a:t>
            </a:fld>
            <a:endParaRPr lang="en-US" dirty="0"/>
          </a:p>
        </p:txBody>
      </p:sp>
    </p:spTree>
    <p:extLst>
      <p:ext uri="{BB962C8B-B14F-4D97-AF65-F5344CB8AC3E}">
        <p14:creationId xmlns:p14="http://schemas.microsoft.com/office/powerpoint/2010/main" val="227294041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indent="-171450" defTabSz="942289">
              <a:buFont typeface="Arial" panose="020B0604020202020204" pitchFamily="34" charset="0"/>
              <a:buChar char="•"/>
              <a:defRPr/>
            </a:pPr>
            <a:r>
              <a:rPr lang="en-US" b="1" dirty="0">
                <a:solidFill>
                  <a:prstClr val="black"/>
                </a:solidFill>
                <a:cs typeface="Arial" panose="020B0604020202020204" pitchFamily="34" charset="0"/>
              </a:rPr>
              <a:t>Importance:</a:t>
            </a:r>
            <a:r>
              <a:rPr lang="en-US" dirty="0">
                <a:solidFill>
                  <a:prstClr val="black"/>
                </a:solidFill>
                <a:cs typeface="Arial" panose="020B0604020202020204" pitchFamily="34" charset="0"/>
              </a:rPr>
              <a:t> The goal of quality improvement is to produce better quality of and access to care, and ultimately improved patient outcomes, regardless of VHA user characteristics.</a:t>
            </a:r>
          </a:p>
          <a:p>
            <a:pPr marL="171450" indent="-171450">
              <a:buFont typeface="Arial" panose="020B0604020202020204" pitchFamily="34" charset="0"/>
              <a:buChar char="•"/>
            </a:pPr>
            <a:r>
              <a:rPr lang="en-US" b="1" dirty="0"/>
              <a:t>Findings: </a:t>
            </a:r>
            <a:r>
              <a:rPr lang="en-US" dirty="0"/>
              <a:t>For the most recent data year (2015), findings show that racial/ethnic disparities persist. </a:t>
            </a:r>
          </a:p>
          <a:p>
            <a:pPr marL="630313" lvl="1" indent="-173113" defTabSz="923270">
              <a:buFont typeface="Arial" panose="020B0604020202020204" pitchFamily="34" charset="0"/>
              <a:buChar char="•"/>
              <a:defRPr/>
            </a:pPr>
            <a:r>
              <a:rPr lang="en-US" dirty="0"/>
              <a:t>Hispanic VHA users experienced better care than non-Hispanic White VHA users on 2 measures (7%), similar care on 20 measures (71%), and worse care on 6 measures (21%).</a:t>
            </a:r>
          </a:p>
          <a:p>
            <a:pPr marL="630313" lvl="1" indent="-173113" defTabSz="923270">
              <a:buFont typeface="Arial" panose="020B0604020202020204" pitchFamily="34" charset="0"/>
              <a:buChar char="•"/>
              <a:defRPr/>
            </a:pPr>
            <a:r>
              <a:rPr lang="en-US" dirty="0"/>
              <a:t>Non-Hispanic American Indian/Alaska Native VHA users experienced better care than non-Hispanic White VHA users on 1 measure (4%), similar care on 21 measures (75%), and worse care on 6 measures (21%).</a:t>
            </a:r>
          </a:p>
          <a:p>
            <a:pPr marL="630313" lvl="1" indent="-173113" defTabSz="923270">
              <a:buFont typeface="Arial" panose="020B0604020202020204" pitchFamily="34" charset="0"/>
              <a:buChar char="•"/>
              <a:defRPr/>
            </a:pPr>
            <a:r>
              <a:rPr lang="en-US" dirty="0"/>
              <a:t>Non-Hispanic Asian VHA users experienced better care than non-Hispanic White VHA users on 1 measure (4%), similar care on 22 measures (79%), and worse care on 5 measures (18%).</a:t>
            </a:r>
          </a:p>
          <a:p>
            <a:pPr marL="630313" lvl="1" indent="-173113" defTabSz="923270">
              <a:buFont typeface="Arial" panose="020B0604020202020204" pitchFamily="34" charset="0"/>
              <a:buChar char="•"/>
              <a:defRPr/>
            </a:pPr>
            <a:r>
              <a:rPr lang="en-US" dirty="0"/>
              <a:t>Non-Hispanic Black VHA users experienced better care than non-Hispanic White VHA users on 3 measures (11%), similar care on 23 measures (82%), and worse care on 2 measures (7%).</a:t>
            </a:r>
          </a:p>
          <a:p>
            <a:pPr marL="630313" lvl="1" indent="-173113" defTabSz="923270">
              <a:buFont typeface="Arial" panose="020B0604020202020204" pitchFamily="34" charset="0"/>
              <a:buChar char="•"/>
              <a:defRPr/>
            </a:pPr>
            <a:r>
              <a:rPr lang="en-US" dirty="0"/>
              <a:t>Non-Hispanic </a:t>
            </a:r>
            <a:r>
              <a:rPr lang="en-US" dirty="0" err="1"/>
              <a:t>multirace</a:t>
            </a:r>
            <a:r>
              <a:rPr lang="en-US" dirty="0"/>
              <a:t> VHA users experienced better care than non-Hispanic White VHA users on 1 measure (4%), similar care on 23 measures (82%), and worse care on 4 measures (14%).</a:t>
            </a:r>
          </a:p>
          <a:p>
            <a:pPr marL="630313" lvl="1" indent="-173113" defTabSz="923270">
              <a:buFont typeface="Arial" panose="020B0604020202020204" pitchFamily="34" charset="0"/>
              <a:buChar char="•"/>
              <a:defRPr/>
            </a:pPr>
            <a:r>
              <a:rPr lang="en-US" dirty="0"/>
              <a:t>Non-Hispanic Native Hawaiian/Other Pacific Islander VHA users experienced better care than non-Hispanic White VHA users on 2 measures (7%), similar care on 22 measures (79%), and worse care on 4 measures (14%).</a:t>
            </a:r>
          </a:p>
          <a:p>
            <a:pPr marL="0" indent="0">
              <a:buFont typeface="Arial" panose="020B0604020202020204" pitchFamily="34" charset="0"/>
              <a:buNone/>
            </a:pPr>
            <a:endParaRPr lang="en-US" dirty="0"/>
          </a:p>
          <a:p>
            <a:pPr marL="0" indent="0" defTabSz="923270">
              <a:buFont typeface="Arial" panose="020B0604020202020204" pitchFamily="34" charset="0"/>
              <a:buNone/>
              <a:defRPr/>
            </a:pPr>
            <a:endParaRPr lang="en-US" dirty="0"/>
          </a:p>
          <a:p>
            <a:pPr defTabSz="923270">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92</a:t>
            </a:fld>
            <a:endParaRPr lang="en-US" dirty="0"/>
          </a:p>
        </p:txBody>
      </p:sp>
    </p:spTree>
    <p:extLst>
      <p:ext uri="{BB962C8B-B14F-4D97-AF65-F5344CB8AC3E}">
        <p14:creationId xmlns:p14="http://schemas.microsoft.com/office/powerpoint/2010/main" val="90264394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indent="-171450" defTabSz="942289">
              <a:buFont typeface="Arial" panose="020B0604020202020204" pitchFamily="34" charset="0"/>
              <a:buChar char="•"/>
              <a:defRPr/>
            </a:pPr>
            <a:r>
              <a:rPr lang="en-US" b="1" dirty="0">
                <a:solidFill>
                  <a:prstClr val="black"/>
                </a:solidFill>
                <a:cs typeface="Arial" panose="020B0604020202020204" pitchFamily="34" charset="0"/>
              </a:rPr>
              <a:t>Importance:</a:t>
            </a:r>
            <a:r>
              <a:rPr lang="en-US" dirty="0">
                <a:solidFill>
                  <a:prstClr val="black"/>
                </a:solidFill>
                <a:cs typeface="Arial" panose="020B0604020202020204" pitchFamily="34" charset="0"/>
              </a:rPr>
              <a:t> The goal of quality improvement is to produce better quality of and access to care, and ultimately improved patient outcomes, regardless of VHA user characteristics.</a:t>
            </a:r>
          </a:p>
          <a:p>
            <a:pPr marL="171450" indent="-171450">
              <a:buFont typeface="Arial" panose="020B0604020202020204" pitchFamily="34" charset="0"/>
              <a:buChar char="•"/>
            </a:pPr>
            <a:r>
              <a:rPr lang="en-US" b="1" dirty="0"/>
              <a:t>Findings: </a:t>
            </a:r>
            <a:r>
              <a:rPr lang="en-US" dirty="0"/>
              <a:t>For the most recent data year (2015), findings show that racial/ethnic disparities persist across ACCESS measures. </a:t>
            </a:r>
          </a:p>
          <a:p>
            <a:pPr marL="630313" lvl="1" indent="-173113" defTabSz="923270">
              <a:buFont typeface="Arial" panose="020B0604020202020204" pitchFamily="34" charset="0"/>
              <a:buChar char="•"/>
              <a:defRPr/>
            </a:pPr>
            <a:r>
              <a:rPr lang="en-US" dirty="0"/>
              <a:t>Hispanic VHA users experienced </a:t>
            </a:r>
            <a:r>
              <a:rPr lang="en-US" dirty="0" smtClean="0"/>
              <a:t>care similar to </a:t>
            </a:r>
            <a:r>
              <a:rPr lang="en-US" dirty="0"/>
              <a:t>non-Hispanic White VHA users on 2 measures (33%) and worse care on 4 measures (67%).</a:t>
            </a:r>
          </a:p>
          <a:p>
            <a:pPr marL="630313" lvl="1" indent="-173113" defTabSz="923270">
              <a:buFont typeface="Arial" panose="020B0604020202020204" pitchFamily="34" charset="0"/>
              <a:buChar char="•"/>
              <a:defRPr/>
            </a:pPr>
            <a:r>
              <a:rPr lang="en-US" dirty="0"/>
              <a:t>Non-Hispanic American Indian/Alaska Native VHA users experienced </a:t>
            </a:r>
            <a:r>
              <a:rPr lang="en-US" dirty="0" smtClean="0"/>
              <a:t>care similar to </a:t>
            </a:r>
            <a:r>
              <a:rPr lang="en-US" dirty="0"/>
              <a:t>non-Hispanic White VHA users on 3 measures (50%) and worse care on 3 measures (50%).</a:t>
            </a:r>
          </a:p>
          <a:p>
            <a:pPr marL="630313" lvl="1" indent="-173113" defTabSz="923270">
              <a:buFont typeface="Arial" panose="020B0604020202020204" pitchFamily="34" charset="0"/>
              <a:buChar char="•"/>
              <a:defRPr/>
            </a:pPr>
            <a:r>
              <a:rPr lang="en-US" dirty="0"/>
              <a:t>Non-Hispanic Asian VHA users experienced </a:t>
            </a:r>
            <a:r>
              <a:rPr lang="en-US" dirty="0" smtClean="0"/>
              <a:t>care similar to </a:t>
            </a:r>
            <a:r>
              <a:rPr lang="en-US" dirty="0"/>
              <a:t>non-Hispanic White VHA users on 5 measures (83%) and worse care on 1 measure (17%).</a:t>
            </a:r>
          </a:p>
          <a:p>
            <a:pPr marL="630313" lvl="1" indent="-173113" defTabSz="923270">
              <a:buFont typeface="Arial" panose="020B0604020202020204" pitchFamily="34" charset="0"/>
              <a:buChar char="•"/>
              <a:defRPr/>
            </a:pPr>
            <a:r>
              <a:rPr lang="en-US" dirty="0"/>
              <a:t>Non-Hispanic Black VHA users experienced better care than non-Hispanic White VHA users on 1 measure (17%), similar care on 3 measures (50%), and worse care on 2 measures (33%).</a:t>
            </a:r>
          </a:p>
          <a:p>
            <a:pPr marL="630313" lvl="1" indent="-173113" defTabSz="923270">
              <a:buFont typeface="Arial" panose="020B0604020202020204" pitchFamily="34" charset="0"/>
              <a:buChar char="•"/>
              <a:defRPr/>
            </a:pPr>
            <a:r>
              <a:rPr lang="en-US" dirty="0"/>
              <a:t>Non-Hispanic </a:t>
            </a:r>
            <a:r>
              <a:rPr lang="en-US" dirty="0" err="1"/>
              <a:t>multirace</a:t>
            </a:r>
            <a:r>
              <a:rPr lang="en-US" dirty="0"/>
              <a:t> VHA users experienced </a:t>
            </a:r>
            <a:r>
              <a:rPr lang="en-US" dirty="0" smtClean="0"/>
              <a:t>care similar to </a:t>
            </a:r>
            <a:r>
              <a:rPr lang="en-US" dirty="0"/>
              <a:t>non-Hispanic White VHA users on 3 measures (50%) and worse care on 3 measures (50%).</a:t>
            </a:r>
          </a:p>
          <a:p>
            <a:pPr marL="630313" lvl="1" indent="-173113" defTabSz="923270">
              <a:buFont typeface="Arial" panose="020B0604020202020204" pitchFamily="34" charset="0"/>
              <a:buChar char="•"/>
              <a:defRPr/>
            </a:pPr>
            <a:r>
              <a:rPr lang="en-US" dirty="0"/>
              <a:t>Non-Hispanic Native Hawaiian/Other Pacific Islander VHA users experienced </a:t>
            </a:r>
            <a:r>
              <a:rPr lang="en-US" dirty="0" smtClean="0"/>
              <a:t>care similar to </a:t>
            </a:r>
            <a:r>
              <a:rPr lang="en-US" dirty="0"/>
              <a:t>non-Hispanic White VHA users on 5 measures (83%) and worse care on 1 measure (17%).</a:t>
            </a:r>
          </a:p>
          <a:p>
            <a:pPr marL="457200" lvl="1" indent="0" defTabSz="923270">
              <a:buFont typeface="Arial" panose="020B0604020202020204" pitchFamily="34" charset="0"/>
              <a:buNone/>
              <a:defRPr/>
            </a:pPr>
            <a:endParaRPr lang="en-US" dirty="0"/>
          </a:p>
          <a:p>
            <a:pPr marL="457200" lvl="1" indent="0" defTabSz="923270">
              <a:buFont typeface="Arial" panose="020B0604020202020204" pitchFamily="34" charset="0"/>
              <a:buNone/>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93</a:t>
            </a:fld>
            <a:endParaRPr lang="en-US" dirty="0"/>
          </a:p>
        </p:txBody>
      </p:sp>
    </p:spTree>
    <p:extLst>
      <p:ext uri="{BB962C8B-B14F-4D97-AF65-F5344CB8AC3E}">
        <p14:creationId xmlns:p14="http://schemas.microsoft.com/office/powerpoint/2010/main" val="238629466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indent="-171450" defTabSz="942289">
              <a:buFont typeface="Arial" panose="020B0604020202020204" pitchFamily="34" charset="0"/>
              <a:buChar char="•"/>
              <a:defRPr/>
            </a:pPr>
            <a:r>
              <a:rPr lang="en-US" b="1" dirty="0">
                <a:solidFill>
                  <a:prstClr val="black"/>
                </a:solidFill>
                <a:cs typeface="Arial" panose="020B0604020202020204" pitchFamily="34" charset="0"/>
              </a:rPr>
              <a:t>Importance:</a:t>
            </a:r>
            <a:r>
              <a:rPr lang="en-US" dirty="0">
                <a:solidFill>
                  <a:prstClr val="black"/>
                </a:solidFill>
                <a:cs typeface="Arial" panose="020B0604020202020204" pitchFamily="34" charset="0"/>
              </a:rPr>
              <a:t> The goal of quality improvement is to produce better quality of and access to care, and ultimately improved patient outcomes, regardless of VHA user characteristics.</a:t>
            </a:r>
          </a:p>
          <a:p>
            <a:pPr marL="171450" indent="-171450">
              <a:buFont typeface="Arial" panose="020B0604020202020204" pitchFamily="34" charset="0"/>
              <a:buChar char="•"/>
            </a:pPr>
            <a:r>
              <a:rPr lang="en-US" b="1" dirty="0"/>
              <a:t>Findings: </a:t>
            </a:r>
            <a:r>
              <a:rPr lang="en-US" dirty="0"/>
              <a:t>For the most recent data year (2015), findings show that racial/ethnic disparities persist across QUALITY measures. </a:t>
            </a:r>
          </a:p>
          <a:p>
            <a:pPr marL="630313" lvl="1" indent="-173113" defTabSz="923270">
              <a:buFont typeface="Arial" panose="020B0604020202020204" pitchFamily="34" charset="0"/>
              <a:buChar char="•"/>
              <a:defRPr/>
            </a:pPr>
            <a:r>
              <a:rPr lang="en-US" dirty="0"/>
              <a:t>Hispanic VHA users experienced better care than non-Hispanic White VHA users on 2 measures (9%), similar care on 18 measures (82%), and worse care on 2 measures (9%).</a:t>
            </a:r>
          </a:p>
          <a:p>
            <a:pPr marL="630313" lvl="1" indent="-173113" defTabSz="923270">
              <a:buFont typeface="Arial" panose="020B0604020202020204" pitchFamily="34" charset="0"/>
              <a:buChar char="•"/>
              <a:defRPr/>
            </a:pPr>
            <a:r>
              <a:rPr lang="en-US" dirty="0"/>
              <a:t>Non-Hispanic American Indian/Alaska Native VHA users experienced better care than non-Hispanic White VHA users on 1 measure (4%), similar care on 18 measures (82%), and worse care on 3 measures (14%).</a:t>
            </a:r>
          </a:p>
          <a:p>
            <a:pPr marL="630313" lvl="1" indent="-173113" defTabSz="923270">
              <a:buFont typeface="Arial" panose="020B0604020202020204" pitchFamily="34" charset="0"/>
              <a:buChar char="•"/>
              <a:defRPr/>
            </a:pPr>
            <a:r>
              <a:rPr lang="en-US" dirty="0"/>
              <a:t>Non-Hispanic Asian VHA users experienced better care than non-Hispanic White VHA users on 1 measure (4%), similar care on 17 measures (77%), and worse care on 4 measures (18%).</a:t>
            </a:r>
          </a:p>
          <a:p>
            <a:pPr marL="630313" lvl="1" indent="-173113" defTabSz="923270">
              <a:buFont typeface="Arial" panose="020B0604020202020204" pitchFamily="34" charset="0"/>
              <a:buChar char="•"/>
              <a:defRPr/>
            </a:pPr>
            <a:r>
              <a:rPr lang="en-US" dirty="0"/>
              <a:t>Non-Hispanic Black VHA users experienced better care than non-Hispanic White VHA users on 2 measures (9%) and similar care on 20 measures (91%).</a:t>
            </a:r>
          </a:p>
          <a:p>
            <a:pPr marL="630313" lvl="1" indent="-173113" defTabSz="923270">
              <a:buFont typeface="Arial" panose="020B0604020202020204" pitchFamily="34" charset="0"/>
              <a:buChar char="•"/>
              <a:defRPr/>
            </a:pPr>
            <a:r>
              <a:rPr lang="en-US" dirty="0"/>
              <a:t>Non-Hispanic </a:t>
            </a:r>
            <a:r>
              <a:rPr lang="en-US" dirty="0" err="1"/>
              <a:t>multirace</a:t>
            </a:r>
            <a:r>
              <a:rPr lang="en-US" dirty="0"/>
              <a:t> VHA users experienced better care than non-Hispanic White VHA users on 1 measure (4%), similar care on 20 measures (91%), and worse care on 1 measure (4%).</a:t>
            </a:r>
          </a:p>
          <a:p>
            <a:pPr marL="630313" lvl="1" indent="-173113" defTabSz="923270">
              <a:buFont typeface="Arial" panose="020B0604020202020204" pitchFamily="34" charset="0"/>
              <a:buChar char="•"/>
              <a:defRPr/>
            </a:pPr>
            <a:r>
              <a:rPr lang="en-US" dirty="0"/>
              <a:t>Non-Hispanic Native Hawaiian/Other Pacific Islander VHA users experienced better care than non-Hispanic White VHA users on 2 measures (9%), similar care on 17 measures (77%), and worse care on 3 measures (14%).</a:t>
            </a:r>
          </a:p>
          <a:p>
            <a:pPr marL="0" marR="0" lvl="0" indent="0" algn="l" defTabSz="92327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94</a:t>
            </a:fld>
            <a:endParaRPr lang="en-US" dirty="0"/>
          </a:p>
        </p:txBody>
      </p:sp>
    </p:spTree>
    <p:extLst>
      <p:ext uri="{BB962C8B-B14F-4D97-AF65-F5344CB8AC3E}">
        <p14:creationId xmlns:p14="http://schemas.microsoft.com/office/powerpoint/2010/main" val="173980553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457200" y="4206240"/>
            <a:ext cx="6217920" cy="4888992"/>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dirty="0">
                <a:solidFill>
                  <a:schemeClr val="tx1"/>
                </a:solidFill>
                <a:cs typeface="Arial" panose="020B0604020202020204" pitchFamily="34" charset="0"/>
              </a:rPr>
              <a:t>Timely delivery of appropriate care is a measure of the healthcare system’s capacity to provide care quickly after a need is recognized (Smart and Titus, 2011). </a:t>
            </a:r>
          </a:p>
          <a:p>
            <a:pPr marL="171450" lvl="0" indent="-171450">
              <a:buFont typeface="Arial" panose="020B0604020202020204" pitchFamily="34" charset="0"/>
              <a:buChar char="•"/>
            </a:pPr>
            <a:r>
              <a:rPr lang="en-US" b="1" dirty="0">
                <a:cs typeface="Arial" panose="020B0604020202020204" pitchFamily="34" charset="0"/>
              </a:rPr>
              <a:t>Overall Rate:</a:t>
            </a:r>
            <a:r>
              <a:rPr lang="en-US" b="0" dirty="0">
                <a:cs typeface="Arial" panose="020B0604020202020204" pitchFamily="34" charset="0"/>
              </a:rPr>
              <a:t> </a:t>
            </a:r>
            <a:r>
              <a:rPr lang="en-US" dirty="0"/>
              <a:t>In 2015, 52.4% of VHA users, when making an appointment for a checkup or routine care, got an appointment as soon as needed (data not shown).</a:t>
            </a:r>
          </a:p>
          <a:p>
            <a:pPr marL="171450" lvl="0" indent="-171450">
              <a:buFont typeface="Arial" panose="020B0604020202020204" pitchFamily="34" charset="0"/>
              <a:buChar char="•"/>
            </a:pPr>
            <a:r>
              <a:rPr lang="en-US" b="1" dirty="0"/>
              <a:t>Groups With Disparities: </a:t>
            </a:r>
            <a:r>
              <a:rPr lang="en-US" dirty="0"/>
              <a:t>In 2015, findings show significant disparities by age and </a:t>
            </a:r>
            <a:r>
              <a:rPr lang="en-US" dirty="0" smtClean="0"/>
              <a:t>gender but </a:t>
            </a:r>
            <a:r>
              <a:rPr lang="en-US" dirty="0"/>
              <a:t>not education.</a:t>
            </a:r>
          </a:p>
          <a:p>
            <a:pPr marL="339725"/>
            <a:r>
              <a:rPr lang="en-US" dirty="0"/>
              <a:t>Age</a:t>
            </a:r>
          </a:p>
          <a:p>
            <a:pPr marL="694944" indent="-274320"/>
            <a:r>
              <a:rPr lang="en-US" dirty="0"/>
              <a:t>VHA users ages 45-64 were significantly more likely to indicate they got a routine care appointment as soon as needed </a:t>
            </a:r>
            <a:r>
              <a:rPr lang="en-US" dirty="0" smtClean="0"/>
              <a:t>compared with </a:t>
            </a:r>
            <a:r>
              <a:rPr lang="en-US" dirty="0"/>
              <a:t>VHA users ages 18-44 (49.2% vs. 37.8%). </a:t>
            </a:r>
          </a:p>
          <a:p>
            <a:pPr marL="694944" indent="-274320" defTabSz="923270">
              <a:defRPr/>
            </a:pPr>
            <a:r>
              <a:rPr lang="en-US" dirty="0"/>
              <a:t>VHA users </a:t>
            </a:r>
            <a:r>
              <a:rPr lang="en-US" dirty="0" smtClean="0"/>
              <a:t>age 65+ </a:t>
            </a:r>
            <a:r>
              <a:rPr lang="en-US" dirty="0"/>
              <a:t>were significantly more likely to indicate they got a routine care appointment as soon as needed </a:t>
            </a:r>
            <a:r>
              <a:rPr lang="en-US" dirty="0" smtClean="0"/>
              <a:t>compared with </a:t>
            </a:r>
            <a:r>
              <a:rPr lang="en-US" dirty="0"/>
              <a:t>VHA users ages 18-44 (59.1% vs. 37.8%). </a:t>
            </a:r>
          </a:p>
          <a:p>
            <a:pPr marL="339725"/>
            <a:r>
              <a:rPr lang="en-US" dirty="0"/>
              <a:t>Gender</a:t>
            </a:r>
          </a:p>
          <a:p>
            <a:pPr marL="694944" lvl="1" indent="-274320"/>
            <a:r>
              <a:rPr lang="en-US" dirty="0"/>
              <a:t>Female VHA users were significantly less likely to indicate they got a routine care appointment as soon as needed </a:t>
            </a:r>
            <a:r>
              <a:rPr lang="en-US" dirty="0" smtClean="0"/>
              <a:t>compared with </a:t>
            </a:r>
            <a:r>
              <a:rPr lang="en-US" dirty="0"/>
              <a:t>male VHA users (43.0% vs. 53.4%). </a:t>
            </a:r>
          </a:p>
          <a:p>
            <a:pPr marL="339725"/>
            <a:r>
              <a:rPr lang="en-US" dirty="0"/>
              <a:t>Education</a:t>
            </a:r>
          </a:p>
          <a:p>
            <a:pPr marL="694944" lvl="1" indent="-274320" defTabSz="923270">
              <a:defRPr/>
            </a:pPr>
            <a:r>
              <a:rPr lang="en-US" b="0" dirty="0"/>
              <a:t>There were no statistically significant differences between VHA users with less than </a:t>
            </a:r>
            <a:r>
              <a:rPr lang="en-US" b="0" dirty="0" smtClean="0"/>
              <a:t>a high </a:t>
            </a:r>
            <a:r>
              <a:rPr lang="en-US" b="0" dirty="0"/>
              <a:t>school degree and</a:t>
            </a:r>
            <a:r>
              <a:rPr lang="en-US" b="0" baseline="0" dirty="0"/>
              <a:t> VHA users with a bachelor’s degree in the percentage who </a:t>
            </a:r>
            <a:r>
              <a:rPr lang="en-US" b="0" dirty="0"/>
              <a:t>indicated they got a routine care appointment as soon as needed (56.9% vs. 52.4%). </a:t>
            </a:r>
          </a:p>
          <a:p>
            <a:pPr marL="694944" lvl="1" indent="-274320" defTabSz="923270">
              <a:defRPr/>
            </a:pPr>
            <a:r>
              <a:rPr lang="en-US" b="0" dirty="0"/>
              <a:t>There were no statistically significant differences between VHA users with a high school degree and</a:t>
            </a:r>
            <a:r>
              <a:rPr lang="en-US" b="0" baseline="0" dirty="0"/>
              <a:t> VHA users with a bachelor’s degree in the percentage who </a:t>
            </a:r>
            <a:r>
              <a:rPr lang="en-US" b="0" dirty="0"/>
              <a:t>indicated they got a routine care appointment as soon as needed (55.6% vs. 52.4%). </a:t>
            </a:r>
          </a:p>
          <a:p>
            <a:pPr marL="694944" lvl="1" indent="-274320" defTabSz="923270">
              <a:defRPr/>
            </a:pPr>
            <a:r>
              <a:rPr lang="en-US" b="0" dirty="0"/>
              <a:t>There were no statistically significant differences between VHA users with some college education and</a:t>
            </a:r>
            <a:r>
              <a:rPr lang="en-US" b="0" baseline="0" dirty="0"/>
              <a:t> VHA users with a bachelor’s degree in the percentage who </a:t>
            </a:r>
            <a:r>
              <a:rPr lang="en-US" b="0" dirty="0"/>
              <a:t>indicated they got a routine care appointment as soon as needed (49.6% vs. 52.4%). </a:t>
            </a:r>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95</a:t>
            </a:fld>
            <a:endParaRPr lang="en-US" dirty="0"/>
          </a:p>
        </p:txBody>
      </p:sp>
    </p:spTree>
    <p:extLst>
      <p:ext uri="{BB962C8B-B14F-4D97-AF65-F5344CB8AC3E}">
        <p14:creationId xmlns:p14="http://schemas.microsoft.com/office/powerpoint/2010/main" val="18059822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solidFill>
                  <a:schemeClr val="tx1"/>
                </a:solidFill>
                <a:cs typeface="Arial" panose="020B0604020202020204" pitchFamily="34" charset="0"/>
              </a:rPr>
              <a:t>Importance: </a:t>
            </a:r>
            <a:r>
              <a:rPr lang="en-US" b="0" dirty="0">
                <a:solidFill>
                  <a:schemeClr val="tx1"/>
                </a:solidFill>
                <a:cs typeface="Arial" panose="020B0604020202020204" pitchFamily="34" charset="0"/>
              </a:rPr>
              <a:t>Timely delivery of appropriate care is a measure of the healthcare system’s capacity to provide care quickly after a need is recognized (Smart and Titus, 2011). </a:t>
            </a:r>
          </a:p>
          <a:p>
            <a:pPr marL="171450" lvl="0" indent="-171450">
              <a:buFont typeface="Arial" panose="020B0604020202020204" pitchFamily="34" charset="0"/>
              <a:buChar char="•"/>
            </a:pPr>
            <a:r>
              <a:rPr lang="en-US" b="1" dirty="0">
                <a:cs typeface="Arial" panose="020B0604020202020204" pitchFamily="34" charset="0"/>
              </a:rPr>
              <a:t>Overall Rate:</a:t>
            </a:r>
            <a:r>
              <a:rPr lang="en-US" b="0" dirty="0">
                <a:cs typeface="Arial" panose="020B0604020202020204" pitchFamily="34" charset="0"/>
              </a:rPr>
              <a:t> </a:t>
            </a:r>
            <a:r>
              <a:rPr lang="en-US" dirty="0"/>
              <a:t>In 2015, 52.4% of VHA users, when making an appointment for a checkup or routine care, got an appointment as soon as needed (data not shown).</a:t>
            </a:r>
          </a:p>
          <a:p>
            <a:pPr marL="171450" lvl="0" indent="-171450">
              <a:buFont typeface="Arial" panose="020B0604020202020204" pitchFamily="34" charset="0"/>
              <a:buChar char="•"/>
            </a:pPr>
            <a:r>
              <a:rPr lang="en-US" b="1" dirty="0"/>
              <a:t>Groups With Disparities: </a:t>
            </a:r>
            <a:r>
              <a:rPr lang="en-US" dirty="0"/>
              <a:t>In 2015, findings show significant racial/ethnic disparities.</a:t>
            </a:r>
          </a:p>
          <a:p>
            <a:pPr marL="630313" lvl="1" indent="-173113">
              <a:buFont typeface="Arial" panose="020B0604020202020204" pitchFamily="34" charset="0"/>
              <a:buChar char="•"/>
            </a:pPr>
            <a:r>
              <a:rPr lang="en-US" dirty="0"/>
              <a:t>Hispanic VHA users were significantly less likely to indicate they got a routine care appointment as soon as needed </a:t>
            </a:r>
            <a:r>
              <a:rPr lang="en-US" dirty="0" smtClean="0"/>
              <a:t>compared with </a:t>
            </a:r>
            <a:r>
              <a:rPr lang="en-US" dirty="0"/>
              <a:t>non-Hispanic White VHA users (44.8% vs. 55.0%). </a:t>
            </a:r>
          </a:p>
          <a:p>
            <a:pPr marL="630313" lvl="1" indent="-173113" defTabSz="923270">
              <a:buFont typeface="Arial" panose="020B0604020202020204" pitchFamily="34" charset="0"/>
              <a:buChar char="•"/>
              <a:defRPr/>
            </a:pPr>
            <a:r>
              <a:rPr lang="en-US" dirty="0"/>
              <a:t>Non-Hispanic American Indian/Alaska Native VHA users were significantly less likely to indicate they got a routine care appointment as soon as needed </a:t>
            </a:r>
            <a:r>
              <a:rPr lang="en-US" dirty="0" smtClean="0"/>
              <a:t>compared with </a:t>
            </a:r>
            <a:r>
              <a:rPr lang="en-US" dirty="0"/>
              <a:t>non-Hispanic White VHA users (46.2% vs. 55.0%). </a:t>
            </a:r>
          </a:p>
          <a:p>
            <a:pPr marL="630313" lvl="1" indent="-173113" defTabSz="923270">
              <a:buFont typeface="Arial" panose="020B0604020202020204" pitchFamily="34" charset="0"/>
              <a:buChar char="•"/>
              <a:defRPr/>
            </a:pPr>
            <a:r>
              <a:rPr lang="en-US" dirty="0"/>
              <a:t>Non-Hispanic Asian VHA users were significantly less likely to indicate they got a routine care appointment as soon as needed </a:t>
            </a:r>
            <a:r>
              <a:rPr lang="en-US" dirty="0" smtClean="0"/>
              <a:t>compared with </a:t>
            </a:r>
            <a:r>
              <a:rPr lang="en-US" dirty="0"/>
              <a:t>non-Hispanic White VHA users (42.9% vs. 55.0%). </a:t>
            </a:r>
          </a:p>
          <a:p>
            <a:pPr marL="630313" lvl="1" indent="-173113" defTabSz="923270">
              <a:buFont typeface="Arial" panose="020B0604020202020204" pitchFamily="34" charset="0"/>
              <a:buChar char="•"/>
              <a:defRPr/>
            </a:pPr>
            <a:r>
              <a:rPr lang="en-US" dirty="0"/>
              <a:t>Non-Hispanic Black VHA users were significantly less likely to indicate they got a routine care appointment as soon as needed </a:t>
            </a:r>
            <a:r>
              <a:rPr lang="en-US" dirty="0" smtClean="0"/>
              <a:t>compared with </a:t>
            </a:r>
            <a:r>
              <a:rPr lang="en-US" dirty="0"/>
              <a:t>non-Hispanic White VHA users (48.1% vs. 55.0%). </a:t>
            </a:r>
          </a:p>
          <a:p>
            <a:pPr marL="630313" lvl="1" indent="-173113" defTabSz="923270">
              <a:buFont typeface="Arial" panose="020B0604020202020204" pitchFamily="34" charset="0"/>
              <a:buChar char="•"/>
              <a:defRPr/>
            </a:pPr>
            <a:r>
              <a:rPr lang="en-US" dirty="0"/>
              <a:t>Non-Hispanic </a:t>
            </a:r>
            <a:r>
              <a:rPr lang="en-US" dirty="0" err="1"/>
              <a:t>multirace</a:t>
            </a:r>
            <a:r>
              <a:rPr lang="en-US" dirty="0"/>
              <a:t> VHA users were significantly less likely to indicate they got a routine care appointment as soon as needed </a:t>
            </a:r>
            <a:r>
              <a:rPr lang="en-US" dirty="0" smtClean="0"/>
              <a:t>compared with </a:t>
            </a:r>
            <a:r>
              <a:rPr lang="en-US" dirty="0"/>
              <a:t>non-Hispanic White VHA users (47.5% vs. 55.0%). </a:t>
            </a:r>
          </a:p>
          <a:p>
            <a:pPr marL="630313" lvl="1" indent="-173113" defTabSz="923270">
              <a:buFont typeface="Arial" panose="020B0604020202020204" pitchFamily="34" charset="0"/>
              <a:buChar char="•"/>
              <a:defRPr/>
            </a:pPr>
            <a:r>
              <a:rPr lang="en-US" dirty="0"/>
              <a:t>Non-Hispanic Native Hawaiian/Other Pacific Islander VHA users were significantly less likely to indicate they got a routine care appointment as soon as needed </a:t>
            </a:r>
            <a:r>
              <a:rPr lang="en-US" dirty="0" smtClean="0"/>
              <a:t>compared with </a:t>
            </a:r>
            <a:r>
              <a:rPr lang="en-US" dirty="0"/>
              <a:t>non-Hispanic White VHA users (46.4% vs. 55.0%). </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B17BA40C-25F7-4A81-B7B0-365A5351FE20}" type="slidenum">
              <a:rPr lang="en-US" smtClean="0"/>
              <a:t>96</a:t>
            </a:fld>
            <a:endParaRPr lang="en-US" dirty="0"/>
          </a:p>
        </p:txBody>
      </p:sp>
    </p:spTree>
    <p:extLst>
      <p:ext uri="{BB962C8B-B14F-4D97-AF65-F5344CB8AC3E}">
        <p14:creationId xmlns:p14="http://schemas.microsoft.com/office/powerpoint/2010/main" val="14709288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329184" y="4072128"/>
            <a:ext cx="6498336" cy="4706112"/>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chemeClr val="tx1"/>
                </a:solidFill>
                <a:cs typeface="Arial" panose="020B0604020202020204" pitchFamily="34" charset="0"/>
              </a:rPr>
              <a:t>Importance: </a:t>
            </a:r>
            <a:r>
              <a:rPr lang="en-US" sz="1100" b="0" dirty="0">
                <a:solidFill>
                  <a:schemeClr val="tx1"/>
                </a:solidFill>
                <a:cs typeface="Arial" panose="020B0604020202020204" pitchFamily="34" charset="0"/>
              </a:rPr>
              <a:t>An</a:t>
            </a:r>
            <a:r>
              <a:rPr lang="en-US" sz="1100" b="0" baseline="0" dirty="0">
                <a:solidFill>
                  <a:schemeClr val="tx1"/>
                </a:solidFill>
                <a:cs typeface="Arial" panose="020B0604020202020204" pitchFamily="34" charset="0"/>
              </a:rPr>
              <a:t> </a:t>
            </a:r>
            <a:r>
              <a:rPr lang="en-US" sz="1100" b="0" i="0" kern="1200" dirty="0">
                <a:solidFill>
                  <a:schemeClr val="tx1"/>
                </a:solidFill>
                <a:effectLst/>
              </a:rPr>
              <a:t>analysis of the 2010 Health Tracking Household Survey found that among people with a usual source of primary care, 40.2% reported that their practice offered extended hours, such as at night or on weekends. The analysis also found that one in five people who attempted after-hours contact with their primary care provider reported it was “very difficult” or “somewhat difficult” to reach a clinician. Those who reported less difficulty contacting a clinician after hours had significantly fewer emergency department visits (30.4% </a:t>
            </a:r>
            <a:r>
              <a:rPr lang="en-US" sz="1100" b="0" i="0" kern="1200" dirty="0" smtClean="0">
                <a:solidFill>
                  <a:schemeClr val="tx1"/>
                </a:solidFill>
                <a:effectLst/>
              </a:rPr>
              <a:t>compared with </a:t>
            </a:r>
            <a:r>
              <a:rPr lang="en-US" sz="1100" b="0" i="0" kern="1200" dirty="0">
                <a:solidFill>
                  <a:schemeClr val="tx1"/>
                </a:solidFill>
                <a:effectLst/>
              </a:rPr>
              <a:t>37.7%) and lower rates of unmet medical need (6.1% </a:t>
            </a:r>
            <a:r>
              <a:rPr lang="en-US" sz="1100" b="0" i="0" kern="1200" dirty="0" smtClean="0">
                <a:solidFill>
                  <a:schemeClr val="tx1"/>
                </a:solidFill>
                <a:effectLst/>
              </a:rPr>
              <a:t>compared with </a:t>
            </a:r>
            <a:r>
              <a:rPr lang="en-US" sz="1100" b="0" i="0" kern="1200" dirty="0">
                <a:solidFill>
                  <a:schemeClr val="tx1"/>
                </a:solidFill>
                <a:effectLst/>
              </a:rPr>
              <a:t>13.7%) than people who experienced more difficulty (O’Malley, 2013).</a:t>
            </a:r>
            <a:endParaRPr lang="en-US" sz="1100" b="1" dirty="0">
              <a:solidFill>
                <a:schemeClr val="tx1"/>
              </a:solidFill>
              <a:cs typeface="Arial" panose="020B0604020202020204" pitchFamily="34" charset="0"/>
            </a:endParaRPr>
          </a:p>
          <a:p>
            <a:pPr marL="171450" lvl="0" indent="-171450">
              <a:buFont typeface="Arial" panose="020B0604020202020204" pitchFamily="34" charset="0"/>
              <a:buChar char="•"/>
            </a:pPr>
            <a:r>
              <a:rPr lang="en-US" sz="1100" b="1" dirty="0">
                <a:cs typeface="Arial" panose="020B0604020202020204" pitchFamily="34" charset="0"/>
              </a:rPr>
              <a:t>Overall Rate:</a:t>
            </a:r>
            <a:r>
              <a:rPr lang="en-US" sz="1100" b="0" dirty="0">
                <a:cs typeface="Arial" panose="020B0604020202020204" pitchFamily="34" charset="0"/>
              </a:rPr>
              <a:t> </a:t>
            </a:r>
            <a:r>
              <a:rPr lang="en-US" sz="1100" dirty="0"/>
              <a:t>In 2015, 18.9% of </a:t>
            </a:r>
            <a:r>
              <a:rPr lang="en-US" sz="1100" b="0"/>
              <a:t>VHA </a:t>
            </a:r>
            <a:r>
              <a:rPr lang="en-US" sz="1100" b="0" smtClean="0"/>
              <a:t>users </a:t>
            </a:r>
            <a:r>
              <a:rPr lang="en-US" sz="1100" b="0" strike="noStrike" dirty="0"/>
              <a:t>received </a:t>
            </a:r>
            <a:r>
              <a:rPr lang="en-US" sz="1100" b="0" dirty="0"/>
              <a:t>care they needed during evenings, weekends, or holidays (data not shown).</a:t>
            </a:r>
          </a:p>
          <a:p>
            <a:pPr marL="171450" lvl="0" indent="-171450">
              <a:buFont typeface="Arial" panose="020B0604020202020204" pitchFamily="34" charset="0"/>
              <a:buChar char="•"/>
            </a:pPr>
            <a:r>
              <a:rPr lang="en-US" sz="1100" b="1" dirty="0"/>
              <a:t>Groups With Disparities: </a:t>
            </a:r>
            <a:r>
              <a:rPr lang="en-US" sz="1100" dirty="0"/>
              <a:t>In 2015, findings show significant disparities by age, gender, and education.</a:t>
            </a:r>
          </a:p>
          <a:p>
            <a:pPr marL="339725"/>
            <a:r>
              <a:rPr lang="en-US" sz="1100" dirty="0"/>
              <a:t>Age</a:t>
            </a:r>
          </a:p>
          <a:p>
            <a:pPr marL="573088" indent="-231775"/>
            <a:r>
              <a:rPr lang="en-US" sz="1100" dirty="0"/>
              <a:t>VHA users ages 45-64 were significantly more likely to receive care they needed during evenings, weekends, or holidays </a:t>
            </a:r>
            <a:r>
              <a:rPr lang="en-US" sz="1100" dirty="0" smtClean="0"/>
              <a:t>compared with </a:t>
            </a:r>
            <a:r>
              <a:rPr lang="en-US" sz="1100" dirty="0"/>
              <a:t>VHA users ages 18-44 (18.6% vs. 13.5%). </a:t>
            </a:r>
          </a:p>
          <a:p>
            <a:pPr marL="573088" indent="-231775" defTabSz="923270">
              <a:defRPr/>
            </a:pPr>
            <a:r>
              <a:rPr lang="en-US" sz="1100" dirty="0"/>
              <a:t>VHA users </a:t>
            </a:r>
            <a:r>
              <a:rPr lang="en-US" sz="1100" dirty="0" smtClean="0"/>
              <a:t>age 65+ </a:t>
            </a:r>
            <a:r>
              <a:rPr lang="en-US" sz="1100" dirty="0"/>
              <a:t>were significantly more likely to receive care they needed during evenings, weekends, or holidays </a:t>
            </a:r>
            <a:r>
              <a:rPr lang="en-US" sz="1100" dirty="0" smtClean="0"/>
              <a:t>compared with </a:t>
            </a:r>
            <a:r>
              <a:rPr lang="en-US" sz="1100" dirty="0"/>
              <a:t>VHA users ages 18-44 (22.0% vs. 13.5%). </a:t>
            </a:r>
          </a:p>
          <a:p>
            <a:pPr marL="339725"/>
            <a:r>
              <a:rPr lang="en-US" sz="1100" dirty="0"/>
              <a:t>Gender</a:t>
            </a:r>
          </a:p>
          <a:p>
            <a:pPr marL="573088" lvl="1"/>
            <a:r>
              <a:rPr lang="en-US" sz="1100" dirty="0"/>
              <a:t>Female VHA users were significantly less likely to receive care they needed during evenings, weekends, or holidays </a:t>
            </a:r>
            <a:r>
              <a:rPr lang="en-US" sz="1100" dirty="0" smtClean="0"/>
              <a:t>compared with </a:t>
            </a:r>
            <a:r>
              <a:rPr lang="en-US" sz="1100" dirty="0"/>
              <a:t>male VHA users (11.9% vs. 19.9%). </a:t>
            </a:r>
          </a:p>
          <a:p>
            <a:pPr marL="339725"/>
            <a:r>
              <a:rPr lang="en-US" sz="1100" dirty="0"/>
              <a:t>Education</a:t>
            </a:r>
          </a:p>
          <a:p>
            <a:pPr marL="573088" lvl="1" defTabSz="923270">
              <a:defRPr/>
            </a:pPr>
            <a:r>
              <a:rPr lang="en-US" sz="1100" dirty="0"/>
              <a:t>VHA users with </a:t>
            </a:r>
            <a:r>
              <a:rPr lang="en-US" sz="1100" b="0" dirty="0" smtClean="0"/>
              <a:t>less than a high </a:t>
            </a:r>
            <a:r>
              <a:rPr lang="en-US" sz="1100" b="0" dirty="0"/>
              <a:t>school degree </a:t>
            </a:r>
            <a:r>
              <a:rPr lang="en-US" sz="1100" dirty="0"/>
              <a:t>were significantly more likely to receive care they needed during evenings, weekends, or holidays </a:t>
            </a:r>
            <a:r>
              <a:rPr lang="en-US" sz="1100" dirty="0" smtClean="0"/>
              <a:t>compared with </a:t>
            </a:r>
            <a:r>
              <a:rPr lang="en-US" sz="1100" dirty="0"/>
              <a:t>VHA users with a bachelor’s degree (25.1% vs. 17.1%). </a:t>
            </a:r>
          </a:p>
          <a:p>
            <a:pPr marL="573088" lvl="1" defTabSz="923270">
              <a:defRPr/>
            </a:pPr>
            <a:r>
              <a:rPr lang="en-US" sz="1100" dirty="0"/>
              <a:t>VHA users with a high school degree were significantly more likely to receive care they needed during evenings, weekends, or holidays </a:t>
            </a:r>
            <a:r>
              <a:rPr lang="en-US" sz="1100" dirty="0" smtClean="0"/>
              <a:t>compared with </a:t>
            </a:r>
            <a:r>
              <a:rPr lang="en-US" sz="1100" dirty="0"/>
              <a:t>VHA users with a bachelor’s degree (21.9% vs. 17.1%). </a:t>
            </a:r>
          </a:p>
          <a:p>
            <a:pPr marL="573088" lvl="1" defTabSz="923270">
              <a:defRPr/>
            </a:pPr>
            <a:r>
              <a:rPr lang="en-US" sz="1100" b="0" dirty="0"/>
              <a:t>There were no statistically significant differences between VHA users with some college education and VHA users with a bachelor’s degree who received care they </a:t>
            </a:r>
            <a:r>
              <a:rPr lang="en-US" sz="1100" dirty="0"/>
              <a:t>needed during evenings, weekends, or holidays (17.2% vs. 17.1%). </a:t>
            </a:r>
          </a:p>
          <a:p>
            <a:endParaRPr lang="en-US" sz="1100" dirty="0"/>
          </a:p>
        </p:txBody>
      </p:sp>
      <p:sp>
        <p:nvSpPr>
          <p:cNvPr id="4" name="Slide Number Placeholder 3"/>
          <p:cNvSpPr>
            <a:spLocks noGrp="1"/>
          </p:cNvSpPr>
          <p:nvPr>
            <p:ph type="sldNum" sz="quarter" idx="5"/>
          </p:nvPr>
        </p:nvSpPr>
        <p:spPr/>
        <p:txBody>
          <a:bodyPr/>
          <a:lstStyle/>
          <a:p>
            <a:fld id="{B17BA40C-25F7-4A81-B7B0-365A5351FE20}" type="slidenum">
              <a:rPr lang="en-US" smtClean="0"/>
              <a:t>97</a:t>
            </a:fld>
            <a:endParaRPr lang="en-US" dirty="0"/>
          </a:p>
        </p:txBody>
      </p:sp>
    </p:spTree>
    <p:extLst>
      <p:ext uri="{BB962C8B-B14F-4D97-AF65-F5344CB8AC3E}">
        <p14:creationId xmlns:p14="http://schemas.microsoft.com/office/powerpoint/2010/main" val="223905326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341376" y="4096512"/>
            <a:ext cx="6425184" cy="5193792"/>
          </a:xfrm>
        </p:spPr>
        <p:txBody>
          <a:bodyPr/>
          <a:lstStyle/>
          <a:p>
            <a:pPr marL="171450" marR="0" lvl="0" indent="-171450" algn="l" defTabSz="9232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chemeClr val="tx1"/>
                </a:solidFill>
                <a:cs typeface="Arial" panose="020B0604020202020204" pitchFamily="34" charset="0"/>
              </a:rPr>
              <a:t>Importance: </a:t>
            </a:r>
            <a:r>
              <a:rPr lang="en-US" sz="1100" b="0" dirty="0">
                <a:solidFill>
                  <a:schemeClr val="tx1"/>
                </a:solidFill>
                <a:cs typeface="Arial" panose="020B0604020202020204" pitchFamily="34" charset="0"/>
              </a:rPr>
              <a:t>An analysis of the 2010 Health Tracking Household Survey found that among people with a usual source of primary care, 40.2% reported that their practice offered extended hours, such as at night or on weekends. The analysis also found that one in five people who attempted after-hours contact with their primary care provider reported it was “very difficult” or “somewhat difficult” to reach a clinician. Those who reported less difficulty contacting a clinician after hours had significantly fewer emergency department visits (30.4% </a:t>
            </a:r>
            <a:r>
              <a:rPr lang="en-US" sz="1100" b="0" dirty="0" smtClean="0">
                <a:solidFill>
                  <a:schemeClr val="tx1"/>
                </a:solidFill>
                <a:cs typeface="Arial" panose="020B0604020202020204" pitchFamily="34" charset="0"/>
              </a:rPr>
              <a:t>compared with </a:t>
            </a:r>
            <a:r>
              <a:rPr lang="en-US" sz="1100" b="0" dirty="0">
                <a:solidFill>
                  <a:schemeClr val="tx1"/>
                </a:solidFill>
                <a:cs typeface="Arial" panose="020B0604020202020204" pitchFamily="34" charset="0"/>
              </a:rPr>
              <a:t>37.7%) and lower rates of unmet medical need (6.1% </a:t>
            </a:r>
            <a:r>
              <a:rPr lang="en-US" sz="1100" b="0" dirty="0" smtClean="0">
                <a:solidFill>
                  <a:schemeClr val="tx1"/>
                </a:solidFill>
                <a:cs typeface="Arial" panose="020B0604020202020204" pitchFamily="34" charset="0"/>
              </a:rPr>
              <a:t>compared with </a:t>
            </a:r>
            <a:r>
              <a:rPr lang="en-US" sz="1100" b="0" dirty="0">
                <a:solidFill>
                  <a:schemeClr val="tx1"/>
                </a:solidFill>
                <a:cs typeface="Arial" panose="020B0604020202020204" pitchFamily="34" charset="0"/>
              </a:rPr>
              <a:t>13.7%) than people who experienced more difficulty (O’Malley, 2013).</a:t>
            </a:r>
          </a:p>
          <a:p>
            <a:pPr marL="171450" lvl="0" indent="-171450">
              <a:buFont typeface="Arial" panose="020B0604020202020204" pitchFamily="34" charset="0"/>
              <a:buChar char="•"/>
            </a:pPr>
            <a:r>
              <a:rPr lang="en-US" sz="1100" b="1" dirty="0">
                <a:cs typeface="Arial" panose="020B0604020202020204" pitchFamily="34" charset="0"/>
              </a:rPr>
              <a:t>Overall Rate:</a:t>
            </a:r>
            <a:r>
              <a:rPr lang="en-US" sz="1100" b="0" dirty="0">
                <a:cs typeface="Arial" panose="020B0604020202020204" pitchFamily="34" charset="0"/>
              </a:rPr>
              <a:t> </a:t>
            </a:r>
            <a:r>
              <a:rPr lang="en-US" sz="1100" dirty="0"/>
              <a:t>In 2015, 18.9% of </a:t>
            </a:r>
            <a:r>
              <a:rPr lang="en-US" sz="1100" b="0" dirty="0"/>
              <a:t>VHA </a:t>
            </a:r>
            <a:r>
              <a:rPr lang="en-US" sz="1100" b="0" dirty="0" smtClean="0"/>
              <a:t>users </a:t>
            </a:r>
            <a:r>
              <a:rPr lang="en-US" sz="1100" b="0" strike="noStrike" dirty="0"/>
              <a:t>received </a:t>
            </a:r>
            <a:r>
              <a:rPr lang="en-US" sz="1100" b="0" dirty="0"/>
              <a:t>care they needed during evenings, weekends, or holidays (data not shown).</a:t>
            </a:r>
          </a:p>
          <a:p>
            <a:pPr marL="171450" lvl="0" indent="-171450">
              <a:buFont typeface="Arial" panose="020B0604020202020204" pitchFamily="34" charset="0"/>
              <a:buChar char="•"/>
            </a:pPr>
            <a:r>
              <a:rPr lang="en-US" sz="1100" b="1" dirty="0"/>
              <a:t>Groups With Disparities: </a:t>
            </a:r>
            <a:r>
              <a:rPr lang="en-US" sz="1100" dirty="0"/>
              <a:t>In 2015, findings show significant racial/ethnic disparities.</a:t>
            </a:r>
          </a:p>
          <a:p>
            <a:pPr marL="341388" indent="-173113"/>
            <a:r>
              <a:rPr lang="en-US" sz="1100" dirty="0"/>
              <a:t>Hispanic VHA users were significantly less likely to receive care they needed during evenings, weekends, or holidays </a:t>
            </a:r>
            <a:r>
              <a:rPr lang="en-US" sz="1100" dirty="0" smtClean="0"/>
              <a:t>compared with </a:t>
            </a:r>
            <a:r>
              <a:rPr lang="en-US" sz="1100" dirty="0"/>
              <a:t>non-Hispanic White VHA users (16.2% vs. 18.3%). </a:t>
            </a:r>
          </a:p>
          <a:p>
            <a:pPr marL="341388" indent="-173113" defTabSz="923270">
              <a:defRPr/>
            </a:pPr>
            <a:r>
              <a:rPr lang="en-US" sz="1100" b="0" dirty="0"/>
              <a:t>There were no statistically significant differences between non-Hispanic American Indian/Alaska Native VHA users and non-Hispanic White VHA users in the percentage who received care they needed during evenings, weekends, or holidays (14.9% vs. 18.3%). </a:t>
            </a:r>
          </a:p>
          <a:p>
            <a:pPr marL="341388" indent="-173113" defTabSz="923270">
              <a:defRPr/>
            </a:pPr>
            <a:r>
              <a:rPr lang="en-US" sz="1100" b="0" dirty="0"/>
              <a:t>There were no statistically significant differences between non-Hispanic Asian VHA users and non-Hispanic White VHA users in the percentage who received care they needed during evenings, weekends, or holidays (17.3% vs. 18.3%). </a:t>
            </a:r>
          </a:p>
          <a:p>
            <a:pPr marL="341388" indent="-173113" defTabSz="923270">
              <a:defRPr/>
            </a:pPr>
            <a:r>
              <a:rPr lang="en-US" sz="1100" b="0" dirty="0"/>
              <a:t>Non-Hispanic Black VHA users were significantly more likely to receive care they needed during evenings, weekends, or holidays </a:t>
            </a:r>
            <a:r>
              <a:rPr lang="en-US" sz="1100" b="0" dirty="0" smtClean="0"/>
              <a:t>compared with </a:t>
            </a:r>
            <a:r>
              <a:rPr lang="en-US" sz="1100" b="0" dirty="0"/>
              <a:t>non-Hispanic White VHA users (22.8% vs. 18.3%). </a:t>
            </a:r>
          </a:p>
          <a:p>
            <a:pPr marL="341388" indent="-173113" defTabSz="923270">
              <a:defRPr/>
            </a:pPr>
            <a:r>
              <a:rPr lang="en-US" sz="1100" b="0" dirty="0"/>
              <a:t>There were no statistically significant differences between non-Hispanic </a:t>
            </a:r>
            <a:r>
              <a:rPr lang="en-US" sz="1100" b="0" dirty="0" err="1"/>
              <a:t>multirace</a:t>
            </a:r>
            <a:r>
              <a:rPr lang="en-US" sz="1100" b="0" dirty="0"/>
              <a:t> VHA users and non-Hispanic White VHA users in the percentage who received care they needed during evenings, weekends, or holidays (18.1% vs. 18.3%). </a:t>
            </a:r>
          </a:p>
          <a:p>
            <a:pPr marL="341388" indent="-173113" defTabSz="923270">
              <a:defRPr/>
            </a:pPr>
            <a:r>
              <a:rPr lang="en-US" sz="1100" b="0" dirty="0"/>
              <a:t>There were no statistically significant differences between non-Hispanic Native Hawaiian/Other Pacific Islander VHA users and non-Hispanic White VHA users in the percentage who received care they needed during evenings, weekends, or holidays (21.6% vs. 18.3%). </a:t>
            </a:r>
          </a:p>
          <a:p>
            <a:pPr marL="0" indent="0">
              <a:buFont typeface="Arial" panose="020B0604020202020204" pitchFamily="34" charset="0"/>
              <a:buNone/>
            </a:pPr>
            <a:endParaRPr lang="en-US" sz="1100" dirty="0"/>
          </a:p>
          <a:p>
            <a:endParaRPr lang="en-US" sz="1100" dirty="0"/>
          </a:p>
        </p:txBody>
      </p:sp>
      <p:sp>
        <p:nvSpPr>
          <p:cNvPr id="4" name="Slide Number Placeholder 3"/>
          <p:cNvSpPr>
            <a:spLocks noGrp="1"/>
          </p:cNvSpPr>
          <p:nvPr>
            <p:ph type="sldNum" sz="quarter" idx="5"/>
          </p:nvPr>
        </p:nvSpPr>
        <p:spPr/>
        <p:txBody>
          <a:bodyPr/>
          <a:lstStyle/>
          <a:p>
            <a:fld id="{B17BA40C-25F7-4A81-B7B0-365A5351FE20}" type="slidenum">
              <a:rPr lang="en-US" smtClean="0"/>
              <a:t>98</a:t>
            </a:fld>
            <a:endParaRPr lang="en-US" dirty="0"/>
          </a:p>
        </p:txBody>
      </p:sp>
    </p:spTree>
    <p:extLst>
      <p:ext uri="{BB962C8B-B14F-4D97-AF65-F5344CB8AC3E}">
        <p14:creationId xmlns:p14="http://schemas.microsoft.com/office/powerpoint/2010/main" val="409534064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457200"/>
            <a:ext cx="4479925" cy="3359150"/>
          </a:xfrm>
        </p:spPr>
      </p:sp>
      <p:sp>
        <p:nvSpPr>
          <p:cNvPr id="3" name="Notes Placeholder 2"/>
          <p:cNvSpPr>
            <a:spLocks noGrp="1"/>
          </p:cNvSpPr>
          <p:nvPr>
            <p:ph type="body" idx="1"/>
          </p:nvPr>
        </p:nvSpPr>
        <p:spPr>
          <a:xfrm>
            <a:off x="268224" y="4011168"/>
            <a:ext cx="6534912" cy="4767072"/>
          </a:xfrm>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solidFill>
                  <a:schemeClr val="tx1"/>
                </a:solidFill>
                <a:cs typeface="Arial" panose="020B0604020202020204" pitchFamily="34" charset="0"/>
              </a:rPr>
              <a:t>Importance: </a:t>
            </a:r>
            <a:r>
              <a:rPr lang="en-US" sz="1100" b="0" dirty="0">
                <a:solidFill>
                  <a:schemeClr val="tx1"/>
                </a:solidFill>
                <a:cs typeface="Arial" panose="020B0604020202020204" pitchFamily="34" charset="0"/>
              </a:rPr>
              <a:t>Timely delivery of appropriate care is a measure of the healthcare system’s capacity to provide care quickly after a need is recognized (Healthy People 2020). One study examined patient </a:t>
            </a:r>
            <a:r>
              <a:rPr lang="en-US" sz="1100" b="0" dirty="0" err="1">
                <a:solidFill>
                  <a:schemeClr val="tx1"/>
                </a:solidFill>
                <a:cs typeface="Arial" panose="020B0604020202020204" pitchFamily="34" charset="0"/>
              </a:rPr>
              <a:t>followup</a:t>
            </a:r>
            <a:r>
              <a:rPr lang="en-US" sz="1100" b="0" dirty="0">
                <a:solidFill>
                  <a:schemeClr val="tx1"/>
                </a:solidFill>
                <a:cs typeface="Arial" panose="020B0604020202020204" pitchFamily="34" charset="0"/>
              </a:rPr>
              <a:t> care at primary care practices and patient-centered medical homes following emergency department discharge. The study found that only 31% of patients using primary care practices were able to obtain an appointment in 7 days while practices with a patient-centered medical home designation were less likely to offer appointments within 7 </a:t>
            </a:r>
            <a:r>
              <a:rPr lang="en-US" sz="1100" b="0" dirty="0" smtClean="0">
                <a:solidFill>
                  <a:schemeClr val="tx1"/>
                </a:solidFill>
                <a:cs typeface="Arial" panose="020B0604020202020204" pitchFamily="34" charset="0"/>
              </a:rPr>
              <a:t>days than those without </a:t>
            </a:r>
            <a:r>
              <a:rPr lang="en-US" sz="1100" b="0" smtClean="0">
                <a:solidFill>
                  <a:schemeClr val="tx1"/>
                </a:solidFill>
                <a:cs typeface="Arial" panose="020B0604020202020204" pitchFamily="34" charset="0"/>
              </a:rPr>
              <a:t>the designation </a:t>
            </a:r>
            <a:r>
              <a:rPr lang="en-US" sz="1100" b="0" dirty="0">
                <a:solidFill>
                  <a:schemeClr val="tx1"/>
                </a:solidFill>
                <a:cs typeface="Arial" panose="020B0604020202020204" pitchFamily="34" charset="0"/>
              </a:rPr>
              <a:t>(23.4% vs. 33.1%) (Chou, et. al., 2018).</a:t>
            </a:r>
          </a:p>
          <a:p>
            <a:pPr marL="171450" lvl="0" indent="-171450">
              <a:buFont typeface="Arial" panose="020B0604020202020204" pitchFamily="34" charset="0"/>
              <a:buChar char="•"/>
            </a:pPr>
            <a:r>
              <a:rPr lang="en-US" sz="1100" b="1" dirty="0">
                <a:cs typeface="Arial" panose="020B0604020202020204" pitchFamily="34" charset="0"/>
              </a:rPr>
              <a:t>Overall Rate:</a:t>
            </a:r>
            <a:r>
              <a:rPr lang="en-US" sz="1100" b="0" dirty="0">
                <a:cs typeface="Arial" panose="020B0604020202020204" pitchFamily="34" charset="0"/>
              </a:rPr>
              <a:t> </a:t>
            </a:r>
            <a:r>
              <a:rPr lang="en-US" sz="1100" dirty="0"/>
              <a:t>In 2015, 43.7% of VHA users, when phoning their </a:t>
            </a:r>
            <a:r>
              <a:rPr lang="en-US" sz="1100" dirty="0" smtClean="0"/>
              <a:t>provider’s </a:t>
            </a:r>
            <a:r>
              <a:rPr lang="en-US" sz="1100" dirty="0"/>
              <a:t>office, got an appointment as soon as needed (data not shown).</a:t>
            </a:r>
          </a:p>
          <a:p>
            <a:pPr marL="171450" lvl="0" indent="-171450">
              <a:buFont typeface="Arial" panose="020B0604020202020204" pitchFamily="34" charset="0"/>
              <a:buChar char="•"/>
            </a:pPr>
            <a:r>
              <a:rPr lang="en-US" sz="1100" b="1" dirty="0"/>
              <a:t>Groups With Disparities: </a:t>
            </a:r>
            <a:r>
              <a:rPr lang="en-US" sz="1100" dirty="0"/>
              <a:t>In 2015, findings show significant disparities by age, gender, and education.</a:t>
            </a:r>
          </a:p>
          <a:p>
            <a:pPr marL="339725"/>
            <a:r>
              <a:rPr lang="en-US" sz="1100" dirty="0"/>
              <a:t>Age</a:t>
            </a:r>
          </a:p>
          <a:p>
            <a:pPr marL="573088" indent="-231775"/>
            <a:r>
              <a:rPr lang="en-US" sz="1100" dirty="0"/>
              <a:t>VHA users ages 45-64 were significantly more likely to indicate they got an appointment as soon as needed </a:t>
            </a:r>
            <a:r>
              <a:rPr lang="en-US" sz="1100" dirty="0" smtClean="0"/>
              <a:t>compared with </a:t>
            </a:r>
            <a:r>
              <a:rPr lang="en-US" sz="1100" dirty="0"/>
              <a:t>VHA users ages 18-44 (42.0% vs. 31.0%). </a:t>
            </a:r>
          </a:p>
          <a:p>
            <a:pPr marL="573088" indent="-231775" defTabSz="923270">
              <a:defRPr/>
            </a:pPr>
            <a:r>
              <a:rPr lang="en-US" sz="1100" dirty="0"/>
              <a:t>VHA users </a:t>
            </a:r>
            <a:r>
              <a:rPr lang="en-US" sz="1100" dirty="0" smtClean="0"/>
              <a:t>age 65+ </a:t>
            </a:r>
            <a:r>
              <a:rPr lang="en-US" sz="1100" dirty="0"/>
              <a:t>were significantly more likely to indicate they got an appointment as soon as needed </a:t>
            </a:r>
            <a:r>
              <a:rPr lang="en-US" sz="1100" dirty="0" smtClean="0"/>
              <a:t>compared with </a:t>
            </a:r>
            <a:r>
              <a:rPr lang="en-US" sz="1100" dirty="0"/>
              <a:t>VHA users ages 18-44 (50.3% vs. 31.0%). </a:t>
            </a:r>
          </a:p>
          <a:p>
            <a:pPr marL="339725"/>
            <a:r>
              <a:rPr lang="en-US" sz="1100" dirty="0"/>
              <a:t>Gender</a:t>
            </a:r>
          </a:p>
          <a:p>
            <a:pPr marL="573088" lvl="1"/>
            <a:r>
              <a:rPr lang="en-US" sz="1100" dirty="0"/>
              <a:t>Female VHA users were significantly less likely to indicate they got an appointment as soon as needed </a:t>
            </a:r>
            <a:r>
              <a:rPr lang="en-US" sz="1100" dirty="0" smtClean="0"/>
              <a:t>compared with </a:t>
            </a:r>
            <a:r>
              <a:rPr lang="en-US" sz="1100" dirty="0"/>
              <a:t>male VHA users (35.7% vs. 44.6%). </a:t>
            </a:r>
          </a:p>
          <a:p>
            <a:pPr marL="339725"/>
            <a:r>
              <a:rPr lang="en-US" sz="1100" dirty="0"/>
              <a:t>Education</a:t>
            </a:r>
          </a:p>
          <a:p>
            <a:pPr marL="573088" lvl="1" defTabSz="923270">
              <a:defRPr/>
            </a:pPr>
            <a:r>
              <a:rPr lang="en-US" sz="1100" dirty="0"/>
              <a:t>VHA users with </a:t>
            </a:r>
            <a:r>
              <a:rPr lang="en-US" sz="1100" b="0" dirty="0" smtClean="0"/>
              <a:t>less than a high </a:t>
            </a:r>
            <a:r>
              <a:rPr lang="en-US" sz="1100" b="0" dirty="0"/>
              <a:t>school degree </a:t>
            </a:r>
            <a:r>
              <a:rPr lang="en-US" sz="1100" dirty="0"/>
              <a:t>were significantly more likely to indicate they got an appointment as soon as needed </a:t>
            </a:r>
            <a:r>
              <a:rPr lang="en-US" sz="1100" dirty="0" smtClean="0"/>
              <a:t>compared with </a:t>
            </a:r>
            <a:r>
              <a:rPr lang="en-US" sz="1100" dirty="0"/>
              <a:t>VHA users with a bachelor’s degree (48.4% vs. 42.0%). </a:t>
            </a:r>
          </a:p>
          <a:p>
            <a:pPr marL="573088" lvl="1" defTabSz="923270">
              <a:defRPr/>
            </a:pPr>
            <a:r>
              <a:rPr lang="en-US" sz="1100" dirty="0"/>
              <a:t>VHA users with a high school degree were significantly more likely to indicate they got an appointment as soon as needed </a:t>
            </a:r>
            <a:r>
              <a:rPr lang="en-US" sz="1100" dirty="0" smtClean="0"/>
              <a:t>compared with </a:t>
            </a:r>
            <a:r>
              <a:rPr lang="en-US" sz="1100" dirty="0"/>
              <a:t>VHA users with a bachelor’s degree (47.3% vs. 42.0%). </a:t>
            </a:r>
          </a:p>
          <a:p>
            <a:pPr marL="573088" lvl="1" defTabSz="923270">
              <a:defRPr/>
            </a:pPr>
            <a:r>
              <a:rPr lang="en-US" sz="1100" b="0" dirty="0"/>
              <a:t>There were no statistically significant differences between VHA users with some college education and VHA users with a bachelor’s degree in the percentage</a:t>
            </a:r>
            <a:r>
              <a:rPr lang="en-US" sz="1100" b="0" baseline="0" dirty="0"/>
              <a:t> who </a:t>
            </a:r>
            <a:r>
              <a:rPr lang="en-US" sz="1100" b="0" dirty="0"/>
              <a:t>indicated they got an appointment as soon as needed (41.4% vs. 42.0%). </a:t>
            </a:r>
          </a:p>
          <a:p>
            <a:endParaRPr lang="en-US" sz="1100" dirty="0"/>
          </a:p>
        </p:txBody>
      </p:sp>
      <p:sp>
        <p:nvSpPr>
          <p:cNvPr id="4" name="Slide Number Placeholder 3"/>
          <p:cNvSpPr>
            <a:spLocks noGrp="1"/>
          </p:cNvSpPr>
          <p:nvPr>
            <p:ph type="sldNum" sz="quarter" idx="5"/>
          </p:nvPr>
        </p:nvSpPr>
        <p:spPr/>
        <p:txBody>
          <a:bodyPr/>
          <a:lstStyle/>
          <a:p>
            <a:fld id="{B17BA40C-25F7-4A81-B7B0-365A5351FE20}" type="slidenum">
              <a:rPr lang="en-US" smtClean="0"/>
              <a:t>99</a:t>
            </a:fld>
            <a:endParaRPr lang="en-US" dirty="0"/>
          </a:p>
        </p:txBody>
      </p:sp>
    </p:spTree>
    <p:extLst>
      <p:ext uri="{BB962C8B-B14F-4D97-AF65-F5344CB8AC3E}">
        <p14:creationId xmlns:p14="http://schemas.microsoft.com/office/powerpoint/2010/main" val="3136045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of Presentation</a:t>
            </a:r>
            <a:endParaRPr lang="en-US" dirty="0"/>
          </a:p>
        </p:txBody>
      </p:sp>
      <p:sp>
        <p:nvSpPr>
          <p:cNvPr id="3" name="Content Placeholder 2"/>
          <p:cNvSpPr>
            <a:spLocks noGrp="1"/>
          </p:cNvSpPr>
          <p:nvPr>
            <p:ph idx="1" hasCustomPrompt="1"/>
          </p:nvPr>
        </p:nvSpPr>
        <p:spPr/>
        <p:txBody>
          <a:bodyPr/>
          <a:lstStyle>
            <a:lvl1pPr>
              <a:defRPr baseline="0"/>
            </a:lvl1pPr>
          </a:lstStyle>
          <a:p>
            <a:pPr lvl="0"/>
            <a:r>
              <a:rPr lang="en-US" dirty="0" smtClean="0"/>
              <a:t>Author and Date </a:t>
            </a:r>
          </a:p>
        </p:txBody>
      </p:sp>
    </p:spTree>
    <p:extLst>
      <p:ext uri="{BB962C8B-B14F-4D97-AF65-F5344CB8AC3E}">
        <p14:creationId xmlns:p14="http://schemas.microsoft.com/office/powerpoint/2010/main" val="15283892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solidFill>
                  <a:schemeClr val="tx1"/>
                </a:solidFill>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
        <p:nvSpPr>
          <p:cNvPr id="4" name="Slide Number Placeholder 3"/>
          <p:cNvSpPr>
            <a:spLocks noGrp="1"/>
          </p:cNvSpPr>
          <p:nvPr>
            <p:ph type="sldNum" sz="quarter" idx="10"/>
          </p:nvPr>
        </p:nvSpPr>
        <p:spPr/>
        <p:txBody>
          <a:bodyPr/>
          <a:lstStyle/>
          <a:p>
            <a:fld id="{85F5B7A5-34A7-4AB0-A34F-A4DF2002FA98}" type="slidenum">
              <a:rPr lang="en-US" smtClean="0"/>
              <a:t>‹#›</a:t>
            </a:fld>
            <a:endParaRPr lang="en-US" dirty="0"/>
          </a:p>
        </p:txBody>
      </p:sp>
    </p:spTree>
    <p:extLst>
      <p:ext uri="{BB962C8B-B14F-4D97-AF65-F5344CB8AC3E}">
        <p14:creationId xmlns:p14="http://schemas.microsoft.com/office/powerpoint/2010/main" val="9553510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9" name="Isosceles Triangle 8">
            <a:extLst>
              <a:ext uri="{FF2B5EF4-FFF2-40B4-BE49-F238E27FC236}">
                <a16:creationId xmlns:a16="http://schemas.microsoft.com/office/drawing/2014/main" id="{DF9C7C5A-0A25-4966-A870-B35FB7E8B9DF}"/>
              </a:ext>
            </a:extLst>
          </p:cNvPr>
          <p:cNvSpPr/>
          <p:nvPr/>
        </p:nvSpPr>
        <p:spPr>
          <a:xfrm>
            <a:off x="6887351" y="0"/>
            <a:ext cx="1511877" cy="118456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6B74174-20FC-4016-8BA9-22DD06DF610D}"/>
              </a:ext>
            </a:extLst>
          </p:cNvPr>
          <p:cNvSpPr/>
          <p:nvPr/>
        </p:nvSpPr>
        <p:spPr>
          <a:xfrm>
            <a:off x="7647709" y="0"/>
            <a:ext cx="1494556" cy="1194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304800"/>
            <a:ext cx="6629400" cy="617884"/>
          </a:xfrm>
        </p:spPr>
        <p:txBody>
          <a:bodyPr>
            <a:normAutofit/>
          </a:bodyPr>
          <a:lstStyle>
            <a:lvl1pPr algn="l">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200"/>
              </a:spcBef>
              <a:buClr>
                <a:srgbClr val="005EB8"/>
              </a:buClr>
              <a:defRPr sz="2400"/>
            </a:lvl1pPr>
            <a:lvl2pPr>
              <a:spcBef>
                <a:spcPts val="900"/>
              </a:spcBef>
              <a:buClr>
                <a:srgbClr val="005EB8"/>
              </a:buClr>
              <a:defRPr sz="2000"/>
            </a:lvl2pPr>
            <a:lvl3pPr>
              <a:spcBef>
                <a:spcPts val="600"/>
              </a:spcBef>
              <a:buClr>
                <a:srgbClr val="005EB8"/>
              </a:buClr>
              <a:defRPr sz="1800"/>
            </a:lvl3pPr>
            <a:lvl4pPr>
              <a:spcBef>
                <a:spcPts val="300"/>
              </a:spcBef>
              <a:defRPr sz="1800"/>
            </a:lvl4pPr>
            <a:lvl5pPr>
              <a:spcBef>
                <a:spcPts val="300"/>
              </a:spcBef>
              <a:defRPr sz="18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a:xfrm>
            <a:off x="6457950" y="6356350"/>
            <a:ext cx="2057400" cy="365125"/>
          </a:xfrm>
          <a:prstGeom prst="rect">
            <a:avLst/>
          </a:prstGeom>
        </p:spPr>
        <p:txBody>
          <a:bodyPr/>
          <a:lstStyle/>
          <a:p>
            <a:fld id="{85F5B7A5-34A7-4AB0-A34F-A4DF2002FA98}" type="slidenum">
              <a:rPr lang="en-US" smtClean="0"/>
              <a:t>‹#›</a:t>
            </a:fld>
            <a:endParaRPr lang="en-US" dirty="0"/>
          </a:p>
        </p:txBody>
      </p:sp>
      <p:pic>
        <p:nvPicPr>
          <p:cNvPr id="6" name="Picture 5">
            <a:extLst>
              <a:ext uri="{FF2B5EF4-FFF2-40B4-BE49-F238E27FC236}">
                <a16:creationId xmlns:a16="http://schemas.microsoft.com/office/drawing/2014/main" id="{C5C75D73-E29D-4AB2-8C31-8344F07B1A7E}"/>
              </a:ext>
            </a:extLst>
          </p:cNvPr>
          <p:cNvPicPr>
            <a:picLocks noChangeAspect="1"/>
          </p:cNvPicPr>
          <p:nvPr/>
        </p:nvPicPr>
        <p:blipFill rotWithShape="1">
          <a:blip r:embed="rId2"/>
          <a:srcRect t="27500" b="27600"/>
          <a:stretch/>
        </p:blipFill>
        <p:spPr>
          <a:xfrm>
            <a:off x="7273635" y="624533"/>
            <a:ext cx="1743941" cy="435016"/>
          </a:xfrm>
          <a:prstGeom prst="rect">
            <a:avLst/>
          </a:prstGeom>
        </p:spPr>
      </p:pic>
      <p:pic>
        <p:nvPicPr>
          <p:cNvPr id="7" name="Picture 2" descr="AHRQ: Agency for Healthcare Research and Quality ">
            <a:extLst>
              <a:ext uri="{FF2B5EF4-FFF2-40B4-BE49-F238E27FC236}">
                <a16:creationId xmlns:a16="http://schemas.microsoft.com/office/drawing/2014/main" id="{9017A1CC-C6F0-4A3B-844B-62D8B908E95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3764"/>
          <a:stretch/>
        </p:blipFill>
        <p:spPr bwMode="auto">
          <a:xfrm>
            <a:off x="7622509" y="100191"/>
            <a:ext cx="1157810" cy="473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1177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3.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smtClean="0"/>
              <a:t>Title of Presentation</a:t>
            </a:r>
            <a:endParaRPr lang="en-US" dirty="0"/>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chor="ctr">
            <a:normAutofit/>
          </a:bodyPr>
          <a:lstStyle/>
          <a:p>
            <a:pPr lvl="0"/>
            <a:r>
              <a:rPr lang="en-US" dirty="0" smtClean="0"/>
              <a:t>Author and Date</a:t>
            </a:r>
            <a:endParaRPr lang="en-US" dirty="0"/>
          </a:p>
        </p:txBody>
      </p:sp>
    </p:spTree>
    <p:extLst>
      <p:ext uri="{BB962C8B-B14F-4D97-AF65-F5344CB8AC3E}">
        <p14:creationId xmlns:p14="http://schemas.microsoft.com/office/powerpoint/2010/main" val="2786687700"/>
      </p:ext>
    </p:extLst>
  </p:cSld>
  <p:clrMap bg1="lt1" tx1="dk1" bg2="lt2" tx2="dk2" accent1="accent1" accent2="accent2" accent3="accent3" accent4="accent4" accent5="accent5" accent6="accent6" hlink="hlink" folHlink="folHlink"/>
  <p:sldLayoutIdLst>
    <p:sldLayoutId id="2147483680" r:id="rId1"/>
    <p:sldLayoutId id="2147483696" r:id="rId2"/>
  </p:sldLayoutIdLst>
  <p:timing>
    <p:tnLst>
      <p:par>
        <p:cTn id="1" dur="indefinite" restart="never" nodeType="tmRoot"/>
      </p:par>
    </p:tnLst>
  </p:timing>
  <p:hf hdr="0" ftr="0" dt="0"/>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t="-2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304800"/>
            <a:ext cx="6629400" cy="617884"/>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457200" y="16462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2"/>
            <a:endParaRPr lang="en-US" dirty="0"/>
          </a:p>
        </p:txBody>
      </p:sp>
      <p:sp>
        <p:nvSpPr>
          <p:cNvPr id="4" name="Slide Number Placeholder 3"/>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5B7A5-34A7-4AB0-A34F-A4DF2002FA98}" type="slidenum">
              <a:rPr lang="en-US" smtClean="0"/>
              <a:t>‹#›</a:t>
            </a:fld>
            <a:endParaRPr lang="en-US" dirty="0"/>
          </a:p>
        </p:txBody>
      </p:sp>
      <p:pic>
        <p:nvPicPr>
          <p:cNvPr id="5" name="Picture 4">
            <a:extLst>
              <a:ext uri="{FF2B5EF4-FFF2-40B4-BE49-F238E27FC236}">
                <a16:creationId xmlns:a16="http://schemas.microsoft.com/office/drawing/2014/main" id="{3C72E8F1-8254-4B65-AFE2-8322A26AC2E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439"/>
          <a:stretch/>
        </p:blipFill>
        <p:spPr bwMode="auto">
          <a:xfrm>
            <a:off x="7921187" y="65310"/>
            <a:ext cx="1111785" cy="405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260837"/>
      </p:ext>
    </p:extLst>
  </p:cSld>
  <p:clrMap bg1="lt1" tx1="dk1" bg2="lt2" tx2="dk2" accent1="accent1" accent2="accent2" accent3="accent3" accent4="accent4" accent5="accent5" accent6="accent6" hlink="hlink" folHlink="folHlink"/>
  <p:sldLayoutIdLst>
    <p:sldLayoutId id="2147483695" r:id="rId1"/>
  </p:sldLayoutIdLst>
  <p:hf hdr="0" ftr="0" dt="0"/>
  <p:txStyles>
    <p:titleStyle>
      <a:lvl1pPr algn="l" defTabSz="914400" rtl="0" eaLnBrk="1" latinLnBrk="0" hangingPunct="1">
        <a:spcBef>
          <a:spcPct val="0"/>
        </a:spcBef>
        <a:buNone/>
        <a:defRPr sz="3600" b="1"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rgbClr val="1F497D"/>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chart" Target="../charts/chart70.xml"/><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115.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3" Type="http://schemas.openxmlformats.org/officeDocument/2006/relationships/chart" Target="../charts/chart83.xml"/><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chart" Target="../charts/chart85.xml"/><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hyperlink" Target="https://nhqrnet.ahrq.gov/inhqrdr/" TargetMode="External"/><Relationship Id="rId2" Type="http://schemas.openxmlformats.org/officeDocument/2006/relationships/notesSlide" Target="../notesSlides/notesSlide123.xml"/><Relationship Id="rId1" Type="http://schemas.openxmlformats.org/officeDocument/2006/relationships/slideLayout" Target="../slideLayouts/slideLayout3.xml"/><Relationship Id="rId5" Type="http://schemas.openxmlformats.org/officeDocument/2006/relationships/hyperlink" Target="https://www.research.va.gov/topics/health_equity.cfm" TargetMode="External"/><Relationship Id="rId4" Type="http://schemas.openxmlformats.org/officeDocument/2006/relationships/hyperlink" Target="https://www.va.gov/healthequity/" TargetMode="External"/></Relationships>
</file>

<file path=ppt/slides/_rels/slide124.xml.rels><?xml version="1.0" encoding="UTF-8" standalone="yes"?>
<Relationships xmlns="http://schemas.openxmlformats.org/package/2006/relationships"><Relationship Id="rId8" Type="http://schemas.openxmlformats.org/officeDocument/2006/relationships/hyperlink" Target="https://www.ncbi.nlm.nih.gov/pmc/articles/PMC2518015/" TargetMode="External"/><Relationship Id="rId3" Type="http://schemas.openxmlformats.org/officeDocument/2006/relationships/hyperlink" Target="https://www.ahrq.gov/research/findings/nhqrdr/chartbooks/asian-nhpi/index.html" TargetMode="External"/><Relationship Id="rId7" Type="http://schemas.openxmlformats.org/officeDocument/2006/relationships/hyperlink" Target="https://pubmed.ncbi.nlm.nih.gov/26780613/" TargetMode="External"/><Relationship Id="rId2" Type="http://schemas.openxmlformats.org/officeDocument/2006/relationships/notesSlide" Target="../notesSlides/notesSlide124.xml"/><Relationship Id="rId1" Type="http://schemas.openxmlformats.org/officeDocument/2006/relationships/slideLayout" Target="../slideLayouts/slideLayout3.xml"/><Relationship Id="rId6" Type="http://schemas.openxmlformats.org/officeDocument/2006/relationships/hyperlink" Target="https://www.heart.org/en/news/2018/05/01/more-than-100-million-americans-have-high-blood-pressure-aha-says" TargetMode="External"/><Relationship Id="rId5" Type="http://schemas.openxmlformats.org/officeDocument/2006/relationships/hyperlink" Target="https://www.americangeriatrics.org/media-center/news/older-people-medications-are-common-updated-ags-beers-criteriar-aims-make-sure" TargetMode="External"/><Relationship Id="rId10" Type="http://schemas.openxmlformats.org/officeDocument/2006/relationships/hyperlink" Target="https://www.cdc.gov/tetanus/about/symptoms-complications.html" TargetMode="External"/><Relationship Id="rId4" Type="http://schemas.openxmlformats.org/officeDocument/2006/relationships/hyperlink" Target="https://effectivehealthcare.ahrq.gov/products/opioids-older-adults/protocol" TargetMode="External"/><Relationship Id="rId9" Type="http://schemas.openxmlformats.org/officeDocument/2006/relationships/hyperlink" Target="https://www.cdc.gov/tetanus/about/causes-transmission.html" TargetMode="External"/></Relationships>
</file>

<file path=ppt/slides/_rels/slide125.xml.rels><?xml version="1.0" encoding="UTF-8" standalone="yes"?>
<Relationships xmlns="http://schemas.openxmlformats.org/package/2006/relationships"><Relationship Id="rId8" Type="http://schemas.openxmlformats.org/officeDocument/2006/relationships/hyperlink" Target="https://www.cdc.gov/cholesterol/facts.htm" TargetMode="External"/><Relationship Id="rId13" Type="http://schemas.openxmlformats.org/officeDocument/2006/relationships/hyperlink" Target="https://www.cdc.gov/violenceprevention/suicide/fastfact.html" TargetMode="External"/><Relationship Id="rId3" Type="http://schemas.openxmlformats.org/officeDocument/2006/relationships/hyperlink" Target="https://www.cdc.gov/diabetes/basics/getting-tested.html" TargetMode="External"/><Relationship Id="rId7" Type="http://schemas.openxmlformats.org/officeDocument/2006/relationships/hyperlink" Target="https://www.cdc.gov/bloodpressure/" TargetMode="External"/><Relationship Id="rId12" Type="http://schemas.openxmlformats.org/officeDocument/2006/relationships/hyperlink" Target="https://www.cdc.gov/vaccines/vpd/pneumo/public/index.html" TargetMode="External"/><Relationship Id="rId2" Type="http://schemas.openxmlformats.org/officeDocument/2006/relationships/notesSlide" Target="../notesSlides/notesSlide125.xml"/><Relationship Id="rId1" Type="http://schemas.openxmlformats.org/officeDocument/2006/relationships/slideLayout" Target="../slideLayouts/slideLayout3.xml"/><Relationship Id="rId6" Type="http://schemas.openxmlformats.org/officeDocument/2006/relationships/hyperlink" Target="https://www.cdc.gov/cholesterol/cholesterol_screening.htm" TargetMode="External"/><Relationship Id="rId11" Type="http://schemas.openxmlformats.org/officeDocument/2006/relationships/hyperlink" Target="https://www.cdc.gov/pneumococcal/about/infection-types.html" TargetMode="External"/><Relationship Id="rId5" Type="http://schemas.openxmlformats.org/officeDocument/2006/relationships/hyperlink" Target="https://www.cdc.gov/flu/fluvaxview/coverage-1819estimates.htm" TargetMode="External"/><Relationship Id="rId15" Type="http://schemas.openxmlformats.org/officeDocument/2006/relationships/hyperlink" Target="https://www.cdc.gov/tobacco/data_statistics/fact_sheets/cessation/smoking-cessation-fast-facts/index.html" TargetMode="External"/><Relationship Id="rId10" Type="http://schemas.openxmlformats.org/officeDocument/2006/relationships/hyperlink" Target="https://www.cdc.gov/nchs/fastats/dental.htm" TargetMode="External"/><Relationship Id="rId4" Type="http://schemas.openxmlformats.org/officeDocument/2006/relationships/hyperlink" Target="https://www.cdc.gov/vaccines/vpd/dtap-tdap-td/public/index.html" TargetMode="External"/><Relationship Id="rId9" Type="http://schemas.openxmlformats.org/officeDocument/2006/relationships/hyperlink" Target="https://www.cdc.gov/diabetes/pdfs/data/statistics/national-diabetes-statistics-report.pdf" TargetMode="External"/><Relationship Id="rId14" Type="http://schemas.openxmlformats.org/officeDocument/2006/relationships/hyperlink" Target="https://www.cdc.gov/vaccines/vpd/shingles/index.html" TargetMode="External"/></Relationships>
</file>

<file path=ppt/slides/_rels/slide126.xml.rels><?xml version="1.0" encoding="UTF-8" standalone="yes"?>
<Relationships xmlns="http://schemas.openxmlformats.org/package/2006/relationships"><Relationship Id="rId8" Type="http://schemas.openxmlformats.org/officeDocument/2006/relationships/hyperlink" Target="https://seer.cancer.gov/statfacts/html/colorect.html" TargetMode="External"/><Relationship Id="rId13" Type="http://schemas.openxmlformats.org/officeDocument/2006/relationships/hyperlink" Target="https://www.aafp.org/afp/2016/0215/p300.html" TargetMode="External"/><Relationship Id="rId3" Type="http://schemas.openxmlformats.org/officeDocument/2006/relationships/hyperlink" Target="https://www.cdc.gov/tobacco/data_statistics/sgr/2020-smoking-cessation/index.html" TargetMode="External"/><Relationship Id="rId7" Type="http://schemas.openxmlformats.org/officeDocument/2006/relationships/hyperlink" Target="https://pubmed.ncbi.nlm.nih.gov/29189994/" TargetMode="External"/><Relationship Id="rId12" Type="http://schemas.openxmlformats.org/officeDocument/2006/relationships/hyperlink" Target="https://pubmed.ncbi.nlm.nih.gov/22017785/" TargetMode="External"/><Relationship Id="rId2" Type="http://schemas.openxmlformats.org/officeDocument/2006/relationships/notesSlide" Target="../notesSlides/notesSlide126.xml"/><Relationship Id="rId1" Type="http://schemas.openxmlformats.org/officeDocument/2006/relationships/slideLayout" Target="../slideLayouts/slideLayout3.xml"/><Relationship Id="rId6" Type="http://schemas.openxmlformats.org/officeDocument/2006/relationships/hyperlink" Target="https://pubmed.ncbi.nlm.nih.gov/29452920/" TargetMode="External"/><Relationship Id="rId11" Type="http://schemas.openxmlformats.org/officeDocument/2006/relationships/hyperlink" Target="https://www.ncsl.org/research/health/managed-care-and-the-states.aspx" TargetMode="External"/><Relationship Id="rId5" Type="http://schemas.openxmlformats.org/officeDocument/2006/relationships/hyperlink" Target="https://www.cdc.gov/diabetes/basics/diabetes.html" TargetMode="External"/><Relationship Id="rId10" Type="http://schemas.openxmlformats.org/officeDocument/2006/relationships/hyperlink" Target="https://seer.cancer.gov/statfacts/html/lungb.html" TargetMode="External"/><Relationship Id="rId4" Type="http://schemas.openxmlformats.org/officeDocument/2006/relationships/hyperlink" Target="https://www.cdc.gov/vaccines/imz-managers/coverage/adultvaxview/pubs-resources/NHIS-2016.html" TargetMode="External"/><Relationship Id="rId9" Type="http://schemas.openxmlformats.org/officeDocument/2006/relationships/hyperlink" Target="https://seer.cancer.gov/statfacts/html/breast.html" TargetMode="Externa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chart" Target="../charts/chart89.xml"/><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13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3" Type="http://schemas.openxmlformats.org/officeDocument/2006/relationships/chart" Target="../charts/chart93.xml"/><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ahrq.gov/research/findings/nhqrdr/chartbooks/index.html"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4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chart" Target="../charts/char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chart" Target="../charts/chart12.xml"/></Relationships>
</file>

<file path=ppt/slides/_rels/slide5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chart" Target="../charts/chart14.xml"/></Relationships>
</file>

<file path=ppt/slides/_rels/slide5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chart" Target="../charts/chart16.xml"/></Relationships>
</file>

<file path=ppt/slides/_rels/slide5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chart" Target="../charts/chart18.xml"/></Relationships>
</file>

<file path=ppt/slides/_rels/slide5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chart" Target="../charts/chart20.xml"/></Relationships>
</file>

<file path=ppt/slides/_rels/slide5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chart" Target="../charts/chart27.xml"/><Relationship Id="rId5" Type="http://schemas.openxmlformats.org/officeDocument/2006/relationships/chart" Target="../charts/chart26.xml"/><Relationship Id="rId4" Type="http://schemas.openxmlformats.org/officeDocument/2006/relationships/chart" Target="../charts/char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60.xml"/><Relationship Id="rId1" Type="http://schemas.openxmlformats.org/officeDocument/2006/relationships/slideLayout" Target="../slideLayouts/slideLayout3.xml"/><Relationship Id="rId5" Type="http://schemas.openxmlformats.org/officeDocument/2006/relationships/chart" Target="../charts/chart30.xml"/><Relationship Id="rId4" Type="http://schemas.openxmlformats.org/officeDocument/2006/relationships/chart" Target="../charts/chart29.xml"/></Relationships>
</file>

<file path=ppt/slides/_rels/slide6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0"/>
            <a:ext cx="8229600" cy="1752600"/>
          </a:xfrm>
        </p:spPr>
        <p:txBody>
          <a:bodyPr>
            <a:normAutofit/>
          </a:bodyPr>
          <a:lstStyle/>
          <a:p>
            <a:r>
              <a:rPr lang="en-US" b="0" dirty="0">
                <a:solidFill>
                  <a:srgbClr val="671E75"/>
                </a:solidFill>
                <a:latin typeface="Century Gothic" panose="020B0502020202020204" pitchFamily="34" charset="0"/>
              </a:rPr>
              <a:t>NATIONAL HEALTHCARE </a:t>
            </a:r>
            <a:br>
              <a:rPr lang="en-US" b="0" dirty="0">
                <a:solidFill>
                  <a:srgbClr val="671E75"/>
                </a:solidFill>
                <a:latin typeface="Century Gothic" panose="020B0502020202020204" pitchFamily="34" charset="0"/>
              </a:rPr>
            </a:br>
            <a:r>
              <a:rPr lang="en-US" b="0" dirty="0">
                <a:solidFill>
                  <a:srgbClr val="671E75"/>
                </a:solidFill>
                <a:latin typeface="Century Gothic" panose="020B0502020202020204" pitchFamily="34" charset="0"/>
              </a:rPr>
              <a:t>QUALITY AND DISPARITIES REPORT</a:t>
            </a:r>
            <a:endParaRPr lang="en-US" b="0"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endParaRPr lang="en-US" dirty="0"/>
          </a:p>
          <a:p>
            <a:r>
              <a:rPr lang="en-US" dirty="0"/>
              <a:t>Chartbook on Healthcare for Veterans</a:t>
            </a:r>
          </a:p>
          <a:p>
            <a:r>
              <a:rPr lang="en-US" dirty="0"/>
              <a:t>November 2020</a:t>
            </a:r>
          </a:p>
          <a:p>
            <a:endParaRPr lang="en-US" dirty="0"/>
          </a:p>
        </p:txBody>
      </p:sp>
      <p:pic>
        <p:nvPicPr>
          <p:cNvPr id="4" name="Picture 3" descr="This presentation contains notes. From ribbon, select View, then select Notes Page in Presentation View to read them.">
            <a:extLst>
              <a:ext uri="{FF2B5EF4-FFF2-40B4-BE49-F238E27FC236}">
                <a16:creationId xmlns:a16="http://schemas.microsoft.com/office/drawing/2014/main" id="{B371E421-768D-4E7C-932F-578E5A8BD258}"/>
              </a:ext>
            </a:extLst>
          </p:cNvPr>
          <p:cNvPicPr>
            <a:picLocks noChangeAspect="1"/>
          </p:cNvPicPr>
          <p:nvPr/>
        </p:nvPicPr>
        <p:blipFill>
          <a:blip r:embed="rId3"/>
          <a:stretch>
            <a:fillRect/>
          </a:stretch>
        </p:blipFill>
        <p:spPr>
          <a:xfrm>
            <a:off x="371492" y="6172200"/>
            <a:ext cx="8401016" cy="323116"/>
          </a:xfrm>
          <a:prstGeom prst="rect">
            <a:avLst/>
          </a:prstGeom>
        </p:spPr>
      </p:pic>
      <p:pic>
        <p:nvPicPr>
          <p:cNvPr id="5" name="Picture 4" descr="U.S. Department of Veteran Affairs">
            <a:extLst>
              <a:ext uri="{FF2B5EF4-FFF2-40B4-BE49-F238E27FC236}">
                <a16:creationId xmlns:a16="http://schemas.microsoft.com/office/drawing/2014/main" id="{478E9C67-3A3C-473B-8E02-D5833BE22600}"/>
              </a:ext>
            </a:extLst>
          </p:cNvPr>
          <p:cNvPicPr>
            <a:picLocks noChangeAspect="1"/>
          </p:cNvPicPr>
          <p:nvPr/>
        </p:nvPicPr>
        <p:blipFill rotWithShape="1">
          <a:blip r:embed="rId4"/>
          <a:srcRect t="27500" b="27600"/>
          <a:stretch/>
        </p:blipFill>
        <p:spPr>
          <a:xfrm>
            <a:off x="2974118" y="2208880"/>
            <a:ext cx="3195764" cy="797165"/>
          </a:xfrm>
          <a:prstGeom prst="rect">
            <a:avLst/>
          </a:prstGeom>
        </p:spPr>
      </p:pic>
      <p:pic>
        <p:nvPicPr>
          <p:cNvPr id="7" name="Picture 6" descr="Agency for Healthcare Research and Quality"/>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9291" y="1425222"/>
            <a:ext cx="2106353" cy="851569"/>
          </a:xfrm>
          <a:prstGeom prst="rect">
            <a:avLst/>
          </a:prstGeom>
        </p:spPr>
      </p:pic>
    </p:spTree>
    <p:extLst>
      <p:ext uri="{BB962C8B-B14F-4D97-AF65-F5344CB8AC3E}">
        <p14:creationId xmlns:p14="http://schemas.microsoft.com/office/powerpoint/2010/main" val="877516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Chartbook Sections</a:t>
            </a:r>
          </a:p>
        </p:txBody>
      </p:sp>
      <p:sp>
        <p:nvSpPr>
          <p:cNvPr id="3" name="Content Placeholder 2"/>
          <p:cNvSpPr>
            <a:spLocks noGrp="1"/>
          </p:cNvSpPr>
          <p:nvPr>
            <p:ph idx="1"/>
          </p:nvPr>
        </p:nvSpPr>
        <p:spPr/>
        <p:txBody>
          <a:bodyPr>
            <a:normAutofit fontScale="92500" lnSpcReduction="20000"/>
          </a:bodyPr>
          <a:lstStyle/>
          <a:p>
            <a:pPr>
              <a:lnSpc>
                <a:spcPct val="120000"/>
              </a:lnSpc>
            </a:pPr>
            <a:r>
              <a:rPr lang="en-US" sz="2000" dirty="0"/>
              <a:t>Background on National Healthcare Quality and Disparities Report </a:t>
            </a:r>
            <a:r>
              <a:rPr lang="en-US" sz="2000" dirty="0" smtClean="0"/>
              <a:t>(NHQDR) </a:t>
            </a:r>
            <a:endParaRPr lang="en-US" sz="2000" dirty="0"/>
          </a:p>
          <a:p>
            <a:pPr>
              <a:lnSpc>
                <a:spcPct val="120000"/>
              </a:lnSpc>
              <a:spcBef>
                <a:spcPts val="900"/>
              </a:spcBef>
            </a:pPr>
            <a:r>
              <a:rPr lang="en-US" sz="2000" dirty="0"/>
              <a:t>Introduction to Chartbook on Healthcare for Veterans</a:t>
            </a:r>
          </a:p>
          <a:p>
            <a:pPr>
              <a:lnSpc>
                <a:spcPct val="120000"/>
              </a:lnSpc>
              <a:spcBef>
                <a:spcPts val="600"/>
              </a:spcBef>
            </a:pPr>
            <a:r>
              <a:rPr lang="en-US" sz="2000" dirty="0"/>
              <a:t>Veterans Health Administration (VHA)</a:t>
            </a:r>
          </a:p>
          <a:p>
            <a:pPr>
              <a:lnSpc>
                <a:spcPct val="120000"/>
              </a:lnSpc>
              <a:spcBef>
                <a:spcPts val="900"/>
              </a:spcBef>
            </a:pPr>
            <a:r>
              <a:rPr lang="en-US" sz="2000" dirty="0"/>
              <a:t>Methodology</a:t>
            </a:r>
          </a:p>
          <a:p>
            <a:pPr>
              <a:lnSpc>
                <a:spcPct val="120000"/>
              </a:lnSpc>
              <a:spcBef>
                <a:spcPts val="900"/>
              </a:spcBef>
            </a:pPr>
            <a:r>
              <a:rPr lang="en-US" sz="2000" dirty="0"/>
              <a:t>Veteran Population</a:t>
            </a:r>
          </a:p>
          <a:p>
            <a:pPr>
              <a:lnSpc>
                <a:spcPct val="120000"/>
              </a:lnSpc>
              <a:spcBef>
                <a:spcPts val="900"/>
              </a:spcBef>
            </a:pPr>
            <a:r>
              <a:rPr lang="en-US" sz="2000" dirty="0"/>
              <a:t>Quality Measures</a:t>
            </a:r>
          </a:p>
          <a:p>
            <a:pPr lvl="1">
              <a:lnSpc>
                <a:spcPct val="120000"/>
              </a:lnSpc>
              <a:spcBef>
                <a:spcPts val="600"/>
              </a:spcBef>
            </a:pPr>
            <a:r>
              <a:rPr lang="en-US" sz="1800" b="1" dirty="0">
                <a:solidFill>
                  <a:srgbClr val="671E75"/>
                </a:solidFill>
              </a:rPr>
              <a:t>Contrast 1: </a:t>
            </a:r>
            <a:r>
              <a:rPr lang="en-US" sz="1800" dirty="0"/>
              <a:t>Disparities Between Veterans and Non-Veterans</a:t>
            </a:r>
          </a:p>
          <a:p>
            <a:pPr lvl="1">
              <a:lnSpc>
                <a:spcPct val="120000"/>
              </a:lnSpc>
              <a:spcBef>
                <a:spcPts val="600"/>
              </a:spcBef>
            </a:pPr>
            <a:r>
              <a:rPr lang="en-US" sz="1800" b="1" dirty="0">
                <a:solidFill>
                  <a:srgbClr val="671E75"/>
                </a:solidFill>
              </a:rPr>
              <a:t>Contrast 2: </a:t>
            </a:r>
            <a:r>
              <a:rPr lang="en-US" sz="1800" dirty="0"/>
              <a:t>Disparities Within the Veteran Population</a:t>
            </a:r>
          </a:p>
          <a:p>
            <a:pPr lvl="1">
              <a:lnSpc>
                <a:spcPct val="120000"/>
              </a:lnSpc>
              <a:spcBef>
                <a:spcPts val="600"/>
              </a:spcBef>
            </a:pPr>
            <a:r>
              <a:rPr lang="en-US" sz="1800" b="1" dirty="0">
                <a:solidFill>
                  <a:srgbClr val="671E75"/>
                </a:solidFill>
              </a:rPr>
              <a:t>Contrast 3: </a:t>
            </a:r>
            <a:r>
              <a:rPr lang="en-US" sz="1800" dirty="0"/>
              <a:t>Disparities Within VHA Users</a:t>
            </a:r>
          </a:p>
          <a:p>
            <a:pPr>
              <a:lnSpc>
                <a:spcPct val="120000"/>
              </a:lnSpc>
              <a:spcBef>
                <a:spcPts val="900"/>
              </a:spcBef>
            </a:pPr>
            <a:r>
              <a:rPr lang="en-US" sz="2000" dirty="0"/>
              <a:t>Resources and References</a:t>
            </a:r>
          </a:p>
          <a:p>
            <a:pPr>
              <a:lnSpc>
                <a:spcPct val="120000"/>
              </a:lnSpc>
              <a:spcBef>
                <a:spcPts val="900"/>
              </a:spcBef>
            </a:pPr>
            <a:r>
              <a:rPr lang="en-US" sz="2000" dirty="0"/>
              <a:t>Appendix</a:t>
            </a:r>
          </a:p>
        </p:txBody>
      </p:sp>
    </p:spTree>
    <p:extLst>
      <p:ext uri="{BB962C8B-B14F-4D97-AF65-F5344CB8AC3E}">
        <p14:creationId xmlns:p14="http://schemas.microsoft.com/office/powerpoint/2010/main" val="23552103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E520E-D4EA-4CB5-95C5-0FB32A2FC112}"/>
              </a:ext>
            </a:extLst>
          </p:cNvPr>
          <p:cNvSpPr>
            <a:spLocks noGrp="1"/>
          </p:cNvSpPr>
          <p:nvPr>
            <p:ph type="title"/>
          </p:nvPr>
        </p:nvSpPr>
        <p:spPr/>
        <p:txBody>
          <a:bodyPr>
            <a:noAutofit/>
          </a:bodyPr>
          <a:lstStyle/>
          <a:p>
            <a:r>
              <a:rPr lang="en-US" sz="1900" dirty="0"/>
              <a:t>VHA users who </a:t>
            </a:r>
            <a:r>
              <a:rPr lang="en-US" sz="1900" dirty="0">
                <a:solidFill>
                  <a:srgbClr val="FFDA71"/>
                </a:solidFill>
              </a:rPr>
              <a:t>phoned their provider’s office and received an appointment for care as soon as they needed </a:t>
            </a:r>
            <a:r>
              <a:rPr lang="en-US" sz="1900" dirty="0"/>
              <a:t>within the last 12 months, 2015</a:t>
            </a:r>
          </a:p>
        </p:txBody>
      </p:sp>
      <p:sp>
        <p:nvSpPr>
          <p:cNvPr id="5" name="TextBox 4">
            <a:extLst>
              <a:ext uri="{FF2B5EF4-FFF2-40B4-BE49-F238E27FC236}">
                <a16:creationId xmlns:a16="http://schemas.microsoft.com/office/drawing/2014/main" id="{90BE960A-AC3A-4389-8B66-A45AA3BF829A}"/>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a:t>NH = Non-Hispanic; AIAN = American Indian </a:t>
            </a:r>
            <a:r>
              <a:rPr lang="en-US" sz="1000" dirty="0" smtClean="0"/>
              <a:t>or </a:t>
            </a:r>
            <a:r>
              <a:rPr lang="en-US" sz="1000" dirty="0"/>
              <a:t>Alaska Native; NHOPI = Native Hawaiian or Other Pacific </a:t>
            </a:r>
            <a:r>
              <a:rPr lang="en-US" sz="1000" dirty="0" smtClean="0"/>
              <a:t>Islander. </a:t>
            </a:r>
            <a:endParaRPr lang="en-US" sz="1000" b="1" dirty="0"/>
          </a:p>
          <a:p>
            <a:r>
              <a:rPr lang="en-US" sz="1000" b="1" dirty="0"/>
              <a:t>Source:</a:t>
            </a:r>
            <a:r>
              <a:rPr lang="en-US" sz="1000" dirty="0"/>
              <a:t> Veterans Health Administration, Survey of Healthcare Experience of Patients, 2015.</a:t>
            </a:r>
          </a:p>
        </p:txBody>
      </p:sp>
      <p:graphicFrame>
        <p:nvGraphicFramePr>
          <p:cNvPr id="6" name="Chart 5" descr="Bar Graph. In 2015 Percentage of VHA users who phoned their provider’s office and received an appointment for care as soon as they needed within the last 12 months, 2015 Hispanic 39.1%, NH AIAN 40.5%, NH Asian 45.1%, NH Black 42.9%, NH Multi racial 39.9%, NH NHOPI 44.5%, and NH White 44.9%.">
            <a:extLst>
              <a:ext uri="{FF2B5EF4-FFF2-40B4-BE49-F238E27FC236}">
                <a16:creationId xmlns:a16="http://schemas.microsoft.com/office/drawing/2014/main" id="{CEA10A29-A81F-4126-8F09-CCDE1EA789AC}"/>
              </a:ext>
            </a:extLst>
          </p:cNvPr>
          <p:cNvGraphicFramePr/>
          <p:nvPr>
            <p:extLst>
              <p:ext uri="{D42A27DB-BD31-4B8C-83A1-F6EECF244321}">
                <p14:modId xmlns:p14="http://schemas.microsoft.com/office/powerpoint/2010/main" val="3468469870"/>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660584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A609C-41D3-45EB-BD7C-AEDD97B4070C}"/>
              </a:ext>
            </a:extLst>
          </p:cNvPr>
          <p:cNvSpPr>
            <a:spLocks noGrp="1"/>
          </p:cNvSpPr>
          <p:nvPr>
            <p:ph type="title"/>
          </p:nvPr>
        </p:nvSpPr>
        <p:spPr/>
        <p:txBody>
          <a:bodyPr>
            <a:noAutofit/>
          </a:bodyPr>
          <a:lstStyle/>
          <a:p>
            <a:r>
              <a:rPr lang="en-US" sz="1900" dirty="0"/>
              <a:t>VHA users who </a:t>
            </a:r>
            <a:r>
              <a:rPr lang="en-US" sz="1900" dirty="0">
                <a:solidFill>
                  <a:srgbClr val="FFDA71"/>
                </a:solidFill>
              </a:rPr>
              <a:t>received a </a:t>
            </a:r>
            <a:r>
              <a:rPr lang="en-US" sz="1900" dirty="0" err="1">
                <a:solidFill>
                  <a:srgbClr val="FFDA71"/>
                </a:solidFill>
              </a:rPr>
              <a:t>followup</a:t>
            </a:r>
            <a:r>
              <a:rPr lang="en-US" sz="1900" dirty="0">
                <a:solidFill>
                  <a:srgbClr val="FFDA71"/>
                </a:solidFill>
              </a:rPr>
              <a:t> from their provider’s office after the provider ordered a blood test, </a:t>
            </a:r>
            <a:r>
              <a:rPr lang="en-US" sz="1900" dirty="0" smtClean="0">
                <a:solidFill>
                  <a:srgbClr val="FFDA71"/>
                </a:solidFill>
              </a:rPr>
              <a:t>x ray</a:t>
            </a:r>
            <a:r>
              <a:rPr lang="en-US" sz="1900" dirty="0">
                <a:solidFill>
                  <a:srgbClr val="FFDA71"/>
                </a:solidFill>
              </a:rPr>
              <a:t>, or other test</a:t>
            </a:r>
            <a:r>
              <a:rPr lang="en-US" sz="1900" dirty="0">
                <a:solidFill>
                  <a:srgbClr val="FFE18B"/>
                </a:solidFill>
              </a:rPr>
              <a:t> </a:t>
            </a:r>
            <a:r>
              <a:rPr lang="en-US" sz="1900" dirty="0"/>
              <a:t>within the last 12 months, 2015</a:t>
            </a:r>
          </a:p>
        </p:txBody>
      </p:sp>
      <p:sp>
        <p:nvSpPr>
          <p:cNvPr id="5" name="TextBox 4">
            <a:extLst>
              <a:ext uri="{FF2B5EF4-FFF2-40B4-BE49-F238E27FC236}">
                <a16:creationId xmlns:a16="http://schemas.microsoft.com/office/drawing/2014/main" id="{16277EEE-24A6-47A9-883B-9341D3A7D83A}"/>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err="1"/>
              <a:t>y.o</a:t>
            </a:r>
            <a:r>
              <a:rPr lang="en-US" sz="1000" dirty="0"/>
              <a:t>. = years old.</a:t>
            </a:r>
            <a:endParaRPr lang="en-US" sz="1000" b="1" dirty="0"/>
          </a:p>
          <a:p>
            <a:r>
              <a:rPr lang="en-US" sz="1000" b="1" dirty="0"/>
              <a:t>Source:</a:t>
            </a:r>
            <a:r>
              <a:rPr lang="en-US" sz="1000" dirty="0"/>
              <a:t> Veterans Health Administration, Survey of Healthcare Experience of Patients, 2015.</a:t>
            </a:r>
          </a:p>
        </p:txBody>
      </p:sp>
      <p:graphicFrame>
        <p:nvGraphicFramePr>
          <p:cNvPr id="6" name="Chart 5" descr="Bar Graph. In 2015 Percentage of VHA users who received a follow-up from their provider’s office after the provider ordered a blood test, x-ray, or other test within the last 12  months. 18 to 44 years old 47.3%, 45-64 years old 57%, 65 plus years old 63.7%; Female 50.2%, Male 59.8%; Those with some High School 63.2%, a High School Degree 62.3%, Some college 56.7%, a bachelor’s degree 57.4%.">
            <a:extLst>
              <a:ext uri="{FF2B5EF4-FFF2-40B4-BE49-F238E27FC236}">
                <a16:creationId xmlns:a16="http://schemas.microsoft.com/office/drawing/2014/main" id="{BAA7F972-3C32-4727-B975-E5EB73FEC556}"/>
              </a:ext>
            </a:extLst>
          </p:cNvPr>
          <p:cNvGraphicFramePr/>
          <p:nvPr>
            <p:extLst>
              <p:ext uri="{D42A27DB-BD31-4B8C-83A1-F6EECF244321}">
                <p14:modId xmlns:p14="http://schemas.microsoft.com/office/powerpoint/2010/main" val="494567015"/>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588910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BE0ED-F01E-40C2-8CED-26F40F4AEDDE}"/>
              </a:ext>
            </a:extLst>
          </p:cNvPr>
          <p:cNvSpPr>
            <a:spLocks noGrp="1"/>
          </p:cNvSpPr>
          <p:nvPr>
            <p:ph type="title"/>
          </p:nvPr>
        </p:nvSpPr>
        <p:spPr/>
        <p:txBody>
          <a:bodyPr>
            <a:noAutofit/>
          </a:bodyPr>
          <a:lstStyle/>
          <a:p>
            <a:r>
              <a:rPr lang="en-US" sz="1900" dirty="0"/>
              <a:t>VHA users who </a:t>
            </a:r>
            <a:r>
              <a:rPr lang="en-US" sz="1900" dirty="0">
                <a:solidFill>
                  <a:srgbClr val="FFDA71"/>
                </a:solidFill>
              </a:rPr>
              <a:t>received a </a:t>
            </a:r>
            <a:r>
              <a:rPr lang="en-US" sz="1900" dirty="0" err="1">
                <a:solidFill>
                  <a:srgbClr val="FFDA71"/>
                </a:solidFill>
              </a:rPr>
              <a:t>followup</a:t>
            </a:r>
            <a:r>
              <a:rPr lang="en-US" sz="1900" dirty="0">
                <a:solidFill>
                  <a:srgbClr val="FFDA71"/>
                </a:solidFill>
              </a:rPr>
              <a:t> from their provider’s office after the provider ordered a blood test, </a:t>
            </a:r>
            <a:r>
              <a:rPr lang="en-US" sz="1900" dirty="0" smtClean="0">
                <a:solidFill>
                  <a:srgbClr val="FFDA71"/>
                </a:solidFill>
              </a:rPr>
              <a:t>x ray</a:t>
            </a:r>
            <a:r>
              <a:rPr lang="en-US" sz="1900" dirty="0">
                <a:solidFill>
                  <a:srgbClr val="FFDA71"/>
                </a:solidFill>
              </a:rPr>
              <a:t>, or other test</a:t>
            </a:r>
            <a:r>
              <a:rPr lang="en-US" sz="1900" dirty="0">
                <a:solidFill>
                  <a:srgbClr val="FFE18B"/>
                </a:solidFill>
              </a:rPr>
              <a:t> </a:t>
            </a:r>
            <a:r>
              <a:rPr lang="en-US" sz="1900" dirty="0"/>
              <a:t>within the last 12 months, 2015</a:t>
            </a:r>
          </a:p>
        </p:txBody>
      </p:sp>
      <p:sp>
        <p:nvSpPr>
          <p:cNvPr id="5" name="TextBox 4">
            <a:extLst>
              <a:ext uri="{FF2B5EF4-FFF2-40B4-BE49-F238E27FC236}">
                <a16:creationId xmlns:a16="http://schemas.microsoft.com/office/drawing/2014/main" id="{9A4824AB-60E7-42CB-A74C-9FE744333D5B}"/>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a:t>NH = Non-Hispanic; AIAN = </a:t>
            </a:r>
            <a:r>
              <a:rPr lang="en-US" sz="1000" dirty="0" smtClean="0"/>
              <a:t>American Indian or </a:t>
            </a:r>
            <a:r>
              <a:rPr lang="en-US" sz="1000" dirty="0"/>
              <a:t>Alaska Native; NHOPI = Native Hawaiian or Other Pacific </a:t>
            </a:r>
            <a:r>
              <a:rPr lang="en-US" sz="1000" dirty="0" smtClean="0"/>
              <a:t>Islander. </a:t>
            </a:r>
            <a:endParaRPr lang="en-US" sz="1000" b="1" dirty="0"/>
          </a:p>
          <a:p>
            <a:r>
              <a:rPr lang="en-US" sz="1000" b="1" dirty="0"/>
              <a:t>Source:</a:t>
            </a:r>
            <a:r>
              <a:rPr lang="en-US" sz="1000" dirty="0"/>
              <a:t> Veterans Health Administration, Survey of Healthcare Experience of Patients, 2015.</a:t>
            </a:r>
          </a:p>
        </p:txBody>
      </p:sp>
      <p:graphicFrame>
        <p:nvGraphicFramePr>
          <p:cNvPr id="8" name="Chart 7" descr="Bar Graph. Within the last 12 months of 2015, the Percentage of VHA users who received a follow-up from their provider’s office after the provider ordered a blood test, x-ray, or other test: Hispanic 51.2%, Non-Hispanic American Indian/Alaska Native 51.1%, Non-Hispanic Asian 48.5%,  Non-Hispanic black 59.6%, Non-Hispanic multirace 55.0%, Non-Hispanic Native Hawaiian/other Pacific Islander 47.6%, 60.3% non-hispanic white.">
            <a:extLst>
              <a:ext uri="{FF2B5EF4-FFF2-40B4-BE49-F238E27FC236}">
                <a16:creationId xmlns:a16="http://schemas.microsoft.com/office/drawing/2014/main" id="{CEE8FFAC-2851-47E1-9416-C9974A4889BA}"/>
              </a:ext>
            </a:extLst>
          </p:cNvPr>
          <p:cNvGraphicFramePr/>
          <p:nvPr>
            <p:extLst>
              <p:ext uri="{D42A27DB-BD31-4B8C-83A1-F6EECF244321}">
                <p14:modId xmlns:p14="http://schemas.microsoft.com/office/powerpoint/2010/main" val="3385334183"/>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93169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CF45-44C1-436F-801C-EAE286BF40E4}"/>
              </a:ext>
            </a:extLst>
          </p:cNvPr>
          <p:cNvSpPr>
            <a:spLocks noGrp="1"/>
          </p:cNvSpPr>
          <p:nvPr>
            <p:ph type="title"/>
          </p:nvPr>
        </p:nvSpPr>
        <p:spPr/>
        <p:txBody>
          <a:bodyPr>
            <a:noAutofit/>
          </a:bodyPr>
          <a:lstStyle/>
          <a:p>
            <a:r>
              <a:rPr lang="haw-US" sz="1800" dirty="0"/>
              <a:t>VHA users who had someone from their providerʻs office </a:t>
            </a:r>
            <a:r>
              <a:rPr lang="haw-US" sz="1800" dirty="0">
                <a:solidFill>
                  <a:srgbClr val="FFDA71"/>
                </a:solidFill>
              </a:rPr>
              <a:t>talk to them about a personal problem, family problem, alcohol use, d</a:t>
            </a:r>
            <a:r>
              <a:rPr lang="en-US" sz="1800" dirty="0">
                <a:solidFill>
                  <a:srgbClr val="FFDA71"/>
                </a:solidFill>
              </a:rPr>
              <a:t>r</a:t>
            </a:r>
            <a:r>
              <a:rPr lang="haw-US" sz="1800" dirty="0">
                <a:solidFill>
                  <a:srgbClr val="FFDA71"/>
                </a:solidFill>
              </a:rPr>
              <a:t>ug use, or mental or emotional illness </a:t>
            </a:r>
            <a:r>
              <a:rPr lang="haw-US" sz="1800" dirty="0"/>
              <a:t>within the last 12 months, 2015</a:t>
            </a:r>
            <a:endParaRPr lang="en-US" sz="1800" dirty="0"/>
          </a:p>
        </p:txBody>
      </p:sp>
      <p:sp>
        <p:nvSpPr>
          <p:cNvPr id="5" name="TextBox 4">
            <a:extLst>
              <a:ext uri="{FF2B5EF4-FFF2-40B4-BE49-F238E27FC236}">
                <a16:creationId xmlns:a16="http://schemas.microsoft.com/office/drawing/2014/main" id="{9E4D3C59-4B12-479B-B4A1-356BD68F10FD}"/>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err="1"/>
              <a:t>y.o</a:t>
            </a:r>
            <a:r>
              <a:rPr lang="en-US" sz="1000" dirty="0"/>
              <a:t>. = years old.</a:t>
            </a:r>
            <a:endParaRPr lang="en-US" sz="1000" b="1" dirty="0"/>
          </a:p>
          <a:p>
            <a:r>
              <a:rPr lang="en-US" sz="1000" b="1" dirty="0"/>
              <a:t>Source:</a:t>
            </a:r>
            <a:r>
              <a:rPr lang="en-US" sz="1000" dirty="0"/>
              <a:t> Veterans Health Administration, Survey of Healthcare Experience of Patients, 2015.</a:t>
            </a:r>
          </a:p>
        </p:txBody>
      </p:sp>
      <p:graphicFrame>
        <p:nvGraphicFramePr>
          <p:cNvPr id="6" name="Chart 5" descr="Bar Graph. Percentage of VHA users who had someone from their providerʻs office talk to them about a personal problem, family problem, alcohol use, drug use, or mental or emotional illness within the last 12 months, 2015: age 45-64 57.7%, age 65+ 45.0%; Female users 56.3%, male 51.3%; with less than a high school degree 44.6%, with a high school degree 51.5%, some college education 53.9%, a Bachelor’s degree 50.4%. ">
            <a:extLst>
              <a:ext uri="{FF2B5EF4-FFF2-40B4-BE49-F238E27FC236}">
                <a16:creationId xmlns:a16="http://schemas.microsoft.com/office/drawing/2014/main" id="{F9E45CC9-FE3E-465D-B6AA-84B6873B0FC1}"/>
              </a:ext>
            </a:extLst>
          </p:cNvPr>
          <p:cNvGraphicFramePr/>
          <p:nvPr>
            <p:extLst>
              <p:ext uri="{D42A27DB-BD31-4B8C-83A1-F6EECF244321}">
                <p14:modId xmlns:p14="http://schemas.microsoft.com/office/powerpoint/2010/main" val="722671850"/>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886055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33EB-17B0-49D1-AF01-3C95382BE93D}"/>
              </a:ext>
            </a:extLst>
          </p:cNvPr>
          <p:cNvSpPr>
            <a:spLocks noGrp="1"/>
          </p:cNvSpPr>
          <p:nvPr>
            <p:ph type="title"/>
          </p:nvPr>
        </p:nvSpPr>
        <p:spPr/>
        <p:txBody>
          <a:bodyPr>
            <a:noAutofit/>
          </a:bodyPr>
          <a:lstStyle/>
          <a:p>
            <a:r>
              <a:rPr lang="haw-US" sz="1800" dirty="0"/>
              <a:t>VHA users who had someone from their providerʻs office </a:t>
            </a:r>
            <a:r>
              <a:rPr lang="haw-US" sz="1800" dirty="0">
                <a:solidFill>
                  <a:srgbClr val="FFDA71"/>
                </a:solidFill>
              </a:rPr>
              <a:t>talk to them about a personal problem, family problem, alcohol use, d</a:t>
            </a:r>
            <a:r>
              <a:rPr lang="en-US" sz="1800" dirty="0">
                <a:solidFill>
                  <a:srgbClr val="FFDA71"/>
                </a:solidFill>
              </a:rPr>
              <a:t>r</a:t>
            </a:r>
            <a:r>
              <a:rPr lang="haw-US" sz="1800" dirty="0">
                <a:solidFill>
                  <a:srgbClr val="FFDA71"/>
                </a:solidFill>
              </a:rPr>
              <a:t>ug use, or mental or emotional illness </a:t>
            </a:r>
            <a:r>
              <a:rPr lang="haw-US" sz="1800" dirty="0"/>
              <a:t>within the last 12 months, 2015</a:t>
            </a:r>
            <a:endParaRPr lang="en-US" sz="1800" dirty="0"/>
          </a:p>
        </p:txBody>
      </p:sp>
      <p:sp>
        <p:nvSpPr>
          <p:cNvPr id="5" name="TextBox 4">
            <a:extLst>
              <a:ext uri="{FF2B5EF4-FFF2-40B4-BE49-F238E27FC236}">
                <a16:creationId xmlns:a16="http://schemas.microsoft.com/office/drawing/2014/main" id="{B281F6B4-30A5-4843-9022-994B03366056}"/>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a:t>NH = Non-Hispanic; AIAN = </a:t>
            </a:r>
            <a:r>
              <a:rPr lang="en-US" sz="1000" dirty="0" smtClean="0"/>
              <a:t>American Indian or </a:t>
            </a:r>
            <a:r>
              <a:rPr lang="en-US" sz="1000" dirty="0"/>
              <a:t>Alaska Native; NHOPI = Native Hawaiian or Other Pacific </a:t>
            </a:r>
            <a:r>
              <a:rPr lang="en-US" sz="1000" dirty="0" smtClean="0"/>
              <a:t>Islander. </a:t>
            </a:r>
            <a:endParaRPr lang="en-US" sz="1000" b="1" dirty="0"/>
          </a:p>
          <a:p>
            <a:r>
              <a:rPr lang="en-US" sz="1000" b="1" dirty="0"/>
              <a:t>Source:</a:t>
            </a:r>
            <a:r>
              <a:rPr lang="en-US" sz="1000" dirty="0"/>
              <a:t> Veterans Health Administration, Survey of Healthcare Experience of Patients, 2015.</a:t>
            </a:r>
          </a:p>
        </p:txBody>
      </p:sp>
      <p:graphicFrame>
        <p:nvGraphicFramePr>
          <p:cNvPr id="6" name="Chart 5" descr="Bar Graph. Percentage of VHA users who had someone from their providerʻs office talk to them about a personal problem, family problem, alcohol use, drug use, or mental or emotional illness within the last 12 months, 2015. Hispanic 55.3%, Non-Hispanic American Indian/Alaska Native 55.3%, Non-Hispanic Asian 55.4%, Non-Hispanic black 59.7%, Non-Hispanic multirace 55.1%, Non-Hispanic Native Hawaiian/other Pacific Islander 61.8%, non-Hispanic white 49.2%.">
            <a:extLst>
              <a:ext uri="{FF2B5EF4-FFF2-40B4-BE49-F238E27FC236}">
                <a16:creationId xmlns:a16="http://schemas.microsoft.com/office/drawing/2014/main" id="{7D7779EC-163E-4F32-A950-3705D4D1AE57}"/>
              </a:ext>
            </a:extLst>
          </p:cNvPr>
          <p:cNvGraphicFramePr/>
          <p:nvPr>
            <p:extLst>
              <p:ext uri="{D42A27DB-BD31-4B8C-83A1-F6EECF244321}">
                <p14:modId xmlns:p14="http://schemas.microsoft.com/office/powerpoint/2010/main" val="3994956381"/>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84708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pPr algn="l"/>
            <a:r>
              <a:rPr lang="en-US" sz="1900" dirty="0"/>
              <a:t>VHA users who indicated that in the last 12 months, clerks and receptionists at their </a:t>
            </a:r>
            <a:r>
              <a:rPr lang="en-US" sz="1900" dirty="0">
                <a:solidFill>
                  <a:srgbClr val="FFDA71"/>
                </a:solidFill>
              </a:rPr>
              <a:t>provider's office were as helpful as they should be</a:t>
            </a:r>
            <a:r>
              <a:rPr lang="en-US" sz="1900" dirty="0"/>
              <a:t>, 2015</a:t>
            </a:r>
          </a:p>
        </p:txBody>
      </p:sp>
      <p:sp>
        <p:nvSpPr>
          <p:cNvPr id="5" name="TextBox 4">
            <a:extLst>
              <a:ext uri="{FF2B5EF4-FFF2-40B4-BE49-F238E27FC236}">
                <a16:creationId xmlns:a16="http://schemas.microsoft.com/office/drawing/2014/main" id="{83E3A028-EB39-49BD-B839-B93FD857DABF}"/>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err="1"/>
              <a:t>y.o</a:t>
            </a:r>
            <a:r>
              <a:rPr lang="en-US" sz="1000" dirty="0"/>
              <a:t>. = years old.</a:t>
            </a:r>
            <a:endParaRPr lang="en-US" sz="1000" b="1" dirty="0"/>
          </a:p>
          <a:p>
            <a:r>
              <a:rPr lang="en-US" sz="1000" b="1" dirty="0"/>
              <a:t>Source:</a:t>
            </a:r>
            <a:r>
              <a:rPr lang="en-US" sz="1000" dirty="0"/>
              <a:t> Veterans Health Administration, Survey of Healthcare Experience of Patients, 2015.</a:t>
            </a:r>
          </a:p>
        </p:txBody>
      </p:sp>
      <p:graphicFrame>
        <p:nvGraphicFramePr>
          <p:cNvPr id="8" name="Chart 7" descr="Bar Graph. Percent of VHA users who indicated that in the last 12 months, clerks and receptionists at their provider's office were as helpful as they should be, 2015: age 45-64 56.3%, users age 65+ 63.1%; Female 51.3%; Male 59.2; less than a high school degree 65.3%, with a high school degree 63.3%, some college education 56.3%, a Bachelor’s degree 54.2%.">
            <a:extLst>
              <a:ext uri="{FF2B5EF4-FFF2-40B4-BE49-F238E27FC236}">
                <a16:creationId xmlns:a16="http://schemas.microsoft.com/office/drawing/2014/main" id="{A957FB39-0D1A-4139-827B-1000CED041E5}"/>
              </a:ext>
            </a:extLst>
          </p:cNvPr>
          <p:cNvGraphicFramePr/>
          <p:nvPr>
            <p:extLst>
              <p:ext uri="{D42A27DB-BD31-4B8C-83A1-F6EECF244321}">
                <p14:modId xmlns:p14="http://schemas.microsoft.com/office/powerpoint/2010/main" val="2894203570"/>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13620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1BEBD3-3505-4356-A273-535AA36802F8}"/>
              </a:ext>
            </a:extLst>
          </p:cNvPr>
          <p:cNvSpPr>
            <a:spLocks noGrp="1"/>
          </p:cNvSpPr>
          <p:nvPr>
            <p:ph type="title"/>
          </p:nvPr>
        </p:nvSpPr>
        <p:spPr/>
        <p:txBody>
          <a:bodyPr>
            <a:noAutofit/>
          </a:bodyPr>
          <a:lstStyle/>
          <a:p>
            <a:pPr algn="l"/>
            <a:r>
              <a:rPr lang="en-US" sz="1900" dirty="0"/>
              <a:t>VHA users who indicated that in the last 12 months, clerks and receptionists at their </a:t>
            </a:r>
            <a:r>
              <a:rPr lang="en-US" sz="1900" dirty="0">
                <a:solidFill>
                  <a:srgbClr val="FFDA71"/>
                </a:solidFill>
              </a:rPr>
              <a:t>provider's office were as helpful as they should be</a:t>
            </a:r>
            <a:r>
              <a:rPr lang="en-US" sz="1900" dirty="0"/>
              <a:t>, 2015</a:t>
            </a:r>
          </a:p>
        </p:txBody>
      </p:sp>
      <p:sp>
        <p:nvSpPr>
          <p:cNvPr id="7" name="TextBox 6">
            <a:extLst>
              <a:ext uri="{FF2B5EF4-FFF2-40B4-BE49-F238E27FC236}">
                <a16:creationId xmlns:a16="http://schemas.microsoft.com/office/drawing/2014/main" id="{1462F38D-1D1D-4816-AD90-D6080E485322}"/>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a:t>NH = Non-Hispanic; AIAN = </a:t>
            </a:r>
            <a:r>
              <a:rPr lang="en-US" sz="1000" dirty="0" smtClean="0"/>
              <a:t>American Indian or </a:t>
            </a:r>
            <a:r>
              <a:rPr lang="en-US" sz="1000" dirty="0"/>
              <a:t>Alaska Native; NHOPI = Native Hawaiian or Other Pacific </a:t>
            </a:r>
            <a:r>
              <a:rPr lang="en-US" sz="1000" dirty="0" smtClean="0"/>
              <a:t>Islander. </a:t>
            </a:r>
            <a:endParaRPr lang="en-US" sz="1000" b="1" dirty="0"/>
          </a:p>
          <a:p>
            <a:r>
              <a:rPr lang="en-US" sz="1000" b="1" dirty="0"/>
              <a:t>Source:</a:t>
            </a:r>
            <a:r>
              <a:rPr lang="en-US" sz="1000" dirty="0"/>
              <a:t> Veterans Health Administration, Survey of Healthcare Experience of Patients, 2015.</a:t>
            </a:r>
          </a:p>
        </p:txBody>
      </p:sp>
      <p:graphicFrame>
        <p:nvGraphicFramePr>
          <p:cNvPr id="5" name="Chart 4" descr="Bar Graph. Percent of VHA users who indicated that in the last 12 months, clerks and receptionists at their provider's office were as helpful as they should be, 2015: Hispanic 53.8%, Non-Hispanic American Indian/Alaska Native 54.4%, Non-Hispanic Asian 50.3%, Non-Hispanic black 57.0%, Non-Hispanic multiracial 53.1%, Non-Hispanic Native Hawaiian/other Pacific Islander 49.3%, non-Hispanic white 60.1%.">
            <a:extLst>
              <a:ext uri="{FF2B5EF4-FFF2-40B4-BE49-F238E27FC236}">
                <a16:creationId xmlns:a16="http://schemas.microsoft.com/office/drawing/2014/main" id="{DA0268BC-4354-4B5C-B7B4-749EC2BCB557}"/>
              </a:ext>
            </a:extLst>
          </p:cNvPr>
          <p:cNvGraphicFramePr/>
          <p:nvPr>
            <p:extLst>
              <p:ext uri="{D42A27DB-BD31-4B8C-83A1-F6EECF244321}">
                <p14:modId xmlns:p14="http://schemas.microsoft.com/office/powerpoint/2010/main" val="1659845961"/>
              </p:ext>
            </p:extLst>
          </p:nvPr>
        </p:nvGraphicFramePr>
        <p:xfrm>
          <a:off x="457200" y="1576195"/>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40050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6CF45-44C1-436F-801C-EAE286BF40E4}"/>
              </a:ext>
            </a:extLst>
          </p:cNvPr>
          <p:cNvSpPr>
            <a:spLocks noGrp="1"/>
          </p:cNvSpPr>
          <p:nvPr>
            <p:ph type="title"/>
          </p:nvPr>
        </p:nvSpPr>
        <p:spPr/>
        <p:txBody>
          <a:bodyPr>
            <a:noAutofit/>
          </a:bodyPr>
          <a:lstStyle/>
          <a:p>
            <a:r>
              <a:rPr lang="en-US" sz="1900" dirty="0"/>
              <a:t>VHA users who indicated that in the last 12 months, clerks and receptionists at their </a:t>
            </a:r>
            <a:r>
              <a:rPr lang="en-US" sz="1900" dirty="0">
                <a:solidFill>
                  <a:srgbClr val="FFDA71"/>
                </a:solidFill>
              </a:rPr>
              <a:t>provider's office treated them with courtesy and respect</a:t>
            </a:r>
            <a:r>
              <a:rPr lang="en-US" sz="1900" dirty="0"/>
              <a:t>, 2015</a:t>
            </a:r>
          </a:p>
        </p:txBody>
      </p:sp>
      <p:sp>
        <p:nvSpPr>
          <p:cNvPr id="5" name="TextBox 4">
            <a:extLst>
              <a:ext uri="{FF2B5EF4-FFF2-40B4-BE49-F238E27FC236}">
                <a16:creationId xmlns:a16="http://schemas.microsoft.com/office/drawing/2014/main" id="{16B96671-71BD-450F-A784-A101A59EBCC1}"/>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err="1"/>
              <a:t>y.o</a:t>
            </a:r>
            <a:r>
              <a:rPr lang="en-US" sz="1000" dirty="0"/>
              <a:t>. = years old.</a:t>
            </a:r>
            <a:endParaRPr lang="en-US" sz="1000" b="1" dirty="0"/>
          </a:p>
          <a:p>
            <a:r>
              <a:rPr lang="en-US" sz="1000" b="1" dirty="0"/>
              <a:t>Source:</a:t>
            </a:r>
            <a:r>
              <a:rPr lang="en-US" sz="1000" dirty="0"/>
              <a:t> Veterans Health Administration, Survey of Healthcare Experience of Patients, 2015.</a:t>
            </a:r>
          </a:p>
        </p:txBody>
      </p:sp>
      <p:graphicFrame>
        <p:nvGraphicFramePr>
          <p:cNvPr id="6" name="Chart 5" descr="Bar Graph. Percent of VHA users who indicated that in the last 12 months, clerks and receptionists at their provider's office treated them with courtesy and respect, 2015: age 18-44 63.7%, age 45-64 71.6%, age 65+ 78.3%; Female 67.3%, male 74.5%; less than a high school degree 79.5%, a high school degree 77.9%, some college education 72.0%, a bachelor’s degree 70.2%.">
            <a:extLst>
              <a:ext uri="{FF2B5EF4-FFF2-40B4-BE49-F238E27FC236}">
                <a16:creationId xmlns:a16="http://schemas.microsoft.com/office/drawing/2014/main" id="{6EA30C8C-6B7E-469A-921E-668DCCC82233}"/>
              </a:ext>
            </a:extLst>
          </p:cNvPr>
          <p:cNvGraphicFramePr/>
          <p:nvPr>
            <p:extLst>
              <p:ext uri="{D42A27DB-BD31-4B8C-83A1-F6EECF244321}">
                <p14:modId xmlns:p14="http://schemas.microsoft.com/office/powerpoint/2010/main" val="1130047061"/>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1450221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33EB-17B0-49D1-AF01-3C95382BE93D}"/>
              </a:ext>
            </a:extLst>
          </p:cNvPr>
          <p:cNvSpPr>
            <a:spLocks noGrp="1"/>
          </p:cNvSpPr>
          <p:nvPr>
            <p:ph type="title"/>
          </p:nvPr>
        </p:nvSpPr>
        <p:spPr/>
        <p:txBody>
          <a:bodyPr>
            <a:noAutofit/>
          </a:bodyPr>
          <a:lstStyle/>
          <a:p>
            <a:r>
              <a:rPr lang="en-US" sz="1900" dirty="0"/>
              <a:t>VHA users who indicated that in the last 12 months, clerks and receptionists at their </a:t>
            </a:r>
            <a:r>
              <a:rPr lang="en-US" sz="1900" dirty="0">
                <a:solidFill>
                  <a:srgbClr val="FFDA71"/>
                </a:solidFill>
              </a:rPr>
              <a:t>provider's office treated them with courtesy and respect</a:t>
            </a:r>
            <a:r>
              <a:rPr lang="en-US" sz="1900" dirty="0"/>
              <a:t>, 2015</a:t>
            </a:r>
          </a:p>
        </p:txBody>
      </p:sp>
      <p:sp>
        <p:nvSpPr>
          <p:cNvPr id="5" name="TextBox 4">
            <a:extLst>
              <a:ext uri="{FF2B5EF4-FFF2-40B4-BE49-F238E27FC236}">
                <a16:creationId xmlns:a16="http://schemas.microsoft.com/office/drawing/2014/main" id="{94356BEE-5910-466E-B70B-14AB3B8B05C7}"/>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a:t>NH = Non-Hispanic; AIAN = </a:t>
            </a:r>
            <a:r>
              <a:rPr lang="en-US" sz="1000" dirty="0" smtClean="0"/>
              <a:t>American Indian or </a:t>
            </a:r>
            <a:r>
              <a:rPr lang="en-US" sz="1000" dirty="0"/>
              <a:t>Alaska Native; NHOPI = Native Hawaiian or Other Pacific Islander </a:t>
            </a:r>
            <a:endParaRPr lang="en-US" sz="1000" b="1" dirty="0"/>
          </a:p>
          <a:p>
            <a:r>
              <a:rPr lang="en-US" sz="1000" b="1" dirty="0"/>
              <a:t>Source:</a:t>
            </a:r>
            <a:r>
              <a:rPr lang="en-US" sz="1000" dirty="0"/>
              <a:t> Veterans Health Administration, Survey of Healthcare Experience of Patients, 2015.</a:t>
            </a:r>
          </a:p>
        </p:txBody>
      </p:sp>
      <p:graphicFrame>
        <p:nvGraphicFramePr>
          <p:cNvPr id="6" name="Chart 5" descr="Bar Graph. Percent of VHA users who indicated that in the last 12 months, clerks and receptionists at their provider's office treated them with courtesy and respect, 2015: non-Hispanic white 75.4%, Hispanic 70.1%, Non-Hispanic American Indian/Alaska Native 66.7%, Non-Hispanic Asian 64.8%, Non-Hispanic black 72.1%, Non-Hispanic multirace 70.3%, Non-Hispanic Native Hawaiian/other Pacific Islander 60.8%.">
            <a:extLst>
              <a:ext uri="{FF2B5EF4-FFF2-40B4-BE49-F238E27FC236}">
                <a16:creationId xmlns:a16="http://schemas.microsoft.com/office/drawing/2014/main" id="{3BD9D598-0B7D-42BF-BE8C-3FAA705ED370}"/>
              </a:ext>
            </a:extLst>
          </p:cNvPr>
          <p:cNvGraphicFramePr/>
          <p:nvPr>
            <p:extLst>
              <p:ext uri="{D42A27DB-BD31-4B8C-83A1-F6EECF244321}">
                <p14:modId xmlns:p14="http://schemas.microsoft.com/office/powerpoint/2010/main" val="4227163501"/>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81552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descr="decoration">
            <a:extLst>
              <a:ext uri="{FF2B5EF4-FFF2-40B4-BE49-F238E27FC236}">
                <a16:creationId xmlns:a16="http://schemas.microsoft.com/office/drawing/2014/main" id="{B01A7A8B-B63F-45C5-8D0E-DD3E14C329FA}"/>
              </a:ext>
            </a:extLst>
          </p:cNvPr>
          <p:cNvCxnSpPr>
            <a:cxnSpLocks/>
          </p:cNvCxnSpPr>
          <p:nvPr/>
        </p:nvCxnSpPr>
        <p:spPr>
          <a:xfrm>
            <a:off x="876300" y="3429000"/>
            <a:ext cx="739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C144C97B-C149-4655-B86B-4E0171EB7EE9}"/>
              </a:ext>
            </a:extLst>
          </p:cNvPr>
          <p:cNvSpPr>
            <a:spLocks noGrp="1"/>
          </p:cNvSpPr>
          <p:nvPr>
            <p:ph type="title"/>
          </p:nvPr>
        </p:nvSpPr>
        <p:spPr/>
        <p:txBody>
          <a:bodyPr/>
          <a:lstStyle/>
          <a:p>
            <a:r>
              <a:rPr lang="en-US" dirty="0"/>
              <a:t> </a:t>
            </a:r>
          </a:p>
        </p:txBody>
      </p:sp>
      <p:sp>
        <p:nvSpPr>
          <p:cNvPr id="4" name="Content Placeholder 3">
            <a:extLst>
              <a:ext uri="{FF2B5EF4-FFF2-40B4-BE49-F238E27FC236}">
                <a16:creationId xmlns:a16="http://schemas.microsoft.com/office/drawing/2014/main" id="{98C14383-8BB0-4A0E-94F9-B1FF5BD97CDC}"/>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3200" cap="all" dirty="0">
                <a:solidFill>
                  <a:srgbClr val="682876"/>
                </a:solidFill>
                <a:latin typeface="Century Gothic" panose="020B0502020202020204" pitchFamily="34" charset="0"/>
              </a:rPr>
              <a:t>Contrast 3 Findings</a:t>
            </a:r>
            <a:br>
              <a:rPr lang="en-US" sz="3200" cap="all" dirty="0">
                <a:solidFill>
                  <a:srgbClr val="682876"/>
                </a:solidFill>
                <a:latin typeface="Century Gothic" panose="020B0502020202020204" pitchFamily="34" charset="0"/>
              </a:rPr>
            </a:br>
            <a:r>
              <a:rPr lang="en-US" sz="3200" dirty="0">
                <a:solidFill>
                  <a:srgbClr val="682876"/>
                </a:solidFill>
                <a:latin typeface="Century Gothic" panose="020B0502020202020204" pitchFamily="34" charset="0"/>
              </a:rPr>
              <a:t>Disparities Within VHA Users</a:t>
            </a:r>
            <a:br>
              <a:rPr lang="en-US" sz="3200" dirty="0">
                <a:solidFill>
                  <a:srgbClr val="682876"/>
                </a:solidFill>
                <a:latin typeface="Century Gothic" panose="020B0502020202020204" pitchFamily="34" charset="0"/>
              </a:rPr>
            </a:br>
            <a:r>
              <a:rPr lang="en-US" sz="3200" dirty="0">
                <a:solidFill>
                  <a:srgbClr val="682876"/>
                </a:solidFill>
                <a:latin typeface="Century Gothic" panose="020B0502020202020204" pitchFamily="34" charset="0"/>
              </a:rPr>
              <a:t>Mortality Measures</a:t>
            </a:r>
            <a:endParaRPr lang="en-US" sz="3200" dirty="0"/>
          </a:p>
        </p:txBody>
      </p:sp>
    </p:spTree>
    <p:extLst>
      <p:ext uri="{BB962C8B-B14F-4D97-AF65-F5344CB8AC3E}">
        <p14:creationId xmlns:p14="http://schemas.microsoft.com/office/powerpoint/2010/main" val="1634333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descr="decoration">
            <a:extLst>
              <a:ext uri="{FF2B5EF4-FFF2-40B4-BE49-F238E27FC236}">
                <a16:creationId xmlns:a16="http://schemas.microsoft.com/office/drawing/2014/main" id="{B01A7A8B-B63F-45C5-8D0E-DD3E14C329FA}"/>
              </a:ext>
            </a:extLst>
          </p:cNvPr>
          <p:cNvCxnSpPr>
            <a:cxnSpLocks/>
          </p:cNvCxnSpPr>
          <p:nvPr/>
        </p:nvCxnSpPr>
        <p:spPr>
          <a:xfrm>
            <a:off x="876300" y="3429000"/>
            <a:ext cx="739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C144C97B-C149-4655-B86B-4E0171EB7EE9}"/>
              </a:ext>
            </a:extLst>
          </p:cNvPr>
          <p:cNvSpPr>
            <a:spLocks noGrp="1"/>
          </p:cNvSpPr>
          <p:nvPr>
            <p:ph type="title"/>
          </p:nvPr>
        </p:nvSpPr>
        <p:spPr/>
        <p:txBody>
          <a:bodyPr/>
          <a:lstStyle/>
          <a:p>
            <a:r>
              <a:rPr lang="en-US" smtClean="0"/>
              <a:t> </a:t>
            </a:r>
            <a:endParaRPr lang="en-US" dirty="0"/>
          </a:p>
        </p:txBody>
      </p:sp>
      <p:sp>
        <p:nvSpPr>
          <p:cNvPr id="4" name="Content Placeholder 3">
            <a:extLst>
              <a:ext uri="{FF2B5EF4-FFF2-40B4-BE49-F238E27FC236}">
                <a16:creationId xmlns:a16="http://schemas.microsoft.com/office/drawing/2014/main" id="{98C14383-8BB0-4A0E-94F9-B1FF5BD97CDC}"/>
              </a:ext>
            </a:extLst>
          </p:cNvPr>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pPr marL="0" indent="0" algn="ctr">
              <a:buNone/>
            </a:pPr>
            <a:r>
              <a:rPr lang="en-US" sz="3200" cap="all" dirty="0">
                <a:solidFill>
                  <a:srgbClr val="682876"/>
                </a:solidFill>
                <a:latin typeface="Century Gothic" panose="020B0502020202020204" pitchFamily="34" charset="0"/>
              </a:rPr>
              <a:t>Background on </a:t>
            </a:r>
            <a:br>
              <a:rPr lang="en-US" sz="3200" cap="all" dirty="0">
                <a:solidFill>
                  <a:srgbClr val="682876"/>
                </a:solidFill>
                <a:latin typeface="Century Gothic" panose="020B0502020202020204" pitchFamily="34" charset="0"/>
              </a:rPr>
            </a:br>
            <a:r>
              <a:rPr lang="en-US" sz="3200" cap="all" dirty="0">
                <a:solidFill>
                  <a:srgbClr val="682876"/>
                </a:solidFill>
                <a:latin typeface="Century Gothic" panose="020B0502020202020204" pitchFamily="34" charset="0"/>
              </a:rPr>
              <a:t>National Healthcare Quality </a:t>
            </a:r>
            <a:br>
              <a:rPr lang="en-US" sz="3200" cap="all" dirty="0">
                <a:solidFill>
                  <a:srgbClr val="682876"/>
                </a:solidFill>
                <a:latin typeface="Century Gothic" panose="020B0502020202020204" pitchFamily="34" charset="0"/>
              </a:rPr>
            </a:br>
            <a:r>
              <a:rPr lang="en-US" sz="3200" cap="all" dirty="0">
                <a:solidFill>
                  <a:srgbClr val="682876"/>
                </a:solidFill>
                <a:latin typeface="Century Gothic" panose="020B0502020202020204" pitchFamily="34" charset="0"/>
              </a:rPr>
              <a:t>and Disparities Report </a:t>
            </a:r>
            <a:r>
              <a:rPr lang="en-US" sz="3200" cap="all" dirty="0" smtClean="0">
                <a:solidFill>
                  <a:srgbClr val="682876"/>
                </a:solidFill>
                <a:latin typeface="Century Gothic" panose="020B0502020202020204" pitchFamily="34" charset="0"/>
              </a:rPr>
              <a:t>(NHQDR)</a:t>
            </a:r>
            <a:endParaRPr lang="en-US" sz="3200" dirty="0"/>
          </a:p>
        </p:txBody>
      </p:sp>
    </p:spTree>
    <p:extLst>
      <p:ext uri="{BB962C8B-B14F-4D97-AF65-F5344CB8AC3E}">
        <p14:creationId xmlns:p14="http://schemas.microsoft.com/office/powerpoint/2010/main" val="19020676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Autofit/>
          </a:bodyPr>
          <a:lstStyle/>
          <a:p>
            <a:pPr algn="l"/>
            <a:r>
              <a:rPr lang="en-US" sz="1800" dirty="0"/>
              <a:t>Number and percentage of mortality measures for which </a:t>
            </a:r>
            <a:r>
              <a:rPr lang="en-US" sz="1800" dirty="0">
                <a:solidFill>
                  <a:srgbClr val="FFDA71"/>
                </a:solidFill>
              </a:rPr>
              <a:t>VHA users of selected groups experienced better, same, or worse mortality rates compared with reference group VHA users</a:t>
            </a:r>
            <a:r>
              <a:rPr lang="en-US" sz="1800" dirty="0"/>
              <a:t>, 2009-2016</a:t>
            </a:r>
          </a:p>
        </p:txBody>
      </p:sp>
      <p:graphicFrame>
        <p:nvGraphicFramePr>
          <p:cNvPr id="7" name="Chart 6" descr="Bar Graph. Number and percent of mortality measures for which VHA users of selected groups experienced better, same, or worse mortality rates compared with reference group VHA users, 2009-2016 * Based on Veterans’ initial FY2009 VHA visit: VHA users age 45-64, lower mortality rate than VHA users age 18-44 on 1 measure (20%) and higher rates on 4 measures (80%). VHA users age 65+ experienced lower mortality rates than VHA users age 18-44 on 2 measures (40%) and higher rates on 3 measures (60%). Female experienced lower mortality rates than male on 4 measures (80%) and a higher rate on 1 measure (20%). Rural experienced a lower mortality rate than urban on 1 measure (20%), similar rates on 3 measures (60%), and a higher rate on 1 measure (20%)">
            <a:extLst>
              <a:ext uri="{FF2B5EF4-FFF2-40B4-BE49-F238E27FC236}">
                <a16:creationId xmlns:a16="http://schemas.microsoft.com/office/drawing/2014/main" id="{18600312-B9A3-4D53-8E98-96C72D7BD681}"/>
              </a:ext>
            </a:extLst>
          </p:cNvPr>
          <p:cNvGraphicFramePr/>
          <p:nvPr>
            <p:extLst>
              <p:ext uri="{D42A27DB-BD31-4B8C-83A1-F6EECF244321}">
                <p14:modId xmlns:p14="http://schemas.microsoft.com/office/powerpoint/2010/main" val="2399553376"/>
              </p:ext>
            </p:extLst>
          </p:nvPr>
        </p:nvGraphicFramePr>
        <p:xfrm>
          <a:off x="457200" y="1528011"/>
          <a:ext cx="8229600" cy="4339389"/>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CBE558F2-F1F6-4338-9A3A-7D374F129B92}"/>
              </a:ext>
            </a:extLst>
          </p:cNvPr>
          <p:cNvSpPr/>
          <p:nvPr/>
        </p:nvSpPr>
        <p:spPr>
          <a:xfrm>
            <a:off x="457200" y="5973523"/>
            <a:ext cx="5638800" cy="553998"/>
          </a:xfrm>
          <a:prstGeom prst="rect">
            <a:avLst/>
          </a:prstGeom>
        </p:spPr>
        <p:txBody>
          <a:bodyPr wrap="square">
            <a:spAutoFit/>
          </a:bodyPr>
          <a:lstStyle/>
          <a:p>
            <a:r>
              <a:rPr lang="en-US" sz="1000" b="1" dirty="0"/>
              <a:t>Key: </a:t>
            </a:r>
            <a:r>
              <a:rPr lang="en-US" sz="1000" dirty="0" err="1"/>
              <a:t>y.o</a:t>
            </a:r>
            <a:r>
              <a:rPr lang="en-US" sz="1000" dirty="0"/>
              <a:t>. = years old.</a:t>
            </a:r>
          </a:p>
          <a:p>
            <a:r>
              <a:rPr lang="en-US" sz="1000" b="1" dirty="0"/>
              <a:t>Source:</a:t>
            </a:r>
            <a:r>
              <a:rPr lang="en-US" sz="1000" dirty="0"/>
              <a:t> Veterans Health Administration, administrative data, 2009-2016 .</a:t>
            </a:r>
          </a:p>
          <a:p>
            <a:r>
              <a:rPr lang="en-US" sz="1000" b="1" dirty="0"/>
              <a:t>Note:</a:t>
            </a:r>
            <a:r>
              <a:rPr lang="en-US" sz="1000" dirty="0"/>
              <a:t> Data are based on Veterans’ initial fiscal year 2009 VHA visit.</a:t>
            </a:r>
          </a:p>
        </p:txBody>
      </p:sp>
    </p:spTree>
    <p:extLst>
      <p:ext uri="{BB962C8B-B14F-4D97-AF65-F5344CB8AC3E}">
        <p14:creationId xmlns:p14="http://schemas.microsoft.com/office/powerpoint/2010/main" val="176133566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Autofit/>
          </a:bodyPr>
          <a:lstStyle/>
          <a:p>
            <a:pPr algn="l"/>
            <a:r>
              <a:rPr lang="en-US" sz="1800" dirty="0"/>
              <a:t>Number and percentage of mortality measures for which </a:t>
            </a:r>
            <a:r>
              <a:rPr lang="en-US" sz="1800" dirty="0">
                <a:solidFill>
                  <a:srgbClr val="FFDA71"/>
                </a:solidFill>
              </a:rPr>
              <a:t>VHA users of racial/ethnic groups experienced better, same, or worse mortality rates compared with non-Hispanic White VHA users</a:t>
            </a:r>
            <a:r>
              <a:rPr lang="en-US" sz="1800" dirty="0"/>
              <a:t>, 2009-2016</a:t>
            </a:r>
          </a:p>
        </p:txBody>
      </p:sp>
      <p:graphicFrame>
        <p:nvGraphicFramePr>
          <p:cNvPr id="7" name="Chart 6" descr="Bar Graph. Number and percent of mortality measures for which VHA users of race/ethnicity groups experienced better, same, or worse mortality rates compared with non-Hispanic white VHA users, 2009-2016: Hispanic had a lower mortality rates on 2 measures (40%), a similar on 1 measure (20%), and higher on 2 measures (40%). Non-Hispanic American Indian/Alaska Native experienced lower on 1 measure (33%) and similar on 2 measures (67%). Non-Hispanic Asian had lower on 4 measures (80%) and similar on 1 measure (20%). Non-Hispanic black had lower on 1 measures (20%), a similar rate on 1 measure (20%), and higher rates on 3 measures (60%). Non-Hispanic multirace experienced a lower on 1 measure (20%), similar rates on 3 measures (60%), and a higher rate on 1 measure (20%). Non-Hispanic Native Hawaiian/other Pacific Islander had lower on 1 measure (20%) and similar on 4 measures (80%).">
            <a:extLst>
              <a:ext uri="{FF2B5EF4-FFF2-40B4-BE49-F238E27FC236}">
                <a16:creationId xmlns:a16="http://schemas.microsoft.com/office/drawing/2014/main" id="{72BB2861-37A0-4DF8-9DDA-98022E4CE9E1}"/>
              </a:ext>
            </a:extLst>
          </p:cNvPr>
          <p:cNvGraphicFramePr/>
          <p:nvPr>
            <p:extLst>
              <p:ext uri="{D42A27DB-BD31-4B8C-83A1-F6EECF244321}">
                <p14:modId xmlns:p14="http://schemas.microsoft.com/office/powerpoint/2010/main" val="3510908925"/>
              </p:ext>
            </p:extLst>
          </p:nvPr>
        </p:nvGraphicFramePr>
        <p:xfrm>
          <a:off x="457200" y="1491916"/>
          <a:ext cx="8229599"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F3CCB622-A48E-4E8A-9A5E-8B9E8BE6FA2F}"/>
              </a:ext>
            </a:extLst>
          </p:cNvPr>
          <p:cNvSpPr/>
          <p:nvPr/>
        </p:nvSpPr>
        <p:spPr>
          <a:xfrm>
            <a:off x="457200" y="5852160"/>
            <a:ext cx="7680960" cy="553998"/>
          </a:xfrm>
          <a:prstGeom prst="rect">
            <a:avLst/>
          </a:prstGeom>
        </p:spPr>
        <p:txBody>
          <a:bodyPr wrap="square">
            <a:spAutoFit/>
          </a:bodyPr>
          <a:lstStyle/>
          <a:p>
            <a:r>
              <a:rPr lang="en-US" sz="1000" b="1" dirty="0"/>
              <a:t>Key: </a:t>
            </a:r>
            <a:r>
              <a:rPr lang="en-US" sz="1000" dirty="0"/>
              <a:t>NH = non-Hispanic; AIAN = American Indian or Alaska Native; NHOPI = Native Hawaiian or Other Pacific Islander.</a:t>
            </a:r>
            <a:endParaRPr lang="en-US" sz="1000" b="1" dirty="0"/>
          </a:p>
          <a:p>
            <a:r>
              <a:rPr lang="en-US" sz="1000" b="1" dirty="0"/>
              <a:t>Source:</a:t>
            </a:r>
            <a:r>
              <a:rPr lang="en-US" sz="1000" dirty="0"/>
              <a:t> Veterans Health Administration, administrative data, 2009-2016 .</a:t>
            </a:r>
          </a:p>
          <a:p>
            <a:r>
              <a:rPr lang="en-US" sz="1000" b="1" dirty="0"/>
              <a:t>Note:</a:t>
            </a:r>
            <a:r>
              <a:rPr lang="en-US" sz="1000" dirty="0"/>
              <a:t> Data are based on Veterans’ initial fiscal year 2009 VHA visit.</a:t>
            </a:r>
          </a:p>
        </p:txBody>
      </p:sp>
    </p:spTree>
    <p:extLst>
      <p:ext uri="{BB962C8B-B14F-4D97-AF65-F5344CB8AC3E}">
        <p14:creationId xmlns:p14="http://schemas.microsoft.com/office/powerpoint/2010/main" val="198163329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pPr algn="l"/>
            <a:r>
              <a:rPr lang="en-US" sz="2000" dirty="0">
                <a:solidFill>
                  <a:srgbClr val="FFDA71"/>
                </a:solidFill>
              </a:rPr>
              <a:t>Breast cancer mortality per 100,000 VHA user person-years</a:t>
            </a:r>
            <a:r>
              <a:rPr lang="en-US" sz="2000" dirty="0"/>
              <a:t>, comparing members of selected groups with reference group, 2009-2016</a:t>
            </a:r>
          </a:p>
        </p:txBody>
      </p:sp>
      <p:sp>
        <p:nvSpPr>
          <p:cNvPr id="6" name="Rectangle 5">
            <a:extLst>
              <a:ext uri="{FF2B5EF4-FFF2-40B4-BE49-F238E27FC236}">
                <a16:creationId xmlns:a16="http://schemas.microsoft.com/office/drawing/2014/main" id="{A206045A-E528-4EA1-85A0-1566FB8E39B8}"/>
              </a:ext>
            </a:extLst>
          </p:cNvPr>
          <p:cNvSpPr/>
          <p:nvPr/>
        </p:nvSpPr>
        <p:spPr>
          <a:xfrm>
            <a:off x="457200" y="6035040"/>
            <a:ext cx="5638800" cy="553998"/>
          </a:xfrm>
          <a:prstGeom prst="rect">
            <a:avLst/>
          </a:prstGeom>
        </p:spPr>
        <p:txBody>
          <a:bodyPr wrap="square">
            <a:spAutoFit/>
          </a:bodyPr>
          <a:lstStyle/>
          <a:p>
            <a:r>
              <a:rPr lang="en-US" sz="1000" b="1" dirty="0"/>
              <a:t>Key: </a:t>
            </a:r>
            <a:r>
              <a:rPr lang="en-US" sz="1000" dirty="0" err="1"/>
              <a:t>y.o</a:t>
            </a:r>
            <a:r>
              <a:rPr lang="en-US" sz="1000" dirty="0"/>
              <a:t>. = years old.</a:t>
            </a:r>
          </a:p>
          <a:p>
            <a:r>
              <a:rPr lang="en-US" sz="1000" b="1" dirty="0"/>
              <a:t>Source:</a:t>
            </a:r>
            <a:r>
              <a:rPr lang="en-US" sz="1000" dirty="0"/>
              <a:t> Veterans Health Administration, administrative data, 2009-2016.</a:t>
            </a:r>
          </a:p>
          <a:p>
            <a:r>
              <a:rPr lang="en-US" sz="1000" b="1" dirty="0"/>
              <a:t>Note:</a:t>
            </a:r>
            <a:r>
              <a:rPr lang="en-US" sz="1000" dirty="0"/>
              <a:t> Data are based on Veterans’ initial fiscal year 2009 VHA visit.</a:t>
            </a:r>
          </a:p>
        </p:txBody>
      </p:sp>
      <p:graphicFrame>
        <p:nvGraphicFramePr>
          <p:cNvPr id="5" name="Chart 4" descr="Bar Graph. Rate of breast cancer mortality per 100,000 VHA user person-years, comparing members of selected groups with reference group, 2009-2016: age 18-44 had 0.30; users age 45-64 had 1.64, age 65 plus had 4.55, Female users had 91.91; male users had 1.32, Rural users had 4.19; urban users had 4.18.">
            <a:extLst>
              <a:ext uri="{FF2B5EF4-FFF2-40B4-BE49-F238E27FC236}">
                <a16:creationId xmlns:a16="http://schemas.microsoft.com/office/drawing/2014/main" id="{8F3058CA-F1B5-4F24-9541-23C4EC06507C}"/>
              </a:ext>
            </a:extLst>
          </p:cNvPr>
          <p:cNvGraphicFramePr/>
          <p:nvPr>
            <p:extLst>
              <p:ext uri="{D42A27DB-BD31-4B8C-83A1-F6EECF244321}">
                <p14:modId xmlns:p14="http://schemas.microsoft.com/office/powerpoint/2010/main" val="692358836"/>
              </p:ext>
            </p:extLst>
          </p:nvPr>
        </p:nvGraphicFramePr>
        <p:xfrm>
          <a:off x="457200" y="1523999"/>
          <a:ext cx="82296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3532299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1BEBD3-3505-4356-A273-535AA36802F8}"/>
              </a:ext>
            </a:extLst>
          </p:cNvPr>
          <p:cNvSpPr>
            <a:spLocks noGrp="1"/>
          </p:cNvSpPr>
          <p:nvPr>
            <p:ph type="title"/>
          </p:nvPr>
        </p:nvSpPr>
        <p:spPr/>
        <p:txBody>
          <a:bodyPr>
            <a:noAutofit/>
          </a:bodyPr>
          <a:lstStyle/>
          <a:p>
            <a:pPr algn="l"/>
            <a:r>
              <a:rPr lang="en-US" sz="2000" dirty="0">
                <a:solidFill>
                  <a:srgbClr val="FFDA71"/>
                </a:solidFill>
              </a:rPr>
              <a:t>Breast cancer mortality per 100,000 VHA user person-years</a:t>
            </a:r>
            <a:r>
              <a:rPr lang="en-US" sz="2000" dirty="0"/>
              <a:t>, comparing members of racial/ethnic groups with reference group, 2009-2016</a:t>
            </a:r>
          </a:p>
        </p:txBody>
      </p:sp>
      <p:sp>
        <p:nvSpPr>
          <p:cNvPr id="5" name="Rectangle 4">
            <a:extLst>
              <a:ext uri="{FF2B5EF4-FFF2-40B4-BE49-F238E27FC236}">
                <a16:creationId xmlns:a16="http://schemas.microsoft.com/office/drawing/2014/main" id="{67D2D570-A4DE-47F8-ADDE-A9A1A4A8201D}"/>
              </a:ext>
            </a:extLst>
          </p:cNvPr>
          <p:cNvSpPr/>
          <p:nvPr/>
        </p:nvSpPr>
        <p:spPr>
          <a:xfrm>
            <a:off x="457200" y="6035040"/>
            <a:ext cx="7680960" cy="553998"/>
          </a:xfrm>
          <a:prstGeom prst="rect">
            <a:avLst/>
          </a:prstGeom>
        </p:spPr>
        <p:txBody>
          <a:bodyPr wrap="square">
            <a:spAutoFit/>
          </a:bodyPr>
          <a:lstStyle/>
          <a:p>
            <a:r>
              <a:rPr lang="en-US" sz="1000" b="1" dirty="0"/>
              <a:t>Key: </a:t>
            </a:r>
            <a:r>
              <a:rPr lang="en-US" sz="1000" dirty="0"/>
              <a:t>NH = non-Hispanic; NHOPI = Native Hawaiian or Other Pacific Islander.</a:t>
            </a:r>
            <a:endParaRPr lang="en-US" sz="1000" b="1" dirty="0"/>
          </a:p>
          <a:p>
            <a:r>
              <a:rPr lang="en-US" sz="1000" b="1" dirty="0"/>
              <a:t>Source:</a:t>
            </a:r>
            <a:r>
              <a:rPr lang="en-US" sz="1000" dirty="0"/>
              <a:t> Veterans Health Administration, administrative data, 2009-2016.</a:t>
            </a:r>
          </a:p>
          <a:p>
            <a:r>
              <a:rPr lang="en-US" sz="1000" b="1" dirty="0"/>
              <a:t>Note:</a:t>
            </a:r>
            <a:r>
              <a:rPr lang="en-US" sz="1000" dirty="0"/>
              <a:t> Data are based on Veterans’ initial fiscal year 2009 VHA visit.</a:t>
            </a:r>
          </a:p>
        </p:txBody>
      </p:sp>
      <p:graphicFrame>
        <p:nvGraphicFramePr>
          <p:cNvPr id="6" name="Chart 5" descr="Bar Graph. Rate of breast cancer mortality per 100,000 VHA user person-years, comparing members of race/ethnicity groups with reference group, 2009-2016: Hispanic VHA 3.02, Non-Hispanic Asian 3.84; Non-Hispanic black 5.23; Non-Hispanic multi race 5.86; Non-Hispanic Native Hawaiian/other Pacific Islander 5.40; non-Hispanic white VHA 3.86.">
            <a:extLst>
              <a:ext uri="{FF2B5EF4-FFF2-40B4-BE49-F238E27FC236}">
                <a16:creationId xmlns:a16="http://schemas.microsoft.com/office/drawing/2014/main" id="{237558B0-AED2-466C-A94A-F330A8E51252}"/>
              </a:ext>
            </a:extLst>
          </p:cNvPr>
          <p:cNvGraphicFramePr/>
          <p:nvPr>
            <p:extLst>
              <p:ext uri="{D42A27DB-BD31-4B8C-83A1-F6EECF244321}">
                <p14:modId xmlns:p14="http://schemas.microsoft.com/office/powerpoint/2010/main" val="3607737790"/>
              </p:ext>
            </p:extLst>
          </p:nvPr>
        </p:nvGraphicFramePr>
        <p:xfrm>
          <a:off x="457200" y="1601951"/>
          <a:ext cx="82296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71786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pPr algn="l"/>
            <a:r>
              <a:rPr lang="en-US" sz="2000" dirty="0">
                <a:solidFill>
                  <a:srgbClr val="FFDA71"/>
                </a:solidFill>
              </a:rPr>
              <a:t>Colorectal cancer mortality per 100,000 VHA user person-years</a:t>
            </a:r>
            <a:r>
              <a:rPr lang="en-US" sz="2000" dirty="0"/>
              <a:t>, comparing members of selected groups with reference group, 2009-2016</a:t>
            </a:r>
          </a:p>
        </p:txBody>
      </p:sp>
      <p:sp>
        <p:nvSpPr>
          <p:cNvPr id="6" name="Rectangle 5">
            <a:extLst>
              <a:ext uri="{FF2B5EF4-FFF2-40B4-BE49-F238E27FC236}">
                <a16:creationId xmlns:a16="http://schemas.microsoft.com/office/drawing/2014/main" id="{99DD9410-1C09-429D-B3FA-4B8FEB9359CD}"/>
              </a:ext>
            </a:extLst>
          </p:cNvPr>
          <p:cNvSpPr/>
          <p:nvPr/>
        </p:nvSpPr>
        <p:spPr>
          <a:xfrm>
            <a:off x="457200" y="6035040"/>
            <a:ext cx="5638800" cy="553998"/>
          </a:xfrm>
          <a:prstGeom prst="rect">
            <a:avLst/>
          </a:prstGeom>
        </p:spPr>
        <p:txBody>
          <a:bodyPr wrap="square">
            <a:spAutoFit/>
          </a:bodyPr>
          <a:lstStyle/>
          <a:p>
            <a:r>
              <a:rPr lang="en-US" sz="1000" b="1" dirty="0"/>
              <a:t>Key: </a:t>
            </a:r>
            <a:r>
              <a:rPr lang="en-US" sz="1000" dirty="0" err="1"/>
              <a:t>y.o</a:t>
            </a:r>
            <a:r>
              <a:rPr lang="en-US" sz="1000" dirty="0"/>
              <a:t>. = years old.</a:t>
            </a:r>
          </a:p>
          <a:p>
            <a:r>
              <a:rPr lang="en-US" sz="1000" b="1" dirty="0"/>
              <a:t>Source:</a:t>
            </a:r>
            <a:r>
              <a:rPr lang="en-US" sz="1000" dirty="0"/>
              <a:t> Veterans Health Administration, administrative data, 2009-2016.</a:t>
            </a:r>
          </a:p>
          <a:p>
            <a:r>
              <a:rPr lang="en-US" sz="1000" b="1" dirty="0"/>
              <a:t>Note:</a:t>
            </a:r>
            <a:r>
              <a:rPr lang="en-US" sz="1000" dirty="0"/>
              <a:t> Data are based on Veterans’ initial fiscal year 2009 VHA visit.</a:t>
            </a:r>
          </a:p>
        </p:txBody>
      </p:sp>
      <p:graphicFrame>
        <p:nvGraphicFramePr>
          <p:cNvPr id="5" name="Chart 4" descr="Bar Graph. Rate of colorectal cancer mortality per 100,000 VHA user person-years, comparing members of selected groups with reference group, 2009-2016: age 45-64 41.22; age 65 plus 123.21; Female 62.63; users age 18-44 4.49. Female 62.63; Male 77.47. Rural 75.24; Urban 73.18.">
            <a:extLst>
              <a:ext uri="{FF2B5EF4-FFF2-40B4-BE49-F238E27FC236}">
                <a16:creationId xmlns:a16="http://schemas.microsoft.com/office/drawing/2014/main" id="{EE2389F3-189A-4DB9-83CA-6B90672F4B19}"/>
              </a:ext>
            </a:extLst>
          </p:cNvPr>
          <p:cNvGraphicFramePr/>
          <p:nvPr>
            <p:extLst>
              <p:ext uri="{D42A27DB-BD31-4B8C-83A1-F6EECF244321}">
                <p14:modId xmlns:p14="http://schemas.microsoft.com/office/powerpoint/2010/main" val="4159542131"/>
              </p:ext>
            </p:extLst>
          </p:nvPr>
        </p:nvGraphicFramePr>
        <p:xfrm>
          <a:off x="457200" y="1601950"/>
          <a:ext cx="82296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98447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1BEBD3-3505-4356-A273-535AA36802F8}"/>
              </a:ext>
            </a:extLst>
          </p:cNvPr>
          <p:cNvSpPr>
            <a:spLocks noGrp="1"/>
          </p:cNvSpPr>
          <p:nvPr>
            <p:ph type="title"/>
          </p:nvPr>
        </p:nvSpPr>
        <p:spPr/>
        <p:txBody>
          <a:bodyPr>
            <a:noAutofit/>
          </a:bodyPr>
          <a:lstStyle/>
          <a:p>
            <a:r>
              <a:rPr lang="en-US" sz="2000" dirty="0">
                <a:solidFill>
                  <a:srgbClr val="FFDA71"/>
                </a:solidFill>
              </a:rPr>
              <a:t>Colorectal cancer mortality per 100,000 VHA user person-years</a:t>
            </a:r>
            <a:r>
              <a:rPr lang="en-US" sz="2000" dirty="0"/>
              <a:t>, comparing members of racial/ethnic groups with reference group, 2009-2016</a:t>
            </a:r>
          </a:p>
        </p:txBody>
      </p:sp>
      <p:sp>
        <p:nvSpPr>
          <p:cNvPr id="5" name="Rectangle 4">
            <a:extLst>
              <a:ext uri="{FF2B5EF4-FFF2-40B4-BE49-F238E27FC236}">
                <a16:creationId xmlns:a16="http://schemas.microsoft.com/office/drawing/2014/main" id="{F66E13C7-F5EA-458D-AF9D-7EB8598DB41B}"/>
              </a:ext>
            </a:extLst>
          </p:cNvPr>
          <p:cNvSpPr/>
          <p:nvPr/>
        </p:nvSpPr>
        <p:spPr>
          <a:xfrm>
            <a:off x="457200" y="6035040"/>
            <a:ext cx="7680960" cy="553998"/>
          </a:xfrm>
          <a:prstGeom prst="rect">
            <a:avLst/>
          </a:prstGeom>
        </p:spPr>
        <p:txBody>
          <a:bodyPr wrap="square">
            <a:spAutoFit/>
          </a:bodyPr>
          <a:lstStyle/>
          <a:p>
            <a:r>
              <a:rPr lang="en-US" sz="1000" b="1" dirty="0"/>
              <a:t>Key: </a:t>
            </a:r>
            <a:r>
              <a:rPr lang="en-US" sz="1000" dirty="0"/>
              <a:t>NH = non-Hispanic; AIAN = American Indian or Alaska Native; NHOPI = Native Hawaiian or Other Pacific Islander.</a:t>
            </a:r>
            <a:endParaRPr lang="en-US" sz="1000" b="1" dirty="0"/>
          </a:p>
          <a:p>
            <a:r>
              <a:rPr lang="en-US" sz="1000" b="1" dirty="0"/>
              <a:t>Source:</a:t>
            </a:r>
            <a:r>
              <a:rPr lang="en-US" sz="1000" dirty="0"/>
              <a:t> Veterans Health Administration, administrative data, 2009-2016.</a:t>
            </a:r>
          </a:p>
          <a:p>
            <a:r>
              <a:rPr lang="en-US" sz="1000" b="1" dirty="0"/>
              <a:t>Note:</a:t>
            </a:r>
            <a:r>
              <a:rPr lang="en-US" sz="1000" dirty="0"/>
              <a:t> Data are based on Veterans’ initial fiscal year 2009 VHA visit.</a:t>
            </a:r>
          </a:p>
        </p:txBody>
      </p:sp>
      <p:graphicFrame>
        <p:nvGraphicFramePr>
          <p:cNvPr id="6" name="Chart 5" descr="Bar Graph. Rate of colorectal cancer mortality per 100,000 VHA user person-years, comparing members of race/ethnicity groups with reference group, 2009-2016: Hispanic VHA 92.20; non-Hispanic white 80.43; Non-Hispanic American Indian/Alaska Native 98.15;  Non-Hispanic Asian 53.23; Non-Hispanic black 110.79; Non-Hispanic multi race 104.86; Non-Hispanic Native Hawaiian/other Pacific Islander 87.20.">
            <a:extLst>
              <a:ext uri="{FF2B5EF4-FFF2-40B4-BE49-F238E27FC236}">
                <a16:creationId xmlns:a16="http://schemas.microsoft.com/office/drawing/2014/main" id="{6AAECABF-16DB-49A0-BD57-69130C454A90}"/>
              </a:ext>
            </a:extLst>
          </p:cNvPr>
          <p:cNvGraphicFramePr/>
          <p:nvPr>
            <p:extLst>
              <p:ext uri="{D42A27DB-BD31-4B8C-83A1-F6EECF244321}">
                <p14:modId xmlns:p14="http://schemas.microsoft.com/office/powerpoint/2010/main" val="1300202854"/>
              </p:ext>
            </p:extLst>
          </p:nvPr>
        </p:nvGraphicFramePr>
        <p:xfrm>
          <a:off x="457200" y="1601950"/>
          <a:ext cx="82296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49190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pPr algn="l"/>
            <a:r>
              <a:rPr lang="en-US" sz="2000" dirty="0">
                <a:solidFill>
                  <a:srgbClr val="FFDA71"/>
                </a:solidFill>
              </a:rPr>
              <a:t>Lung cancer mortality per 100,000 VHA user person-years</a:t>
            </a:r>
            <a:r>
              <a:rPr lang="en-US" sz="2000" dirty="0"/>
              <a:t>, comparing members of selected groups with reference group, 2009-2016</a:t>
            </a:r>
          </a:p>
        </p:txBody>
      </p:sp>
      <p:sp>
        <p:nvSpPr>
          <p:cNvPr id="5" name="Rectangle 4">
            <a:extLst>
              <a:ext uri="{FF2B5EF4-FFF2-40B4-BE49-F238E27FC236}">
                <a16:creationId xmlns:a16="http://schemas.microsoft.com/office/drawing/2014/main" id="{E4A0EA27-6AE1-4E76-8CDD-6AE710228DF0}"/>
              </a:ext>
            </a:extLst>
          </p:cNvPr>
          <p:cNvSpPr/>
          <p:nvPr/>
        </p:nvSpPr>
        <p:spPr>
          <a:xfrm>
            <a:off x="457200" y="6035040"/>
            <a:ext cx="5638800" cy="553998"/>
          </a:xfrm>
          <a:prstGeom prst="rect">
            <a:avLst/>
          </a:prstGeom>
        </p:spPr>
        <p:txBody>
          <a:bodyPr wrap="square">
            <a:spAutoFit/>
          </a:bodyPr>
          <a:lstStyle/>
          <a:p>
            <a:r>
              <a:rPr lang="en-US" sz="1000" b="1" dirty="0"/>
              <a:t>Key: </a:t>
            </a:r>
            <a:r>
              <a:rPr lang="en-US" sz="1000" dirty="0" err="1"/>
              <a:t>y.o</a:t>
            </a:r>
            <a:r>
              <a:rPr lang="en-US" sz="1000" dirty="0"/>
              <a:t>. = years old.</a:t>
            </a:r>
          </a:p>
          <a:p>
            <a:r>
              <a:rPr lang="en-US" sz="1000" b="1" dirty="0"/>
              <a:t>Source:</a:t>
            </a:r>
            <a:r>
              <a:rPr lang="en-US" sz="1000" dirty="0"/>
              <a:t> Veterans Health Administration, administrative data, 2009-2016.</a:t>
            </a:r>
          </a:p>
          <a:p>
            <a:r>
              <a:rPr lang="en-US" sz="1000" b="1" dirty="0"/>
              <a:t>Note:</a:t>
            </a:r>
            <a:r>
              <a:rPr lang="en-US" sz="1000" dirty="0"/>
              <a:t> Data are based on Veterans’ initial fiscal year 2009 VHA visit.</a:t>
            </a:r>
          </a:p>
        </p:txBody>
      </p:sp>
      <p:graphicFrame>
        <p:nvGraphicFramePr>
          <p:cNvPr id="8" name="Chart 7" descr="Bar Graph. Rate of lung cancer mortality per 100,000 VHA user person-years, comparing members of selected groups with reference group, 2009-2016: age 18-44 5.33; age 45-64 214.28; age 65+ 506.02; Female 223.36; male 327.61; Rural 322.85; urban 294.91.">
            <a:extLst>
              <a:ext uri="{FF2B5EF4-FFF2-40B4-BE49-F238E27FC236}">
                <a16:creationId xmlns:a16="http://schemas.microsoft.com/office/drawing/2014/main" id="{0A4962CE-4345-4E20-A665-CB24B6212EB1}"/>
              </a:ext>
            </a:extLst>
          </p:cNvPr>
          <p:cNvGraphicFramePr/>
          <p:nvPr>
            <p:extLst>
              <p:ext uri="{D42A27DB-BD31-4B8C-83A1-F6EECF244321}">
                <p14:modId xmlns:p14="http://schemas.microsoft.com/office/powerpoint/2010/main" val="802429748"/>
              </p:ext>
            </p:extLst>
          </p:nvPr>
        </p:nvGraphicFramePr>
        <p:xfrm>
          <a:off x="457200" y="1601950"/>
          <a:ext cx="82296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77584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1BEBD3-3505-4356-A273-535AA36802F8}"/>
              </a:ext>
            </a:extLst>
          </p:cNvPr>
          <p:cNvSpPr>
            <a:spLocks noGrp="1"/>
          </p:cNvSpPr>
          <p:nvPr>
            <p:ph type="title"/>
          </p:nvPr>
        </p:nvSpPr>
        <p:spPr/>
        <p:txBody>
          <a:bodyPr>
            <a:noAutofit/>
          </a:bodyPr>
          <a:lstStyle/>
          <a:p>
            <a:r>
              <a:rPr lang="en-US" sz="2000" dirty="0">
                <a:solidFill>
                  <a:srgbClr val="FFDA71"/>
                </a:solidFill>
              </a:rPr>
              <a:t>Lung cancer mortality per 100,000 VHA user person-years</a:t>
            </a:r>
            <a:r>
              <a:rPr lang="en-US" sz="2000" dirty="0"/>
              <a:t>, comparing members of racial/ethnic groups with reference group, 2009-2016</a:t>
            </a:r>
          </a:p>
        </p:txBody>
      </p:sp>
      <p:sp>
        <p:nvSpPr>
          <p:cNvPr id="5" name="Rectangle 4">
            <a:extLst>
              <a:ext uri="{FF2B5EF4-FFF2-40B4-BE49-F238E27FC236}">
                <a16:creationId xmlns:a16="http://schemas.microsoft.com/office/drawing/2014/main" id="{57C3FD39-EC8D-4EE1-837F-A7AEB24A2B52}"/>
              </a:ext>
            </a:extLst>
          </p:cNvPr>
          <p:cNvSpPr/>
          <p:nvPr/>
        </p:nvSpPr>
        <p:spPr>
          <a:xfrm>
            <a:off x="457200" y="5943600"/>
            <a:ext cx="7680960" cy="553998"/>
          </a:xfrm>
          <a:prstGeom prst="rect">
            <a:avLst/>
          </a:prstGeom>
        </p:spPr>
        <p:txBody>
          <a:bodyPr wrap="square">
            <a:spAutoFit/>
          </a:bodyPr>
          <a:lstStyle/>
          <a:p>
            <a:r>
              <a:rPr lang="en-US" sz="1000" b="1" dirty="0"/>
              <a:t>Key: </a:t>
            </a:r>
            <a:r>
              <a:rPr lang="en-US" sz="1000" dirty="0"/>
              <a:t>NH = non-Hispanic; AIAN = American Indian or Alaska Native; NHOPI = Native Hawaiian or Other Pacific Islander.</a:t>
            </a:r>
            <a:endParaRPr lang="en-US" sz="1000" b="1" dirty="0"/>
          </a:p>
          <a:p>
            <a:r>
              <a:rPr lang="en-US" sz="1000" b="1" dirty="0"/>
              <a:t>Source:</a:t>
            </a:r>
            <a:r>
              <a:rPr lang="en-US" sz="1000" dirty="0"/>
              <a:t> Veterans Health Administration, administrative data, 2009-2016.</a:t>
            </a:r>
          </a:p>
          <a:p>
            <a:r>
              <a:rPr lang="en-US" sz="1000" b="1" dirty="0"/>
              <a:t>Note:</a:t>
            </a:r>
            <a:r>
              <a:rPr lang="en-US" sz="1000" dirty="0"/>
              <a:t> Data are based on Veterans’ initial fiscal year 2009 VHA visit.</a:t>
            </a:r>
          </a:p>
        </p:txBody>
      </p:sp>
      <p:graphicFrame>
        <p:nvGraphicFramePr>
          <p:cNvPr id="6" name="Chart 5" descr="Bar Graph. Rate of lung cancer mortality per 100,000 VHA user person-years, comparing members of race/ethnicity groups with reference group, 2009-2016: Hispanic 157.6; non-Hispanic white 357.89; Non-Hispanic American Indian/Alaska Native 370.12; Non-Hispanic Asian 199.52; Non-Hispanic black 359.04; Non-Hispanic multi race 386.72; Non-Hispanic Native Hawaiian/other Pacific Islander 352.85.">
            <a:extLst>
              <a:ext uri="{FF2B5EF4-FFF2-40B4-BE49-F238E27FC236}">
                <a16:creationId xmlns:a16="http://schemas.microsoft.com/office/drawing/2014/main" id="{16453FC7-AF12-4E13-B6C7-42C8F33A7452}"/>
              </a:ext>
            </a:extLst>
          </p:cNvPr>
          <p:cNvGraphicFramePr/>
          <p:nvPr>
            <p:extLst>
              <p:ext uri="{D42A27DB-BD31-4B8C-83A1-F6EECF244321}">
                <p14:modId xmlns:p14="http://schemas.microsoft.com/office/powerpoint/2010/main" val="2711715756"/>
              </p:ext>
            </p:extLst>
          </p:nvPr>
        </p:nvGraphicFramePr>
        <p:xfrm>
          <a:off x="520262" y="1601950"/>
          <a:ext cx="82296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643224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pPr algn="l"/>
            <a:r>
              <a:rPr lang="en-US" sz="2000" dirty="0">
                <a:solidFill>
                  <a:srgbClr val="FFDA71"/>
                </a:solidFill>
              </a:rPr>
              <a:t>HIV disease mortality per 100,000 VHA user person-years</a:t>
            </a:r>
            <a:r>
              <a:rPr lang="en-US" sz="2000" dirty="0"/>
              <a:t>, comparing members of selected groups with reference group, 2009-2016</a:t>
            </a:r>
          </a:p>
        </p:txBody>
      </p:sp>
      <p:sp>
        <p:nvSpPr>
          <p:cNvPr id="6" name="Rectangle 5">
            <a:extLst>
              <a:ext uri="{FF2B5EF4-FFF2-40B4-BE49-F238E27FC236}">
                <a16:creationId xmlns:a16="http://schemas.microsoft.com/office/drawing/2014/main" id="{1962A006-6CA0-4BAB-A3A4-6E7998DD10C7}"/>
              </a:ext>
            </a:extLst>
          </p:cNvPr>
          <p:cNvSpPr/>
          <p:nvPr/>
        </p:nvSpPr>
        <p:spPr>
          <a:xfrm>
            <a:off x="457200" y="5973523"/>
            <a:ext cx="5638800" cy="553998"/>
          </a:xfrm>
          <a:prstGeom prst="rect">
            <a:avLst/>
          </a:prstGeom>
        </p:spPr>
        <p:txBody>
          <a:bodyPr wrap="square">
            <a:spAutoFit/>
          </a:bodyPr>
          <a:lstStyle/>
          <a:p>
            <a:r>
              <a:rPr lang="en-US" sz="1000" b="1" dirty="0"/>
              <a:t>Key: </a:t>
            </a:r>
            <a:r>
              <a:rPr lang="en-US" sz="1000" dirty="0" err="1"/>
              <a:t>y.o</a:t>
            </a:r>
            <a:r>
              <a:rPr lang="en-US" sz="1000" dirty="0"/>
              <a:t>. = years old.</a:t>
            </a:r>
          </a:p>
          <a:p>
            <a:r>
              <a:rPr lang="en-US" sz="1000" b="1" dirty="0"/>
              <a:t>Source:</a:t>
            </a:r>
            <a:r>
              <a:rPr lang="en-US" sz="1000" dirty="0"/>
              <a:t> Veterans Health Administration, administrative data, 2009-2016.</a:t>
            </a:r>
          </a:p>
          <a:p>
            <a:r>
              <a:rPr lang="en-US" sz="1000" b="1" dirty="0"/>
              <a:t>Note:</a:t>
            </a:r>
            <a:r>
              <a:rPr lang="en-US" sz="1000" dirty="0"/>
              <a:t> Data are based on Veterans’ initial fiscal year 2009 VHA visit.</a:t>
            </a:r>
          </a:p>
        </p:txBody>
      </p:sp>
      <p:graphicFrame>
        <p:nvGraphicFramePr>
          <p:cNvPr id="5" name="Chart 4" descr="Bar Graph. Rate of HIV disease mortality per 100,000 VHA user person-years, comparing members of selected groups with reference group, 2009-2016: 18-44 4.21; age 45-64 10.75; VHA users age 65 plus 2.52. Female 1.31; male 6.24. Rural 2.74; urban 8.50.">
            <a:extLst>
              <a:ext uri="{FF2B5EF4-FFF2-40B4-BE49-F238E27FC236}">
                <a16:creationId xmlns:a16="http://schemas.microsoft.com/office/drawing/2014/main" id="{A83B2764-0E1B-4B1F-A5AE-2E2EB77CB746}"/>
              </a:ext>
            </a:extLst>
          </p:cNvPr>
          <p:cNvGraphicFramePr/>
          <p:nvPr>
            <p:extLst>
              <p:ext uri="{D42A27DB-BD31-4B8C-83A1-F6EECF244321}">
                <p14:modId xmlns:p14="http://schemas.microsoft.com/office/powerpoint/2010/main" val="2816330520"/>
              </p:ext>
            </p:extLst>
          </p:nvPr>
        </p:nvGraphicFramePr>
        <p:xfrm>
          <a:off x="457200" y="1601950"/>
          <a:ext cx="82296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35426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1BEBD3-3505-4356-A273-535AA36802F8}"/>
              </a:ext>
            </a:extLst>
          </p:cNvPr>
          <p:cNvSpPr>
            <a:spLocks noGrp="1"/>
          </p:cNvSpPr>
          <p:nvPr>
            <p:ph type="title"/>
          </p:nvPr>
        </p:nvSpPr>
        <p:spPr/>
        <p:txBody>
          <a:bodyPr>
            <a:noAutofit/>
          </a:bodyPr>
          <a:lstStyle/>
          <a:p>
            <a:r>
              <a:rPr lang="en-US" sz="2000" dirty="0">
                <a:solidFill>
                  <a:srgbClr val="FFDA71"/>
                </a:solidFill>
              </a:rPr>
              <a:t>HIV disease mortality per 100,000 VHA user person-years</a:t>
            </a:r>
            <a:r>
              <a:rPr lang="en-US" sz="2000" dirty="0"/>
              <a:t>, comparing members of racial/ethnic groups with reference group, 2009-2016</a:t>
            </a:r>
          </a:p>
        </p:txBody>
      </p:sp>
      <p:sp>
        <p:nvSpPr>
          <p:cNvPr id="5" name="Rectangle 4">
            <a:extLst>
              <a:ext uri="{FF2B5EF4-FFF2-40B4-BE49-F238E27FC236}">
                <a16:creationId xmlns:a16="http://schemas.microsoft.com/office/drawing/2014/main" id="{56C7E7B2-2290-43FC-AA26-F7B5C0F41DD7}"/>
              </a:ext>
            </a:extLst>
          </p:cNvPr>
          <p:cNvSpPr/>
          <p:nvPr/>
        </p:nvSpPr>
        <p:spPr>
          <a:xfrm>
            <a:off x="457200" y="5852160"/>
            <a:ext cx="7680960" cy="553998"/>
          </a:xfrm>
          <a:prstGeom prst="rect">
            <a:avLst/>
          </a:prstGeom>
        </p:spPr>
        <p:txBody>
          <a:bodyPr wrap="square">
            <a:spAutoFit/>
          </a:bodyPr>
          <a:lstStyle/>
          <a:p>
            <a:r>
              <a:rPr lang="en-US" sz="1000" b="1" dirty="0"/>
              <a:t>Key: </a:t>
            </a:r>
            <a:r>
              <a:rPr lang="en-US" sz="1000" dirty="0"/>
              <a:t>NH = non-Hispanic; NHOPI = Native Hawaiian or Other Pacific Islander.</a:t>
            </a:r>
            <a:endParaRPr lang="en-US" sz="1000" b="1" dirty="0"/>
          </a:p>
          <a:p>
            <a:r>
              <a:rPr lang="en-US" sz="1000" b="1" dirty="0"/>
              <a:t>Source:</a:t>
            </a:r>
            <a:r>
              <a:rPr lang="en-US" sz="1000" dirty="0"/>
              <a:t> Veterans Health Administration, administrative data, 2009-2016.</a:t>
            </a:r>
          </a:p>
          <a:p>
            <a:r>
              <a:rPr lang="en-US" sz="1000" b="1" dirty="0"/>
              <a:t>Note:</a:t>
            </a:r>
            <a:r>
              <a:rPr lang="en-US" sz="1000" dirty="0"/>
              <a:t> Data are based on Veterans’ initial fiscal year 2009 VHA visit.</a:t>
            </a:r>
          </a:p>
        </p:txBody>
      </p:sp>
      <p:graphicFrame>
        <p:nvGraphicFramePr>
          <p:cNvPr id="6" name="Chart 5" descr="Bar Graph. Rate of HIV disease mortality per 100,000 VHA user person-years, comparing members of race/ethnicity groups with reference group, 2009-2016: Hispanic 7.38; non-Hispanic white 2.97; Non-Hispanic Asian 0.54; Non-Hispanic black 18.39; Non-Hispanic multirace 6.22; Non-Hispanic Native Hawaiian/other Pacific Islander 4.31">
            <a:extLst>
              <a:ext uri="{FF2B5EF4-FFF2-40B4-BE49-F238E27FC236}">
                <a16:creationId xmlns:a16="http://schemas.microsoft.com/office/drawing/2014/main" id="{8424B7B7-B74B-4F52-8882-44BF636FA020}"/>
              </a:ext>
            </a:extLst>
          </p:cNvPr>
          <p:cNvGraphicFramePr/>
          <p:nvPr>
            <p:extLst>
              <p:ext uri="{D42A27DB-BD31-4B8C-83A1-F6EECF244321}">
                <p14:modId xmlns:p14="http://schemas.microsoft.com/office/powerpoint/2010/main" val="2565588112"/>
              </p:ext>
            </p:extLst>
          </p:nvPr>
        </p:nvGraphicFramePr>
        <p:xfrm>
          <a:off x="520262" y="1601950"/>
          <a:ext cx="82296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6060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6B266-ED8F-4490-8898-B64C2A30E6EF}"/>
              </a:ext>
            </a:extLst>
          </p:cNvPr>
          <p:cNvSpPr>
            <a:spLocks noGrp="1"/>
          </p:cNvSpPr>
          <p:nvPr>
            <p:ph type="title"/>
          </p:nvPr>
        </p:nvSpPr>
        <p:spPr/>
        <p:txBody>
          <a:bodyPr>
            <a:noAutofit/>
          </a:bodyPr>
          <a:lstStyle/>
          <a:p>
            <a:r>
              <a:rPr lang="en-US" sz="2800" dirty="0"/>
              <a:t>National Healthcare Quality and Disparities Report</a:t>
            </a:r>
          </a:p>
        </p:txBody>
      </p:sp>
      <p:sp>
        <p:nvSpPr>
          <p:cNvPr id="3" name="Content Placeholder 2">
            <a:extLst>
              <a:ext uri="{FF2B5EF4-FFF2-40B4-BE49-F238E27FC236}">
                <a16:creationId xmlns:a16="http://schemas.microsoft.com/office/drawing/2014/main" id="{9EF5E3F5-B97E-4967-A2CD-8500420957BC}"/>
              </a:ext>
            </a:extLst>
          </p:cNvPr>
          <p:cNvSpPr>
            <a:spLocks noGrp="1"/>
          </p:cNvSpPr>
          <p:nvPr>
            <p:ph idx="1"/>
          </p:nvPr>
        </p:nvSpPr>
        <p:spPr/>
        <p:txBody>
          <a:bodyPr>
            <a:normAutofit fontScale="92500" lnSpcReduction="20000"/>
          </a:bodyPr>
          <a:lstStyle/>
          <a:p>
            <a:pPr>
              <a:lnSpc>
                <a:spcPct val="110000"/>
              </a:lnSpc>
            </a:pPr>
            <a:r>
              <a:rPr lang="en-US" dirty="0"/>
              <a:t>Annual report to Congress mandated in the Healthcare Research and Quality Act of 1999 (P.L. 106-129).</a:t>
            </a:r>
          </a:p>
          <a:p>
            <a:pPr>
              <a:lnSpc>
                <a:spcPct val="110000"/>
              </a:lnSpc>
              <a:spcBef>
                <a:spcPts val="1200"/>
              </a:spcBef>
            </a:pPr>
            <a:r>
              <a:rPr lang="en-US" dirty="0"/>
              <a:t>Provides a comprehensive overview of:</a:t>
            </a:r>
          </a:p>
          <a:p>
            <a:pPr lvl="1">
              <a:lnSpc>
                <a:spcPct val="110000"/>
              </a:lnSpc>
            </a:pPr>
            <a:r>
              <a:rPr lang="en-US" dirty="0"/>
              <a:t>Quality of healthcare received by the general U.S. population.</a:t>
            </a:r>
          </a:p>
          <a:p>
            <a:pPr lvl="1">
              <a:lnSpc>
                <a:spcPct val="110000"/>
              </a:lnSpc>
            </a:pPr>
            <a:r>
              <a:rPr lang="en-US" dirty="0"/>
              <a:t>Disparities in care experienced by different racial and socioeconomic groups.</a:t>
            </a:r>
          </a:p>
          <a:p>
            <a:pPr>
              <a:lnSpc>
                <a:spcPct val="110000"/>
              </a:lnSpc>
              <a:spcBef>
                <a:spcPts val="1200"/>
              </a:spcBef>
            </a:pPr>
            <a:r>
              <a:rPr lang="en-US" dirty="0"/>
              <a:t>Assesses the performance of </a:t>
            </a:r>
            <a:r>
              <a:rPr lang="en-US" dirty="0" smtClean="0"/>
              <a:t>the U.S. </a:t>
            </a:r>
            <a:r>
              <a:rPr lang="en-US" dirty="0"/>
              <a:t>healthcare system and identifies areas of strength and weakness along three main </a:t>
            </a:r>
            <a:r>
              <a:rPr lang="en-US" dirty="0" smtClean="0"/>
              <a:t>axes:</a:t>
            </a:r>
            <a:endParaRPr lang="en-US" dirty="0"/>
          </a:p>
          <a:p>
            <a:pPr lvl="1">
              <a:lnSpc>
                <a:spcPct val="110000"/>
              </a:lnSpc>
            </a:pPr>
            <a:r>
              <a:rPr lang="en-US" dirty="0"/>
              <a:t>Access to healthcare</a:t>
            </a:r>
          </a:p>
          <a:p>
            <a:pPr lvl="1">
              <a:lnSpc>
                <a:spcPct val="110000"/>
              </a:lnSpc>
            </a:pPr>
            <a:r>
              <a:rPr lang="en-US" dirty="0"/>
              <a:t>Quality of healthcare</a:t>
            </a:r>
          </a:p>
          <a:p>
            <a:pPr lvl="1">
              <a:lnSpc>
                <a:spcPct val="110000"/>
              </a:lnSpc>
            </a:pPr>
            <a:r>
              <a:rPr lang="en-US" dirty="0" smtClean="0"/>
              <a:t>NHQDR </a:t>
            </a:r>
            <a:r>
              <a:rPr lang="en-US" dirty="0"/>
              <a:t>priorities</a:t>
            </a:r>
          </a:p>
          <a:p>
            <a:pPr lvl="1">
              <a:lnSpc>
                <a:spcPct val="110000"/>
              </a:lnSpc>
            </a:pPr>
            <a:endParaRPr lang="en-US" dirty="0"/>
          </a:p>
        </p:txBody>
      </p:sp>
    </p:spTree>
    <p:extLst>
      <p:ext uri="{BB962C8B-B14F-4D97-AF65-F5344CB8AC3E}">
        <p14:creationId xmlns:p14="http://schemas.microsoft.com/office/powerpoint/2010/main" val="9599700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pPr algn="l"/>
            <a:r>
              <a:rPr lang="en-US" sz="2000" dirty="0">
                <a:solidFill>
                  <a:srgbClr val="FFDA71"/>
                </a:solidFill>
              </a:rPr>
              <a:t>Suicide mortality per 100,000 VHA user person-years</a:t>
            </a:r>
            <a:r>
              <a:rPr lang="en-US" sz="2000" dirty="0"/>
              <a:t>, comparing members of selected groups with reference group, 2009-2016</a:t>
            </a:r>
          </a:p>
        </p:txBody>
      </p:sp>
      <p:sp>
        <p:nvSpPr>
          <p:cNvPr id="6" name="Rectangle 5">
            <a:extLst>
              <a:ext uri="{FF2B5EF4-FFF2-40B4-BE49-F238E27FC236}">
                <a16:creationId xmlns:a16="http://schemas.microsoft.com/office/drawing/2014/main" id="{F9E6A6FF-D86F-4F66-9FBC-3F5D6CBEAB5A}"/>
              </a:ext>
            </a:extLst>
          </p:cNvPr>
          <p:cNvSpPr/>
          <p:nvPr/>
        </p:nvSpPr>
        <p:spPr>
          <a:xfrm>
            <a:off x="457200" y="5973523"/>
            <a:ext cx="5638800" cy="553998"/>
          </a:xfrm>
          <a:prstGeom prst="rect">
            <a:avLst/>
          </a:prstGeom>
        </p:spPr>
        <p:txBody>
          <a:bodyPr wrap="square">
            <a:spAutoFit/>
          </a:bodyPr>
          <a:lstStyle/>
          <a:p>
            <a:r>
              <a:rPr lang="en-US" sz="1000" b="1" dirty="0"/>
              <a:t>Key: </a:t>
            </a:r>
            <a:r>
              <a:rPr lang="en-US" sz="1000" dirty="0" err="1"/>
              <a:t>y.o</a:t>
            </a:r>
            <a:r>
              <a:rPr lang="en-US" sz="1000" dirty="0"/>
              <a:t>. = years old.</a:t>
            </a:r>
          </a:p>
          <a:p>
            <a:r>
              <a:rPr lang="en-US" sz="1000" b="1" dirty="0"/>
              <a:t>Source:</a:t>
            </a:r>
            <a:r>
              <a:rPr lang="en-US" sz="1000" dirty="0"/>
              <a:t> Veterans Health Administration, administrative data, 2009-2016.</a:t>
            </a:r>
          </a:p>
          <a:p>
            <a:r>
              <a:rPr lang="en-US" sz="1000" b="1" dirty="0"/>
              <a:t>Note:</a:t>
            </a:r>
            <a:r>
              <a:rPr lang="en-US" sz="1000" dirty="0"/>
              <a:t> Data are based on Veterans’ initial fiscal year 2009 VHA visit.</a:t>
            </a:r>
          </a:p>
        </p:txBody>
      </p:sp>
      <p:graphicFrame>
        <p:nvGraphicFramePr>
          <p:cNvPr id="5" name="Chart 4" descr="Bar Graph. Rate of suicide mortality per 100,000 VHA user person-years, comparing members of selected groups with reference group, 2009-2016: age 18-44 48.51; age 45-64 37.49; age 65+ 39.65; Female 13.64; male 40.42; Rural 43.21, urban 36.57. ">
            <a:extLst>
              <a:ext uri="{FF2B5EF4-FFF2-40B4-BE49-F238E27FC236}">
                <a16:creationId xmlns:a16="http://schemas.microsoft.com/office/drawing/2014/main" id="{8ABBA8C1-B36A-4402-8BBD-6C3958335C87}"/>
              </a:ext>
            </a:extLst>
          </p:cNvPr>
          <p:cNvGraphicFramePr/>
          <p:nvPr>
            <p:extLst>
              <p:ext uri="{D42A27DB-BD31-4B8C-83A1-F6EECF244321}">
                <p14:modId xmlns:p14="http://schemas.microsoft.com/office/powerpoint/2010/main" val="191544499"/>
              </p:ext>
            </p:extLst>
          </p:nvPr>
        </p:nvGraphicFramePr>
        <p:xfrm>
          <a:off x="520263" y="1601951"/>
          <a:ext cx="7867599" cy="42668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48945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1BEBD3-3505-4356-A273-535AA36802F8}"/>
              </a:ext>
            </a:extLst>
          </p:cNvPr>
          <p:cNvSpPr>
            <a:spLocks noGrp="1"/>
          </p:cNvSpPr>
          <p:nvPr>
            <p:ph type="title"/>
          </p:nvPr>
        </p:nvSpPr>
        <p:spPr/>
        <p:txBody>
          <a:bodyPr>
            <a:noAutofit/>
          </a:bodyPr>
          <a:lstStyle/>
          <a:p>
            <a:r>
              <a:rPr lang="en-US" sz="2000" dirty="0">
                <a:solidFill>
                  <a:srgbClr val="FFDA71"/>
                </a:solidFill>
              </a:rPr>
              <a:t>Suicide mortality per 100,000 VHA user person-years</a:t>
            </a:r>
            <a:r>
              <a:rPr lang="en-US" sz="2000" dirty="0"/>
              <a:t>, comparing members of racial/ethnic groups with reference group, 2009-2016</a:t>
            </a:r>
          </a:p>
        </p:txBody>
      </p:sp>
      <p:sp>
        <p:nvSpPr>
          <p:cNvPr id="5" name="Rectangle 4">
            <a:extLst>
              <a:ext uri="{FF2B5EF4-FFF2-40B4-BE49-F238E27FC236}">
                <a16:creationId xmlns:a16="http://schemas.microsoft.com/office/drawing/2014/main" id="{57C3FD39-EC8D-4EE1-837F-A7AEB24A2B52}"/>
              </a:ext>
            </a:extLst>
          </p:cNvPr>
          <p:cNvSpPr/>
          <p:nvPr/>
        </p:nvSpPr>
        <p:spPr>
          <a:xfrm>
            <a:off x="457200" y="6035040"/>
            <a:ext cx="7680960" cy="553998"/>
          </a:xfrm>
          <a:prstGeom prst="rect">
            <a:avLst/>
          </a:prstGeom>
        </p:spPr>
        <p:txBody>
          <a:bodyPr wrap="square">
            <a:spAutoFit/>
          </a:bodyPr>
          <a:lstStyle/>
          <a:p>
            <a:r>
              <a:rPr lang="en-US" sz="1000" b="1" dirty="0"/>
              <a:t>Key: </a:t>
            </a:r>
            <a:r>
              <a:rPr lang="en-US" sz="1000" dirty="0"/>
              <a:t>NH = non-Hispanic; AIAN = American Indian or Alaska Native; NHOPI = Native Hawaiian or Other Pacific Islander.</a:t>
            </a:r>
            <a:endParaRPr lang="en-US" sz="1000" b="1" dirty="0"/>
          </a:p>
          <a:p>
            <a:r>
              <a:rPr lang="en-US" sz="1000" b="1" dirty="0"/>
              <a:t>Source:</a:t>
            </a:r>
            <a:r>
              <a:rPr lang="en-US" sz="1000" dirty="0"/>
              <a:t> Veterans Health Administration, administrative data, 2009-2016.</a:t>
            </a:r>
          </a:p>
          <a:p>
            <a:r>
              <a:rPr lang="en-US" sz="1000" b="1" dirty="0"/>
              <a:t>Note:</a:t>
            </a:r>
            <a:r>
              <a:rPr lang="en-US" sz="1000" dirty="0"/>
              <a:t> Data are based on Veterans’ initial fiscal year 2009 VHA visit.</a:t>
            </a:r>
          </a:p>
        </p:txBody>
      </p:sp>
      <p:graphicFrame>
        <p:nvGraphicFramePr>
          <p:cNvPr id="6" name="Chart 5" descr="Bar Graph. Rate of suicide mortality per 100,000 VHA user person-years, comparing members of race/ethnicity groups with reference group, 2009-2016: Hispanic VHA 22.12; Non-Hispanic American Indian/Alaska Native 34.87; Non-Hispanic Asian 16.16; Non-Hispanic black 12.81; Non-Hispanic multi race 34.77; Non-Hispanic Native Hawaiian/other Pacific Islander 32.51; non-Hispanic white 45.80.">
            <a:extLst>
              <a:ext uri="{FF2B5EF4-FFF2-40B4-BE49-F238E27FC236}">
                <a16:creationId xmlns:a16="http://schemas.microsoft.com/office/drawing/2014/main" id="{23BAC8F4-7E78-43E9-9B54-B4B97D2BB6E9}"/>
              </a:ext>
            </a:extLst>
          </p:cNvPr>
          <p:cNvGraphicFramePr/>
          <p:nvPr>
            <p:extLst>
              <p:ext uri="{D42A27DB-BD31-4B8C-83A1-F6EECF244321}">
                <p14:modId xmlns:p14="http://schemas.microsoft.com/office/powerpoint/2010/main" val="2632830084"/>
              </p:ext>
            </p:extLst>
          </p:nvPr>
        </p:nvGraphicFramePr>
        <p:xfrm>
          <a:off x="457200" y="1525751"/>
          <a:ext cx="7867599" cy="42668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99169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descr="decoration">
            <a:extLst>
              <a:ext uri="{FF2B5EF4-FFF2-40B4-BE49-F238E27FC236}">
                <a16:creationId xmlns:a16="http://schemas.microsoft.com/office/drawing/2014/main" id="{B01A7A8B-B63F-45C5-8D0E-DD3E14C329FA}"/>
              </a:ext>
            </a:extLst>
          </p:cNvPr>
          <p:cNvCxnSpPr>
            <a:cxnSpLocks/>
          </p:cNvCxnSpPr>
          <p:nvPr/>
        </p:nvCxnSpPr>
        <p:spPr>
          <a:xfrm>
            <a:off x="876300" y="3429000"/>
            <a:ext cx="739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C144C97B-C149-4655-B86B-4E0171EB7EE9}"/>
              </a:ext>
            </a:extLst>
          </p:cNvPr>
          <p:cNvSpPr>
            <a:spLocks noGrp="1"/>
          </p:cNvSpPr>
          <p:nvPr>
            <p:ph type="title"/>
          </p:nvPr>
        </p:nvSpPr>
        <p:spPr/>
        <p:txBody>
          <a:bodyPr/>
          <a:lstStyle/>
          <a:p>
            <a:r>
              <a:rPr lang="en-US" dirty="0"/>
              <a:t> </a:t>
            </a:r>
          </a:p>
        </p:txBody>
      </p:sp>
      <p:sp>
        <p:nvSpPr>
          <p:cNvPr id="4" name="Content Placeholder 3">
            <a:extLst>
              <a:ext uri="{FF2B5EF4-FFF2-40B4-BE49-F238E27FC236}">
                <a16:creationId xmlns:a16="http://schemas.microsoft.com/office/drawing/2014/main" id="{98C14383-8BB0-4A0E-94F9-B1FF5BD97CDC}"/>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3200" cap="all" dirty="0">
                <a:solidFill>
                  <a:srgbClr val="682876"/>
                </a:solidFill>
                <a:latin typeface="Century Gothic" panose="020B0502020202020204" pitchFamily="34" charset="0"/>
              </a:rPr>
              <a:t>RESOURCES and REFERENCES</a:t>
            </a:r>
            <a:endParaRPr lang="en-US" sz="3200" dirty="0"/>
          </a:p>
        </p:txBody>
      </p:sp>
    </p:spTree>
    <p:extLst>
      <p:ext uri="{BB962C8B-B14F-4D97-AF65-F5344CB8AC3E}">
        <p14:creationId xmlns:p14="http://schemas.microsoft.com/office/powerpoint/2010/main" val="351264427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smtClean="0"/>
              <a:t>Resources</a:t>
            </a:r>
            <a:endParaRPr lang="en-US" dirty="0"/>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fontScale="92500"/>
          </a:bodyPr>
          <a:lstStyle/>
          <a:p>
            <a:r>
              <a:rPr lang="en-US" dirty="0" smtClean="0"/>
              <a:t>The </a:t>
            </a:r>
            <a:r>
              <a:rPr lang="en-US" b="1" dirty="0"/>
              <a:t>National Healthcare Quality and Disparities Reports </a:t>
            </a:r>
            <a:r>
              <a:rPr lang="en-US" dirty="0" smtClean="0"/>
              <a:t>website features </a:t>
            </a:r>
            <a:r>
              <a:rPr lang="en-US" dirty="0"/>
              <a:t>annual reports on healthcare quality and disparities and chartbooks on multiple quality topics. </a:t>
            </a:r>
            <a:r>
              <a:rPr lang="en-US" dirty="0">
                <a:hlinkClick r:id="rId3" tooltip="National Healthcare Quality and Disparities Report resource page at N H Q R net dot a h r q dot gov"/>
              </a:rPr>
              <a:t>https://nhqrnet.ahrq.gov/inhqrdr/</a:t>
            </a:r>
            <a:endParaRPr lang="en-US" i="1" dirty="0"/>
          </a:p>
          <a:p>
            <a:r>
              <a:rPr lang="en-US" dirty="0"/>
              <a:t>The </a:t>
            </a:r>
            <a:r>
              <a:rPr lang="en-US" b="1" dirty="0"/>
              <a:t>VA Office of Health Equity </a:t>
            </a:r>
            <a:r>
              <a:rPr lang="en-US" dirty="0"/>
              <a:t>aims to increase access to high-quality healthcare for all Veterans by creating reports and tools to assess health conditions and provide comparative information. </a:t>
            </a:r>
            <a:r>
              <a:rPr lang="en-US" dirty="0">
                <a:hlinkClick r:id="rId4" tooltip="VA Office of Health Equity home page at v a dot gov"/>
              </a:rPr>
              <a:t>https://www.va.gov/healthequity/</a:t>
            </a:r>
            <a:endParaRPr lang="en-US" dirty="0"/>
          </a:p>
          <a:p>
            <a:r>
              <a:rPr lang="en-US" dirty="0"/>
              <a:t>The </a:t>
            </a:r>
            <a:r>
              <a:rPr lang="en-US" b="1" dirty="0"/>
              <a:t>VA Office of Research and Development</a:t>
            </a:r>
            <a:r>
              <a:rPr lang="en-US" dirty="0"/>
              <a:t> conducts research and provides analytics on topics such as reducing inequality in healthcare for Veterans. </a:t>
            </a:r>
            <a:r>
              <a:rPr lang="en-US" b="1" dirty="0"/>
              <a:t> </a:t>
            </a:r>
            <a:r>
              <a:rPr lang="en-US" dirty="0">
                <a:hlinkClick r:id="rId5" tooltip=" Virginia Office of Research and Development overview page at research dot va dot gov"/>
              </a:rPr>
              <a:t>https://www.research.va.gov/topics/health_equity.cfm</a:t>
            </a:r>
            <a:endParaRPr lang="en-US" dirty="0"/>
          </a:p>
        </p:txBody>
      </p:sp>
    </p:spTree>
    <p:extLst>
      <p:ext uri="{BB962C8B-B14F-4D97-AF65-F5344CB8AC3E}">
        <p14:creationId xmlns:p14="http://schemas.microsoft.com/office/powerpoint/2010/main" val="174914577"/>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References</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a:xfrm>
            <a:off x="457200" y="1371600"/>
            <a:ext cx="8229600" cy="5211763"/>
          </a:xfrm>
        </p:spPr>
        <p:txBody>
          <a:bodyPr>
            <a:noAutofit/>
          </a:bodyPr>
          <a:lstStyle/>
          <a:p>
            <a:pPr marL="0" indent="0">
              <a:spcBef>
                <a:spcPts val="0"/>
              </a:spcBef>
              <a:buNone/>
            </a:pPr>
            <a:r>
              <a:rPr lang="en-US" sz="1200" b="1" dirty="0"/>
              <a:t>Note: </a:t>
            </a:r>
            <a:r>
              <a:rPr lang="en-US" sz="1200" dirty="0"/>
              <a:t>All web pages noted here were accessed </a:t>
            </a:r>
            <a:r>
              <a:rPr lang="en-US" sz="1200" dirty="0" smtClean="0"/>
              <a:t>November 3</a:t>
            </a:r>
            <a:r>
              <a:rPr lang="en-US" sz="1200" dirty="0"/>
              <a:t>, 2020.</a:t>
            </a:r>
          </a:p>
          <a:p>
            <a:pPr>
              <a:spcBef>
                <a:spcPts val="0"/>
              </a:spcBef>
            </a:pPr>
            <a:endParaRPr lang="en-US" sz="1200" dirty="0" smtClean="0"/>
          </a:p>
          <a:p>
            <a:pPr>
              <a:spcBef>
                <a:spcPts val="0"/>
              </a:spcBef>
            </a:pPr>
            <a:r>
              <a:rPr lang="en-US" sz="1200" dirty="0"/>
              <a:t>Advanced Data Systems </a:t>
            </a:r>
            <a:r>
              <a:rPr lang="en-US" sz="1200" dirty="0" smtClean="0"/>
              <a:t>Corporation. </a:t>
            </a:r>
            <a:r>
              <a:rPr lang="en-US" sz="1200" dirty="0"/>
              <a:t>4 Things That Improve Patient Experience in the Doctor's Office. 2019.  https://</a:t>
            </a:r>
            <a:r>
              <a:rPr lang="en-US" sz="1200" dirty="0" smtClean="0"/>
              <a:t>www.adsc.com/blog/4-things-all-patients-want-in-their-doctors-office </a:t>
            </a:r>
            <a:endParaRPr lang="en-US" sz="1200" dirty="0"/>
          </a:p>
          <a:p>
            <a:pPr>
              <a:spcBef>
                <a:spcPts val="0"/>
              </a:spcBef>
            </a:pPr>
            <a:r>
              <a:rPr lang="en-US" sz="1200" dirty="0"/>
              <a:t>Agency for Healthcare Research and Quality. </a:t>
            </a:r>
            <a:r>
              <a:rPr lang="en-US" sz="1200" dirty="0" err="1"/>
              <a:t>Chartbook</a:t>
            </a:r>
            <a:r>
              <a:rPr lang="en-US" sz="1200" dirty="0"/>
              <a:t> on the Healthcare for Asians and Native Hawaiians/Pacific </a:t>
            </a:r>
            <a:r>
              <a:rPr lang="en-US" sz="1200" dirty="0" smtClean="0"/>
              <a:t>Islanders. </a:t>
            </a:r>
            <a:r>
              <a:rPr lang="en-US" sz="1200" dirty="0"/>
              <a:t>2020. </a:t>
            </a:r>
            <a:r>
              <a:rPr lang="en-US" sz="1200" dirty="0">
                <a:hlinkClick r:id="rId3" tooltip="Chartbook on Healthcare for Asians and Native Hawaiians/Pacific Islanders resource page at a h r q dot gov"/>
              </a:rPr>
              <a:t>https://www.ahrq.gov/research/findings/nhqrdr/chartbooks/asian-nhpi/index.html</a:t>
            </a:r>
            <a:r>
              <a:rPr lang="en-US" sz="1200" dirty="0"/>
              <a:t> </a:t>
            </a:r>
          </a:p>
          <a:p>
            <a:pPr>
              <a:spcBef>
                <a:spcPts val="0"/>
              </a:spcBef>
            </a:pPr>
            <a:r>
              <a:rPr lang="en-US" sz="1200" dirty="0"/>
              <a:t>Agency for Healthcare Research and </a:t>
            </a:r>
            <a:r>
              <a:rPr lang="en-US" sz="1200" dirty="0" smtClean="0"/>
              <a:t>Quality. </a:t>
            </a:r>
            <a:r>
              <a:rPr lang="en-US" sz="1200" dirty="0"/>
              <a:t>Prevention, Diagnosis, and Management of Opioids, Opioid </a:t>
            </a:r>
            <a:r>
              <a:rPr lang="en-US" sz="1200" dirty="0" smtClean="0"/>
              <a:t>Misuse, </a:t>
            </a:r>
            <a:r>
              <a:rPr lang="en-US" sz="1200" dirty="0"/>
              <a:t>and Opioid Use Disorder in Older Adults. 2019. </a:t>
            </a:r>
            <a:r>
              <a:rPr lang="en-US" sz="1200" dirty="0">
                <a:hlinkClick r:id="rId4" tooltip="Prevention, Diagnosis, and Management of Opioids, Opioid Misuse and Opioid Use Disorder in Older Adults report located at effective health care dot a h r q dot gov"/>
              </a:rPr>
              <a:t>https://effectivehealthcare.ahrq.gov/products/opioids-older-adults/protocol</a:t>
            </a:r>
            <a:r>
              <a:rPr lang="en-US" sz="1200" dirty="0"/>
              <a:t> </a:t>
            </a:r>
          </a:p>
          <a:p>
            <a:pPr>
              <a:spcBef>
                <a:spcPts val="0"/>
              </a:spcBef>
            </a:pPr>
            <a:r>
              <a:rPr lang="en-US" sz="1200" dirty="0"/>
              <a:t>American Geriatrics Society. For older people, medications are common; updated AGS Beers Criteria</a:t>
            </a:r>
            <a:r>
              <a:rPr lang="en-US" sz="1200" baseline="30000" dirty="0"/>
              <a:t>®</a:t>
            </a:r>
            <a:r>
              <a:rPr lang="en-US" sz="1200" dirty="0"/>
              <a:t> aims to make sure they’re appropriate, too [press release]. 2019. </a:t>
            </a:r>
            <a:r>
              <a:rPr lang="en-US" sz="1200" dirty="0">
                <a:hlinkClick r:id="rId5" tooltip="FOR OLDER PEOPLE, MEDICATIONS ARE COMMON; UPDATED AGS BEERS CRITERIA® AIMS TO MAKE SURE THEY’RE APPROPRIATE, TOO article at american geriatrics dot org"/>
              </a:rPr>
              <a:t>https://www.americangeriatrics.org/media-center/news/older-people-medications-are-common-updated-ags-beers-criteriar-aims-make-sure</a:t>
            </a:r>
            <a:r>
              <a:rPr lang="en-US" sz="1200" dirty="0"/>
              <a:t> </a:t>
            </a:r>
          </a:p>
          <a:p>
            <a:pPr>
              <a:spcBef>
                <a:spcPts val="0"/>
              </a:spcBef>
            </a:pPr>
            <a:r>
              <a:rPr lang="en-US" sz="1200" dirty="0"/>
              <a:t>American Heart Association. More than 100 million Americans have high blood pressure, AHA says. 2018. </a:t>
            </a:r>
            <a:r>
              <a:rPr lang="en-US" sz="1200" dirty="0">
                <a:hlinkClick r:id="rId6" tooltip="Articled titled More than 100 million Americans have high blood pressure, AHA says. at heart dot org"/>
              </a:rPr>
              <a:t>https://www.heart.org/en/news/2018/05/01/more-than-100-million-americans-have-high-blood-pressure-aha-says</a:t>
            </a:r>
            <a:r>
              <a:rPr lang="en-US" sz="1200" dirty="0"/>
              <a:t> </a:t>
            </a:r>
          </a:p>
          <a:p>
            <a:pPr>
              <a:spcBef>
                <a:spcPts val="0"/>
              </a:spcBef>
            </a:pPr>
            <a:r>
              <a:rPr lang="en-US" sz="1200" dirty="0"/>
              <a:t>Bible JE, </a:t>
            </a:r>
            <a:r>
              <a:rPr lang="en-US" sz="1200" dirty="0" err="1"/>
              <a:t>Shau</a:t>
            </a:r>
            <a:r>
              <a:rPr lang="en-US" sz="1200" dirty="0"/>
              <a:t> DN, Kay HF, </a:t>
            </a:r>
            <a:r>
              <a:rPr lang="en-US" sz="1200" dirty="0" smtClean="0"/>
              <a:t>et al. </a:t>
            </a:r>
            <a:r>
              <a:rPr lang="en-US" sz="1200" dirty="0"/>
              <a:t>Are low patient satisfaction scores always due to the provider?: determinants of patient satisfaction scores during spine clinic visits. Spine 2018;43(1):58-64. </a:t>
            </a:r>
            <a:r>
              <a:rPr lang="en-US" sz="1200" dirty="0">
                <a:hlinkClick r:id="rId7" tooltip="Article titled: Are Low Patient Satisfaction Scores Always Due to the Provider?: Determinants of Patient Satisfaction Scores During Spine Clinic Visits located at  pub m e d  dot n c b i n l m dot n i h dot gov"/>
              </a:rPr>
              <a:t>https://pubmed.ncbi.nlm.nih.gov/26780613/</a:t>
            </a:r>
            <a:r>
              <a:rPr lang="en-US" sz="1200" dirty="0"/>
              <a:t> </a:t>
            </a:r>
          </a:p>
          <a:p>
            <a:pPr>
              <a:spcBef>
                <a:spcPts val="0"/>
              </a:spcBef>
            </a:pPr>
            <a:r>
              <a:rPr lang="en-US" sz="1200" dirty="0" err="1" smtClean="0"/>
              <a:t>Blewett</a:t>
            </a:r>
            <a:r>
              <a:rPr lang="en-US" sz="1200" dirty="0" smtClean="0"/>
              <a:t> </a:t>
            </a:r>
            <a:r>
              <a:rPr lang="en-US" sz="1200" dirty="0"/>
              <a:t>LA, Johnson PJ, Lee B, </a:t>
            </a:r>
            <a:r>
              <a:rPr lang="en-US" sz="1200" dirty="0" smtClean="0"/>
              <a:t>et al. </a:t>
            </a:r>
            <a:r>
              <a:rPr lang="en-US" sz="1200" dirty="0"/>
              <a:t>When a usual source of care and usual provider matter: adult prevention and screening services. J Gen Intern Med 2008;23(9):1354-60. </a:t>
            </a:r>
            <a:r>
              <a:rPr lang="en-US" sz="1200" dirty="0">
                <a:hlinkClick r:id="rId8"/>
              </a:rPr>
              <a:t>https://www.ncbi.nlm.nih.gov</a:t>
            </a:r>
            <a:r>
              <a:rPr lang="en-US" sz="1200" dirty="0" smtClean="0">
                <a:hlinkClick r:id="rId8"/>
              </a:rPr>
              <a:t>/ </a:t>
            </a:r>
            <a:r>
              <a:rPr lang="en-US" sz="1200" dirty="0" err="1" smtClean="0">
                <a:hlinkClick r:id="rId8"/>
              </a:rPr>
              <a:t>pmc</a:t>
            </a:r>
            <a:r>
              <a:rPr lang="en-US" sz="1200" dirty="0" smtClean="0">
                <a:hlinkClick r:id="rId8"/>
              </a:rPr>
              <a:t>/articles/PMC2518015/</a:t>
            </a:r>
            <a:r>
              <a:rPr lang="en-US" sz="1200" dirty="0" smtClean="0"/>
              <a:t>.</a:t>
            </a:r>
            <a:endParaRPr lang="en-US" sz="1200" dirty="0"/>
          </a:p>
          <a:p>
            <a:pPr>
              <a:spcBef>
                <a:spcPts val="0"/>
              </a:spcBef>
            </a:pPr>
            <a:r>
              <a:rPr lang="en-US" sz="1200" dirty="0" smtClean="0"/>
              <a:t>Centers </a:t>
            </a:r>
            <a:r>
              <a:rPr lang="en-US" sz="1200" dirty="0"/>
              <a:t>for Disease Control and Prevention. About Tetanus - Causes and Transmission. 2019. </a:t>
            </a:r>
            <a:r>
              <a:rPr lang="en-US" sz="1200" dirty="0">
                <a:hlinkClick r:id="rId9" tooltip="Tetanus causes and transmission resource page nat c d c dot gov"/>
              </a:rPr>
              <a:t>https://www.cdc.gov/tetanus/about/causes-transmission.html</a:t>
            </a:r>
            <a:r>
              <a:rPr lang="en-US" sz="1200" dirty="0"/>
              <a:t> </a:t>
            </a:r>
          </a:p>
          <a:p>
            <a:pPr>
              <a:spcBef>
                <a:spcPts val="0"/>
              </a:spcBef>
            </a:pPr>
            <a:r>
              <a:rPr lang="en-US" sz="1200" dirty="0"/>
              <a:t>Centers for Disease Control and Prevention. About Tetanus - Symptoms and Complications. 2019. </a:t>
            </a:r>
            <a:r>
              <a:rPr lang="en-US" sz="1200" dirty="0">
                <a:hlinkClick r:id="rId10" tooltip="Tetanus symptoms and complications resource page nat c d c dot gov"/>
              </a:rPr>
              <a:t>https://www.cdc.gov/tetanus/about/symptoms-complications.html</a:t>
            </a:r>
            <a:r>
              <a:rPr lang="en-US" sz="1200" dirty="0"/>
              <a:t> </a:t>
            </a:r>
          </a:p>
        </p:txBody>
      </p:sp>
    </p:spTree>
    <p:extLst>
      <p:ext uri="{BB962C8B-B14F-4D97-AF65-F5344CB8AC3E}">
        <p14:creationId xmlns:p14="http://schemas.microsoft.com/office/powerpoint/2010/main" val="2239967623"/>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References</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a:xfrm>
            <a:off x="457200" y="1646237"/>
            <a:ext cx="8229600" cy="4767442"/>
          </a:xfrm>
        </p:spPr>
        <p:txBody>
          <a:bodyPr>
            <a:normAutofit fontScale="25000" lnSpcReduction="20000"/>
          </a:bodyPr>
          <a:lstStyle/>
          <a:p>
            <a:pPr>
              <a:lnSpc>
                <a:spcPct val="120000"/>
              </a:lnSpc>
              <a:spcBef>
                <a:spcPts val="0"/>
              </a:spcBef>
            </a:pPr>
            <a:r>
              <a:rPr lang="en-US" sz="4800" dirty="0" smtClean="0"/>
              <a:t>Centers for Disease Control and Prevention. Diabetes Tests. 2019. </a:t>
            </a:r>
            <a:r>
              <a:rPr lang="en-US" sz="4800" dirty="0" smtClean="0">
                <a:hlinkClick r:id="rId3" tooltip="Diabetes testing resource page at c d c dot gov"/>
              </a:rPr>
              <a:t>https://www.cdc.gov/diabetes/basics/getting-tested.html</a:t>
            </a:r>
            <a:r>
              <a:rPr lang="en-US" sz="4800" dirty="0" smtClean="0"/>
              <a:t> </a:t>
            </a:r>
          </a:p>
          <a:p>
            <a:pPr>
              <a:lnSpc>
                <a:spcPct val="120000"/>
              </a:lnSpc>
              <a:spcBef>
                <a:spcPts val="0"/>
              </a:spcBef>
            </a:pPr>
            <a:r>
              <a:rPr lang="en-US" sz="4800" dirty="0" smtClean="0"/>
              <a:t>Centers for Disease Control and Prevention. Diphtheria, Tetanus, and Whooping Cough Vaccination: What Everyone Should Know. 2020. </a:t>
            </a:r>
            <a:r>
              <a:rPr lang="en-US" sz="4800" dirty="0" smtClean="0">
                <a:hlinkClick r:id="rId4" tooltip="Diphtheria, Tetanus, and Whooping Cough Vaccination: What Everyone Should Know resource page at c d c dot gov"/>
              </a:rPr>
              <a:t>https://www.cdc.gov/vaccines/vpd/dtap-tdap-td/public/index.html</a:t>
            </a:r>
            <a:r>
              <a:rPr lang="en-US" sz="4800" dirty="0" smtClean="0"/>
              <a:t> </a:t>
            </a:r>
          </a:p>
          <a:p>
            <a:pPr>
              <a:lnSpc>
                <a:spcPct val="120000"/>
              </a:lnSpc>
              <a:spcBef>
                <a:spcPts val="0"/>
              </a:spcBef>
            </a:pPr>
            <a:r>
              <a:rPr lang="en-US" sz="4800" dirty="0" smtClean="0"/>
              <a:t>Centers for Disease Control and Prevention. Flu Vaccination Coverage, the United States, 2018-19 Influenza Season. </a:t>
            </a:r>
            <a:r>
              <a:rPr lang="en-US" sz="4800" dirty="0" smtClean="0">
                <a:hlinkClick r:id="rId5" tooltip="Flu Vaccination Coverage, United States, 2018–19 Influenza Season report located at c d c dot gov"/>
              </a:rPr>
              <a:t>https://www.cdc.gov/flu/fluvaxview/coverage-1819estimates.htm</a:t>
            </a:r>
            <a:r>
              <a:rPr lang="en-US" sz="4800" dirty="0" smtClean="0"/>
              <a:t> </a:t>
            </a:r>
          </a:p>
          <a:p>
            <a:pPr>
              <a:lnSpc>
                <a:spcPct val="120000"/>
              </a:lnSpc>
              <a:spcBef>
                <a:spcPts val="0"/>
              </a:spcBef>
            </a:pPr>
            <a:r>
              <a:rPr lang="en-US" sz="4800" dirty="0" smtClean="0"/>
              <a:t>Centers for Disease Control and Prevention. Getting Your Cholesterol Checked. 2020. </a:t>
            </a:r>
            <a:r>
              <a:rPr lang="en-US" sz="4800" dirty="0" smtClean="0">
                <a:hlinkClick r:id="rId6" tooltip="cholesterol screening resource page at c d c dot gov"/>
              </a:rPr>
              <a:t>https://www.cdc.gov/cholesterol/cholesterol_screening.htm</a:t>
            </a:r>
            <a:r>
              <a:rPr lang="en-US" sz="4800" dirty="0" smtClean="0"/>
              <a:t> </a:t>
            </a:r>
          </a:p>
          <a:p>
            <a:pPr>
              <a:lnSpc>
                <a:spcPct val="120000"/>
              </a:lnSpc>
              <a:spcBef>
                <a:spcPts val="0"/>
              </a:spcBef>
            </a:pPr>
            <a:r>
              <a:rPr lang="en-US" sz="4800" dirty="0" smtClean="0"/>
              <a:t>Centers for Disease Control and Prevention. High Blood Pressure. 2020. </a:t>
            </a:r>
            <a:r>
              <a:rPr lang="en-US" sz="4800" dirty="0" smtClean="0">
                <a:hlinkClick r:id="rId7" tooltip="Blood Pressure resource page at c d c dot gov"/>
              </a:rPr>
              <a:t>https://www.cdc.gov/bloodpressure/</a:t>
            </a:r>
            <a:r>
              <a:rPr lang="en-US" sz="4800" dirty="0" smtClean="0"/>
              <a:t> </a:t>
            </a:r>
          </a:p>
          <a:p>
            <a:pPr>
              <a:lnSpc>
                <a:spcPct val="120000"/>
              </a:lnSpc>
              <a:spcBef>
                <a:spcPts val="0"/>
              </a:spcBef>
            </a:pPr>
            <a:r>
              <a:rPr lang="en-US" sz="4800" dirty="0" smtClean="0"/>
              <a:t>Centers for Disease Control and Prevention. High Cholesterol Facts. 2020. </a:t>
            </a:r>
            <a:r>
              <a:rPr lang="en-US" sz="4800" dirty="0" smtClean="0">
                <a:hlinkClick r:id="rId8" tooltip="cholesterol facts resource page at c d c dot gov"/>
              </a:rPr>
              <a:t>https://www.cdc.gov/cholesterol/facts.htm</a:t>
            </a:r>
            <a:r>
              <a:rPr lang="en-US" sz="4800" dirty="0" smtClean="0"/>
              <a:t> </a:t>
            </a:r>
          </a:p>
          <a:p>
            <a:pPr>
              <a:lnSpc>
                <a:spcPct val="120000"/>
              </a:lnSpc>
              <a:spcBef>
                <a:spcPts val="0"/>
              </a:spcBef>
            </a:pPr>
            <a:r>
              <a:rPr lang="en-US" sz="4800" dirty="0" smtClean="0"/>
              <a:t>Centers for Disease Control and Prevention. National Diabetes Statistics Report. 2020. </a:t>
            </a:r>
            <a:r>
              <a:rPr lang="en-US" sz="4800" dirty="0" smtClean="0">
                <a:hlinkClick r:id="rId9" tooltip="32 page pdf titled National Diabetes Statistics Report at c d c dot gov"/>
              </a:rPr>
              <a:t>https://www.cdc.gov/diabetes/pdfs/data/statistics/national-diabetes-statistics-report.pdf</a:t>
            </a:r>
            <a:r>
              <a:rPr lang="en-US" sz="4800" dirty="0" smtClean="0"/>
              <a:t> </a:t>
            </a:r>
          </a:p>
          <a:p>
            <a:pPr>
              <a:lnSpc>
                <a:spcPct val="120000"/>
              </a:lnSpc>
              <a:spcBef>
                <a:spcPts val="0"/>
              </a:spcBef>
            </a:pPr>
            <a:r>
              <a:rPr lang="en-US" sz="4800" dirty="0" smtClean="0"/>
              <a:t>Centers for Disease Control and Prevention. Oral and Dental Health. 2017. </a:t>
            </a:r>
            <a:r>
              <a:rPr lang="en-US" sz="4800" dirty="0" smtClean="0">
                <a:hlinkClick r:id="rId10" tooltip="Oral and Dental Health resource page at c d c dot gov"/>
              </a:rPr>
              <a:t>https://www.cdc.gov/nchs/fastats/dental.htm</a:t>
            </a:r>
            <a:r>
              <a:rPr lang="en-US" sz="4800" dirty="0" smtClean="0"/>
              <a:t> </a:t>
            </a:r>
          </a:p>
          <a:p>
            <a:pPr>
              <a:lnSpc>
                <a:spcPct val="120000"/>
              </a:lnSpc>
              <a:spcBef>
                <a:spcPts val="0"/>
              </a:spcBef>
            </a:pPr>
            <a:r>
              <a:rPr lang="en-US" sz="4800" dirty="0"/>
              <a:t>Centers for Disease Control and Prevention. Pneumococcal Disease. Types of Infection. 2017. </a:t>
            </a:r>
            <a:r>
              <a:rPr lang="en-US" sz="4800" dirty="0">
                <a:hlinkClick r:id="rId11" tooltip="pneumococcal infection types resource page at c d c dot gov"/>
              </a:rPr>
              <a:t>https://www.cdc.gov/pneumococcal/about/infection-types.html</a:t>
            </a:r>
            <a:r>
              <a:rPr lang="en-US" sz="4800" dirty="0"/>
              <a:t> </a:t>
            </a:r>
          </a:p>
          <a:p>
            <a:pPr>
              <a:lnSpc>
                <a:spcPct val="120000"/>
              </a:lnSpc>
              <a:spcBef>
                <a:spcPts val="0"/>
              </a:spcBef>
            </a:pPr>
            <a:r>
              <a:rPr lang="en-US" sz="4800" dirty="0" smtClean="0"/>
              <a:t>Centers for Disease Control and Prevention. Pneumococcal Vaccination: What Everyone Should Know. 2019. </a:t>
            </a:r>
            <a:r>
              <a:rPr lang="en-US" sz="4800" dirty="0" smtClean="0">
                <a:hlinkClick r:id="rId12" tooltip="Pneumococcal Vaccination: What Everyone Should Know resource page at c d c dot gov "/>
              </a:rPr>
              <a:t>https://www.cdc.gov/vaccines/vpd/pneumo/public/index.html</a:t>
            </a:r>
            <a:r>
              <a:rPr lang="en-US" sz="4800" dirty="0" smtClean="0"/>
              <a:t> </a:t>
            </a:r>
          </a:p>
          <a:p>
            <a:pPr>
              <a:lnSpc>
                <a:spcPct val="120000"/>
              </a:lnSpc>
              <a:spcBef>
                <a:spcPts val="0"/>
              </a:spcBef>
            </a:pPr>
            <a:r>
              <a:rPr lang="en-US" sz="4800" dirty="0" smtClean="0"/>
              <a:t>Centers for Disease Control and Prevention. Preventing Suicide. 2020. </a:t>
            </a:r>
            <a:r>
              <a:rPr lang="en-US" sz="4800" dirty="0" smtClean="0">
                <a:hlinkClick r:id="rId13" tooltip="Preventing Suicide facts web page at c d c dot gov"/>
              </a:rPr>
              <a:t>https://www.cdc.gov/violenceprevention/suicide/fastfact.html</a:t>
            </a:r>
            <a:r>
              <a:rPr lang="en-US" sz="4800" dirty="0" smtClean="0"/>
              <a:t> </a:t>
            </a:r>
          </a:p>
          <a:p>
            <a:pPr>
              <a:lnSpc>
                <a:spcPct val="120000"/>
              </a:lnSpc>
              <a:spcBef>
                <a:spcPts val="0"/>
              </a:spcBef>
            </a:pPr>
            <a:r>
              <a:rPr lang="en-US" sz="4800" dirty="0" smtClean="0"/>
              <a:t>Centers for Disease Control and Prevention. Shingles (Herpes Zoster) Vaccination. 2016. </a:t>
            </a:r>
            <a:r>
              <a:rPr lang="en-US" sz="4800" dirty="0" smtClean="0">
                <a:hlinkClick r:id="rId14" tooltip="Shingles resource page at c d c dot gov"/>
              </a:rPr>
              <a:t>https://www.cdc.gov/vaccines/vpd/shingles/index.html</a:t>
            </a:r>
            <a:r>
              <a:rPr lang="en-US" sz="4800" dirty="0" smtClean="0"/>
              <a:t> </a:t>
            </a:r>
          </a:p>
          <a:p>
            <a:pPr>
              <a:lnSpc>
                <a:spcPct val="120000"/>
              </a:lnSpc>
              <a:spcBef>
                <a:spcPts val="0"/>
              </a:spcBef>
            </a:pPr>
            <a:r>
              <a:rPr lang="en-US" sz="4800" dirty="0"/>
              <a:t>Centers for Disease Control and Prevention. Smoking &amp; Tobacco Use. Smoking Cessation: Fast Facts. 2020. </a:t>
            </a:r>
            <a:r>
              <a:rPr lang="en-US" sz="4800" dirty="0">
                <a:hlinkClick r:id="rId15" tooltip="Smoking Cessation: Fast Facts fact sheet at c d c dot gov"/>
              </a:rPr>
              <a:t>https://www.cdc.gov/tobacco/data_statistics/fact_sheets/cessation/smoking-cessation-fast-facts/index.html</a:t>
            </a:r>
            <a:endParaRPr lang="en-US" sz="4800" dirty="0"/>
          </a:p>
          <a:p>
            <a:pPr>
              <a:lnSpc>
                <a:spcPct val="120000"/>
              </a:lnSpc>
              <a:spcBef>
                <a:spcPts val="0"/>
              </a:spcBef>
            </a:pPr>
            <a:endParaRPr lang="en-US" sz="4800" dirty="0" smtClean="0"/>
          </a:p>
        </p:txBody>
      </p:sp>
    </p:spTree>
    <p:extLst>
      <p:ext uri="{BB962C8B-B14F-4D97-AF65-F5344CB8AC3E}">
        <p14:creationId xmlns:p14="http://schemas.microsoft.com/office/powerpoint/2010/main" val="582099638"/>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References</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a:xfrm>
            <a:off x="457200" y="1646237"/>
            <a:ext cx="8229600" cy="4700775"/>
          </a:xfrm>
        </p:spPr>
        <p:txBody>
          <a:bodyPr>
            <a:normAutofit fontScale="25000" lnSpcReduction="20000"/>
          </a:bodyPr>
          <a:lstStyle/>
          <a:p>
            <a:pPr>
              <a:lnSpc>
                <a:spcPct val="120000"/>
              </a:lnSpc>
              <a:spcBef>
                <a:spcPts val="0"/>
              </a:spcBef>
            </a:pPr>
            <a:r>
              <a:rPr lang="en-US" sz="4800" dirty="0"/>
              <a:t>Centers for Disease Control and Prevention. Smoking Cessation: A Report of the Surgeon General. 2020. </a:t>
            </a:r>
            <a:r>
              <a:rPr lang="en-US" sz="4800" dirty="0">
                <a:hlinkClick r:id="rId3" tooltip="Smoking Cessation: A Report of the Surgeon General report at c d c dot gov"/>
              </a:rPr>
              <a:t>https://www.cdc.gov/tobacco/data_statistics/sgr/2020-smoking-cessation/index.html</a:t>
            </a:r>
            <a:r>
              <a:rPr lang="en-US" sz="4800" dirty="0"/>
              <a:t> </a:t>
            </a:r>
          </a:p>
          <a:p>
            <a:pPr>
              <a:lnSpc>
                <a:spcPct val="120000"/>
              </a:lnSpc>
              <a:spcBef>
                <a:spcPts val="0"/>
              </a:spcBef>
            </a:pPr>
            <a:r>
              <a:rPr lang="en-US" sz="4800" dirty="0" smtClean="0"/>
              <a:t>Centers </a:t>
            </a:r>
            <a:r>
              <a:rPr lang="en-US" sz="4800" dirty="0"/>
              <a:t>for Disease Control and Prevention. Vaccination Coverage Among Adults in the United States, National Health Interview Survey, 2016. 2018. </a:t>
            </a:r>
            <a:r>
              <a:rPr lang="en-US" sz="4800" dirty="0">
                <a:hlinkClick r:id="rId4" tooltip="Vaccination Coverage Among Adults in the United States, National Health Interview Survey, 2016 report at c d c dot gov"/>
              </a:rPr>
              <a:t>https://www.cdc.gov/vaccines/imz-managers/coverage/adultvaxview/pubs-resources/NHIS-2016.html</a:t>
            </a:r>
            <a:r>
              <a:rPr lang="en-US" sz="4800" dirty="0"/>
              <a:t> </a:t>
            </a:r>
          </a:p>
          <a:p>
            <a:pPr>
              <a:lnSpc>
                <a:spcPct val="120000"/>
              </a:lnSpc>
              <a:spcBef>
                <a:spcPts val="0"/>
              </a:spcBef>
            </a:pPr>
            <a:r>
              <a:rPr lang="en-US" sz="4800" dirty="0" smtClean="0"/>
              <a:t>Centers </a:t>
            </a:r>
            <a:r>
              <a:rPr lang="en-US" sz="4800" dirty="0"/>
              <a:t>for Disease Control and Prevention. What </a:t>
            </a:r>
            <a:r>
              <a:rPr lang="en-US" sz="4800" dirty="0" smtClean="0"/>
              <a:t>Is </a:t>
            </a:r>
            <a:r>
              <a:rPr lang="en-US" sz="4800" dirty="0"/>
              <a:t>Diabetes? 2020. </a:t>
            </a:r>
            <a:r>
              <a:rPr lang="en-US" sz="4800" dirty="0">
                <a:hlinkClick r:id="rId5" tooltip="Diabetes resource page at c d c dot gov"/>
              </a:rPr>
              <a:t>https://www.cdc.gov/diabetes</a:t>
            </a:r>
            <a:r>
              <a:rPr lang="en-US" sz="4800" dirty="0" smtClean="0">
                <a:hlinkClick r:id="rId5" tooltip="Diabetes resource page at c d c dot gov"/>
              </a:rPr>
              <a:t>/ basics/diabetes.html </a:t>
            </a:r>
            <a:endParaRPr lang="en-US" sz="4800" dirty="0"/>
          </a:p>
          <a:p>
            <a:pPr>
              <a:lnSpc>
                <a:spcPct val="120000"/>
              </a:lnSpc>
              <a:spcBef>
                <a:spcPts val="0"/>
              </a:spcBef>
            </a:pPr>
            <a:r>
              <a:rPr lang="en-US" sz="4800" dirty="0" smtClean="0"/>
              <a:t>Chou </a:t>
            </a:r>
            <a:r>
              <a:rPr lang="en-US" sz="4800" dirty="0"/>
              <a:t>SC, Rothenberg C, </a:t>
            </a:r>
            <a:r>
              <a:rPr lang="en-US" sz="4800" dirty="0" err="1"/>
              <a:t>Agnoli</a:t>
            </a:r>
            <a:r>
              <a:rPr lang="en-US" sz="4800" dirty="0"/>
              <a:t> A, et al. </a:t>
            </a:r>
            <a:r>
              <a:rPr lang="en-US" sz="4800" dirty="0" smtClean="0"/>
              <a:t>Patient </a:t>
            </a:r>
            <a:r>
              <a:rPr lang="en-US" sz="4800" dirty="0"/>
              <a:t>centered medical homes did not improve access to timely follow-up after ED visit. American J </a:t>
            </a:r>
            <a:r>
              <a:rPr lang="en-US" sz="4800" dirty="0" err="1"/>
              <a:t>Emerg</a:t>
            </a:r>
            <a:r>
              <a:rPr lang="en-US" sz="4800" dirty="0"/>
              <a:t> Med 2018;36(5):</a:t>
            </a:r>
            <a:r>
              <a:rPr lang="en-US" sz="4800" dirty="0" smtClean="0"/>
              <a:t>854-58</a:t>
            </a:r>
            <a:r>
              <a:rPr lang="en-US" sz="4800" dirty="0"/>
              <a:t>. </a:t>
            </a:r>
            <a:r>
              <a:rPr lang="en-US" sz="4800" dirty="0">
                <a:hlinkClick r:id="rId6" tooltip="Patient centered medical homes did not improve access to timely follow-up after ED visit report at pub med dot n c b i dot n i h dot gov"/>
              </a:rPr>
              <a:t>https://pubmed.ncbi.nlm.nih.gov/29452920/</a:t>
            </a:r>
            <a:r>
              <a:rPr lang="en-US" sz="4800" dirty="0"/>
              <a:t> </a:t>
            </a:r>
          </a:p>
          <a:p>
            <a:pPr>
              <a:lnSpc>
                <a:spcPct val="120000"/>
              </a:lnSpc>
              <a:spcBef>
                <a:spcPts val="0"/>
              </a:spcBef>
            </a:pPr>
            <a:r>
              <a:rPr lang="en-US" sz="4800" dirty="0"/>
              <a:t>Fullerton CA, </a:t>
            </a:r>
            <a:r>
              <a:rPr lang="en-US" sz="4800" dirty="0" smtClean="0"/>
              <a:t>Witt WP, Chow CM, et</a:t>
            </a:r>
            <a:r>
              <a:rPr lang="en-US" sz="4800" dirty="0"/>
              <a:t>. al. Impact of a usual source of care on health care use, spending, and quality among adults with mental health conditions. Admin Pol Mental Health. 2018 May;45(3):462-71. </a:t>
            </a:r>
            <a:r>
              <a:rPr lang="en-US" sz="4800" dirty="0">
                <a:hlinkClick r:id="rId7" tooltip="Impact of a Usual Source of Care on Health Care Use, Spending, and Quality Among Adults With Mental Health Conditions report at pub med dot n c b i dot n i h dot gov"/>
              </a:rPr>
              <a:t>https://pubmed.ncbi.nlm.nih.gov/29189994/</a:t>
            </a:r>
            <a:r>
              <a:rPr lang="en-US" sz="4800" dirty="0"/>
              <a:t>  </a:t>
            </a:r>
          </a:p>
          <a:p>
            <a:pPr>
              <a:lnSpc>
                <a:spcPct val="120000"/>
              </a:lnSpc>
              <a:spcBef>
                <a:spcPts val="0"/>
              </a:spcBef>
            </a:pPr>
            <a:r>
              <a:rPr lang="en-US" sz="4800" dirty="0" smtClean="0"/>
              <a:t>National </a:t>
            </a:r>
            <a:r>
              <a:rPr lang="en-US" sz="4800" dirty="0"/>
              <a:t>Cancer Institute. Cancer Stat Facts: Colorectal Cancer. 2020. </a:t>
            </a:r>
            <a:r>
              <a:rPr lang="en-US" sz="4800" dirty="0">
                <a:hlinkClick r:id="rId8" tooltip="Cancer Stat Facts: Colorectal Cancer fact sheet page at s e e r dot cancer dot gov"/>
              </a:rPr>
              <a:t>https://seer.cancer.gov/statfacts/html/colorect.html</a:t>
            </a:r>
            <a:r>
              <a:rPr lang="en-US" sz="4800" dirty="0"/>
              <a:t> </a:t>
            </a:r>
          </a:p>
          <a:p>
            <a:pPr>
              <a:lnSpc>
                <a:spcPct val="120000"/>
              </a:lnSpc>
              <a:spcBef>
                <a:spcPts val="0"/>
              </a:spcBef>
            </a:pPr>
            <a:r>
              <a:rPr lang="en-US" sz="4800" dirty="0"/>
              <a:t>National Cancer Institute, Cancer Stat Facts: Female Breast Cancer. 2020. </a:t>
            </a:r>
            <a:r>
              <a:rPr lang="en-US" sz="4800" dirty="0">
                <a:hlinkClick r:id="rId9" tooltip="Cancer Stat Facts: Female Breast Cancer fact sheet page at s e e r dot cancer dot gov"/>
              </a:rPr>
              <a:t>https://seer.cancer.gov/statfacts/html/breast.html</a:t>
            </a:r>
            <a:r>
              <a:rPr lang="en-US" sz="4800" dirty="0"/>
              <a:t> </a:t>
            </a:r>
          </a:p>
          <a:p>
            <a:pPr>
              <a:lnSpc>
                <a:spcPct val="120000"/>
              </a:lnSpc>
              <a:spcBef>
                <a:spcPts val="0"/>
              </a:spcBef>
            </a:pPr>
            <a:r>
              <a:rPr lang="en-US" sz="4800" dirty="0" smtClean="0"/>
              <a:t>National </a:t>
            </a:r>
            <a:r>
              <a:rPr lang="en-US" sz="4800" dirty="0"/>
              <a:t>Cancer Institute. Cancer Stat Facts: Lung </a:t>
            </a:r>
            <a:r>
              <a:rPr lang="en-US" sz="4800" dirty="0" smtClean="0"/>
              <a:t>and Bronchus Cancer</a:t>
            </a:r>
            <a:r>
              <a:rPr lang="en-US" sz="4800" dirty="0"/>
              <a:t>. 2020. </a:t>
            </a:r>
            <a:r>
              <a:rPr lang="en-US" sz="4800" dirty="0">
                <a:hlinkClick r:id="rId10" tooltip="Cancer Stat Facts: Lung and Bronchus Cancer fact sheet page at s e e r dot cancer dot gov"/>
              </a:rPr>
              <a:t>https://seer.cancer.gov/statfacts/html/lungb.html</a:t>
            </a:r>
            <a:r>
              <a:rPr lang="en-US" sz="4800" dirty="0"/>
              <a:t> </a:t>
            </a:r>
          </a:p>
          <a:p>
            <a:pPr>
              <a:lnSpc>
                <a:spcPct val="120000"/>
              </a:lnSpc>
              <a:spcBef>
                <a:spcPts val="0"/>
              </a:spcBef>
            </a:pPr>
            <a:r>
              <a:rPr lang="en-US" sz="4800" dirty="0"/>
              <a:t>National Conference on State Legislators. Managed Care, Market Reports and the States. 2017. </a:t>
            </a:r>
            <a:r>
              <a:rPr lang="en-US" sz="4800" dirty="0">
                <a:hlinkClick r:id="rId11" tooltip="MANAGED CARE, MARKET REPORTS AND THE STATES resource page at n c s l dot gov"/>
              </a:rPr>
              <a:t>https://www.ncsl.org/research/health/managed-care-and-the-states.aspx</a:t>
            </a:r>
            <a:r>
              <a:rPr lang="en-US" sz="4800" dirty="0"/>
              <a:t> </a:t>
            </a:r>
          </a:p>
          <a:p>
            <a:pPr>
              <a:lnSpc>
                <a:spcPct val="120000"/>
              </a:lnSpc>
              <a:spcBef>
                <a:spcPts val="0"/>
              </a:spcBef>
            </a:pPr>
            <a:r>
              <a:rPr lang="en-US" sz="4800" dirty="0"/>
              <a:t>Smart NA, Titus TT. </a:t>
            </a:r>
            <a:r>
              <a:rPr lang="en-US" sz="4800" dirty="0" smtClean="0"/>
              <a:t>Outcomes </a:t>
            </a:r>
            <a:r>
              <a:rPr lang="en-US" sz="4800" dirty="0"/>
              <a:t>of early versus late nephrology referral in chronic kidney disease: a systematic review. Am J Med 2011;124(11):1073-80e2</a:t>
            </a:r>
            <a:r>
              <a:rPr lang="en-US" sz="4800" dirty="0" smtClean="0"/>
              <a:t>. </a:t>
            </a:r>
            <a:r>
              <a:rPr lang="en-US" sz="4800" dirty="0">
                <a:hlinkClick r:id="rId12"/>
              </a:rPr>
              <a:t>https://pubmed.ncbi.nlm.nih.gov/22017785/</a:t>
            </a:r>
            <a:endParaRPr lang="en-US" sz="4800" dirty="0"/>
          </a:p>
          <a:p>
            <a:pPr>
              <a:lnSpc>
                <a:spcPct val="120000"/>
              </a:lnSpc>
              <a:spcBef>
                <a:spcPts val="0"/>
              </a:spcBef>
            </a:pPr>
            <a:r>
              <a:rPr lang="en-US" sz="4800" dirty="0"/>
              <a:t>U.S. Preventive Services Task Force. Screening for High Blood Pressure in Adults: Recommendation Statement. 2016. </a:t>
            </a:r>
            <a:r>
              <a:rPr lang="en-US" sz="4800" dirty="0">
                <a:hlinkClick r:id="rId13" tooltip="Screening for High Blood Pressure in Adults: Recommendation Statement report page at a a f p dot org"/>
              </a:rPr>
              <a:t>https://www.aafp.org/afp/2016/0215/p300.html</a:t>
            </a:r>
            <a:r>
              <a:rPr lang="en-US" sz="4800" dirty="0"/>
              <a:t> </a:t>
            </a:r>
          </a:p>
          <a:p>
            <a:pPr>
              <a:lnSpc>
                <a:spcPct val="120000"/>
              </a:lnSpc>
              <a:spcBef>
                <a:spcPts val="0"/>
              </a:spcBef>
            </a:pPr>
            <a:endParaRPr lang="en-US" dirty="0"/>
          </a:p>
        </p:txBody>
      </p:sp>
    </p:spTree>
    <p:extLst>
      <p:ext uri="{BB962C8B-B14F-4D97-AF65-F5344CB8AC3E}">
        <p14:creationId xmlns:p14="http://schemas.microsoft.com/office/powerpoint/2010/main" val="238804543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descr="decoration">
            <a:extLst>
              <a:ext uri="{FF2B5EF4-FFF2-40B4-BE49-F238E27FC236}">
                <a16:creationId xmlns:a16="http://schemas.microsoft.com/office/drawing/2014/main" id="{B01A7A8B-B63F-45C5-8D0E-DD3E14C329FA}"/>
              </a:ext>
            </a:extLst>
          </p:cNvPr>
          <p:cNvCxnSpPr>
            <a:cxnSpLocks/>
          </p:cNvCxnSpPr>
          <p:nvPr/>
        </p:nvCxnSpPr>
        <p:spPr>
          <a:xfrm>
            <a:off x="876300" y="3429000"/>
            <a:ext cx="739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C144C97B-C149-4655-B86B-4E0171EB7EE9}"/>
              </a:ext>
            </a:extLst>
          </p:cNvPr>
          <p:cNvSpPr>
            <a:spLocks noGrp="1"/>
          </p:cNvSpPr>
          <p:nvPr>
            <p:ph type="title"/>
          </p:nvPr>
        </p:nvSpPr>
        <p:spPr/>
        <p:txBody>
          <a:bodyPr/>
          <a:lstStyle/>
          <a:p>
            <a:r>
              <a:rPr lang="en-US" dirty="0"/>
              <a:t> </a:t>
            </a:r>
          </a:p>
        </p:txBody>
      </p:sp>
      <p:sp>
        <p:nvSpPr>
          <p:cNvPr id="4" name="Content Placeholder 3">
            <a:extLst>
              <a:ext uri="{FF2B5EF4-FFF2-40B4-BE49-F238E27FC236}">
                <a16:creationId xmlns:a16="http://schemas.microsoft.com/office/drawing/2014/main" id="{98C14383-8BB0-4A0E-94F9-B1FF5BD97CDC}"/>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3200" cap="all" dirty="0">
                <a:solidFill>
                  <a:srgbClr val="682876"/>
                </a:solidFill>
                <a:latin typeface="Century Gothic" panose="020B0502020202020204" pitchFamily="34" charset="0"/>
              </a:rPr>
              <a:t>APPENDIX</a:t>
            </a:r>
            <a:endParaRPr lang="en-US" sz="3200" dirty="0"/>
          </a:p>
        </p:txBody>
      </p:sp>
    </p:spTree>
    <p:extLst>
      <p:ext uri="{BB962C8B-B14F-4D97-AF65-F5344CB8AC3E}">
        <p14:creationId xmlns:p14="http://schemas.microsoft.com/office/powerpoint/2010/main" val="67230729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Appendix Slides</a:t>
            </a:r>
          </a:p>
        </p:txBody>
      </p:sp>
      <p:sp>
        <p:nvSpPr>
          <p:cNvPr id="3" name="Content Placeholder 2"/>
          <p:cNvSpPr>
            <a:spLocks noGrp="1"/>
          </p:cNvSpPr>
          <p:nvPr>
            <p:ph idx="1"/>
          </p:nvPr>
        </p:nvSpPr>
        <p:spPr/>
        <p:txBody>
          <a:bodyPr>
            <a:normAutofit/>
          </a:bodyPr>
          <a:lstStyle/>
          <a:p>
            <a:r>
              <a:rPr lang="en-US" dirty="0"/>
              <a:t>The Contrast 1 slides above (slides 61 and 62) show age-adjusted gender strata percentages to compare Veterans and non-Veterans.</a:t>
            </a:r>
          </a:p>
          <a:p>
            <a:r>
              <a:rPr lang="en-US" dirty="0"/>
              <a:t>The following slides provide percentages by age and gender strata for the same </a:t>
            </a:r>
            <a:r>
              <a:rPr lang="en-US" dirty="0" smtClean="0"/>
              <a:t>measures, which </a:t>
            </a:r>
            <a:r>
              <a:rPr lang="en-US" dirty="0"/>
              <a:t>allows </a:t>
            </a:r>
            <a:r>
              <a:rPr lang="en-US" dirty="0" smtClean="0"/>
              <a:t> comparisons </a:t>
            </a:r>
            <a:r>
              <a:rPr lang="en-US" dirty="0"/>
              <a:t>of specific age-gender groups among Veterans and non-Veterans.</a:t>
            </a:r>
          </a:p>
        </p:txBody>
      </p:sp>
    </p:spTree>
    <p:extLst>
      <p:ext uri="{BB962C8B-B14F-4D97-AF65-F5344CB8AC3E}">
        <p14:creationId xmlns:p14="http://schemas.microsoft.com/office/powerpoint/2010/main" val="306032622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073DE-0AAD-4002-AAA6-F63B17BC3899}"/>
              </a:ext>
            </a:extLst>
          </p:cNvPr>
          <p:cNvSpPr>
            <a:spLocks noGrp="1"/>
          </p:cNvSpPr>
          <p:nvPr>
            <p:ph type="title"/>
          </p:nvPr>
        </p:nvSpPr>
        <p:spPr/>
        <p:txBody>
          <a:bodyPr>
            <a:noAutofit/>
          </a:bodyPr>
          <a:lstStyle/>
          <a:p>
            <a:pPr algn="l"/>
            <a:r>
              <a:rPr lang="en-US" sz="2200" dirty="0"/>
              <a:t>Respondents who </a:t>
            </a:r>
            <a:r>
              <a:rPr lang="en-US" sz="2200" dirty="0">
                <a:solidFill>
                  <a:srgbClr val="FFDA71"/>
                </a:solidFill>
              </a:rPr>
              <a:t>reported receiving influenza vaccinations</a:t>
            </a:r>
            <a:r>
              <a:rPr lang="en-US" sz="2200" dirty="0"/>
              <a:t>,</a:t>
            </a:r>
            <a:r>
              <a:rPr lang="en-US" sz="2200" dirty="0">
                <a:solidFill>
                  <a:srgbClr val="FFDA71"/>
                </a:solidFill>
              </a:rPr>
              <a:t> </a:t>
            </a:r>
            <a:r>
              <a:rPr lang="en-US" sz="2200" dirty="0"/>
              <a:t>2015-2018</a:t>
            </a:r>
          </a:p>
        </p:txBody>
      </p:sp>
      <p:sp>
        <p:nvSpPr>
          <p:cNvPr id="4" name="TextBox 3">
            <a:extLst>
              <a:ext uri="{FF2B5EF4-FFF2-40B4-BE49-F238E27FC236}">
                <a16:creationId xmlns:a16="http://schemas.microsoft.com/office/drawing/2014/main" id="{03070608-4CC4-4019-9385-853FF2CD3EBC}"/>
              </a:ext>
            </a:extLst>
          </p:cNvPr>
          <p:cNvSpPr txBox="1"/>
          <p:nvPr/>
        </p:nvSpPr>
        <p:spPr>
          <a:xfrm>
            <a:off x="457200" y="6126480"/>
            <a:ext cx="8229600" cy="246221"/>
          </a:xfrm>
          <a:prstGeom prst="rect">
            <a:avLst/>
          </a:prstGeom>
          <a:noFill/>
        </p:spPr>
        <p:txBody>
          <a:bodyPr wrap="square" rtlCol="0">
            <a:spAutoFit/>
          </a:bodyPr>
          <a:lstStyle/>
          <a:p>
            <a:r>
              <a:rPr lang="en-US" sz="1000" b="1" dirty="0"/>
              <a:t>Source:</a:t>
            </a:r>
            <a:r>
              <a:rPr lang="en-US" sz="1000" dirty="0"/>
              <a:t> Centers for Disease Control and Prevention, National Center for Health Statistics, National Health Interview Survey, 2015-2018.</a:t>
            </a:r>
          </a:p>
        </p:txBody>
      </p:sp>
      <p:graphicFrame>
        <p:nvGraphicFramePr>
          <p:cNvPr id="7" name="Chart 6" descr="Bar Graph. Percent of respondents who reported receiving influenza vaccination(s), 2015-2018: Female Veterans age 20-49 compared better to female non-Veterans age 20-49 (52.3% vs. 37.3%). Female Veterans age 50-64 compared to better female non-Veterans age 50-64 (57.7% vs. 48.7%). Female Veterans age 65+ compared the same to female non-Veterans age 65+ (75.1% vs. 68.2%). Male Veterans age 20-49 compared better to male non-Veterans age 20-49 (43.3% vs. 26.9%). Male Veterans age 50-64 compared better to male non-Veterans age 50-64 (47.9% vs. 42.7%). Male Veterans age 65+ compared the same to male non-Veterans age 65+ (71.0% vs. 65.9%).">
            <a:extLst>
              <a:ext uri="{FF2B5EF4-FFF2-40B4-BE49-F238E27FC236}">
                <a16:creationId xmlns:a16="http://schemas.microsoft.com/office/drawing/2014/main" id="{D5CED09C-DC34-4884-AE8C-408E3A2461C2}"/>
              </a:ext>
            </a:extLst>
          </p:cNvPr>
          <p:cNvGraphicFramePr/>
          <p:nvPr>
            <p:extLst>
              <p:ext uri="{D42A27DB-BD31-4B8C-83A1-F6EECF244321}">
                <p14:modId xmlns:p14="http://schemas.microsoft.com/office/powerpoint/2010/main" val="1856417751"/>
              </p:ext>
            </p:extLst>
          </p:nvPr>
        </p:nvGraphicFramePr>
        <p:xfrm>
          <a:off x="457200" y="1524000"/>
          <a:ext cx="82296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3119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3F078-FC05-4CF7-84C1-A1ED48EEC38D}"/>
              </a:ext>
            </a:extLst>
          </p:cNvPr>
          <p:cNvSpPr>
            <a:spLocks noGrp="1"/>
          </p:cNvSpPr>
          <p:nvPr>
            <p:ph type="title"/>
          </p:nvPr>
        </p:nvSpPr>
        <p:spPr/>
        <p:txBody>
          <a:bodyPr>
            <a:noAutofit/>
          </a:bodyPr>
          <a:lstStyle/>
          <a:p>
            <a:pPr algn="l"/>
            <a:r>
              <a:rPr lang="en-US" dirty="0"/>
              <a:t>National Healthcare Quality and Disparities Report</a:t>
            </a:r>
          </a:p>
        </p:txBody>
      </p:sp>
      <p:sp>
        <p:nvSpPr>
          <p:cNvPr id="3" name="Content Placeholder 2">
            <a:extLst>
              <a:ext uri="{FF2B5EF4-FFF2-40B4-BE49-F238E27FC236}">
                <a16:creationId xmlns:a16="http://schemas.microsoft.com/office/drawing/2014/main" id="{B69DD961-02B2-4D6A-9A28-ECB7E14DFCDC}"/>
              </a:ext>
            </a:extLst>
          </p:cNvPr>
          <p:cNvSpPr>
            <a:spLocks noGrp="1"/>
          </p:cNvSpPr>
          <p:nvPr>
            <p:ph idx="1"/>
          </p:nvPr>
        </p:nvSpPr>
        <p:spPr/>
        <p:txBody>
          <a:bodyPr>
            <a:normAutofit/>
          </a:bodyPr>
          <a:lstStyle/>
          <a:p>
            <a:r>
              <a:rPr lang="en-US" sz="2200" dirty="0"/>
              <a:t>Based on more than 250 measures of access, quality, and disparities covering a broad array of healthcare services and settings and health conditions.</a:t>
            </a:r>
          </a:p>
          <a:p>
            <a:r>
              <a:rPr lang="en-US" sz="2200" dirty="0"/>
              <a:t>Includes data from 2000 through 2018.</a:t>
            </a:r>
          </a:p>
          <a:p>
            <a:r>
              <a:rPr lang="en-US" sz="2200" dirty="0"/>
              <a:t>Produced with the help of an Interagency Work Group led by the Agency for Healthcare Research and Quality (AHRQ) and submitted on behalf of the Secretary of the Department of Health and Human Services (HHS).</a:t>
            </a:r>
          </a:p>
        </p:txBody>
      </p:sp>
    </p:spTree>
    <p:extLst>
      <p:ext uri="{BB962C8B-B14F-4D97-AF65-F5344CB8AC3E}">
        <p14:creationId xmlns:p14="http://schemas.microsoft.com/office/powerpoint/2010/main" val="3841882527"/>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81609-F622-4304-8B46-988B2B4FED4C}"/>
              </a:ext>
            </a:extLst>
          </p:cNvPr>
          <p:cNvSpPr>
            <a:spLocks noGrp="1"/>
          </p:cNvSpPr>
          <p:nvPr>
            <p:ph type="title"/>
          </p:nvPr>
        </p:nvSpPr>
        <p:spPr/>
        <p:txBody>
          <a:bodyPr>
            <a:noAutofit/>
          </a:bodyPr>
          <a:lstStyle/>
          <a:p>
            <a:pPr algn="l"/>
            <a:r>
              <a:rPr lang="en-US" sz="2200" dirty="0"/>
              <a:t>Respondents who </a:t>
            </a:r>
            <a:r>
              <a:rPr lang="en-US" sz="2200" dirty="0">
                <a:solidFill>
                  <a:srgbClr val="FFDA71"/>
                </a:solidFill>
              </a:rPr>
              <a:t>reported receiving pneumococcal vaccinations</a:t>
            </a:r>
            <a:r>
              <a:rPr lang="en-US" sz="2200" dirty="0"/>
              <a:t>, 2015-2018</a:t>
            </a:r>
          </a:p>
        </p:txBody>
      </p:sp>
      <p:sp>
        <p:nvSpPr>
          <p:cNvPr id="5" name="TextBox 4">
            <a:extLst>
              <a:ext uri="{FF2B5EF4-FFF2-40B4-BE49-F238E27FC236}">
                <a16:creationId xmlns:a16="http://schemas.microsoft.com/office/drawing/2014/main" id="{74752ACB-FA49-4B7F-9F4E-562BA1110CDB}"/>
              </a:ext>
            </a:extLst>
          </p:cNvPr>
          <p:cNvSpPr txBox="1"/>
          <p:nvPr/>
        </p:nvSpPr>
        <p:spPr>
          <a:xfrm>
            <a:off x="457200" y="6126480"/>
            <a:ext cx="8229600" cy="246221"/>
          </a:xfrm>
          <a:prstGeom prst="rect">
            <a:avLst/>
          </a:prstGeom>
          <a:noFill/>
        </p:spPr>
        <p:txBody>
          <a:bodyPr wrap="square" rtlCol="0">
            <a:spAutoFit/>
          </a:bodyPr>
          <a:lstStyle/>
          <a:p>
            <a:r>
              <a:rPr lang="en-US" sz="1000" b="1" dirty="0"/>
              <a:t>Source:</a:t>
            </a:r>
            <a:r>
              <a:rPr lang="en-US" sz="1000" dirty="0"/>
              <a:t> Centers for Disease Control and Prevention, National Center for Health Statistics, National Health Interview Survey, 2015-2018.</a:t>
            </a:r>
          </a:p>
        </p:txBody>
      </p:sp>
      <p:graphicFrame>
        <p:nvGraphicFramePr>
          <p:cNvPr id="8" name="Chart 7" descr="Bar Graph. Percent of respondents who reported receiving pneumococcal vaccination(s), 2015-2018: Female Veterans were compared to female non-Veterans (77.6% vs. 68.2%). Male Veterans compared to male non-Veterans (72.6% vs. 59.9%).">
            <a:extLst>
              <a:ext uri="{FF2B5EF4-FFF2-40B4-BE49-F238E27FC236}">
                <a16:creationId xmlns:a16="http://schemas.microsoft.com/office/drawing/2014/main" id="{1BFFB461-DA99-4E07-B332-14BEFA5C18F3}"/>
              </a:ext>
            </a:extLst>
          </p:cNvPr>
          <p:cNvGraphicFramePr/>
          <p:nvPr>
            <p:extLst>
              <p:ext uri="{D42A27DB-BD31-4B8C-83A1-F6EECF244321}">
                <p14:modId xmlns:p14="http://schemas.microsoft.com/office/powerpoint/2010/main" val="1413213671"/>
              </p:ext>
            </p:extLst>
          </p:nvPr>
        </p:nvGraphicFramePr>
        <p:xfrm>
          <a:off x="457200" y="1463040"/>
          <a:ext cx="7833895"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951284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52C8D-92B9-4A87-901B-3D3AA9DD155A}"/>
              </a:ext>
            </a:extLst>
          </p:cNvPr>
          <p:cNvSpPr>
            <a:spLocks noGrp="1"/>
          </p:cNvSpPr>
          <p:nvPr>
            <p:ph type="title"/>
          </p:nvPr>
        </p:nvSpPr>
        <p:spPr/>
        <p:txBody>
          <a:bodyPr>
            <a:noAutofit/>
          </a:bodyPr>
          <a:lstStyle/>
          <a:p>
            <a:pPr algn="l"/>
            <a:r>
              <a:rPr lang="en-US" sz="2200" dirty="0"/>
              <a:t>Respondents who </a:t>
            </a:r>
            <a:r>
              <a:rPr lang="en-US" sz="2200" dirty="0">
                <a:solidFill>
                  <a:srgbClr val="FFDA71"/>
                </a:solidFill>
              </a:rPr>
              <a:t>reported receiving shingles vaccinations</a:t>
            </a:r>
            <a:r>
              <a:rPr lang="en-US" sz="2200" dirty="0"/>
              <a:t>, 2015-2018</a:t>
            </a:r>
          </a:p>
        </p:txBody>
      </p:sp>
      <p:sp>
        <p:nvSpPr>
          <p:cNvPr id="7" name="TextBox 6">
            <a:extLst>
              <a:ext uri="{FF2B5EF4-FFF2-40B4-BE49-F238E27FC236}">
                <a16:creationId xmlns:a16="http://schemas.microsoft.com/office/drawing/2014/main" id="{86BC2D70-45A3-461D-BCD8-BA359BB01198}"/>
              </a:ext>
            </a:extLst>
          </p:cNvPr>
          <p:cNvSpPr txBox="1"/>
          <p:nvPr/>
        </p:nvSpPr>
        <p:spPr>
          <a:xfrm>
            <a:off x="457200" y="6126480"/>
            <a:ext cx="8229600" cy="246221"/>
          </a:xfrm>
          <a:prstGeom prst="rect">
            <a:avLst/>
          </a:prstGeom>
          <a:noFill/>
        </p:spPr>
        <p:txBody>
          <a:bodyPr wrap="square" rtlCol="0">
            <a:spAutoFit/>
          </a:bodyPr>
          <a:lstStyle/>
          <a:p>
            <a:r>
              <a:rPr lang="en-US" sz="1000" b="1" dirty="0"/>
              <a:t>Source:</a:t>
            </a:r>
            <a:r>
              <a:rPr lang="en-US" sz="1000" dirty="0"/>
              <a:t> Centers for Disease Control and Prevention, National Center for Health Statistics, National Health Interview Survey, 2015-2018.</a:t>
            </a:r>
          </a:p>
        </p:txBody>
      </p:sp>
      <p:graphicFrame>
        <p:nvGraphicFramePr>
          <p:cNvPr id="8" name="Chart 7" descr="Bar Graph. Percent of respondents who reported receiving shingles vaccination(s), 2015-2018: Female Veterans age 50-64 compared to female non-Veterans age 50-64 (16.4% vs. 12.5%). Female. Veterans age 65+ compared to female non-Veterans age 65+ (44.1% vs. 40.3%). Male Veterans age 50-64 compared to male non-Veterans age 50-64 (10.4% vs. 9.6%). Male Veterans age 65+ were compared to male non-Veterans age 65+ (41.2% vs. 33.8%). ">
            <a:extLst>
              <a:ext uri="{FF2B5EF4-FFF2-40B4-BE49-F238E27FC236}">
                <a16:creationId xmlns:a16="http://schemas.microsoft.com/office/drawing/2014/main" id="{0DEA1972-07B9-4413-B977-5123E0DCC031}"/>
              </a:ext>
            </a:extLst>
          </p:cNvPr>
          <p:cNvGraphicFramePr/>
          <p:nvPr>
            <p:extLst>
              <p:ext uri="{D42A27DB-BD31-4B8C-83A1-F6EECF244321}">
                <p14:modId xmlns:p14="http://schemas.microsoft.com/office/powerpoint/2010/main" val="580914510"/>
              </p:ext>
            </p:extLst>
          </p:nvPr>
        </p:nvGraphicFramePr>
        <p:xfrm>
          <a:off x="457200" y="1463040"/>
          <a:ext cx="822960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4911186"/>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5684E-08B5-4854-A204-81C935B0946F}"/>
              </a:ext>
            </a:extLst>
          </p:cNvPr>
          <p:cNvSpPr>
            <a:spLocks noGrp="1"/>
          </p:cNvSpPr>
          <p:nvPr>
            <p:ph type="title"/>
          </p:nvPr>
        </p:nvSpPr>
        <p:spPr/>
        <p:txBody>
          <a:bodyPr>
            <a:noAutofit/>
          </a:bodyPr>
          <a:lstStyle/>
          <a:p>
            <a:r>
              <a:rPr lang="en-US" sz="2200" dirty="0"/>
              <a:t>Respondents who </a:t>
            </a:r>
            <a:r>
              <a:rPr lang="en-US" sz="2200" dirty="0">
                <a:solidFill>
                  <a:srgbClr val="FFDA71"/>
                </a:solidFill>
              </a:rPr>
              <a:t>reported receiving tetanus vaccinations</a:t>
            </a:r>
            <a:r>
              <a:rPr lang="en-US" sz="2200" dirty="0"/>
              <a:t>, 2015-2018</a:t>
            </a:r>
          </a:p>
        </p:txBody>
      </p:sp>
      <p:sp>
        <p:nvSpPr>
          <p:cNvPr id="4" name="TextBox 3">
            <a:extLst>
              <a:ext uri="{FF2B5EF4-FFF2-40B4-BE49-F238E27FC236}">
                <a16:creationId xmlns:a16="http://schemas.microsoft.com/office/drawing/2014/main" id="{A7889076-6DAF-4D7E-A344-845FAD3FCE2A}"/>
              </a:ext>
            </a:extLst>
          </p:cNvPr>
          <p:cNvSpPr txBox="1"/>
          <p:nvPr/>
        </p:nvSpPr>
        <p:spPr>
          <a:xfrm>
            <a:off x="457200" y="6126480"/>
            <a:ext cx="8229600" cy="246221"/>
          </a:xfrm>
          <a:prstGeom prst="rect">
            <a:avLst/>
          </a:prstGeom>
          <a:noFill/>
        </p:spPr>
        <p:txBody>
          <a:bodyPr wrap="square" rtlCol="0">
            <a:spAutoFit/>
          </a:bodyPr>
          <a:lstStyle/>
          <a:p>
            <a:r>
              <a:rPr lang="en-US" sz="1000" b="1" dirty="0"/>
              <a:t>Source:</a:t>
            </a:r>
            <a:r>
              <a:rPr lang="en-US" sz="1000" dirty="0"/>
              <a:t> Centers for Disease Control and Prevention, National Center for Health Statistics, National Health Interview Survey, 2015-2018.</a:t>
            </a:r>
          </a:p>
        </p:txBody>
      </p:sp>
      <p:graphicFrame>
        <p:nvGraphicFramePr>
          <p:cNvPr id="7" name="Chart 6" descr="Bar Graph. Percent of respondents who reported receiving tetanus vaccination(s), 2015-2018: Female Veterans age 20-49 compared better to female non-Veterans age 20-49 (79.7% vs. 62.6%). Female Veterans age 50-64 compared better to female non-Veterans age 50-64 (77.3% vs. 62.1%). Female Veterans age 65+ compared the same to female non-Veterans age 65+ (60.3% vs. 58.5%). Male Veterans age 20-49 compared better to male non-Veterans age 20-49 (77.2% vs. 62.7%). Male Veterans age 50-64 compared better to male non-Veterans age 50-64 (72.4% vs. 64.3%). Male Veterans age 65+ compared better to male non-Veterans age 65+ (69.3% vs. 59.5%). ">
            <a:extLst>
              <a:ext uri="{FF2B5EF4-FFF2-40B4-BE49-F238E27FC236}">
                <a16:creationId xmlns:a16="http://schemas.microsoft.com/office/drawing/2014/main" id="{4401D06D-56B4-4B05-A77C-491FF562137F}"/>
              </a:ext>
            </a:extLst>
          </p:cNvPr>
          <p:cNvGraphicFramePr/>
          <p:nvPr>
            <p:extLst>
              <p:ext uri="{D42A27DB-BD31-4B8C-83A1-F6EECF244321}">
                <p14:modId xmlns:p14="http://schemas.microsoft.com/office/powerpoint/2010/main" val="3445667419"/>
              </p:ext>
            </p:extLst>
          </p:nvPr>
        </p:nvGraphicFramePr>
        <p:xfrm>
          <a:off x="457200" y="1647110"/>
          <a:ext cx="822960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2400526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4D949-893F-4AD4-89CB-58D364C4CC39}"/>
              </a:ext>
            </a:extLst>
          </p:cNvPr>
          <p:cNvSpPr>
            <a:spLocks noGrp="1"/>
          </p:cNvSpPr>
          <p:nvPr>
            <p:ph type="title"/>
          </p:nvPr>
        </p:nvSpPr>
        <p:spPr/>
        <p:txBody>
          <a:bodyPr>
            <a:noAutofit/>
          </a:bodyPr>
          <a:lstStyle/>
          <a:p>
            <a:r>
              <a:rPr lang="en-US" sz="2200" dirty="0"/>
              <a:t>Respondents who </a:t>
            </a:r>
            <a:r>
              <a:rPr lang="en-US" sz="2200" dirty="0">
                <a:solidFill>
                  <a:srgbClr val="FFDA71"/>
                </a:solidFill>
              </a:rPr>
              <a:t>reported receiving blood pressure screenings </a:t>
            </a:r>
            <a:r>
              <a:rPr lang="en-US" sz="2200" dirty="0"/>
              <a:t>in the past 12 months,</a:t>
            </a:r>
            <a:r>
              <a:rPr lang="en-US" sz="2200" dirty="0">
                <a:solidFill>
                  <a:srgbClr val="FFDA71"/>
                </a:solidFill>
              </a:rPr>
              <a:t> </a:t>
            </a:r>
            <a:r>
              <a:rPr lang="en-US" sz="2200" dirty="0"/>
              <a:t>2015-2018</a:t>
            </a:r>
          </a:p>
        </p:txBody>
      </p:sp>
      <p:sp>
        <p:nvSpPr>
          <p:cNvPr id="4" name="TextBox 3">
            <a:extLst>
              <a:ext uri="{FF2B5EF4-FFF2-40B4-BE49-F238E27FC236}">
                <a16:creationId xmlns:a16="http://schemas.microsoft.com/office/drawing/2014/main" id="{14F074D7-A2CC-4380-83C7-15056472199C}"/>
              </a:ext>
            </a:extLst>
          </p:cNvPr>
          <p:cNvSpPr txBox="1"/>
          <p:nvPr/>
        </p:nvSpPr>
        <p:spPr>
          <a:xfrm>
            <a:off x="457200" y="6136368"/>
            <a:ext cx="8229600" cy="246221"/>
          </a:xfrm>
          <a:prstGeom prst="rect">
            <a:avLst/>
          </a:prstGeom>
          <a:noFill/>
        </p:spPr>
        <p:txBody>
          <a:bodyPr wrap="square" rtlCol="0">
            <a:spAutoFit/>
          </a:bodyPr>
          <a:lstStyle/>
          <a:p>
            <a:r>
              <a:rPr lang="en-US" sz="1000" b="1" dirty="0"/>
              <a:t>Source:</a:t>
            </a:r>
            <a:r>
              <a:rPr lang="en-US" sz="1000" dirty="0"/>
              <a:t> Centers for Disease Control and Prevention, National Center for Health Statistics, National Health Interview Survey, 2015-2018.</a:t>
            </a:r>
          </a:p>
        </p:txBody>
      </p:sp>
      <p:graphicFrame>
        <p:nvGraphicFramePr>
          <p:cNvPr id="7" name="Chart 6" descr="Bar Graph. Percent of respondents who reported receiving blood pressure screening(s) in the past 12 months, 2015-2018: Female Veterans age 20-49 compared to female non-Veterans age 20-49 (90.5% vs. 85.2%). Female Veterans age 50-64 compared to female non-Veterans age 50-64 (90.2% vs. 91.2%). Female Veterans age 65+ compared to female non-Veterans age 65+ (95.7% vs. 95.5%). Male Veterans age 20-49 compared to male non-Veterans age 20-49 (81.4% vs. 70.1%). Male Veterans age 50-64 compared to male non-Veterans age 50-64 (89.5% vs. 86.2%). Male Veterans age 65+ compared to male non-Veterans age 65+ (95.2% vs. 93.9%).">
            <a:extLst>
              <a:ext uri="{FF2B5EF4-FFF2-40B4-BE49-F238E27FC236}">
                <a16:creationId xmlns:a16="http://schemas.microsoft.com/office/drawing/2014/main" id="{B09C6A81-2105-48D1-A43A-C55F03D960EE}"/>
              </a:ext>
            </a:extLst>
          </p:cNvPr>
          <p:cNvGraphicFramePr/>
          <p:nvPr>
            <p:extLst>
              <p:ext uri="{D42A27DB-BD31-4B8C-83A1-F6EECF244321}">
                <p14:modId xmlns:p14="http://schemas.microsoft.com/office/powerpoint/2010/main" val="1058022102"/>
              </p:ext>
            </p:extLst>
          </p:nvPr>
        </p:nvGraphicFramePr>
        <p:xfrm>
          <a:off x="457200" y="1463040"/>
          <a:ext cx="822960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655444"/>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24717-9EF6-4343-82DE-1298A1470598}"/>
              </a:ext>
            </a:extLst>
          </p:cNvPr>
          <p:cNvSpPr>
            <a:spLocks noGrp="1"/>
          </p:cNvSpPr>
          <p:nvPr>
            <p:ph type="title"/>
          </p:nvPr>
        </p:nvSpPr>
        <p:spPr/>
        <p:txBody>
          <a:bodyPr>
            <a:noAutofit/>
          </a:bodyPr>
          <a:lstStyle/>
          <a:p>
            <a:r>
              <a:rPr lang="en-US" sz="2200" dirty="0"/>
              <a:t>Respondents who </a:t>
            </a:r>
            <a:r>
              <a:rPr lang="en-US" sz="2200" dirty="0">
                <a:solidFill>
                  <a:srgbClr val="FFDA71"/>
                </a:solidFill>
              </a:rPr>
              <a:t>reported receiving cholesterol screenings </a:t>
            </a:r>
            <a:r>
              <a:rPr lang="en-US" sz="2200" dirty="0"/>
              <a:t>in the past 12 months,</a:t>
            </a:r>
            <a:r>
              <a:rPr lang="en-US" sz="2200" dirty="0">
                <a:solidFill>
                  <a:srgbClr val="FFDA71"/>
                </a:solidFill>
              </a:rPr>
              <a:t> </a:t>
            </a:r>
            <a:br>
              <a:rPr lang="en-US" sz="2200" dirty="0">
                <a:solidFill>
                  <a:srgbClr val="FFDA71"/>
                </a:solidFill>
              </a:rPr>
            </a:br>
            <a:r>
              <a:rPr lang="en-US" sz="2200" dirty="0"/>
              <a:t>2015-2018</a:t>
            </a:r>
          </a:p>
        </p:txBody>
      </p:sp>
      <p:sp>
        <p:nvSpPr>
          <p:cNvPr id="4" name="TextBox 3">
            <a:extLst>
              <a:ext uri="{FF2B5EF4-FFF2-40B4-BE49-F238E27FC236}">
                <a16:creationId xmlns:a16="http://schemas.microsoft.com/office/drawing/2014/main" id="{D2DC84B4-D285-46E4-B598-40211FC3B919}"/>
              </a:ext>
            </a:extLst>
          </p:cNvPr>
          <p:cNvSpPr txBox="1"/>
          <p:nvPr/>
        </p:nvSpPr>
        <p:spPr>
          <a:xfrm>
            <a:off x="457200" y="6126480"/>
            <a:ext cx="8229600" cy="246221"/>
          </a:xfrm>
          <a:prstGeom prst="rect">
            <a:avLst/>
          </a:prstGeom>
          <a:noFill/>
        </p:spPr>
        <p:txBody>
          <a:bodyPr wrap="square" rtlCol="0">
            <a:spAutoFit/>
          </a:bodyPr>
          <a:lstStyle/>
          <a:p>
            <a:r>
              <a:rPr lang="en-US" sz="1000" b="1" dirty="0"/>
              <a:t>Source:</a:t>
            </a:r>
            <a:r>
              <a:rPr lang="en-US" sz="1000" dirty="0"/>
              <a:t> Centers for Disease Control and Prevention, National Center for Health Statistics, National Health Interview Survey, 2015-2018.</a:t>
            </a:r>
          </a:p>
        </p:txBody>
      </p:sp>
      <p:graphicFrame>
        <p:nvGraphicFramePr>
          <p:cNvPr id="7" name="Chart 6" descr="Bar Graph. Percent of respondents who reported receiving cholesterol screening(s) in the past 12 months, 2015-2018: Female Veterans age 20-49 compared to female non-Veterans age 20-49 (65.9% vs. 59.1%). Female Veterans age 50-64 compared to female non-Veterans age 50-64 (80.8% vs. 80.6%). Female Veterans age 65+ compared to female non-Veterans age 65+ (89.1% vs. 88.5%). Male Veterans age 20-49 compared to male non-Veterans age 20-49 (59.9% vs. 47.8%). Male Veterans age 50-64 compared to male non-Veterans age 50-64 (81.1% vs. 75.9%). Male Veterans age 65+ compared to male non-Veterans age 65+ (91.2% vs. 88.8%).">
            <a:extLst>
              <a:ext uri="{FF2B5EF4-FFF2-40B4-BE49-F238E27FC236}">
                <a16:creationId xmlns:a16="http://schemas.microsoft.com/office/drawing/2014/main" id="{EC48DB87-873D-4BE3-B547-B8659993ADE3}"/>
              </a:ext>
            </a:extLst>
          </p:cNvPr>
          <p:cNvGraphicFramePr/>
          <p:nvPr>
            <p:extLst>
              <p:ext uri="{D42A27DB-BD31-4B8C-83A1-F6EECF244321}">
                <p14:modId xmlns:p14="http://schemas.microsoft.com/office/powerpoint/2010/main" val="2850951199"/>
              </p:ext>
            </p:extLst>
          </p:nvPr>
        </p:nvGraphicFramePr>
        <p:xfrm>
          <a:off x="457200" y="1463040"/>
          <a:ext cx="822960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861144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1B1AE-FF34-4312-B37E-6718E177A31D}"/>
              </a:ext>
            </a:extLst>
          </p:cNvPr>
          <p:cNvSpPr>
            <a:spLocks noGrp="1"/>
          </p:cNvSpPr>
          <p:nvPr>
            <p:ph type="title"/>
          </p:nvPr>
        </p:nvSpPr>
        <p:spPr/>
        <p:txBody>
          <a:bodyPr>
            <a:noAutofit/>
          </a:bodyPr>
          <a:lstStyle/>
          <a:p>
            <a:r>
              <a:rPr lang="en-US" sz="2200" dirty="0"/>
              <a:t>Respondents who </a:t>
            </a:r>
            <a:r>
              <a:rPr lang="en-US" sz="2200" dirty="0">
                <a:solidFill>
                  <a:srgbClr val="FFDA71"/>
                </a:solidFill>
              </a:rPr>
              <a:t>reported receiving glucose screenings </a:t>
            </a:r>
            <a:r>
              <a:rPr lang="en-US" sz="2200" dirty="0"/>
              <a:t>in the past 12 months,</a:t>
            </a:r>
            <a:r>
              <a:rPr lang="en-US" sz="2200" dirty="0">
                <a:solidFill>
                  <a:srgbClr val="FFDA71"/>
                </a:solidFill>
              </a:rPr>
              <a:t> </a:t>
            </a:r>
            <a:br>
              <a:rPr lang="en-US" sz="2200" dirty="0">
                <a:solidFill>
                  <a:srgbClr val="FFDA71"/>
                </a:solidFill>
              </a:rPr>
            </a:br>
            <a:r>
              <a:rPr lang="en-US" sz="2200" dirty="0"/>
              <a:t>2015-2018</a:t>
            </a:r>
          </a:p>
        </p:txBody>
      </p:sp>
      <p:sp>
        <p:nvSpPr>
          <p:cNvPr id="4" name="TextBox 3">
            <a:extLst>
              <a:ext uri="{FF2B5EF4-FFF2-40B4-BE49-F238E27FC236}">
                <a16:creationId xmlns:a16="http://schemas.microsoft.com/office/drawing/2014/main" id="{E9D9701D-3093-4574-909D-D59E671F0B8A}"/>
              </a:ext>
            </a:extLst>
          </p:cNvPr>
          <p:cNvSpPr txBox="1"/>
          <p:nvPr/>
        </p:nvSpPr>
        <p:spPr>
          <a:xfrm>
            <a:off x="457200" y="6126480"/>
            <a:ext cx="8229600" cy="246221"/>
          </a:xfrm>
          <a:prstGeom prst="rect">
            <a:avLst/>
          </a:prstGeom>
          <a:noFill/>
        </p:spPr>
        <p:txBody>
          <a:bodyPr wrap="square" rtlCol="0">
            <a:spAutoFit/>
          </a:bodyPr>
          <a:lstStyle/>
          <a:p>
            <a:r>
              <a:rPr lang="en-US" sz="1000" b="1" dirty="0"/>
              <a:t>Source:</a:t>
            </a:r>
            <a:r>
              <a:rPr lang="en-US" sz="1000" dirty="0"/>
              <a:t> Centers for Disease Control and Prevention, National Center for Health Statistics, National Health Interview Survey, 2015-2018.</a:t>
            </a:r>
          </a:p>
        </p:txBody>
      </p:sp>
      <p:graphicFrame>
        <p:nvGraphicFramePr>
          <p:cNvPr id="7" name="Chart 6" descr="Bar Graph. Percent of respondents who reported receiving glucose screening(s) in the past 12 months, 2015-2018: Female Veterans age 20-49 compared to female non-Veterans age 20-49 (49.6% vs. 42.4%). Female Veterans age 50-64 compared to female non-Veterans age 50-64 (61.0% vs. 61.7%). Female Veterans age 65+ compared to female non-Veterans age 65+ (73.2% vs. 67.0%). Male Veterans age 20-49 compared to male non-Veterans age 20-49 (42.9% vs. 31.8%). Male Veterans age 50-64 compared to male non-Veterans age 50-64 (65.9% vs. 59.0%). Male Veterans age 65+ compared to male non-Veterans age 65+ (71.8% vs. 69.2%). ">
            <a:extLst>
              <a:ext uri="{FF2B5EF4-FFF2-40B4-BE49-F238E27FC236}">
                <a16:creationId xmlns:a16="http://schemas.microsoft.com/office/drawing/2014/main" id="{B62E29C3-DD0F-42BA-9E36-2D6FE4BE08BC}"/>
              </a:ext>
            </a:extLst>
          </p:cNvPr>
          <p:cNvGraphicFramePr/>
          <p:nvPr>
            <p:extLst>
              <p:ext uri="{D42A27DB-BD31-4B8C-83A1-F6EECF244321}">
                <p14:modId xmlns:p14="http://schemas.microsoft.com/office/powerpoint/2010/main" val="92429237"/>
              </p:ext>
            </p:extLst>
          </p:nvPr>
        </p:nvGraphicFramePr>
        <p:xfrm>
          <a:off x="457200" y="1463040"/>
          <a:ext cx="8229600" cy="43891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37401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02E8C-F985-4AF0-83F9-707DEE0C64FB}"/>
              </a:ext>
            </a:extLst>
          </p:cNvPr>
          <p:cNvSpPr>
            <a:spLocks noGrp="1"/>
          </p:cNvSpPr>
          <p:nvPr>
            <p:ph type="title"/>
          </p:nvPr>
        </p:nvSpPr>
        <p:spPr/>
        <p:txBody>
          <a:bodyPr>
            <a:noAutofit/>
          </a:bodyPr>
          <a:lstStyle/>
          <a:p>
            <a:pPr algn="l"/>
            <a:r>
              <a:rPr lang="en-US" dirty="0" smtClean="0"/>
              <a:t>NHQDR </a:t>
            </a:r>
            <a:r>
              <a:rPr lang="en-US" dirty="0"/>
              <a:t>Organization</a:t>
            </a:r>
          </a:p>
        </p:txBody>
      </p:sp>
      <p:sp>
        <p:nvSpPr>
          <p:cNvPr id="3" name="Content Placeholder 2">
            <a:extLst>
              <a:ext uri="{FF2B5EF4-FFF2-40B4-BE49-F238E27FC236}">
                <a16:creationId xmlns:a16="http://schemas.microsoft.com/office/drawing/2014/main" id="{9A7DB469-1A74-4490-A49D-C3D4EE5CDF77}"/>
              </a:ext>
            </a:extLst>
          </p:cNvPr>
          <p:cNvSpPr>
            <a:spLocks noGrp="1"/>
          </p:cNvSpPr>
          <p:nvPr>
            <p:ph idx="1"/>
          </p:nvPr>
        </p:nvSpPr>
        <p:spPr/>
        <p:txBody>
          <a:bodyPr>
            <a:normAutofit/>
          </a:bodyPr>
          <a:lstStyle/>
          <a:p>
            <a:pPr>
              <a:lnSpc>
                <a:spcPct val="120000"/>
              </a:lnSpc>
            </a:pPr>
            <a:r>
              <a:rPr lang="en-US" sz="2200" dirty="0" smtClean="0"/>
              <a:t>NHQDR </a:t>
            </a:r>
            <a:r>
              <a:rPr lang="en-US" sz="2200" dirty="0"/>
              <a:t>assesses </a:t>
            </a:r>
            <a:r>
              <a:rPr lang="en-US" sz="2200" b="1" dirty="0">
                <a:solidFill>
                  <a:srgbClr val="682876"/>
                </a:solidFill>
              </a:rPr>
              <a:t>access</a:t>
            </a:r>
            <a:r>
              <a:rPr lang="en-US" sz="2200" dirty="0"/>
              <a:t> to and </a:t>
            </a:r>
            <a:r>
              <a:rPr lang="en-US" sz="2200" b="1" dirty="0">
                <a:solidFill>
                  <a:srgbClr val="682876"/>
                </a:solidFill>
              </a:rPr>
              <a:t>quality</a:t>
            </a:r>
            <a:r>
              <a:rPr lang="en-US" sz="2200" dirty="0"/>
              <a:t> of healthcare.</a:t>
            </a:r>
          </a:p>
          <a:p>
            <a:pPr>
              <a:lnSpc>
                <a:spcPct val="120000"/>
              </a:lnSpc>
            </a:pPr>
            <a:r>
              <a:rPr lang="en-US" sz="2200" dirty="0"/>
              <a:t>Quality is organized by </a:t>
            </a:r>
            <a:r>
              <a:rPr lang="en-US" sz="2200" dirty="0" smtClean="0"/>
              <a:t>NHQDR </a:t>
            </a:r>
            <a:r>
              <a:rPr lang="en-US" sz="2200" dirty="0"/>
              <a:t>priority area.</a:t>
            </a:r>
          </a:p>
        </p:txBody>
      </p:sp>
      <p:graphicFrame>
        <p:nvGraphicFramePr>
          <p:cNvPr id="4" name="Table 4" descr="The six QDR priority areas and their descriptions">
            <a:extLst>
              <a:ext uri="{FF2B5EF4-FFF2-40B4-BE49-F238E27FC236}">
                <a16:creationId xmlns:a16="http://schemas.microsoft.com/office/drawing/2014/main" id="{89DCA72C-A4B2-4622-BD98-EF552E894EEA}"/>
              </a:ext>
            </a:extLst>
          </p:cNvPr>
          <p:cNvGraphicFramePr>
            <a:graphicFrameLocks noGrp="1"/>
          </p:cNvGraphicFramePr>
          <p:nvPr>
            <p:extLst>
              <p:ext uri="{D42A27DB-BD31-4B8C-83A1-F6EECF244321}">
                <p14:modId xmlns:p14="http://schemas.microsoft.com/office/powerpoint/2010/main" val="2321816054"/>
              </p:ext>
            </p:extLst>
          </p:nvPr>
        </p:nvGraphicFramePr>
        <p:xfrm>
          <a:off x="566984" y="2770214"/>
          <a:ext cx="7760151" cy="3398520"/>
        </p:xfrm>
        <a:graphic>
          <a:graphicData uri="http://schemas.openxmlformats.org/drawingml/2006/table">
            <a:tbl>
              <a:tblPr firstRow="1" bandRow="1">
                <a:tableStyleId>{EB9631B5-78F2-41C9-869B-9F39066F8104}</a:tableStyleId>
              </a:tblPr>
              <a:tblGrid>
                <a:gridCol w="2224984">
                  <a:extLst>
                    <a:ext uri="{9D8B030D-6E8A-4147-A177-3AD203B41FA5}">
                      <a16:colId xmlns:a16="http://schemas.microsoft.com/office/drawing/2014/main" val="493859740"/>
                    </a:ext>
                  </a:extLst>
                </a:gridCol>
                <a:gridCol w="5535167">
                  <a:extLst>
                    <a:ext uri="{9D8B030D-6E8A-4147-A177-3AD203B41FA5}">
                      <a16:colId xmlns:a16="http://schemas.microsoft.com/office/drawing/2014/main" val="362725934"/>
                    </a:ext>
                  </a:extLst>
                </a:gridCol>
              </a:tblGrid>
              <a:tr h="370840">
                <a:tc>
                  <a:txBody>
                    <a:bodyPr/>
                    <a:lstStyle/>
                    <a:p>
                      <a:r>
                        <a:rPr lang="en-US" sz="1400" dirty="0" smtClean="0"/>
                        <a:t>NHQDR </a:t>
                      </a:r>
                      <a:r>
                        <a:rPr lang="en-US" sz="1400" dirty="0"/>
                        <a:t>Priority</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rgbClr val="682876"/>
                    </a:solidFill>
                  </a:tcPr>
                </a:tc>
                <a:tc>
                  <a:txBody>
                    <a:bodyPr/>
                    <a:lstStyle/>
                    <a:p>
                      <a:r>
                        <a:rPr lang="en-US" sz="1400" dirty="0"/>
                        <a:t>Description</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rgbClr val="682876"/>
                    </a:solidFill>
                  </a:tcPr>
                </a:tc>
                <a:extLst>
                  <a:ext uri="{0D108BD9-81ED-4DB2-BD59-A6C34878D82A}">
                    <a16:rowId xmlns:a16="http://schemas.microsoft.com/office/drawing/2014/main" val="1378983238"/>
                  </a:ext>
                </a:extLst>
              </a:tr>
              <a:tr h="370840">
                <a:tc>
                  <a:txBody>
                    <a:bodyPr/>
                    <a:lstStyle/>
                    <a:p>
                      <a:r>
                        <a:rPr lang="en-US" sz="1400" b="1" dirty="0"/>
                        <a:t>Patient Safety </a:t>
                      </a:r>
                    </a:p>
                  </a:txBody>
                  <a:tcPr anchor="ctr">
                    <a:lnL w="12700" cap="flat" cmpd="sng" algn="ctr">
                      <a:no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tc>
                  <a:txBody>
                    <a:bodyPr/>
                    <a:lstStyle/>
                    <a:p>
                      <a:pPr algn="l"/>
                      <a:r>
                        <a:rPr lang="en-US" sz="1400" dirty="0"/>
                        <a:t>Making care safer by reducing harm caused in the delivery of care</a:t>
                      </a:r>
                    </a:p>
                  </a:txBody>
                  <a:tcPr anchor="ct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12891226"/>
                  </a:ext>
                </a:extLst>
              </a:tr>
              <a:tr h="370840">
                <a:tc>
                  <a:txBody>
                    <a:bodyPr/>
                    <a:lstStyle/>
                    <a:p>
                      <a:r>
                        <a:rPr lang="en-US" sz="1400" b="1" dirty="0"/>
                        <a:t>Person-Centered Care </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a:r>
                        <a:rPr lang="en-US" sz="1400" dirty="0"/>
                        <a:t>Ensuring that each person and family is engaged as partners in their care</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14011833"/>
                  </a:ext>
                </a:extLst>
              </a:tr>
              <a:tr h="370840">
                <a:tc>
                  <a:txBody>
                    <a:bodyPr/>
                    <a:lstStyle/>
                    <a:p>
                      <a:r>
                        <a:rPr lang="en-US" sz="1400" b="1" dirty="0"/>
                        <a:t>Care Coordination </a:t>
                      </a:r>
                    </a:p>
                  </a:txBody>
                  <a:tcPr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l"/>
                      <a:r>
                        <a:rPr lang="en-US" sz="1400" dirty="0"/>
                        <a:t>Promoting effective communication and coordination of care</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01792831"/>
                  </a:ext>
                </a:extLst>
              </a:tr>
              <a:tr h="370840">
                <a:tc>
                  <a:txBody>
                    <a:bodyPr/>
                    <a:lstStyle/>
                    <a:p>
                      <a:r>
                        <a:rPr lang="en-US" sz="1400" b="1" dirty="0"/>
                        <a:t>Effective Treatment </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Promoting the most effective prevention and treatment practices for the leading causes of mortality, starting with cardiovascular disease</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44123803"/>
                  </a:ext>
                </a:extLst>
              </a:tr>
              <a:tr h="370840">
                <a:tc>
                  <a:txBody>
                    <a:bodyPr/>
                    <a:lstStyle/>
                    <a:p>
                      <a:r>
                        <a:rPr lang="en-US" sz="1400" b="1" dirty="0"/>
                        <a:t>Healthy Living</a:t>
                      </a:r>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Working with communities to promote wide use of best practices to enable healthy living</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8707873"/>
                  </a:ext>
                </a:extLst>
              </a:tr>
              <a:tr h="370840">
                <a:tc>
                  <a:txBody>
                    <a:bodyPr/>
                    <a:lstStyle/>
                    <a:p>
                      <a:r>
                        <a:rPr lang="en-US" sz="1400" b="1" dirty="0"/>
                        <a:t>Affordable Care</a:t>
                      </a:r>
                    </a:p>
                  </a:txBody>
                  <a:tcPr>
                    <a:lnL w="12700" cap="flat" cmpd="sng" algn="ctr">
                      <a:no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400" dirty="0"/>
                        <a:t>Making quality care more affordable for individuals, families, employers, and governments by developing and spreading new healthcare delivery models</a:t>
                      </a:r>
                    </a:p>
                  </a:txBody>
                  <a:tcPr anchor="ctr">
                    <a:lnL>
                      <a:noFill/>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11279140"/>
                  </a:ext>
                </a:extLst>
              </a:tr>
            </a:tbl>
          </a:graphicData>
        </a:graphic>
      </p:graphicFrame>
    </p:spTree>
    <p:extLst>
      <p:ext uri="{BB962C8B-B14F-4D97-AF65-F5344CB8AC3E}">
        <p14:creationId xmlns:p14="http://schemas.microsoft.com/office/powerpoint/2010/main" val="3511656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descr="decoration">
            <a:extLst>
              <a:ext uri="{FF2B5EF4-FFF2-40B4-BE49-F238E27FC236}">
                <a16:creationId xmlns:a16="http://schemas.microsoft.com/office/drawing/2014/main" id="{B01A7A8B-B63F-45C5-8D0E-DD3E14C329FA}"/>
              </a:ext>
            </a:extLst>
          </p:cNvPr>
          <p:cNvCxnSpPr>
            <a:cxnSpLocks/>
          </p:cNvCxnSpPr>
          <p:nvPr/>
        </p:nvCxnSpPr>
        <p:spPr>
          <a:xfrm>
            <a:off x="876300" y="3429000"/>
            <a:ext cx="739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C144C97B-C149-4655-B86B-4E0171EB7EE9}"/>
              </a:ext>
            </a:extLst>
          </p:cNvPr>
          <p:cNvSpPr>
            <a:spLocks noGrp="1"/>
          </p:cNvSpPr>
          <p:nvPr>
            <p:ph type="title"/>
          </p:nvPr>
        </p:nvSpPr>
        <p:spPr/>
        <p:txBody>
          <a:bodyPr/>
          <a:lstStyle/>
          <a:p>
            <a:r>
              <a:rPr lang="en-US" dirty="0"/>
              <a:t> </a:t>
            </a:r>
          </a:p>
        </p:txBody>
      </p:sp>
      <p:sp>
        <p:nvSpPr>
          <p:cNvPr id="4" name="Content Placeholder 3">
            <a:extLst>
              <a:ext uri="{FF2B5EF4-FFF2-40B4-BE49-F238E27FC236}">
                <a16:creationId xmlns:a16="http://schemas.microsoft.com/office/drawing/2014/main" id="{98C14383-8BB0-4A0E-94F9-B1FF5BD97CDC}"/>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3200" cap="all" dirty="0">
                <a:solidFill>
                  <a:srgbClr val="682876"/>
                </a:solidFill>
                <a:latin typeface="Century Gothic" panose="020B0502020202020204" pitchFamily="34" charset="0"/>
              </a:rPr>
              <a:t>Introduction to Chartbook on Healthcare for Veterans</a:t>
            </a:r>
            <a:endParaRPr lang="en-US" sz="3200" dirty="0"/>
          </a:p>
        </p:txBody>
      </p:sp>
    </p:spTree>
    <p:extLst>
      <p:ext uri="{BB962C8B-B14F-4D97-AF65-F5344CB8AC3E}">
        <p14:creationId xmlns:p14="http://schemas.microsoft.com/office/powerpoint/2010/main" val="1449173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F8920-FA2D-4BAE-A8E9-30120121140D}"/>
              </a:ext>
            </a:extLst>
          </p:cNvPr>
          <p:cNvSpPr>
            <a:spLocks noGrp="1"/>
          </p:cNvSpPr>
          <p:nvPr>
            <p:ph type="title"/>
          </p:nvPr>
        </p:nvSpPr>
        <p:spPr/>
        <p:txBody>
          <a:bodyPr>
            <a:normAutofit fontScale="90000"/>
          </a:bodyPr>
          <a:lstStyle/>
          <a:p>
            <a:r>
              <a:rPr lang="en-US" dirty="0"/>
              <a:t>National Healthcare </a:t>
            </a:r>
            <a:r>
              <a:rPr lang="en-US" dirty="0" smtClean="0"/>
              <a:t>Quality and Disparities Report </a:t>
            </a:r>
            <a:r>
              <a:rPr lang="en-US" dirty="0" err="1" smtClean="0"/>
              <a:t>Chartbooks</a:t>
            </a:r>
            <a:endParaRPr lang="en-US" dirty="0"/>
          </a:p>
        </p:txBody>
      </p:sp>
      <p:sp>
        <p:nvSpPr>
          <p:cNvPr id="3" name="Content Placeholder 2">
            <a:extLst>
              <a:ext uri="{FF2B5EF4-FFF2-40B4-BE49-F238E27FC236}">
                <a16:creationId xmlns:a16="http://schemas.microsoft.com/office/drawing/2014/main" id="{A900AD3F-E5BD-478E-868D-7BC2F0F0A4AD}"/>
              </a:ext>
            </a:extLst>
          </p:cNvPr>
          <p:cNvSpPr>
            <a:spLocks noGrp="1"/>
          </p:cNvSpPr>
          <p:nvPr>
            <p:ph idx="1"/>
          </p:nvPr>
        </p:nvSpPr>
        <p:spPr/>
        <p:txBody>
          <a:bodyPr>
            <a:normAutofit/>
          </a:bodyPr>
          <a:lstStyle/>
          <a:p>
            <a:r>
              <a:rPr lang="en-US" sz="2400" dirty="0"/>
              <a:t>The </a:t>
            </a:r>
            <a:r>
              <a:rPr lang="en-US" sz="2400" dirty="0" smtClean="0"/>
              <a:t>NHQDR </a:t>
            </a:r>
            <a:r>
              <a:rPr lang="en-US" sz="2400" dirty="0"/>
              <a:t>is supported by a series of related chartbooks that:</a:t>
            </a:r>
          </a:p>
          <a:p>
            <a:pPr lvl="1"/>
            <a:r>
              <a:rPr lang="en-US" dirty="0"/>
              <a:t>Cover </a:t>
            </a:r>
            <a:r>
              <a:rPr lang="en-US" dirty="0" smtClean="0"/>
              <a:t>various topics</a:t>
            </a:r>
            <a:r>
              <a:rPr lang="en-US" dirty="0"/>
              <a:t>, such as access to care, healthcare priority areas, and priority populations.</a:t>
            </a:r>
          </a:p>
          <a:p>
            <a:pPr lvl="1"/>
            <a:r>
              <a:rPr lang="en-US" sz="2000" dirty="0"/>
              <a:t>Are posted online </a:t>
            </a:r>
            <a:r>
              <a:rPr lang="en-US" sz="2000" dirty="0" smtClean="0"/>
              <a:t>at </a:t>
            </a:r>
            <a:r>
              <a:rPr lang="en-US" dirty="0">
                <a:hlinkClick r:id="rId3" tooltip="National Healthcare Quality  Disparities Report Chartbooks resource page at A H R Q dot gov"/>
              </a:rPr>
              <a:t>https://www.ahrq.gov/research/findings</a:t>
            </a:r>
            <a:r>
              <a:rPr lang="en-US" dirty="0" smtClean="0">
                <a:hlinkClick r:id="rId3" tooltip="National Healthcare Quality  Disparities Report Chartbooks resource page at A H R Q dot gov"/>
              </a:rPr>
              <a:t>/ </a:t>
            </a:r>
            <a:r>
              <a:rPr lang="en-US" dirty="0" err="1" smtClean="0">
                <a:hlinkClick r:id="rId3" tooltip="National Healthcare Quality  Disparities Report Chartbooks resource page at A H R Q dot gov"/>
              </a:rPr>
              <a:t>nhqrdr</a:t>
            </a:r>
            <a:r>
              <a:rPr lang="en-US" dirty="0" smtClean="0">
                <a:hlinkClick r:id="rId3" tooltip="National Healthcare Quality  Disparities Report Chartbooks resource page at A H R Q dot gov"/>
              </a:rPr>
              <a:t>/</a:t>
            </a:r>
            <a:r>
              <a:rPr lang="en-US" dirty="0" err="1" smtClean="0">
                <a:hlinkClick r:id="rId3" tooltip="National Healthcare Quality  Disparities Report Chartbooks resource page at A H R Q dot gov"/>
              </a:rPr>
              <a:t>chartbooks</a:t>
            </a:r>
            <a:r>
              <a:rPr lang="en-US" dirty="0" smtClean="0">
                <a:hlinkClick r:id="rId3" tooltip="National Healthcare Quality  Disparities Report Chartbooks resource page at A H R Q dot gov"/>
              </a:rPr>
              <a:t>/index.html</a:t>
            </a:r>
            <a:r>
              <a:rPr lang="en-US" sz="1800" dirty="0"/>
              <a:t>.</a:t>
            </a:r>
          </a:p>
          <a:p>
            <a:pPr>
              <a:spcBef>
                <a:spcPts val="1200"/>
              </a:spcBef>
            </a:pPr>
            <a:r>
              <a:rPr lang="en-US" dirty="0"/>
              <a:t>The Chartbook on Healthcare for </a:t>
            </a:r>
            <a:r>
              <a:rPr lang="en-US" dirty="0" smtClean="0"/>
              <a:t>Veterans:</a:t>
            </a:r>
            <a:endParaRPr lang="en-US" dirty="0"/>
          </a:p>
          <a:p>
            <a:pPr lvl="1">
              <a:spcBef>
                <a:spcPts val="1200"/>
              </a:spcBef>
            </a:pPr>
            <a:r>
              <a:rPr lang="en-US" dirty="0"/>
              <a:t>Uses </a:t>
            </a:r>
            <a:r>
              <a:rPr lang="en-US" dirty="0" smtClean="0"/>
              <a:t>NHQDR </a:t>
            </a:r>
            <a:r>
              <a:rPr lang="en-US" dirty="0"/>
              <a:t>methodology for assessing disparities. </a:t>
            </a:r>
          </a:p>
          <a:p>
            <a:pPr lvl="1">
              <a:spcBef>
                <a:spcPts val="1200"/>
              </a:spcBef>
            </a:pPr>
            <a:r>
              <a:rPr lang="en-US" dirty="0" smtClean="0"/>
              <a:t>Uses NHQDR </a:t>
            </a:r>
            <a:r>
              <a:rPr lang="en-US" dirty="0"/>
              <a:t>and </a:t>
            </a:r>
            <a:r>
              <a:rPr lang="en-US" dirty="0" smtClean="0"/>
              <a:t>non-NHQDR </a:t>
            </a:r>
            <a:r>
              <a:rPr lang="en-US" dirty="0"/>
              <a:t>measures to present novel comparisons </a:t>
            </a:r>
            <a:r>
              <a:rPr lang="en-US" dirty="0" smtClean="0"/>
              <a:t>between </a:t>
            </a:r>
            <a:r>
              <a:rPr lang="en-US" dirty="0"/>
              <a:t>Veterans </a:t>
            </a:r>
            <a:r>
              <a:rPr lang="en-US" dirty="0" smtClean="0"/>
              <a:t>and </a:t>
            </a:r>
            <a:r>
              <a:rPr lang="en-US" dirty="0"/>
              <a:t>non-Veterans and within Veteran populations.</a:t>
            </a:r>
          </a:p>
          <a:p>
            <a:pPr>
              <a:spcBef>
                <a:spcPts val="1200"/>
              </a:spcBef>
            </a:pPr>
            <a:endParaRPr lang="en-US" dirty="0"/>
          </a:p>
        </p:txBody>
      </p:sp>
    </p:spTree>
    <p:extLst>
      <p:ext uri="{BB962C8B-B14F-4D97-AF65-F5344CB8AC3E}">
        <p14:creationId xmlns:p14="http://schemas.microsoft.com/office/powerpoint/2010/main" val="2449989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Background on Chartbook</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fontScale="92500"/>
          </a:bodyPr>
          <a:lstStyle/>
          <a:p>
            <a:r>
              <a:rPr lang="en-US" dirty="0"/>
              <a:t>Veterans are individuals who have served in the armed forces: Army, Marine Corps, Navy, Air Force, or Coast Guard.</a:t>
            </a:r>
          </a:p>
          <a:p>
            <a:r>
              <a:rPr lang="en-US"/>
              <a:t>Veterans </a:t>
            </a:r>
            <a:r>
              <a:rPr lang="en-US" smtClean="0"/>
              <a:t>differ </a:t>
            </a:r>
            <a:r>
              <a:rPr lang="en-US" dirty="0"/>
              <a:t>from non-Veterans.</a:t>
            </a:r>
          </a:p>
          <a:p>
            <a:pPr lvl="1"/>
            <a:r>
              <a:rPr lang="en-US" sz="1900" dirty="0"/>
              <a:t>Veterans are more likely to be older, White, and male.</a:t>
            </a:r>
          </a:p>
          <a:p>
            <a:pPr lvl="1"/>
            <a:r>
              <a:rPr lang="en-US" sz="1900" dirty="0"/>
              <a:t>Veterans are more likely to have a disability, as well as certain physical and mental health conditions.</a:t>
            </a:r>
          </a:p>
          <a:p>
            <a:r>
              <a:rPr lang="en-US" dirty="0"/>
              <a:t>Some Veterans receive healthcare through VHA.</a:t>
            </a:r>
          </a:p>
          <a:p>
            <a:pPr lvl="1"/>
            <a:r>
              <a:rPr lang="en-US" sz="1900" dirty="0"/>
              <a:t>VHA users differ from Veterans who do not use VHA.</a:t>
            </a:r>
          </a:p>
          <a:p>
            <a:r>
              <a:rPr lang="en-US" sz="2300" dirty="0"/>
              <a:t>Evidence suggests that disparities in healthcare access and quality exist between Veterans and non-Veterans, within the Veteran population, and within the VHA patient population.</a:t>
            </a:r>
          </a:p>
          <a:p>
            <a:pPr marL="347662" lvl="1" indent="0">
              <a:buNone/>
            </a:pPr>
            <a:endParaRPr lang="en-US" dirty="0"/>
          </a:p>
        </p:txBody>
      </p:sp>
    </p:spTree>
    <p:extLst>
      <p:ext uri="{BB962C8B-B14F-4D97-AF65-F5344CB8AC3E}">
        <p14:creationId xmlns:p14="http://schemas.microsoft.com/office/powerpoint/2010/main" val="31434262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Office of Health Equity</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a:bodyPr>
          <a:lstStyle/>
          <a:p>
            <a:r>
              <a:rPr lang="en-US" dirty="0"/>
              <a:t>The VHA Office of Health Equity (OHE) was created in 2012 to promote the advancement of health equity and reduction of health disparities among Veterans.</a:t>
            </a:r>
          </a:p>
          <a:p>
            <a:pPr lvl="1"/>
            <a:r>
              <a:rPr lang="en-US" b="1" dirty="0"/>
              <a:t>Health equity</a:t>
            </a:r>
            <a:r>
              <a:rPr lang="en-US" dirty="0"/>
              <a:t> is the attainment of the highest level of health for all people.</a:t>
            </a:r>
          </a:p>
          <a:p>
            <a:pPr lvl="1"/>
            <a:r>
              <a:rPr lang="en-US" b="1" dirty="0"/>
              <a:t>Health disparities </a:t>
            </a:r>
            <a:r>
              <a:rPr lang="en-US" dirty="0"/>
              <a:t>are health differences closely linked with social or economic disadvantage.</a:t>
            </a:r>
          </a:p>
          <a:p>
            <a:pPr marL="347662" lvl="1" indent="0">
              <a:buNone/>
            </a:pPr>
            <a:endParaRPr lang="en-US" dirty="0"/>
          </a:p>
        </p:txBody>
      </p:sp>
    </p:spTree>
    <p:extLst>
      <p:ext uri="{BB962C8B-B14F-4D97-AF65-F5344CB8AC3E}">
        <p14:creationId xmlns:p14="http://schemas.microsoft.com/office/powerpoint/2010/main" val="4059547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Health Equity Action Plan</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fontScale="85000" lnSpcReduction="20000"/>
          </a:bodyPr>
          <a:lstStyle/>
          <a:p>
            <a:pPr>
              <a:lnSpc>
                <a:spcPct val="120000"/>
              </a:lnSpc>
            </a:pPr>
            <a:r>
              <a:rPr lang="en-US" dirty="0"/>
              <a:t>The Health Equity Action Plan (HEAP) is produced by OHE in conjunction with the Health Equity Coalition (HEC) to outline how to accomplish OHE’s vision.</a:t>
            </a:r>
          </a:p>
          <a:p>
            <a:pPr lvl="1"/>
            <a:r>
              <a:rPr lang="en-US" dirty="0"/>
              <a:t>The HEC is a committee that works collaboratively with executive VHA and VA members and external organizations with expertise in health equity.</a:t>
            </a:r>
          </a:p>
          <a:p>
            <a:pPr>
              <a:lnSpc>
                <a:spcPct val="120000"/>
              </a:lnSpc>
            </a:pPr>
            <a:r>
              <a:rPr lang="en-US" dirty="0"/>
              <a:t>The HEAP is organized around five aims to match the goals of the </a:t>
            </a:r>
            <a:r>
              <a:rPr lang="en-US" b="1" dirty="0"/>
              <a:t>National Partnership for Action to End Health </a:t>
            </a:r>
            <a:r>
              <a:rPr lang="en-US" b="1" dirty="0" smtClean="0"/>
              <a:t>Disparities </a:t>
            </a:r>
            <a:r>
              <a:rPr lang="en-US" dirty="0" smtClean="0"/>
              <a:t> </a:t>
            </a:r>
            <a:r>
              <a:rPr lang="en-US" dirty="0"/>
              <a:t>National Stakeholder Strategy, the </a:t>
            </a:r>
            <a:r>
              <a:rPr lang="en-US" dirty="0" smtClean="0"/>
              <a:t>HHS-led </a:t>
            </a:r>
            <a:r>
              <a:rPr lang="en-US" dirty="0"/>
              <a:t>federal strategy for eliminating disparities. The aims are:</a:t>
            </a:r>
          </a:p>
          <a:p>
            <a:pPr lvl="1"/>
            <a:r>
              <a:rPr lang="en-US" dirty="0" smtClean="0"/>
              <a:t>Awareness.</a:t>
            </a:r>
            <a:endParaRPr lang="en-US" dirty="0"/>
          </a:p>
          <a:p>
            <a:pPr lvl="1"/>
            <a:r>
              <a:rPr lang="en-US" dirty="0" smtClean="0"/>
              <a:t>Leadership.</a:t>
            </a:r>
            <a:endParaRPr lang="en-US" dirty="0"/>
          </a:p>
          <a:p>
            <a:pPr lvl="1"/>
            <a:r>
              <a:rPr lang="en-US" dirty="0"/>
              <a:t>Health system and life </a:t>
            </a:r>
            <a:r>
              <a:rPr lang="en-US" dirty="0" smtClean="0"/>
              <a:t>experience.</a:t>
            </a:r>
            <a:endParaRPr lang="en-US" dirty="0"/>
          </a:p>
          <a:p>
            <a:pPr lvl="1"/>
            <a:r>
              <a:rPr lang="en-US" dirty="0"/>
              <a:t>Cultural and linguistic </a:t>
            </a:r>
            <a:r>
              <a:rPr lang="en-US" dirty="0" smtClean="0"/>
              <a:t>competency.</a:t>
            </a:r>
            <a:endParaRPr lang="en-US" dirty="0"/>
          </a:p>
          <a:p>
            <a:pPr lvl="1"/>
            <a:r>
              <a:rPr lang="en-US" dirty="0"/>
              <a:t>Data, research, and </a:t>
            </a:r>
            <a:r>
              <a:rPr lang="en-US" dirty="0" smtClean="0"/>
              <a:t>evaluation.</a:t>
            </a:r>
            <a:endParaRPr lang="en-US" dirty="0"/>
          </a:p>
        </p:txBody>
      </p:sp>
    </p:spTree>
    <p:extLst>
      <p:ext uri="{BB962C8B-B14F-4D97-AF65-F5344CB8AC3E}">
        <p14:creationId xmlns:p14="http://schemas.microsoft.com/office/powerpoint/2010/main" val="3644643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descr="decoration">
            <a:extLst>
              <a:ext uri="{FF2B5EF4-FFF2-40B4-BE49-F238E27FC236}">
                <a16:creationId xmlns:a16="http://schemas.microsoft.com/office/drawing/2014/main" id="{B01A7A8B-B63F-45C5-8D0E-DD3E14C329FA}"/>
              </a:ext>
            </a:extLst>
          </p:cNvPr>
          <p:cNvCxnSpPr>
            <a:cxnSpLocks/>
          </p:cNvCxnSpPr>
          <p:nvPr/>
        </p:nvCxnSpPr>
        <p:spPr>
          <a:xfrm>
            <a:off x="876300" y="3429000"/>
            <a:ext cx="739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C144C97B-C149-4655-B86B-4E0171EB7EE9}"/>
              </a:ext>
            </a:extLst>
          </p:cNvPr>
          <p:cNvSpPr>
            <a:spLocks noGrp="1"/>
          </p:cNvSpPr>
          <p:nvPr>
            <p:ph type="title"/>
          </p:nvPr>
        </p:nvSpPr>
        <p:spPr/>
        <p:txBody>
          <a:bodyPr/>
          <a:lstStyle/>
          <a:p>
            <a:r>
              <a:rPr lang="en-US" dirty="0"/>
              <a:t> </a:t>
            </a:r>
          </a:p>
        </p:txBody>
      </p:sp>
      <p:sp>
        <p:nvSpPr>
          <p:cNvPr id="4" name="Content Placeholder 3">
            <a:extLst>
              <a:ext uri="{FF2B5EF4-FFF2-40B4-BE49-F238E27FC236}">
                <a16:creationId xmlns:a16="http://schemas.microsoft.com/office/drawing/2014/main" id="{98C14383-8BB0-4A0E-94F9-B1FF5BD97CDC}"/>
              </a:ext>
            </a:extLst>
          </p:cNvPr>
          <p:cNvSpPr>
            <a:spLocks noGrp="1"/>
          </p:cNvSpPr>
          <p:nvPr>
            <p:ph idx="1"/>
          </p:nvPr>
        </p:nvSpPr>
        <p:spPr>
          <a:xfrm>
            <a:off x="457200" y="1712890"/>
            <a:ext cx="8229600" cy="4459310"/>
          </a:xfrm>
        </p:spPr>
        <p:txBody>
          <a:bodyPr>
            <a:normAutofit/>
          </a:bodyPr>
          <a:lstStyle/>
          <a:p>
            <a:pPr marL="0" indent="0" algn="ctr">
              <a:buNone/>
            </a:pPr>
            <a:endParaRPr lang="en-US" sz="3200" b="0" cap="all" dirty="0" smtClean="0">
              <a:solidFill>
                <a:srgbClr val="682876"/>
              </a:solidFill>
              <a:latin typeface="Century Gothic" panose="020B0502020202020204" pitchFamily="34" charset="0"/>
            </a:endParaRPr>
          </a:p>
          <a:p>
            <a:pPr marL="0" indent="0" algn="ctr">
              <a:buNone/>
            </a:pPr>
            <a:endParaRPr lang="en-US" sz="3200" cap="all" dirty="0">
              <a:solidFill>
                <a:srgbClr val="682876"/>
              </a:solidFill>
              <a:latin typeface="Century Gothic" panose="020B0502020202020204" pitchFamily="34" charset="0"/>
            </a:endParaRPr>
          </a:p>
          <a:p>
            <a:pPr marL="0" indent="0" algn="ctr">
              <a:buNone/>
            </a:pPr>
            <a:endParaRPr lang="en-US" sz="3200" b="0" cap="all" dirty="0" smtClean="0">
              <a:solidFill>
                <a:srgbClr val="682876"/>
              </a:solidFill>
              <a:latin typeface="Century Gothic" panose="020B0502020202020204" pitchFamily="34" charset="0"/>
            </a:endParaRPr>
          </a:p>
          <a:p>
            <a:pPr marL="0" indent="0" algn="ctr">
              <a:buNone/>
            </a:pPr>
            <a:r>
              <a:rPr lang="en-US" sz="3200" b="0" cap="all" dirty="0" smtClean="0">
                <a:solidFill>
                  <a:srgbClr val="682876"/>
                </a:solidFill>
                <a:latin typeface="Century Gothic" panose="020B0502020202020204" pitchFamily="34" charset="0"/>
              </a:rPr>
              <a:t>EXECUTIVE </a:t>
            </a:r>
            <a:r>
              <a:rPr lang="en-US" sz="3200" b="0" cap="all" dirty="0">
                <a:solidFill>
                  <a:srgbClr val="682876"/>
                </a:solidFill>
                <a:latin typeface="Century Gothic" panose="020B0502020202020204" pitchFamily="34" charset="0"/>
              </a:rPr>
              <a:t>SUMMARY</a:t>
            </a:r>
            <a:endParaRPr lang="en-US" sz="3200" b="0" dirty="0"/>
          </a:p>
        </p:txBody>
      </p:sp>
    </p:spTree>
    <p:extLst>
      <p:ext uri="{BB962C8B-B14F-4D97-AF65-F5344CB8AC3E}">
        <p14:creationId xmlns:p14="http://schemas.microsoft.com/office/powerpoint/2010/main" val="3874082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Chartbook on Healthcare for Veterans</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a:bodyPr>
          <a:lstStyle/>
          <a:p>
            <a:r>
              <a:rPr lang="en-US" dirty="0"/>
              <a:t>The Chartbook on Healthcare for Veterans aligns with the HEAP’s awareness, data, research, and evaluation </a:t>
            </a:r>
            <a:r>
              <a:rPr lang="en-US" dirty="0" smtClean="0"/>
              <a:t>activities:</a:t>
            </a:r>
            <a:endParaRPr lang="en-US" dirty="0"/>
          </a:p>
          <a:p>
            <a:pPr lvl="1"/>
            <a:r>
              <a:rPr lang="en-US" dirty="0"/>
              <a:t>Increase </a:t>
            </a:r>
            <a:r>
              <a:rPr lang="en-US" b="1" dirty="0"/>
              <a:t>awareness</a:t>
            </a:r>
            <a:r>
              <a:rPr lang="en-US" dirty="0"/>
              <a:t> of health disparities, their impact, and actions needed to improve health outcomes.</a:t>
            </a:r>
          </a:p>
          <a:p>
            <a:pPr lvl="1"/>
            <a:r>
              <a:rPr lang="en-US" dirty="0"/>
              <a:t>Improve </a:t>
            </a:r>
            <a:r>
              <a:rPr lang="en-US" b="1" dirty="0"/>
              <a:t>data</a:t>
            </a:r>
            <a:r>
              <a:rPr lang="en-US" dirty="0">
                <a:solidFill>
                  <a:srgbClr val="671E75"/>
                </a:solidFill>
              </a:rPr>
              <a:t> </a:t>
            </a:r>
            <a:r>
              <a:rPr lang="en-US" dirty="0"/>
              <a:t>availability and coordination, utilization, and diffusion of </a:t>
            </a:r>
            <a:r>
              <a:rPr lang="en-US" b="1" dirty="0"/>
              <a:t>research and evaluation</a:t>
            </a:r>
            <a:r>
              <a:rPr lang="en-US" b="1" dirty="0">
                <a:solidFill>
                  <a:srgbClr val="671E75"/>
                </a:solidFill>
              </a:rPr>
              <a:t> </a:t>
            </a:r>
            <a:r>
              <a:rPr lang="en-US" dirty="0"/>
              <a:t>outcomes.</a:t>
            </a:r>
          </a:p>
          <a:p>
            <a:r>
              <a:rPr lang="en-US" dirty="0"/>
              <a:t>It is a collaboration between the AHRQ </a:t>
            </a:r>
            <a:r>
              <a:rPr lang="en-US" dirty="0" smtClean="0"/>
              <a:t>NHQDR </a:t>
            </a:r>
            <a:r>
              <a:rPr lang="en-US" dirty="0"/>
              <a:t>team, </a:t>
            </a:r>
            <a:r>
              <a:rPr lang="en-US" dirty="0" smtClean="0"/>
              <a:t>the VHA </a:t>
            </a:r>
            <a:r>
              <a:rPr lang="en-US" dirty="0"/>
              <a:t>OHE, and the Interagency Work Group.</a:t>
            </a:r>
          </a:p>
          <a:p>
            <a:pPr marL="0" indent="0">
              <a:buNone/>
            </a:pPr>
            <a:endParaRPr lang="en-US" dirty="0"/>
          </a:p>
        </p:txBody>
      </p:sp>
    </p:spTree>
    <p:extLst>
      <p:ext uri="{BB962C8B-B14F-4D97-AF65-F5344CB8AC3E}">
        <p14:creationId xmlns:p14="http://schemas.microsoft.com/office/powerpoint/2010/main" val="1133789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descr="decoration">
            <a:extLst>
              <a:ext uri="{FF2B5EF4-FFF2-40B4-BE49-F238E27FC236}">
                <a16:creationId xmlns:a16="http://schemas.microsoft.com/office/drawing/2014/main" id="{B01A7A8B-B63F-45C5-8D0E-DD3E14C329FA}"/>
              </a:ext>
            </a:extLst>
          </p:cNvPr>
          <p:cNvCxnSpPr>
            <a:cxnSpLocks/>
          </p:cNvCxnSpPr>
          <p:nvPr/>
        </p:nvCxnSpPr>
        <p:spPr>
          <a:xfrm>
            <a:off x="876300" y="3429000"/>
            <a:ext cx="739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C144C97B-C149-4655-B86B-4E0171EB7EE9}"/>
              </a:ext>
            </a:extLst>
          </p:cNvPr>
          <p:cNvSpPr>
            <a:spLocks noGrp="1"/>
          </p:cNvSpPr>
          <p:nvPr>
            <p:ph type="title"/>
          </p:nvPr>
        </p:nvSpPr>
        <p:spPr/>
        <p:txBody>
          <a:bodyPr/>
          <a:lstStyle/>
          <a:p>
            <a:r>
              <a:rPr lang="en-US" dirty="0"/>
              <a:t> </a:t>
            </a:r>
          </a:p>
        </p:txBody>
      </p:sp>
      <p:sp>
        <p:nvSpPr>
          <p:cNvPr id="4" name="Content Placeholder 3">
            <a:extLst>
              <a:ext uri="{FF2B5EF4-FFF2-40B4-BE49-F238E27FC236}">
                <a16:creationId xmlns:a16="http://schemas.microsoft.com/office/drawing/2014/main" id="{98C14383-8BB0-4A0E-94F9-B1FF5BD97CDC}"/>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3200" cap="all" dirty="0">
                <a:solidFill>
                  <a:srgbClr val="682876"/>
                </a:solidFill>
                <a:latin typeface="Century Gothic" panose="020B0502020202020204" pitchFamily="34" charset="0"/>
              </a:rPr>
              <a:t>Veterans Health Administration</a:t>
            </a:r>
            <a:endParaRPr lang="en-US" sz="3200" dirty="0"/>
          </a:p>
        </p:txBody>
      </p:sp>
    </p:spTree>
    <p:extLst>
      <p:ext uri="{BB962C8B-B14F-4D97-AF65-F5344CB8AC3E}">
        <p14:creationId xmlns:p14="http://schemas.microsoft.com/office/powerpoint/2010/main" val="2911163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Veterans Health Administration</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a:bodyPr>
          <a:lstStyle/>
          <a:p>
            <a:r>
              <a:rPr lang="en-US" sz="2000" dirty="0"/>
              <a:t>VHA is the largest integrated healthcare system in the United States.</a:t>
            </a:r>
          </a:p>
          <a:p>
            <a:r>
              <a:rPr lang="en-US" sz="2000" dirty="0"/>
              <a:t>VHA is organized into 18 </a:t>
            </a:r>
            <a:r>
              <a:rPr lang="en-US" sz="2000" dirty="0" smtClean="0"/>
              <a:t>geographically based </a:t>
            </a:r>
            <a:r>
              <a:rPr lang="en-US" sz="2000" dirty="0"/>
              <a:t>Veterans Integrated Service Networks (VISNs).</a:t>
            </a:r>
          </a:p>
        </p:txBody>
      </p:sp>
      <p:pic>
        <p:nvPicPr>
          <p:cNvPr id="4" name="Picture 3" descr="The 18 geographically-based Veterans Integrated Service Networks are illustrated on a color coded and numbered image of the United States. Network 1 ME, VT, NH, MA and CT. Network 2 is NY and NJ. Network 4 is PA and DE. Network 5 is WV, DC, and MD. Network 6 is VA and NC. Network 7 is AL, GA, and SC. Network 8 is FL, Virgin Is., and PR. Network 9 is TN and KY. Network 10 is IN, MI, and OH. Network 12 is WI and IL. Network 15 is KS and MO. Network 16 is AR, MS and LA. Network 17 is TX . Network 19 is MT, WY,UT, CO, and OK. Network 20 is AK, WA, OR, and ID. Network 21 is CA and NV. Network 22 is AZ and NM. ">
            <a:extLst>
              <a:ext uri="{FF2B5EF4-FFF2-40B4-BE49-F238E27FC236}">
                <a16:creationId xmlns:a16="http://schemas.microsoft.com/office/drawing/2014/main" id="{6771B31E-D271-40AD-9FE3-314FCD7D8A70}"/>
              </a:ext>
            </a:extLst>
          </p:cNvPr>
          <p:cNvPicPr>
            <a:picLocks noChangeAspect="1"/>
          </p:cNvPicPr>
          <p:nvPr/>
        </p:nvPicPr>
        <p:blipFill>
          <a:blip r:embed="rId3"/>
          <a:stretch>
            <a:fillRect/>
          </a:stretch>
        </p:blipFill>
        <p:spPr>
          <a:xfrm>
            <a:off x="1566921" y="3028244"/>
            <a:ext cx="6010158" cy="3354189"/>
          </a:xfrm>
          <a:prstGeom prst="rect">
            <a:avLst/>
          </a:prstGeom>
        </p:spPr>
      </p:pic>
      <p:sp>
        <p:nvSpPr>
          <p:cNvPr id="5" name="TextBox 4">
            <a:extLst>
              <a:ext uri="{FF2B5EF4-FFF2-40B4-BE49-F238E27FC236}">
                <a16:creationId xmlns:a16="http://schemas.microsoft.com/office/drawing/2014/main" id="{D8DE5838-F545-40FB-9BA3-75A752205D87}"/>
              </a:ext>
            </a:extLst>
          </p:cNvPr>
          <p:cNvSpPr txBox="1"/>
          <p:nvPr/>
        </p:nvSpPr>
        <p:spPr>
          <a:xfrm>
            <a:off x="457200" y="6430089"/>
            <a:ext cx="3285297" cy="246221"/>
          </a:xfrm>
          <a:prstGeom prst="rect">
            <a:avLst/>
          </a:prstGeom>
          <a:noFill/>
        </p:spPr>
        <p:txBody>
          <a:bodyPr wrap="square" rtlCol="0">
            <a:spAutoFit/>
          </a:bodyPr>
          <a:lstStyle/>
          <a:p>
            <a:r>
              <a:rPr lang="en-US" sz="1000" b="1" dirty="0"/>
              <a:t>Source:</a:t>
            </a:r>
            <a:r>
              <a:rPr lang="en-US" sz="1000" dirty="0"/>
              <a:t> Department of Veterans Affairs, 2020.</a:t>
            </a:r>
          </a:p>
        </p:txBody>
      </p:sp>
    </p:spTree>
    <p:extLst>
      <p:ext uri="{BB962C8B-B14F-4D97-AF65-F5344CB8AC3E}">
        <p14:creationId xmlns:p14="http://schemas.microsoft.com/office/powerpoint/2010/main" val="1649419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VHA Medical Centers and Clinics</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a:bodyPr>
          <a:lstStyle/>
          <a:p>
            <a:r>
              <a:rPr lang="en-US" dirty="0"/>
              <a:t>VHA healthcare system is composed of:</a:t>
            </a:r>
          </a:p>
          <a:p>
            <a:pPr lvl="1"/>
            <a:r>
              <a:rPr lang="en-US" dirty="0"/>
              <a:t>170 VA Medical Centers (VAMCs</a:t>
            </a:r>
            <a:r>
              <a:rPr lang="en-US" dirty="0" smtClean="0"/>
              <a:t>).</a:t>
            </a:r>
            <a:endParaRPr lang="en-US" dirty="0"/>
          </a:p>
          <a:p>
            <a:pPr lvl="1"/>
            <a:r>
              <a:rPr lang="en-US" dirty="0"/>
              <a:t>1,074 community-based outpatient clinics (CBOCs</a:t>
            </a:r>
            <a:r>
              <a:rPr lang="en-US" dirty="0" smtClean="0"/>
              <a:t>).</a:t>
            </a:r>
            <a:endParaRPr lang="en-US" dirty="0"/>
          </a:p>
        </p:txBody>
      </p:sp>
      <p:pic>
        <p:nvPicPr>
          <p:cNvPr id="4" name="Picture 3" descr="Map of the United States with pins positioned over the 170 VA Medical Centers locations. ">
            <a:extLst>
              <a:ext uri="{FF2B5EF4-FFF2-40B4-BE49-F238E27FC236}">
                <a16:creationId xmlns:a16="http://schemas.microsoft.com/office/drawing/2014/main" id="{9A101659-B485-4A7F-9ACB-E78E8BE0FC83}"/>
              </a:ext>
            </a:extLst>
          </p:cNvPr>
          <p:cNvPicPr>
            <a:picLocks noChangeAspect="1"/>
          </p:cNvPicPr>
          <p:nvPr/>
        </p:nvPicPr>
        <p:blipFill>
          <a:blip r:embed="rId3"/>
          <a:stretch>
            <a:fillRect/>
          </a:stretch>
        </p:blipFill>
        <p:spPr>
          <a:xfrm>
            <a:off x="1509471" y="3017520"/>
            <a:ext cx="5943600" cy="3312031"/>
          </a:xfrm>
          <a:prstGeom prst="rect">
            <a:avLst/>
          </a:prstGeom>
        </p:spPr>
      </p:pic>
      <p:sp>
        <p:nvSpPr>
          <p:cNvPr id="5" name="TextBox 4">
            <a:extLst>
              <a:ext uri="{FF2B5EF4-FFF2-40B4-BE49-F238E27FC236}">
                <a16:creationId xmlns:a16="http://schemas.microsoft.com/office/drawing/2014/main" id="{E20079F5-01C1-4356-87B2-D2F6122CF476}"/>
              </a:ext>
            </a:extLst>
          </p:cNvPr>
          <p:cNvSpPr txBox="1"/>
          <p:nvPr/>
        </p:nvSpPr>
        <p:spPr>
          <a:xfrm>
            <a:off x="457199" y="6400800"/>
            <a:ext cx="7040880" cy="400110"/>
          </a:xfrm>
          <a:prstGeom prst="rect">
            <a:avLst/>
          </a:prstGeom>
          <a:noFill/>
        </p:spPr>
        <p:txBody>
          <a:bodyPr wrap="square" rtlCol="0">
            <a:spAutoFit/>
          </a:bodyPr>
          <a:lstStyle/>
          <a:p>
            <a:r>
              <a:rPr lang="en-US" sz="1000" b="1" dirty="0"/>
              <a:t>Source:</a:t>
            </a:r>
            <a:r>
              <a:rPr lang="en-US" sz="1000" dirty="0"/>
              <a:t> American Enterprise </a:t>
            </a:r>
            <a:r>
              <a:rPr lang="en-US" sz="1000" dirty="0" smtClean="0"/>
              <a:t>Institute, VA Mission Act Access Map, 2019</a:t>
            </a:r>
            <a:r>
              <a:rPr lang="en-US" sz="1000" dirty="0"/>
              <a:t>.</a:t>
            </a:r>
          </a:p>
        </p:txBody>
      </p:sp>
    </p:spTree>
    <p:extLst>
      <p:ext uri="{BB962C8B-B14F-4D97-AF65-F5344CB8AC3E}">
        <p14:creationId xmlns:p14="http://schemas.microsoft.com/office/powerpoint/2010/main" val="1509550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VHA Eligibility and Benefits</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a:bodyPr>
          <a:lstStyle/>
          <a:p>
            <a:r>
              <a:rPr lang="en-US" dirty="0"/>
              <a:t>Veterans are assigned to priority group 1 through 8 based on</a:t>
            </a:r>
            <a:r>
              <a:rPr lang="haw-US" dirty="0"/>
              <a:t>:</a:t>
            </a:r>
            <a:endParaRPr lang="en-US" dirty="0"/>
          </a:p>
          <a:p>
            <a:pPr lvl="1"/>
            <a:r>
              <a:rPr lang="en-US" dirty="0"/>
              <a:t>Service history and military discharge </a:t>
            </a:r>
            <a:r>
              <a:rPr lang="en-US" dirty="0" smtClean="0"/>
              <a:t>status.</a:t>
            </a:r>
            <a:endParaRPr lang="en-US" dirty="0"/>
          </a:p>
          <a:p>
            <a:pPr lvl="1"/>
            <a:r>
              <a:rPr lang="en-US" dirty="0"/>
              <a:t>Service-connected disability rating and </a:t>
            </a:r>
            <a:r>
              <a:rPr lang="en-US" dirty="0" smtClean="0"/>
              <a:t>diagnoses.</a:t>
            </a:r>
            <a:endParaRPr lang="en-US" dirty="0"/>
          </a:p>
          <a:p>
            <a:pPr lvl="1"/>
            <a:r>
              <a:rPr lang="en-US" dirty="0"/>
              <a:t>Income </a:t>
            </a:r>
            <a:r>
              <a:rPr lang="en-US" dirty="0" smtClean="0"/>
              <a:t>level.</a:t>
            </a:r>
            <a:endParaRPr lang="en-US" dirty="0"/>
          </a:p>
          <a:p>
            <a:pPr lvl="1"/>
            <a:r>
              <a:rPr lang="en-US" dirty="0"/>
              <a:t>Medicaid </a:t>
            </a:r>
            <a:r>
              <a:rPr lang="en-US" dirty="0" smtClean="0"/>
              <a:t>eligibility.</a:t>
            </a:r>
            <a:endParaRPr lang="en-US" dirty="0"/>
          </a:p>
          <a:p>
            <a:pPr lvl="1"/>
            <a:r>
              <a:rPr lang="en-US" dirty="0"/>
              <a:t>Other benefits </a:t>
            </a:r>
            <a:r>
              <a:rPr lang="en-US" dirty="0" smtClean="0"/>
              <a:t>received.</a:t>
            </a:r>
            <a:endParaRPr lang="en-US" dirty="0"/>
          </a:p>
          <a:p>
            <a:r>
              <a:rPr lang="en-US" dirty="0"/>
              <a:t>Benefits and copayments are based on priority.</a:t>
            </a:r>
          </a:p>
          <a:p>
            <a:pPr lvl="1"/>
            <a:r>
              <a:rPr lang="en-US" dirty="0"/>
              <a:t>Not all Veterans are eligible for VHA benefits.</a:t>
            </a:r>
          </a:p>
          <a:p>
            <a:pPr lvl="1"/>
            <a:r>
              <a:rPr lang="en-US" dirty="0"/>
              <a:t>VHA serves roughly half of the U.S. Veteran population.</a:t>
            </a:r>
          </a:p>
          <a:p>
            <a:pPr marL="347662" lvl="1" indent="0">
              <a:buNone/>
            </a:pPr>
            <a:endParaRPr lang="en-US" dirty="0"/>
          </a:p>
        </p:txBody>
      </p:sp>
    </p:spTree>
    <p:extLst>
      <p:ext uri="{BB962C8B-B14F-4D97-AF65-F5344CB8AC3E}">
        <p14:creationId xmlns:p14="http://schemas.microsoft.com/office/powerpoint/2010/main" val="202118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lstStyle/>
          <a:p>
            <a:r>
              <a:rPr lang="en-US" smtClean="0"/>
              <a:t>VHA Benefits</a:t>
            </a:r>
            <a:endParaRPr lang="en-US" dirty="0"/>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fontScale="92500" lnSpcReduction="10000"/>
          </a:bodyPr>
          <a:lstStyle/>
          <a:p>
            <a:r>
              <a:rPr lang="en-US" dirty="0" smtClean="0"/>
              <a:t>VHA provides:</a:t>
            </a:r>
          </a:p>
          <a:p>
            <a:pPr lvl="1"/>
            <a:r>
              <a:rPr lang="en-US" dirty="0" smtClean="0"/>
              <a:t>Inpatient, outpatient, and specialty care.</a:t>
            </a:r>
          </a:p>
          <a:p>
            <a:pPr lvl="1"/>
            <a:r>
              <a:rPr lang="en-US" dirty="0" smtClean="0"/>
              <a:t>Prescription and over-the-counter medications.</a:t>
            </a:r>
          </a:p>
          <a:p>
            <a:pPr lvl="1"/>
            <a:r>
              <a:rPr lang="en-US" dirty="0" smtClean="0"/>
              <a:t>Durable medical equipment.</a:t>
            </a:r>
          </a:p>
          <a:p>
            <a:pPr lvl="1"/>
            <a:r>
              <a:rPr lang="en-US" dirty="0" smtClean="0"/>
              <a:t>Long-term care.</a:t>
            </a:r>
          </a:p>
          <a:p>
            <a:pPr lvl="1"/>
            <a:r>
              <a:rPr lang="en-US" dirty="0" smtClean="0"/>
              <a:t>Home-based care.</a:t>
            </a:r>
          </a:p>
          <a:p>
            <a:pPr lvl="1"/>
            <a:r>
              <a:rPr lang="en-US" dirty="0" smtClean="0"/>
              <a:t>Telehealth.</a:t>
            </a:r>
          </a:p>
          <a:p>
            <a:r>
              <a:rPr lang="en-US" dirty="0" smtClean="0"/>
              <a:t>Benefits include:</a:t>
            </a:r>
          </a:p>
          <a:p>
            <a:pPr lvl="1"/>
            <a:r>
              <a:rPr lang="en-US" dirty="0" smtClean="0"/>
              <a:t>No copayments for treatment related to a service-connected disability.</a:t>
            </a:r>
          </a:p>
          <a:p>
            <a:pPr lvl="1"/>
            <a:r>
              <a:rPr lang="en-US" dirty="0" smtClean="0"/>
              <a:t>Low copayments for other healthcare.</a:t>
            </a:r>
          </a:p>
          <a:p>
            <a:pPr lvl="1"/>
            <a:r>
              <a:rPr lang="en-US" dirty="0" smtClean="0"/>
              <a:t>Transportation reimbursement.</a:t>
            </a:r>
            <a:endParaRPr lang="en-US" dirty="0"/>
          </a:p>
        </p:txBody>
      </p:sp>
    </p:spTree>
    <p:extLst>
      <p:ext uri="{BB962C8B-B14F-4D97-AF65-F5344CB8AC3E}">
        <p14:creationId xmlns:p14="http://schemas.microsoft.com/office/powerpoint/2010/main" val="2377406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VHA-Funded Community Care</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a:bodyPr>
          <a:lstStyle/>
          <a:p>
            <a:r>
              <a:rPr lang="en-US" dirty="0"/>
              <a:t>VHA also funds healthcare from non-VHA providers in the community when VHA cannot provide the care needed.</a:t>
            </a:r>
          </a:p>
          <a:p>
            <a:pPr lvl="1"/>
            <a:r>
              <a:rPr lang="en-US" dirty="0"/>
              <a:t>Healthcare provided through community providers must be preauthorized and funds are based on eligibility requirements and Veterans’ needs.</a:t>
            </a:r>
          </a:p>
          <a:p>
            <a:pPr lvl="1"/>
            <a:r>
              <a:rPr lang="en-US" dirty="0"/>
              <a:t>Care includes: </a:t>
            </a:r>
          </a:p>
          <a:p>
            <a:pPr lvl="2"/>
            <a:r>
              <a:rPr lang="en-US" dirty="0"/>
              <a:t>Inpatient and outpatient </a:t>
            </a:r>
            <a:r>
              <a:rPr lang="en-US" dirty="0" smtClean="0"/>
              <a:t>care.</a:t>
            </a:r>
            <a:endParaRPr lang="en-US" dirty="0"/>
          </a:p>
          <a:p>
            <a:pPr lvl="2"/>
            <a:r>
              <a:rPr lang="en-US" dirty="0"/>
              <a:t>Emergency and urgent </a:t>
            </a:r>
            <a:r>
              <a:rPr lang="en-US" dirty="0" smtClean="0"/>
              <a:t>care.</a:t>
            </a:r>
            <a:endParaRPr lang="en-US" dirty="0"/>
          </a:p>
          <a:p>
            <a:pPr lvl="2"/>
            <a:r>
              <a:rPr lang="en-US" dirty="0"/>
              <a:t>Home-health and hospice </a:t>
            </a:r>
            <a:r>
              <a:rPr lang="en-US" dirty="0" smtClean="0"/>
              <a:t>care.</a:t>
            </a:r>
            <a:endParaRPr lang="en-US" dirty="0"/>
          </a:p>
          <a:p>
            <a:pPr lvl="2"/>
            <a:r>
              <a:rPr lang="en-US" dirty="0" smtClean="0"/>
              <a:t>Vaccinations.</a:t>
            </a:r>
            <a:endParaRPr lang="en-US" dirty="0"/>
          </a:p>
        </p:txBody>
      </p:sp>
    </p:spTree>
    <p:extLst>
      <p:ext uri="{BB962C8B-B14F-4D97-AF65-F5344CB8AC3E}">
        <p14:creationId xmlns:p14="http://schemas.microsoft.com/office/powerpoint/2010/main" val="2005905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lstStyle/>
          <a:p>
            <a:r>
              <a:rPr lang="en-US" smtClean="0"/>
              <a:t>Community Care - MISSION Act</a:t>
            </a:r>
            <a:endParaRPr lang="en-US" dirty="0"/>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fontScale="92500" lnSpcReduction="20000"/>
          </a:bodyPr>
          <a:lstStyle/>
          <a:p>
            <a:r>
              <a:rPr lang="en-US" dirty="0" smtClean="0"/>
              <a:t>Maintaining Internal Systems and Strengthening Integrated Outside Networks (MISSION) Act:</a:t>
            </a:r>
          </a:p>
          <a:p>
            <a:pPr lvl="1"/>
            <a:r>
              <a:rPr lang="en-US" dirty="0" smtClean="0"/>
              <a:t>Passed in 2018, it establishes the Veterans Community Care Program.</a:t>
            </a:r>
          </a:p>
          <a:p>
            <a:pPr lvl="1"/>
            <a:r>
              <a:rPr lang="en-US" dirty="0" smtClean="0"/>
              <a:t>Some Veterans are eligible for care in the community:</a:t>
            </a:r>
          </a:p>
          <a:p>
            <a:pPr lvl="2"/>
            <a:r>
              <a:rPr lang="en-US" dirty="0" smtClean="0"/>
              <a:t>If a service is not available at any VA medical facility.</a:t>
            </a:r>
          </a:p>
          <a:p>
            <a:pPr lvl="2"/>
            <a:r>
              <a:rPr lang="en-US" dirty="0" smtClean="0"/>
              <a:t>If a Veteran lives in a U.S. state or territory without a full-service VA medical facility.</a:t>
            </a:r>
          </a:p>
          <a:p>
            <a:pPr lvl="2"/>
            <a:r>
              <a:rPr lang="en-US" dirty="0" smtClean="0"/>
              <a:t>If a Veteran qualifies under the “grandfather” provision related to distance eligibility under the Veterans Choice Program.</a:t>
            </a:r>
          </a:p>
          <a:p>
            <a:pPr lvl="2"/>
            <a:r>
              <a:rPr lang="en-US" dirty="0" smtClean="0"/>
              <a:t>If VA cannot furnish care within certain drive time or appointment wait time access standards.</a:t>
            </a:r>
          </a:p>
          <a:p>
            <a:pPr lvl="2"/>
            <a:r>
              <a:rPr lang="en-US" dirty="0" smtClean="0"/>
              <a:t>If it is in the best medical interest of the Veteran to receive community care based on defined factors.</a:t>
            </a:r>
          </a:p>
          <a:p>
            <a:pPr lvl="2"/>
            <a:r>
              <a:rPr lang="en-US" dirty="0" smtClean="0"/>
              <a:t>If a VA medical service line is not providing care in a manner that complies with VA’s standards for quality based on specific conditions.</a:t>
            </a:r>
          </a:p>
          <a:p>
            <a:endParaRPr lang="en-US" dirty="0"/>
          </a:p>
        </p:txBody>
      </p:sp>
    </p:spTree>
    <p:extLst>
      <p:ext uri="{BB962C8B-B14F-4D97-AF65-F5344CB8AC3E}">
        <p14:creationId xmlns:p14="http://schemas.microsoft.com/office/powerpoint/2010/main" val="380754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Veterans Served by VHA</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a:bodyPr>
          <a:lstStyle/>
          <a:p>
            <a:r>
              <a:rPr lang="en-US" dirty="0"/>
              <a:t>Statistics for fiscal year 2017 include </a:t>
            </a:r>
            <a:r>
              <a:rPr lang="en-US"/>
              <a:t>the </a:t>
            </a:r>
            <a:r>
              <a:rPr lang="en-US" smtClean="0"/>
              <a:t>following:</a:t>
            </a:r>
            <a:endParaRPr lang="en-US" dirty="0"/>
          </a:p>
          <a:p>
            <a:pPr lvl="1"/>
            <a:r>
              <a:rPr lang="en-US" dirty="0"/>
              <a:t>Half of the Veterans in the United States were enrolled in VHA (9 million of about 18 million Veterans).</a:t>
            </a:r>
          </a:p>
          <a:p>
            <a:pPr lvl="1"/>
            <a:r>
              <a:rPr lang="en-US" dirty="0"/>
              <a:t>Six million Veterans received VHA services.</a:t>
            </a:r>
          </a:p>
          <a:p>
            <a:pPr lvl="1"/>
            <a:r>
              <a:rPr lang="en-US" dirty="0"/>
              <a:t>The VHA budget was $68 billion.</a:t>
            </a:r>
            <a:endParaRPr lang="en-US" strike="sngStrike" dirty="0"/>
          </a:p>
        </p:txBody>
      </p:sp>
    </p:spTree>
    <p:extLst>
      <p:ext uri="{BB962C8B-B14F-4D97-AF65-F5344CB8AC3E}">
        <p14:creationId xmlns:p14="http://schemas.microsoft.com/office/powerpoint/2010/main" val="318961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descr="decoration">
            <a:extLst>
              <a:ext uri="{FF2B5EF4-FFF2-40B4-BE49-F238E27FC236}">
                <a16:creationId xmlns:a16="http://schemas.microsoft.com/office/drawing/2014/main" id="{B01A7A8B-B63F-45C5-8D0E-DD3E14C329FA}"/>
              </a:ext>
            </a:extLst>
          </p:cNvPr>
          <p:cNvCxnSpPr>
            <a:cxnSpLocks/>
          </p:cNvCxnSpPr>
          <p:nvPr/>
        </p:nvCxnSpPr>
        <p:spPr>
          <a:xfrm>
            <a:off x="876300" y="3429000"/>
            <a:ext cx="739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C144C97B-C149-4655-B86B-4E0171EB7EE9}"/>
              </a:ext>
            </a:extLst>
          </p:cNvPr>
          <p:cNvSpPr>
            <a:spLocks noGrp="1"/>
          </p:cNvSpPr>
          <p:nvPr>
            <p:ph type="title"/>
          </p:nvPr>
        </p:nvSpPr>
        <p:spPr/>
        <p:txBody>
          <a:bodyPr/>
          <a:lstStyle/>
          <a:p>
            <a:r>
              <a:rPr lang="en-US" dirty="0"/>
              <a:t> </a:t>
            </a:r>
          </a:p>
        </p:txBody>
      </p:sp>
      <p:sp>
        <p:nvSpPr>
          <p:cNvPr id="4" name="Content Placeholder 3">
            <a:extLst>
              <a:ext uri="{FF2B5EF4-FFF2-40B4-BE49-F238E27FC236}">
                <a16:creationId xmlns:a16="http://schemas.microsoft.com/office/drawing/2014/main" id="{98C14383-8BB0-4A0E-94F9-B1FF5BD97CDC}"/>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3200" cap="all" dirty="0">
                <a:solidFill>
                  <a:srgbClr val="682876"/>
                </a:solidFill>
                <a:latin typeface="Century Gothic" panose="020B0502020202020204" pitchFamily="34" charset="0"/>
              </a:rPr>
              <a:t>CHARTBOOK METHODOLOGY</a:t>
            </a:r>
            <a:endParaRPr lang="en-US" sz="3200" dirty="0"/>
          </a:p>
        </p:txBody>
      </p:sp>
    </p:spTree>
    <p:extLst>
      <p:ext uri="{BB962C8B-B14F-4D97-AF65-F5344CB8AC3E}">
        <p14:creationId xmlns:p14="http://schemas.microsoft.com/office/powerpoint/2010/main" val="3836229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Executive Summary</a:t>
            </a:r>
            <a:endParaRPr lang="en-US" dirty="0"/>
          </a:p>
        </p:txBody>
      </p:sp>
      <p:sp>
        <p:nvSpPr>
          <p:cNvPr id="3" name="Content Placeholder 2"/>
          <p:cNvSpPr>
            <a:spLocks noGrp="1"/>
          </p:cNvSpPr>
          <p:nvPr>
            <p:ph idx="1"/>
          </p:nvPr>
        </p:nvSpPr>
        <p:spPr/>
        <p:txBody>
          <a:bodyPr>
            <a:normAutofit/>
          </a:bodyPr>
          <a:lstStyle/>
          <a:p>
            <a:r>
              <a:rPr lang="en-US" smtClean="0"/>
              <a:t>This chartbook provides information regarding disparities in access to and quality of healthcare received by Veterans.</a:t>
            </a:r>
          </a:p>
          <a:p>
            <a:r>
              <a:rPr lang="en-US" smtClean="0"/>
              <a:t>Data on disparities are presented.</a:t>
            </a:r>
          </a:p>
          <a:p>
            <a:pPr lvl="1"/>
            <a:r>
              <a:rPr lang="en-US" smtClean="0"/>
              <a:t>Contrast 1: Between Veterans and non-Veterans.</a:t>
            </a:r>
          </a:p>
          <a:p>
            <a:pPr lvl="1"/>
            <a:r>
              <a:rPr lang="en-US" smtClean="0"/>
              <a:t>Contrast 2: Between all Veterans, regardless of provider and payer of healthcare, with different characteristics (e.g., age, gender).</a:t>
            </a:r>
          </a:p>
          <a:p>
            <a:pPr lvl="1"/>
            <a:r>
              <a:rPr lang="en-US" smtClean="0"/>
              <a:t>Contrast 3: Between Veterans Health Administration (VHA) users with different characteristics (e.g., age, gender).</a:t>
            </a:r>
          </a:p>
          <a:p>
            <a:endParaRPr lang="en-US" dirty="0"/>
          </a:p>
        </p:txBody>
      </p:sp>
    </p:spTree>
    <p:extLst>
      <p:ext uri="{BB962C8B-B14F-4D97-AF65-F5344CB8AC3E}">
        <p14:creationId xmlns:p14="http://schemas.microsoft.com/office/powerpoint/2010/main" val="2890664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Autofit/>
          </a:bodyPr>
          <a:lstStyle/>
          <a:p>
            <a:pPr algn="l"/>
            <a:r>
              <a:rPr lang="en-US" dirty="0"/>
              <a:t>Comparison Populations and Contrasts</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a:bodyPr>
          <a:lstStyle/>
          <a:p>
            <a:r>
              <a:rPr lang="en-US" sz="2200" dirty="0"/>
              <a:t>Analyses included three populations: Veterans, non-Veterans, and Veterans who use VHA services.</a:t>
            </a:r>
          </a:p>
          <a:p>
            <a:r>
              <a:rPr lang="en-US" sz="2200" dirty="0"/>
              <a:t>Analyses were organized into three types of comparison </a:t>
            </a:r>
            <a:r>
              <a:rPr lang="haw-US" sz="2200" dirty="0"/>
              <a:t/>
            </a:r>
            <a:br>
              <a:rPr lang="haw-US" sz="2200" dirty="0"/>
            </a:br>
            <a:r>
              <a:rPr lang="en-US" sz="2200" dirty="0"/>
              <a:t>(i.e., contrasts).</a:t>
            </a:r>
          </a:p>
          <a:p>
            <a:endParaRPr lang="en-US" sz="2200" dirty="0"/>
          </a:p>
        </p:txBody>
      </p:sp>
      <p:graphicFrame>
        <p:nvGraphicFramePr>
          <p:cNvPr id="4" name="Table 4" descr="List of the three contrasts, the populations included in each contrast, and contrast comparisons">
            <a:extLst>
              <a:ext uri="{FF2B5EF4-FFF2-40B4-BE49-F238E27FC236}">
                <a16:creationId xmlns:a16="http://schemas.microsoft.com/office/drawing/2014/main" id="{A43EA023-145B-423D-B88B-DF292FCD6B48}"/>
              </a:ext>
            </a:extLst>
          </p:cNvPr>
          <p:cNvGraphicFramePr>
            <a:graphicFrameLocks noGrp="1"/>
          </p:cNvGraphicFramePr>
          <p:nvPr>
            <p:extLst>
              <p:ext uri="{D42A27DB-BD31-4B8C-83A1-F6EECF244321}">
                <p14:modId xmlns:p14="http://schemas.microsoft.com/office/powerpoint/2010/main" val="2081234182"/>
              </p:ext>
            </p:extLst>
          </p:nvPr>
        </p:nvGraphicFramePr>
        <p:xfrm>
          <a:off x="457200" y="3338306"/>
          <a:ext cx="8229600" cy="2617733"/>
        </p:xfrm>
        <a:graphic>
          <a:graphicData uri="http://schemas.openxmlformats.org/drawingml/2006/table">
            <a:tbl>
              <a:tblPr firstRow="1" bandRow="1">
                <a:tableStyleId>{EB9631B5-78F2-41C9-869B-9F39066F8104}</a:tableStyleId>
              </a:tblPr>
              <a:tblGrid>
                <a:gridCol w="1076770">
                  <a:extLst>
                    <a:ext uri="{9D8B030D-6E8A-4147-A177-3AD203B41FA5}">
                      <a16:colId xmlns:a16="http://schemas.microsoft.com/office/drawing/2014/main" val="493859740"/>
                    </a:ext>
                  </a:extLst>
                </a:gridCol>
                <a:gridCol w="1692067">
                  <a:extLst>
                    <a:ext uri="{9D8B030D-6E8A-4147-A177-3AD203B41FA5}">
                      <a16:colId xmlns:a16="http://schemas.microsoft.com/office/drawing/2014/main" val="994484030"/>
                    </a:ext>
                  </a:extLst>
                </a:gridCol>
                <a:gridCol w="5460763">
                  <a:extLst>
                    <a:ext uri="{9D8B030D-6E8A-4147-A177-3AD203B41FA5}">
                      <a16:colId xmlns:a16="http://schemas.microsoft.com/office/drawing/2014/main" val="362725934"/>
                    </a:ext>
                  </a:extLst>
                </a:gridCol>
              </a:tblGrid>
              <a:tr h="295967">
                <a:tc>
                  <a:txBody>
                    <a:bodyPr/>
                    <a:lstStyle/>
                    <a:p>
                      <a:r>
                        <a:rPr lang="en-US" sz="1400" dirty="0"/>
                        <a:t>Contrast</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rgbClr val="682876"/>
                    </a:solidFill>
                  </a:tcPr>
                </a:tc>
                <a:tc>
                  <a:txBody>
                    <a:bodyPr/>
                    <a:lstStyle/>
                    <a:p>
                      <a:r>
                        <a:rPr lang="en-US" sz="1400" dirty="0" smtClean="0"/>
                        <a:t>Population</a:t>
                      </a:r>
                      <a:endParaRPr lang="en-US" sz="1400" dirty="0"/>
                    </a:p>
                  </a:txBody>
                  <a:tcPr>
                    <a:lnL>
                      <a:noFill/>
                    </a:lnL>
                    <a:lnR>
                      <a:noFill/>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rgbClr val="682876"/>
                    </a:solidFill>
                  </a:tcPr>
                </a:tc>
                <a:tc>
                  <a:txBody>
                    <a:bodyPr/>
                    <a:lstStyle/>
                    <a:p>
                      <a:r>
                        <a:rPr lang="en-US" sz="1400" dirty="0"/>
                        <a:t>Comparison</a:t>
                      </a:r>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5400" cmpd="sng">
                      <a:noFill/>
                    </a:lnB>
                    <a:lnTlToBr w="12700" cmpd="sng">
                      <a:noFill/>
                      <a:prstDash val="solid"/>
                    </a:lnTlToBr>
                    <a:lnBlToTr w="12700" cmpd="sng">
                      <a:noFill/>
                      <a:prstDash val="solid"/>
                    </a:lnBlToTr>
                    <a:solidFill>
                      <a:srgbClr val="682876"/>
                    </a:solidFill>
                  </a:tcPr>
                </a:tc>
                <a:extLst>
                  <a:ext uri="{0D108BD9-81ED-4DB2-BD59-A6C34878D82A}">
                    <a16:rowId xmlns:a16="http://schemas.microsoft.com/office/drawing/2014/main" val="1378983238"/>
                  </a:ext>
                </a:extLst>
              </a:tr>
              <a:tr h="636533">
                <a:tc>
                  <a:txBody>
                    <a:bodyPr/>
                    <a:lstStyle/>
                    <a:p>
                      <a:pPr algn="ctr"/>
                      <a:r>
                        <a:rPr lang="en-US" sz="1400" dirty="0"/>
                        <a:t>#1 </a:t>
                      </a:r>
                      <a:endParaRPr lang="en-US" sz="1400" b="1" dirty="0"/>
                    </a:p>
                  </a:txBody>
                  <a:tcPr>
                    <a:lnL w="12700" cap="flat" cmpd="sng" algn="ctr">
                      <a:noFill/>
                      <a:prstDash val="solid"/>
                      <a:round/>
                      <a:headEnd type="none" w="med" len="med"/>
                      <a:tailEnd type="none" w="med" len="med"/>
                    </a:lnL>
                    <a:lnR>
                      <a:noFill/>
                    </a:lnR>
                    <a:lnT w="25400" cmpd="sng">
                      <a:noFill/>
                    </a:lnT>
                    <a:lnB>
                      <a:noFill/>
                    </a:lnB>
                    <a:lnTlToBr w="12700" cmpd="sng">
                      <a:noFill/>
                      <a:prstDash val="solid"/>
                    </a:lnTlToBr>
                    <a:lnBlToTr w="12700" cmpd="sng">
                      <a:noFill/>
                      <a:prstDash val="solid"/>
                    </a:lnBlToTr>
                  </a:tcPr>
                </a:tc>
                <a:tc>
                  <a:txBody>
                    <a:bodyPr/>
                    <a:lstStyle/>
                    <a:p>
                      <a:r>
                        <a:rPr lang="en-US" sz="1400" dirty="0"/>
                        <a:t>Veterans and </a:t>
                      </a:r>
                    </a:p>
                    <a:p>
                      <a:r>
                        <a:rPr lang="en-US" sz="1400" dirty="0"/>
                        <a:t>non-Veterans</a:t>
                      </a:r>
                    </a:p>
                  </a:txBody>
                  <a:tcPr>
                    <a:lnL>
                      <a:noFill/>
                    </a:lnL>
                    <a:lnR>
                      <a:noFill/>
                    </a:lnR>
                    <a:lnT w="25400" cmpd="sng">
                      <a:noFill/>
                    </a:lnT>
                    <a:lnB>
                      <a:noFill/>
                    </a:lnB>
                    <a:lnTlToBr w="12700" cmpd="sng">
                      <a:noFill/>
                      <a:prstDash val="solid"/>
                    </a:lnTlToBr>
                    <a:lnBlToTr w="12700" cmpd="sng">
                      <a:noFill/>
                      <a:prstDash val="solid"/>
                    </a:lnBlToTr>
                  </a:tcPr>
                </a:tc>
                <a:tc>
                  <a:txBody>
                    <a:bodyPr/>
                    <a:lstStyle/>
                    <a:p>
                      <a:r>
                        <a:rPr lang="en-US" sz="1400" dirty="0"/>
                        <a:t>Assessed disparities by comparing Veterans </a:t>
                      </a:r>
                      <a:r>
                        <a:rPr lang="en-US" sz="1400" dirty="0" smtClean="0"/>
                        <a:t>with </a:t>
                      </a:r>
                      <a:r>
                        <a:rPr lang="en-US" sz="1400" dirty="0"/>
                        <a:t>non-Veterans, standardizing by age and gender</a:t>
                      </a:r>
                    </a:p>
                  </a:txBody>
                  <a:tcPr>
                    <a:lnL>
                      <a:noFill/>
                    </a:lnL>
                    <a:lnR w="12700" cap="flat" cmpd="sng" algn="ctr">
                      <a:noFill/>
                      <a:prstDash val="solid"/>
                      <a:round/>
                      <a:headEnd type="none" w="med" len="med"/>
                      <a:tailEnd type="none" w="med" len="med"/>
                    </a:lnR>
                    <a:lnT w="254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312891226"/>
                  </a:ext>
                </a:extLst>
              </a:tr>
              <a:tr h="710321">
                <a:tc>
                  <a:txBody>
                    <a:bodyPr/>
                    <a:lstStyle/>
                    <a:p>
                      <a:pPr algn="ctr"/>
                      <a:r>
                        <a:rPr lang="en-US" sz="1400" dirty="0"/>
                        <a:t>#2 </a:t>
                      </a:r>
                      <a:endParaRPr lang="en-US" sz="1400" b="1" dirty="0"/>
                    </a:p>
                  </a:txBody>
                  <a:tcP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r>
                        <a:rPr lang="en-US" sz="1400" dirty="0"/>
                        <a:t>All Veterans</a:t>
                      </a:r>
                    </a:p>
                  </a:txBody>
                  <a:tcPr>
                    <a:lnL>
                      <a:noFill/>
                    </a:lnL>
                    <a:lnR>
                      <a:noFill/>
                    </a:lnR>
                    <a:lnT>
                      <a:noFill/>
                    </a:lnT>
                    <a:lnB>
                      <a:noFill/>
                    </a:lnB>
                    <a:lnTlToBr w="12700" cmpd="sng">
                      <a:noFill/>
                      <a:prstDash val="solid"/>
                    </a:lnTlToBr>
                    <a:lnBlToTr w="12700" cmpd="sng">
                      <a:noFill/>
                      <a:prstDash val="solid"/>
                    </a:lnBlToTr>
                  </a:tcPr>
                </a:tc>
                <a:tc>
                  <a:txBody>
                    <a:bodyPr/>
                    <a:lstStyle/>
                    <a:p>
                      <a:r>
                        <a:rPr lang="en-US" sz="1400" dirty="0"/>
                        <a:t>Assessed disparities across characteristics such as age, gender, race, ethnicity, urban/rural location, education, income, disabilities/ limitations, physical health status, and mental health status</a:t>
                      </a:r>
                    </a:p>
                  </a:txBody>
                  <a:tcP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14011833"/>
                  </a:ext>
                </a:extLst>
              </a:tr>
              <a:tr h="917498">
                <a:tc>
                  <a:txBody>
                    <a:bodyPr/>
                    <a:lstStyle/>
                    <a:p>
                      <a:pPr algn="ctr"/>
                      <a:r>
                        <a:rPr lang="en-US" sz="1400" dirty="0"/>
                        <a:t>#3</a:t>
                      </a:r>
                      <a:endParaRPr lang="en-US" sz="1400" b="1" dirty="0"/>
                    </a:p>
                  </a:txBody>
                  <a:tcPr>
                    <a:lnL w="12700" cap="flat" cmpd="sng" algn="ctr">
                      <a:noFill/>
                      <a:prstDash val="solid"/>
                      <a:round/>
                      <a:headEnd type="none" w="med" len="med"/>
                      <a:tailEnd type="none" w="med" len="med"/>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Veterans who use VHA services </a:t>
                      </a:r>
                    </a:p>
                    <a:p>
                      <a:r>
                        <a:rPr lang="en-US" sz="1400" dirty="0"/>
                        <a:t>(i.e., VHA users)</a:t>
                      </a:r>
                    </a:p>
                  </a:txBody>
                  <a:tcPr>
                    <a:lnL>
                      <a:noFill/>
                    </a:lnL>
                    <a:lnR>
                      <a:noFill/>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dirty="0"/>
                        <a:t>Assessed disparities across characteristics such as age, gender, race, ethnicity, urban/rural location, socioeconomic status, period of service, service-connected disability, physical health status, and mental health status</a:t>
                      </a:r>
                    </a:p>
                  </a:txBody>
                  <a:tcPr>
                    <a:lnL>
                      <a:noFill/>
                    </a:lnL>
                    <a:lnR w="12700" cap="flat" cmpd="sng" algn="ctr">
                      <a:noFill/>
                      <a:prstDash val="solid"/>
                      <a:round/>
                      <a:headEnd type="none" w="med" len="med"/>
                      <a:tailEnd type="none" w="med" len="med"/>
                    </a:lnR>
                    <a:lnT>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1792831"/>
                  </a:ext>
                </a:extLst>
              </a:tr>
            </a:tbl>
          </a:graphicData>
        </a:graphic>
      </p:graphicFrame>
    </p:spTree>
    <p:extLst>
      <p:ext uri="{BB962C8B-B14F-4D97-AF65-F5344CB8AC3E}">
        <p14:creationId xmlns:p14="http://schemas.microsoft.com/office/powerpoint/2010/main" val="36864974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Data Sources – National Surveys</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a:bodyPr>
          <a:lstStyle/>
          <a:p>
            <a:r>
              <a:rPr lang="en-US" dirty="0"/>
              <a:t>Used for Contrasts 1 and 2.</a:t>
            </a:r>
          </a:p>
          <a:p>
            <a:r>
              <a:rPr lang="en-US" dirty="0"/>
              <a:t>National </a:t>
            </a:r>
            <a:r>
              <a:rPr lang="en-US" dirty="0" smtClean="0"/>
              <a:t>Health </a:t>
            </a:r>
            <a:r>
              <a:rPr lang="en-US" dirty="0"/>
              <a:t>Interview Survey (NHIS)</a:t>
            </a:r>
          </a:p>
          <a:p>
            <a:pPr lvl="1"/>
            <a:r>
              <a:rPr lang="en-US" dirty="0"/>
              <a:t>National in-person interview survey providing detailed information about health status, access to care, and receipt of services.</a:t>
            </a:r>
          </a:p>
          <a:p>
            <a:pPr lvl="1"/>
            <a:r>
              <a:rPr lang="en-US" dirty="0"/>
              <a:t>Self-reported data.</a:t>
            </a:r>
          </a:p>
          <a:p>
            <a:r>
              <a:rPr lang="en-US" dirty="0"/>
              <a:t>Medicare Expenditure Panel Survey (MEPS) </a:t>
            </a:r>
          </a:p>
          <a:p>
            <a:pPr lvl="1"/>
            <a:r>
              <a:rPr lang="en-US" dirty="0"/>
              <a:t>Set of national panel surveys of individuals and providers collecting and reporting comprehensive information about access, use, quality, and cost of healthcare.</a:t>
            </a:r>
          </a:p>
          <a:p>
            <a:pPr lvl="1"/>
            <a:r>
              <a:rPr lang="en-US" dirty="0"/>
              <a:t>MEPS panels </a:t>
            </a:r>
            <a:r>
              <a:rPr lang="en-US" dirty="0" smtClean="0"/>
              <a:t>derived </a:t>
            </a:r>
            <a:r>
              <a:rPr lang="en-US" dirty="0"/>
              <a:t>from NHIS sampling frames.</a:t>
            </a:r>
          </a:p>
          <a:p>
            <a:pPr lvl="1"/>
            <a:r>
              <a:rPr lang="en-US" dirty="0"/>
              <a:t>Self-reported data.</a:t>
            </a:r>
          </a:p>
          <a:p>
            <a:pPr marL="0" indent="0">
              <a:buNone/>
            </a:pPr>
            <a:endParaRPr lang="en-US" dirty="0"/>
          </a:p>
        </p:txBody>
      </p:sp>
    </p:spTree>
    <p:extLst>
      <p:ext uri="{BB962C8B-B14F-4D97-AF65-F5344CB8AC3E}">
        <p14:creationId xmlns:p14="http://schemas.microsoft.com/office/powerpoint/2010/main" val="2053564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Data Sources – VHA Data</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a:bodyPr>
          <a:lstStyle/>
          <a:p>
            <a:r>
              <a:rPr lang="en-US" dirty="0"/>
              <a:t>Used for Contrast 3.</a:t>
            </a:r>
          </a:p>
          <a:p>
            <a:r>
              <a:rPr lang="en-US" dirty="0"/>
              <a:t>Survey of Healthcare Experience of Patients (SHEP)</a:t>
            </a:r>
          </a:p>
          <a:p>
            <a:pPr lvl="1"/>
            <a:r>
              <a:rPr lang="en-US" dirty="0"/>
              <a:t>Customer experience survey used to evaluate and improve the experience of care among users of VHA facilities.</a:t>
            </a:r>
          </a:p>
          <a:p>
            <a:pPr lvl="1"/>
            <a:r>
              <a:rPr lang="en-US" dirty="0"/>
              <a:t>Self-reported data.</a:t>
            </a:r>
          </a:p>
          <a:p>
            <a:r>
              <a:rPr lang="en-US" dirty="0"/>
              <a:t>VHA administrative mortality data </a:t>
            </a:r>
          </a:p>
          <a:p>
            <a:pPr lvl="1"/>
            <a:r>
              <a:rPr lang="en-US" dirty="0"/>
              <a:t>Data collected for administrative purposes.</a:t>
            </a:r>
          </a:p>
          <a:p>
            <a:endParaRPr lang="en-US" dirty="0"/>
          </a:p>
        </p:txBody>
      </p:sp>
    </p:spTree>
    <p:extLst>
      <p:ext uri="{BB962C8B-B14F-4D97-AF65-F5344CB8AC3E}">
        <p14:creationId xmlns:p14="http://schemas.microsoft.com/office/powerpoint/2010/main" val="3180219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Autofit/>
          </a:bodyPr>
          <a:lstStyle/>
          <a:p>
            <a:pPr algn="l"/>
            <a:r>
              <a:rPr lang="en-US" dirty="0"/>
              <a:t>Data Sources by Dimension, Priority Area, and Contrast</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a:bodyPr>
          <a:lstStyle/>
          <a:p>
            <a:r>
              <a:rPr lang="en-US" sz="2200" dirty="0"/>
              <a:t>Data sources varied by </a:t>
            </a:r>
            <a:r>
              <a:rPr lang="en-US" sz="2200" dirty="0" smtClean="0"/>
              <a:t>NHQDR </a:t>
            </a:r>
            <a:r>
              <a:rPr lang="en-US" sz="2200" dirty="0"/>
              <a:t>dimension, </a:t>
            </a:r>
            <a:r>
              <a:rPr lang="en-US" sz="2200" dirty="0" smtClean="0"/>
              <a:t>NHQDR </a:t>
            </a:r>
            <a:r>
              <a:rPr lang="en-US" sz="2200" dirty="0"/>
              <a:t>priority area, and contrast.</a:t>
            </a:r>
          </a:p>
        </p:txBody>
      </p:sp>
      <p:graphicFrame>
        <p:nvGraphicFramePr>
          <p:cNvPr id="6" name="Table 5" descr="The QDR dimensions, QDR priority areas, data source(s) for contrasts 1&amp;2, and data source(s) for contrast 3">
            <a:extLst>
              <a:ext uri="{FF2B5EF4-FFF2-40B4-BE49-F238E27FC236}">
                <a16:creationId xmlns:a16="http://schemas.microsoft.com/office/drawing/2014/main" id="{0D894EA3-7DF9-48BF-86AD-EF69412EA304}"/>
              </a:ext>
            </a:extLst>
          </p:cNvPr>
          <p:cNvGraphicFramePr>
            <a:graphicFrameLocks noGrp="1"/>
          </p:cNvGraphicFramePr>
          <p:nvPr>
            <p:extLst>
              <p:ext uri="{D42A27DB-BD31-4B8C-83A1-F6EECF244321}">
                <p14:modId xmlns:p14="http://schemas.microsoft.com/office/powerpoint/2010/main" val="1453329037"/>
              </p:ext>
            </p:extLst>
          </p:nvPr>
        </p:nvGraphicFramePr>
        <p:xfrm>
          <a:off x="457200" y="2738108"/>
          <a:ext cx="8229600" cy="3108961"/>
        </p:xfrm>
        <a:graphic>
          <a:graphicData uri="http://schemas.openxmlformats.org/drawingml/2006/table">
            <a:tbl>
              <a:tblPr firstRow="1" firstCol="1" bandRow="1">
                <a:tableStyleId>{793D81CF-94F2-401A-BA57-92F5A7B2D0C5}</a:tableStyleId>
              </a:tblPr>
              <a:tblGrid>
                <a:gridCol w="1617993">
                  <a:extLst>
                    <a:ext uri="{9D8B030D-6E8A-4147-A177-3AD203B41FA5}">
                      <a16:colId xmlns:a16="http://schemas.microsoft.com/office/drawing/2014/main" val="558628436"/>
                    </a:ext>
                  </a:extLst>
                </a:gridCol>
                <a:gridCol w="2619030">
                  <a:extLst>
                    <a:ext uri="{9D8B030D-6E8A-4147-A177-3AD203B41FA5}">
                      <a16:colId xmlns:a16="http://schemas.microsoft.com/office/drawing/2014/main" val="3001482583"/>
                    </a:ext>
                  </a:extLst>
                </a:gridCol>
                <a:gridCol w="1846026">
                  <a:extLst>
                    <a:ext uri="{9D8B030D-6E8A-4147-A177-3AD203B41FA5}">
                      <a16:colId xmlns:a16="http://schemas.microsoft.com/office/drawing/2014/main" val="3975652026"/>
                    </a:ext>
                  </a:extLst>
                </a:gridCol>
                <a:gridCol w="2146551">
                  <a:extLst>
                    <a:ext uri="{9D8B030D-6E8A-4147-A177-3AD203B41FA5}">
                      <a16:colId xmlns:a16="http://schemas.microsoft.com/office/drawing/2014/main" val="40038663"/>
                    </a:ext>
                  </a:extLst>
                </a:gridCol>
              </a:tblGrid>
              <a:tr h="466778">
                <a:tc>
                  <a:txBody>
                    <a:bodyPr/>
                    <a:lstStyle/>
                    <a:p>
                      <a:pPr marL="0" marR="0" algn="l">
                        <a:lnSpc>
                          <a:spcPct val="100000"/>
                        </a:lnSpc>
                        <a:spcBef>
                          <a:spcPts val="0"/>
                        </a:spcBef>
                        <a:spcAft>
                          <a:spcPts val="0"/>
                        </a:spcAft>
                      </a:pPr>
                      <a:r>
                        <a:rPr lang="en-US" sz="1400" dirty="0" smtClean="0">
                          <a:effectLst/>
                        </a:rPr>
                        <a:t>NHQDR </a:t>
                      </a:r>
                      <a:r>
                        <a:rPr lang="en-US" sz="1400" dirty="0">
                          <a:effectLst/>
                        </a:rPr>
                        <a:t>Dimension</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mpd="sng">
                      <a:noFill/>
                    </a:lnL>
                    <a:lnR>
                      <a:noFill/>
                    </a:lnR>
                    <a:lnT w="12700" cmpd="sng">
                      <a:noFill/>
                    </a:lnT>
                    <a:lnB w="12700" cmpd="sng">
                      <a:noFill/>
                    </a:lnB>
                    <a:lnTlToBr w="12700" cmpd="sng">
                      <a:noFill/>
                      <a:prstDash val="solid"/>
                    </a:lnTlToBr>
                    <a:lnBlToTr w="12700" cmpd="sng">
                      <a:noFill/>
                      <a:prstDash val="solid"/>
                    </a:lnBlToTr>
                    <a:solidFill>
                      <a:srgbClr val="682876"/>
                    </a:solidFill>
                  </a:tcPr>
                </a:tc>
                <a:tc>
                  <a:txBody>
                    <a:bodyPr/>
                    <a:lstStyle/>
                    <a:p>
                      <a:pPr marL="0" marR="0" algn="l">
                        <a:lnSpc>
                          <a:spcPct val="100000"/>
                        </a:lnSpc>
                        <a:spcBef>
                          <a:spcPts val="0"/>
                        </a:spcBef>
                        <a:spcAft>
                          <a:spcPts val="0"/>
                        </a:spcAft>
                      </a:pPr>
                      <a:r>
                        <a:rPr lang="haw-US" sz="1400" dirty="0" smtClean="0">
                          <a:effectLst/>
                        </a:rPr>
                        <a:t>NHQDR</a:t>
                      </a:r>
                      <a:r>
                        <a:rPr lang="en-US" sz="1400" dirty="0" smtClean="0">
                          <a:effectLst/>
                        </a:rPr>
                        <a:t> </a:t>
                      </a:r>
                      <a:r>
                        <a:rPr lang="en-US" sz="1400" dirty="0">
                          <a:effectLst/>
                        </a:rPr>
                        <a:t>Priority Area</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mpd="sng">
                      <a:noFill/>
                    </a:lnT>
                    <a:lnB w="12700" cmpd="sng">
                      <a:noFill/>
                    </a:lnB>
                    <a:lnTlToBr w="12700" cmpd="sng">
                      <a:noFill/>
                      <a:prstDash val="solid"/>
                    </a:lnTlToBr>
                    <a:lnBlToTr w="12700" cmpd="sng">
                      <a:noFill/>
                      <a:prstDash val="solid"/>
                    </a:lnBlToTr>
                    <a:solidFill>
                      <a:srgbClr val="682876"/>
                    </a:solidFill>
                  </a:tcPr>
                </a:tc>
                <a:tc>
                  <a:txBody>
                    <a:bodyPr/>
                    <a:lstStyle/>
                    <a:p>
                      <a:pPr marL="0" marR="0" algn="l">
                        <a:lnSpc>
                          <a:spcPct val="100000"/>
                        </a:lnSpc>
                        <a:spcBef>
                          <a:spcPts val="0"/>
                        </a:spcBef>
                        <a:spcAft>
                          <a:spcPts val="0"/>
                        </a:spcAft>
                      </a:pPr>
                      <a:r>
                        <a:rPr lang="en-US" sz="1400" dirty="0">
                          <a:effectLst/>
                        </a:rPr>
                        <a:t>Data Sources for Contrasts 1 &amp; 2</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mpd="sng">
                      <a:noFill/>
                    </a:lnT>
                    <a:lnB w="12700" cmpd="sng">
                      <a:noFill/>
                    </a:lnB>
                    <a:lnTlToBr w="12700" cmpd="sng">
                      <a:noFill/>
                      <a:prstDash val="solid"/>
                    </a:lnTlToBr>
                    <a:lnBlToTr w="12700" cmpd="sng">
                      <a:noFill/>
                      <a:prstDash val="solid"/>
                    </a:lnBlToTr>
                    <a:solidFill>
                      <a:srgbClr val="682876"/>
                    </a:solidFill>
                  </a:tcPr>
                </a:tc>
                <a:tc>
                  <a:txBody>
                    <a:bodyPr/>
                    <a:lstStyle/>
                    <a:p>
                      <a:pPr marL="0" marR="0" algn="l">
                        <a:lnSpc>
                          <a:spcPct val="100000"/>
                        </a:lnSpc>
                        <a:spcBef>
                          <a:spcPts val="0"/>
                        </a:spcBef>
                        <a:spcAft>
                          <a:spcPts val="0"/>
                        </a:spcAft>
                      </a:pPr>
                      <a:r>
                        <a:rPr lang="en-US" sz="1400" dirty="0">
                          <a:effectLst/>
                        </a:rPr>
                        <a:t>Data Sources for Contrast 3</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a:noFill/>
                    </a:lnL>
                    <a:lnR w="12700" cmpd="sng">
                      <a:noFill/>
                    </a:lnR>
                    <a:lnT w="12700" cmpd="sng">
                      <a:noFill/>
                    </a:lnT>
                    <a:lnB w="12700" cmpd="sng">
                      <a:noFill/>
                    </a:lnB>
                    <a:lnTlToBr w="12700" cmpd="sng">
                      <a:noFill/>
                      <a:prstDash val="solid"/>
                    </a:lnTlToBr>
                    <a:lnBlToTr w="12700" cmpd="sng">
                      <a:noFill/>
                      <a:prstDash val="solid"/>
                    </a:lnBlToTr>
                    <a:solidFill>
                      <a:srgbClr val="682876"/>
                    </a:solidFill>
                  </a:tcPr>
                </a:tc>
                <a:extLst>
                  <a:ext uri="{0D108BD9-81ED-4DB2-BD59-A6C34878D82A}">
                    <a16:rowId xmlns:a16="http://schemas.microsoft.com/office/drawing/2014/main" val="1376132439"/>
                  </a:ext>
                </a:extLst>
              </a:tr>
              <a:tr h="467977">
                <a:tc>
                  <a:txBody>
                    <a:bodyPr/>
                    <a:lstStyle/>
                    <a:p>
                      <a:pPr marL="0" marR="0" algn="l">
                        <a:lnSpc>
                          <a:spcPct val="100000"/>
                        </a:lnSpc>
                        <a:spcBef>
                          <a:spcPts val="0"/>
                        </a:spcBef>
                        <a:spcAft>
                          <a:spcPts val="0"/>
                        </a:spcAft>
                      </a:pPr>
                      <a:r>
                        <a:rPr lang="en-US" sz="1400" dirty="0">
                          <a:effectLst/>
                        </a:rPr>
                        <a:t>Access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N/A</a:t>
                      </a: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MEPS</a:t>
                      </a:r>
                    </a:p>
                    <a:p>
                      <a:pPr marL="0" marR="0" algn="l">
                        <a:lnSpc>
                          <a:spcPct val="100000"/>
                        </a:lnSpc>
                        <a:spcBef>
                          <a:spcPts val="0"/>
                        </a:spcBef>
                        <a:spcAft>
                          <a:spcPts val="0"/>
                        </a:spcAft>
                      </a:pPr>
                      <a:r>
                        <a:rPr lang="en-US" sz="1400" dirty="0">
                          <a:effectLst/>
                        </a:rPr>
                        <a:t>NHIS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SHEP</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8518000"/>
                  </a:ext>
                </a:extLst>
              </a:tr>
              <a:tr h="299505">
                <a:tc>
                  <a:txBody>
                    <a:bodyPr/>
                    <a:lstStyle/>
                    <a:p>
                      <a:pPr marL="0" marR="0" algn="l">
                        <a:lnSpc>
                          <a:spcPct val="100000"/>
                        </a:lnSpc>
                        <a:spcBef>
                          <a:spcPts val="0"/>
                        </a:spcBef>
                        <a:spcAft>
                          <a:spcPts val="0"/>
                        </a:spcAft>
                      </a:pPr>
                      <a:r>
                        <a:rPr lang="en-US" sz="1400" dirty="0">
                          <a:effectLst/>
                        </a:rPr>
                        <a:t>Quality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Patient Safety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MEPS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N/A</a:t>
                      </a: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01670089"/>
                  </a:ext>
                </a:extLst>
              </a:tr>
              <a:tr h="299505">
                <a:tc>
                  <a:txBody>
                    <a:bodyPr/>
                    <a:lstStyle/>
                    <a:p>
                      <a:pPr marL="0" marR="0" algn="l">
                        <a:lnSpc>
                          <a:spcPct val="100000"/>
                        </a:lnSpc>
                        <a:spcBef>
                          <a:spcPts val="0"/>
                        </a:spcBef>
                        <a:spcAft>
                          <a:spcPts val="0"/>
                        </a:spcAft>
                      </a:pPr>
                      <a:r>
                        <a:rPr lang="en-US" sz="1400" dirty="0">
                          <a:effectLst/>
                        </a:rPr>
                        <a:t>Quality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Person-Centered Care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MEPS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SHEP</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7036938"/>
                  </a:ext>
                </a:extLst>
              </a:tr>
              <a:tr h="299505">
                <a:tc>
                  <a:txBody>
                    <a:bodyPr/>
                    <a:lstStyle/>
                    <a:p>
                      <a:pPr marL="0" marR="0" algn="l">
                        <a:lnSpc>
                          <a:spcPct val="100000"/>
                        </a:lnSpc>
                        <a:spcBef>
                          <a:spcPts val="0"/>
                        </a:spcBef>
                        <a:spcAft>
                          <a:spcPts val="0"/>
                        </a:spcAft>
                      </a:pPr>
                      <a:r>
                        <a:rPr lang="en-US" sz="1400" dirty="0">
                          <a:effectLst/>
                        </a:rPr>
                        <a:t>Quality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Care Coordination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MEPS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SHEP</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4853325"/>
                  </a:ext>
                </a:extLst>
              </a:tr>
              <a:tr h="467977">
                <a:tc>
                  <a:txBody>
                    <a:bodyPr/>
                    <a:lstStyle/>
                    <a:p>
                      <a:pPr marL="0" marR="0" algn="l">
                        <a:lnSpc>
                          <a:spcPct val="100000"/>
                        </a:lnSpc>
                        <a:spcBef>
                          <a:spcPts val="0"/>
                        </a:spcBef>
                        <a:spcAft>
                          <a:spcPts val="0"/>
                        </a:spcAft>
                      </a:pPr>
                      <a:r>
                        <a:rPr lang="en-US" sz="1400" dirty="0">
                          <a:effectLst/>
                        </a:rPr>
                        <a:t>Quality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Effective Treatment</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MEPS</a:t>
                      </a:r>
                    </a:p>
                    <a:p>
                      <a:pPr marL="0" marR="0" algn="l">
                        <a:lnSpc>
                          <a:spcPct val="100000"/>
                        </a:lnSpc>
                        <a:spcBef>
                          <a:spcPts val="0"/>
                        </a:spcBef>
                        <a:spcAft>
                          <a:spcPts val="0"/>
                        </a:spcAft>
                      </a:pPr>
                      <a:r>
                        <a:rPr lang="en-US" sz="1400" dirty="0">
                          <a:effectLst/>
                        </a:rPr>
                        <a:t>NHIS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SHEP</a:t>
                      </a: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11468777"/>
                  </a:ext>
                </a:extLst>
              </a:tr>
              <a:tr h="467977">
                <a:tc>
                  <a:txBody>
                    <a:bodyPr/>
                    <a:lstStyle/>
                    <a:p>
                      <a:pPr marL="0" marR="0" algn="l">
                        <a:lnSpc>
                          <a:spcPct val="100000"/>
                        </a:lnSpc>
                        <a:spcBef>
                          <a:spcPts val="0"/>
                        </a:spcBef>
                        <a:spcAft>
                          <a:spcPts val="0"/>
                        </a:spcAft>
                      </a:pPr>
                      <a:r>
                        <a:rPr lang="en-US" sz="1400" dirty="0">
                          <a:effectLst/>
                        </a:rPr>
                        <a:t>Quality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Healthy Living</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MEPS</a:t>
                      </a:r>
                    </a:p>
                    <a:p>
                      <a:pPr marL="0" marR="0" algn="l">
                        <a:lnSpc>
                          <a:spcPct val="100000"/>
                        </a:lnSpc>
                        <a:spcBef>
                          <a:spcPts val="0"/>
                        </a:spcBef>
                        <a:spcAft>
                          <a:spcPts val="0"/>
                        </a:spcAft>
                      </a:pPr>
                      <a:r>
                        <a:rPr lang="en-US" sz="1400" dirty="0">
                          <a:effectLst/>
                        </a:rPr>
                        <a:t>NHIS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N/A</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60998044"/>
                  </a:ext>
                </a:extLst>
              </a:tr>
              <a:tr h="339737">
                <a:tc>
                  <a:txBody>
                    <a:bodyPr/>
                    <a:lstStyle/>
                    <a:p>
                      <a:pPr marL="0" marR="0" algn="l">
                        <a:lnSpc>
                          <a:spcPct val="100000"/>
                        </a:lnSpc>
                        <a:spcBef>
                          <a:spcPts val="0"/>
                        </a:spcBef>
                        <a:spcAft>
                          <a:spcPts val="0"/>
                        </a:spcAft>
                      </a:pPr>
                      <a:r>
                        <a:rPr lang="haw-US" sz="1400" dirty="0">
                          <a:effectLst/>
                          <a:latin typeface="Arial" panose="020B0604020202020204" pitchFamily="34" charset="0"/>
                          <a:ea typeface="Calibri" panose="020F0502020204030204" pitchFamily="34" charset="0"/>
                          <a:cs typeface="Times New Roman" panose="02020603050405020304" pitchFamily="18" charset="0"/>
                        </a:rPr>
                        <a:t>Quality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mpd="sng">
                      <a:noFill/>
                    </a:lnL>
                    <a:lnR>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haw-US" sz="1400" dirty="0">
                          <a:effectLst/>
                          <a:latin typeface="Arial" panose="020B0604020202020204" pitchFamily="34" charset="0"/>
                          <a:ea typeface="Calibri" panose="020F0502020204030204" pitchFamily="34" charset="0"/>
                          <a:cs typeface="Times New Roman" panose="02020603050405020304" pitchFamily="18" charset="0"/>
                        </a:rPr>
                        <a:t>Mortality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haw-US" sz="1400" dirty="0">
                          <a:effectLst/>
                          <a:latin typeface="Arial" panose="020B0604020202020204" pitchFamily="34" charset="0"/>
                          <a:ea typeface="Calibri" panose="020F0502020204030204" pitchFamily="34" charset="0"/>
                          <a:cs typeface="Times New Roman" panose="02020603050405020304" pitchFamily="18" charset="0"/>
                        </a:rPr>
                        <a:t>N/A</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haw-US" sz="1400" dirty="0">
                          <a:effectLst/>
                          <a:latin typeface="Arial" panose="020B0604020202020204" pitchFamily="34" charset="0"/>
                          <a:ea typeface="Calibri" panose="020F0502020204030204" pitchFamily="34" charset="0"/>
                          <a:cs typeface="Times New Roman" panose="02020603050405020304" pitchFamily="18" charset="0"/>
                        </a:rPr>
                        <a:t>VHA Administrative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1081213"/>
                  </a:ext>
                </a:extLst>
              </a:tr>
            </a:tbl>
          </a:graphicData>
        </a:graphic>
      </p:graphicFrame>
    </p:spTree>
    <p:extLst>
      <p:ext uri="{BB962C8B-B14F-4D97-AF65-F5344CB8AC3E}">
        <p14:creationId xmlns:p14="http://schemas.microsoft.com/office/powerpoint/2010/main" val="23383270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fontScale="90000"/>
          </a:bodyPr>
          <a:lstStyle/>
          <a:p>
            <a:pPr algn="l"/>
            <a:r>
              <a:rPr lang="en-US" smtClean="0"/>
              <a:t>Characteristics </a:t>
            </a:r>
            <a:r>
              <a:rPr lang="en-US" dirty="0"/>
              <a:t>and Measure Summary</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a:bodyPr>
          <a:lstStyle/>
          <a:p>
            <a:r>
              <a:rPr lang="en-US" dirty="0"/>
              <a:t>Background analyses of demographics, location, and other characteristics are based on 2017 data, where possible.</a:t>
            </a:r>
          </a:p>
          <a:p>
            <a:r>
              <a:rPr lang="en-US" dirty="0"/>
              <a:t>The chartbook includes 65 healthcare quality, access, and mortality measures.</a:t>
            </a:r>
          </a:p>
          <a:p>
            <a:pPr lvl="1"/>
            <a:r>
              <a:rPr lang="en-US" dirty="0"/>
              <a:t>Access and quality measures reflect care provided in 2014-2018.</a:t>
            </a:r>
          </a:p>
          <a:p>
            <a:pPr lvl="2"/>
            <a:r>
              <a:rPr lang="en-US" dirty="0"/>
              <a:t>NHIS measures are from pooled 2015-2018 data.</a:t>
            </a:r>
          </a:p>
          <a:p>
            <a:pPr lvl="2"/>
            <a:r>
              <a:rPr lang="en-US" dirty="0"/>
              <a:t>Most MEPS measures are from pooled 2014-2017 data.</a:t>
            </a:r>
          </a:p>
          <a:p>
            <a:pPr lvl="2"/>
            <a:r>
              <a:rPr lang="en-US" dirty="0"/>
              <a:t>SHEP measures are from 2015 data. </a:t>
            </a:r>
          </a:p>
          <a:p>
            <a:pPr lvl="1"/>
            <a:r>
              <a:rPr lang="en-US" dirty="0"/>
              <a:t>Mortality measures are based on first visit in fiscal year 2009 and </a:t>
            </a:r>
            <a:r>
              <a:rPr lang="en-US" dirty="0" err="1"/>
              <a:t>followup</a:t>
            </a:r>
            <a:r>
              <a:rPr lang="en-US" dirty="0"/>
              <a:t> through 2016.</a:t>
            </a:r>
          </a:p>
        </p:txBody>
      </p:sp>
    </p:spTree>
    <p:extLst>
      <p:ext uri="{BB962C8B-B14F-4D97-AF65-F5344CB8AC3E}">
        <p14:creationId xmlns:p14="http://schemas.microsoft.com/office/powerpoint/2010/main" val="3079570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Data Preparation</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a:bodyPr>
          <a:lstStyle/>
          <a:p>
            <a:r>
              <a:rPr lang="en-US" dirty="0"/>
              <a:t>Metrics were aligned so that a higher rate is “better” </a:t>
            </a:r>
            <a:br>
              <a:rPr lang="en-US" dirty="0"/>
            </a:br>
            <a:r>
              <a:rPr lang="en-US" dirty="0"/>
              <a:t>(i.e., higher rate implies a healthier status).</a:t>
            </a:r>
          </a:p>
          <a:p>
            <a:r>
              <a:rPr lang="en-US" dirty="0"/>
              <a:t>Reference groups were determined.</a:t>
            </a:r>
          </a:p>
          <a:p>
            <a:r>
              <a:rPr lang="en-US" dirty="0"/>
              <a:t>Measures were categorized by </a:t>
            </a:r>
            <a:r>
              <a:rPr lang="en-US" dirty="0" smtClean="0"/>
              <a:t>NHQDR </a:t>
            </a:r>
            <a:r>
              <a:rPr lang="en-US" dirty="0"/>
              <a:t>dimension, </a:t>
            </a:r>
            <a:r>
              <a:rPr lang="en-US" dirty="0" smtClean="0"/>
              <a:t>NHQDR </a:t>
            </a:r>
            <a:r>
              <a:rPr lang="en-US" dirty="0"/>
              <a:t>priority area, and contrast.</a:t>
            </a:r>
          </a:p>
          <a:p>
            <a:pPr lvl="1"/>
            <a:endParaRPr lang="en-US" dirty="0"/>
          </a:p>
        </p:txBody>
      </p:sp>
      <p:graphicFrame>
        <p:nvGraphicFramePr>
          <p:cNvPr id="4" name="Table 3" descr="The variable name and reference group for each variable">
            <a:extLst>
              <a:ext uri="{FF2B5EF4-FFF2-40B4-BE49-F238E27FC236}">
                <a16:creationId xmlns:a16="http://schemas.microsoft.com/office/drawing/2014/main" id="{BAFC9242-EB5E-4EE4-96B6-89FC63FCD664}"/>
              </a:ext>
            </a:extLst>
          </p:cNvPr>
          <p:cNvGraphicFramePr>
            <a:graphicFrameLocks noGrp="1"/>
          </p:cNvGraphicFramePr>
          <p:nvPr>
            <p:extLst>
              <p:ext uri="{D42A27DB-BD31-4B8C-83A1-F6EECF244321}">
                <p14:modId xmlns:p14="http://schemas.microsoft.com/office/powerpoint/2010/main" val="570813600"/>
              </p:ext>
            </p:extLst>
          </p:nvPr>
        </p:nvGraphicFramePr>
        <p:xfrm>
          <a:off x="914400" y="3840480"/>
          <a:ext cx="7252300" cy="2633472"/>
        </p:xfrm>
        <a:graphic>
          <a:graphicData uri="http://schemas.openxmlformats.org/drawingml/2006/table">
            <a:tbl>
              <a:tblPr firstRow="1" firstCol="1" bandRow="1">
                <a:tableStyleId>{793D81CF-94F2-401A-BA57-92F5A7B2D0C5}</a:tableStyleId>
              </a:tblPr>
              <a:tblGrid>
                <a:gridCol w="3096636">
                  <a:extLst>
                    <a:ext uri="{9D8B030D-6E8A-4147-A177-3AD203B41FA5}">
                      <a16:colId xmlns:a16="http://schemas.microsoft.com/office/drawing/2014/main" val="558628436"/>
                    </a:ext>
                  </a:extLst>
                </a:gridCol>
                <a:gridCol w="4155664">
                  <a:extLst>
                    <a:ext uri="{9D8B030D-6E8A-4147-A177-3AD203B41FA5}">
                      <a16:colId xmlns:a16="http://schemas.microsoft.com/office/drawing/2014/main" val="3001482583"/>
                    </a:ext>
                  </a:extLst>
                </a:gridCol>
              </a:tblGrid>
              <a:tr h="292608">
                <a:tc>
                  <a:txBody>
                    <a:bodyPr/>
                    <a:lstStyle/>
                    <a:p>
                      <a:pPr marL="0" marR="0" algn="l">
                        <a:lnSpc>
                          <a:spcPct val="100000"/>
                        </a:lnSpc>
                        <a:spcBef>
                          <a:spcPts val="0"/>
                        </a:spcBef>
                        <a:spcAft>
                          <a:spcPts val="0"/>
                        </a:spcAft>
                      </a:pPr>
                      <a:r>
                        <a:rPr lang="en-US" sz="1400" dirty="0">
                          <a:effectLst/>
                        </a:rPr>
                        <a:t>Variable</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rgbClr val="682876"/>
                    </a:solidFill>
                  </a:tcPr>
                </a:tc>
                <a:tc>
                  <a:txBody>
                    <a:bodyPr/>
                    <a:lstStyle/>
                    <a:p>
                      <a:pPr marL="0" marR="0" algn="l">
                        <a:lnSpc>
                          <a:spcPct val="100000"/>
                        </a:lnSpc>
                        <a:spcBef>
                          <a:spcPts val="0"/>
                        </a:spcBef>
                        <a:spcAft>
                          <a:spcPts val="0"/>
                        </a:spcAft>
                      </a:pPr>
                      <a:r>
                        <a:rPr lang="en-US" sz="1400" dirty="0">
                          <a:effectLst/>
                        </a:rPr>
                        <a:t>Reference Group</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682876"/>
                    </a:solidFill>
                  </a:tcPr>
                </a:tc>
                <a:extLst>
                  <a:ext uri="{0D108BD9-81ED-4DB2-BD59-A6C34878D82A}">
                    <a16:rowId xmlns:a16="http://schemas.microsoft.com/office/drawing/2014/main" val="1376132439"/>
                  </a:ext>
                </a:extLst>
              </a:tr>
              <a:tr h="292608">
                <a:tc>
                  <a:txBody>
                    <a:bodyPr/>
                    <a:lstStyle/>
                    <a:p>
                      <a:pPr marL="0" marR="0" algn="l">
                        <a:lnSpc>
                          <a:spcPct val="100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Veteran Status</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Non-Veterans</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58105631"/>
                  </a:ext>
                </a:extLst>
              </a:tr>
              <a:tr h="292608">
                <a:tc>
                  <a:txBody>
                    <a:bodyPr/>
                    <a:lstStyle/>
                    <a:p>
                      <a:pPr marL="0" marR="0" algn="l">
                        <a:lnSpc>
                          <a:spcPct val="100000"/>
                        </a:lnSpc>
                        <a:spcBef>
                          <a:spcPts val="0"/>
                        </a:spcBef>
                        <a:spcAft>
                          <a:spcPts val="0"/>
                        </a:spcAft>
                      </a:pPr>
                      <a:r>
                        <a:rPr lang="en-US" sz="1400" dirty="0">
                          <a:effectLst/>
                        </a:rPr>
                        <a:t>Age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Younger age (i.e., 18-44 or 20-49 years)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53122402"/>
                  </a:ext>
                </a:extLst>
              </a:tr>
              <a:tr h="292608">
                <a:tc>
                  <a:txBody>
                    <a:bodyPr/>
                    <a:lstStyle/>
                    <a:p>
                      <a:pPr marL="0" marR="0" algn="l">
                        <a:lnSpc>
                          <a:spcPct val="100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Gender</a:t>
                      </a: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Male</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968518000"/>
                  </a:ext>
                </a:extLst>
              </a:tr>
              <a:tr h="292608">
                <a:tc>
                  <a:txBody>
                    <a:bodyPr/>
                    <a:lstStyle/>
                    <a:p>
                      <a:pPr marL="0" marR="0" algn="l">
                        <a:lnSpc>
                          <a:spcPct val="100000"/>
                        </a:lnSpc>
                        <a:spcBef>
                          <a:spcPts val="0"/>
                        </a:spcBef>
                        <a:spcAft>
                          <a:spcPts val="0"/>
                        </a:spcAft>
                      </a:pPr>
                      <a:r>
                        <a:rPr lang="en-US" sz="1400" dirty="0">
                          <a:effectLst/>
                        </a:rPr>
                        <a:t>Race/Ethnicity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rPr>
                        <a:t>White, non-Hispanic</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701670089"/>
                  </a:ext>
                </a:extLst>
              </a:tr>
              <a:tr h="292608">
                <a:tc>
                  <a:txBody>
                    <a:bodyPr/>
                    <a:lstStyle/>
                    <a:p>
                      <a:pPr marL="0" marR="0" algn="l">
                        <a:lnSpc>
                          <a:spcPct val="100000"/>
                        </a:lnSpc>
                        <a:spcBef>
                          <a:spcPts val="0"/>
                        </a:spcBef>
                        <a:spcAft>
                          <a:spcPts val="0"/>
                        </a:spcAft>
                      </a:pPr>
                      <a:r>
                        <a:rPr lang="en-US" sz="1400" dirty="0">
                          <a:effectLst/>
                        </a:rPr>
                        <a:t>Income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Middle or high income</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27036938"/>
                  </a:ext>
                </a:extLst>
              </a:tr>
              <a:tr h="292608">
                <a:tc>
                  <a:txBody>
                    <a:bodyPr/>
                    <a:lstStyle/>
                    <a:p>
                      <a:pPr marL="0" marR="0" algn="l">
                        <a:lnSpc>
                          <a:spcPct val="100000"/>
                        </a:lnSpc>
                        <a:spcBef>
                          <a:spcPts val="0"/>
                        </a:spcBef>
                        <a:spcAft>
                          <a:spcPts val="0"/>
                        </a:spcAft>
                      </a:pPr>
                      <a:r>
                        <a:rPr lang="en-US" sz="1400" dirty="0">
                          <a:effectLst/>
                        </a:rPr>
                        <a:t>Education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College education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4853325"/>
                  </a:ext>
                </a:extLst>
              </a:tr>
              <a:tr h="292608">
                <a:tc>
                  <a:txBody>
                    <a:bodyPr/>
                    <a:lstStyle/>
                    <a:p>
                      <a:pPr marL="0" marR="0" algn="l">
                        <a:lnSpc>
                          <a:spcPct val="100000"/>
                        </a:lnSpc>
                        <a:spcBef>
                          <a:spcPts val="0"/>
                        </a:spcBef>
                        <a:spcAft>
                          <a:spcPts val="0"/>
                        </a:spcAft>
                      </a:pPr>
                      <a:r>
                        <a:rPr lang="en-US" sz="1400" dirty="0">
                          <a:effectLst/>
                        </a:rPr>
                        <a:t>Insurance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Any private insurance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60998044"/>
                  </a:ext>
                </a:extLst>
              </a:tr>
              <a:tr h="292608">
                <a:tc>
                  <a:txBody>
                    <a:bodyPr/>
                    <a:lstStyle/>
                    <a:p>
                      <a:pPr marL="0" marR="0" algn="l">
                        <a:lnSpc>
                          <a:spcPct val="100000"/>
                        </a:lnSpc>
                        <a:spcBef>
                          <a:spcPts val="0"/>
                        </a:spcBef>
                        <a:spcAft>
                          <a:spcPts val="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Activity Limitations</a:t>
                      </a:r>
                    </a:p>
                  </a:txBody>
                  <a:tcPr marL="68580" marR="68580" marT="0" marB="0" anchor="ctr">
                    <a:lnL w="12700" cmpd="sng">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en-US" sz="1400" dirty="0">
                          <a:effectLst/>
                        </a:rPr>
                        <a:t>No activity limitation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5707893"/>
                  </a:ext>
                </a:extLst>
              </a:tr>
            </a:tbl>
          </a:graphicData>
        </a:graphic>
      </p:graphicFrame>
    </p:spTree>
    <p:extLst>
      <p:ext uri="{BB962C8B-B14F-4D97-AF65-F5344CB8AC3E}">
        <p14:creationId xmlns:p14="http://schemas.microsoft.com/office/powerpoint/2010/main" val="11204218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Autofit/>
          </a:bodyPr>
          <a:lstStyle/>
          <a:p>
            <a:pPr algn="l"/>
            <a:r>
              <a:rPr lang="en-US" smtClean="0"/>
              <a:t>Number of Measures </a:t>
            </a:r>
            <a:r>
              <a:rPr lang="en-US" dirty="0"/>
              <a:t>by Dimension, Priority Area, and Contrast</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a:bodyPr>
          <a:lstStyle/>
          <a:p>
            <a:r>
              <a:rPr lang="en-US" dirty="0"/>
              <a:t>The number of measures varied by </a:t>
            </a:r>
            <a:r>
              <a:rPr lang="en-US" dirty="0" smtClean="0"/>
              <a:t>NHQDR </a:t>
            </a:r>
            <a:r>
              <a:rPr lang="en-US" dirty="0"/>
              <a:t>dimension, </a:t>
            </a:r>
            <a:r>
              <a:rPr lang="haw-US" dirty="0" smtClean="0"/>
              <a:t>NHQDR</a:t>
            </a:r>
            <a:r>
              <a:rPr lang="en-US" dirty="0" smtClean="0"/>
              <a:t> </a:t>
            </a:r>
            <a:r>
              <a:rPr lang="en-US" dirty="0"/>
              <a:t>priority area, and contrast.</a:t>
            </a:r>
          </a:p>
        </p:txBody>
      </p:sp>
      <p:graphicFrame>
        <p:nvGraphicFramePr>
          <p:cNvPr id="5" name="Table 4" descr="The QDR dimensions, QDR priority areas, number of measures for contrasts 1&amp;2, number of measures for contrast 3, and total number of measures">
            <a:extLst>
              <a:ext uri="{FF2B5EF4-FFF2-40B4-BE49-F238E27FC236}">
                <a16:creationId xmlns:a16="http://schemas.microsoft.com/office/drawing/2014/main" id="{FEBB4960-9798-42B1-B0BC-A6598BD68B18}"/>
              </a:ext>
            </a:extLst>
          </p:cNvPr>
          <p:cNvGraphicFramePr>
            <a:graphicFrameLocks noGrp="1"/>
          </p:cNvGraphicFramePr>
          <p:nvPr>
            <p:extLst>
              <p:ext uri="{D42A27DB-BD31-4B8C-83A1-F6EECF244321}">
                <p14:modId xmlns:p14="http://schemas.microsoft.com/office/powerpoint/2010/main" val="1132956217"/>
              </p:ext>
            </p:extLst>
          </p:nvPr>
        </p:nvGraphicFramePr>
        <p:xfrm>
          <a:off x="557389" y="2748690"/>
          <a:ext cx="8129411" cy="3081176"/>
        </p:xfrm>
        <a:graphic>
          <a:graphicData uri="http://schemas.openxmlformats.org/drawingml/2006/table">
            <a:tbl>
              <a:tblPr firstRow="1" firstCol="1" bandRow="1">
                <a:tableStyleId>{793D81CF-94F2-401A-BA57-92F5A7B2D0C5}</a:tableStyleId>
              </a:tblPr>
              <a:tblGrid>
                <a:gridCol w="1258980">
                  <a:extLst>
                    <a:ext uri="{9D8B030D-6E8A-4147-A177-3AD203B41FA5}">
                      <a16:colId xmlns:a16="http://schemas.microsoft.com/office/drawing/2014/main" val="2276071845"/>
                    </a:ext>
                  </a:extLst>
                </a:gridCol>
                <a:gridCol w="2410046">
                  <a:extLst>
                    <a:ext uri="{9D8B030D-6E8A-4147-A177-3AD203B41FA5}">
                      <a16:colId xmlns:a16="http://schemas.microsoft.com/office/drawing/2014/main" val="2436933251"/>
                    </a:ext>
                  </a:extLst>
                </a:gridCol>
                <a:gridCol w="1726601">
                  <a:extLst>
                    <a:ext uri="{9D8B030D-6E8A-4147-A177-3AD203B41FA5}">
                      <a16:colId xmlns:a16="http://schemas.microsoft.com/office/drawing/2014/main" val="2301593266"/>
                    </a:ext>
                  </a:extLst>
                </a:gridCol>
                <a:gridCol w="1510775">
                  <a:extLst>
                    <a:ext uri="{9D8B030D-6E8A-4147-A177-3AD203B41FA5}">
                      <a16:colId xmlns:a16="http://schemas.microsoft.com/office/drawing/2014/main" val="1100276497"/>
                    </a:ext>
                  </a:extLst>
                </a:gridCol>
                <a:gridCol w="1223009">
                  <a:extLst>
                    <a:ext uri="{9D8B030D-6E8A-4147-A177-3AD203B41FA5}">
                      <a16:colId xmlns:a16="http://schemas.microsoft.com/office/drawing/2014/main" val="2742734073"/>
                    </a:ext>
                  </a:extLst>
                </a:gridCol>
              </a:tblGrid>
              <a:tr h="451648">
                <a:tc>
                  <a:txBody>
                    <a:bodyPr/>
                    <a:lstStyle/>
                    <a:p>
                      <a:pPr marL="0" marR="0" algn="l">
                        <a:lnSpc>
                          <a:spcPct val="100000"/>
                        </a:lnSpc>
                        <a:spcBef>
                          <a:spcPts val="0"/>
                        </a:spcBef>
                        <a:spcAft>
                          <a:spcPts val="0"/>
                        </a:spcAft>
                      </a:pPr>
                      <a:r>
                        <a:rPr lang="en-US" sz="1400" dirty="0" smtClean="0">
                          <a:effectLst/>
                        </a:rPr>
                        <a:t>NHQDR </a:t>
                      </a:r>
                      <a:r>
                        <a:rPr lang="en-US" sz="1400" dirty="0">
                          <a:effectLst/>
                        </a:rPr>
                        <a:t>Dimension</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w="12700" cmpd="sng">
                      <a:noFill/>
                    </a:lnL>
                    <a:lnR>
                      <a:noFill/>
                    </a:lnR>
                    <a:lnT w="12700" cmpd="sng">
                      <a:noFill/>
                    </a:lnT>
                    <a:lnB w="12700" cmpd="sng">
                      <a:noFill/>
                    </a:lnB>
                    <a:lnTlToBr w="12700" cmpd="sng">
                      <a:noFill/>
                      <a:prstDash val="solid"/>
                    </a:lnTlToBr>
                    <a:lnBlToTr w="12700" cmpd="sng">
                      <a:noFill/>
                      <a:prstDash val="solid"/>
                    </a:lnBlToTr>
                    <a:solidFill>
                      <a:srgbClr val="682876"/>
                    </a:solidFill>
                  </a:tcPr>
                </a:tc>
                <a:tc>
                  <a:txBody>
                    <a:bodyPr/>
                    <a:lstStyle/>
                    <a:p>
                      <a:pPr marL="0" marR="0" algn="l">
                        <a:lnSpc>
                          <a:spcPct val="100000"/>
                        </a:lnSpc>
                        <a:spcBef>
                          <a:spcPts val="0"/>
                        </a:spcBef>
                        <a:spcAft>
                          <a:spcPts val="0"/>
                        </a:spcAft>
                      </a:pPr>
                      <a:r>
                        <a:rPr lang="haw-US" sz="1400" dirty="0" smtClean="0">
                          <a:effectLst/>
                        </a:rPr>
                        <a:t>NHQDR</a:t>
                      </a:r>
                      <a:r>
                        <a:rPr lang="en-US" sz="1400" dirty="0" smtClean="0">
                          <a:effectLst/>
                        </a:rPr>
                        <a:t> </a:t>
                      </a:r>
                      <a:r>
                        <a:rPr lang="en-US" sz="1400" dirty="0">
                          <a:effectLst/>
                        </a:rPr>
                        <a:t>Priority Area</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b">
                    <a:lnL>
                      <a:noFill/>
                    </a:lnL>
                    <a:lnR>
                      <a:noFill/>
                    </a:lnR>
                    <a:lnT w="12700" cmpd="sng">
                      <a:noFill/>
                    </a:lnT>
                    <a:lnB w="12700" cmpd="sng">
                      <a:noFill/>
                    </a:lnB>
                    <a:lnTlToBr w="12700" cmpd="sng">
                      <a:noFill/>
                      <a:prstDash val="solid"/>
                    </a:lnTlToBr>
                    <a:lnBlToTr w="12700" cmpd="sng">
                      <a:noFill/>
                      <a:prstDash val="solid"/>
                    </a:lnBlToTr>
                    <a:solidFill>
                      <a:srgbClr val="682876"/>
                    </a:solidFill>
                  </a:tcPr>
                </a:tc>
                <a:tc>
                  <a:txBody>
                    <a:bodyPr/>
                    <a:lstStyle/>
                    <a:p>
                      <a:pPr marL="0" marR="0" algn="ctr">
                        <a:lnSpc>
                          <a:spcPct val="100000"/>
                        </a:lnSpc>
                        <a:spcBef>
                          <a:spcPts val="0"/>
                        </a:spcBef>
                        <a:spcAft>
                          <a:spcPts val="0"/>
                        </a:spcAft>
                      </a:pPr>
                      <a:r>
                        <a:rPr lang="en-US" sz="1400" dirty="0">
                          <a:effectLst/>
                        </a:rPr>
                        <a:t>Measures for Contrasts 1 &amp; 2</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682876"/>
                    </a:solidFill>
                  </a:tcPr>
                </a:tc>
                <a:tc>
                  <a:txBody>
                    <a:bodyPr/>
                    <a:lstStyle/>
                    <a:p>
                      <a:pPr marL="0" marR="0" algn="ctr">
                        <a:lnSpc>
                          <a:spcPct val="100000"/>
                        </a:lnSpc>
                        <a:spcBef>
                          <a:spcPts val="0"/>
                        </a:spcBef>
                        <a:spcAft>
                          <a:spcPts val="0"/>
                        </a:spcAft>
                      </a:pPr>
                      <a:r>
                        <a:rPr lang="en-US" sz="1400" dirty="0">
                          <a:effectLst/>
                        </a:rPr>
                        <a:t>Measures for Contrast 3</a:t>
                      </a:r>
                      <a:endParaRPr lang="en-US" sz="14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rgbClr val="682876"/>
                    </a:solidFill>
                  </a:tcPr>
                </a:tc>
                <a:tc>
                  <a:txBody>
                    <a:bodyPr/>
                    <a:lstStyle/>
                    <a:p>
                      <a:pPr marL="0" marR="0" algn="ctr">
                        <a:lnSpc>
                          <a:spcPct val="100000"/>
                        </a:lnSpc>
                        <a:spcBef>
                          <a:spcPts val="0"/>
                        </a:spcBef>
                        <a:spcAft>
                          <a:spcPts val="0"/>
                        </a:spcAft>
                      </a:pPr>
                      <a:r>
                        <a:rPr lang="en-US" sz="1400" dirty="0">
                          <a:effectLst/>
                        </a:rPr>
                        <a:t>Total Measures</a:t>
                      </a:r>
                      <a:endParaRPr lang="en-US"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rgbClr val="682876"/>
                    </a:solidFill>
                  </a:tcPr>
                </a:tc>
                <a:extLst>
                  <a:ext uri="{0D108BD9-81ED-4DB2-BD59-A6C34878D82A}">
                    <a16:rowId xmlns:a16="http://schemas.microsoft.com/office/drawing/2014/main" val="710336063"/>
                  </a:ext>
                </a:extLst>
              </a:tr>
              <a:tr h="328691">
                <a:tc>
                  <a:txBody>
                    <a:bodyPr/>
                    <a:lstStyle/>
                    <a:p>
                      <a:pPr marL="0" marR="0">
                        <a:lnSpc>
                          <a:spcPct val="135000"/>
                        </a:lnSpc>
                        <a:spcBef>
                          <a:spcPts val="200"/>
                        </a:spcBef>
                        <a:spcAft>
                          <a:spcPts val="200"/>
                        </a:spcAft>
                      </a:pPr>
                      <a:r>
                        <a:rPr lang="en-US" sz="1400" dirty="0">
                          <a:effectLst/>
                        </a:rPr>
                        <a:t>Access</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35000"/>
                        </a:lnSpc>
                        <a:spcBef>
                          <a:spcPts val="200"/>
                        </a:spcBef>
                        <a:spcAft>
                          <a:spcPts val="2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N/A</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rPr>
                        <a:t>11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6</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17</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719883408"/>
                  </a:ext>
                </a:extLst>
              </a:tr>
              <a:tr h="328691">
                <a:tc>
                  <a:txBody>
                    <a:bodyPr/>
                    <a:lstStyle/>
                    <a:p>
                      <a:pPr marL="0" marR="0">
                        <a:lnSpc>
                          <a:spcPct val="135000"/>
                        </a:lnSpc>
                        <a:spcBef>
                          <a:spcPts val="200"/>
                        </a:spcBef>
                        <a:spcAft>
                          <a:spcPts val="200"/>
                        </a:spcAft>
                      </a:pPr>
                      <a:r>
                        <a:rPr lang="en-US" sz="1400" dirty="0">
                          <a:effectLst/>
                        </a:rPr>
                        <a:t>Quality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35000"/>
                        </a:lnSpc>
                        <a:spcBef>
                          <a:spcPts val="200"/>
                        </a:spcBef>
                        <a:spcAft>
                          <a:spcPts val="200"/>
                        </a:spcAft>
                      </a:pPr>
                      <a:r>
                        <a:rPr lang="en-US" sz="1400" dirty="0">
                          <a:effectLst/>
                        </a:rPr>
                        <a:t>Patient Safety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rPr>
                        <a:t>0</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40238312"/>
                  </a:ext>
                </a:extLst>
              </a:tr>
              <a:tr h="328691">
                <a:tc>
                  <a:txBody>
                    <a:bodyPr/>
                    <a:lstStyle/>
                    <a:p>
                      <a:pPr marL="0" marR="0">
                        <a:lnSpc>
                          <a:spcPct val="135000"/>
                        </a:lnSpc>
                        <a:spcBef>
                          <a:spcPts val="200"/>
                        </a:spcBef>
                        <a:spcAft>
                          <a:spcPts val="200"/>
                        </a:spcAft>
                      </a:pPr>
                      <a:r>
                        <a:rPr lang="en-US" sz="1400" dirty="0">
                          <a:effectLst/>
                        </a:rPr>
                        <a:t>Quality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35000"/>
                        </a:lnSpc>
                        <a:spcBef>
                          <a:spcPts val="200"/>
                        </a:spcBef>
                        <a:spcAft>
                          <a:spcPts val="200"/>
                        </a:spcAft>
                      </a:pPr>
                      <a:r>
                        <a:rPr lang="en-US" sz="1400" dirty="0">
                          <a:effectLst/>
                        </a:rPr>
                        <a:t>Person-Centered Care</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rPr>
                        <a:t>9</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rPr>
                        <a:t>18</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65848355"/>
                  </a:ext>
                </a:extLst>
              </a:tr>
              <a:tr h="328691">
                <a:tc>
                  <a:txBody>
                    <a:bodyPr/>
                    <a:lstStyle/>
                    <a:p>
                      <a:pPr marL="0" marR="0">
                        <a:lnSpc>
                          <a:spcPct val="135000"/>
                        </a:lnSpc>
                        <a:spcBef>
                          <a:spcPts val="200"/>
                        </a:spcBef>
                        <a:spcAft>
                          <a:spcPts val="200"/>
                        </a:spcAft>
                      </a:pPr>
                      <a:r>
                        <a:rPr lang="en-US" sz="1400" dirty="0">
                          <a:effectLst/>
                        </a:rPr>
                        <a:t>Quality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35000"/>
                        </a:lnSpc>
                        <a:spcBef>
                          <a:spcPts val="200"/>
                        </a:spcBef>
                        <a:spcAft>
                          <a:spcPts val="200"/>
                        </a:spcAft>
                      </a:pPr>
                      <a:r>
                        <a:rPr lang="en-US" sz="1400" dirty="0">
                          <a:effectLst/>
                        </a:rPr>
                        <a:t>Care Coordination</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rPr>
                        <a:t>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rPr>
                        <a:t>11</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rPr>
                        <a:t>12</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60341230"/>
                  </a:ext>
                </a:extLst>
              </a:tr>
              <a:tr h="328691">
                <a:tc>
                  <a:txBody>
                    <a:bodyPr/>
                    <a:lstStyle/>
                    <a:p>
                      <a:pPr marL="0" marR="0">
                        <a:lnSpc>
                          <a:spcPct val="135000"/>
                        </a:lnSpc>
                        <a:spcBef>
                          <a:spcPts val="200"/>
                        </a:spcBef>
                        <a:spcAft>
                          <a:spcPts val="200"/>
                        </a:spcAft>
                      </a:pPr>
                      <a:r>
                        <a:rPr lang="en-US" sz="1400" dirty="0">
                          <a:effectLst/>
                        </a:rPr>
                        <a:t>Quality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35000"/>
                        </a:lnSpc>
                        <a:spcBef>
                          <a:spcPts val="200"/>
                        </a:spcBef>
                        <a:spcAft>
                          <a:spcPts val="200"/>
                        </a:spcAft>
                      </a:pPr>
                      <a:r>
                        <a:rPr lang="en-US" sz="1400" dirty="0">
                          <a:effectLst/>
                        </a:rPr>
                        <a:t>Effective Treatment</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1</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2</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3</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493684929"/>
                  </a:ext>
                </a:extLst>
              </a:tr>
              <a:tr h="328691">
                <a:tc>
                  <a:txBody>
                    <a:bodyPr/>
                    <a:lstStyle/>
                    <a:p>
                      <a:pPr marL="0" marR="0">
                        <a:lnSpc>
                          <a:spcPct val="135000"/>
                        </a:lnSpc>
                        <a:spcBef>
                          <a:spcPts val="200"/>
                        </a:spcBef>
                        <a:spcAft>
                          <a:spcPts val="200"/>
                        </a:spcAft>
                      </a:pPr>
                      <a:r>
                        <a:rPr lang="en-US" sz="1400" dirty="0">
                          <a:effectLst/>
                        </a:rPr>
                        <a:t>Quality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nSpc>
                          <a:spcPct val="135000"/>
                        </a:lnSpc>
                        <a:spcBef>
                          <a:spcPts val="200"/>
                        </a:spcBef>
                        <a:spcAft>
                          <a:spcPts val="200"/>
                        </a:spcAft>
                      </a:pPr>
                      <a:r>
                        <a:rPr lang="en-US" sz="1400" dirty="0">
                          <a:effectLst/>
                        </a:rPr>
                        <a:t>Healthy Living</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0</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9</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27151643"/>
                  </a:ext>
                </a:extLst>
              </a:tr>
              <a:tr h="328691">
                <a:tc>
                  <a:txBody>
                    <a:bodyPr/>
                    <a:lstStyle/>
                    <a:p>
                      <a:pPr marL="0" marR="0" algn="l">
                        <a:lnSpc>
                          <a:spcPct val="100000"/>
                        </a:lnSpc>
                        <a:spcBef>
                          <a:spcPts val="0"/>
                        </a:spcBef>
                        <a:spcAft>
                          <a:spcPts val="0"/>
                        </a:spcAft>
                      </a:pPr>
                      <a:r>
                        <a:rPr lang="haw-US" sz="1400" dirty="0">
                          <a:effectLst/>
                          <a:latin typeface="Arial" panose="020B0604020202020204" pitchFamily="34" charset="0"/>
                          <a:ea typeface="Calibri" panose="020F0502020204030204" pitchFamily="34" charset="0"/>
                          <a:cs typeface="Times New Roman" panose="02020603050405020304" pitchFamily="18" charset="0"/>
                        </a:rPr>
                        <a:t>Quality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ct val="100000"/>
                        </a:lnSpc>
                        <a:spcBef>
                          <a:spcPts val="0"/>
                        </a:spcBef>
                        <a:spcAft>
                          <a:spcPts val="0"/>
                        </a:spcAft>
                      </a:pPr>
                      <a:r>
                        <a:rPr lang="haw-US" sz="1400" dirty="0">
                          <a:effectLst/>
                          <a:latin typeface="Arial" panose="020B0604020202020204" pitchFamily="34" charset="0"/>
                          <a:ea typeface="Calibri" panose="020F0502020204030204" pitchFamily="34" charset="0"/>
                          <a:cs typeface="Times New Roman" panose="02020603050405020304" pitchFamily="18" charset="0"/>
                        </a:rPr>
                        <a:t>Mortality</a:t>
                      </a:r>
                      <a:endParaRPr lang="en-US" sz="1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0</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35000"/>
                        </a:lnSpc>
                        <a:spcBef>
                          <a:spcPts val="200"/>
                        </a:spcBef>
                        <a:spcAft>
                          <a:spcPts val="2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5</a:t>
                      </a: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152933758"/>
                  </a:ext>
                </a:extLst>
              </a:tr>
              <a:tr h="328691">
                <a:tc>
                  <a:txBody>
                    <a:bodyPr/>
                    <a:lstStyle/>
                    <a:p>
                      <a:pPr marL="0" marR="0" algn="l">
                        <a:lnSpc>
                          <a:spcPct val="135000"/>
                        </a:lnSpc>
                        <a:spcBef>
                          <a:spcPts val="200"/>
                        </a:spcBef>
                        <a:spcAft>
                          <a:spcPts val="200"/>
                        </a:spcAft>
                      </a:pPr>
                      <a:r>
                        <a:rPr lang="en-US" sz="1400" dirty="0">
                          <a:solidFill>
                            <a:schemeClr val="bg1"/>
                          </a:solidFill>
                          <a:effectLst/>
                        </a:rPr>
                        <a:t>Total</a:t>
                      </a:r>
                      <a:endParaRPr lang="en-US"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mpd="sng">
                      <a:noFill/>
                    </a:lnL>
                    <a:lnR>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marR="0" algn="l">
                        <a:lnSpc>
                          <a:spcPct val="135000"/>
                        </a:lnSpc>
                        <a:spcBef>
                          <a:spcPts val="200"/>
                        </a:spcBef>
                        <a:spcAft>
                          <a:spcPts val="200"/>
                        </a:spcAft>
                      </a:pPr>
                      <a:r>
                        <a:rPr lang="en-US"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N/A</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marR="0" algn="ctr">
                        <a:lnSpc>
                          <a:spcPct val="135000"/>
                        </a:lnSpc>
                        <a:spcBef>
                          <a:spcPts val="200"/>
                        </a:spcBef>
                        <a:spcAft>
                          <a:spcPts val="200"/>
                        </a:spcAft>
                      </a:pPr>
                      <a:r>
                        <a:rPr lang="en-US" sz="1400" b="1" dirty="0">
                          <a:solidFill>
                            <a:schemeClr val="bg1"/>
                          </a:solidFill>
                          <a:effectLst/>
                        </a:rPr>
                        <a:t>32</a:t>
                      </a:r>
                      <a:endParaRPr lang="en-US"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marR="0" algn="ctr">
                        <a:lnSpc>
                          <a:spcPct val="135000"/>
                        </a:lnSpc>
                        <a:spcBef>
                          <a:spcPts val="200"/>
                        </a:spcBef>
                        <a:spcAft>
                          <a:spcPts val="200"/>
                        </a:spcAft>
                      </a:pPr>
                      <a:r>
                        <a:rPr lang="en-US"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33</a:t>
                      </a:r>
                    </a:p>
                  </a:txBody>
                  <a:tcPr marL="68580" marR="68580" marT="0" marB="0" anchor="ctr">
                    <a:lnL>
                      <a:noFill/>
                    </a:lnL>
                    <a:lnR>
                      <a:noFill/>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marL="0" marR="0" algn="ctr">
                        <a:lnSpc>
                          <a:spcPct val="135000"/>
                        </a:lnSpc>
                        <a:spcBef>
                          <a:spcPts val="200"/>
                        </a:spcBef>
                        <a:spcAft>
                          <a:spcPts val="200"/>
                        </a:spcAft>
                      </a:pPr>
                      <a:r>
                        <a:rPr lang="en-US" sz="1400" b="1" dirty="0">
                          <a:solidFill>
                            <a:schemeClr val="bg1"/>
                          </a:solidFill>
                          <a:effectLst/>
                        </a:rPr>
                        <a:t>65</a:t>
                      </a:r>
                      <a:endParaRPr lang="en-US" sz="14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mpd="sng">
                      <a:noFill/>
                    </a:lnR>
                    <a:lnT w="12700" cmpd="sng">
                      <a:noFill/>
                    </a:lnT>
                    <a:lnB w="127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350009272"/>
                  </a:ext>
                </a:extLst>
              </a:tr>
            </a:tbl>
          </a:graphicData>
        </a:graphic>
      </p:graphicFrame>
    </p:spTree>
    <p:extLst>
      <p:ext uri="{BB962C8B-B14F-4D97-AF65-F5344CB8AC3E}">
        <p14:creationId xmlns:p14="http://schemas.microsoft.com/office/powerpoint/2010/main" val="1428318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Analysis Summary</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lnSpcReduction="10000"/>
          </a:bodyPr>
          <a:lstStyle/>
          <a:p>
            <a:r>
              <a:rPr lang="en-US" dirty="0"/>
              <a:t>Measure values for </a:t>
            </a:r>
            <a:r>
              <a:rPr lang="en-US" dirty="0" smtClean="0"/>
              <a:t>Veterans were </a:t>
            </a:r>
            <a:r>
              <a:rPr lang="en-US" dirty="0"/>
              <a:t>compared using age and gender strata, age-adjusted gender strata, or age-gender adjusted values.</a:t>
            </a:r>
          </a:p>
          <a:p>
            <a:r>
              <a:rPr lang="en-US" dirty="0"/>
              <a:t>Comparisons were made between priority and reference groups.</a:t>
            </a:r>
          </a:p>
          <a:p>
            <a:r>
              <a:rPr lang="en-US" dirty="0"/>
              <a:t>Meaningful differences between two groups were determined based on two </a:t>
            </a:r>
            <a:r>
              <a:rPr lang="en-US" dirty="0" smtClean="0"/>
              <a:t>criteria:</a:t>
            </a:r>
            <a:endParaRPr lang="en-US" dirty="0"/>
          </a:p>
          <a:p>
            <a:pPr lvl="1"/>
            <a:r>
              <a:rPr lang="en-US" dirty="0"/>
              <a:t>Absolute difference was statistically significant with p &lt; 0.05 on a two-tailed test.</a:t>
            </a:r>
          </a:p>
          <a:p>
            <a:pPr lvl="1"/>
            <a:r>
              <a:rPr lang="en-US" dirty="0"/>
              <a:t>The relative difference was at least 10%, where relative difference is defined as the difference between priority group and reference group, divided by reference group value.</a:t>
            </a:r>
          </a:p>
          <a:p>
            <a:pPr marL="685800" lvl="2" indent="0">
              <a:buNone/>
            </a:pPr>
            <a:endParaRPr lang="en-US" dirty="0"/>
          </a:p>
          <a:p>
            <a:endParaRPr lang="en-US" dirty="0"/>
          </a:p>
        </p:txBody>
      </p:sp>
    </p:spTree>
    <p:extLst>
      <p:ext uri="{BB962C8B-B14F-4D97-AF65-F5344CB8AC3E}">
        <p14:creationId xmlns:p14="http://schemas.microsoft.com/office/powerpoint/2010/main" val="42309527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Limitations</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a:bodyPr>
          <a:lstStyle/>
          <a:p>
            <a:r>
              <a:rPr lang="en-US" dirty="0"/>
              <a:t>Not all characteristics (e.g., education, disability status) were available from all data sources, </a:t>
            </a:r>
            <a:r>
              <a:rPr lang="en-US" dirty="0" smtClean="0"/>
              <a:t>so </a:t>
            </a:r>
            <a:r>
              <a:rPr lang="en-US" dirty="0"/>
              <a:t>comparisons were limited.</a:t>
            </a:r>
          </a:p>
          <a:p>
            <a:r>
              <a:rPr lang="en-US" dirty="0"/>
              <a:t>Due to small numbers of Veterans in the survey sample, particularly female Veterans, few trend analyses were feasible.</a:t>
            </a:r>
          </a:p>
          <a:p>
            <a:pPr lvl="1"/>
            <a:r>
              <a:rPr lang="en-US" dirty="0"/>
              <a:t>Estimates with fewer than </a:t>
            </a:r>
            <a:r>
              <a:rPr lang="en-US" dirty="0" smtClean="0"/>
              <a:t>30 </a:t>
            </a:r>
            <a:r>
              <a:rPr lang="en-US" dirty="0"/>
              <a:t>individuals per group or a relative standard error more than 30% were excluded (or suppressed).</a:t>
            </a:r>
          </a:p>
          <a:p>
            <a:pPr lvl="1"/>
            <a:endParaRPr lang="en-US" dirty="0"/>
          </a:p>
          <a:p>
            <a:endParaRPr lang="en-US" dirty="0"/>
          </a:p>
        </p:txBody>
      </p:sp>
    </p:spTree>
    <p:extLst>
      <p:ext uri="{BB962C8B-B14F-4D97-AF65-F5344CB8AC3E}">
        <p14:creationId xmlns:p14="http://schemas.microsoft.com/office/powerpoint/2010/main" val="3540272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Limitations (cont’d.)</a:t>
            </a:r>
          </a:p>
        </p:txBody>
      </p:sp>
      <p:sp>
        <p:nvSpPr>
          <p:cNvPr id="3" name="Content Placeholder 2">
            <a:extLst>
              <a:ext uri="{FF2B5EF4-FFF2-40B4-BE49-F238E27FC236}">
                <a16:creationId xmlns:a16="http://schemas.microsoft.com/office/drawing/2014/main" id="{158174D5-6F1F-4971-A658-1DBC1EC1F6E9}"/>
              </a:ext>
            </a:extLst>
          </p:cNvPr>
          <p:cNvSpPr>
            <a:spLocks noGrp="1"/>
          </p:cNvSpPr>
          <p:nvPr>
            <p:ph idx="1"/>
          </p:nvPr>
        </p:nvSpPr>
        <p:spPr/>
        <p:txBody>
          <a:bodyPr>
            <a:normAutofit/>
          </a:bodyPr>
          <a:lstStyle/>
          <a:p>
            <a:r>
              <a:rPr lang="en-US" dirty="0"/>
              <a:t>Most measures were derived from survey </a:t>
            </a:r>
            <a:r>
              <a:rPr lang="en-US" dirty="0" smtClean="0"/>
              <a:t>data and </a:t>
            </a:r>
            <a:r>
              <a:rPr lang="en-US" dirty="0"/>
              <a:t>may </a:t>
            </a:r>
            <a:r>
              <a:rPr lang="en-US" dirty="0" smtClean="0"/>
              <a:t>reflect </a:t>
            </a:r>
            <a:r>
              <a:rPr lang="en-US" dirty="0"/>
              <a:t>response biases, including:</a:t>
            </a:r>
          </a:p>
          <a:p>
            <a:pPr lvl="1"/>
            <a:r>
              <a:rPr lang="en-US" dirty="0" smtClean="0"/>
              <a:t>Nonresponse </a:t>
            </a:r>
            <a:r>
              <a:rPr lang="en-US" dirty="0"/>
              <a:t>bias - individuals with poorer health may be less likely to respond to the survey.</a:t>
            </a:r>
          </a:p>
          <a:p>
            <a:pPr lvl="1"/>
            <a:r>
              <a:rPr lang="en-US" dirty="0"/>
              <a:t>Social desirability bias - individuals who do respond may </a:t>
            </a:r>
            <a:r>
              <a:rPr lang="en-US" dirty="0" smtClean="0"/>
              <a:t>provide </a:t>
            </a:r>
            <a:r>
              <a:rPr lang="en-US" dirty="0"/>
              <a:t>responses they believe are more socially desirable than the truth. </a:t>
            </a:r>
          </a:p>
          <a:p>
            <a:r>
              <a:rPr lang="en-US" dirty="0"/>
              <a:t>Only aggregate data were provided, </a:t>
            </a:r>
            <a:r>
              <a:rPr lang="en-US" dirty="0" smtClean="0"/>
              <a:t>so </a:t>
            </a:r>
            <a:r>
              <a:rPr lang="en-US" dirty="0"/>
              <a:t>multivariate analyses were not performed for this chartbook.</a:t>
            </a:r>
          </a:p>
          <a:p>
            <a:pPr marL="0" indent="0">
              <a:buNone/>
            </a:pPr>
            <a:endParaRPr lang="en-US" dirty="0"/>
          </a:p>
        </p:txBody>
      </p:sp>
    </p:spTree>
    <p:extLst>
      <p:ext uri="{BB962C8B-B14F-4D97-AF65-F5344CB8AC3E}">
        <p14:creationId xmlns:p14="http://schemas.microsoft.com/office/powerpoint/2010/main" val="3583442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Executive Summary: Contrast 1 Key Findings</a:t>
            </a:r>
          </a:p>
        </p:txBody>
      </p:sp>
      <p:sp>
        <p:nvSpPr>
          <p:cNvPr id="3" name="Content Placeholder 2"/>
          <p:cNvSpPr>
            <a:spLocks noGrp="1"/>
          </p:cNvSpPr>
          <p:nvPr>
            <p:ph idx="1"/>
          </p:nvPr>
        </p:nvSpPr>
        <p:spPr/>
        <p:txBody>
          <a:bodyPr>
            <a:normAutofit/>
          </a:bodyPr>
          <a:lstStyle/>
          <a:p>
            <a:r>
              <a:rPr lang="en-US" b="1" dirty="0">
                <a:solidFill>
                  <a:srgbClr val="671E75"/>
                </a:solidFill>
              </a:rPr>
              <a:t>Contrast 1: </a:t>
            </a:r>
            <a:r>
              <a:rPr lang="en-US" dirty="0"/>
              <a:t>Assessing disparities in access to and quality of care for Veterans vs. non-Veterans.</a:t>
            </a:r>
          </a:p>
          <a:p>
            <a:pPr lvl="1"/>
            <a:r>
              <a:rPr lang="en-US" dirty="0"/>
              <a:t>Veterans reported better care for 22% of measures, which often related to vaccinations and health screening.</a:t>
            </a:r>
          </a:p>
          <a:p>
            <a:pPr lvl="1"/>
            <a:r>
              <a:rPr lang="en-US" dirty="0"/>
              <a:t>Veterans reported similar care for 67% of measures.</a:t>
            </a:r>
          </a:p>
          <a:p>
            <a:pPr lvl="1"/>
            <a:r>
              <a:rPr lang="en-US" dirty="0"/>
              <a:t>Veterans reported worse care for 11% of measures, which often were for access to care or related to </a:t>
            </a:r>
            <a:r>
              <a:rPr lang="en-US" dirty="0" smtClean="0"/>
              <a:t>inappropriate medications for </a:t>
            </a:r>
            <a:r>
              <a:rPr lang="en-US" smtClean="0"/>
              <a:t>older adults.</a:t>
            </a:r>
            <a:endParaRPr lang="en-US"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pPr marL="0" indent="0">
              <a:buNone/>
            </a:pPr>
            <a:endParaRPr lang="en-US" sz="1500" dirty="0"/>
          </a:p>
          <a:p>
            <a:endParaRPr lang="en-US" dirty="0"/>
          </a:p>
        </p:txBody>
      </p:sp>
    </p:spTree>
    <p:extLst>
      <p:ext uri="{BB962C8B-B14F-4D97-AF65-F5344CB8AC3E}">
        <p14:creationId xmlns:p14="http://schemas.microsoft.com/office/powerpoint/2010/main" val="2652040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4EDDCF-5745-4339-914E-923B621E8097}"/>
              </a:ext>
            </a:extLst>
          </p:cNvPr>
          <p:cNvSpPr>
            <a:spLocks noGrp="1"/>
          </p:cNvSpPr>
          <p:nvPr>
            <p:ph type="title"/>
          </p:nvPr>
        </p:nvSpPr>
        <p:spPr/>
        <p:txBody>
          <a:bodyPr/>
          <a:lstStyle/>
          <a:p>
            <a:r>
              <a:rPr lang="en-US" dirty="0"/>
              <a:t> </a:t>
            </a:r>
          </a:p>
        </p:txBody>
      </p:sp>
      <p:cxnSp>
        <p:nvCxnSpPr>
          <p:cNvPr id="5" name="Straight Connector 4" descr="decoration">
            <a:extLst>
              <a:ext uri="{FF2B5EF4-FFF2-40B4-BE49-F238E27FC236}">
                <a16:creationId xmlns:a16="http://schemas.microsoft.com/office/drawing/2014/main" id="{4899BADB-BD51-43F5-9DA8-07BB2C51A652}"/>
              </a:ext>
            </a:extLst>
          </p:cNvPr>
          <p:cNvCxnSpPr>
            <a:cxnSpLocks/>
          </p:cNvCxnSpPr>
          <p:nvPr/>
        </p:nvCxnSpPr>
        <p:spPr>
          <a:xfrm>
            <a:off x="876300" y="3429000"/>
            <a:ext cx="739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158174D5-6F1F-4971-A658-1DBC1EC1F6E9}"/>
              </a:ext>
            </a:extLst>
          </p:cNvPr>
          <p:cNvSpPr>
            <a:spLocks noGrp="1"/>
          </p:cNvSpPr>
          <p:nvPr>
            <p:ph idx="1"/>
          </p:nvPr>
        </p:nvSpPr>
        <p:spPr>
          <a:xfrm>
            <a:off x="457200" y="3672335"/>
            <a:ext cx="8229600" cy="4525963"/>
          </a:xfrm>
        </p:spPr>
        <p:txBody>
          <a:bodyPr>
            <a:normAutofit/>
          </a:bodyPr>
          <a:lstStyle/>
          <a:p>
            <a:pPr marL="0" indent="0" algn="ctr">
              <a:buNone/>
            </a:pPr>
            <a:r>
              <a:rPr lang="en-US" sz="3200" cap="all" dirty="0">
                <a:solidFill>
                  <a:srgbClr val="682876"/>
                </a:solidFill>
                <a:latin typeface="Century Gothic" panose="020B0502020202020204" pitchFamily="34" charset="0"/>
              </a:rPr>
              <a:t>Overview of </a:t>
            </a:r>
            <a:br>
              <a:rPr lang="en-US" sz="3200" cap="all" dirty="0">
                <a:solidFill>
                  <a:srgbClr val="682876"/>
                </a:solidFill>
                <a:latin typeface="Century Gothic" panose="020B0502020202020204" pitchFamily="34" charset="0"/>
              </a:rPr>
            </a:br>
            <a:r>
              <a:rPr lang="en-US" sz="3200" cap="all" dirty="0">
                <a:solidFill>
                  <a:srgbClr val="682876"/>
                </a:solidFill>
                <a:latin typeface="Century Gothic" panose="020B0502020202020204" pitchFamily="34" charset="0"/>
              </a:rPr>
              <a:t>VHA Patient, Veteran, </a:t>
            </a:r>
            <a:br>
              <a:rPr lang="en-US" sz="3200" cap="all" dirty="0">
                <a:solidFill>
                  <a:srgbClr val="682876"/>
                </a:solidFill>
                <a:latin typeface="Century Gothic" panose="020B0502020202020204" pitchFamily="34" charset="0"/>
              </a:rPr>
            </a:br>
            <a:r>
              <a:rPr lang="en-US" sz="3200" cap="all" dirty="0">
                <a:solidFill>
                  <a:srgbClr val="682876"/>
                </a:solidFill>
                <a:latin typeface="Century Gothic" panose="020B0502020202020204" pitchFamily="34" charset="0"/>
              </a:rPr>
              <a:t>and Non-Veteran </a:t>
            </a:r>
            <a:br>
              <a:rPr lang="en-US" sz="3200" cap="all" dirty="0">
                <a:solidFill>
                  <a:srgbClr val="682876"/>
                </a:solidFill>
                <a:latin typeface="Century Gothic" panose="020B0502020202020204" pitchFamily="34" charset="0"/>
              </a:rPr>
            </a:br>
            <a:r>
              <a:rPr lang="en-US" sz="3200" cap="all" dirty="0">
                <a:solidFill>
                  <a:srgbClr val="682876"/>
                </a:solidFill>
                <a:latin typeface="Century Gothic" panose="020B0502020202020204" pitchFamily="34" charset="0"/>
              </a:rPr>
              <a:t>Populations and Characteristics</a:t>
            </a:r>
          </a:p>
        </p:txBody>
      </p:sp>
    </p:spTree>
    <p:extLst>
      <p:ext uri="{BB962C8B-B14F-4D97-AF65-F5344CB8AC3E}">
        <p14:creationId xmlns:p14="http://schemas.microsoft.com/office/powerpoint/2010/main" val="38035797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Veteran Population by State</a:t>
            </a:r>
          </a:p>
        </p:txBody>
      </p:sp>
      <p:sp>
        <p:nvSpPr>
          <p:cNvPr id="6" name="TextBox 5">
            <a:extLst>
              <a:ext uri="{FF2B5EF4-FFF2-40B4-BE49-F238E27FC236}">
                <a16:creationId xmlns:a16="http://schemas.microsoft.com/office/drawing/2014/main" id="{43323E2E-96C4-4B50-A1E9-1F65AF4F0075}"/>
              </a:ext>
            </a:extLst>
          </p:cNvPr>
          <p:cNvSpPr txBox="1"/>
          <p:nvPr/>
        </p:nvSpPr>
        <p:spPr>
          <a:xfrm>
            <a:off x="393920" y="6317749"/>
            <a:ext cx="3285297" cy="400110"/>
          </a:xfrm>
          <a:prstGeom prst="rect">
            <a:avLst/>
          </a:prstGeom>
          <a:noFill/>
        </p:spPr>
        <p:txBody>
          <a:bodyPr wrap="square" rtlCol="0">
            <a:spAutoFit/>
          </a:bodyPr>
          <a:lstStyle/>
          <a:p>
            <a:r>
              <a:rPr lang="en-US" sz="1000" b="1" dirty="0"/>
              <a:t>Source:</a:t>
            </a:r>
            <a:r>
              <a:rPr lang="en-US" sz="1000" dirty="0"/>
              <a:t> U.S. Census Bureau, 2017 American Community Survey </a:t>
            </a:r>
            <a:r>
              <a:rPr lang="en-US" sz="1000" dirty="0" smtClean="0"/>
              <a:t>5-Year </a:t>
            </a:r>
            <a:r>
              <a:rPr lang="en-US" sz="1000" dirty="0"/>
              <a:t>Estimates.</a:t>
            </a:r>
          </a:p>
        </p:txBody>
      </p:sp>
      <p:grpSp>
        <p:nvGrpSpPr>
          <p:cNvPr id="4" name="Group 3" descr="a color coded version of the US map detailing the percentage of veterans per state relative to the state's population. &#10;CA, Utah, IL, NJ, CT, MA have 5.0% to 6.9%. NY has 3.0 to 4.9% Alaska has 11.0% to 12.9% TX, LA, MI, Tennessee, NC, GA, KY, Indiana, OH, MI, PA, MD, Kansas, Nebraska, VT, RI, Iowa, Minnesota, Wisconsin, ND have 7.0% to 8.9% AZ, NV, NM, CO, WA, OR, Idaho, WY, SD, OK, AK, MO, FL, Alabama, SC have 9.0% to 10.9%."/>
          <p:cNvGrpSpPr/>
          <p:nvPr/>
        </p:nvGrpSpPr>
        <p:grpSpPr>
          <a:xfrm>
            <a:off x="346690" y="1281028"/>
            <a:ext cx="8594573" cy="5363384"/>
            <a:chOff x="346690" y="1281028"/>
            <a:chExt cx="8594573" cy="5363384"/>
          </a:xfrm>
        </p:grpSpPr>
        <p:grpSp>
          <p:nvGrpSpPr>
            <p:cNvPr id="3" name="Group 2"/>
            <p:cNvGrpSpPr>
              <a:grpSpLocks noChangeAspect="1"/>
            </p:cNvGrpSpPr>
            <p:nvPr/>
          </p:nvGrpSpPr>
          <p:grpSpPr>
            <a:xfrm>
              <a:off x="457200" y="1281028"/>
              <a:ext cx="8484063" cy="5363384"/>
              <a:chOff x="613354" y="613742"/>
              <a:chExt cx="9095654" cy="5630906"/>
            </a:xfrm>
          </p:grpSpPr>
          <p:grpSp>
            <p:nvGrpSpPr>
              <p:cNvPr id="10" name="Group 9"/>
              <p:cNvGrpSpPr/>
              <p:nvPr/>
            </p:nvGrpSpPr>
            <p:grpSpPr>
              <a:xfrm>
                <a:off x="613354" y="613742"/>
                <a:ext cx="9095654" cy="5630906"/>
                <a:chOff x="-331133" y="0"/>
                <a:chExt cx="6971992" cy="4391207"/>
              </a:xfrm>
            </p:grpSpPr>
            <p:grpSp>
              <p:nvGrpSpPr>
                <p:cNvPr id="16" name="Group 15"/>
                <p:cNvGrpSpPr/>
                <p:nvPr/>
              </p:nvGrpSpPr>
              <p:grpSpPr>
                <a:xfrm>
                  <a:off x="-331133" y="0"/>
                  <a:ext cx="6367117" cy="3763498"/>
                  <a:chOff x="-331133" y="0"/>
                  <a:chExt cx="6367117" cy="3763498"/>
                </a:xfrm>
              </p:grpSpPr>
              <p:grpSp>
                <p:nvGrpSpPr>
                  <p:cNvPr id="28" name="Group 27"/>
                  <p:cNvGrpSpPr>
                    <a:grpSpLocks noChangeAspect="1"/>
                  </p:cNvGrpSpPr>
                  <p:nvPr/>
                </p:nvGrpSpPr>
                <p:grpSpPr bwMode="auto">
                  <a:xfrm>
                    <a:off x="28575" y="0"/>
                    <a:ext cx="6007409" cy="3680461"/>
                    <a:chOff x="28574" y="0"/>
                    <a:chExt cx="4852" cy="2948"/>
                  </a:xfrm>
                </p:grpSpPr>
                <p:sp>
                  <p:nvSpPr>
                    <p:cNvPr id="68" name="Freeform 67"/>
                    <p:cNvSpPr>
                      <a:spLocks/>
                    </p:cNvSpPr>
                    <p:nvPr/>
                  </p:nvSpPr>
                  <p:spPr bwMode="auto">
                    <a:xfrm>
                      <a:off x="28816" y="25"/>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69" name="Freeform 68"/>
                    <p:cNvSpPr>
                      <a:spLocks/>
                    </p:cNvSpPr>
                    <p:nvPr/>
                  </p:nvSpPr>
                  <p:spPr bwMode="auto">
                    <a:xfrm>
                      <a:off x="28953" y="51"/>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70" name="Freeform 69"/>
                    <p:cNvSpPr>
                      <a:spLocks/>
                    </p:cNvSpPr>
                    <p:nvPr/>
                  </p:nvSpPr>
                  <p:spPr bwMode="auto">
                    <a:xfrm>
                      <a:off x="29356" y="961"/>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71" name="Freeform 70"/>
                    <p:cNvSpPr>
                      <a:spLocks/>
                    </p:cNvSpPr>
                    <p:nvPr/>
                  </p:nvSpPr>
                  <p:spPr bwMode="auto">
                    <a:xfrm>
                      <a:off x="28662" y="293"/>
                      <a:ext cx="699"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72" name="Freeform 71"/>
                    <p:cNvSpPr>
                      <a:spLocks/>
                    </p:cNvSpPr>
                    <p:nvPr/>
                  </p:nvSpPr>
                  <p:spPr bwMode="auto">
                    <a:xfrm>
                      <a:off x="28596" y="751"/>
                      <a:ext cx="698"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73" name="Freeform 72"/>
                    <p:cNvSpPr>
                      <a:spLocks/>
                    </p:cNvSpPr>
                    <p:nvPr/>
                  </p:nvSpPr>
                  <p:spPr bwMode="auto">
                    <a:xfrm>
                      <a:off x="28908" y="848"/>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74" name="Freeform 73"/>
                    <p:cNvSpPr>
                      <a:spLocks/>
                    </p:cNvSpPr>
                    <p:nvPr/>
                  </p:nvSpPr>
                  <p:spPr bwMode="auto">
                    <a:xfrm>
                      <a:off x="29227" y="133"/>
                      <a:ext cx="524"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75" name="Freeform 74"/>
                    <p:cNvSpPr>
                      <a:spLocks/>
                    </p:cNvSpPr>
                    <p:nvPr/>
                  </p:nvSpPr>
                  <p:spPr bwMode="auto">
                    <a:xfrm>
                      <a:off x="29447" y="148"/>
                      <a:ext cx="896"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76" name="Freeform 75"/>
                    <p:cNvSpPr>
                      <a:spLocks/>
                    </p:cNvSpPr>
                    <p:nvPr/>
                  </p:nvSpPr>
                  <p:spPr bwMode="auto">
                    <a:xfrm>
                      <a:off x="29191" y="1526"/>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77" name="Freeform 76"/>
                    <p:cNvSpPr>
                      <a:spLocks/>
                    </p:cNvSpPr>
                    <p:nvPr/>
                  </p:nvSpPr>
                  <p:spPr bwMode="auto">
                    <a:xfrm>
                      <a:off x="29685" y="668"/>
                      <a:ext cx="617"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78" name="Freeform 77"/>
                    <p:cNvSpPr>
                      <a:spLocks/>
                    </p:cNvSpPr>
                    <p:nvPr/>
                  </p:nvSpPr>
                  <p:spPr bwMode="auto">
                    <a:xfrm>
                      <a:off x="29787" y="1147"/>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79" name="Freeform 78"/>
                    <p:cNvSpPr>
                      <a:spLocks/>
                    </p:cNvSpPr>
                    <p:nvPr/>
                  </p:nvSpPr>
                  <p:spPr bwMode="auto">
                    <a:xfrm>
                      <a:off x="29698" y="1602"/>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80" name="Freeform 79"/>
                    <p:cNvSpPr>
                      <a:spLocks/>
                    </p:cNvSpPr>
                    <p:nvPr/>
                  </p:nvSpPr>
                  <p:spPr bwMode="auto">
                    <a:xfrm>
                      <a:off x="29929" y="1722"/>
                      <a:ext cx="1224"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81" name="Freeform 80"/>
                    <p:cNvSpPr>
                      <a:spLocks/>
                    </p:cNvSpPr>
                    <p:nvPr/>
                  </p:nvSpPr>
                  <p:spPr bwMode="auto">
                    <a:xfrm>
                      <a:off x="30311" y="288"/>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82" name="Freeform 81"/>
                    <p:cNvSpPr>
                      <a:spLocks/>
                    </p:cNvSpPr>
                    <p:nvPr/>
                  </p:nvSpPr>
                  <p:spPr bwMode="auto">
                    <a:xfrm>
                      <a:off x="30281" y="632"/>
                      <a:ext cx="615"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83" name="Freeform 82"/>
                    <p:cNvSpPr>
                      <a:spLocks/>
                    </p:cNvSpPr>
                    <p:nvPr/>
                  </p:nvSpPr>
                  <p:spPr bwMode="auto">
                    <a:xfrm>
                      <a:off x="30262" y="968"/>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84" name="Freeform 83"/>
                    <p:cNvSpPr>
                      <a:spLocks/>
                    </p:cNvSpPr>
                    <p:nvPr/>
                  </p:nvSpPr>
                  <p:spPr bwMode="auto">
                    <a:xfrm>
                      <a:off x="30395" y="1322"/>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85" name="Freeform 84"/>
                    <p:cNvSpPr>
                      <a:spLocks/>
                    </p:cNvSpPr>
                    <p:nvPr/>
                  </p:nvSpPr>
                  <p:spPr bwMode="auto">
                    <a:xfrm>
                      <a:off x="30308" y="1663"/>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86" name="Freeform 85"/>
                    <p:cNvSpPr>
                      <a:spLocks/>
                    </p:cNvSpPr>
                    <p:nvPr/>
                  </p:nvSpPr>
                  <p:spPr bwMode="auto">
                    <a:xfrm>
                      <a:off x="30842" y="285"/>
                      <a:ext cx="570"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87" name="Freeform 86"/>
                    <p:cNvSpPr>
                      <a:spLocks/>
                    </p:cNvSpPr>
                    <p:nvPr/>
                  </p:nvSpPr>
                  <p:spPr bwMode="auto">
                    <a:xfrm>
                      <a:off x="30882" y="933"/>
                      <a:ext cx="523"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88" name="Freeform 87"/>
                    <p:cNvSpPr>
                      <a:spLocks/>
                    </p:cNvSpPr>
                    <p:nvPr/>
                  </p:nvSpPr>
                  <p:spPr bwMode="auto">
                    <a:xfrm>
                      <a:off x="30948" y="1265"/>
                      <a:ext cx="581"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89" name="Freeform 88"/>
                    <p:cNvSpPr>
                      <a:spLocks/>
                    </p:cNvSpPr>
                    <p:nvPr/>
                  </p:nvSpPr>
                  <p:spPr bwMode="auto">
                    <a:xfrm>
                      <a:off x="31046" y="1732"/>
                      <a:ext cx="440"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90" name="Freeform 89"/>
                    <p:cNvSpPr>
                      <a:spLocks/>
                    </p:cNvSpPr>
                    <p:nvPr/>
                  </p:nvSpPr>
                  <p:spPr bwMode="auto">
                    <a:xfrm>
                      <a:off x="31102" y="2139"/>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91" name="Freeform 90"/>
                    <p:cNvSpPr>
                      <a:spLocks/>
                    </p:cNvSpPr>
                    <p:nvPr/>
                  </p:nvSpPr>
                  <p:spPr bwMode="auto">
                    <a:xfrm>
                      <a:off x="31356" y="469"/>
                      <a:ext cx="497"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92" name="Freeform 91"/>
                    <p:cNvSpPr>
                      <a:spLocks/>
                    </p:cNvSpPr>
                    <p:nvPr/>
                  </p:nvSpPr>
                  <p:spPr bwMode="auto">
                    <a:xfrm>
                      <a:off x="31678" y="632"/>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93" name="Freeform 92"/>
                    <p:cNvSpPr>
                      <a:spLocks/>
                    </p:cNvSpPr>
                    <p:nvPr/>
                  </p:nvSpPr>
                  <p:spPr bwMode="auto">
                    <a:xfrm>
                      <a:off x="31168" y="542"/>
                      <a:ext cx="465"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94" name="Freeform 93"/>
                    <p:cNvSpPr>
                      <a:spLocks/>
                    </p:cNvSpPr>
                    <p:nvPr/>
                  </p:nvSpPr>
                  <p:spPr bwMode="auto">
                    <a:xfrm>
                      <a:off x="31304" y="1031"/>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95" name="Freeform 94"/>
                    <p:cNvSpPr>
                      <a:spLocks/>
                    </p:cNvSpPr>
                    <p:nvPr/>
                  </p:nvSpPr>
                  <p:spPr bwMode="auto">
                    <a:xfrm>
                      <a:off x="31607" y="1089"/>
                      <a:ext cx="270"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96" name="Freeform 95"/>
                    <p:cNvSpPr>
                      <a:spLocks/>
                    </p:cNvSpPr>
                    <p:nvPr/>
                  </p:nvSpPr>
                  <p:spPr bwMode="auto">
                    <a:xfrm>
                      <a:off x="31505" y="1392"/>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97" name="Freeform 96"/>
                    <p:cNvSpPr>
                      <a:spLocks/>
                    </p:cNvSpPr>
                    <p:nvPr/>
                  </p:nvSpPr>
                  <p:spPr bwMode="auto">
                    <a:xfrm>
                      <a:off x="31436" y="1643"/>
                      <a:ext cx="749"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98" name="Freeform 97"/>
                    <p:cNvSpPr>
                      <a:spLocks/>
                    </p:cNvSpPr>
                    <p:nvPr/>
                  </p:nvSpPr>
                  <p:spPr bwMode="auto">
                    <a:xfrm>
                      <a:off x="31334" y="1894"/>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99" name="Freeform 98"/>
                    <p:cNvSpPr>
                      <a:spLocks/>
                    </p:cNvSpPr>
                    <p:nvPr/>
                  </p:nvSpPr>
                  <p:spPr bwMode="auto">
                    <a:xfrm>
                      <a:off x="31624" y="1871"/>
                      <a:ext cx="332"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00" name="Freeform 99"/>
                    <p:cNvSpPr>
                      <a:spLocks/>
                    </p:cNvSpPr>
                    <p:nvPr/>
                  </p:nvSpPr>
                  <p:spPr bwMode="auto">
                    <a:xfrm>
                      <a:off x="31855" y="1843"/>
                      <a:ext cx="470"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01" name="Freeform 100"/>
                    <p:cNvSpPr>
                      <a:spLocks/>
                    </p:cNvSpPr>
                    <p:nvPr/>
                  </p:nvSpPr>
                  <p:spPr bwMode="auto">
                    <a:xfrm>
                      <a:off x="31712" y="2301"/>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02" name="Freeform 101"/>
                    <p:cNvSpPr>
                      <a:spLocks/>
                    </p:cNvSpPr>
                    <p:nvPr/>
                  </p:nvSpPr>
                  <p:spPr bwMode="auto">
                    <a:xfrm>
                      <a:off x="31843" y="1018"/>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03" name="Freeform 102"/>
                    <p:cNvSpPr>
                      <a:spLocks/>
                    </p:cNvSpPr>
                    <p:nvPr/>
                  </p:nvSpPr>
                  <p:spPr bwMode="auto">
                    <a:xfrm>
                      <a:off x="32074" y="1167"/>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04" name="Freeform 103"/>
                    <p:cNvSpPr>
                      <a:spLocks/>
                    </p:cNvSpPr>
                    <p:nvPr/>
                  </p:nvSpPr>
                  <p:spPr bwMode="auto">
                    <a:xfrm>
                      <a:off x="32310" y="1198"/>
                      <a:ext cx="399"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05" name="Freeform 104"/>
                    <p:cNvSpPr>
                      <a:spLocks/>
                    </p:cNvSpPr>
                    <p:nvPr/>
                  </p:nvSpPr>
                  <p:spPr bwMode="auto">
                    <a:xfrm>
                      <a:off x="32010" y="1270"/>
                      <a:ext cx="674"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06" name="Freeform 105"/>
                    <p:cNvSpPr>
                      <a:spLocks/>
                    </p:cNvSpPr>
                    <p:nvPr/>
                  </p:nvSpPr>
                  <p:spPr bwMode="auto">
                    <a:xfrm>
                      <a:off x="32656" y="1379"/>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07" name="Freeform 106"/>
                    <p:cNvSpPr>
                      <a:spLocks/>
                    </p:cNvSpPr>
                    <p:nvPr/>
                  </p:nvSpPr>
                  <p:spPr bwMode="auto">
                    <a:xfrm>
                      <a:off x="31970" y="1560"/>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08" name="Freeform 107"/>
                    <p:cNvSpPr>
                      <a:spLocks/>
                    </p:cNvSpPr>
                    <p:nvPr/>
                  </p:nvSpPr>
                  <p:spPr bwMode="auto">
                    <a:xfrm>
                      <a:off x="32059" y="1798"/>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09" name="Freeform 108"/>
                    <p:cNvSpPr>
                      <a:spLocks/>
                    </p:cNvSpPr>
                    <p:nvPr/>
                  </p:nvSpPr>
                  <p:spPr bwMode="auto">
                    <a:xfrm>
                      <a:off x="32616" y="1183"/>
                      <a:ext cx="93"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10" name="Freeform 109"/>
                    <p:cNvSpPr>
                      <a:spLocks/>
                    </p:cNvSpPr>
                    <p:nvPr/>
                  </p:nvSpPr>
                  <p:spPr bwMode="auto">
                    <a:xfrm>
                      <a:off x="32187" y="934"/>
                      <a:ext cx="509"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11" name="Freeform 110"/>
                    <p:cNvSpPr>
                      <a:spLocks/>
                    </p:cNvSpPr>
                    <p:nvPr/>
                  </p:nvSpPr>
                  <p:spPr bwMode="auto">
                    <a:xfrm>
                      <a:off x="32640" y="993"/>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12" name="Freeform 111"/>
                    <p:cNvSpPr>
                      <a:spLocks/>
                    </p:cNvSpPr>
                    <p:nvPr/>
                  </p:nvSpPr>
                  <p:spPr bwMode="auto">
                    <a:xfrm>
                      <a:off x="32241" y="560"/>
                      <a:ext cx="522"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13" name="Freeform 112"/>
                    <p:cNvSpPr>
                      <a:spLocks/>
                    </p:cNvSpPr>
                    <p:nvPr/>
                  </p:nvSpPr>
                  <p:spPr bwMode="auto">
                    <a:xfrm>
                      <a:off x="32723" y="1061"/>
                      <a:ext cx="15"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14" name="Freeform 113"/>
                    <p:cNvSpPr>
                      <a:spLocks/>
                    </p:cNvSpPr>
                    <p:nvPr/>
                  </p:nvSpPr>
                  <p:spPr bwMode="auto">
                    <a:xfrm>
                      <a:off x="32740" y="971"/>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15" name="Freeform 114"/>
                    <p:cNvSpPr>
                      <a:spLocks/>
                    </p:cNvSpPr>
                    <p:nvPr/>
                  </p:nvSpPr>
                  <p:spPr bwMode="auto">
                    <a:xfrm>
                      <a:off x="32747" y="864"/>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16" name="Freeform 115"/>
                    <p:cNvSpPr>
                      <a:spLocks/>
                    </p:cNvSpPr>
                    <p:nvPr/>
                  </p:nvSpPr>
                  <p:spPr bwMode="auto">
                    <a:xfrm>
                      <a:off x="32884" y="856"/>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17" name="Freeform 116"/>
                    <p:cNvSpPr>
                      <a:spLocks/>
                    </p:cNvSpPr>
                    <p:nvPr/>
                  </p:nvSpPr>
                  <p:spPr bwMode="auto">
                    <a:xfrm>
                      <a:off x="32745" y="750"/>
                      <a:ext cx="293"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18" name="Freeform 117"/>
                    <p:cNvSpPr>
                      <a:spLocks/>
                    </p:cNvSpPr>
                    <p:nvPr/>
                  </p:nvSpPr>
                  <p:spPr bwMode="auto">
                    <a:xfrm>
                      <a:off x="32979" y="900"/>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19" name="Freeform 118"/>
                    <p:cNvSpPr>
                      <a:spLocks/>
                    </p:cNvSpPr>
                    <p:nvPr/>
                  </p:nvSpPr>
                  <p:spPr bwMode="auto">
                    <a:xfrm>
                      <a:off x="33028" y="896"/>
                      <a:ext cx="22"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0" name="Freeform 119"/>
                    <p:cNvSpPr>
                      <a:spLocks/>
                    </p:cNvSpPr>
                    <p:nvPr/>
                  </p:nvSpPr>
                  <p:spPr bwMode="auto">
                    <a:xfrm>
                      <a:off x="32681" y="526"/>
                      <a:ext cx="142"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1" name="Freeform 120"/>
                    <p:cNvSpPr>
                      <a:spLocks/>
                    </p:cNvSpPr>
                    <p:nvPr/>
                  </p:nvSpPr>
                  <p:spPr bwMode="auto">
                    <a:xfrm>
                      <a:off x="32805" y="483"/>
                      <a:ext cx="133"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2" name="Freeform 121"/>
                    <p:cNvSpPr>
                      <a:spLocks/>
                    </p:cNvSpPr>
                    <p:nvPr/>
                  </p:nvSpPr>
                  <p:spPr bwMode="auto">
                    <a:xfrm>
                      <a:off x="32848" y="201"/>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3" name="Freeform 122"/>
                    <p:cNvSpPr>
                      <a:spLocks/>
                    </p:cNvSpPr>
                    <p:nvPr/>
                  </p:nvSpPr>
                  <p:spPr bwMode="auto">
                    <a:xfrm>
                      <a:off x="28793" y="0"/>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4" name="Freeform 123"/>
                    <p:cNvSpPr>
                      <a:spLocks/>
                    </p:cNvSpPr>
                    <p:nvPr/>
                  </p:nvSpPr>
                  <p:spPr bwMode="auto">
                    <a:xfrm>
                      <a:off x="29333" y="935"/>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pattFill prst="pct10">
                      <a:fgClr>
                        <a:schemeClr val="tx1"/>
                      </a:fgClr>
                      <a:bgClr>
                        <a:schemeClr val="bg1"/>
                      </a:bgClr>
                    </a:pattFill>
                    <a:ln w="19050">
                      <a:solidFill>
                        <a:schemeClr val="accent6">
                          <a:lumMod val="75000"/>
                        </a:schemeClr>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5" name="Freeform 124"/>
                    <p:cNvSpPr>
                      <a:spLocks/>
                    </p:cNvSpPr>
                    <p:nvPr/>
                  </p:nvSpPr>
                  <p:spPr bwMode="auto">
                    <a:xfrm>
                      <a:off x="28640" y="269"/>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6" name="Freeform 125"/>
                    <p:cNvSpPr>
                      <a:spLocks/>
                    </p:cNvSpPr>
                    <p:nvPr/>
                  </p:nvSpPr>
                  <p:spPr bwMode="auto">
                    <a:xfrm>
                      <a:off x="28574" y="728"/>
                      <a:ext cx="693"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pattFill prst="pct10">
                      <a:fgClr>
                        <a:schemeClr val="tx1"/>
                      </a:fgClr>
                      <a:bgClr>
                        <a:schemeClr val="bg1"/>
                      </a:bgClr>
                    </a:patt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7" name="Freeform 126"/>
                    <p:cNvSpPr>
                      <a:spLocks/>
                    </p:cNvSpPr>
                    <p:nvPr/>
                  </p:nvSpPr>
                  <p:spPr bwMode="auto">
                    <a:xfrm>
                      <a:off x="28884" y="823"/>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8" name="Freeform 127"/>
                    <p:cNvSpPr>
                      <a:spLocks/>
                    </p:cNvSpPr>
                    <p:nvPr/>
                  </p:nvSpPr>
                  <p:spPr bwMode="auto">
                    <a:xfrm>
                      <a:off x="29203" y="109"/>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29" name="Freeform 128"/>
                    <p:cNvSpPr>
                      <a:spLocks/>
                    </p:cNvSpPr>
                    <p:nvPr/>
                  </p:nvSpPr>
                  <p:spPr bwMode="auto">
                    <a:xfrm>
                      <a:off x="29441" y="150"/>
                      <a:ext cx="895"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30" name="Freeform 129"/>
                    <p:cNvSpPr>
                      <a:spLocks/>
                    </p:cNvSpPr>
                    <p:nvPr/>
                  </p:nvSpPr>
                  <p:spPr bwMode="auto">
                    <a:xfrm>
                      <a:off x="29167" y="1502"/>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31" name="Freeform 130"/>
                    <p:cNvSpPr>
                      <a:spLocks/>
                    </p:cNvSpPr>
                    <p:nvPr/>
                  </p:nvSpPr>
                  <p:spPr bwMode="auto">
                    <a:xfrm>
                      <a:off x="29663" y="643"/>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32" name="Freeform 131"/>
                    <p:cNvSpPr>
                      <a:spLocks/>
                    </p:cNvSpPr>
                    <p:nvPr/>
                  </p:nvSpPr>
                  <p:spPr bwMode="auto">
                    <a:xfrm>
                      <a:off x="29763" y="1122"/>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33" name="Freeform 132"/>
                    <p:cNvSpPr>
                      <a:spLocks/>
                    </p:cNvSpPr>
                    <p:nvPr/>
                  </p:nvSpPr>
                  <p:spPr bwMode="auto">
                    <a:xfrm>
                      <a:off x="29675" y="1578"/>
                      <a:ext cx="615"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34" name="Freeform 133"/>
                    <p:cNvSpPr>
                      <a:spLocks/>
                    </p:cNvSpPr>
                    <p:nvPr/>
                  </p:nvSpPr>
                  <p:spPr bwMode="auto">
                    <a:xfrm>
                      <a:off x="29907" y="1698"/>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rgbClr val="AABA0A"/>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35" name="Freeform 134"/>
                    <p:cNvSpPr>
                      <a:spLocks/>
                    </p:cNvSpPr>
                    <p:nvPr/>
                  </p:nvSpPr>
                  <p:spPr bwMode="auto">
                    <a:xfrm>
                      <a:off x="30289" y="263"/>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solidFill>
                      <a:srgbClr val="AABA0A"/>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36" name="Freeform 135"/>
                    <p:cNvSpPr>
                      <a:spLocks/>
                    </p:cNvSpPr>
                    <p:nvPr/>
                  </p:nvSpPr>
                  <p:spPr bwMode="auto">
                    <a:xfrm>
                      <a:off x="30258" y="608"/>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37" name="Freeform 136"/>
                    <p:cNvSpPr>
                      <a:spLocks/>
                    </p:cNvSpPr>
                    <p:nvPr/>
                  </p:nvSpPr>
                  <p:spPr bwMode="auto">
                    <a:xfrm>
                      <a:off x="30238" y="942"/>
                      <a:ext cx="723"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solidFill>
                      <a:srgbClr val="AABA0A"/>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38" name="Freeform 137"/>
                    <p:cNvSpPr>
                      <a:spLocks/>
                    </p:cNvSpPr>
                    <p:nvPr/>
                  </p:nvSpPr>
                  <p:spPr bwMode="auto">
                    <a:xfrm>
                      <a:off x="30374" y="1300"/>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solidFill>
                      <a:srgbClr val="AABA00"/>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39" name="Freeform 138"/>
                    <p:cNvSpPr>
                      <a:spLocks/>
                    </p:cNvSpPr>
                    <p:nvPr/>
                  </p:nvSpPr>
                  <p:spPr bwMode="auto">
                    <a:xfrm>
                      <a:off x="30285" y="1638"/>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0" name="Freeform 139"/>
                    <p:cNvSpPr>
                      <a:spLocks/>
                    </p:cNvSpPr>
                    <p:nvPr/>
                  </p:nvSpPr>
                  <p:spPr bwMode="auto">
                    <a:xfrm>
                      <a:off x="30820" y="259"/>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solidFill>
                      <a:srgbClr val="AABA0A"/>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1" name="Freeform 140"/>
                    <p:cNvSpPr>
                      <a:spLocks/>
                    </p:cNvSpPr>
                    <p:nvPr/>
                  </p:nvSpPr>
                  <p:spPr bwMode="auto">
                    <a:xfrm>
                      <a:off x="30859" y="911"/>
                      <a:ext cx="522"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solidFill>
                      <a:srgbClr val="AABA0A"/>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2" name="Freeform 141"/>
                    <p:cNvSpPr>
                      <a:spLocks/>
                    </p:cNvSpPr>
                    <p:nvPr/>
                  </p:nvSpPr>
                  <p:spPr bwMode="auto">
                    <a:xfrm>
                      <a:off x="30925" y="1241"/>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3" name="Freeform 142"/>
                    <p:cNvSpPr>
                      <a:spLocks/>
                    </p:cNvSpPr>
                    <p:nvPr/>
                  </p:nvSpPr>
                  <p:spPr bwMode="auto">
                    <a:xfrm>
                      <a:off x="31024" y="1707"/>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4" name="Freeform 143"/>
                    <p:cNvSpPr>
                      <a:spLocks/>
                    </p:cNvSpPr>
                    <p:nvPr/>
                  </p:nvSpPr>
                  <p:spPr bwMode="auto">
                    <a:xfrm>
                      <a:off x="31081" y="2116"/>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solidFill>
                      <a:srgbClr val="AABA0A"/>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5" name="Freeform 144"/>
                    <p:cNvSpPr>
                      <a:spLocks/>
                    </p:cNvSpPr>
                    <p:nvPr/>
                  </p:nvSpPr>
                  <p:spPr bwMode="auto">
                    <a:xfrm>
                      <a:off x="31334" y="444"/>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solidFill>
                      <a:srgbClr val="AABA0A"/>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6" name="Freeform 145"/>
                    <p:cNvSpPr>
                      <a:spLocks/>
                    </p:cNvSpPr>
                    <p:nvPr/>
                  </p:nvSpPr>
                  <p:spPr bwMode="auto">
                    <a:xfrm>
                      <a:off x="31655" y="608"/>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solidFill>
                      <a:srgbClr val="AABA0A"/>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7" name="Freeform 146"/>
                    <p:cNvSpPr>
                      <a:spLocks/>
                    </p:cNvSpPr>
                    <p:nvPr/>
                  </p:nvSpPr>
                  <p:spPr bwMode="auto">
                    <a:xfrm>
                      <a:off x="31147" y="517"/>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rgbClr val="AABA0A"/>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8" name="Freeform 147"/>
                    <p:cNvSpPr>
                      <a:spLocks/>
                    </p:cNvSpPr>
                    <p:nvPr/>
                  </p:nvSpPr>
                  <p:spPr bwMode="auto">
                    <a:xfrm>
                      <a:off x="31281" y="1006"/>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pattFill prst="pct10">
                      <a:fgClr>
                        <a:schemeClr val="tx1"/>
                      </a:fgClr>
                      <a:bgClr>
                        <a:schemeClr val="bg1"/>
                      </a:bgClr>
                    </a:patt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49" name="Freeform 148"/>
                    <p:cNvSpPr>
                      <a:spLocks/>
                    </p:cNvSpPr>
                    <p:nvPr/>
                  </p:nvSpPr>
                  <p:spPr bwMode="auto">
                    <a:xfrm>
                      <a:off x="31584" y="1064"/>
                      <a:ext cx="271"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rgbClr val="AABA00"/>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50" name="Freeform 149"/>
                    <p:cNvSpPr>
                      <a:spLocks/>
                    </p:cNvSpPr>
                    <p:nvPr/>
                  </p:nvSpPr>
                  <p:spPr bwMode="auto">
                    <a:xfrm>
                      <a:off x="31483" y="1367"/>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solidFill>
                      <a:srgbClr val="AABA0A"/>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51" name="Freeform 150"/>
                    <p:cNvSpPr>
                      <a:spLocks/>
                    </p:cNvSpPr>
                    <p:nvPr/>
                  </p:nvSpPr>
                  <p:spPr bwMode="auto">
                    <a:xfrm>
                      <a:off x="31413" y="1618"/>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AABA00"/>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52" name="Freeform 151"/>
                    <p:cNvSpPr>
                      <a:spLocks/>
                    </p:cNvSpPr>
                    <p:nvPr/>
                  </p:nvSpPr>
                  <p:spPr bwMode="auto">
                    <a:xfrm>
                      <a:off x="31311" y="1869"/>
                      <a:ext cx="311"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solidFill>
                      <a:srgbClr val="AABA0A"/>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53" name="Freeform 152"/>
                    <p:cNvSpPr>
                      <a:spLocks/>
                    </p:cNvSpPr>
                    <p:nvPr/>
                  </p:nvSpPr>
                  <p:spPr bwMode="auto">
                    <a:xfrm>
                      <a:off x="31601" y="1848"/>
                      <a:ext cx="333"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54" name="Freeform 153"/>
                    <p:cNvSpPr>
                      <a:spLocks/>
                    </p:cNvSpPr>
                    <p:nvPr/>
                  </p:nvSpPr>
                  <p:spPr bwMode="auto">
                    <a:xfrm>
                      <a:off x="31832" y="1820"/>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rgbClr val="AABA00"/>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55" name="Freeform 154"/>
                    <p:cNvSpPr>
                      <a:spLocks/>
                    </p:cNvSpPr>
                    <p:nvPr/>
                  </p:nvSpPr>
                  <p:spPr bwMode="auto">
                    <a:xfrm>
                      <a:off x="31690" y="2277"/>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56" name="Freeform 155"/>
                    <p:cNvSpPr>
                      <a:spLocks/>
                    </p:cNvSpPr>
                    <p:nvPr/>
                  </p:nvSpPr>
                  <p:spPr bwMode="auto">
                    <a:xfrm>
                      <a:off x="31820" y="993"/>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rgbClr val="AABA0A"/>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57" name="Freeform 156"/>
                    <p:cNvSpPr>
                      <a:spLocks/>
                    </p:cNvSpPr>
                    <p:nvPr/>
                  </p:nvSpPr>
                  <p:spPr bwMode="auto">
                    <a:xfrm>
                      <a:off x="32052" y="1144"/>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58" name="Freeform 157"/>
                    <p:cNvSpPr>
                      <a:spLocks/>
                    </p:cNvSpPr>
                    <p:nvPr/>
                  </p:nvSpPr>
                  <p:spPr bwMode="auto">
                    <a:xfrm>
                      <a:off x="32288" y="1173"/>
                      <a:ext cx="398"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solidFill>
                      <a:srgbClr val="AABA0A"/>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59" name="Freeform 158"/>
                    <p:cNvSpPr>
                      <a:spLocks/>
                    </p:cNvSpPr>
                    <p:nvPr/>
                  </p:nvSpPr>
                  <p:spPr bwMode="auto">
                    <a:xfrm>
                      <a:off x="31986" y="1248"/>
                      <a:ext cx="676"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60" name="Freeform 159"/>
                    <p:cNvSpPr>
                      <a:spLocks/>
                    </p:cNvSpPr>
                    <p:nvPr/>
                  </p:nvSpPr>
                  <p:spPr bwMode="auto">
                    <a:xfrm>
                      <a:off x="32632" y="1356"/>
                      <a:ext cx="37"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61" name="Freeform 160"/>
                    <p:cNvSpPr>
                      <a:spLocks/>
                    </p:cNvSpPr>
                    <p:nvPr/>
                  </p:nvSpPr>
                  <p:spPr bwMode="auto">
                    <a:xfrm>
                      <a:off x="31948" y="1536"/>
                      <a:ext cx="748"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solidFill>
                      <a:srgbClr val="AABA0A"/>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62" name="Freeform 161"/>
                    <p:cNvSpPr>
                      <a:spLocks/>
                    </p:cNvSpPr>
                    <p:nvPr/>
                  </p:nvSpPr>
                  <p:spPr bwMode="auto">
                    <a:xfrm>
                      <a:off x="32037" y="1774"/>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63" name="Freeform 162"/>
                    <p:cNvSpPr>
                      <a:spLocks/>
                    </p:cNvSpPr>
                    <p:nvPr/>
                  </p:nvSpPr>
                  <p:spPr bwMode="auto">
                    <a:xfrm>
                      <a:off x="32593" y="1159"/>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0072C6"/>
                    </a:solidFill>
                    <a:ln w="1270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64" name="Freeform 163"/>
                    <p:cNvSpPr>
                      <a:spLocks/>
                    </p:cNvSpPr>
                    <p:nvPr/>
                  </p:nvSpPr>
                  <p:spPr bwMode="auto">
                    <a:xfrm>
                      <a:off x="32164" y="911"/>
                      <a:ext cx="508"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rgbClr val="AABA0A"/>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65" name="Freeform 164"/>
                    <p:cNvSpPr>
                      <a:spLocks/>
                    </p:cNvSpPr>
                    <p:nvPr/>
                  </p:nvSpPr>
                  <p:spPr bwMode="auto">
                    <a:xfrm>
                      <a:off x="32640" y="961"/>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pattFill prst="pct10">
                      <a:fgClr>
                        <a:schemeClr val="tx1"/>
                      </a:fgClr>
                      <a:bgClr>
                        <a:schemeClr val="bg1"/>
                      </a:bgClr>
                    </a:patt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66" name="Freeform 165"/>
                    <p:cNvSpPr>
                      <a:spLocks/>
                    </p:cNvSpPr>
                    <p:nvPr/>
                  </p:nvSpPr>
                  <p:spPr bwMode="auto">
                    <a:xfrm>
                      <a:off x="32219" y="537"/>
                      <a:ext cx="519"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solidFill>
                      <a:schemeClr val="bg1">
                        <a:lumMod val="50000"/>
                      </a:schemeClr>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67" name="Freeform 166"/>
                    <p:cNvSpPr>
                      <a:spLocks/>
                    </p:cNvSpPr>
                    <p:nvPr/>
                  </p:nvSpPr>
                  <p:spPr bwMode="auto">
                    <a:xfrm>
                      <a:off x="32701" y="1037"/>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68" name="Freeform 167"/>
                    <p:cNvSpPr>
                      <a:spLocks/>
                    </p:cNvSpPr>
                    <p:nvPr/>
                  </p:nvSpPr>
                  <p:spPr bwMode="auto">
                    <a:xfrm>
                      <a:off x="32716" y="946"/>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solidFill>
                      <a:schemeClr val="accent1">
                        <a:lumMod val="20000"/>
                        <a:lumOff val="80000"/>
                      </a:schemeClr>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69" name="Freeform 168"/>
                    <p:cNvSpPr>
                      <a:spLocks/>
                    </p:cNvSpPr>
                    <p:nvPr/>
                  </p:nvSpPr>
                  <p:spPr bwMode="auto">
                    <a:xfrm>
                      <a:off x="32724" y="840"/>
                      <a:ext cx="151"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pattFill prst="pct10">
                      <a:fgClr>
                        <a:schemeClr val="tx1"/>
                      </a:fgClr>
                      <a:bgClr>
                        <a:schemeClr val="bg1"/>
                      </a:bgClr>
                    </a:patt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70" name="Freeform 169"/>
                    <p:cNvSpPr>
                      <a:spLocks/>
                    </p:cNvSpPr>
                    <p:nvPr/>
                  </p:nvSpPr>
                  <p:spPr bwMode="auto">
                    <a:xfrm>
                      <a:off x="32860" y="832"/>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rgbClr val="AABA0A"/>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71" name="Freeform 170"/>
                    <p:cNvSpPr>
                      <a:spLocks/>
                    </p:cNvSpPr>
                    <p:nvPr/>
                  </p:nvSpPr>
                  <p:spPr bwMode="auto">
                    <a:xfrm>
                      <a:off x="32724" y="727"/>
                      <a:ext cx="294"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pattFill prst="pct10">
                      <a:fgClr>
                        <a:schemeClr val="tx1"/>
                      </a:fgClr>
                      <a:bgClr>
                        <a:schemeClr val="bg1"/>
                      </a:bgClr>
                    </a:patt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72" name="Freeform 171"/>
                    <p:cNvSpPr>
                      <a:spLocks/>
                    </p:cNvSpPr>
                    <p:nvPr/>
                  </p:nvSpPr>
                  <p:spPr bwMode="auto">
                    <a:xfrm>
                      <a:off x="32957" y="874"/>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73" name="Freeform 172"/>
                    <p:cNvSpPr>
                      <a:spLocks/>
                    </p:cNvSpPr>
                    <p:nvPr/>
                  </p:nvSpPr>
                  <p:spPr bwMode="auto">
                    <a:xfrm>
                      <a:off x="33006" y="871"/>
                      <a:ext cx="26"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74" name="Freeform 173"/>
                    <p:cNvSpPr>
                      <a:spLocks/>
                    </p:cNvSpPr>
                    <p:nvPr/>
                  </p:nvSpPr>
                  <p:spPr bwMode="auto">
                    <a:xfrm>
                      <a:off x="32659" y="501"/>
                      <a:ext cx="144"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rgbClr val="AABA0A"/>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75" name="Freeform 174"/>
                    <p:cNvSpPr>
                      <a:spLocks/>
                    </p:cNvSpPr>
                    <p:nvPr/>
                  </p:nvSpPr>
                  <p:spPr bwMode="auto">
                    <a:xfrm>
                      <a:off x="32782" y="458"/>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76" name="Freeform 175"/>
                    <p:cNvSpPr>
                      <a:spLocks/>
                    </p:cNvSpPr>
                    <p:nvPr/>
                  </p:nvSpPr>
                  <p:spPr bwMode="auto">
                    <a:xfrm>
                      <a:off x="32824" y="178"/>
                      <a:ext cx="320"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rgbClr val="0072C6"/>
                    </a:solid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177" name="Text Box 140"/>
                    <p:cNvSpPr txBox="1">
                      <a:spLocks noChangeArrowheads="1"/>
                    </p:cNvSpPr>
                    <p:nvPr/>
                  </p:nvSpPr>
                  <p:spPr bwMode="auto">
                    <a:xfrm>
                      <a:off x="29294" y="1780"/>
                      <a:ext cx="289" cy="227"/>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AZ</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8" name="Text Box 141"/>
                    <p:cNvSpPr txBox="1">
                      <a:spLocks noChangeArrowheads="1"/>
                    </p:cNvSpPr>
                    <p:nvPr/>
                  </p:nvSpPr>
                  <p:spPr bwMode="auto">
                    <a:xfrm>
                      <a:off x="28675" y="1382"/>
                      <a:ext cx="301" cy="214"/>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dirty="0">
                          <a:effectLst/>
                          <a:latin typeface="Arial" panose="020B0604020202020204" pitchFamily="34" charset="0"/>
                          <a:ea typeface="Times New Roman" panose="02020603050405020304" pitchFamily="18" charset="0"/>
                          <a:cs typeface="Arial" panose="020B0604020202020204" pitchFamily="34" charset="0"/>
                        </a:rPr>
                        <a:t>CA</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9" name="Text Box 142"/>
                    <p:cNvSpPr txBox="1">
                      <a:spLocks noChangeArrowheads="1"/>
                    </p:cNvSpPr>
                    <p:nvPr/>
                  </p:nvSpPr>
                  <p:spPr bwMode="auto">
                    <a:xfrm>
                      <a:off x="29409" y="1238"/>
                      <a:ext cx="375" cy="227"/>
                    </a:xfrm>
                    <a:prstGeom prst="rect">
                      <a:avLst/>
                    </a:prstGeom>
                    <a:noFill/>
                    <a:ln w="9525">
                      <a:noFill/>
                      <a:miter lim="800000"/>
                      <a:headEnd/>
                      <a:tailEnd/>
                    </a:ln>
                  </p:spPr>
                  <p:txBody>
                    <a:bodyPr wrap="square">
                      <a:spAutoFit/>
                    </a:bodyPr>
                    <a:lstStyle/>
                    <a:p>
                      <a:pPr marL="0" marR="0" algn="ctr" eaLnBrk="0" hangingPunct="0">
                        <a:lnSpc>
                          <a:spcPct val="120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UT</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0" name="Text Box 143"/>
                    <p:cNvSpPr txBox="1">
                      <a:spLocks noChangeArrowheads="1"/>
                    </p:cNvSpPr>
                    <p:nvPr/>
                  </p:nvSpPr>
                  <p:spPr bwMode="auto">
                    <a:xfrm>
                      <a:off x="32985" y="1011"/>
                      <a:ext cx="295" cy="167"/>
                    </a:xfrm>
                    <a:prstGeom prst="rect">
                      <a:avLst/>
                    </a:prstGeom>
                    <a:pattFill prst="pct10">
                      <a:fgClr>
                        <a:schemeClr val="tx1"/>
                      </a:fgClr>
                      <a:bgClr>
                        <a:schemeClr val="bg1"/>
                      </a:bgClr>
                    </a:pattFill>
                    <a:ln w="9525">
                      <a:solidFill>
                        <a:schemeClr val="tx1"/>
                      </a:solidFill>
                      <a:miter lim="800000"/>
                      <a:headEnd/>
                      <a:tailEnd/>
                    </a:ln>
                  </p:spPr>
                  <p:txBody>
                    <a:bodyPr wrap="none" tIns="9144" bIns="9144">
                      <a:spAutoFit/>
                    </a:bodyPr>
                    <a:lstStyle/>
                    <a:p>
                      <a:pPr marL="0" marR="0" algn="ctr" eaLnBrk="0" hangingPunct="0">
                        <a:lnSpc>
                          <a:spcPct val="120000"/>
                        </a:lnSpc>
                        <a:spcBef>
                          <a:spcPts val="0"/>
                        </a:spcBef>
                        <a:spcAft>
                          <a:spcPts val="0"/>
                        </a:spcAft>
                      </a:pPr>
                      <a:r>
                        <a:rPr lang="en-US" sz="1000" kern="1200">
                          <a:effectLst/>
                          <a:latin typeface="Arial" panose="020B0604020202020204" pitchFamily="34" charset="0"/>
                          <a:ea typeface="Times New Roman" panose="02020603050405020304" pitchFamily="18" charset="0"/>
                          <a:cs typeface="Arial" panose="020B0604020202020204" pitchFamily="34" charset="0"/>
                        </a:rPr>
                        <a:t>CT</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81" name="Line 144"/>
                    <p:cNvCxnSpPr/>
                    <p:nvPr/>
                  </p:nvCxnSpPr>
                  <p:spPr bwMode="auto">
                    <a:xfrm>
                      <a:off x="32817" y="880"/>
                      <a:ext cx="180" cy="190"/>
                    </a:xfrm>
                    <a:prstGeom prst="line">
                      <a:avLst/>
                    </a:prstGeom>
                    <a:noFill/>
                    <a:ln w="19050">
                      <a:solidFill>
                        <a:srgbClr val="000000"/>
                      </a:solidFill>
                      <a:round/>
                      <a:headEnd/>
                      <a:tailEnd/>
                    </a:ln>
                  </p:spPr>
                </p:cxnSp>
                <p:sp>
                  <p:nvSpPr>
                    <p:cNvPr id="182" name="Text Box 145"/>
                    <p:cNvSpPr txBox="1">
                      <a:spLocks noChangeArrowheads="1"/>
                    </p:cNvSpPr>
                    <p:nvPr/>
                  </p:nvSpPr>
                  <p:spPr bwMode="auto">
                    <a:xfrm>
                      <a:off x="32166" y="2535"/>
                      <a:ext cx="338" cy="173"/>
                    </a:xfrm>
                    <a:prstGeom prst="rect">
                      <a:avLst/>
                    </a:prstGeom>
                    <a:noFill/>
                    <a:ln w="9525">
                      <a:noFill/>
                      <a:miter lim="800000"/>
                      <a:headEnd/>
                      <a:tailEnd/>
                    </a:ln>
                  </p:spPr>
                  <p:txBody>
                    <a:bodyPr wrap="square">
                      <a:spAutoFit/>
                    </a:bodyPr>
                    <a:lstStyle/>
                    <a:p>
                      <a:pPr marL="0" marR="0" algn="ctr" eaLnBrk="0" hangingPunct="0">
                        <a:lnSpc>
                          <a:spcPct val="120000"/>
                        </a:lnSpc>
                        <a:spcBef>
                          <a:spcPts val="0"/>
                        </a:spcBef>
                        <a:spcAft>
                          <a:spcPts val="0"/>
                        </a:spcAft>
                      </a:pPr>
                      <a:r>
                        <a:rPr lang="en-US" sz="1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FL</a:t>
                      </a:r>
                      <a:endPar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83" name="Text Box 146"/>
                    <p:cNvSpPr txBox="1">
                      <a:spLocks noChangeArrowheads="1"/>
                    </p:cNvSpPr>
                    <p:nvPr/>
                  </p:nvSpPr>
                  <p:spPr bwMode="auto">
                    <a:xfrm>
                      <a:off x="31897" y="2006"/>
                      <a:ext cx="306" cy="227"/>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GA</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4" name="Text Box 147"/>
                    <p:cNvSpPr txBox="1">
                      <a:spLocks noChangeArrowheads="1"/>
                    </p:cNvSpPr>
                    <p:nvPr/>
                  </p:nvSpPr>
                  <p:spPr bwMode="auto">
                    <a:xfrm>
                      <a:off x="31059" y="1013"/>
                      <a:ext cx="99" cy="153"/>
                    </a:xfrm>
                    <a:prstGeom prst="rect">
                      <a:avLst/>
                    </a:prstGeom>
                    <a:noFill/>
                    <a:ln w="9525">
                      <a:noFill/>
                      <a:miter lim="800000"/>
                      <a:headEnd/>
                      <a:tailEnd/>
                    </a:ln>
                  </p:spPr>
                  <p:txBody>
                    <a:bodyPr wrap="none" lIns="0" tIns="0" rIns="0" bIns="0">
                      <a:spAutoFit/>
                    </a:bodyPr>
                    <a:lstStyle/>
                    <a:p>
                      <a:pPr marL="0" marR="0" algn="ctr" eaLnBrk="0" hangingPunct="0">
                        <a:lnSpc>
                          <a:spcPct val="120000"/>
                        </a:lnSpc>
                        <a:spcBef>
                          <a:spcPts val="0"/>
                        </a:spcBef>
                        <a:spcAft>
                          <a:spcPts val="0"/>
                        </a:spcAft>
                      </a:pPr>
                      <a:r>
                        <a:rPr lang="en-US" sz="1000" kern="1200">
                          <a:effectLst/>
                          <a:latin typeface="Arial" panose="020B0604020202020204" pitchFamily="34" charset="0"/>
                          <a:ea typeface="Times New Roman" panose="02020603050405020304" pitchFamily="18" charset="0"/>
                          <a:cs typeface="Arial" panose="020B0604020202020204" pitchFamily="34" charset="0"/>
                        </a:rPr>
                        <a:t>IA</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5" name="Text Box 148"/>
                    <p:cNvSpPr txBox="1">
                      <a:spLocks noChangeArrowheads="1"/>
                    </p:cNvSpPr>
                    <p:nvPr/>
                  </p:nvSpPr>
                  <p:spPr bwMode="auto">
                    <a:xfrm>
                      <a:off x="31355" y="1238"/>
                      <a:ext cx="242" cy="228"/>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IL</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6" name="Text Box 149"/>
                    <p:cNvSpPr txBox="1">
                      <a:spLocks noChangeArrowheads="1"/>
                    </p:cNvSpPr>
                    <p:nvPr/>
                  </p:nvSpPr>
                  <p:spPr bwMode="auto">
                    <a:xfrm>
                      <a:off x="30538" y="1430"/>
                      <a:ext cx="348" cy="227"/>
                    </a:xfrm>
                    <a:prstGeom prst="rect">
                      <a:avLst/>
                    </a:prstGeom>
                    <a:noFill/>
                    <a:ln w="9525">
                      <a:noFill/>
                      <a:miter lim="800000"/>
                      <a:headEnd/>
                      <a:tailEnd/>
                    </a:ln>
                  </p:spPr>
                  <p:txBody>
                    <a:bodyPr wrap="square">
                      <a:spAutoFit/>
                    </a:bodyPr>
                    <a:lstStyle/>
                    <a:p>
                      <a:pPr marL="0" marR="0" algn="ctr" eaLnBrk="0" hangingPunct="0">
                        <a:lnSpc>
                          <a:spcPct val="120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KS</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87" name="Text Box 150"/>
                    <p:cNvSpPr txBox="1">
                      <a:spLocks noChangeArrowheads="1"/>
                    </p:cNvSpPr>
                    <p:nvPr/>
                  </p:nvSpPr>
                  <p:spPr bwMode="auto">
                    <a:xfrm>
                      <a:off x="33114" y="708"/>
                      <a:ext cx="312" cy="227"/>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88" name="Line 151"/>
                    <p:cNvCxnSpPr/>
                    <p:nvPr/>
                  </p:nvCxnSpPr>
                  <p:spPr bwMode="auto">
                    <a:xfrm>
                      <a:off x="32907" y="785"/>
                      <a:ext cx="178" cy="0"/>
                    </a:xfrm>
                    <a:prstGeom prst="line">
                      <a:avLst/>
                    </a:prstGeom>
                    <a:noFill/>
                    <a:ln w="19050">
                      <a:solidFill>
                        <a:srgbClr val="000000"/>
                      </a:solidFill>
                      <a:round/>
                      <a:headEnd/>
                      <a:tailEnd/>
                    </a:ln>
                  </p:spPr>
                </p:cxnSp>
                <p:sp>
                  <p:nvSpPr>
                    <p:cNvPr id="189" name="Text Box 152"/>
                    <p:cNvSpPr txBox="1">
                      <a:spLocks noChangeArrowheads="1"/>
                    </p:cNvSpPr>
                    <p:nvPr/>
                  </p:nvSpPr>
                  <p:spPr bwMode="auto">
                    <a:xfrm>
                      <a:off x="32710" y="1356"/>
                      <a:ext cx="269" cy="152"/>
                    </a:xfrm>
                    <a:prstGeom prst="rect">
                      <a:avLst/>
                    </a:prstGeom>
                    <a:solidFill>
                      <a:srgbClr val="AABA0A"/>
                    </a:solidFill>
                    <a:ln w="9525">
                      <a:solidFill>
                        <a:schemeClr val="tx1"/>
                      </a:solidFill>
                      <a:miter lim="800000"/>
                      <a:headEnd/>
                      <a:tailEnd/>
                    </a:ln>
                  </p:spPr>
                  <p:txBody>
                    <a:bodyPr wrap="square" lIns="0" tIns="0" rIns="0" bIns="0">
                      <a:spAutoFit/>
                    </a:bodyPr>
                    <a:lstStyle/>
                    <a:p>
                      <a:pPr marL="0" marR="0" algn="ctr" eaLnBrk="0" hangingPunct="0">
                        <a:lnSpc>
                          <a:spcPct val="120000"/>
                        </a:lnSpc>
                        <a:spcBef>
                          <a:spcPts val="0"/>
                        </a:spcBef>
                        <a:spcAft>
                          <a:spcPts val="0"/>
                        </a:spcAft>
                      </a:pPr>
                      <a:r>
                        <a:rPr lang="en-US" sz="1000" kern="1200" dirty="0">
                          <a:effectLst/>
                          <a:latin typeface="Arial" panose="020B0604020202020204" pitchFamily="34" charset="0"/>
                          <a:ea typeface="Times New Roman" panose="02020603050405020304" pitchFamily="18" charset="0"/>
                          <a:cs typeface="Arial" panose="020B0604020202020204" pitchFamily="34" charset="0"/>
                        </a:rPr>
                        <a:t>MD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0" name="Text Box 154"/>
                    <p:cNvSpPr txBox="1">
                      <a:spLocks noChangeArrowheads="1"/>
                    </p:cNvSpPr>
                    <p:nvPr/>
                  </p:nvSpPr>
                  <p:spPr bwMode="auto">
                    <a:xfrm>
                      <a:off x="31069" y="1430"/>
                      <a:ext cx="258" cy="173"/>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MO</a:t>
                      </a:r>
                      <a:endPar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91" name="Line 155"/>
                    <p:cNvCxnSpPr/>
                    <p:nvPr/>
                  </p:nvCxnSpPr>
                  <p:spPr bwMode="auto">
                    <a:xfrm>
                      <a:off x="32672" y="1126"/>
                      <a:ext cx="266" cy="70"/>
                    </a:xfrm>
                    <a:prstGeom prst="line">
                      <a:avLst/>
                    </a:prstGeom>
                    <a:noFill/>
                    <a:ln w="19050">
                      <a:solidFill>
                        <a:srgbClr val="000000"/>
                      </a:solidFill>
                      <a:round/>
                      <a:headEnd/>
                      <a:tailEnd/>
                    </a:ln>
                  </p:spPr>
                </p:cxnSp>
                <p:sp>
                  <p:nvSpPr>
                    <p:cNvPr id="192" name="Text Box 156"/>
                    <p:cNvSpPr txBox="1">
                      <a:spLocks noChangeArrowheads="1"/>
                    </p:cNvSpPr>
                    <p:nvPr/>
                  </p:nvSpPr>
                  <p:spPr bwMode="auto">
                    <a:xfrm>
                      <a:off x="32929" y="1169"/>
                      <a:ext cx="283" cy="153"/>
                    </a:xfrm>
                    <a:prstGeom prst="rect">
                      <a:avLst/>
                    </a:prstGeom>
                    <a:pattFill prst="pct10">
                      <a:fgClr>
                        <a:schemeClr val="tx1"/>
                      </a:fgClr>
                      <a:bgClr>
                        <a:schemeClr val="bg1"/>
                      </a:bgClr>
                    </a:pattFill>
                    <a:ln w="9525">
                      <a:solidFill>
                        <a:schemeClr val="tx1"/>
                      </a:solidFill>
                      <a:miter lim="800000"/>
                      <a:headEnd/>
                      <a:tailEnd/>
                    </a:ln>
                  </p:spPr>
                  <p:txBody>
                    <a:bodyPr wrap="none" tIns="9144" bIns="9144">
                      <a:spAutoFit/>
                    </a:bodyPr>
                    <a:lstStyle/>
                    <a:p>
                      <a:pPr marL="0" marR="0" algn="ctr" eaLnBrk="0" hangingPunct="0">
                        <a:lnSpc>
                          <a:spcPct val="120000"/>
                        </a:lnSpc>
                        <a:spcBef>
                          <a:spcPts val="0"/>
                        </a:spcBef>
                        <a:spcAft>
                          <a:spcPts val="0"/>
                        </a:spcAft>
                      </a:pPr>
                      <a:r>
                        <a:rPr lang="en-US" sz="1000" kern="1200" dirty="0">
                          <a:effectLst/>
                          <a:latin typeface="Arial" panose="020B0604020202020204" pitchFamily="34" charset="0"/>
                          <a:ea typeface="Times New Roman" panose="02020603050405020304" pitchFamily="18" charset="0"/>
                          <a:cs typeface="Arial" panose="020B0604020202020204" pitchFamily="34" charset="0"/>
                        </a:rPr>
                        <a:t>NJ</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3" name="Text Box 157"/>
                    <p:cNvSpPr txBox="1">
                      <a:spLocks noChangeArrowheads="1"/>
                    </p:cNvSpPr>
                    <p:nvPr/>
                  </p:nvSpPr>
                  <p:spPr bwMode="auto">
                    <a:xfrm>
                      <a:off x="32381" y="719"/>
                      <a:ext cx="301" cy="227"/>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NY</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4" name="Text Box 158"/>
                    <p:cNvSpPr txBox="1">
                      <a:spLocks noChangeArrowheads="1"/>
                    </p:cNvSpPr>
                    <p:nvPr/>
                  </p:nvSpPr>
                  <p:spPr bwMode="auto">
                    <a:xfrm>
                      <a:off x="28781" y="566"/>
                      <a:ext cx="312" cy="227"/>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OR</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5" name="Text Box 159"/>
                    <p:cNvSpPr txBox="1">
                      <a:spLocks noChangeArrowheads="1"/>
                    </p:cNvSpPr>
                    <p:nvPr/>
                  </p:nvSpPr>
                  <p:spPr bwMode="auto">
                    <a:xfrm>
                      <a:off x="32252" y="998"/>
                      <a:ext cx="364" cy="214"/>
                    </a:xfrm>
                    <a:prstGeom prst="rect">
                      <a:avLst/>
                    </a:prstGeom>
                    <a:solidFill>
                      <a:srgbClr val="AABA0A"/>
                    </a:solidFill>
                    <a:ln w="9525">
                      <a:noFill/>
                      <a:miter lim="800000"/>
                      <a:headEnd/>
                      <a:tailEnd/>
                    </a:ln>
                  </p:spPr>
                  <p:txBody>
                    <a:bodyPr wrap="square">
                      <a:spAutoFit/>
                    </a:bodyPr>
                    <a:lstStyle/>
                    <a:p>
                      <a:pPr marL="0" marR="0" algn="ctr" eaLnBrk="0" hangingPunct="0">
                        <a:lnSpc>
                          <a:spcPct val="120000"/>
                        </a:lnSpc>
                        <a:spcBef>
                          <a:spcPts val="0"/>
                        </a:spcBef>
                        <a:spcAft>
                          <a:spcPts val="0"/>
                        </a:spcAft>
                      </a:pPr>
                      <a:r>
                        <a:rPr lang="en-US" sz="1000" kern="1200" dirty="0">
                          <a:effectLst/>
                          <a:latin typeface="Arial" panose="020B0604020202020204" pitchFamily="34" charset="0"/>
                          <a:ea typeface="Times New Roman" panose="02020603050405020304" pitchFamily="18" charset="0"/>
                          <a:cs typeface="Arial" panose="020B0604020202020204" pitchFamily="34" charset="0"/>
                        </a:rPr>
                        <a:t>PA</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6" name="Text Box 160"/>
                    <p:cNvSpPr txBox="1">
                      <a:spLocks noChangeArrowheads="1"/>
                    </p:cNvSpPr>
                    <p:nvPr/>
                  </p:nvSpPr>
                  <p:spPr bwMode="auto">
                    <a:xfrm>
                      <a:off x="32179" y="1862"/>
                      <a:ext cx="239" cy="173"/>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SC</a:t>
                      </a:r>
                      <a:endPar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97" name="Text Box 161"/>
                    <p:cNvSpPr txBox="1">
                      <a:spLocks noChangeArrowheads="1"/>
                    </p:cNvSpPr>
                    <p:nvPr/>
                  </p:nvSpPr>
                  <p:spPr bwMode="auto">
                    <a:xfrm>
                      <a:off x="31581" y="1696"/>
                      <a:ext cx="348" cy="152"/>
                    </a:xfrm>
                    <a:prstGeom prst="rect">
                      <a:avLst/>
                    </a:prstGeom>
                    <a:noFill/>
                    <a:ln w="9525">
                      <a:noFill/>
                      <a:miter lim="800000"/>
                      <a:headEnd/>
                      <a:tailEnd/>
                    </a:ln>
                  </p:spPr>
                  <p:txBody>
                    <a:bodyPr wrap="square" tIns="0" bIns="0">
                      <a:spAutoFit/>
                    </a:bodyPr>
                    <a:lstStyle/>
                    <a:p>
                      <a:pPr marL="0" marR="0" algn="ctr" eaLnBrk="0" hangingPunct="0">
                        <a:lnSpc>
                          <a:spcPct val="120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TN</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8" name="Text Box 162"/>
                    <p:cNvSpPr txBox="1">
                      <a:spLocks noChangeArrowheads="1"/>
                    </p:cNvSpPr>
                    <p:nvPr/>
                  </p:nvSpPr>
                  <p:spPr bwMode="auto">
                    <a:xfrm>
                      <a:off x="29897" y="1334"/>
                      <a:ext cx="312" cy="227"/>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CO</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9" name="Text Box 163"/>
                    <p:cNvSpPr txBox="1">
                      <a:spLocks noChangeArrowheads="1"/>
                    </p:cNvSpPr>
                    <p:nvPr/>
                  </p:nvSpPr>
                  <p:spPr bwMode="auto">
                    <a:xfrm>
                      <a:off x="28973" y="181"/>
                      <a:ext cx="258" cy="173"/>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WA</a:t>
                      </a:r>
                      <a:endPar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00" name="Text Box 164"/>
                    <p:cNvSpPr txBox="1">
                      <a:spLocks noChangeArrowheads="1"/>
                    </p:cNvSpPr>
                    <p:nvPr/>
                  </p:nvSpPr>
                  <p:spPr bwMode="auto">
                    <a:xfrm>
                      <a:off x="31237" y="698"/>
                      <a:ext cx="283" cy="214"/>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dirty="0">
                          <a:effectLst/>
                          <a:latin typeface="Arial" panose="020B0604020202020204" pitchFamily="34" charset="0"/>
                          <a:ea typeface="Times New Roman" panose="02020603050405020304" pitchFamily="18" charset="0"/>
                          <a:cs typeface="Arial" panose="020B0604020202020204" pitchFamily="34" charset="0"/>
                        </a:rPr>
                        <a:t>WI</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1" name="Text Box 165"/>
                    <p:cNvSpPr txBox="1">
                      <a:spLocks noChangeArrowheads="1"/>
                    </p:cNvSpPr>
                    <p:nvPr/>
                  </p:nvSpPr>
                  <p:spPr bwMode="auto">
                    <a:xfrm>
                      <a:off x="32343" y="1377"/>
                      <a:ext cx="112" cy="112"/>
                    </a:xfrm>
                    <a:prstGeom prst="rect">
                      <a:avLst/>
                    </a:prstGeom>
                    <a:noFill/>
                    <a:ln w="9525">
                      <a:noFill/>
                      <a:miter lim="800000"/>
                      <a:headEnd/>
                      <a:tailEnd/>
                    </a:ln>
                  </p:spPr>
                  <p:txBody>
                    <a:bodyPr wrap="none" lIns="0" tIns="0" rIns="0" bIns="0">
                      <a:spAutoFit/>
                    </a:bodyPr>
                    <a:lstStyle/>
                    <a:p>
                      <a:pPr marL="0" marR="0" algn="ctr" eaLnBrk="0" hangingPunct="0">
                        <a:lnSpc>
                          <a:spcPct val="120000"/>
                        </a:lnSpc>
                        <a:spcBef>
                          <a:spcPts val="0"/>
                        </a:spcBef>
                        <a:spcAft>
                          <a:spcPts val="0"/>
                        </a:spcAft>
                      </a:pPr>
                      <a:r>
                        <a:rPr lang="en-US" sz="1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VA</a:t>
                      </a:r>
                      <a:endPar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02" name="Text Box 166"/>
                    <p:cNvSpPr txBox="1">
                      <a:spLocks noChangeArrowheads="1"/>
                    </p:cNvSpPr>
                    <p:nvPr/>
                  </p:nvSpPr>
                  <p:spPr bwMode="auto">
                    <a:xfrm>
                      <a:off x="32811" y="311"/>
                      <a:ext cx="312" cy="227"/>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ME</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3" name="Text Box 167"/>
                    <p:cNvSpPr txBox="1">
                      <a:spLocks noChangeArrowheads="1"/>
                    </p:cNvSpPr>
                    <p:nvPr/>
                  </p:nvSpPr>
                  <p:spPr bwMode="auto">
                    <a:xfrm>
                      <a:off x="30926" y="560"/>
                      <a:ext cx="166" cy="138"/>
                    </a:xfrm>
                    <a:prstGeom prst="rect">
                      <a:avLst/>
                    </a:prstGeom>
                    <a:noFill/>
                    <a:ln w="9525">
                      <a:noFill/>
                      <a:miter lim="800000"/>
                      <a:headEnd/>
                      <a:tailEnd/>
                    </a:ln>
                  </p:spPr>
                  <p:txBody>
                    <a:bodyPr wrap="none" lIns="0" tIns="0" rIns="0" bIns="0">
                      <a:spAutoFit/>
                    </a:bodyPr>
                    <a:lstStyle/>
                    <a:p>
                      <a:pPr marL="0" marR="0" algn="ctr" eaLnBrk="0" hangingPunct="0">
                        <a:lnSpc>
                          <a:spcPct val="120000"/>
                        </a:lnSpc>
                        <a:spcBef>
                          <a:spcPts val="0"/>
                        </a:spcBef>
                        <a:spcAft>
                          <a:spcPts val="0"/>
                        </a:spcAft>
                      </a:pPr>
                      <a:r>
                        <a:rPr lang="en-US" sz="1000" kern="1200" dirty="0">
                          <a:effectLst/>
                          <a:latin typeface="Arial" panose="020B0604020202020204" pitchFamily="34" charset="0"/>
                          <a:ea typeface="Times New Roman" panose="02020603050405020304" pitchFamily="18" charset="0"/>
                          <a:cs typeface="Arial" panose="020B0604020202020204" pitchFamily="34" charset="0"/>
                        </a:rPr>
                        <a:t>MN</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4" name="Text Box 168"/>
                    <p:cNvSpPr txBox="1">
                      <a:spLocks noChangeArrowheads="1"/>
                    </p:cNvSpPr>
                    <p:nvPr/>
                  </p:nvSpPr>
                  <p:spPr bwMode="auto">
                    <a:xfrm>
                      <a:off x="31688" y="835"/>
                      <a:ext cx="295" cy="227"/>
                    </a:xfrm>
                    <a:prstGeom prst="rect">
                      <a:avLst/>
                    </a:prstGeom>
                    <a:noFill/>
                    <a:ln w="9525">
                      <a:noFill/>
                      <a:miter lim="800000"/>
                      <a:headEnd/>
                      <a:tailEnd/>
                    </a:ln>
                  </p:spPr>
                  <p:txBody>
                    <a:bodyPr>
                      <a:spAutoFit/>
                    </a:bodyPr>
                    <a:lstStyle/>
                    <a:p>
                      <a:pPr marL="0" marR="0" algn="ctr" eaLnBrk="0" hangingPunct="0">
                        <a:lnSpc>
                          <a:spcPct val="120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MI</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5" name="Text Box 169"/>
                    <p:cNvSpPr txBox="1">
                      <a:spLocks noChangeArrowheads="1"/>
                    </p:cNvSpPr>
                    <p:nvPr/>
                  </p:nvSpPr>
                  <p:spPr bwMode="auto">
                    <a:xfrm>
                      <a:off x="32227" y="1618"/>
                      <a:ext cx="307" cy="227"/>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effectLst/>
                          <a:latin typeface="Arial" panose="020B0604020202020204" pitchFamily="34" charset="0"/>
                          <a:ea typeface="Times New Roman" panose="02020603050405020304" pitchFamily="18" charset="0"/>
                          <a:cs typeface="Arial" panose="020B0604020202020204" pitchFamily="34" charset="0"/>
                        </a:rPr>
                        <a:t>NC</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6" name="Text Box 170"/>
                    <p:cNvSpPr txBox="1">
                      <a:spLocks noChangeArrowheads="1"/>
                    </p:cNvSpPr>
                    <p:nvPr/>
                  </p:nvSpPr>
                  <p:spPr bwMode="auto">
                    <a:xfrm>
                      <a:off x="30442" y="2231"/>
                      <a:ext cx="289" cy="214"/>
                    </a:xfrm>
                    <a:prstGeom prst="rect">
                      <a:avLst/>
                    </a:prstGeom>
                    <a:noFill/>
                    <a:ln w="9525">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dirty="0">
                          <a:effectLst/>
                          <a:latin typeface="Arial" panose="020B0604020202020204" pitchFamily="34" charset="0"/>
                          <a:ea typeface="Times New Roman" panose="02020603050405020304" pitchFamily="18" charset="0"/>
                          <a:cs typeface="Arial" panose="020B0604020202020204" pitchFamily="34" charset="0"/>
                        </a:rPr>
                        <a:t>TX</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7" name="Text Box 171"/>
                    <p:cNvSpPr txBox="1">
                      <a:spLocks noChangeArrowheads="1"/>
                    </p:cNvSpPr>
                    <p:nvPr/>
                  </p:nvSpPr>
                  <p:spPr bwMode="auto">
                    <a:xfrm>
                      <a:off x="31653" y="1475"/>
                      <a:ext cx="361" cy="172"/>
                    </a:xfrm>
                    <a:prstGeom prst="rect">
                      <a:avLst/>
                    </a:prstGeom>
                    <a:noFill/>
                    <a:ln w="12700">
                      <a:noFill/>
                      <a:miter lim="800000"/>
                      <a:headEnd/>
                      <a:tailEnd/>
                    </a:ln>
                  </p:spPr>
                  <p:txBody>
                    <a:bodyPr lIns="0" tIns="0" rIns="0" bIns="0"/>
                    <a:lstStyle/>
                    <a:p>
                      <a:pPr marL="0" marR="0" algn="ctr" eaLnBrk="0" hangingPunct="0">
                        <a:lnSpc>
                          <a:spcPct val="120000"/>
                        </a:lnSpc>
                        <a:spcBef>
                          <a:spcPts val="600"/>
                        </a:spcBef>
                        <a:spcAft>
                          <a:spcPts val="0"/>
                        </a:spcAft>
                      </a:pPr>
                      <a:r>
                        <a:rPr lang="en-US" sz="1000" kern="1200" dirty="0">
                          <a:effectLst/>
                          <a:latin typeface="Arial" panose="020B0604020202020204" pitchFamily="34" charset="0"/>
                          <a:ea typeface="Times New Roman" panose="02020603050405020304" pitchFamily="18" charset="0"/>
                          <a:cs typeface="Arial" panose="020B0604020202020204" pitchFamily="34" charset="0"/>
                        </a:rPr>
                        <a:t>KY</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8" name="Text Box 172"/>
                    <p:cNvSpPr txBox="1">
                      <a:spLocks noChangeArrowheads="1"/>
                    </p:cNvSpPr>
                    <p:nvPr/>
                  </p:nvSpPr>
                  <p:spPr bwMode="auto">
                    <a:xfrm>
                      <a:off x="31996" y="1300"/>
                      <a:ext cx="361" cy="178"/>
                    </a:xfrm>
                    <a:prstGeom prst="rect">
                      <a:avLst/>
                    </a:prstGeom>
                    <a:noFill/>
                    <a:ln w="12700">
                      <a:noFill/>
                      <a:miter lim="800000"/>
                      <a:headEnd/>
                      <a:tailEnd/>
                    </a:ln>
                  </p:spPr>
                  <p:txBody>
                    <a:bodyPr lIns="0" tIns="0" rIns="0" bIns="0"/>
                    <a:lstStyle/>
                    <a:p>
                      <a:pPr marL="0" marR="0" algn="ctr" eaLnBrk="0" hangingPunct="0">
                        <a:lnSpc>
                          <a:spcPct val="120000"/>
                        </a:lnSpc>
                        <a:spcBef>
                          <a:spcPts val="60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WV</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209" name="Line 174"/>
                    <p:cNvCxnSpPr/>
                    <p:nvPr/>
                  </p:nvCxnSpPr>
                  <p:spPr bwMode="auto">
                    <a:xfrm>
                      <a:off x="32885" y="876"/>
                      <a:ext cx="199" cy="51"/>
                    </a:xfrm>
                    <a:prstGeom prst="line">
                      <a:avLst/>
                    </a:prstGeom>
                    <a:noFill/>
                    <a:ln w="12700">
                      <a:solidFill>
                        <a:srgbClr val="000000"/>
                      </a:solidFill>
                      <a:round/>
                      <a:headEnd/>
                      <a:tailEnd/>
                    </a:ln>
                  </p:spPr>
                </p:cxnSp>
                <p:sp>
                  <p:nvSpPr>
                    <p:cNvPr id="210" name="Rectangle 209"/>
                    <p:cNvSpPr>
                      <a:spLocks noChangeArrowheads="1"/>
                    </p:cNvSpPr>
                    <p:nvPr/>
                  </p:nvSpPr>
                  <p:spPr bwMode="auto">
                    <a:xfrm>
                      <a:off x="30464" y="1080"/>
                      <a:ext cx="301" cy="227"/>
                    </a:xfrm>
                    <a:prstGeom prst="rect">
                      <a:avLst/>
                    </a:prstGeom>
                    <a:noFill/>
                    <a:ln w="12700">
                      <a:no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effectLst/>
                          <a:latin typeface="Arial" panose="020B0604020202020204" pitchFamily="34" charset="0"/>
                          <a:ea typeface="Times New Roman" panose="02020603050405020304" pitchFamily="18" charset="0"/>
                          <a:cs typeface="Arial" panose="020B0604020202020204" pitchFamily="34" charset="0"/>
                        </a:rPr>
                        <a:t>NE</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1" name="Text Box 176"/>
                    <p:cNvSpPr txBox="1">
                      <a:spLocks noChangeArrowheads="1"/>
                    </p:cNvSpPr>
                    <p:nvPr/>
                  </p:nvSpPr>
                  <p:spPr bwMode="auto">
                    <a:xfrm>
                      <a:off x="32481" y="339"/>
                      <a:ext cx="363" cy="143"/>
                    </a:xfrm>
                    <a:prstGeom prst="rect">
                      <a:avLst/>
                    </a:prstGeom>
                    <a:noFill/>
                    <a:ln w="12700">
                      <a:noFill/>
                      <a:miter lim="800000"/>
                      <a:headEnd/>
                      <a:tailEnd/>
                    </a:ln>
                  </p:spPr>
                  <p:txBody>
                    <a:bodyPr/>
                    <a:lstStyle/>
                    <a:p>
                      <a:pPr marL="0" marR="0" algn="ctr" eaLnBrk="0" hangingPunct="0">
                        <a:lnSpc>
                          <a:spcPct val="120000"/>
                        </a:lnSpc>
                        <a:spcBef>
                          <a:spcPts val="60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VT</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212" name="Line 177"/>
                    <p:cNvCxnSpPr/>
                    <p:nvPr/>
                  </p:nvCxnSpPr>
                  <p:spPr bwMode="auto">
                    <a:xfrm>
                      <a:off x="32661" y="483"/>
                      <a:ext cx="81" cy="144"/>
                    </a:xfrm>
                    <a:prstGeom prst="line">
                      <a:avLst/>
                    </a:prstGeom>
                    <a:noFill/>
                    <a:ln w="12700">
                      <a:solidFill>
                        <a:srgbClr val="000000"/>
                      </a:solidFill>
                      <a:round/>
                      <a:headEnd/>
                      <a:tailEnd/>
                    </a:ln>
                  </p:spPr>
                </p:cxnSp>
                <p:grpSp>
                  <p:nvGrpSpPr>
                    <p:cNvPr id="213" name="Group 212"/>
                    <p:cNvGrpSpPr>
                      <a:grpSpLocks/>
                    </p:cNvGrpSpPr>
                    <p:nvPr/>
                  </p:nvGrpSpPr>
                  <p:grpSpPr bwMode="auto">
                    <a:xfrm>
                      <a:off x="29008" y="560"/>
                      <a:ext cx="4305" cy="1917"/>
                      <a:chOff x="29006" y="561"/>
                      <a:chExt cx="4576" cy="1960"/>
                    </a:xfrm>
                  </p:grpSpPr>
                  <p:sp>
                    <p:nvSpPr>
                      <p:cNvPr id="225" name="Text Box 179"/>
                      <p:cNvSpPr txBox="1">
                        <a:spLocks noChangeArrowheads="1"/>
                      </p:cNvSpPr>
                      <p:nvPr/>
                    </p:nvSpPr>
                    <p:spPr bwMode="auto">
                      <a:xfrm>
                        <a:off x="29006" y="1153"/>
                        <a:ext cx="339" cy="231"/>
                      </a:xfrm>
                      <a:prstGeom prst="rect">
                        <a:avLst/>
                      </a:prstGeom>
                      <a:noFill/>
                      <a:ln w="9525">
                        <a:noFill/>
                        <a:miter lim="800000"/>
                        <a:headEnd/>
                        <a:tailEnd/>
                      </a:ln>
                    </p:spPr>
                    <p:txBody>
                      <a:bodyPr wrap="square">
                        <a:spAutoFit/>
                      </a:bodyPr>
                      <a:lstStyle/>
                      <a:p>
                        <a:pPr marL="0" marR="0" algn="ctr">
                          <a:lnSpc>
                            <a:spcPct val="120000"/>
                          </a:lnSpc>
                          <a:spcBef>
                            <a:spcPts val="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NV</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6" name="Text Box 180"/>
                      <p:cNvSpPr txBox="1">
                        <a:spLocks noChangeArrowheads="1"/>
                      </p:cNvSpPr>
                      <p:nvPr/>
                    </p:nvSpPr>
                    <p:spPr bwMode="auto">
                      <a:xfrm>
                        <a:off x="31987" y="1158"/>
                        <a:ext cx="367" cy="231"/>
                      </a:xfrm>
                      <a:prstGeom prst="rect">
                        <a:avLst/>
                      </a:prstGeom>
                      <a:noFill/>
                      <a:ln w="9525">
                        <a:noFill/>
                        <a:miter lim="800000"/>
                        <a:headEnd/>
                        <a:tailEnd/>
                      </a:ln>
                    </p:spPr>
                    <p:txBody>
                      <a:bodyPr wrap="square">
                        <a:spAutoFit/>
                      </a:bodyPr>
                      <a:lstStyle/>
                      <a:p>
                        <a:pPr marL="0" marR="0" algn="ctr">
                          <a:lnSpc>
                            <a:spcPct val="120000"/>
                          </a:lnSpc>
                          <a:spcBef>
                            <a:spcPts val="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OH</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7" name="Text Box 181"/>
                      <p:cNvSpPr txBox="1">
                        <a:spLocks noChangeArrowheads="1"/>
                      </p:cNvSpPr>
                      <p:nvPr/>
                    </p:nvSpPr>
                    <p:spPr bwMode="auto">
                      <a:xfrm>
                        <a:off x="30466" y="745"/>
                        <a:ext cx="385" cy="177"/>
                      </a:xfrm>
                      <a:prstGeom prst="rect">
                        <a:avLst/>
                      </a:prstGeom>
                      <a:noFill/>
                      <a:ln w="9525">
                        <a:noFill/>
                        <a:miter lim="800000"/>
                        <a:headEnd/>
                        <a:tailEnd/>
                      </a:ln>
                    </p:spPr>
                    <p:txBody>
                      <a:bodyPr>
                        <a:spAutoFit/>
                      </a:bodyPr>
                      <a:lstStyle/>
                      <a:p>
                        <a:pPr marL="0" marR="0" algn="ctr">
                          <a:lnSpc>
                            <a:spcPct val="120000"/>
                          </a:lnSpc>
                          <a:spcBef>
                            <a:spcPts val="0"/>
                          </a:spcBef>
                          <a:spcAft>
                            <a:spcPts val="0"/>
                          </a:spcAft>
                        </a:pPr>
                        <a:r>
                          <a:rPr lang="en-US" sz="1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SD</a:t>
                        </a:r>
                        <a:endPar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28" name="Text Box 182"/>
                      <p:cNvSpPr txBox="1">
                        <a:spLocks noChangeArrowheads="1"/>
                      </p:cNvSpPr>
                      <p:nvPr/>
                    </p:nvSpPr>
                    <p:spPr bwMode="auto">
                      <a:xfrm>
                        <a:off x="31214" y="2211"/>
                        <a:ext cx="288" cy="310"/>
                      </a:xfrm>
                      <a:prstGeom prst="rect">
                        <a:avLst/>
                      </a:prstGeom>
                      <a:noFill/>
                      <a:ln w="9525">
                        <a:noFill/>
                        <a:miter lim="800000"/>
                        <a:headEnd/>
                        <a:tailEnd/>
                      </a:ln>
                    </p:spPr>
                    <p:txBody>
                      <a:bodyPr>
                        <a:spAutoFit/>
                      </a:bodyPr>
                      <a:lstStyle/>
                      <a:p>
                        <a:endParaRPr lang="en-US">
                          <a:latin typeface="Arial" panose="020B0604020202020204" pitchFamily="34" charset="0"/>
                          <a:cs typeface="Arial" panose="020B0604020202020204" pitchFamily="34" charset="0"/>
                        </a:endParaRPr>
                      </a:p>
                    </p:txBody>
                  </p:sp>
                  <p:sp>
                    <p:nvSpPr>
                      <p:cNvPr id="229" name="Text Box 183"/>
                      <p:cNvSpPr txBox="1">
                        <a:spLocks noChangeArrowheads="1"/>
                      </p:cNvSpPr>
                      <p:nvPr/>
                    </p:nvSpPr>
                    <p:spPr bwMode="auto">
                      <a:xfrm>
                        <a:off x="31188" y="1825"/>
                        <a:ext cx="314" cy="214"/>
                      </a:xfrm>
                      <a:prstGeom prst="rect">
                        <a:avLst/>
                      </a:prstGeom>
                      <a:noFill/>
                      <a:ln w="9525">
                        <a:noFill/>
                        <a:miter lim="800000"/>
                        <a:headEnd/>
                        <a:tailEnd/>
                      </a:ln>
                    </p:spPr>
                    <p:txBody>
                      <a:bodyPr wrap="square" lIns="0" tIns="0" rIns="0" bIns="0">
                        <a:noAutofit/>
                      </a:bodyPr>
                      <a:lstStyle/>
                      <a:p>
                        <a:pPr marL="0" marR="0" algn="ctr">
                          <a:lnSpc>
                            <a:spcPct val="120000"/>
                          </a:lnSpc>
                          <a:spcBef>
                            <a:spcPts val="600"/>
                          </a:spcBef>
                          <a:spcAft>
                            <a:spcPts val="0"/>
                          </a:spcAft>
                        </a:pPr>
                        <a:r>
                          <a:rPr lang="en-US" sz="1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AR</a:t>
                        </a:r>
                        <a:endPar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30" name="Text Box 184"/>
                      <p:cNvSpPr txBox="1">
                        <a:spLocks noChangeArrowheads="1"/>
                      </p:cNvSpPr>
                      <p:nvPr/>
                    </p:nvSpPr>
                    <p:spPr bwMode="auto">
                      <a:xfrm>
                        <a:off x="31742" y="1201"/>
                        <a:ext cx="287" cy="210"/>
                      </a:xfrm>
                      <a:prstGeom prst="rect">
                        <a:avLst/>
                      </a:prstGeom>
                      <a:noFill/>
                      <a:ln w="9525">
                        <a:noFill/>
                        <a:miter lim="800000"/>
                        <a:headEnd/>
                        <a:tailEnd/>
                      </a:ln>
                    </p:spPr>
                    <p:txBody>
                      <a:bodyPr lIns="0" tIns="0" rIns="0" bIns="0">
                        <a:noAutofit/>
                      </a:bodyPr>
                      <a:lstStyle/>
                      <a:p>
                        <a:pPr marL="0" marR="0" algn="ctr">
                          <a:lnSpc>
                            <a:spcPct val="120000"/>
                          </a:lnSpc>
                          <a:spcBef>
                            <a:spcPts val="60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000" kern="1200">
                            <a:effectLst/>
                            <a:latin typeface="Arial" panose="020B0604020202020204" pitchFamily="34" charset="0"/>
                            <a:ea typeface="Times New Roman" panose="02020603050405020304" pitchFamily="18" charset="0"/>
                            <a:cs typeface="Arial" panose="020B0604020202020204" pitchFamily="34" charset="0"/>
                          </a:rPr>
                          <a:t>IN</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31" name="Text Box 185"/>
                      <p:cNvSpPr txBox="1">
                        <a:spLocks noChangeArrowheads="1"/>
                      </p:cNvSpPr>
                      <p:nvPr/>
                    </p:nvSpPr>
                    <p:spPr bwMode="auto">
                      <a:xfrm>
                        <a:off x="33345" y="561"/>
                        <a:ext cx="237" cy="195"/>
                      </a:xfrm>
                      <a:prstGeom prst="rect">
                        <a:avLst/>
                      </a:prstGeom>
                      <a:noFill/>
                      <a:ln w="9525">
                        <a:noFill/>
                        <a:miter lim="800000"/>
                        <a:headEnd/>
                        <a:tailEnd/>
                      </a:ln>
                    </p:spPr>
                    <p:txBody>
                      <a:bodyPr wrap="square" lIns="0" tIns="0" rIns="0" bIns="0">
                        <a:noAutofit/>
                      </a:bodyPr>
                      <a:lstStyle/>
                      <a:p>
                        <a:pPr marL="0" marR="0" algn="ctr">
                          <a:lnSpc>
                            <a:spcPct val="120000"/>
                          </a:lnSpc>
                          <a:spcBef>
                            <a:spcPts val="600"/>
                          </a:spcBef>
                          <a:spcAft>
                            <a:spcPts val="0"/>
                          </a:spcAft>
                        </a:pPr>
                        <a:r>
                          <a:rPr lang="en-US" sz="1000" kern="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232" name="Line 186"/>
                      <p:cNvCxnSpPr/>
                      <p:nvPr/>
                    </p:nvCxnSpPr>
                    <p:spPr bwMode="auto">
                      <a:xfrm flipV="1">
                        <a:off x="33082" y="670"/>
                        <a:ext cx="287" cy="44"/>
                      </a:xfrm>
                      <a:prstGeom prst="line">
                        <a:avLst/>
                      </a:prstGeom>
                      <a:noFill/>
                      <a:ln w="19050">
                        <a:solidFill>
                          <a:srgbClr val="000000"/>
                        </a:solidFill>
                        <a:round/>
                        <a:headEnd/>
                        <a:tailEnd/>
                      </a:ln>
                    </p:spPr>
                  </p:cxnSp>
                </p:grpSp>
                <p:sp>
                  <p:nvSpPr>
                    <p:cNvPr id="214" name="Text Box 207"/>
                    <p:cNvSpPr txBox="1">
                      <a:spLocks noChangeArrowheads="1"/>
                    </p:cNvSpPr>
                    <p:nvPr/>
                  </p:nvSpPr>
                  <p:spPr bwMode="auto">
                    <a:xfrm>
                      <a:off x="29682" y="339"/>
                      <a:ext cx="361" cy="227"/>
                    </a:xfrm>
                    <a:prstGeom prst="rect">
                      <a:avLst/>
                    </a:prstGeom>
                    <a:noFill/>
                    <a:ln w="9525">
                      <a:noFill/>
                      <a:miter lim="800000"/>
                      <a:headEnd/>
                      <a:tailEnd/>
                    </a:ln>
                  </p:spPr>
                  <p:txBody>
                    <a:bodyPr>
                      <a:spAutoFit/>
                    </a:bodyPr>
                    <a:lstStyle/>
                    <a:p>
                      <a:pPr marL="0" marR="0" algn="ctr">
                        <a:lnSpc>
                          <a:spcPct val="120000"/>
                        </a:lnSpc>
                        <a:spcBef>
                          <a:spcPts val="60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MT</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5" name="Text Box 208"/>
                    <p:cNvSpPr txBox="1">
                      <a:spLocks noChangeArrowheads="1"/>
                    </p:cNvSpPr>
                    <p:nvPr/>
                  </p:nvSpPr>
                  <p:spPr bwMode="auto">
                    <a:xfrm>
                      <a:off x="29300" y="622"/>
                      <a:ext cx="271" cy="173"/>
                    </a:xfrm>
                    <a:prstGeom prst="rect">
                      <a:avLst/>
                    </a:prstGeom>
                    <a:noFill/>
                    <a:ln w="9525">
                      <a:noFill/>
                      <a:miter lim="800000"/>
                      <a:headEnd/>
                      <a:tailEnd/>
                    </a:ln>
                  </p:spPr>
                  <p:txBody>
                    <a:bodyPr>
                      <a:spAutoFit/>
                    </a:bodyPr>
                    <a:lstStyle/>
                    <a:p>
                      <a:pPr marL="0" marR="0" algn="ctr">
                        <a:lnSpc>
                          <a:spcPct val="120000"/>
                        </a:lnSpc>
                        <a:spcBef>
                          <a:spcPts val="600"/>
                        </a:spcBef>
                        <a:spcAft>
                          <a:spcPts val="0"/>
                        </a:spcAft>
                      </a:pPr>
                      <a:r>
                        <a:rPr lang="en-US" sz="1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ID</a:t>
                      </a:r>
                      <a:endPar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16" name="Text Box 209"/>
                    <p:cNvSpPr txBox="1">
                      <a:spLocks noChangeArrowheads="1"/>
                    </p:cNvSpPr>
                    <p:nvPr/>
                  </p:nvSpPr>
                  <p:spPr bwMode="auto">
                    <a:xfrm>
                      <a:off x="29784" y="778"/>
                      <a:ext cx="403" cy="227"/>
                    </a:xfrm>
                    <a:prstGeom prst="rect">
                      <a:avLst/>
                    </a:prstGeom>
                    <a:noFill/>
                    <a:ln w="9525">
                      <a:noFill/>
                      <a:miter lim="800000"/>
                      <a:headEnd/>
                      <a:tailEnd/>
                    </a:ln>
                  </p:spPr>
                  <p:txBody>
                    <a:bodyPr wrap="square">
                      <a:spAutoFit/>
                    </a:bodyPr>
                    <a:lstStyle/>
                    <a:p>
                      <a:pPr marL="0" marR="0" algn="ctr">
                        <a:lnSpc>
                          <a:spcPct val="120000"/>
                        </a:lnSpc>
                        <a:spcBef>
                          <a:spcPts val="60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WY</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7" name="Text Box 210"/>
                    <p:cNvSpPr txBox="1">
                      <a:spLocks noChangeArrowheads="1"/>
                    </p:cNvSpPr>
                    <p:nvPr/>
                  </p:nvSpPr>
                  <p:spPr bwMode="auto">
                    <a:xfrm>
                      <a:off x="30397" y="339"/>
                      <a:ext cx="357" cy="214"/>
                    </a:xfrm>
                    <a:prstGeom prst="rect">
                      <a:avLst/>
                    </a:prstGeom>
                    <a:noFill/>
                    <a:ln w="9525">
                      <a:noFill/>
                      <a:miter lim="800000"/>
                      <a:headEnd/>
                      <a:tailEnd/>
                    </a:ln>
                  </p:spPr>
                  <p:txBody>
                    <a:bodyPr wrap="square">
                      <a:spAutoFit/>
                    </a:bodyPr>
                    <a:lstStyle/>
                    <a:p>
                      <a:pPr marL="0" marR="0" algn="ctr">
                        <a:lnSpc>
                          <a:spcPct val="120000"/>
                        </a:lnSpc>
                        <a:spcBef>
                          <a:spcPts val="600"/>
                        </a:spcBef>
                        <a:spcAft>
                          <a:spcPts val="0"/>
                        </a:spcAft>
                      </a:pPr>
                      <a:r>
                        <a:rPr lang="en-US" sz="1000" kern="1200" dirty="0">
                          <a:effectLst/>
                          <a:latin typeface="Arial" panose="020B0604020202020204" pitchFamily="34" charset="0"/>
                          <a:ea typeface="Times New Roman" panose="02020603050405020304" pitchFamily="18" charset="0"/>
                          <a:cs typeface="Arial" panose="020B0604020202020204" pitchFamily="34" charset="0"/>
                        </a:rPr>
                        <a:t>ND</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8" name="Text Box 211"/>
                    <p:cNvSpPr txBox="1">
                      <a:spLocks noChangeArrowheads="1"/>
                    </p:cNvSpPr>
                    <p:nvPr/>
                  </p:nvSpPr>
                  <p:spPr bwMode="auto">
                    <a:xfrm>
                      <a:off x="29809" y="1714"/>
                      <a:ext cx="438" cy="227"/>
                    </a:xfrm>
                    <a:prstGeom prst="rect">
                      <a:avLst/>
                    </a:prstGeom>
                    <a:noFill/>
                    <a:ln w="9525">
                      <a:noFill/>
                      <a:miter lim="800000"/>
                      <a:headEnd/>
                      <a:tailEnd/>
                    </a:ln>
                  </p:spPr>
                  <p:txBody>
                    <a:bodyPr wrap="square">
                      <a:spAutoFit/>
                    </a:bodyPr>
                    <a:lstStyle/>
                    <a:p>
                      <a:pPr marL="0" marR="0" algn="ctr">
                        <a:lnSpc>
                          <a:spcPct val="120000"/>
                        </a:lnSpc>
                        <a:spcBef>
                          <a:spcPts val="600"/>
                        </a:spcBef>
                        <a:spcAft>
                          <a:spcPts val="0"/>
                        </a:spcAft>
                      </a:pPr>
                      <a:r>
                        <a:rPr lang="en-US" sz="1000"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NM</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9" name="Text Box 212"/>
                    <p:cNvSpPr txBox="1">
                      <a:spLocks noChangeArrowheads="1"/>
                    </p:cNvSpPr>
                    <p:nvPr/>
                  </p:nvSpPr>
                  <p:spPr bwMode="auto">
                    <a:xfrm>
                      <a:off x="30599" y="1732"/>
                      <a:ext cx="362" cy="227"/>
                    </a:xfrm>
                    <a:prstGeom prst="rect">
                      <a:avLst/>
                    </a:prstGeom>
                    <a:noFill/>
                    <a:ln w="9525">
                      <a:noFill/>
                      <a:miter lim="800000"/>
                      <a:headEnd/>
                      <a:tailEnd/>
                    </a:ln>
                  </p:spPr>
                  <p:txBody>
                    <a:bodyPr>
                      <a:spAutoFit/>
                    </a:bodyPr>
                    <a:lstStyle/>
                    <a:p>
                      <a:pPr marL="0" marR="0" algn="ctr">
                        <a:lnSpc>
                          <a:spcPct val="120000"/>
                        </a:lnSpc>
                        <a:spcBef>
                          <a:spcPts val="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OK</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0" name="Text Box 213"/>
                    <p:cNvSpPr txBox="1">
                      <a:spLocks noChangeArrowheads="1"/>
                    </p:cNvSpPr>
                    <p:nvPr/>
                  </p:nvSpPr>
                  <p:spPr bwMode="auto">
                    <a:xfrm>
                      <a:off x="31081" y="2232"/>
                      <a:ext cx="309" cy="214"/>
                    </a:xfrm>
                    <a:prstGeom prst="rect">
                      <a:avLst/>
                    </a:prstGeom>
                    <a:noFill/>
                    <a:ln w="9525">
                      <a:noFill/>
                      <a:miter lim="800000"/>
                      <a:headEnd/>
                      <a:tailEnd/>
                    </a:ln>
                  </p:spPr>
                  <p:txBody>
                    <a:bodyPr>
                      <a:spAutoFit/>
                    </a:bodyPr>
                    <a:lstStyle/>
                    <a:p>
                      <a:pPr marL="0" marR="0" algn="ctr">
                        <a:lnSpc>
                          <a:spcPct val="120000"/>
                        </a:lnSpc>
                        <a:spcBef>
                          <a:spcPts val="600"/>
                        </a:spcBef>
                        <a:spcAft>
                          <a:spcPts val="0"/>
                        </a:spcAft>
                      </a:pPr>
                      <a:r>
                        <a:rPr lang="en-US" sz="1000" kern="1200" dirty="0">
                          <a:effectLst/>
                          <a:latin typeface="Arial" panose="020B0604020202020204" pitchFamily="34" charset="0"/>
                          <a:ea typeface="Times New Roman" panose="02020603050405020304" pitchFamily="18" charset="0"/>
                          <a:cs typeface="Arial" panose="020B0604020202020204" pitchFamily="34" charset="0"/>
                        </a:rPr>
                        <a:t>LA</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1" name="Text Box 214"/>
                    <p:cNvSpPr txBox="1">
                      <a:spLocks noChangeArrowheads="1"/>
                    </p:cNvSpPr>
                    <p:nvPr/>
                  </p:nvSpPr>
                  <p:spPr bwMode="auto">
                    <a:xfrm>
                      <a:off x="31316" y="2019"/>
                      <a:ext cx="362" cy="227"/>
                    </a:xfrm>
                    <a:prstGeom prst="rect">
                      <a:avLst/>
                    </a:prstGeom>
                    <a:noFill/>
                    <a:ln w="9525">
                      <a:noFill/>
                      <a:miter lim="800000"/>
                      <a:headEnd/>
                      <a:tailEnd/>
                    </a:ln>
                  </p:spPr>
                  <p:txBody>
                    <a:bodyPr>
                      <a:spAutoFit/>
                    </a:bodyPr>
                    <a:lstStyle/>
                    <a:p>
                      <a:pPr marL="0" marR="0" algn="ctr">
                        <a:lnSpc>
                          <a:spcPct val="120000"/>
                        </a:lnSpc>
                        <a:spcBef>
                          <a:spcPts val="600"/>
                        </a:spcBef>
                        <a:spcAft>
                          <a:spcPts val="0"/>
                        </a:spcAft>
                      </a:pPr>
                      <a:r>
                        <a:rPr lang="en-US" sz="1000" kern="1200">
                          <a:effectLst/>
                          <a:latin typeface="Arial" panose="020B0604020202020204" pitchFamily="34" charset="0"/>
                          <a:ea typeface="Times New Roman" panose="02020603050405020304" pitchFamily="18" charset="0"/>
                          <a:cs typeface="Arial" panose="020B0604020202020204" pitchFamily="34" charset="0"/>
                        </a:rPr>
                        <a:t>MS</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22" name="Text Box 215"/>
                    <p:cNvSpPr txBox="1">
                      <a:spLocks noChangeArrowheads="1"/>
                    </p:cNvSpPr>
                    <p:nvPr/>
                  </p:nvSpPr>
                  <p:spPr bwMode="auto">
                    <a:xfrm>
                      <a:off x="31601" y="2047"/>
                      <a:ext cx="302" cy="173"/>
                    </a:xfrm>
                    <a:prstGeom prst="rect">
                      <a:avLst/>
                    </a:prstGeom>
                    <a:noFill/>
                    <a:ln w="9525">
                      <a:noFill/>
                      <a:miter lim="800000"/>
                      <a:headEnd/>
                      <a:tailEnd/>
                    </a:ln>
                  </p:spPr>
                  <p:txBody>
                    <a:bodyPr wrap="square">
                      <a:spAutoFit/>
                    </a:bodyPr>
                    <a:lstStyle/>
                    <a:p>
                      <a:pPr marL="0" marR="0" algn="ctr">
                        <a:lnSpc>
                          <a:spcPct val="120000"/>
                        </a:lnSpc>
                        <a:spcBef>
                          <a:spcPts val="0"/>
                        </a:spcBef>
                        <a:spcAft>
                          <a:spcPts val="0"/>
                        </a:spcAft>
                      </a:pPr>
                      <a:r>
                        <a:rPr lang="en-US" sz="1000"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AL</a:t>
                      </a:r>
                      <a:endPar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223" name="Line 216"/>
                    <p:cNvCxnSpPr/>
                    <p:nvPr/>
                  </p:nvCxnSpPr>
                  <p:spPr bwMode="auto">
                    <a:xfrm>
                      <a:off x="32661" y="1284"/>
                      <a:ext cx="448" cy="64"/>
                    </a:xfrm>
                    <a:prstGeom prst="line">
                      <a:avLst/>
                    </a:prstGeom>
                    <a:noFill/>
                    <a:ln w="19050">
                      <a:solidFill>
                        <a:srgbClr val="000000"/>
                      </a:solidFill>
                      <a:round/>
                      <a:headEnd/>
                      <a:tailEnd/>
                    </a:ln>
                  </p:spPr>
                </p:cxnSp>
                <p:sp>
                  <p:nvSpPr>
                    <p:cNvPr id="224" name="Text Box 217"/>
                    <p:cNvSpPr txBox="1">
                      <a:spLocks noChangeArrowheads="1"/>
                    </p:cNvSpPr>
                    <p:nvPr/>
                  </p:nvSpPr>
                  <p:spPr bwMode="auto">
                    <a:xfrm>
                      <a:off x="33042" y="1339"/>
                      <a:ext cx="314" cy="170"/>
                    </a:xfrm>
                    <a:prstGeom prst="rect">
                      <a:avLst/>
                    </a:prstGeom>
                    <a:solidFill>
                      <a:srgbClr val="0072C6"/>
                    </a:solidFill>
                    <a:ln w="9525">
                      <a:solidFill>
                        <a:schemeClr val="tx1"/>
                      </a:solidFill>
                      <a:miter lim="800000"/>
                      <a:headEnd/>
                      <a:tailEnd/>
                    </a:ln>
                  </p:spPr>
                  <p:txBody>
                    <a:bodyPr lIns="0" tIns="0" rIns="0" bIns="0" anchor="ctr">
                      <a:noAutofit/>
                    </a:bodyPr>
                    <a:lstStyle/>
                    <a:p>
                      <a:pPr marL="0" marR="0" algn="ctr">
                        <a:lnSpc>
                          <a:spcPct val="120000"/>
                        </a:lnSpc>
                        <a:spcBef>
                          <a:spcPts val="0"/>
                        </a:spcBef>
                        <a:spcAft>
                          <a:spcPts val="0"/>
                        </a:spcAft>
                      </a:pPr>
                      <a:r>
                        <a:rPr lang="en-US" sz="1000" kern="1200">
                          <a:solidFill>
                            <a:srgbClr val="FFFFFF"/>
                          </a:solidFill>
                          <a:effectLst/>
                          <a:latin typeface="Arial" panose="020B0604020202020204" pitchFamily="34" charset="0"/>
                          <a:ea typeface="Times New Roman" panose="02020603050405020304" pitchFamily="18" charset="0"/>
                          <a:cs typeface="Arial" panose="020B0604020202020204" pitchFamily="34" charset="0"/>
                        </a:rPr>
                        <a:t>DE</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57" name="Group 56"/>
                  <p:cNvGrpSpPr>
                    <a:grpSpLocks/>
                  </p:cNvGrpSpPr>
                  <p:nvPr/>
                </p:nvGrpSpPr>
                <p:grpSpPr bwMode="auto">
                  <a:xfrm>
                    <a:off x="-331133" y="2923320"/>
                    <a:ext cx="991573" cy="840178"/>
                    <a:chOff x="-363" y="2971762"/>
                    <a:chExt cx="1087" cy="711"/>
                  </a:xfrm>
                </p:grpSpPr>
                <p:sp>
                  <p:nvSpPr>
                    <p:cNvPr id="63" name="Freeform 62"/>
                    <p:cNvSpPr>
                      <a:spLocks/>
                    </p:cNvSpPr>
                    <p:nvPr/>
                  </p:nvSpPr>
                  <p:spPr bwMode="auto">
                    <a:xfrm>
                      <a:off x="-363" y="2971762"/>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chemeClr val="bg1"/>
                    </a:solidFill>
                    <a:ln w="5715" cap="rnd">
                      <a:solidFill>
                        <a:srgbClr val="000000"/>
                      </a:solidFill>
                      <a:round/>
                      <a:headEnd/>
                      <a:tailEnd/>
                    </a:ln>
                  </p:spPr>
                  <p:txBody>
                    <a:bodyPr/>
                    <a:lstStyle/>
                    <a:p>
                      <a:endParaRPr lang="en-US" dirty="0">
                        <a:latin typeface="Arial" panose="020B0604020202020204" pitchFamily="34" charset="0"/>
                        <a:cs typeface="Arial" panose="020B0604020202020204" pitchFamily="34" charset="0"/>
                      </a:endParaRPr>
                    </a:p>
                  </p:txBody>
                </p:sp>
                <p:sp>
                  <p:nvSpPr>
                    <p:cNvPr id="60" name="Rectangle 59"/>
                    <p:cNvSpPr>
                      <a:spLocks noChangeArrowheads="1"/>
                    </p:cNvSpPr>
                    <p:nvPr/>
                  </p:nvSpPr>
                  <p:spPr bwMode="auto">
                    <a:xfrm>
                      <a:off x="105" y="2971946"/>
                      <a:ext cx="152" cy="118"/>
                    </a:xfrm>
                    <a:prstGeom prst="rect">
                      <a:avLst/>
                    </a:prstGeom>
                    <a:noFill/>
                    <a:ln w="9525">
                      <a:noFill/>
                      <a:miter lim="800000"/>
                      <a:headEnd/>
                      <a:tailEnd/>
                    </a:ln>
                  </p:spPr>
                  <p:txBody>
                    <a:bodyPr wrap="none" lIns="0" tIns="0" rIns="0" bIns="0">
                      <a:spAutoFit/>
                    </a:bodyPr>
                    <a:lstStyle/>
                    <a:p>
                      <a:pPr marL="0" marR="0" algn="ctr" eaLnBrk="0" hangingPunct="0">
                        <a:lnSpc>
                          <a:spcPct val="120000"/>
                        </a:lnSpc>
                        <a:spcBef>
                          <a:spcPts val="0"/>
                        </a:spcBef>
                        <a:spcAft>
                          <a:spcPts val="0"/>
                        </a:spcAft>
                      </a:pPr>
                      <a:r>
                        <a:rPr lang="en-US" sz="1000" kern="1200" dirty="0">
                          <a:effectLst/>
                          <a:latin typeface="Arial" panose="020B0604020202020204" pitchFamily="34" charset="0"/>
                          <a:ea typeface="Times New Roman" panose="02020603050405020304" pitchFamily="18" charset="0"/>
                          <a:cs typeface="Arial" panose="020B0604020202020204" pitchFamily="34" charset="0"/>
                        </a:rPr>
                        <a:t>AK</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1" name="Group 30"/>
                  <p:cNvGrpSpPr/>
                  <p:nvPr/>
                </p:nvGrpSpPr>
                <p:grpSpPr>
                  <a:xfrm>
                    <a:off x="5196855" y="2787664"/>
                    <a:ext cx="838200" cy="640080"/>
                    <a:chOff x="5196855" y="2787664"/>
                    <a:chExt cx="838200" cy="640080"/>
                  </a:xfrm>
                </p:grpSpPr>
                <p:sp>
                  <p:nvSpPr>
                    <p:cNvPr id="32" name="Rectangle 31"/>
                    <p:cNvSpPr>
                      <a:spLocks noChangeArrowheads="1"/>
                    </p:cNvSpPr>
                    <p:nvPr/>
                  </p:nvSpPr>
                  <p:spPr bwMode="auto">
                    <a:xfrm>
                      <a:off x="5196855" y="2787664"/>
                      <a:ext cx="838200" cy="640080"/>
                    </a:xfrm>
                    <a:prstGeom prst="rect">
                      <a:avLst/>
                    </a:prstGeom>
                    <a:noFill/>
                    <a:ln w="19050">
                      <a:solidFill>
                        <a:srgbClr val="000000"/>
                      </a:solidFill>
                      <a:round/>
                      <a:headEnd/>
                      <a:tailEnd/>
                    </a:ln>
                  </p:spPr>
                  <p:txBody>
                    <a:bodyPr/>
                    <a:lstStyle/>
                    <a:p>
                      <a:endParaRPr lang="en-US">
                        <a:latin typeface="Arial" panose="020B0604020202020204" pitchFamily="34" charset="0"/>
                        <a:cs typeface="Arial" panose="020B0604020202020204" pitchFamily="34" charset="0"/>
                      </a:endParaRPr>
                    </a:p>
                  </p:txBody>
                </p:sp>
                <p:sp>
                  <p:nvSpPr>
                    <p:cNvPr id="33" name="Freeform 32"/>
                    <p:cNvSpPr/>
                    <p:nvPr/>
                  </p:nvSpPr>
                  <p:spPr>
                    <a:xfrm>
                      <a:off x="5325296" y="2881292"/>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chemeClr val="bg1">
                        <a:lumMod val="5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endParaRPr lang="en-US">
                        <a:latin typeface="Arial" panose="020B0604020202020204" pitchFamily="34" charset="0"/>
                        <a:cs typeface="Arial" panose="020B0604020202020204" pitchFamily="34" charset="0"/>
                      </a:endParaRPr>
                    </a:p>
                  </p:txBody>
                </p:sp>
                <p:sp>
                  <p:nvSpPr>
                    <p:cNvPr id="34" name="Text Box 30"/>
                    <p:cNvSpPr txBox="1">
                      <a:spLocks noChangeArrowheads="1"/>
                    </p:cNvSpPr>
                    <p:nvPr/>
                  </p:nvSpPr>
                  <p:spPr bwMode="auto">
                    <a:xfrm>
                      <a:off x="5287534" y="3140958"/>
                      <a:ext cx="339502" cy="241288"/>
                    </a:xfrm>
                    <a:prstGeom prst="rect">
                      <a:avLst/>
                    </a:prstGeom>
                    <a:solidFill>
                      <a:schemeClr val="bg1"/>
                    </a:solidFill>
                    <a:ln w="3175">
                      <a:solidFill>
                        <a:srgbClr val="000000"/>
                      </a:solidFill>
                      <a:miter lim="800000"/>
                      <a:headEnd/>
                      <a:tailEnd/>
                    </a:ln>
                  </p:spPr>
                  <p:txBody>
                    <a:bodyPr wrap="none">
                      <a:noAutofit/>
                    </a:bodyPr>
                    <a:lstStyle/>
                    <a:p>
                      <a:pPr marL="0" marR="0" algn="ctr" eaLnBrk="0" hangingPunct="0">
                        <a:lnSpc>
                          <a:spcPct val="120000"/>
                        </a:lnSpc>
                        <a:spcBef>
                          <a:spcPts val="0"/>
                        </a:spcBef>
                        <a:spcAft>
                          <a:spcPts val="0"/>
                        </a:spcAft>
                      </a:pPr>
                      <a:r>
                        <a:rPr lang="en-US" sz="10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a:t>
                      </a:r>
                      <a:endParaRPr lang="en-US" sz="12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grpSp>
              <p:nvGrpSpPr>
                <p:cNvPr id="17" name="Group 16"/>
                <p:cNvGrpSpPr/>
                <p:nvPr/>
              </p:nvGrpSpPr>
              <p:grpSpPr>
                <a:xfrm>
                  <a:off x="2824878" y="3742561"/>
                  <a:ext cx="3815981" cy="648646"/>
                  <a:chOff x="2824878" y="3742561"/>
                  <a:chExt cx="3815981" cy="648646"/>
                </a:xfrm>
              </p:grpSpPr>
              <p:sp>
                <p:nvSpPr>
                  <p:cNvPr id="18" name="Rectangle 17"/>
                  <p:cNvSpPr>
                    <a:spLocks noChangeArrowheads="1"/>
                  </p:cNvSpPr>
                  <p:nvPr/>
                </p:nvSpPr>
                <p:spPr bwMode="auto">
                  <a:xfrm>
                    <a:off x="4027459" y="3742561"/>
                    <a:ext cx="272129" cy="271901"/>
                  </a:xfrm>
                  <a:prstGeom prst="rect">
                    <a:avLst/>
                  </a:prstGeom>
                  <a:pattFill prst="pct10">
                    <a:fgClr>
                      <a:schemeClr val="tx1"/>
                    </a:fgClr>
                    <a:bgClr>
                      <a:schemeClr val="bg1"/>
                    </a:bgClr>
                  </a:pattFill>
                  <a:ln w="9525">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19" name="Rectangle 18"/>
                  <p:cNvSpPr>
                    <a:spLocks noChangeArrowheads="1"/>
                  </p:cNvSpPr>
                  <p:nvPr/>
                </p:nvSpPr>
                <p:spPr bwMode="auto">
                  <a:xfrm>
                    <a:off x="2824878" y="4116887"/>
                    <a:ext cx="274320" cy="274320"/>
                  </a:xfrm>
                  <a:prstGeom prst="rect">
                    <a:avLst/>
                  </a:prstGeom>
                  <a:solidFill>
                    <a:srgbClr val="AABA0A"/>
                  </a:solidFill>
                  <a:ln w="9525">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0" name="Text Box 220"/>
                  <p:cNvSpPr txBox="1">
                    <a:spLocks noChangeArrowheads="1"/>
                  </p:cNvSpPr>
                  <p:nvPr/>
                </p:nvSpPr>
                <p:spPr bwMode="auto">
                  <a:xfrm>
                    <a:off x="3223628" y="3817426"/>
                    <a:ext cx="826575" cy="208285"/>
                  </a:xfrm>
                  <a:prstGeom prst="rect">
                    <a:avLst/>
                  </a:prstGeom>
                  <a:noFill/>
                  <a:ln w="9525">
                    <a:noFill/>
                    <a:miter lim="800000"/>
                    <a:headEnd/>
                    <a:tailEnd/>
                  </a:ln>
                </p:spPr>
                <p:txBody>
                  <a:bodyPr lIns="0" tIns="0" rIns="0" bIns="0">
                    <a:spAutoFit/>
                  </a:bodyPr>
                  <a:lstStyle/>
                  <a:p>
                    <a:pPr marL="0" marR="0" eaLnBrk="0" hangingPunct="0">
                      <a:lnSpc>
                        <a:spcPct val="120000"/>
                      </a:lnSpc>
                      <a:spcBef>
                        <a:spcPts val="0"/>
                      </a:spcBef>
                      <a:spcAft>
                        <a:spcPts val="0"/>
                      </a:spcAft>
                    </a:pPr>
                    <a:r>
                      <a:rPr lang="en-US" sz="1100"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to 4.9%</a:t>
                    </a:r>
                    <a:endParaRPr lang="en-US"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1" name="Text Box 220"/>
                  <p:cNvSpPr txBox="1">
                    <a:spLocks noChangeArrowheads="1"/>
                  </p:cNvSpPr>
                  <p:nvPr/>
                </p:nvSpPr>
                <p:spPr bwMode="auto">
                  <a:xfrm>
                    <a:off x="3213598" y="4191753"/>
                    <a:ext cx="826574" cy="189350"/>
                  </a:xfrm>
                  <a:prstGeom prst="rect">
                    <a:avLst/>
                  </a:prstGeom>
                  <a:noFill/>
                  <a:ln w="9525">
                    <a:noFill/>
                    <a:miter lim="800000"/>
                    <a:headEnd/>
                    <a:tailEnd/>
                  </a:ln>
                </p:spPr>
                <p:txBody>
                  <a:bodyPr lIns="0" tIns="0" rIns="0" bIns="0">
                    <a:spAutoFit/>
                  </a:bodyPr>
                  <a:lstStyle/>
                  <a:p>
                    <a:pPr marL="0" marR="0" eaLnBrk="0" hangingPunct="0">
                      <a:lnSpc>
                        <a:spcPct val="120000"/>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7.0% to 8.9%</a:t>
                    </a:r>
                  </a:p>
                </p:txBody>
              </p:sp>
              <p:sp>
                <p:nvSpPr>
                  <p:cNvPr id="22" name="Rectangle 21"/>
                  <p:cNvSpPr>
                    <a:spLocks noChangeArrowheads="1"/>
                  </p:cNvSpPr>
                  <p:nvPr/>
                </p:nvSpPr>
                <p:spPr bwMode="auto">
                  <a:xfrm>
                    <a:off x="2824878" y="3742561"/>
                    <a:ext cx="274320" cy="274320"/>
                  </a:xfrm>
                  <a:prstGeom prst="rect">
                    <a:avLst/>
                  </a:prstGeom>
                  <a:solidFill>
                    <a:schemeClr val="bg1">
                      <a:lumMod val="50000"/>
                    </a:schemeClr>
                  </a:solidFill>
                  <a:ln w="9525">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3" name="Rectangle 22"/>
                  <p:cNvSpPr>
                    <a:spLocks noChangeArrowheads="1"/>
                  </p:cNvSpPr>
                  <p:nvPr/>
                </p:nvSpPr>
                <p:spPr bwMode="auto">
                  <a:xfrm>
                    <a:off x="4030832" y="4116887"/>
                    <a:ext cx="272129" cy="271901"/>
                  </a:xfrm>
                  <a:prstGeom prst="rect">
                    <a:avLst/>
                  </a:prstGeom>
                  <a:solidFill>
                    <a:srgbClr val="0072C6"/>
                  </a:solidFill>
                  <a:ln w="9525">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4" name="Text Box 220"/>
                  <p:cNvSpPr txBox="1">
                    <a:spLocks noChangeArrowheads="1"/>
                  </p:cNvSpPr>
                  <p:nvPr/>
                </p:nvSpPr>
                <p:spPr bwMode="auto">
                  <a:xfrm>
                    <a:off x="4406548" y="4191752"/>
                    <a:ext cx="1406233" cy="189350"/>
                  </a:xfrm>
                  <a:prstGeom prst="rect">
                    <a:avLst/>
                  </a:prstGeom>
                  <a:noFill/>
                  <a:ln w="9525">
                    <a:noFill/>
                    <a:miter lim="800000"/>
                    <a:headEnd/>
                    <a:tailEnd/>
                  </a:ln>
                </p:spPr>
                <p:txBody>
                  <a:bodyPr wrap="square" lIns="0" tIns="0" rIns="0" bIns="0">
                    <a:spAutoFit/>
                  </a:bodyPr>
                  <a:lstStyle/>
                  <a:p>
                    <a:pPr marL="0" marR="0" eaLnBrk="0" hangingPunct="0">
                      <a:lnSpc>
                        <a:spcPct val="120000"/>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9.0% to 10.9%</a:t>
                    </a:r>
                  </a:p>
                </p:txBody>
              </p:sp>
              <p:sp>
                <p:nvSpPr>
                  <p:cNvPr id="25" name="Text Box 220"/>
                  <p:cNvSpPr txBox="1">
                    <a:spLocks noChangeArrowheads="1"/>
                  </p:cNvSpPr>
                  <p:nvPr/>
                </p:nvSpPr>
                <p:spPr bwMode="auto">
                  <a:xfrm>
                    <a:off x="4403174" y="3817426"/>
                    <a:ext cx="751431" cy="189350"/>
                  </a:xfrm>
                  <a:prstGeom prst="rect">
                    <a:avLst/>
                  </a:prstGeom>
                  <a:noFill/>
                  <a:ln w="9525">
                    <a:noFill/>
                    <a:miter lim="800000"/>
                    <a:headEnd/>
                    <a:tailEnd/>
                  </a:ln>
                </p:spPr>
                <p:txBody>
                  <a:bodyPr lIns="0" tIns="0" rIns="0" bIns="0">
                    <a:spAutoFit/>
                  </a:bodyPr>
                  <a:lstStyle/>
                  <a:p>
                    <a:pPr marL="0" marR="0" eaLnBrk="0" hangingPunct="0">
                      <a:lnSpc>
                        <a:spcPct val="120000"/>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5.0% to 6.9%</a:t>
                    </a:r>
                  </a:p>
                </p:txBody>
              </p:sp>
              <p:sp>
                <p:nvSpPr>
                  <p:cNvPr id="26" name="Rectangle 25"/>
                  <p:cNvSpPr>
                    <a:spLocks noChangeArrowheads="1"/>
                  </p:cNvSpPr>
                  <p:nvPr/>
                </p:nvSpPr>
                <p:spPr bwMode="auto">
                  <a:xfrm>
                    <a:off x="5229749" y="3742561"/>
                    <a:ext cx="274320" cy="274320"/>
                  </a:xfrm>
                  <a:prstGeom prst="rect">
                    <a:avLst/>
                  </a:prstGeom>
                  <a:solidFill>
                    <a:schemeClr val="bg1"/>
                  </a:solidFill>
                  <a:ln w="9525">
                    <a:solidFill>
                      <a:srgbClr val="000000"/>
                    </a:solidFill>
                    <a:miter lim="800000"/>
                    <a:headEnd/>
                    <a:tailEnd/>
                  </a:ln>
                </p:spPr>
                <p:txBody>
                  <a:bodyPr wrap="none" anchor="ctr"/>
                  <a:lstStyle/>
                  <a:p>
                    <a:endParaRPr lang="en-US">
                      <a:latin typeface="Arial" panose="020B0604020202020204" pitchFamily="34" charset="0"/>
                      <a:cs typeface="Arial" panose="020B0604020202020204" pitchFamily="34" charset="0"/>
                    </a:endParaRPr>
                  </a:p>
                </p:txBody>
              </p:sp>
              <p:sp>
                <p:nvSpPr>
                  <p:cNvPr id="27" name="Text Box 220"/>
                  <p:cNvSpPr txBox="1">
                    <a:spLocks noChangeArrowheads="1"/>
                  </p:cNvSpPr>
                  <p:nvPr/>
                </p:nvSpPr>
                <p:spPr bwMode="auto">
                  <a:xfrm>
                    <a:off x="5605464" y="3817426"/>
                    <a:ext cx="1035395" cy="168942"/>
                  </a:xfrm>
                  <a:prstGeom prst="rect">
                    <a:avLst/>
                  </a:prstGeom>
                  <a:noFill/>
                  <a:ln w="9525">
                    <a:noFill/>
                    <a:miter lim="800000"/>
                    <a:headEnd/>
                    <a:tailEnd/>
                  </a:ln>
                </p:spPr>
                <p:txBody>
                  <a:bodyPr wrap="square" lIns="0" tIns="0" rIns="0" bIns="0">
                    <a:spAutoFit/>
                  </a:bodyPr>
                  <a:lstStyle/>
                  <a:p>
                    <a:pPr marL="0" marR="0" eaLnBrk="0" hangingPunct="0">
                      <a:lnSpc>
                        <a:spcPct val="120000"/>
                      </a:lnSpc>
                      <a:spcBef>
                        <a:spcPts val="0"/>
                      </a:spcBef>
                      <a:spcAft>
                        <a:spcPts val="0"/>
                      </a:spcAft>
                    </a:pPr>
                    <a:r>
                      <a:rPr lang="en-US" sz="1100" dirty="0">
                        <a:effectLst/>
                        <a:latin typeface="Arial" panose="020B0604020202020204" pitchFamily="34" charset="0"/>
                        <a:ea typeface="Times New Roman" panose="02020603050405020304" pitchFamily="18" charset="0"/>
                        <a:cs typeface="Arial" panose="020B0604020202020204" pitchFamily="34" charset="0"/>
                      </a:rPr>
                      <a:t>11.0% to 12.9%</a:t>
                    </a:r>
                  </a:p>
                </p:txBody>
              </p:sp>
            </p:grpSp>
          </p:grpSp>
          <p:sp>
            <p:nvSpPr>
              <p:cNvPr id="11" name="Text Box 474"/>
              <p:cNvSpPr txBox="1"/>
              <p:nvPr/>
            </p:nvSpPr>
            <p:spPr>
              <a:xfrm>
                <a:off x="8318251" y="2019085"/>
                <a:ext cx="358051" cy="168097"/>
              </a:xfrm>
              <a:prstGeom prst="rect">
                <a:avLst/>
              </a:prstGeom>
              <a:solidFill>
                <a:srgbClr val="AABA0A"/>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lnSpc>
                    <a:spcPct val="120000"/>
                  </a:lnSpc>
                  <a:spcBef>
                    <a:spcPts val="0"/>
                  </a:spcBef>
                  <a:spcAft>
                    <a:spcPts val="1200"/>
                  </a:spcAft>
                </a:pPr>
                <a:r>
                  <a:rPr lang="en-US" sz="1000" kern="1200" dirty="0">
                    <a:solidFill>
                      <a:schemeClr val="tx1"/>
                    </a:solidFill>
                    <a:effectLst/>
                    <a:latin typeface="Arial" panose="020B0604020202020204" pitchFamily="34" charset="0"/>
                    <a:ea typeface="Calibri" panose="020F0502020204030204" pitchFamily="34" charset="0"/>
                    <a:cs typeface="Arial" panose="020B0604020202020204" pitchFamily="34" charset="0"/>
                  </a:rPr>
                  <a:t>RI</a:t>
                </a:r>
                <a:endParaRPr lang="en-US"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2" name="Text Box 475"/>
              <p:cNvSpPr txBox="1"/>
              <p:nvPr/>
            </p:nvSpPr>
            <p:spPr>
              <a:xfrm>
                <a:off x="7982577" y="3118918"/>
                <a:ext cx="432891" cy="234631"/>
              </a:xfrm>
              <a:prstGeom prst="rect">
                <a:avLst/>
              </a:prstGeom>
              <a:pattFill prst="pct10">
                <a:fgClr>
                  <a:schemeClr val="tx1"/>
                </a:fgClr>
                <a:bgClr>
                  <a:schemeClr val="bg1"/>
                </a:bgClr>
              </a:patt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27432" rIns="0" bIns="0" numCol="1" spcCol="0" rtlCol="0" fromWordArt="0" anchor="ctr" anchorCtr="0" forceAA="0" compatLnSpc="1">
                <a:prstTxWarp prst="textNoShape">
                  <a:avLst/>
                </a:prstTxWarp>
                <a:noAutofit/>
              </a:bodyPr>
              <a:lstStyle/>
              <a:p>
                <a:pPr marL="0" marR="0" algn="ctr">
                  <a:lnSpc>
                    <a:spcPct val="120000"/>
                  </a:lnSpc>
                  <a:spcBef>
                    <a:spcPts val="0"/>
                  </a:spcBef>
                  <a:spcAft>
                    <a:spcPts val="1200"/>
                  </a:spcAft>
                </a:pPr>
                <a:r>
                  <a:rPr lang="en-US" sz="1000" kern="1200">
                    <a:solidFill>
                      <a:schemeClr val="tx1"/>
                    </a:solidFill>
                    <a:effectLst/>
                    <a:latin typeface="Arial" panose="020B0604020202020204" pitchFamily="34" charset="0"/>
                    <a:ea typeface="Calibri" panose="020F0502020204030204" pitchFamily="34" charset="0"/>
                    <a:cs typeface="Arial" panose="020B0604020202020204" pitchFamily="34" charset="0"/>
                  </a:rPr>
                  <a:t>DC</a:t>
                </a:r>
                <a:endParaRPr lang="en-US" sz="1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cxnSp>
            <p:nvCxnSpPr>
              <p:cNvPr id="13" name="Straight Connector 12"/>
              <p:cNvCxnSpPr/>
              <p:nvPr/>
            </p:nvCxnSpPr>
            <p:spPr>
              <a:xfrm>
                <a:off x="7435558" y="2666764"/>
                <a:ext cx="548736" cy="5667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435563" y="2556781"/>
                <a:ext cx="358051" cy="2932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Box 478"/>
              <p:cNvSpPr txBox="1"/>
              <p:nvPr/>
            </p:nvSpPr>
            <p:spPr>
              <a:xfrm>
                <a:off x="7447993" y="1114777"/>
                <a:ext cx="373028" cy="280160"/>
              </a:xfrm>
              <a:prstGeom prst="rect">
                <a:avLst/>
              </a:prstGeom>
              <a:solidFill>
                <a:srgbClr val="AABA0A"/>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20000"/>
                  </a:lnSpc>
                  <a:spcBef>
                    <a:spcPts val="0"/>
                  </a:spcBef>
                  <a:spcAft>
                    <a:spcPts val="0"/>
                  </a:spcAft>
                </a:pPr>
                <a:r>
                  <a:rPr lang="en-US" sz="1000" kern="1200">
                    <a:effectLst/>
                    <a:latin typeface="Arial" panose="020B0604020202020204" pitchFamily="34" charset="0"/>
                    <a:ea typeface="Calibri" panose="020F0502020204030204" pitchFamily="34" charset="0"/>
                    <a:cs typeface="Arial" panose="020B0604020202020204" pitchFamily="34" charset="0"/>
                  </a:rPr>
                  <a:t>VT</a:t>
                </a:r>
                <a:endParaRPr lang="en-US" sz="1200">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233" name="Rectangle 232"/>
            <p:cNvSpPr>
              <a:spLocks noChangeArrowheads="1"/>
            </p:cNvSpPr>
            <p:nvPr/>
          </p:nvSpPr>
          <p:spPr bwMode="auto">
            <a:xfrm>
              <a:off x="346690" y="4618463"/>
              <a:ext cx="1408314" cy="1395331"/>
            </a:xfrm>
            <a:prstGeom prst="rect">
              <a:avLst/>
            </a:prstGeom>
            <a:noFill/>
            <a:ln w="12700" cap="rnd" cmpd="dbl">
              <a:solidFill>
                <a:srgbClr val="000000"/>
              </a:solidFill>
              <a:miter lim="800000"/>
              <a:headEnd/>
              <a:tailEnd/>
            </a:ln>
          </p:spPr>
          <p:txBody>
            <a:bodyPr/>
            <a:lstStyle/>
            <a:p>
              <a:endParaRPr lang="en-US">
                <a:latin typeface="Arial" panose="020B0604020202020204" pitchFamily="34" charset="0"/>
                <a:cs typeface="Arial" panose="020B0604020202020204" pitchFamily="34" charset="0"/>
              </a:endParaRPr>
            </a:p>
          </p:txBody>
        </p:sp>
        <p:sp>
          <p:nvSpPr>
            <p:cNvPr id="235" name="Rectangle 234"/>
            <p:cNvSpPr>
              <a:spLocks noChangeArrowheads="1"/>
            </p:cNvSpPr>
            <p:nvPr/>
          </p:nvSpPr>
          <p:spPr bwMode="auto">
            <a:xfrm>
              <a:off x="1912148" y="5046601"/>
              <a:ext cx="976124" cy="967687"/>
            </a:xfrm>
            <a:prstGeom prst="rect">
              <a:avLst/>
            </a:prstGeom>
            <a:solidFill>
              <a:schemeClr val="bg1"/>
            </a:solidFill>
            <a:ln w="12700" cmpd="dbl">
              <a:solidFill>
                <a:srgbClr val="000000"/>
              </a:solidFill>
              <a:miter lim="800000"/>
              <a:headEnd/>
              <a:tailEnd/>
            </a:ln>
            <a:effectLst>
              <a:outerShdw dist="35921" dir="2700000" algn="ctr" rotWithShape="0">
                <a:srgbClr val="808080"/>
              </a:outerShdw>
            </a:effectLst>
          </p:spPr>
          <p:txBody>
            <a:bodyPr wrap="none" anchor="ctr"/>
            <a:lstStyle/>
            <a:p>
              <a:endParaRPr lang="en-US" sz="1000">
                <a:latin typeface="Trebuchet MS" panose="020B0603020202020204" pitchFamily="34" charset="0"/>
              </a:endParaRPr>
            </a:p>
          </p:txBody>
        </p:sp>
        <p:sp>
          <p:nvSpPr>
            <p:cNvPr id="236" name="Freeform 235"/>
            <p:cNvSpPr>
              <a:spLocks noChangeAspect="1"/>
            </p:cNvSpPr>
            <p:nvPr/>
          </p:nvSpPr>
          <p:spPr bwMode="auto">
            <a:xfrm>
              <a:off x="2663468" y="5597715"/>
              <a:ext cx="184040" cy="268841"/>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solidFill>
              <a:srgbClr val="0072C6"/>
            </a:solidFill>
            <a:ln w="3175">
              <a:solidFill>
                <a:srgbClr val="000000"/>
              </a:solidFill>
              <a:round/>
              <a:headEnd/>
              <a:tailEnd/>
            </a:ln>
          </p:spPr>
          <p:txBody>
            <a:bodyPr/>
            <a:lstStyle/>
            <a:p>
              <a:endParaRPr lang="en-US" sz="1000">
                <a:latin typeface="Trebuchet MS" panose="020B0603020202020204" pitchFamily="34" charset="0"/>
              </a:endParaRPr>
            </a:p>
          </p:txBody>
        </p:sp>
        <p:sp>
          <p:nvSpPr>
            <p:cNvPr id="237" name="Freeform 236"/>
            <p:cNvSpPr>
              <a:spLocks noChangeAspect="1"/>
            </p:cNvSpPr>
            <p:nvPr/>
          </p:nvSpPr>
          <p:spPr bwMode="auto">
            <a:xfrm>
              <a:off x="2565884" y="5502694"/>
              <a:ext cx="24824" cy="31288"/>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solidFill>
              <a:srgbClr val="0072C6"/>
            </a:solidFill>
            <a:ln w="3175">
              <a:solidFill>
                <a:srgbClr val="000000"/>
              </a:solidFill>
              <a:round/>
              <a:headEnd/>
              <a:tailEnd/>
            </a:ln>
          </p:spPr>
          <p:txBody>
            <a:bodyPr/>
            <a:lstStyle/>
            <a:p>
              <a:endParaRPr lang="en-US" sz="1000">
                <a:latin typeface="Trebuchet MS" panose="020B0603020202020204" pitchFamily="34" charset="0"/>
              </a:endParaRPr>
            </a:p>
          </p:txBody>
        </p:sp>
        <p:sp>
          <p:nvSpPr>
            <p:cNvPr id="238" name="Freeform 237"/>
            <p:cNvSpPr>
              <a:spLocks noChangeAspect="1"/>
            </p:cNvSpPr>
            <p:nvPr/>
          </p:nvSpPr>
          <p:spPr bwMode="auto">
            <a:xfrm>
              <a:off x="2474292" y="5382179"/>
              <a:ext cx="86456" cy="40558"/>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solidFill>
              <a:srgbClr val="AABA0A"/>
            </a:solidFill>
            <a:ln w="3175">
              <a:solidFill>
                <a:srgbClr val="000000"/>
              </a:solidFill>
              <a:round/>
              <a:headEnd/>
              <a:tailEnd/>
            </a:ln>
          </p:spPr>
          <p:txBody>
            <a:bodyPr/>
            <a:lstStyle/>
            <a:p>
              <a:endParaRPr lang="en-US" sz="1000">
                <a:latin typeface="Trebuchet MS" panose="020B0603020202020204" pitchFamily="34" charset="0"/>
              </a:endParaRPr>
            </a:p>
          </p:txBody>
        </p:sp>
        <p:sp>
          <p:nvSpPr>
            <p:cNvPr id="239" name="Freeform 238"/>
            <p:cNvSpPr>
              <a:spLocks noChangeAspect="1"/>
            </p:cNvSpPr>
            <p:nvPr/>
          </p:nvSpPr>
          <p:spPr bwMode="auto">
            <a:xfrm>
              <a:off x="2328772" y="5285999"/>
              <a:ext cx="93304" cy="96180"/>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solidFill>
              <a:srgbClr val="0072C6"/>
            </a:solidFill>
            <a:ln w="3175">
              <a:solidFill>
                <a:srgbClr val="000000"/>
              </a:solidFill>
              <a:round/>
              <a:headEnd/>
              <a:tailEnd/>
            </a:ln>
          </p:spPr>
          <p:txBody>
            <a:bodyPr/>
            <a:lstStyle/>
            <a:p>
              <a:endParaRPr lang="en-US" sz="1000">
                <a:latin typeface="Trebuchet MS" panose="020B0603020202020204" pitchFamily="34" charset="0"/>
              </a:endParaRPr>
            </a:p>
          </p:txBody>
        </p:sp>
        <p:sp>
          <p:nvSpPr>
            <p:cNvPr id="240" name="Freeform 239"/>
            <p:cNvSpPr>
              <a:spLocks noChangeAspect="1"/>
            </p:cNvSpPr>
            <p:nvPr/>
          </p:nvSpPr>
          <p:spPr bwMode="auto">
            <a:xfrm>
              <a:off x="2172123" y="5188660"/>
              <a:ext cx="70192" cy="77639"/>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solidFill>
              <a:srgbClr val="0072C6"/>
            </a:solidFill>
            <a:ln w="3175">
              <a:solidFill>
                <a:srgbClr val="000000"/>
              </a:solidFill>
              <a:round/>
              <a:headEnd/>
              <a:tailEnd/>
            </a:ln>
          </p:spPr>
          <p:txBody>
            <a:bodyPr/>
            <a:lstStyle/>
            <a:p>
              <a:endParaRPr lang="en-US" sz="1000">
                <a:latin typeface="Trebuchet MS" panose="020B0603020202020204" pitchFamily="34" charset="0"/>
              </a:endParaRPr>
            </a:p>
          </p:txBody>
        </p:sp>
        <p:sp>
          <p:nvSpPr>
            <p:cNvPr id="241" name="Text Box 30"/>
            <p:cNvSpPr txBox="1">
              <a:spLocks noChangeArrowheads="1"/>
            </p:cNvSpPr>
            <p:nvPr/>
          </p:nvSpPr>
          <p:spPr bwMode="auto">
            <a:xfrm>
              <a:off x="2131684" y="5653783"/>
              <a:ext cx="302898" cy="276482"/>
            </a:xfrm>
            <a:prstGeom prst="rect">
              <a:avLst/>
            </a:prstGeom>
            <a:solidFill>
              <a:schemeClr val="bg1"/>
            </a:solidFill>
            <a:ln w="3175">
              <a:solidFill>
                <a:srgbClr val="000000"/>
              </a:solidFill>
              <a:miter lim="800000"/>
              <a:headEnd/>
              <a:tailEnd/>
            </a:ln>
          </p:spPr>
          <p:txBody>
            <a:bodyPr wrap="none">
              <a:spAutoFit/>
            </a:bodyPr>
            <a:lstStyle/>
            <a:p>
              <a:pPr marL="0" marR="0" algn="ctr" eaLnBrk="0" hangingPunct="0">
                <a:lnSpc>
                  <a:spcPct val="120000"/>
                </a:lnSpc>
                <a:spcBef>
                  <a:spcPts val="0"/>
                </a:spcBef>
                <a:spcAft>
                  <a:spcPts val="0"/>
                </a:spcAft>
              </a:pPr>
              <a:r>
                <a:rPr lang="en-US" sz="1000" kern="1200">
                  <a:solidFill>
                    <a:srgbClr val="000000"/>
                  </a:solidFill>
                  <a:effectLst/>
                  <a:latin typeface="Trebuchet MS" panose="020B0603020202020204" pitchFamily="34" charset="0"/>
                  <a:ea typeface="Times New Roman" panose="02020603050405020304" pitchFamily="18" charset="0"/>
                  <a:cs typeface="Times New Roman" panose="02020603050405020304" pitchFamily="18" charset="0"/>
                </a:rPr>
                <a:t>HI</a:t>
              </a:r>
              <a:endParaRPr lang="en-US" sz="1000">
                <a:effectLst/>
                <a:latin typeface="Trebuchet MS" panose="020B0603020202020204"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81191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Veteran Population – by VISN</a:t>
            </a:r>
          </a:p>
        </p:txBody>
      </p:sp>
      <p:sp>
        <p:nvSpPr>
          <p:cNvPr id="4" name="TextBox 3">
            <a:extLst>
              <a:ext uri="{FF2B5EF4-FFF2-40B4-BE49-F238E27FC236}">
                <a16:creationId xmlns:a16="http://schemas.microsoft.com/office/drawing/2014/main" id="{14EA84C9-7C9A-4558-9513-DF1A97AD93AB}"/>
              </a:ext>
            </a:extLst>
          </p:cNvPr>
          <p:cNvSpPr txBox="1"/>
          <p:nvPr/>
        </p:nvSpPr>
        <p:spPr>
          <a:xfrm>
            <a:off x="457200" y="6400800"/>
            <a:ext cx="5051778" cy="400110"/>
          </a:xfrm>
          <a:prstGeom prst="rect">
            <a:avLst/>
          </a:prstGeom>
          <a:noFill/>
        </p:spPr>
        <p:txBody>
          <a:bodyPr wrap="square" rtlCol="0">
            <a:spAutoFit/>
          </a:bodyPr>
          <a:lstStyle/>
          <a:p>
            <a:r>
              <a:rPr lang="en-US" sz="1000" b="1" dirty="0"/>
              <a:t>Source:</a:t>
            </a:r>
            <a:r>
              <a:rPr lang="en-US" sz="1000" dirty="0"/>
              <a:t> Department of Veterans Affairs, 2016 Veteran Population Model data.</a:t>
            </a:r>
          </a:p>
          <a:p>
            <a:endParaRPr lang="en-US" sz="1000" dirty="0"/>
          </a:p>
        </p:txBody>
      </p:sp>
      <p:pic>
        <p:nvPicPr>
          <p:cNvPr id="5" name="Picture 4" descr="A Color coded version of the US map showing the number of Veterans within each VISN varies. VISN 15,23,12,9, 5, and 1 have 700,00 - 899,999. VISN 6 and 21 have 1,100,000 - 1,299,999. VISN 20,19, 16, 4, and 2 have 900,000-1,099,999. The Veteran population is lowest in VISN 15 which is KS and MO, and highest in VISN 10 which is IN, MI, and OH. ">
            <a:extLst>
              <a:ext uri="{FF2B5EF4-FFF2-40B4-BE49-F238E27FC236}">
                <a16:creationId xmlns:a16="http://schemas.microsoft.com/office/drawing/2014/main" id="{84352877-E5C7-4D37-8B3F-AF31F8F6E3C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contrast="-40000"/>
                    </a14:imgEffect>
                  </a14:imgLayer>
                </a14:imgProps>
              </a:ext>
            </a:extLst>
          </a:blip>
          <a:stretch>
            <a:fillRect/>
          </a:stretch>
        </p:blipFill>
        <p:spPr>
          <a:xfrm>
            <a:off x="914400" y="1188720"/>
            <a:ext cx="7315200" cy="5251940"/>
          </a:xfrm>
          <a:prstGeom prst="rect">
            <a:avLst/>
          </a:prstGeom>
        </p:spPr>
      </p:pic>
    </p:spTree>
    <p:extLst>
      <p:ext uri="{BB962C8B-B14F-4D97-AF65-F5344CB8AC3E}">
        <p14:creationId xmlns:p14="http://schemas.microsoft.com/office/powerpoint/2010/main" val="2875390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Demographics - Gender</a:t>
            </a:r>
          </a:p>
        </p:txBody>
      </p:sp>
      <p:graphicFrame>
        <p:nvGraphicFramePr>
          <p:cNvPr id="4" name="Chart 3" descr="Bar graph. Percent distribution of gender among VHA Patient, Veteran, and Non-Veteran Populations, Shows the percentage distribution of gender: VHA Populations is 6.7% women 93.3% men, the Veteran Population is 8.9% women 91.1% men, and 54.8% women, 45.2% Men in the non-Veteran population.">
            <a:extLst>
              <a:ext uri="{FF2B5EF4-FFF2-40B4-BE49-F238E27FC236}">
                <a16:creationId xmlns:a16="http://schemas.microsoft.com/office/drawing/2014/main" id="{C624A8F6-6762-4193-8588-E5A63DAE96CC}"/>
              </a:ext>
            </a:extLst>
          </p:cNvPr>
          <p:cNvGraphicFramePr/>
          <p:nvPr>
            <p:extLst>
              <p:ext uri="{D42A27DB-BD31-4B8C-83A1-F6EECF244321}">
                <p14:modId xmlns:p14="http://schemas.microsoft.com/office/powerpoint/2010/main" val="865703684"/>
              </p:ext>
            </p:extLst>
          </p:nvPr>
        </p:nvGraphicFramePr>
        <p:xfrm>
          <a:off x="457200" y="1524001"/>
          <a:ext cx="8229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44DEDDB-2D5B-4685-AFFC-341C93C8370A}"/>
              </a:ext>
            </a:extLst>
          </p:cNvPr>
          <p:cNvSpPr txBox="1"/>
          <p:nvPr/>
        </p:nvSpPr>
        <p:spPr>
          <a:xfrm>
            <a:off x="457199" y="6309360"/>
            <a:ext cx="7399867" cy="246221"/>
          </a:xfrm>
          <a:prstGeom prst="rect">
            <a:avLst/>
          </a:prstGeom>
          <a:noFill/>
        </p:spPr>
        <p:txBody>
          <a:bodyPr wrap="square" rtlCol="0">
            <a:spAutoFit/>
          </a:bodyPr>
          <a:lstStyle/>
          <a:p>
            <a:r>
              <a:rPr lang="en-US" sz="1000" b="1" dirty="0"/>
              <a:t>Source: </a:t>
            </a:r>
            <a:r>
              <a:rPr lang="en-US" sz="1000" dirty="0"/>
              <a:t>U.S. Census Bureau, 2017 (Veterans and non-Veterans) and VHA administrative data, 2017 (VHA patients).</a:t>
            </a:r>
          </a:p>
        </p:txBody>
      </p:sp>
    </p:spTree>
    <p:extLst>
      <p:ext uri="{BB962C8B-B14F-4D97-AF65-F5344CB8AC3E}">
        <p14:creationId xmlns:p14="http://schemas.microsoft.com/office/powerpoint/2010/main" val="2714883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Demographics – Age</a:t>
            </a:r>
          </a:p>
        </p:txBody>
      </p:sp>
      <p:graphicFrame>
        <p:nvGraphicFramePr>
          <p:cNvPr id="4" name="Chart 3" descr="Bar Graph. Percent Distribution of Age Among VHA Patient, veteran, and non-veteran populations: The VHA patient population is 15.9% age 18-44, 37.8% age 45-64, and 46.3% age 65+. The Veteran Population is 14.2% age 18-44, 31.8% age 45-64, and 54.0% age 65+. The non-Veteran population is 48.2% age 18-44, 33.6% age 45-64, and 18.2% age 65+.">
            <a:extLst>
              <a:ext uri="{FF2B5EF4-FFF2-40B4-BE49-F238E27FC236}">
                <a16:creationId xmlns:a16="http://schemas.microsoft.com/office/drawing/2014/main" id="{81719C3A-2578-4C8B-9067-8E8D20AC3050}"/>
              </a:ext>
            </a:extLst>
          </p:cNvPr>
          <p:cNvGraphicFramePr/>
          <p:nvPr>
            <p:extLst>
              <p:ext uri="{D42A27DB-BD31-4B8C-83A1-F6EECF244321}">
                <p14:modId xmlns:p14="http://schemas.microsoft.com/office/powerpoint/2010/main" val="103016576"/>
              </p:ext>
            </p:extLst>
          </p:nvPr>
        </p:nvGraphicFramePr>
        <p:xfrm>
          <a:off x="457199" y="1444322"/>
          <a:ext cx="8229601"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7A36E547-7D8A-422E-8FA4-5130E3DF0338}"/>
              </a:ext>
            </a:extLst>
          </p:cNvPr>
          <p:cNvSpPr txBox="1"/>
          <p:nvPr/>
        </p:nvSpPr>
        <p:spPr>
          <a:xfrm>
            <a:off x="457199" y="6309360"/>
            <a:ext cx="7399867" cy="246221"/>
          </a:xfrm>
          <a:prstGeom prst="rect">
            <a:avLst/>
          </a:prstGeom>
          <a:noFill/>
        </p:spPr>
        <p:txBody>
          <a:bodyPr wrap="square" rtlCol="0">
            <a:spAutoFit/>
          </a:bodyPr>
          <a:lstStyle/>
          <a:p>
            <a:r>
              <a:rPr lang="en-US" sz="1000" b="1" dirty="0"/>
              <a:t>Source: </a:t>
            </a:r>
            <a:r>
              <a:rPr lang="en-US" sz="1000" dirty="0"/>
              <a:t>U.S. Census Bureau, 2017 (Veterans and non-Veterans) and VHA administrative data, 2017 (VHA patients).</a:t>
            </a:r>
          </a:p>
        </p:txBody>
      </p:sp>
    </p:spTree>
    <p:extLst>
      <p:ext uri="{BB962C8B-B14F-4D97-AF65-F5344CB8AC3E}">
        <p14:creationId xmlns:p14="http://schemas.microsoft.com/office/powerpoint/2010/main" val="3377307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Demographics – Race and Ethnicity </a:t>
            </a:r>
          </a:p>
        </p:txBody>
      </p:sp>
      <p:sp>
        <p:nvSpPr>
          <p:cNvPr id="5" name="Rectangle 4">
            <a:extLst>
              <a:ext uri="{FF2B5EF4-FFF2-40B4-BE49-F238E27FC236}">
                <a16:creationId xmlns:a16="http://schemas.microsoft.com/office/drawing/2014/main" id="{4D726C49-0245-439C-BF98-BF24ABEE7F81}"/>
              </a:ext>
            </a:extLst>
          </p:cNvPr>
          <p:cNvSpPr/>
          <p:nvPr/>
        </p:nvSpPr>
        <p:spPr>
          <a:xfrm>
            <a:off x="457199" y="6029980"/>
            <a:ext cx="6086476" cy="400110"/>
          </a:xfrm>
          <a:prstGeom prst="rect">
            <a:avLst/>
          </a:prstGeom>
        </p:spPr>
        <p:txBody>
          <a:bodyPr wrap="square">
            <a:spAutoFit/>
          </a:bodyPr>
          <a:lstStyle/>
          <a:p>
            <a:r>
              <a:rPr lang="en-US" sz="1000" b="1" dirty="0"/>
              <a:t>Key: </a:t>
            </a:r>
            <a:r>
              <a:rPr lang="en-US" sz="1000" dirty="0"/>
              <a:t>NHOPI = Native Hawaiian and Other Pacific Islander; AIAN = </a:t>
            </a:r>
            <a:r>
              <a:rPr lang="en-US" sz="1000" dirty="0" smtClean="0"/>
              <a:t>American Indian or </a:t>
            </a:r>
            <a:r>
              <a:rPr lang="en-US" sz="1000" dirty="0"/>
              <a:t>Alaska Native.</a:t>
            </a:r>
          </a:p>
          <a:p>
            <a:r>
              <a:rPr lang="en-US" sz="1000" b="1" dirty="0"/>
              <a:t>Source: </a:t>
            </a:r>
            <a:r>
              <a:rPr lang="en-US" sz="1000" dirty="0"/>
              <a:t>U.S. Census Bureau, 2017.</a:t>
            </a:r>
          </a:p>
        </p:txBody>
      </p:sp>
      <p:graphicFrame>
        <p:nvGraphicFramePr>
          <p:cNvPr id="6" name="Chart 5" descr="Bar Graph. Percent distribution of race among veteran and non-veteran populations: In terms of race, Veteran population has a lower percentage of minority individuals and higher percentage of white individuals than the non-Veteran population (e.g., .2% vs. .2% NHOPI, .8% vs .8% AIAN, 2.0% vs. 2.3%multi-race, 1.4% vs. 4.9% other race, 1.6% vs. 6.1% Asian, 11.8% vs. 12.4% black, 82.2% vs. 73.3% white). Bar Graph. Percent distribution of Ethnicity among veteran and non-veteran populations In terms of ethnicity, Veteran population has a lower percentage of Hispanic individuals than the non-Veteran population (6.9% vs. 16.7% Hispanics).">
            <a:extLst>
              <a:ext uri="{FF2B5EF4-FFF2-40B4-BE49-F238E27FC236}">
                <a16:creationId xmlns:a16="http://schemas.microsoft.com/office/drawing/2014/main" id="{D7117728-2626-4AE9-A17F-2780043DE28F}"/>
              </a:ext>
            </a:extLst>
          </p:cNvPr>
          <p:cNvGraphicFramePr/>
          <p:nvPr>
            <p:extLst>
              <p:ext uri="{D42A27DB-BD31-4B8C-83A1-F6EECF244321}">
                <p14:modId xmlns:p14="http://schemas.microsoft.com/office/powerpoint/2010/main" val="2970756703"/>
              </p:ext>
            </p:extLst>
          </p:nvPr>
        </p:nvGraphicFramePr>
        <p:xfrm>
          <a:off x="254000" y="1524000"/>
          <a:ext cx="85598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91532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smtClean="0"/>
              <a:t>Demographics - Urban/Rural </a:t>
            </a:r>
            <a:r>
              <a:rPr lang="en-US" dirty="0"/>
              <a:t>Location</a:t>
            </a:r>
          </a:p>
        </p:txBody>
      </p:sp>
      <p:graphicFrame>
        <p:nvGraphicFramePr>
          <p:cNvPr id="4" name="Chart 3" descr="Bar Graph. Percent distribution of rural and urban status among VHA patient, veteran, and non-veteran, populations: In terms of urban or rural location, the VHA patient population has a higher percentage of Veterans living in rural areas compared to the general Veteran population (37.4% rural and 62.6% urban vs. 24.1% rural and 75.9% urban). Both the VHA and Veteran populations have a higher percentage of individuals living in rural areas than the non-Veteran population (18.9% rural vs. 81.1% urban).">
            <a:extLst>
              <a:ext uri="{FF2B5EF4-FFF2-40B4-BE49-F238E27FC236}">
                <a16:creationId xmlns:a16="http://schemas.microsoft.com/office/drawing/2014/main" id="{C624A8F6-6762-4193-8588-E5A63DAE96CC}"/>
              </a:ext>
            </a:extLst>
          </p:cNvPr>
          <p:cNvGraphicFramePr/>
          <p:nvPr>
            <p:extLst>
              <p:ext uri="{D42A27DB-BD31-4B8C-83A1-F6EECF244321}">
                <p14:modId xmlns:p14="http://schemas.microsoft.com/office/powerpoint/2010/main" val="2392419360"/>
              </p:ext>
            </p:extLst>
          </p:nvPr>
        </p:nvGraphicFramePr>
        <p:xfrm>
          <a:off x="457200" y="1524001"/>
          <a:ext cx="8229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844DEDDB-2D5B-4685-AFFC-341C93C8370A}"/>
              </a:ext>
            </a:extLst>
          </p:cNvPr>
          <p:cNvSpPr txBox="1"/>
          <p:nvPr/>
        </p:nvSpPr>
        <p:spPr>
          <a:xfrm>
            <a:off x="457199" y="6309360"/>
            <a:ext cx="7399867" cy="246221"/>
          </a:xfrm>
          <a:prstGeom prst="rect">
            <a:avLst/>
          </a:prstGeom>
          <a:noFill/>
        </p:spPr>
        <p:txBody>
          <a:bodyPr wrap="square" rtlCol="0">
            <a:spAutoFit/>
          </a:bodyPr>
          <a:lstStyle/>
          <a:p>
            <a:r>
              <a:rPr lang="en-US" sz="1000" b="1" dirty="0"/>
              <a:t>Source: </a:t>
            </a:r>
            <a:r>
              <a:rPr lang="en-US" sz="1000" dirty="0"/>
              <a:t>U.S. Census Bureau, 2017 (Veterans and non-Veterans) and VHA administrative data, 2017 (VHA patients).</a:t>
            </a:r>
          </a:p>
        </p:txBody>
      </p:sp>
    </p:spTree>
    <p:extLst>
      <p:ext uri="{BB962C8B-B14F-4D97-AF65-F5344CB8AC3E}">
        <p14:creationId xmlns:p14="http://schemas.microsoft.com/office/powerpoint/2010/main" val="19541045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fontScale="90000"/>
          </a:bodyPr>
          <a:lstStyle/>
          <a:p>
            <a:pPr algn="l"/>
            <a:r>
              <a:rPr lang="en-US" dirty="0"/>
              <a:t>Demographics – Income and Education</a:t>
            </a:r>
          </a:p>
        </p:txBody>
      </p:sp>
      <p:graphicFrame>
        <p:nvGraphicFramePr>
          <p:cNvPr id="6" name="Chart 5" descr="Bar graph. percent distibution of income among veteran and non veteran populations: Veteran population has a lower percentage of individuals below the poverty line than the non-Veteran population (6.9% below and 93.1% above vs. 12.3% below 87.7% above the poverty line).">
            <a:extLst>
              <a:ext uri="{FF2B5EF4-FFF2-40B4-BE49-F238E27FC236}">
                <a16:creationId xmlns:a16="http://schemas.microsoft.com/office/drawing/2014/main" id="{592A92C3-0807-4DCE-8E2D-B2CE0E62C46B}"/>
              </a:ext>
            </a:extLst>
          </p:cNvPr>
          <p:cNvGraphicFramePr/>
          <p:nvPr>
            <p:extLst>
              <p:ext uri="{D42A27DB-BD31-4B8C-83A1-F6EECF244321}">
                <p14:modId xmlns:p14="http://schemas.microsoft.com/office/powerpoint/2010/main" val="2854358751"/>
              </p:ext>
            </p:extLst>
          </p:nvPr>
        </p:nvGraphicFramePr>
        <p:xfrm>
          <a:off x="457200" y="2011680"/>
          <a:ext cx="41148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Bar graph. percent distibution of educational attainment among veteran and non veteran populations. Veteran population has 5.8% that are less than a high school graduate, 28.2% that are high school graduates, 37.2% with some college or an associate's degree, 28.8% with a bachelors degree or higher. Non-Veteran population has 12.6% that are less than a high school graduate, 27.1% that are high school graduates, 28.1% with some college or an associate's degree, 32.2% with a bachelors degree or higher. ">
            <a:extLst>
              <a:ext uri="{FF2B5EF4-FFF2-40B4-BE49-F238E27FC236}">
                <a16:creationId xmlns:a16="http://schemas.microsoft.com/office/drawing/2014/main" id="{8DC2C298-4582-449E-AC73-DF953A31BF85}"/>
              </a:ext>
            </a:extLst>
          </p:cNvPr>
          <p:cNvGraphicFramePr/>
          <p:nvPr>
            <p:extLst>
              <p:ext uri="{D42A27DB-BD31-4B8C-83A1-F6EECF244321}">
                <p14:modId xmlns:p14="http://schemas.microsoft.com/office/powerpoint/2010/main" val="4079448107"/>
              </p:ext>
            </p:extLst>
          </p:nvPr>
        </p:nvGraphicFramePr>
        <p:xfrm>
          <a:off x="4572000" y="2011680"/>
          <a:ext cx="4114800" cy="4560185"/>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A9EEBD87-D5FD-49F6-842B-AAD2C4D947B2}"/>
              </a:ext>
            </a:extLst>
          </p:cNvPr>
          <p:cNvSpPr txBox="1"/>
          <p:nvPr/>
        </p:nvSpPr>
        <p:spPr>
          <a:xfrm>
            <a:off x="4809745" y="1463040"/>
            <a:ext cx="4096512" cy="523220"/>
          </a:xfrm>
          <a:prstGeom prst="rect">
            <a:avLst/>
          </a:prstGeom>
          <a:noFill/>
        </p:spPr>
        <p:txBody>
          <a:bodyPr wrap="square" rtlCol="0">
            <a:spAutoFit/>
          </a:bodyPr>
          <a:lstStyle/>
          <a:p>
            <a:r>
              <a:rPr lang="en-US" sz="1400" b="1" dirty="0"/>
              <a:t>Percent Distribution of Education Among Veteran and Non-Veteran Populations</a:t>
            </a:r>
          </a:p>
        </p:txBody>
      </p:sp>
      <p:sp>
        <p:nvSpPr>
          <p:cNvPr id="8" name="TextBox 7">
            <a:extLst>
              <a:ext uri="{FF2B5EF4-FFF2-40B4-BE49-F238E27FC236}">
                <a16:creationId xmlns:a16="http://schemas.microsoft.com/office/drawing/2014/main" id="{4732E9EC-7A6B-463F-98FD-14B40C587649}"/>
              </a:ext>
            </a:extLst>
          </p:cNvPr>
          <p:cNvSpPr txBox="1"/>
          <p:nvPr/>
        </p:nvSpPr>
        <p:spPr>
          <a:xfrm>
            <a:off x="457199" y="6325644"/>
            <a:ext cx="3901859" cy="246221"/>
          </a:xfrm>
          <a:prstGeom prst="rect">
            <a:avLst/>
          </a:prstGeom>
          <a:noFill/>
        </p:spPr>
        <p:txBody>
          <a:bodyPr wrap="square" rtlCol="0">
            <a:spAutoFit/>
          </a:bodyPr>
          <a:lstStyle/>
          <a:p>
            <a:r>
              <a:rPr lang="en-US" sz="1000" b="1" dirty="0"/>
              <a:t>Source: </a:t>
            </a:r>
            <a:r>
              <a:rPr lang="en-US" sz="1000" dirty="0"/>
              <a:t>U.S. Census Bureau, 2017.</a:t>
            </a:r>
          </a:p>
        </p:txBody>
      </p:sp>
      <p:sp>
        <p:nvSpPr>
          <p:cNvPr id="9" name="TextBox 8">
            <a:extLst>
              <a:ext uri="{FF2B5EF4-FFF2-40B4-BE49-F238E27FC236}">
                <a16:creationId xmlns:a16="http://schemas.microsoft.com/office/drawing/2014/main" id="{A9EEBD87-D5FD-49F6-842B-AAD2C4D947B2}"/>
              </a:ext>
            </a:extLst>
          </p:cNvPr>
          <p:cNvSpPr txBox="1"/>
          <p:nvPr/>
        </p:nvSpPr>
        <p:spPr>
          <a:xfrm>
            <a:off x="457200" y="1463040"/>
            <a:ext cx="4096512" cy="523220"/>
          </a:xfrm>
          <a:prstGeom prst="rect">
            <a:avLst/>
          </a:prstGeom>
          <a:noFill/>
        </p:spPr>
        <p:txBody>
          <a:bodyPr wrap="square" rtlCol="0">
            <a:spAutoFit/>
          </a:bodyPr>
          <a:lstStyle/>
          <a:p>
            <a:r>
              <a:rPr lang="en-US" sz="1400" b="1" dirty="0"/>
              <a:t>Percent Distribution of </a:t>
            </a:r>
            <a:r>
              <a:rPr lang="en-US" sz="1400" b="1" dirty="0" smtClean="0"/>
              <a:t>Income </a:t>
            </a:r>
            <a:r>
              <a:rPr lang="en-US" sz="1400" b="1" dirty="0"/>
              <a:t>Among Veteran and Non-Veteran Populations</a:t>
            </a:r>
          </a:p>
        </p:txBody>
      </p:sp>
    </p:spTree>
    <p:extLst>
      <p:ext uri="{BB962C8B-B14F-4D97-AF65-F5344CB8AC3E}">
        <p14:creationId xmlns:p14="http://schemas.microsoft.com/office/powerpoint/2010/main" val="2555426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Autofit/>
          </a:bodyPr>
          <a:lstStyle/>
          <a:p>
            <a:pPr algn="l"/>
            <a:r>
              <a:rPr lang="en-US" dirty="0"/>
              <a:t>Disabilities and Service-Connected Disability Rating</a:t>
            </a:r>
          </a:p>
        </p:txBody>
      </p:sp>
      <p:sp>
        <p:nvSpPr>
          <p:cNvPr id="6" name="Rectangle 5">
            <a:extLst>
              <a:ext uri="{FF2B5EF4-FFF2-40B4-BE49-F238E27FC236}">
                <a16:creationId xmlns:a16="http://schemas.microsoft.com/office/drawing/2014/main" id="{0462CBDF-EE0F-4153-8CA0-F6E4747D0430}"/>
              </a:ext>
            </a:extLst>
          </p:cNvPr>
          <p:cNvSpPr/>
          <p:nvPr/>
        </p:nvSpPr>
        <p:spPr>
          <a:xfrm>
            <a:off x="457200" y="6029980"/>
            <a:ext cx="7597036" cy="553998"/>
          </a:xfrm>
          <a:prstGeom prst="rect">
            <a:avLst/>
          </a:prstGeom>
        </p:spPr>
        <p:txBody>
          <a:bodyPr wrap="square">
            <a:spAutoFit/>
          </a:bodyPr>
          <a:lstStyle/>
          <a:p>
            <a:r>
              <a:rPr lang="en-US" sz="1000" b="1" dirty="0"/>
              <a:t>Key: </a:t>
            </a:r>
            <a:r>
              <a:rPr lang="en-US" sz="1000" dirty="0"/>
              <a:t>SCD = Service-connected disability.</a:t>
            </a:r>
          </a:p>
          <a:p>
            <a:r>
              <a:rPr lang="en-US" sz="1000" b="1" dirty="0"/>
              <a:t>Source: </a:t>
            </a:r>
            <a:r>
              <a:rPr lang="en-US" sz="1000" dirty="0"/>
              <a:t>U.S. Census Bureau, 2017 (Veterans and non-Veterans) and VHA administrative data, 2017 (VHA patients</a:t>
            </a:r>
            <a:r>
              <a:rPr lang="en-US" sz="1000" dirty="0" smtClean="0"/>
              <a:t>).</a:t>
            </a:r>
          </a:p>
          <a:p>
            <a:pPr lvl="0">
              <a:defRPr/>
            </a:pPr>
            <a:r>
              <a:rPr lang="en-US" sz="1000" b="1" dirty="0">
                <a:solidFill>
                  <a:schemeClr val="tx1">
                    <a:lumMod val="75000"/>
                    <a:lumOff val="25000"/>
                  </a:schemeClr>
                </a:solidFill>
              </a:rPr>
              <a:t>Note:</a:t>
            </a:r>
            <a:r>
              <a:rPr lang="en-US" sz="1000" dirty="0">
                <a:solidFill>
                  <a:schemeClr val="tx1">
                    <a:lumMod val="75000"/>
                    <a:lumOff val="25000"/>
                  </a:schemeClr>
                </a:solidFill>
              </a:rPr>
              <a:t> Service-connected disabilities are disabilities incurred or aggravated during active military service</a:t>
            </a:r>
            <a:r>
              <a:rPr lang="en-US" sz="1000" dirty="0" smtClean="0">
                <a:solidFill>
                  <a:schemeClr val="tx1">
                    <a:lumMod val="75000"/>
                    <a:lumOff val="25000"/>
                  </a:schemeClr>
                </a:solidFill>
              </a:rPr>
              <a:t>.</a:t>
            </a:r>
            <a:r>
              <a:rPr lang="en-US" sz="1000" dirty="0" smtClean="0"/>
              <a:t> </a:t>
            </a:r>
            <a:endParaRPr lang="en-US" sz="1000" dirty="0"/>
          </a:p>
        </p:txBody>
      </p:sp>
      <p:graphicFrame>
        <p:nvGraphicFramePr>
          <p:cNvPr id="9" name="Chart 8" descr="Bar Graph. Percent distribution of disabilities and limitations among veteran and non veteran populations, Veteran population has a higher percentage of individuals with a disability than the non-Veteran population (29.5% vs. 14.2% with a disability, 70.5% vs. 85.8% without a disability)">
            <a:extLst>
              <a:ext uri="{FF2B5EF4-FFF2-40B4-BE49-F238E27FC236}">
                <a16:creationId xmlns:a16="http://schemas.microsoft.com/office/drawing/2014/main" id="{94A1D3C5-F2D2-48C5-B1D4-D9584D9D57AF}"/>
              </a:ext>
            </a:extLst>
          </p:cNvPr>
          <p:cNvGraphicFramePr/>
          <p:nvPr>
            <p:extLst>
              <p:ext uri="{D42A27DB-BD31-4B8C-83A1-F6EECF244321}">
                <p14:modId xmlns:p14="http://schemas.microsoft.com/office/powerpoint/2010/main" val="1043575004"/>
              </p:ext>
            </p:extLst>
          </p:nvPr>
        </p:nvGraphicFramePr>
        <p:xfrm>
          <a:off x="457200" y="2194560"/>
          <a:ext cx="4053268"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descr="Bar Graph. Percent distribution of service-connected disability rating among veteran and non veteran populations: within the VHA population, 51.4% have no service-connected disability, 23.3% have a service-connected disability rating of 0 to 49%, 18.6% have a service-connected disability rating of 50-99%, and 6.8% have a service-connected disability rating of 100%.">
            <a:extLst>
              <a:ext uri="{FF2B5EF4-FFF2-40B4-BE49-F238E27FC236}">
                <a16:creationId xmlns:a16="http://schemas.microsoft.com/office/drawing/2014/main" id="{67267A2B-323A-4462-BC6C-E92DEAC02F30}"/>
              </a:ext>
            </a:extLst>
          </p:cNvPr>
          <p:cNvGraphicFramePr/>
          <p:nvPr>
            <p:extLst>
              <p:ext uri="{D42A27DB-BD31-4B8C-83A1-F6EECF244321}">
                <p14:modId xmlns:p14="http://schemas.microsoft.com/office/powerpoint/2010/main" val="3086237467"/>
              </p:ext>
            </p:extLst>
          </p:nvPr>
        </p:nvGraphicFramePr>
        <p:xfrm>
          <a:off x="4572000" y="2245392"/>
          <a:ext cx="41148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E52CC900-1494-49C1-BBF1-6E98061E82C2}"/>
              </a:ext>
            </a:extLst>
          </p:cNvPr>
          <p:cNvSpPr txBox="1"/>
          <p:nvPr/>
        </p:nvSpPr>
        <p:spPr>
          <a:xfrm>
            <a:off x="4657916" y="1510562"/>
            <a:ext cx="4028884" cy="738664"/>
          </a:xfrm>
          <a:prstGeom prst="rect">
            <a:avLst/>
          </a:prstGeom>
          <a:noFill/>
        </p:spPr>
        <p:txBody>
          <a:bodyPr wrap="square" rtlCol="0">
            <a:spAutoFit/>
          </a:bodyPr>
          <a:lstStyle/>
          <a:p>
            <a:r>
              <a:rPr lang="en-US" sz="1400" b="1" dirty="0"/>
              <a:t>Percent Distribution of Service-Connected Disability Rating Among VHA Patient Populations</a:t>
            </a:r>
          </a:p>
        </p:txBody>
      </p:sp>
      <p:sp>
        <p:nvSpPr>
          <p:cNvPr id="4" name="TextBox 3">
            <a:extLst>
              <a:ext uri="{FF2B5EF4-FFF2-40B4-BE49-F238E27FC236}">
                <a16:creationId xmlns:a16="http://schemas.microsoft.com/office/drawing/2014/main" id="{2D087AE1-32D0-4AE6-AB1F-D3947486126C}"/>
              </a:ext>
            </a:extLst>
          </p:cNvPr>
          <p:cNvSpPr txBox="1"/>
          <p:nvPr/>
        </p:nvSpPr>
        <p:spPr>
          <a:xfrm>
            <a:off x="457200" y="1506728"/>
            <a:ext cx="4028884" cy="738664"/>
          </a:xfrm>
          <a:prstGeom prst="rect">
            <a:avLst/>
          </a:prstGeom>
          <a:noFill/>
        </p:spPr>
        <p:txBody>
          <a:bodyPr wrap="square" rtlCol="0">
            <a:spAutoFit/>
          </a:bodyPr>
          <a:lstStyle/>
          <a:p>
            <a:r>
              <a:rPr lang="en-US" sz="1400" b="1" dirty="0"/>
              <a:t>Percent Distribution of Disabilities/ Limitations Among Veteran and Non-Veteran Populations</a:t>
            </a:r>
          </a:p>
        </p:txBody>
      </p:sp>
    </p:spTree>
    <p:extLst>
      <p:ext uri="{BB962C8B-B14F-4D97-AF65-F5344CB8AC3E}">
        <p14:creationId xmlns:p14="http://schemas.microsoft.com/office/powerpoint/2010/main" val="25381883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F55E-6EB3-47DE-B9D3-101BD2118728}"/>
              </a:ext>
            </a:extLst>
          </p:cNvPr>
          <p:cNvSpPr>
            <a:spLocks noGrp="1"/>
          </p:cNvSpPr>
          <p:nvPr>
            <p:ph type="title"/>
          </p:nvPr>
        </p:nvSpPr>
        <p:spPr/>
        <p:txBody>
          <a:bodyPr/>
          <a:lstStyle/>
          <a:p>
            <a:r>
              <a:rPr lang="haw-US" dirty="0"/>
              <a:t>Overall Health and Lifestyle</a:t>
            </a:r>
            <a:endParaRPr lang="en-US" dirty="0"/>
          </a:p>
        </p:txBody>
      </p:sp>
      <p:graphicFrame>
        <p:nvGraphicFramePr>
          <p:cNvPr id="5" name="Chart 4" descr="Bar Graph. Prevalence of overall health and lifestyle patterns among veterans and non veterans: female Veterans age 20-49 have lower rates of very good or excellent health (57.6% vs. 67.8%) and no physical activity (35.6% vs. 43.2%) and higher rates of current smoking (18.7% vs. 14%), not rested (51.2% vs. 46.3%), and chronic pain (27.3% vs. 14.6%), compared to non-Veterans age 50-64.">
            <a:extLst>
              <a:ext uri="{FF2B5EF4-FFF2-40B4-BE49-F238E27FC236}">
                <a16:creationId xmlns:a16="http://schemas.microsoft.com/office/drawing/2014/main" id="{12C5B8B7-065D-4D01-ABFF-A089445AAED2}"/>
              </a:ext>
            </a:extLst>
          </p:cNvPr>
          <p:cNvGraphicFramePr/>
          <p:nvPr>
            <p:extLst>
              <p:ext uri="{D42A27DB-BD31-4B8C-83A1-F6EECF244321}">
                <p14:modId xmlns:p14="http://schemas.microsoft.com/office/powerpoint/2010/main" val="3383526605"/>
              </p:ext>
            </p:extLst>
          </p:nvPr>
        </p:nvGraphicFramePr>
        <p:xfrm>
          <a:off x="457200" y="1280160"/>
          <a:ext cx="4114800" cy="4937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descr="Bar Graph. Prevalence overall health and lifestyle patterns among veterans and non veterans: male Veterans age 20-49 have lower rates of very good or excellent health (61.4% vs. 70.8%) and no physical activity (28.4% vs. 34.5%) and higher rates of current smoking (24.0% vs. 18%), not rested (41.4% vs. 35.6%), and chronic pain (25.1% vs. 11.1%), compared to non-Veterans age 20-49.">
            <a:extLst>
              <a:ext uri="{FF2B5EF4-FFF2-40B4-BE49-F238E27FC236}">
                <a16:creationId xmlns:a16="http://schemas.microsoft.com/office/drawing/2014/main" id="{38916C54-48FE-4553-8E24-093BB033567B}"/>
              </a:ext>
            </a:extLst>
          </p:cNvPr>
          <p:cNvGraphicFramePr/>
          <p:nvPr>
            <p:extLst>
              <p:ext uri="{D42A27DB-BD31-4B8C-83A1-F6EECF244321}">
                <p14:modId xmlns:p14="http://schemas.microsoft.com/office/powerpoint/2010/main" val="720725144"/>
              </p:ext>
            </p:extLst>
          </p:nvPr>
        </p:nvGraphicFramePr>
        <p:xfrm>
          <a:off x="4572000" y="1280160"/>
          <a:ext cx="4114800" cy="493776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7816F01B-4CDE-4F22-AC00-5E598C032CAA}"/>
              </a:ext>
            </a:extLst>
          </p:cNvPr>
          <p:cNvSpPr/>
          <p:nvPr/>
        </p:nvSpPr>
        <p:spPr>
          <a:xfrm>
            <a:off x="457200" y="6309360"/>
            <a:ext cx="8229600" cy="246221"/>
          </a:xfrm>
          <a:prstGeom prst="rect">
            <a:avLst/>
          </a:prstGeom>
        </p:spPr>
        <p:txBody>
          <a:bodyPr>
            <a:spAutoFit/>
          </a:bodyPr>
          <a:lstStyle/>
          <a:p>
            <a:r>
              <a:rPr lang="en-US" sz="1000" b="1" dirty="0"/>
              <a:t>Source:</a:t>
            </a:r>
            <a:r>
              <a:rPr lang="en-US" sz="1000" dirty="0"/>
              <a:t> Agency for Healthcare Research and Quality, Medical Expenditure Panel Survey, 2017.</a:t>
            </a:r>
          </a:p>
        </p:txBody>
      </p:sp>
    </p:spTree>
    <p:extLst>
      <p:ext uri="{BB962C8B-B14F-4D97-AF65-F5344CB8AC3E}">
        <p14:creationId xmlns:p14="http://schemas.microsoft.com/office/powerpoint/2010/main" val="218537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Executive Summary: Contrast 2 Key Findings</a:t>
            </a:r>
          </a:p>
        </p:txBody>
      </p:sp>
      <p:sp>
        <p:nvSpPr>
          <p:cNvPr id="3" name="Content Placeholder 2"/>
          <p:cNvSpPr>
            <a:spLocks noGrp="1"/>
          </p:cNvSpPr>
          <p:nvPr>
            <p:ph idx="1"/>
          </p:nvPr>
        </p:nvSpPr>
        <p:spPr/>
        <p:txBody>
          <a:bodyPr>
            <a:normAutofit/>
          </a:bodyPr>
          <a:lstStyle/>
          <a:p>
            <a:r>
              <a:rPr lang="en-US" b="1" dirty="0">
                <a:solidFill>
                  <a:srgbClr val="671E75"/>
                </a:solidFill>
              </a:rPr>
              <a:t>Contrast 2: </a:t>
            </a:r>
            <a:r>
              <a:rPr lang="en-US" dirty="0"/>
              <a:t>Assessing disparities in access to and quality of care for Veterans with different characteristics.</a:t>
            </a:r>
          </a:p>
          <a:p>
            <a:pPr lvl="1"/>
            <a:r>
              <a:rPr lang="en-US" dirty="0"/>
              <a:t>Disparities occurred most often across </a:t>
            </a:r>
            <a:r>
              <a:rPr lang="en-US" b="1" dirty="0"/>
              <a:t>age</a:t>
            </a:r>
            <a:r>
              <a:rPr lang="en-US" dirty="0"/>
              <a:t> and </a:t>
            </a:r>
            <a:r>
              <a:rPr lang="en-US" b="1" dirty="0"/>
              <a:t>disability status</a:t>
            </a:r>
            <a:r>
              <a:rPr lang="en-US" dirty="0"/>
              <a:t>.</a:t>
            </a:r>
          </a:p>
          <a:p>
            <a:pPr lvl="2">
              <a:spcBef>
                <a:spcPts val="600"/>
              </a:spcBef>
            </a:pPr>
            <a:r>
              <a:rPr lang="en-US" dirty="0"/>
              <a:t>Compared with younger Veterans, </a:t>
            </a:r>
            <a:r>
              <a:rPr lang="en-US" b="1" dirty="0" smtClean="0"/>
              <a:t>middle-aged </a:t>
            </a:r>
            <a:r>
              <a:rPr lang="en-US" dirty="0"/>
              <a:t>Veterans had better care for 30% of measures, similar care for 65% of measures, and worse care for 5% of measures.</a:t>
            </a:r>
          </a:p>
          <a:p>
            <a:pPr lvl="2">
              <a:spcBef>
                <a:spcPts val="600"/>
              </a:spcBef>
            </a:pPr>
            <a:r>
              <a:rPr lang="en-US" dirty="0"/>
              <a:t>Compared with younger Veterans, </a:t>
            </a:r>
            <a:r>
              <a:rPr lang="en-US" b="1" dirty="0"/>
              <a:t>older </a:t>
            </a:r>
            <a:r>
              <a:rPr lang="en-US" dirty="0"/>
              <a:t>Veterans had better care for 50% of measures, similar care for 31% of measures, and worse care for 19% of measures.</a:t>
            </a:r>
          </a:p>
          <a:p>
            <a:pPr lvl="2">
              <a:spcBef>
                <a:spcPts val="600"/>
              </a:spcBef>
            </a:pPr>
            <a:r>
              <a:rPr lang="en-US" dirty="0"/>
              <a:t>Compared with Veterans with no activity limitations, Veterans with </a:t>
            </a:r>
            <a:r>
              <a:rPr lang="en-US" b="1" dirty="0"/>
              <a:t>activity limitations </a:t>
            </a:r>
            <a:r>
              <a:rPr lang="en-US" dirty="0"/>
              <a:t>had better care for 13% of measures, similar care for 48% of measures, and worse care for 39% of measures.</a:t>
            </a:r>
          </a:p>
        </p:txBody>
      </p:sp>
    </p:spTree>
    <p:extLst>
      <p:ext uri="{BB962C8B-B14F-4D97-AF65-F5344CB8AC3E}">
        <p14:creationId xmlns:p14="http://schemas.microsoft.com/office/powerpoint/2010/main" val="22350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518C-E286-4E48-A690-BCF30CCDAD9B}"/>
              </a:ext>
            </a:extLst>
          </p:cNvPr>
          <p:cNvSpPr>
            <a:spLocks noGrp="1"/>
          </p:cNvSpPr>
          <p:nvPr>
            <p:ph type="title"/>
          </p:nvPr>
        </p:nvSpPr>
        <p:spPr/>
        <p:txBody>
          <a:bodyPr/>
          <a:lstStyle/>
          <a:p>
            <a:r>
              <a:rPr lang="haw-US" dirty="0"/>
              <a:t>Overall Health and Lifestyle </a:t>
            </a:r>
            <a:endParaRPr lang="en-US" dirty="0"/>
          </a:p>
        </p:txBody>
      </p:sp>
      <p:graphicFrame>
        <p:nvGraphicFramePr>
          <p:cNvPr id="5" name="Chart 4" descr="Bar Graph. Prevalence of lifestyle patterns amoung male Veterans age 50-64: Veterans have lower rates of very good or excellent health (48.4% vs. 54.4%) and no physical activity (45.3% vs. 45.5%) and higher rates of current smoking (24.9% vs. 17%),  are not as rested (38.7% vs. 33.7%), and have more chronic pain (33.9% vs. 23.4%), compared to non-Veterans age 50-64.">
            <a:extLst>
              <a:ext uri="{FF2B5EF4-FFF2-40B4-BE49-F238E27FC236}">
                <a16:creationId xmlns:a16="http://schemas.microsoft.com/office/drawing/2014/main" id="{9CC9954E-B31E-469E-B1F9-739020BD5BAE}"/>
              </a:ext>
            </a:extLst>
          </p:cNvPr>
          <p:cNvGraphicFramePr/>
          <p:nvPr>
            <p:extLst>
              <p:ext uri="{D42A27DB-BD31-4B8C-83A1-F6EECF244321}">
                <p14:modId xmlns:p14="http://schemas.microsoft.com/office/powerpoint/2010/main" val="2307282283"/>
              </p:ext>
            </p:extLst>
          </p:nvPr>
        </p:nvGraphicFramePr>
        <p:xfrm>
          <a:off x="4571999" y="1280160"/>
          <a:ext cx="4114800" cy="4937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descr="Bar Graph. Prevalence of lifestyle patterns amoung female Veterans age 50-64: Veterans have lower rates of very good or excellent health (45.9% vs. 52%) and no physical activity (41.2% vs. 50.5%) and higher rates of current smoking (23.8% vs. 15.6%), are not as rested (47.5% vs. 41.1%), and have more chronic pain (35.9% vs. 27.8%), compared to non-Veterans age 50-64.">
            <a:extLst>
              <a:ext uri="{FF2B5EF4-FFF2-40B4-BE49-F238E27FC236}">
                <a16:creationId xmlns:a16="http://schemas.microsoft.com/office/drawing/2014/main" id="{99BE1CBD-38DD-492C-A45B-A30747BB0121}"/>
              </a:ext>
            </a:extLst>
          </p:cNvPr>
          <p:cNvGraphicFramePr/>
          <p:nvPr>
            <p:extLst>
              <p:ext uri="{D42A27DB-BD31-4B8C-83A1-F6EECF244321}">
                <p14:modId xmlns:p14="http://schemas.microsoft.com/office/powerpoint/2010/main" val="1776615339"/>
              </p:ext>
            </p:extLst>
          </p:nvPr>
        </p:nvGraphicFramePr>
        <p:xfrm>
          <a:off x="457200" y="1280160"/>
          <a:ext cx="4114800" cy="493776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42B90518-46FD-4CBE-8D0F-4286378BA5F3}"/>
              </a:ext>
            </a:extLst>
          </p:cNvPr>
          <p:cNvSpPr/>
          <p:nvPr/>
        </p:nvSpPr>
        <p:spPr>
          <a:xfrm>
            <a:off x="457200" y="6309360"/>
            <a:ext cx="8229600" cy="246221"/>
          </a:xfrm>
          <a:prstGeom prst="rect">
            <a:avLst/>
          </a:prstGeom>
        </p:spPr>
        <p:txBody>
          <a:bodyPr>
            <a:spAutoFit/>
          </a:bodyPr>
          <a:lstStyle/>
          <a:p>
            <a:r>
              <a:rPr lang="en-US" sz="1000" b="1" dirty="0"/>
              <a:t>Source:</a:t>
            </a:r>
            <a:r>
              <a:rPr lang="en-US" sz="1000" dirty="0"/>
              <a:t> Agency for Healthcare Research and Quality, Medical Expenditure Panel Survey, 2017.</a:t>
            </a:r>
          </a:p>
        </p:txBody>
      </p:sp>
    </p:spTree>
    <p:extLst>
      <p:ext uri="{BB962C8B-B14F-4D97-AF65-F5344CB8AC3E}">
        <p14:creationId xmlns:p14="http://schemas.microsoft.com/office/powerpoint/2010/main" val="22025678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Overall Health and Lifestyle</a:t>
            </a:r>
          </a:p>
        </p:txBody>
      </p:sp>
      <p:graphicFrame>
        <p:nvGraphicFramePr>
          <p:cNvPr id="6" name="Chart 5" descr="Bar Graph. Prevalence of overall health and lifestyle patterns among female Veterans age 65-79: Veterans age 65-79 have lower rates of very good or excellent health (45.1% vs. 48.8%) and no physical activity (54.8% vs. 55.8%) and higher rates of current smoking (14.7% vs. 8.9%), are not as rested (33.8% vs. 29.3%), and have more chronic pain (32% vs. 29.9%), compared to non-Veterans age 65-79.">
            <a:extLst>
              <a:ext uri="{FF2B5EF4-FFF2-40B4-BE49-F238E27FC236}">
                <a16:creationId xmlns:a16="http://schemas.microsoft.com/office/drawing/2014/main" id="{B636E05F-AC74-463A-AC42-0C9B53C8C345}"/>
              </a:ext>
            </a:extLst>
          </p:cNvPr>
          <p:cNvGraphicFramePr/>
          <p:nvPr>
            <p:extLst>
              <p:ext uri="{D42A27DB-BD31-4B8C-83A1-F6EECF244321}">
                <p14:modId xmlns:p14="http://schemas.microsoft.com/office/powerpoint/2010/main" val="1091275858"/>
              </p:ext>
            </p:extLst>
          </p:nvPr>
        </p:nvGraphicFramePr>
        <p:xfrm>
          <a:off x="457200" y="1280160"/>
          <a:ext cx="4114800" cy="4937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descr="Bar Graph. Prevalence of overall health and lifestyle patterns among male Veterans age 65-79: Veterans have lower rates of very good or excellent health (47.5% vs. 47.6%) and no physical activity (48.1% vs. 48.5%) and higher rates of current smoking (11.4% vs. 11.1%),  are not as rested (25.1% vs. 24.3%), and have more chronic pain (30.6% vs. 25.2%), compared to non-Veterans age 65-79.">
            <a:extLst>
              <a:ext uri="{FF2B5EF4-FFF2-40B4-BE49-F238E27FC236}">
                <a16:creationId xmlns:a16="http://schemas.microsoft.com/office/drawing/2014/main" id="{B8F743EA-09B6-43F2-BDD8-952C5B0E3B38}"/>
              </a:ext>
            </a:extLst>
          </p:cNvPr>
          <p:cNvGraphicFramePr/>
          <p:nvPr>
            <p:extLst>
              <p:ext uri="{D42A27DB-BD31-4B8C-83A1-F6EECF244321}">
                <p14:modId xmlns:p14="http://schemas.microsoft.com/office/powerpoint/2010/main" val="3520285668"/>
              </p:ext>
            </p:extLst>
          </p:nvPr>
        </p:nvGraphicFramePr>
        <p:xfrm>
          <a:off x="4572000" y="1280160"/>
          <a:ext cx="4114800" cy="493776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D9D41B0A-A03A-484D-8147-B5775FBA2BC2}"/>
              </a:ext>
            </a:extLst>
          </p:cNvPr>
          <p:cNvSpPr/>
          <p:nvPr/>
        </p:nvSpPr>
        <p:spPr>
          <a:xfrm>
            <a:off x="457200" y="6309360"/>
            <a:ext cx="8229600" cy="246221"/>
          </a:xfrm>
          <a:prstGeom prst="rect">
            <a:avLst/>
          </a:prstGeom>
        </p:spPr>
        <p:txBody>
          <a:bodyPr>
            <a:spAutoFit/>
          </a:bodyPr>
          <a:lstStyle/>
          <a:p>
            <a:r>
              <a:rPr lang="en-US" sz="1000" b="1" dirty="0"/>
              <a:t>Source:</a:t>
            </a:r>
            <a:r>
              <a:rPr lang="en-US" sz="1000" dirty="0"/>
              <a:t> Agency for Healthcare Research and Quality, Medical Expenditure Panel Survey, 2017.</a:t>
            </a:r>
          </a:p>
        </p:txBody>
      </p:sp>
    </p:spTree>
    <p:extLst>
      <p:ext uri="{BB962C8B-B14F-4D97-AF65-F5344CB8AC3E}">
        <p14:creationId xmlns:p14="http://schemas.microsoft.com/office/powerpoint/2010/main" val="60146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Physical Health Conditions</a:t>
            </a:r>
          </a:p>
        </p:txBody>
      </p:sp>
      <p:graphicFrame>
        <p:nvGraphicFramePr>
          <p:cNvPr id="10" name="Chart 9" descr="Bar graph. Prevalence physical health disorders Among Veterans and Non-Veterans, Males Age 18-44. Hypertension: Veteran Population (V) 23.1%, Non-Veteran Population (NV) 13.6%; high cholesterol: V 17.4%, NV 10.6%; heart disease: V 4.9%, NV 4.6%; diabetes V 1.9%, NV 2.5%; cancer: V 1.9%, NV 2.5%; asthma V 11.3%, NV 12.1%; arthritis 19.8%, NV 4.6%.">
            <a:extLst>
              <a:ext uri="{FF2B5EF4-FFF2-40B4-BE49-F238E27FC236}">
                <a16:creationId xmlns:a16="http://schemas.microsoft.com/office/drawing/2014/main" id="{FD8CCB17-28A4-431E-AE6B-3974E120CA3E}"/>
              </a:ext>
            </a:extLst>
          </p:cNvPr>
          <p:cNvGraphicFramePr/>
          <p:nvPr>
            <p:extLst>
              <p:ext uri="{D42A27DB-BD31-4B8C-83A1-F6EECF244321}">
                <p14:modId xmlns:p14="http://schemas.microsoft.com/office/powerpoint/2010/main" val="1139046231"/>
              </p:ext>
            </p:extLst>
          </p:nvPr>
        </p:nvGraphicFramePr>
        <p:xfrm>
          <a:off x="4572000" y="1280160"/>
          <a:ext cx="4114800" cy="4937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descr="Bar graph. Prevalence physical health disorders Among Veterans and Non-Veterans, Females Age 18-44. Hypertension: Veteran Population (V) 10.6%, Non-Veteran Population (NV) 9.5%; high cholesterol: V 17.8%, NV 8%; heart disease: V 15.6%, NV 4.7%; diabetes V 2.8%, NV 2.9%; cancer: V 4.3%, NV 2.6%; asthma V 11%, NV 15.1%; arthritis 21.6%, NV 8%.">
            <a:extLst>
              <a:ext uri="{FF2B5EF4-FFF2-40B4-BE49-F238E27FC236}">
                <a16:creationId xmlns:a16="http://schemas.microsoft.com/office/drawing/2014/main" id="{137AF961-B1A8-4D5C-936E-FE552EB1D1E4}"/>
              </a:ext>
            </a:extLst>
          </p:cNvPr>
          <p:cNvGraphicFramePr/>
          <p:nvPr>
            <p:extLst>
              <p:ext uri="{D42A27DB-BD31-4B8C-83A1-F6EECF244321}">
                <p14:modId xmlns:p14="http://schemas.microsoft.com/office/powerpoint/2010/main" val="3042188860"/>
              </p:ext>
            </p:extLst>
          </p:nvPr>
        </p:nvGraphicFramePr>
        <p:xfrm>
          <a:off x="457200" y="1280160"/>
          <a:ext cx="4114800" cy="4937760"/>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a:extLst>
              <a:ext uri="{FF2B5EF4-FFF2-40B4-BE49-F238E27FC236}">
                <a16:creationId xmlns:a16="http://schemas.microsoft.com/office/drawing/2014/main" id="{EA4C7071-11DC-4CE9-B04B-D4C9424147E3}"/>
              </a:ext>
            </a:extLst>
          </p:cNvPr>
          <p:cNvSpPr/>
          <p:nvPr/>
        </p:nvSpPr>
        <p:spPr>
          <a:xfrm>
            <a:off x="457200" y="6309360"/>
            <a:ext cx="8229600" cy="246221"/>
          </a:xfrm>
          <a:prstGeom prst="rect">
            <a:avLst/>
          </a:prstGeom>
        </p:spPr>
        <p:txBody>
          <a:bodyPr>
            <a:spAutoFit/>
          </a:bodyPr>
          <a:lstStyle/>
          <a:p>
            <a:r>
              <a:rPr lang="en-US" sz="1000" b="1" dirty="0"/>
              <a:t>Source:</a:t>
            </a:r>
            <a:r>
              <a:rPr lang="en-US" sz="1000" dirty="0"/>
              <a:t> Agency for Healthcare Research and Quality, Medical Expenditure Panel Survey, 2017.</a:t>
            </a:r>
          </a:p>
        </p:txBody>
      </p:sp>
    </p:spTree>
    <p:extLst>
      <p:ext uri="{BB962C8B-B14F-4D97-AF65-F5344CB8AC3E}">
        <p14:creationId xmlns:p14="http://schemas.microsoft.com/office/powerpoint/2010/main" val="688350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Physical Health Conditions</a:t>
            </a:r>
          </a:p>
        </p:txBody>
      </p:sp>
      <p:graphicFrame>
        <p:nvGraphicFramePr>
          <p:cNvPr id="5" name="Chart 4" descr=" Bar graph. Prevalence physical health disorders Among Veterans and Non-Veterans, females Age 45-64. Hypertension: Veteran Population (V) 49.7%, Non-Veteran Population (NV) 36.2%; high cholesterol: V 43%, NV 33.5%; heart disease: V 24.5%, NV 13.3%; diabetes V 9.3%, NV 12.6%; cancer: V 11.1%, NV 12.4 %; asthma V 12.1%, NV 13.6%; arthritis 47.6%, NV 36.6%.">
            <a:extLst>
              <a:ext uri="{FF2B5EF4-FFF2-40B4-BE49-F238E27FC236}">
                <a16:creationId xmlns:a16="http://schemas.microsoft.com/office/drawing/2014/main" id="{151AE0C3-BED5-462B-9601-4CB3200CFE4C}"/>
              </a:ext>
            </a:extLst>
          </p:cNvPr>
          <p:cNvGraphicFramePr/>
          <p:nvPr>
            <p:extLst>
              <p:ext uri="{D42A27DB-BD31-4B8C-83A1-F6EECF244321}">
                <p14:modId xmlns:p14="http://schemas.microsoft.com/office/powerpoint/2010/main" val="3396001869"/>
              </p:ext>
            </p:extLst>
          </p:nvPr>
        </p:nvGraphicFramePr>
        <p:xfrm>
          <a:off x="457200" y="1276916"/>
          <a:ext cx="4114800" cy="49410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descr="Bar graph. Prevalence physical health disorders Among Veterans and Non-Veterans, males Age 45-64. Hypertension: Veteran Population (V) 56%, Non-Veteran Population (NV) 43.5%; high cholesterol: V 54.3%, NV 39.2%; heart disease: V 19.3%, NV 14.5%; diabetes V 20.2%, NV 14.3%; cancer: V 12%, NV 8.3%; asthma V 8.6%, NV 8.9%; arthritis 41.8%, NV 24.2%.">
            <a:extLst>
              <a:ext uri="{FF2B5EF4-FFF2-40B4-BE49-F238E27FC236}">
                <a16:creationId xmlns:a16="http://schemas.microsoft.com/office/drawing/2014/main" id="{4302C1F3-44FA-4CE3-9398-A8B4FB1A3D6E}"/>
              </a:ext>
            </a:extLst>
          </p:cNvPr>
          <p:cNvGraphicFramePr/>
          <p:nvPr>
            <p:extLst>
              <p:ext uri="{D42A27DB-BD31-4B8C-83A1-F6EECF244321}">
                <p14:modId xmlns:p14="http://schemas.microsoft.com/office/powerpoint/2010/main" val="1859418706"/>
              </p:ext>
            </p:extLst>
          </p:nvPr>
        </p:nvGraphicFramePr>
        <p:xfrm>
          <a:off x="4572000" y="1280160"/>
          <a:ext cx="4114800" cy="493776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696D8616-4D03-4288-96E7-11FE06A983F7}"/>
              </a:ext>
            </a:extLst>
          </p:cNvPr>
          <p:cNvSpPr/>
          <p:nvPr/>
        </p:nvSpPr>
        <p:spPr>
          <a:xfrm>
            <a:off x="457200" y="6309360"/>
            <a:ext cx="8229600" cy="246221"/>
          </a:xfrm>
          <a:prstGeom prst="rect">
            <a:avLst/>
          </a:prstGeom>
        </p:spPr>
        <p:txBody>
          <a:bodyPr>
            <a:spAutoFit/>
          </a:bodyPr>
          <a:lstStyle/>
          <a:p>
            <a:r>
              <a:rPr lang="en-US" sz="1000" b="1" dirty="0"/>
              <a:t>Source:</a:t>
            </a:r>
            <a:r>
              <a:rPr lang="en-US" sz="1000" dirty="0"/>
              <a:t> Agency for Healthcare Research and Quality, Medical Expenditure Panel Survey, 2017.</a:t>
            </a:r>
          </a:p>
        </p:txBody>
      </p:sp>
    </p:spTree>
    <p:extLst>
      <p:ext uri="{BB962C8B-B14F-4D97-AF65-F5344CB8AC3E}">
        <p14:creationId xmlns:p14="http://schemas.microsoft.com/office/powerpoint/2010/main" val="19996276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Physical Health Conditions</a:t>
            </a:r>
          </a:p>
        </p:txBody>
      </p:sp>
      <p:graphicFrame>
        <p:nvGraphicFramePr>
          <p:cNvPr id="5" name="Chart 4" descr="Bar graph. Prevalence physical health disorders Among Veterans and Non-Veterans, females Age 65-79. Hypertension: Veteran Population (V) 55.2%, Non-Veteran Population (NV) 64%; high cholesterol: V 57.8%, NV 59.3%; heart disease: V 26.4%, NV 29.4%; diabetes V 7.2%, NV 20.7%; cancer: V 25.7%, NV 28.1%; asthma V 23.9%, NV 13.1%; arthritis 64.4%, NV 63.9%.">
            <a:extLst>
              <a:ext uri="{FF2B5EF4-FFF2-40B4-BE49-F238E27FC236}">
                <a16:creationId xmlns:a16="http://schemas.microsoft.com/office/drawing/2014/main" id="{3B12C3DF-A27D-4971-BE15-6FEB1CD06B3D}"/>
              </a:ext>
            </a:extLst>
          </p:cNvPr>
          <p:cNvGraphicFramePr/>
          <p:nvPr>
            <p:extLst>
              <p:ext uri="{D42A27DB-BD31-4B8C-83A1-F6EECF244321}">
                <p14:modId xmlns:p14="http://schemas.microsoft.com/office/powerpoint/2010/main" val="3735557804"/>
              </p:ext>
            </p:extLst>
          </p:nvPr>
        </p:nvGraphicFramePr>
        <p:xfrm>
          <a:off x="457200" y="1280160"/>
          <a:ext cx="4114800" cy="49377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descr="Bar graph. Prevalence physical health disorders Among Veterans and Non-Veterans, males Age 65-79. Hypertension: Veteran Population (V) 55.2%, Non-Veteran Population (NV) 64%; high cholesterol: V 57.8%, NV 59.3%; heart disease: V 26.4%, NV 29.4%; diabetes V 7.2%, NV 20.7%; cancer: V 25.7%, NV 28.1%; asthma V 23.9%, NV 13.1%; arthritis 64.4%, NV 63.9%.">
            <a:extLst>
              <a:ext uri="{FF2B5EF4-FFF2-40B4-BE49-F238E27FC236}">
                <a16:creationId xmlns:a16="http://schemas.microsoft.com/office/drawing/2014/main" id="{FCBDEDDD-66AC-4EAC-863C-C24B7D7A4D84}"/>
              </a:ext>
            </a:extLst>
          </p:cNvPr>
          <p:cNvGraphicFramePr/>
          <p:nvPr>
            <p:extLst>
              <p:ext uri="{D42A27DB-BD31-4B8C-83A1-F6EECF244321}">
                <p14:modId xmlns:p14="http://schemas.microsoft.com/office/powerpoint/2010/main" val="557639762"/>
              </p:ext>
            </p:extLst>
          </p:nvPr>
        </p:nvGraphicFramePr>
        <p:xfrm>
          <a:off x="4571998" y="1280160"/>
          <a:ext cx="4114800" cy="493776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033F0EDF-DD0B-4F07-BD52-318E6BA2BD17}"/>
              </a:ext>
            </a:extLst>
          </p:cNvPr>
          <p:cNvSpPr/>
          <p:nvPr/>
        </p:nvSpPr>
        <p:spPr>
          <a:xfrm>
            <a:off x="457200" y="6309360"/>
            <a:ext cx="8229600" cy="246221"/>
          </a:xfrm>
          <a:prstGeom prst="rect">
            <a:avLst/>
          </a:prstGeom>
        </p:spPr>
        <p:txBody>
          <a:bodyPr>
            <a:spAutoFit/>
          </a:bodyPr>
          <a:lstStyle/>
          <a:p>
            <a:r>
              <a:rPr lang="en-US" sz="1000" b="1" dirty="0"/>
              <a:t>Source:</a:t>
            </a:r>
            <a:r>
              <a:rPr lang="en-US" sz="1000" dirty="0"/>
              <a:t> Agency for Healthcare Research and Quality, Medical Expenditure Panel Survey, 2017.</a:t>
            </a:r>
          </a:p>
        </p:txBody>
      </p:sp>
    </p:spTree>
    <p:extLst>
      <p:ext uri="{BB962C8B-B14F-4D97-AF65-F5344CB8AC3E}">
        <p14:creationId xmlns:p14="http://schemas.microsoft.com/office/powerpoint/2010/main" val="17888257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rmAutofit/>
          </a:bodyPr>
          <a:lstStyle/>
          <a:p>
            <a:pPr algn="l"/>
            <a:r>
              <a:rPr lang="en-US" dirty="0"/>
              <a:t>Mental Health Conditions</a:t>
            </a:r>
          </a:p>
        </p:txBody>
      </p:sp>
      <p:sp>
        <p:nvSpPr>
          <p:cNvPr id="4" name="Rectangle 3">
            <a:extLst>
              <a:ext uri="{FF2B5EF4-FFF2-40B4-BE49-F238E27FC236}">
                <a16:creationId xmlns:a16="http://schemas.microsoft.com/office/drawing/2014/main" id="{7E9660D8-411D-44E4-B1B7-2AB4C6C91546}"/>
              </a:ext>
            </a:extLst>
          </p:cNvPr>
          <p:cNvSpPr/>
          <p:nvPr/>
        </p:nvSpPr>
        <p:spPr>
          <a:xfrm>
            <a:off x="457200" y="6126480"/>
            <a:ext cx="8065793" cy="400110"/>
          </a:xfrm>
          <a:prstGeom prst="rect">
            <a:avLst/>
          </a:prstGeom>
        </p:spPr>
        <p:txBody>
          <a:bodyPr wrap="square">
            <a:spAutoFit/>
          </a:bodyPr>
          <a:lstStyle/>
          <a:p>
            <a:r>
              <a:rPr lang="en-US" sz="1000" b="1" dirty="0" smtClean="0"/>
              <a:t>Key: </a:t>
            </a:r>
            <a:r>
              <a:rPr lang="en-US" sz="1000" dirty="0"/>
              <a:t>PTSD = Post-traumatic stress disorder.</a:t>
            </a:r>
          </a:p>
          <a:p>
            <a:r>
              <a:rPr lang="en-US" sz="1000" b="1" dirty="0" smtClean="0"/>
              <a:t>Source:</a:t>
            </a:r>
            <a:r>
              <a:rPr lang="en-US" sz="1000" dirty="0" smtClean="0"/>
              <a:t> </a:t>
            </a:r>
            <a:r>
              <a:rPr lang="en-US" sz="1000" dirty="0"/>
              <a:t>National Institute of Mental Health, 2019 (general population) and VHA administrative data, 2017 (VHA patients).</a:t>
            </a:r>
          </a:p>
        </p:txBody>
      </p:sp>
      <p:graphicFrame>
        <p:nvGraphicFramePr>
          <p:cNvPr id="7" name="Chart 6" descr="Bar graph. Prevalence mental health disorders Among VHA Patients and General Population. PTSD: VHA Patients (VHAP) 12.1%, General Population (GP) 6.8%; Alcohol Use Disorder: VHAP 7.1%, GP 6.4%; Major depressive disorder: VHAP 5.9%, GP 7.1%; Drug use disorder: VHAP 4.4%, GP 2.7%; Bipolar Disorder: VHAP 2.3%, GP 4.4%; Schizophrenia: VHAP 1.6%, GP .5%.">
            <a:extLst>
              <a:ext uri="{FF2B5EF4-FFF2-40B4-BE49-F238E27FC236}">
                <a16:creationId xmlns:a16="http://schemas.microsoft.com/office/drawing/2014/main" id="{6B6089FB-7F69-4A04-AF09-54EE40716085}"/>
              </a:ext>
            </a:extLst>
          </p:cNvPr>
          <p:cNvGraphicFramePr/>
          <p:nvPr>
            <p:extLst>
              <p:ext uri="{D42A27DB-BD31-4B8C-83A1-F6EECF244321}">
                <p14:modId xmlns:p14="http://schemas.microsoft.com/office/powerpoint/2010/main" val="2253255375"/>
              </p:ext>
            </p:extLst>
          </p:nvPr>
        </p:nvGraphicFramePr>
        <p:xfrm>
          <a:off x="457200" y="1463040"/>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3427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descr="decoration">
            <a:extLst>
              <a:ext uri="{FF2B5EF4-FFF2-40B4-BE49-F238E27FC236}">
                <a16:creationId xmlns:a16="http://schemas.microsoft.com/office/drawing/2014/main" id="{B01A7A8B-B63F-45C5-8D0E-DD3E14C329FA}"/>
              </a:ext>
            </a:extLst>
          </p:cNvPr>
          <p:cNvCxnSpPr>
            <a:cxnSpLocks/>
          </p:cNvCxnSpPr>
          <p:nvPr/>
        </p:nvCxnSpPr>
        <p:spPr>
          <a:xfrm>
            <a:off x="876300" y="3429000"/>
            <a:ext cx="739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C144C97B-C149-4655-B86B-4E0171EB7EE9}"/>
              </a:ext>
            </a:extLst>
          </p:cNvPr>
          <p:cNvSpPr>
            <a:spLocks noGrp="1"/>
          </p:cNvSpPr>
          <p:nvPr>
            <p:ph type="title"/>
          </p:nvPr>
        </p:nvSpPr>
        <p:spPr/>
        <p:txBody>
          <a:bodyPr/>
          <a:lstStyle/>
          <a:p>
            <a:r>
              <a:rPr lang="en-US" dirty="0"/>
              <a:t> </a:t>
            </a:r>
          </a:p>
        </p:txBody>
      </p:sp>
      <p:sp>
        <p:nvSpPr>
          <p:cNvPr id="4" name="Content Placeholder 3">
            <a:extLst>
              <a:ext uri="{FF2B5EF4-FFF2-40B4-BE49-F238E27FC236}">
                <a16:creationId xmlns:a16="http://schemas.microsoft.com/office/drawing/2014/main" id="{98C14383-8BB0-4A0E-94F9-B1FF5BD97CDC}"/>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3200" cap="all" dirty="0">
                <a:solidFill>
                  <a:srgbClr val="682876"/>
                </a:solidFill>
                <a:latin typeface="Century Gothic" panose="020B0502020202020204" pitchFamily="34" charset="0"/>
              </a:rPr>
              <a:t>Contrast 1 Findings:</a:t>
            </a:r>
          </a:p>
          <a:p>
            <a:pPr marL="0" indent="0" algn="ctr">
              <a:buNone/>
            </a:pPr>
            <a:r>
              <a:rPr lang="en-US" sz="3200" dirty="0">
                <a:solidFill>
                  <a:srgbClr val="682876"/>
                </a:solidFill>
                <a:latin typeface="Century Gothic" panose="020B0502020202020204" pitchFamily="34" charset="0"/>
              </a:rPr>
              <a:t>Disparities Between </a:t>
            </a:r>
            <a:br>
              <a:rPr lang="en-US" sz="3200" dirty="0">
                <a:solidFill>
                  <a:srgbClr val="682876"/>
                </a:solidFill>
                <a:latin typeface="Century Gothic" panose="020B0502020202020204" pitchFamily="34" charset="0"/>
              </a:rPr>
            </a:br>
            <a:r>
              <a:rPr lang="en-US" sz="3200" dirty="0">
                <a:solidFill>
                  <a:srgbClr val="682876"/>
                </a:solidFill>
                <a:latin typeface="Century Gothic" panose="020B0502020202020204" pitchFamily="34" charset="0"/>
              </a:rPr>
              <a:t>Veterans and Non-Veterans</a:t>
            </a:r>
          </a:p>
        </p:txBody>
      </p:sp>
    </p:spTree>
    <p:extLst>
      <p:ext uri="{BB962C8B-B14F-4D97-AF65-F5344CB8AC3E}">
        <p14:creationId xmlns:p14="http://schemas.microsoft.com/office/powerpoint/2010/main" val="28296856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Autofit/>
          </a:bodyPr>
          <a:lstStyle/>
          <a:p>
            <a:pPr algn="l"/>
            <a:r>
              <a:rPr lang="en-US" sz="1900" spc="-20" dirty="0"/>
              <a:t>Number and percentage of measures for which </a:t>
            </a:r>
            <a:r>
              <a:rPr lang="en-US" sz="1900" spc="-20" dirty="0">
                <a:solidFill>
                  <a:srgbClr val="FFDA71"/>
                </a:solidFill>
              </a:rPr>
              <a:t>Veterans experienced better, same, or worse quality of care </a:t>
            </a:r>
            <a:r>
              <a:rPr lang="en-US" sz="1900" spc="-20" dirty="0" smtClean="0"/>
              <a:t>compared with </a:t>
            </a:r>
            <a:r>
              <a:rPr lang="en-US" sz="1900" spc="-20" dirty="0"/>
              <a:t>non-Veterans, 2014-2017 or 2015-2018</a:t>
            </a:r>
          </a:p>
        </p:txBody>
      </p:sp>
      <p:sp>
        <p:nvSpPr>
          <p:cNvPr id="4" name="TextBox 3">
            <a:extLst>
              <a:ext uri="{FF2B5EF4-FFF2-40B4-BE49-F238E27FC236}">
                <a16:creationId xmlns:a16="http://schemas.microsoft.com/office/drawing/2014/main" id="{3692B574-4E6D-424D-B38E-61FBC771383D}"/>
              </a:ext>
            </a:extLst>
          </p:cNvPr>
          <p:cNvSpPr txBox="1"/>
          <p:nvPr/>
        </p:nvSpPr>
        <p:spPr>
          <a:xfrm>
            <a:off x="457200" y="6035040"/>
            <a:ext cx="8229600" cy="400110"/>
          </a:xfrm>
          <a:prstGeom prst="rect">
            <a:avLst/>
          </a:prstGeom>
          <a:noFill/>
        </p:spPr>
        <p:txBody>
          <a:bodyPr wrap="square" rtlCol="0">
            <a:spAutoFit/>
          </a:bodyPr>
          <a:lstStyle/>
          <a:p>
            <a:r>
              <a:rPr lang="en-US" sz="1000" b="1" dirty="0"/>
              <a:t>Source:</a:t>
            </a:r>
            <a:r>
              <a:rPr lang="en-US" sz="1000" dirty="0"/>
              <a:t> Agency for Healthcare Research and Quality, Medical Expenditure Panel Survey, 2014-2017; and Centers for Disease Control and Prevention, National Center for Health Statistics, National Health Interview Survey, 2015-2018.</a:t>
            </a:r>
          </a:p>
        </p:txBody>
      </p:sp>
      <p:graphicFrame>
        <p:nvGraphicFramePr>
          <p:cNvPr id="7" name="Chart 6" descr="Bar Graph. For the most recent 4-year period of data year (2014-2017 or 2015-2018), Veterans experience better care than non-Veterans on 8 measures (22%), similar care on 24 measures (67%), and worse care on 4 measures (11%).">
            <a:extLst>
              <a:ext uri="{FF2B5EF4-FFF2-40B4-BE49-F238E27FC236}">
                <a16:creationId xmlns:a16="http://schemas.microsoft.com/office/drawing/2014/main" id="{BEAA0F56-DD13-4135-85F2-C2EBDE1FF4F1}"/>
              </a:ext>
            </a:extLst>
          </p:cNvPr>
          <p:cNvGraphicFramePr/>
          <p:nvPr>
            <p:extLst>
              <p:ext uri="{D42A27DB-BD31-4B8C-83A1-F6EECF244321}">
                <p14:modId xmlns:p14="http://schemas.microsoft.com/office/powerpoint/2010/main" val="3824473416"/>
              </p:ext>
            </p:extLst>
          </p:nvPr>
        </p:nvGraphicFramePr>
        <p:xfrm>
          <a:off x="457200" y="1514231"/>
          <a:ext cx="8229600" cy="43531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0987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Autofit/>
          </a:bodyPr>
          <a:lstStyle/>
          <a:p>
            <a:pPr algn="l"/>
            <a:r>
              <a:rPr lang="en-US" sz="1800" spc="-10" dirty="0"/>
              <a:t>Number and percentage of measures for which </a:t>
            </a:r>
            <a:r>
              <a:rPr lang="en-US" sz="1800" spc="-10" dirty="0">
                <a:solidFill>
                  <a:srgbClr val="FFDA71"/>
                </a:solidFill>
              </a:rPr>
              <a:t>Veterans of selected groups experienced better, same, or worse access to or quality of care </a:t>
            </a:r>
            <a:r>
              <a:rPr lang="en-US" sz="1800" spc="-10" dirty="0"/>
              <a:t>compared with reference group Veterans, 2014-2017 or 2015-2018</a:t>
            </a:r>
          </a:p>
        </p:txBody>
      </p:sp>
      <p:sp>
        <p:nvSpPr>
          <p:cNvPr id="5" name="TextBox 4">
            <a:extLst>
              <a:ext uri="{FF2B5EF4-FFF2-40B4-BE49-F238E27FC236}">
                <a16:creationId xmlns:a16="http://schemas.microsoft.com/office/drawing/2014/main" id="{EE2B9E2F-BFED-4F7E-8FD3-E72FDA862F6B}"/>
              </a:ext>
            </a:extLst>
          </p:cNvPr>
          <p:cNvSpPr txBox="1"/>
          <p:nvPr/>
        </p:nvSpPr>
        <p:spPr>
          <a:xfrm>
            <a:off x="457199" y="5943600"/>
            <a:ext cx="8229600" cy="707886"/>
          </a:xfrm>
          <a:prstGeom prst="rect">
            <a:avLst/>
          </a:prstGeom>
          <a:noFill/>
        </p:spPr>
        <p:txBody>
          <a:bodyPr wrap="square" rtlCol="0">
            <a:spAutoFit/>
          </a:bodyPr>
          <a:lstStyle/>
          <a:p>
            <a:r>
              <a:rPr lang="en-US" sz="1000" b="1" dirty="0"/>
              <a:t>Key: </a:t>
            </a:r>
            <a:r>
              <a:rPr lang="en-US" sz="1000" dirty="0" err="1"/>
              <a:t>y.o</a:t>
            </a:r>
            <a:r>
              <a:rPr lang="en-US" sz="1000" dirty="0"/>
              <a:t>. = years old; NH = non-Hispanic.</a:t>
            </a:r>
            <a:endParaRPr lang="en-US" sz="1000" b="1" dirty="0"/>
          </a:p>
          <a:p>
            <a:r>
              <a:rPr lang="en-US" sz="1000" b="1" dirty="0" smtClean="0"/>
              <a:t>Source</a:t>
            </a:r>
            <a:r>
              <a:rPr lang="en-US" sz="1000" b="1" dirty="0"/>
              <a:t>:</a:t>
            </a:r>
            <a:r>
              <a:rPr lang="en-US" sz="1000" dirty="0"/>
              <a:t> Agency for Healthcare Research and Quality, Medical Expenditure Panel Survey, 2014-2017; and Centers for Disease Control and Prevention, National Center for Health Statistics, National Health Interview Survey, 2015-2018</a:t>
            </a:r>
            <a:r>
              <a:rPr lang="en-US" sz="1000" dirty="0" smtClean="0"/>
              <a:t>.</a:t>
            </a:r>
          </a:p>
          <a:p>
            <a:r>
              <a:rPr lang="haw-US" sz="1000" b="1" dirty="0">
                <a:solidFill>
                  <a:schemeClr val="tx1">
                    <a:lumMod val="75000"/>
                    <a:lumOff val="25000"/>
                  </a:schemeClr>
                </a:solidFill>
              </a:rPr>
              <a:t>Note: </a:t>
            </a:r>
            <a:r>
              <a:rPr lang="haw-US" sz="1000" dirty="0">
                <a:solidFill>
                  <a:schemeClr val="tx1">
                    <a:lumMod val="75000"/>
                    <a:lumOff val="25000"/>
                  </a:schemeClr>
                </a:solidFill>
              </a:rPr>
              <a:t>There w</a:t>
            </a:r>
            <a:r>
              <a:rPr lang="en-US" sz="1000" dirty="0">
                <a:solidFill>
                  <a:schemeClr val="tx1">
                    <a:lumMod val="75000"/>
                    <a:lumOff val="25000"/>
                  </a:schemeClr>
                </a:solidFill>
              </a:rPr>
              <a:t>ere</a:t>
            </a:r>
            <a:r>
              <a:rPr lang="haw-US" sz="1000" dirty="0">
                <a:solidFill>
                  <a:schemeClr val="tx1">
                    <a:lumMod val="75000"/>
                    <a:lumOff val="25000"/>
                  </a:schemeClr>
                </a:solidFill>
              </a:rPr>
              <a:t> insufficient data for Affordable Care measure</a:t>
            </a:r>
            <a:r>
              <a:rPr lang="en-US" sz="1000" dirty="0">
                <a:solidFill>
                  <a:schemeClr val="tx1">
                    <a:lumMod val="75000"/>
                    <a:lumOff val="25000"/>
                  </a:schemeClr>
                </a:solidFill>
              </a:rPr>
              <a:t>s, so they are not included</a:t>
            </a:r>
            <a:r>
              <a:rPr lang="en-US" sz="1000" dirty="0" smtClean="0">
                <a:solidFill>
                  <a:schemeClr val="tx1">
                    <a:lumMod val="75000"/>
                    <a:lumOff val="25000"/>
                  </a:schemeClr>
                </a:solidFill>
              </a:rPr>
              <a:t>.</a:t>
            </a:r>
            <a:endParaRPr lang="en-US" sz="1000" dirty="0"/>
          </a:p>
        </p:txBody>
      </p:sp>
      <p:graphicFrame>
        <p:nvGraphicFramePr>
          <p:cNvPr id="7" name="Chart 6" descr="Bar Graph. Veterans were most likely to experience better care than non-Veterans for Healthy Living measures (8 of 13 measures [62% of measures]). Veterans were most likely to experience worse care than non-Veterans for Effective Treatment and Patient Safety measures (2 of 2 measures [100% of measures]. Veterans had the same access on 9 and worse on 2 measures. The same on 1 measure for care coordination, and the same on 9 measures for person centered care.">
            <a:extLst>
              <a:ext uri="{FF2B5EF4-FFF2-40B4-BE49-F238E27FC236}">
                <a16:creationId xmlns:a16="http://schemas.microsoft.com/office/drawing/2014/main" id="{AD9918DD-67BB-4B08-B626-FBAD8DF32871}"/>
              </a:ext>
            </a:extLst>
          </p:cNvPr>
          <p:cNvGraphicFramePr/>
          <p:nvPr>
            <p:extLst>
              <p:ext uri="{D42A27DB-BD31-4B8C-83A1-F6EECF244321}">
                <p14:modId xmlns:p14="http://schemas.microsoft.com/office/powerpoint/2010/main" val="3027301380"/>
              </p:ext>
            </p:extLst>
          </p:nvPr>
        </p:nvGraphicFramePr>
        <p:xfrm>
          <a:off x="457200" y="1463040"/>
          <a:ext cx="8229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61278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Autofit/>
          </a:bodyPr>
          <a:lstStyle/>
          <a:p>
            <a:pPr algn="l"/>
            <a:r>
              <a:rPr lang="en-US" sz="2400" dirty="0"/>
              <a:t>Respondents who reported </a:t>
            </a:r>
            <a:r>
              <a:rPr lang="en-US" sz="2400" dirty="0">
                <a:solidFill>
                  <a:srgbClr val="FFDA71"/>
                </a:solidFill>
              </a:rPr>
              <a:t>receiving vaccinations</a:t>
            </a:r>
            <a:r>
              <a:rPr lang="en-US" sz="2400" dirty="0"/>
              <a:t>,</a:t>
            </a:r>
            <a:r>
              <a:rPr lang="en-US" sz="2400" dirty="0">
                <a:solidFill>
                  <a:srgbClr val="FFDA71"/>
                </a:solidFill>
              </a:rPr>
              <a:t> </a:t>
            </a:r>
            <a:r>
              <a:rPr lang="en-US" sz="2400" dirty="0"/>
              <a:t>2015-2018</a:t>
            </a:r>
          </a:p>
        </p:txBody>
      </p:sp>
      <p:sp>
        <p:nvSpPr>
          <p:cNvPr id="7" name="TextBox 6">
            <a:extLst>
              <a:ext uri="{FF2B5EF4-FFF2-40B4-BE49-F238E27FC236}">
                <a16:creationId xmlns:a16="http://schemas.microsoft.com/office/drawing/2014/main" id="{E51D8C20-15B9-4973-A2C0-B0A845ADACB5}"/>
              </a:ext>
            </a:extLst>
          </p:cNvPr>
          <p:cNvSpPr txBox="1"/>
          <p:nvPr/>
        </p:nvSpPr>
        <p:spPr>
          <a:xfrm>
            <a:off x="457200" y="6309360"/>
            <a:ext cx="8229600" cy="246221"/>
          </a:xfrm>
          <a:prstGeom prst="rect">
            <a:avLst/>
          </a:prstGeom>
          <a:noFill/>
        </p:spPr>
        <p:txBody>
          <a:bodyPr wrap="square" rtlCol="0">
            <a:spAutoFit/>
          </a:bodyPr>
          <a:lstStyle/>
          <a:p>
            <a:r>
              <a:rPr lang="en-US" sz="1000" b="1" dirty="0"/>
              <a:t>Source:</a:t>
            </a:r>
            <a:r>
              <a:rPr lang="en-US" sz="1000" dirty="0"/>
              <a:t> Centers for Disease Control and Prevention, National Center for Health Statistics, National Health Interview Survey, 2015-2018.</a:t>
            </a:r>
          </a:p>
        </p:txBody>
      </p:sp>
      <p:graphicFrame>
        <p:nvGraphicFramePr>
          <p:cNvPr id="8" name="Chart 7" descr="Bar Graph. Female Veterans age 20+ were significantly more likely to receive an influenza immunization compared to female non-Veterans age 20+ (57.3% vs. 45.3%). Male Veterans age 20+ were significantly more likely to receive an influenza immunization compared to male non-Veterans age 20+ (49.1% vs. 37.5%). ">
            <a:extLst>
              <a:ext uri="{FF2B5EF4-FFF2-40B4-BE49-F238E27FC236}">
                <a16:creationId xmlns:a16="http://schemas.microsoft.com/office/drawing/2014/main" id="{EF742207-F3D7-408C-B89A-BB4530EBEE31}"/>
              </a:ext>
            </a:extLst>
          </p:cNvPr>
          <p:cNvGraphicFramePr/>
          <p:nvPr>
            <p:extLst>
              <p:ext uri="{D42A27DB-BD31-4B8C-83A1-F6EECF244321}">
                <p14:modId xmlns:p14="http://schemas.microsoft.com/office/powerpoint/2010/main" val="4206487913"/>
              </p:ext>
            </p:extLst>
          </p:nvPr>
        </p:nvGraphicFramePr>
        <p:xfrm>
          <a:off x="457200" y="1463040"/>
          <a:ext cx="3931920" cy="25219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descr="Bar Graph. Female Veterans age 65+ were significantly more likely to receive a pneumococcal immunization compared to female non-Veterans age 65+ (77.5% vs. 68.2%). Male Veterans age 65+ were significantly more likely to receive a pneumococcal immunization compared to male non-Veterans age 65+ (73.1% vs. 60.2%). ">
            <a:extLst>
              <a:ext uri="{FF2B5EF4-FFF2-40B4-BE49-F238E27FC236}">
                <a16:creationId xmlns:a16="http://schemas.microsoft.com/office/drawing/2014/main" id="{8D42CFAB-F040-4E9F-9589-7DF4110FD1D1}"/>
              </a:ext>
            </a:extLst>
          </p:cNvPr>
          <p:cNvGraphicFramePr/>
          <p:nvPr>
            <p:extLst>
              <p:ext uri="{D42A27DB-BD31-4B8C-83A1-F6EECF244321}">
                <p14:modId xmlns:p14="http://schemas.microsoft.com/office/powerpoint/2010/main" val="87995787"/>
              </p:ext>
            </p:extLst>
          </p:nvPr>
        </p:nvGraphicFramePr>
        <p:xfrm>
          <a:off x="4572000" y="1463040"/>
          <a:ext cx="3931920" cy="25219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descr="Bar Graph. Female Veterans age 20+ were significantly more likely to receive a tetanus immunization compared to female non-Veterans age 20+ (75.7% vs. 61.1%). Male Veterans age 20+ were significantly more likely to receive a tetanus immunization compared to male non-Veterans age 20+ (74.2% vs. 61.9%).">
            <a:extLst>
              <a:ext uri="{FF2B5EF4-FFF2-40B4-BE49-F238E27FC236}">
                <a16:creationId xmlns:a16="http://schemas.microsoft.com/office/drawing/2014/main" id="{79303A4F-2A21-4ACB-B072-6F9F714948E6}"/>
              </a:ext>
            </a:extLst>
          </p:cNvPr>
          <p:cNvGraphicFramePr/>
          <p:nvPr>
            <p:extLst>
              <p:ext uri="{D42A27DB-BD31-4B8C-83A1-F6EECF244321}">
                <p14:modId xmlns:p14="http://schemas.microsoft.com/office/powerpoint/2010/main" val="2626527513"/>
              </p:ext>
            </p:extLst>
          </p:nvPr>
        </p:nvGraphicFramePr>
        <p:xfrm>
          <a:off x="4572000" y="3910378"/>
          <a:ext cx="3931920" cy="25219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descr="Bar Graph. Female Veterans age 50+ were not significantly more likely to receive a shingles immunization compared to female non-Veterans age 50+ (28.5% vs. 24.5%). Male Veterans age 50+ were significantly more likely to receive a shingles immunization compared to male non-Veterans age 50+ (24.4% vs. 20.0%).">
            <a:extLst>
              <a:ext uri="{FF2B5EF4-FFF2-40B4-BE49-F238E27FC236}">
                <a16:creationId xmlns:a16="http://schemas.microsoft.com/office/drawing/2014/main" id="{81AB4BE2-B99F-45DF-93A1-2C89D7102BA9}"/>
              </a:ext>
            </a:extLst>
          </p:cNvPr>
          <p:cNvGraphicFramePr/>
          <p:nvPr>
            <p:extLst>
              <p:ext uri="{D42A27DB-BD31-4B8C-83A1-F6EECF244321}">
                <p14:modId xmlns:p14="http://schemas.microsoft.com/office/powerpoint/2010/main" val="899177861"/>
              </p:ext>
            </p:extLst>
          </p:nvPr>
        </p:nvGraphicFramePr>
        <p:xfrm>
          <a:off x="457200" y="3893171"/>
          <a:ext cx="3931920" cy="252198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641048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Executive Summary : Contrast 2 Key Findings (cont’d.)</a:t>
            </a:r>
          </a:p>
        </p:txBody>
      </p:sp>
      <p:sp>
        <p:nvSpPr>
          <p:cNvPr id="3" name="Content Placeholder 2"/>
          <p:cNvSpPr>
            <a:spLocks noGrp="1"/>
          </p:cNvSpPr>
          <p:nvPr>
            <p:ph idx="1"/>
          </p:nvPr>
        </p:nvSpPr>
        <p:spPr/>
        <p:txBody>
          <a:bodyPr>
            <a:normAutofit/>
          </a:bodyPr>
          <a:lstStyle/>
          <a:p>
            <a:r>
              <a:rPr lang="en-US" b="1" dirty="0">
                <a:solidFill>
                  <a:srgbClr val="671E75"/>
                </a:solidFill>
              </a:rPr>
              <a:t>Contrast 2: </a:t>
            </a:r>
            <a:r>
              <a:rPr lang="en-US" dirty="0"/>
              <a:t>Assessing disparities in access to and quality of care for Veterans with different characteristics.</a:t>
            </a:r>
          </a:p>
          <a:p>
            <a:pPr lvl="1"/>
            <a:r>
              <a:rPr lang="en-US" dirty="0"/>
              <a:t>Fewer disparities occurred across the following groups:</a:t>
            </a:r>
          </a:p>
          <a:p>
            <a:pPr lvl="2"/>
            <a:r>
              <a:rPr lang="en-US" b="1" dirty="0"/>
              <a:t>Gender: </a:t>
            </a:r>
            <a:r>
              <a:rPr lang="en-US" dirty="0"/>
              <a:t>female vs. male</a:t>
            </a:r>
          </a:p>
          <a:p>
            <a:pPr lvl="2"/>
            <a:r>
              <a:rPr lang="en-US" b="1" dirty="0"/>
              <a:t>Race/ethnicity: </a:t>
            </a:r>
            <a:r>
              <a:rPr lang="en-US" dirty="0"/>
              <a:t>Hispanic vs. non-Hispanic White and non-Hispanic Black vs. non-Hispanic White</a:t>
            </a:r>
          </a:p>
          <a:p>
            <a:pPr lvl="2"/>
            <a:r>
              <a:rPr lang="en-US" b="1" dirty="0"/>
              <a:t>Location: </a:t>
            </a:r>
            <a:r>
              <a:rPr lang="en-US" dirty="0"/>
              <a:t>rural vs. urban</a:t>
            </a:r>
          </a:p>
          <a:p>
            <a:pPr lvl="2"/>
            <a:r>
              <a:rPr lang="en-US" b="1" dirty="0"/>
              <a:t>Education:</a:t>
            </a:r>
            <a:r>
              <a:rPr lang="en-US" dirty="0"/>
              <a:t> high school degree or less education vs. at least some college education</a:t>
            </a:r>
            <a:endParaRPr lang="en-US" b="1" dirty="0"/>
          </a:p>
          <a:p>
            <a:pPr lvl="2"/>
            <a:r>
              <a:rPr lang="en-US" b="1" dirty="0"/>
              <a:t>Income: </a:t>
            </a:r>
            <a:r>
              <a:rPr lang="en-US" dirty="0"/>
              <a:t>below poverty line (poor) income vs. middle/high income and just above (near) poverty income vs. middle/high income</a:t>
            </a:r>
          </a:p>
          <a:p>
            <a:pPr lvl="2"/>
            <a:r>
              <a:rPr lang="en-US" b="1" dirty="0"/>
              <a:t>Insurance: </a:t>
            </a:r>
            <a:r>
              <a:rPr lang="en-US" dirty="0"/>
              <a:t>public insurance vs. private insurance</a:t>
            </a:r>
          </a:p>
          <a:p>
            <a:pPr lvl="2"/>
            <a:endParaRPr lang="en-US" dirty="0"/>
          </a:p>
          <a:p>
            <a:pPr marL="0" indent="0">
              <a:buNone/>
            </a:pPr>
            <a:endParaRPr lang="en-US" dirty="0"/>
          </a:p>
        </p:txBody>
      </p:sp>
    </p:spTree>
    <p:extLst>
      <p:ext uri="{BB962C8B-B14F-4D97-AF65-F5344CB8AC3E}">
        <p14:creationId xmlns:p14="http://schemas.microsoft.com/office/powerpoint/2010/main" val="318887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Autofit/>
          </a:bodyPr>
          <a:lstStyle/>
          <a:p>
            <a:pPr algn="l"/>
            <a:r>
              <a:rPr lang="en-US" sz="2200" dirty="0"/>
              <a:t>Respondents who reported </a:t>
            </a:r>
            <a:r>
              <a:rPr lang="en-US" sz="2200" dirty="0">
                <a:solidFill>
                  <a:srgbClr val="FFDA71"/>
                </a:solidFill>
              </a:rPr>
              <a:t>receiving screenings </a:t>
            </a:r>
            <a:r>
              <a:rPr lang="en-US" sz="2200" dirty="0"/>
              <a:t>in the past 12 months, 2015-2018</a:t>
            </a:r>
          </a:p>
        </p:txBody>
      </p:sp>
      <p:sp>
        <p:nvSpPr>
          <p:cNvPr id="6" name="TextBox 5">
            <a:extLst>
              <a:ext uri="{FF2B5EF4-FFF2-40B4-BE49-F238E27FC236}">
                <a16:creationId xmlns:a16="http://schemas.microsoft.com/office/drawing/2014/main" id="{F59CA2A3-CF45-4993-AC9A-B9B01C17CB45}"/>
              </a:ext>
            </a:extLst>
          </p:cNvPr>
          <p:cNvSpPr txBox="1"/>
          <p:nvPr/>
        </p:nvSpPr>
        <p:spPr>
          <a:xfrm>
            <a:off x="457200" y="6309360"/>
            <a:ext cx="8229600" cy="246221"/>
          </a:xfrm>
          <a:prstGeom prst="rect">
            <a:avLst/>
          </a:prstGeom>
          <a:noFill/>
        </p:spPr>
        <p:txBody>
          <a:bodyPr wrap="square" rtlCol="0">
            <a:spAutoFit/>
          </a:bodyPr>
          <a:lstStyle/>
          <a:p>
            <a:r>
              <a:rPr lang="en-US" sz="1000" b="1" dirty="0"/>
              <a:t>Source:</a:t>
            </a:r>
            <a:r>
              <a:rPr lang="en-US" sz="1000" dirty="0"/>
              <a:t> Centers for Disease Control and Prevention, National Center for Health Statistics, National Health Interview Survey, 2015-2018.</a:t>
            </a:r>
          </a:p>
        </p:txBody>
      </p:sp>
      <p:graphicFrame>
        <p:nvGraphicFramePr>
          <p:cNvPr id="7" name="Chart 6" descr="Bar Graph. Female Veterans were not significantly more likely to receive a blood pressure screening compared with female non-Veterans (91.2% vs. 88.3%). Male Veterans were significantly more likely to receive a blood pressure screening compared with male non-Veterans (86.0% vs. 78.1%). ">
            <a:extLst>
              <a:ext uri="{FF2B5EF4-FFF2-40B4-BE49-F238E27FC236}">
                <a16:creationId xmlns:a16="http://schemas.microsoft.com/office/drawing/2014/main" id="{164EBE36-6541-4887-AF53-308F78A75660}"/>
              </a:ext>
            </a:extLst>
          </p:cNvPr>
          <p:cNvGraphicFramePr/>
          <p:nvPr>
            <p:extLst>
              <p:ext uri="{D42A27DB-BD31-4B8C-83A1-F6EECF244321}">
                <p14:modId xmlns:p14="http://schemas.microsoft.com/office/powerpoint/2010/main" val="3599438660"/>
              </p:ext>
            </p:extLst>
          </p:nvPr>
        </p:nvGraphicFramePr>
        <p:xfrm>
          <a:off x="457200" y="1463040"/>
          <a:ext cx="3931920" cy="25219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descr="Bar Graph. Female Veterans were not significantly more likely to receive a cholesterol screening compared with female non-Veterans (73.4% vs. 69.4%). Male Veterans were significantly more likely to receive a cholesterol screening compared with male non-Veterans (70.7% vs. 61.9%). ">
            <a:extLst>
              <a:ext uri="{FF2B5EF4-FFF2-40B4-BE49-F238E27FC236}">
                <a16:creationId xmlns:a16="http://schemas.microsoft.com/office/drawing/2014/main" id="{9E60148B-77ED-40C2-8556-3000F9B95FF9}"/>
              </a:ext>
            </a:extLst>
          </p:cNvPr>
          <p:cNvGraphicFramePr/>
          <p:nvPr>
            <p:extLst>
              <p:ext uri="{D42A27DB-BD31-4B8C-83A1-F6EECF244321}">
                <p14:modId xmlns:p14="http://schemas.microsoft.com/office/powerpoint/2010/main" val="203529236"/>
              </p:ext>
            </p:extLst>
          </p:nvPr>
        </p:nvGraphicFramePr>
        <p:xfrm>
          <a:off x="4572000" y="1463040"/>
          <a:ext cx="3931920" cy="25219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descr="Bar Graph. Female Veterans were not significantly more likely to receive a glucose screening compared with female non-Veterans (56.2% vs. 51.2%). Male Veterans were significantly more likely to receive a glucose screening compared with male non-Veterans (53.7% vs. 44.9%). ">
            <a:extLst>
              <a:ext uri="{FF2B5EF4-FFF2-40B4-BE49-F238E27FC236}">
                <a16:creationId xmlns:a16="http://schemas.microsoft.com/office/drawing/2014/main" id="{C6187D48-34AD-4868-A57E-ACBE110A3AD3}"/>
              </a:ext>
            </a:extLst>
          </p:cNvPr>
          <p:cNvGraphicFramePr/>
          <p:nvPr>
            <p:extLst>
              <p:ext uri="{D42A27DB-BD31-4B8C-83A1-F6EECF244321}">
                <p14:modId xmlns:p14="http://schemas.microsoft.com/office/powerpoint/2010/main" val="215450533"/>
              </p:ext>
            </p:extLst>
          </p:nvPr>
        </p:nvGraphicFramePr>
        <p:xfrm>
          <a:off x="2606040" y="3985021"/>
          <a:ext cx="3931920" cy="252198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00947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Autofit/>
          </a:bodyPr>
          <a:lstStyle/>
          <a:p>
            <a:pPr algn="l"/>
            <a:r>
              <a:rPr lang="en-US" sz="2200" dirty="0"/>
              <a:t>Respondents with a usual source of care who indicated</a:t>
            </a:r>
            <a:r>
              <a:rPr lang="en-US" sz="2200" dirty="0">
                <a:solidFill>
                  <a:srgbClr val="FFFFFF"/>
                </a:solidFill>
              </a:rPr>
              <a:t> their </a:t>
            </a:r>
            <a:r>
              <a:rPr lang="en-US" sz="2200" dirty="0">
                <a:solidFill>
                  <a:srgbClr val="FFDA71"/>
                </a:solidFill>
              </a:rPr>
              <a:t>usual source of care was a doctor’s office or HMO</a:t>
            </a:r>
            <a:r>
              <a:rPr lang="en-US" sz="2200" dirty="0"/>
              <a:t>, 2015-2018</a:t>
            </a:r>
          </a:p>
        </p:txBody>
      </p:sp>
      <p:sp>
        <p:nvSpPr>
          <p:cNvPr id="4" name="TextBox 3">
            <a:extLst>
              <a:ext uri="{FF2B5EF4-FFF2-40B4-BE49-F238E27FC236}">
                <a16:creationId xmlns:a16="http://schemas.microsoft.com/office/drawing/2014/main" id="{6B8FB27B-6201-465E-9CEB-6D55F56E29FD}"/>
              </a:ext>
            </a:extLst>
          </p:cNvPr>
          <p:cNvSpPr txBox="1"/>
          <p:nvPr/>
        </p:nvSpPr>
        <p:spPr>
          <a:xfrm>
            <a:off x="457200" y="6035040"/>
            <a:ext cx="8229600" cy="246221"/>
          </a:xfrm>
          <a:prstGeom prst="rect">
            <a:avLst/>
          </a:prstGeom>
          <a:noFill/>
        </p:spPr>
        <p:txBody>
          <a:bodyPr wrap="square" rtlCol="0">
            <a:spAutoFit/>
          </a:bodyPr>
          <a:lstStyle/>
          <a:p>
            <a:r>
              <a:rPr lang="en-US" sz="1000" b="1" dirty="0"/>
              <a:t>Source:</a:t>
            </a:r>
            <a:r>
              <a:rPr lang="en-US" sz="1000" dirty="0"/>
              <a:t> Centers for Disease Control and Prevention, National Center for Health Statistics, National Health Interview Survey, 2015-2018.</a:t>
            </a:r>
          </a:p>
        </p:txBody>
      </p:sp>
      <p:graphicFrame>
        <p:nvGraphicFramePr>
          <p:cNvPr id="5" name="Chart 4" descr="Bar Graph. Percent of respondents with a usual source of care who indicated their usual source of care is a doctor’s office or HMO, 2015-2018: Female Veterans age 20-49 compared to female non-Veterans age 20-49 (65.1% vs. 70.4%). Female Veterans age 50-64 compared to female non-Veterans age 50-64 (64.5% vs. 78.5%). Female Veterans age 65+ compared to female non-Veterans age 65+ (71.2% vs. 82.5%). Male Veterans age 20-49 compared to male non-Veterans age 20-49 (55.3% vs. 68.1%). Male Veterans age 50-64 compared to male non-Veterans age 50-64 (63.8% vs. 77.4%). Male Veterans age 65+ compared to male non-Veterans age 65+ (74.5% vs. 81.4%).">
            <a:extLst>
              <a:ext uri="{FF2B5EF4-FFF2-40B4-BE49-F238E27FC236}">
                <a16:creationId xmlns:a16="http://schemas.microsoft.com/office/drawing/2014/main" id="{FA38E8E7-E161-44B3-B58F-9B03D0C9CB94}"/>
              </a:ext>
            </a:extLst>
          </p:cNvPr>
          <p:cNvGraphicFramePr/>
          <p:nvPr>
            <p:extLst>
              <p:ext uri="{D42A27DB-BD31-4B8C-83A1-F6EECF244321}">
                <p14:modId xmlns:p14="http://schemas.microsoft.com/office/powerpoint/2010/main" val="1034598143"/>
              </p:ext>
            </p:extLst>
          </p:nvPr>
        </p:nvGraphicFramePr>
        <p:xfrm>
          <a:off x="649704" y="1524000"/>
          <a:ext cx="7833895"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927198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54C7B-3C1F-41B5-993B-6735F8307D37}"/>
              </a:ext>
            </a:extLst>
          </p:cNvPr>
          <p:cNvSpPr>
            <a:spLocks noGrp="1"/>
          </p:cNvSpPr>
          <p:nvPr>
            <p:ph type="title"/>
          </p:nvPr>
        </p:nvSpPr>
        <p:spPr/>
        <p:txBody>
          <a:bodyPr>
            <a:noAutofit/>
          </a:bodyPr>
          <a:lstStyle/>
          <a:p>
            <a:r>
              <a:rPr lang="en-US" sz="2200" dirty="0"/>
              <a:t>Respondents with a </a:t>
            </a:r>
            <a:r>
              <a:rPr lang="en-US" sz="2200" dirty="0">
                <a:solidFill>
                  <a:srgbClr val="FFDA71"/>
                </a:solidFill>
              </a:rPr>
              <a:t>usual primary care provider</a:t>
            </a:r>
            <a:r>
              <a:rPr lang="en-US" sz="2200" dirty="0"/>
              <a:t>, 2014-2017</a:t>
            </a:r>
          </a:p>
        </p:txBody>
      </p:sp>
      <p:sp>
        <p:nvSpPr>
          <p:cNvPr id="5" name="TextBox 4">
            <a:extLst>
              <a:ext uri="{FF2B5EF4-FFF2-40B4-BE49-F238E27FC236}">
                <a16:creationId xmlns:a16="http://schemas.microsoft.com/office/drawing/2014/main" id="{972B20C1-F6E7-4E97-9AF3-A67135DC68BA}"/>
              </a:ext>
            </a:extLst>
          </p:cNvPr>
          <p:cNvSpPr txBox="1"/>
          <p:nvPr/>
        </p:nvSpPr>
        <p:spPr>
          <a:xfrm>
            <a:off x="457200" y="5943600"/>
            <a:ext cx="8229600" cy="400110"/>
          </a:xfrm>
          <a:prstGeom prst="rect">
            <a:avLst/>
          </a:prstGeom>
          <a:noFill/>
        </p:spPr>
        <p:txBody>
          <a:bodyPr wrap="square" rtlCol="0">
            <a:spAutoFit/>
          </a:bodyPr>
          <a:lstStyle/>
          <a:p>
            <a:r>
              <a:rPr lang="en-US" sz="1000" b="1" dirty="0"/>
              <a:t>Source:</a:t>
            </a:r>
            <a:r>
              <a:rPr lang="en-US" sz="1000" dirty="0"/>
              <a:t> Agency for Healthcare Research and Quality, Medical Expenditure Panel Survey, 2014-2017.</a:t>
            </a:r>
          </a:p>
          <a:p>
            <a:r>
              <a:rPr lang="en-US" sz="1000" b="1" dirty="0"/>
              <a:t>Note: </a:t>
            </a:r>
            <a:r>
              <a:rPr lang="en-US" sz="1000" dirty="0"/>
              <a:t>The data for female Veterans in 2014 did not meet criterial for statistical reliability and are not included.</a:t>
            </a:r>
            <a:endParaRPr lang="en-US" sz="1000" b="1" dirty="0"/>
          </a:p>
        </p:txBody>
      </p:sp>
      <p:graphicFrame>
        <p:nvGraphicFramePr>
          <p:cNvPr id="6" name="Chart 5" descr="Line Graph. Percent of respondents with a usual primary care provider, 2014-2017: Female Veterans had an increase from 2015 to 2017 (78.6% vs. 83.0%). Female non-Veterans had a decrease from 2014 to 2017 (76.3% vs. 75.4%). Male Veterans had a decrease from 2014 to 2017 (73.7% vs. 69.8%). Male non-Veterans had a decrease from 2015 to 2017 (66.4% vs. 65.4%).">
            <a:extLst>
              <a:ext uri="{FF2B5EF4-FFF2-40B4-BE49-F238E27FC236}">
                <a16:creationId xmlns:a16="http://schemas.microsoft.com/office/drawing/2014/main" id="{4DB55D5C-3FBB-4A97-8E77-28B94B371D84}"/>
              </a:ext>
            </a:extLst>
          </p:cNvPr>
          <p:cNvGraphicFramePr/>
          <p:nvPr>
            <p:extLst>
              <p:ext uri="{D42A27DB-BD31-4B8C-83A1-F6EECF244321}">
                <p14:modId xmlns:p14="http://schemas.microsoft.com/office/powerpoint/2010/main" val="1713605240"/>
              </p:ext>
            </p:extLst>
          </p:nvPr>
        </p:nvGraphicFramePr>
        <p:xfrm>
          <a:off x="457200" y="1475826"/>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20594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Autofit/>
          </a:bodyPr>
          <a:lstStyle/>
          <a:p>
            <a:pPr algn="l"/>
            <a:r>
              <a:rPr lang="en-US" sz="1800" dirty="0"/>
              <a:t>Respondents who indicated their </a:t>
            </a:r>
            <a:r>
              <a:rPr lang="en-US" sz="1800" dirty="0">
                <a:solidFill>
                  <a:srgbClr val="FFDA71"/>
                </a:solidFill>
              </a:rPr>
              <a:t>usual source of care was somewhat to very difficult to contact </a:t>
            </a:r>
            <a:r>
              <a:rPr lang="en-US" sz="1800" dirty="0"/>
              <a:t>during regular business hours over the telephone, 2014-2017</a:t>
            </a:r>
          </a:p>
        </p:txBody>
      </p:sp>
      <p:sp>
        <p:nvSpPr>
          <p:cNvPr id="7" name="TextBox 6">
            <a:extLst>
              <a:ext uri="{FF2B5EF4-FFF2-40B4-BE49-F238E27FC236}">
                <a16:creationId xmlns:a16="http://schemas.microsoft.com/office/drawing/2014/main" id="{7C34F91C-487E-4598-B609-6A8C31D45D9E}"/>
              </a:ext>
            </a:extLst>
          </p:cNvPr>
          <p:cNvSpPr txBox="1"/>
          <p:nvPr/>
        </p:nvSpPr>
        <p:spPr>
          <a:xfrm>
            <a:off x="457200" y="5943600"/>
            <a:ext cx="8229600" cy="246221"/>
          </a:xfrm>
          <a:prstGeom prst="rect">
            <a:avLst/>
          </a:prstGeom>
          <a:noFill/>
        </p:spPr>
        <p:txBody>
          <a:bodyPr wrap="square" rtlCol="0">
            <a:spAutoFit/>
          </a:bodyPr>
          <a:lstStyle/>
          <a:p>
            <a:r>
              <a:rPr lang="en-US" sz="1000" b="1" dirty="0"/>
              <a:t>Source:</a:t>
            </a:r>
            <a:r>
              <a:rPr lang="en-US" sz="1000" dirty="0"/>
              <a:t> Agency for Healthcare Research and Quality, Medical Expenditure Panel Survey, 2014-2017.</a:t>
            </a:r>
          </a:p>
        </p:txBody>
      </p:sp>
      <p:graphicFrame>
        <p:nvGraphicFramePr>
          <p:cNvPr id="5" name="Chart 4" descr="Bar Graph. Percent of respondents who indicated their usual source of care is somewhat to very difficult to contact during regular business hours over the telephone, 2014-2017: Female Veterans age 18-44 compared to female non-Veterans age 18-44 (26.6% vs. 15.2%). Female Veterans age 45-64 compared to female non-Veterans age 45-64 (22.9% vs. 15.7%). Female Veterans age 65+ compared to female non-Veterans age 65+ (18.8% vs. 15.1%). Male Veterans age 18-44 compared to male non-Veterans age 18-44 (23.1% vs. 13.4%). Male Veterans age 45-64 compared to male non-Veterans age 45-64 (19.9% vs. 15.6%). Male Veterans age 65+ compared to male non-Veterans age 65+ (17.5% vs. 16.0%).">
            <a:extLst>
              <a:ext uri="{FF2B5EF4-FFF2-40B4-BE49-F238E27FC236}">
                <a16:creationId xmlns:a16="http://schemas.microsoft.com/office/drawing/2014/main" id="{6F8BBD95-7706-4047-A46B-C1A1D671C3B6}"/>
              </a:ext>
            </a:extLst>
          </p:cNvPr>
          <p:cNvGraphicFramePr/>
          <p:nvPr>
            <p:extLst>
              <p:ext uri="{D42A27DB-BD31-4B8C-83A1-F6EECF244321}">
                <p14:modId xmlns:p14="http://schemas.microsoft.com/office/powerpoint/2010/main" val="1272960097"/>
              </p:ext>
            </p:extLst>
          </p:nvPr>
        </p:nvGraphicFramePr>
        <p:xfrm>
          <a:off x="457200" y="1524000"/>
          <a:ext cx="8229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79330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a:xfrm>
            <a:off x="457200" y="304800"/>
            <a:ext cx="6197600" cy="617884"/>
          </a:xfrm>
        </p:spPr>
        <p:txBody>
          <a:bodyPr>
            <a:noAutofit/>
          </a:bodyPr>
          <a:lstStyle/>
          <a:p>
            <a:pPr algn="l"/>
            <a:r>
              <a:rPr lang="en-US" sz="2000" dirty="0"/>
              <a:t>Current smokers with a checkup in the last 12 months who </a:t>
            </a:r>
            <a:r>
              <a:rPr lang="en-US" sz="2000" dirty="0">
                <a:solidFill>
                  <a:srgbClr val="FFDA71"/>
                </a:solidFill>
              </a:rPr>
              <a:t>received advice to quit smoking</a:t>
            </a:r>
            <a:r>
              <a:rPr lang="en-US" sz="2000" dirty="0"/>
              <a:t>, 2014-2017</a:t>
            </a:r>
          </a:p>
        </p:txBody>
      </p:sp>
      <p:sp>
        <p:nvSpPr>
          <p:cNvPr id="7" name="TextBox 6">
            <a:extLst>
              <a:ext uri="{FF2B5EF4-FFF2-40B4-BE49-F238E27FC236}">
                <a16:creationId xmlns:a16="http://schemas.microsoft.com/office/drawing/2014/main" id="{06B804C3-639A-467F-8FDA-56C7EA5FC499}"/>
              </a:ext>
            </a:extLst>
          </p:cNvPr>
          <p:cNvSpPr txBox="1"/>
          <p:nvPr/>
        </p:nvSpPr>
        <p:spPr>
          <a:xfrm>
            <a:off x="457200" y="6035040"/>
            <a:ext cx="8229600" cy="400110"/>
          </a:xfrm>
          <a:prstGeom prst="rect">
            <a:avLst/>
          </a:prstGeom>
          <a:noFill/>
        </p:spPr>
        <p:txBody>
          <a:bodyPr wrap="square" rtlCol="0">
            <a:spAutoFit/>
          </a:bodyPr>
          <a:lstStyle/>
          <a:p>
            <a:r>
              <a:rPr lang="en-US" sz="1000" b="1" dirty="0"/>
              <a:t>Source:</a:t>
            </a:r>
            <a:r>
              <a:rPr lang="en-US" sz="1000" dirty="0"/>
              <a:t> Agency for Healthcare Research and Quality, Medical Expenditure Panel Survey, 2014-2017</a:t>
            </a:r>
            <a:r>
              <a:rPr lang="en-US" sz="1000" dirty="0" smtClean="0"/>
              <a:t>.</a:t>
            </a:r>
          </a:p>
          <a:p>
            <a:r>
              <a:rPr lang="haw-US" sz="1000" b="1" dirty="0">
                <a:solidFill>
                  <a:schemeClr val="tx1">
                    <a:lumMod val="75000"/>
                    <a:lumOff val="25000"/>
                  </a:schemeClr>
                </a:solidFill>
              </a:rPr>
              <a:t>Note: </a:t>
            </a:r>
            <a:r>
              <a:rPr lang="haw-US" sz="1000" dirty="0">
                <a:solidFill>
                  <a:schemeClr val="tx1">
                    <a:lumMod val="75000"/>
                    <a:lumOff val="25000"/>
                  </a:schemeClr>
                </a:solidFill>
              </a:rPr>
              <a:t>There w</a:t>
            </a:r>
            <a:r>
              <a:rPr lang="en-US" sz="1000" dirty="0">
                <a:solidFill>
                  <a:schemeClr val="tx1">
                    <a:lumMod val="75000"/>
                    <a:lumOff val="25000"/>
                  </a:schemeClr>
                </a:solidFill>
              </a:rPr>
              <a:t>ere</a:t>
            </a:r>
            <a:r>
              <a:rPr lang="haw-US" sz="1000" dirty="0">
                <a:solidFill>
                  <a:schemeClr val="tx1">
                    <a:lumMod val="75000"/>
                    <a:lumOff val="25000"/>
                  </a:schemeClr>
                </a:solidFill>
              </a:rPr>
              <a:t> insufficient data</a:t>
            </a:r>
            <a:r>
              <a:rPr lang="en-US" sz="1000" dirty="0">
                <a:solidFill>
                  <a:schemeClr val="tx1">
                    <a:lumMod val="75000"/>
                    <a:lumOff val="25000"/>
                  </a:schemeClr>
                </a:solidFill>
              </a:rPr>
              <a:t> </a:t>
            </a:r>
            <a:r>
              <a:rPr lang="haw-US" sz="1000" dirty="0">
                <a:solidFill>
                  <a:schemeClr val="tx1">
                    <a:lumMod val="75000"/>
                    <a:lumOff val="25000"/>
                  </a:schemeClr>
                </a:solidFill>
              </a:rPr>
              <a:t>for </a:t>
            </a:r>
            <a:r>
              <a:rPr lang="en-US" sz="1000" dirty="0">
                <a:solidFill>
                  <a:schemeClr val="tx1">
                    <a:lumMod val="75000"/>
                    <a:lumOff val="25000"/>
                  </a:schemeClr>
                </a:solidFill>
              </a:rPr>
              <a:t>female Veterans ages </a:t>
            </a:r>
            <a:r>
              <a:rPr lang="en-US" sz="1000" dirty="0"/>
              <a:t>18-44 and 65+</a:t>
            </a:r>
            <a:r>
              <a:rPr lang="en-US" sz="1000" dirty="0">
                <a:solidFill>
                  <a:schemeClr val="tx1">
                    <a:lumMod val="75000"/>
                    <a:lumOff val="25000"/>
                  </a:schemeClr>
                </a:solidFill>
              </a:rPr>
              <a:t>, so they are not </a:t>
            </a:r>
            <a:r>
              <a:rPr lang="en-US" sz="1000" dirty="0" smtClean="0">
                <a:solidFill>
                  <a:schemeClr val="tx1">
                    <a:lumMod val="75000"/>
                    <a:lumOff val="25000"/>
                  </a:schemeClr>
                </a:solidFill>
              </a:rPr>
              <a:t>included</a:t>
            </a:r>
            <a:r>
              <a:rPr lang="en-US" sz="1000" dirty="0">
                <a:solidFill>
                  <a:schemeClr val="tx1">
                    <a:lumMod val="75000"/>
                    <a:lumOff val="25000"/>
                  </a:schemeClr>
                </a:solidFill>
              </a:rPr>
              <a:t>.</a:t>
            </a:r>
            <a:endParaRPr lang="en-US" sz="1000" dirty="0"/>
          </a:p>
        </p:txBody>
      </p:sp>
      <p:graphicFrame>
        <p:nvGraphicFramePr>
          <p:cNvPr id="6" name="Chart 5" descr="Bar Graph : In 2014-2017, adults age 18 years and over: Female Veteran smokers age 45-64 compared to female non-Veteran smokers age 45-64 (70.0% vs. 73.0%). Male Veteran smokers age 18-44 compared to male non-Veteran smokers age 18-44 (57.8% vs. 43.9%). Male Veteran smokers age 45-64 compared to male non-Veteran smokers age 45-64 (74.1% vs. 65.8%). Male Veteran smokers age 65+ compared to male non-Veteran smokers age 65+ (80.5% vs. 76.2%). ">
            <a:extLst>
              <a:ext uri="{FF2B5EF4-FFF2-40B4-BE49-F238E27FC236}">
                <a16:creationId xmlns:a16="http://schemas.microsoft.com/office/drawing/2014/main" id="{7EA0959D-A42F-4DA1-B27C-FFE4E08179C4}"/>
              </a:ext>
            </a:extLst>
          </p:cNvPr>
          <p:cNvGraphicFramePr/>
          <p:nvPr>
            <p:extLst>
              <p:ext uri="{D42A27DB-BD31-4B8C-83A1-F6EECF244321}">
                <p14:modId xmlns:p14="http://schemas.microsoft.com/office/powerpoint/2010/main" val="4197711900"/>
              </p:ext>
            </p:extLst>
          </p:nvPr>
        </p:nvGraphicFramePr>
        <p:xfrm>
          <a:off x="457200" y="1524000"/>
          <a:ext cx="8229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396114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Autofit/>
          </a:bodyPr>
          <a:lstStyle/>
          <a:p>
            <a:pPr algn="l"/>
            <a:r>
              <a:rPr lang="en-US" sz="2000" dirty="0"/>
              <a:t>Respondents who received in the calendar year </a:t>
            </a:r>
            <a:r>
              <a:rPr lang="en-US" sz="2000" dirty="0">
                <a:solidFill>
                  <a:srgbClr val="FFDA71"/>
                </a:solidFill>
              </a:rPr>
              <a:t>at least 1 of 33 potentially inappropriate </a:t>
            </a:r>
            <a:r>
              <a:rPr lang="en-US" sz="2000" dirty="0" smtClean="0">
                <a:solidFill>
                  <a:srgbClr val="FFDA71"/>
                </a:solidFill>
              </a:rPr>
              <a:t>prescription medications </a:t>
            </a:r>
            <a:r>
              <a:rPr lang="en-US" sz="2000" dirty="0">
                <a:solidFill>
                  <a:srgbClr val="FFDA71"/>
                </a:solidFill>
              </a:rPr>
              <a:t>for older adults</a:t>
            </a:r>
            <a:r>
              <a:rPr lang="en-US" sz="2000" dirty="0"/>
              <a:t>, 2014-2017</a:t>
            </a:r>
          </a:p>
        </p:txBody>
      </p:sp>
      <p:sp>
        <p:nvSpPr>
          <p:cNvPr id="4" name="TextBox 3">
            <a:extLst>
              <a:ext uri="{FF2B5EF4-FFF2-40B4-BE49-F238E27FC236}">
                <a16:creationId xmlns:a16="http://schemas.microsoft.com/office/drawing/2014/main" id="{9EC8202B-CE7D-4E56-9EC8-FC106FCCE969}"/>
              </a:ext>
            </a:extLst>
          </p:cNvPr>
          <p:cNvSpPr txBox="1"/>
          <p:nvPr/>
        </p:nvSpPr>
        <p:spPr>
          <a:xfrm>
            <a:off x="457200" y="6035040"/>
            <a:ext cx="8229600" cy="246221"/>
          </a:xfrm>
          <a:prstGeom prst="rect">
            <a:avLst/>
          </a:prstGeom>
          <a:noFill/>
        </p:spPr>
        <p:txBody>
          <a:bodyPr wrap="square" rtlCol="0">
            <a:spAutoFit/>
          </a:bodyPr>
          <a:lstStyle/>
          <a:p>
            <a:r>
              <a:rPr lang="en-US" sz="1000" b="1" dirty="0"/>
              <a:t>Source:</a:t>
            </a:r>
            <a:r>
              <a:rPr lang="en-US" sz="1000" dirty="0"/>
              <a:t> Agency for Healthcare Research and Quality, Medical Expenditure Panel Survey, 2014-2017.</a:t>
            </a:r>
          </a:p>
        </p:txBody>
      </p:sp>
      <p:graphicFrame>
        <p:nvGraphicFramePr>
          <p:cNvPr id="5" name="Chart 4" descr="Bar Graph. Percent of respondents who received in the calendar year at least 1 of 33 potentially inappropriate prescription medications for older adults, 2014-2017: Female Veterans age 18-44 compared with female non-Veterans age 18-44 (11.2% vs. 7.6%). Female Veterans age 45-64 compared with female non-Veterans age 45-64 (19.1% vs. 12.6%). Female Veterans age 65+ compared with female non-Veterans age 65+ (13.5% vs. 11.4%). Male Veterans age 18-44 compared with male non-Veterans age 18-44 (8.6% vs. 3.6%). Male Veterans age 45-64 compared with male non-Veterans age 45-64 (10.8% vs. 7.7%). Male Veterans age 65+ with male non-Veterans age 65+ (8.6% vs. 8.3%). ">
            <a:extLst>
              <a:ext uri="{FF2B5EF4-FFF2-40B4-BE49-F238E27FC236}">
                <a16:creationId xmlns:a16="http://schemas.microsoft.com/office/drawing/2014/main" id="{5FE806AA-6DD5-404C-8DED-07CE328FC367}"/>
              </a:ext>
            </a:extLst>
          </p:cNvPr>
          <p:cNvGraphicFramePr/>
          <p:nvPr>
            <p:extLst>
              <p:ext uri="{D42A27DB-BD31-4B8C-83A1-F6EECF244321}">
                <p14:modId xmlns:p14="http://schemas.microsoft.com/office/powerpoint/2010/main" val="1251219568"/>
              </p:ext>
            </p:extLst>
          </p:nvPr>
        </p:nvGraphicFramePr>
        <p:xfrm>
          <a:off x="457200" y="152400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930374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Autofit/>
          </a:bodyPr>
          <a:lstStyle/>
          <a:p>
            <a:pPr algn="l"/>
            <a:r>
              <a:rPr lang="en-US" sz="2200" dirty="0"/>
              <a:t>Respondents who</a:t>
            </a:r>
            <a:r>
              <a:rPr lang="en-US" sz="2200" dirty="0">
                <a:solidFill>
                  <a:srgbClr val="FFD255"/>
                </a:solidFill>
              </a:rPr>
              <a:t> </a:t>
            </a:r>
            <a:r>
              <a:rPr lang="en-US" sz="2200" dirty="0">
                <a:solidFill>
                  <a:srgbClr val="FFDA71"/>
                </a:solidFill>
              </a:rPr>
              <a:t>filled an outpatient opioid prescription</a:t>
            </a:r>
            <a:r>
              <a:rPr lang="en-US" sz="2200" dirty="0"/>
              <a:t> in the calendar year, </a:t>
            </a:r>
            <a:r>
              <a:rPr lang="haw-US" sz="2200" dirty="0"/>
              <a:t/>
            </a:r>
            <a:br>
              <a:rPr lang="haw-US" sz="2200" dirty="0"/>
            </a:br>
            <a:r>
              <a:rPr lang="en-US" sz="2200" dirty="0"/>
              <a:t>2014-2017</a:t>
            </a:r>
          </a:p>
        </p:txBody>
      </p:sp>
      <p:sp>
        <p:nvSpPr>
          <p:cNvPr id="4" name="TextBox 3">
            <a:extLst>
              <a:ext uri="{FF2B5EF4-FFF2-40B4-BE49-F238E27FC236}">
                <a16:creationId xmlns:a16="http://schemas.microsoft.com/office/drawing/2014/main" id="{AEA5F365-13BD-4ED3-8DA3-5F043D357A40}"/>
              </a:ext>
            </a:extLst>
          </p:cNvPr>
          <p:cNvSpPr txBox="1"/>
          <p:nvPr/>
        </p:nvSpPr>
        <p:spPr>
          <a:xfrm>
            <a:off x="457200" y="6035040"/>
            <a:ext cx="8229600" cy="246221"/>
          </a:xfrm>
          <a:prstGeom prst="rect">
            <a:avLst/>
          </a:prstGeom>
          <a:noFill/>
        </p:spPr>
        <p:txBody>
          <a:bodyPr wrap="square" rtlCol="0">
            <a:spAutoFit/>
          </a:bodyPr>
          <a:lstStyle/>
          <a:p>
            <a:r>
              <a:rPr lang="en-US" sz="1000" b="1" dirty="0"/>
              <a:t>Source:</a:t>
            </a:r>
            <a:r>
              <a:rPr lang="en-US" sz="1000" dirty="0"/>
              <a:t> Agency for Healthcare Research and Quality, Medical Expenditure Panel Survey, 2014-2017.</a:t>
            </a:r>
          </a:p>
        </p:txBody>
      </p:sp>
      <p:graphicFrame>
        <p:nvGraphicFramePr>
          <p:cNvPr id="5" name="Chart 4" descr="Bar Graph. Percent of respondents who filled an outpatient opioid prescription in the calendar year, 2014-2017: Female Veterans age 18-44 compared with female non-Veterans age 18-44 (14.1% vs. 13.2%). Female Veterans age 45-64 compared with female non-Veterans age 45-64 (27.9% vs. 19.3%). Female Veterans age 65+ compared with female non-Veterans age 65+ (35.4% vs. 23.7%). Male Veterans age 18-44 compared with male non-Veterans age 18-44 (12.8% vs. 7.8%). Male Veterans age 45-64 with male non-Veterans age 45-64 (22.2% vs. 15.4%). Male Veterans age 65+ compared with male non-Veterans age 65+ (23.1% vs. 20.5%). ">
            <a:extLst>
              <a:ext uri="{FF2B5EF4-FFF2-40B4-BE49-F238E27FC236}">
                <a16:creationId xmlns:a16="http://schemas.microsoft.com/office/drawing/2014/main" id="{2739595E-E8B8-4CE1-A31E-173F9638BF48}"/>
              </a:ext>
            </a:extLst>
          </p:cNvPr>
          <p:cNvGraphicFramePr/>
          <p:nvPr>
            <p:extLst>
              <p:ext uri="{D42A27DB-BD31-4B8C-83A1-F6EECF244321}">
                <p14:modId xmlns:p14="http://schemas.microsoft.com/office/powerpoint/2010/main" val="4131557738"/>
              </p:ext>
            </p:extLst>
          </p:nvPr>
        </p:nvGraphicFramePr>
        <p:xfrm>
          <a:off x="457200" y="1524000"/>
          <a:ext cx="8229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993316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54C7B-3C1F-41B5-993B-6735F8307D37}"/>
              </a:ext>
            </a:extLst>
          </p:cNvPr>
          <p:cNvSpPr>
            <a:spLocks noGrp="1"/>
          </p:cNvSpPr>
          <p:nvPr>
            <p:ph type="title"/>
          </p:nvPr>
        </p:nvSpPr>
        <p:spPr/>
        <p:txBody>
          <a:bodyPr>
            <a:noAutofit/>
          </a:bodyPr>
          <a:lstStyle/>
          <a:p>
            <a:r>
              <a:rPr lang="en-US" sz="2200" dirty="0"/>
              <a:t>Respondents who </a:t>
            </a:r>
            <a:r>
              <a:rPr lang="en-US" sz="2200" dirty="0">
                <a:solidFill>
                  <a:srgbClr val="FFDA71"/>
                </a:solidFill>
              </a:rPr>
              <a:t>filled an outpatient opioid prescription</a:t>
            </a:r>
            <a:r>
              <a:rPr lang="en-US" sz="2200" dirty="0">
                <a:solidFill>
                  <a:srgbClr val="FFD255"/>
                </a:solidFill>
              </a:rPr>
              <a:t> </a:t>
            </a:r>
            <a:r>
              <a:rPr lang="en-US" sz="2200" dirty="0"/>
              <a:t>in the calendar year, 2014-2017</a:t>
            </a:r>
          </a:p>
        </p:txBody>
      </p:sp>
      <p:sp>
        <p:nvSpPr>
          <p:cNvPr id="6" name="TextBox 5">
            <a:extLst>
              <a:ext uri="{FF2B5EF4-FFF2-40B4-BE49-F238E27FC236}">
                <a16:creationId xmlns:a16="http://schemas.microsoft.com/office/drawing/2014/main" id="{AA52E6F5-8419-4AAC-A5D0-4DEA4A3E2FF1}"/>
              </a:ext>
            </a:extLst>
          </p:cNvPr>
          <p:cNvSpPr txBox="1"/>
          <p:nvPr/>
        </p:nvSpPr>
        <p:spPr>
          <a:xfrm>
            <a:off x="457200" y="5852160"/>
            <a:ext cx="8229600" cy="400110"/>
          </a:xfrm>
          <a:prstGeom prst="rect">
            <a:avLst/>
          </a:prstGeom>
          <a:noFill/>
        </p:spPr>
        <p:txBody>
          <a:bodyPr wrap="square" rtlCol="0">
            <a:spAutoFit/>
          </a:bodyPr>
          <a:lstStyle/>
          <a:p>
            <a:r>
              <a:rPr lang="en-US" sz="1000" b="1" dirty="0"/>
              <a:t>Source:</a:t>
            </a:r>
            <a:r>
              <a:rPr lang="en-US" sz="1000" dirty="0"/>
              <a:t> Agency for Healthcare Research and Quality, Medical Expenditure Panel Survey, 2014-2017.</a:t>
            </a:r>
          </a:p>
          <a:p>
            <a:r>
              <a:rPr lang="en-US" sz="1000" b="1" dirty="0"/>
              <a:t>Note: </a:t>
            </a:r>
            <a:r>
              <a:rPr lang="en-US" sz="1000" dirty="0"/>
              <a:t>The data for female Veterans in 2014 did not meet criterial for statistical reliability and are not included.</a:t>
            </a:r>
            <a:endParaRPr lang="en-US" sz="1000" b="1" dirty="0"/>
          </a:p>
        </p:txBody>
      </p:sp>
      <p:graphicFrame>
        <p:nvGraphicFramePr>
          <p:cNvPr id="7" name="Chart 6" descr="Line Graph. Percent of respondents who filled an outpatient opioid prescription in the calendar year, 2014-2017: Female Veterans (24.0% vs. 21.3%). Female non-Veterans (20.0% vs. 14.5%). Male Veterans (19.1% vs. 14.0%). Male non-Veterans (13.8% vs. 9.9%).">
            <a:extLst>
              <a:ext uri="{FF2B5EF4-FFF2-40B4-BE49-F238E27FC236}">
                <a16:creationId xmlns:a16="http://schemas.microsoft.com/office/drawing/2014/main" id="{B1671489-1755-4332-9E43-5B6A3127C6D5}"/>
              </a:ext>
            </a:extLst>
          </p:cNvPr>
          <p:cNvGraphicFramePr/>
          <p:nvPr>
            <p:extLst>
              <p:ext uri="{D42A27DB-BD31-4B8C-83A1-F6EECF244321}">
                <p14:modId xmlns:p14="http://schemas.microsoft.com/office/powerpoint/2010/main" val="2232580140"/>
              </p:ext>
            </p:extLst>
          </p:nvPr>
        </p:nvGraphicFramePr>
        <p:xfrm>
          <a:off x="457200" y="1463193"/>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529251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descr="decoration">
            <a:extLst>
              <a:ext uri="{FF2B5EF4-FFF2-40B4-BE49-F238E27FC236}">
                <a16:creationId xmlns:a16="http://schemas.microsoft.com/office/drawing/2014/main" id="{B01A7A8B-B63F-45C5-8D0E-DD3E14C329FA}"/>
              </a:ext>
            </a:extLst>
          </p:cNvPr>
          <p:cNvCxnSpPr>
            <a:cxnSpLocks/>
          </p:cNvCxnSpPr>
          <p:nvPr/>
        </p:nvCxnSpPr>
        <p:spPr>
          <a:xfrm>
            <a:off x="876300" y="3429000"/>
            <a:ext cx="739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C144C97B-C149-4655-B86B-4E0171EB7EE9}"/>
              </a:ext>
            </a:extLst>
          </p:cNvPr>
          <p:cNvSpPr>
            <a:spLocks noGrp="1"/>
          </p:cNvSpPr>
          <p:nvPr>
            <p:ph type="title"/>
          </p:nvPr>
        </p:nvSpPr>
        <p:spPr/>
        <p:txBody>
          <a:bodyPr/>
          <a:lstStyle/>
          <a:p>
            <a:r>
              <a:rPr lang="en-US" dirty="0"/>
              <a:t> </a:t>
            </a:r>
          </a:p>
        </p:txBody>
      </p:sp>
      <p:sp>
        <p:nvSpPr>
          <p:cNvPr id="4" name="Content Placeholder 3">
            <a:extLst>
              <a:ext uri="{FF2B5EF4-FFF2-40B4-BE49-F238E27FC236}">
                <a16:creationId xmlns:a16="http://schemas.microsoft.com/office/drawing/2014/main" id="{98C14383-8BB0-4A0E-94F9-B1FF5BD97CDC}"/>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3200" cap="all" dirty="0">
                <a:solidFill>
                  <a:srgbClr val="682876"/>
                </a:solidFill>
                <a:latin typeface="Century Gothic" panose="020B0502020202020204" pitchFamily="34" charset="0"/>
              </a:rPr>
              <a:t>Contrast 2 Findings:</a:t>
            </a:r>
          </a:p>
          <a:p>
            <a:pPr marL="0" indent="0" algn="ctr">
              <a:buNone/>
            </a:pPr>
            <a:r>
              <a:rPr lang="en-US" sz="3200" dirty="0">
                <a:solidFill>
                  <a:srgbClr val="682876"/>
                </a:solidFill>
                <a:latin typeface="Century Gothic" panose="020B0502020202020204" pitchFamily="34" charset="0"/>
              </a:rPr>
              <a:t>Disparities Within </a:t>
            </a:r>
            <a:br>
              <a:rPr lang="en-US" sz="3200" dirty="0">
                <a:solidFill>
                  <a:srgbClr val="682876"/>
                </a:solidFill>
                <a:latin typeface="Century Gothic" panose="020B0502020202020204" pitchFamily="34" charset="0"/>
              </a:rPr>
            </a:br>
            <a:r>
              <a:rPr lang="en-US" sz="3200" dirty="0">
                <a:solidFill>
                  <a:srgbClr val="682876"/>
                </a:solidFill>
                <a:latin typeface="Century Gothic" panose="020B0502020202020204" pitchFamily="34" charset="0"/>
              </a:rPr>
              <a:t>the Veteran Population</a:t>
            </a:r>
          </a:p>
        </p:txBody>
      </p:sp>
    </p:spTree>
    <p:extLst>
      <p:ext uri="{BB962C8B-B14F-4D97-AF65-F5344CB8AC3E}">
        <p14:creationId xmlns:p14="http://schemas.microsoft.com/office/powerpoint/2010/main" val="7036702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Autofit/>
          </a:bodyPr>
          <a:lstStyle/>
          <a:p>
            <a:pPr algn="l"/>
            <a:r>
              <a:rPr lang="en-US" sz="1800" spc="-10" dirty="0"/>
              <a:t>Number and percentage of measures for which </a:t>
            </a:r>
            <a:r>
              <a:rPr lang="en-US" sz="1800" spc="-10" dirty="0">
                <a:solidFill>
                  <a:srgbClr val="FFDA71"/>
                </a:solidFill>
              </a:rPr>
              <a:t>Veterans of selected groups experienced better, same, or worse access to or quality of care </a:t>
            </a:r>
            <a:r>
              <a:rPr lang="en-US" sz="1800" spc="-10" dirty="0"/>
              <a:t>compared with reference group Veterans, 2014-2017 or 2015-2018</a:t>
            </a:r>
          </a:p>
        </p:txBody>
      </p:sp>
      <p:graphicFrame>
        <p:nvGraphicFramePr>
          <p:cNvPr id="6" name="Chart 5" descr="Bar graph. Veterans age 45-64 experienced better care than Veterans age 18-44 on 6 measures (30%), similar on 13 measures (65%), and worse on 1 measure (5%). Veterans age 65+ experienced better care than Veterans age 18-44 on 8 measures (50%), similar on 5 measures (31%), and worse on 3 measures (19%). Female Veterans experienced better care than male Veterans on 1 measure (6%) and similar on 17 measures (94%). Hispanic Veterans experienced better care than non-Hispanic white Veterans on 1 measure (5%) and similar on 20 measures (95%). Non-Hispanic black Veterans experienced better care than non-Hispanic white Veterans on 1 measure (5%), similar on 18 measures (82%), and worse on 3 measures (14%).">
            <a:extLst>
              <a:ext uri="{FF2B5EF4-FFF2-40B4-BE49-F238E27FC236}">
                <a16:creationId xmlns:a16="http://schemas.microsoft.com/office/drawing/2014/main" id="{AD9918DD-67BB-4B08-B626-FBAD8DF32871}"/>
              </a:ext>
            </a:extLst>
          </p:cNvPr>
          <p:cNvGraphicFramePr/>
          <p:nvPr>
            <p:extLst>
              <p:ext uri="{D42A27DB-BD31-4B8C-83A1-F6EECF244321}">
                <p14:modId xmlns:p14="http://schemas.microsoft.com/office/powerpoint/2010/main" val="39695703"/>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E2B9E2F-BFED-4F7E-8FD3-E72FDA862F6B}"/>
              </a:ext>
            </a:extLst>
          </p:cNvPr>
          <p:cNvSpPr txBox="1"/>
          <p:nvPr/>
        </p:nvSpPr>
        <p:spPr>
          <a:xfrm>
            <a:off x="457199" y="5669280"/>
            <a:ext cx="8229600" cy="861774"/>
          </a:xfrm>
          <a:prstGeom prst="rect">
            <a:avLst/>
          </a:prstGeom>
          <a:noFill/>
        </p:spPr>
        <p:txBody>
          <a:bodyPr wrap="square" rtlCol="0">
            <a:spAutoFit/>
          </a:bodyPr>
          <a:lstStyle/>
          <a:p>
            <a:r>
              <a:rPr lang="en-US" sz="1000" b="1" dirty="0"/>
              <a:t>Key: </a:t>
            </a:r>
            <a:r>
              <a:rPr lang="en-US" sz="1000" dirty="0" err="1"/>
              <a:t>y.o</a:t>
            </a:r>
            <a:r>
              <a:rPr lang="en-US" sz="1000" dirty="0"/>
              <a:t>. = years old; NH = non-Hispanic.</a:t>
            </a:r>
            <a:endParaRPr lang="en-US" sz="1000" b="1" dirty="0"/>
          </a:p>
          <a:p>
            <a:r>
              <a:rPr lang="en-US" sz="1000" b="1" dirty="0"/>
              <a:t>Source:</a:t>
            </a:r>
            <a:r>
              <a:rPr lang="en-US" sz="1000" dirty="0"/>
              <a:t> Agency for Healthcare Research and Quality, Medical Expenditure Panel Survey, 2014-2017; and Centers for Disease Control and Prevention, National Center for Health Statistics, National Health Interview Survey, 2015-2018.</a:t>
            </a:r>
          </a:p>
          <a:p>
            <a:r>
              <a:rPr lang="en-US" sz="1000" b="1" dirty="0"/>
              <a:t>Note: </a:t>
            </a:r>
            <a:r>
              <a:rPr lang="en-US" sz="1000" dirty="0"/>
              <a:t>For the nine National Health Interview Survey measures, the youngest age category was 20-49 years old and the middle age category was 50-64 years old. </a:t>
            </a:r>
          </a:p>
        </p:txBody>
      </p:sp>
    </p:spTree>
    <p:extLst>
      <p:ext uri="{BB962C8B-B14F-4D97-AF65-F5344CB8AC3E}">
        <p14:creationId xmlns:p14="http://schemas.microsoft.com/office/powerpoint/2010/main" val="3285740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Executive Summary: Contrast 3 Key Findings</a:t>
            </a:r>
            <a:endParaRPr lang="en-US" dirty="0"/>
          </a:p>
        </p:txBody>
      </p:sp>
      <p:sp>
        <p:nvSpPr>
          <p:cNvPr id="3" name="Content Placeholder 2"/>
          <p:cNvSpPr>
            <a:spLocks noGrp="1"/>
          </p:cNvSpPr>
          <p:nvPr>
            <p:ph idx="1"/>
          </p:nvPr>
        </p:nvSpPr>
        <p:spPr/>
        <p:txBody>
          <a:bodyPr>
            <a:normAutofit lnSpcReduction="10000"/>
          </a:bodyPr>
          <a:lstStyle/>
          <a:p>
            <a:r>
              <a:rPr lang="en-US" b="1" dirty="0" smtClean="0">
                <a:solidFill>
                  <a:srgbClr val="671E75"/>
                </a:solidFill>
              </a:rPr>
              <a:t>Contrast 3: </a:t>
            </a:r>
            <a:r>
              <a:rPr lang="en-US" dirty="0" smtClean="0"/>
              <a:t>Assessing disparities in access to and quality of care for VHA users with different characteristics.</a:t>
            </a:r>
          </a:p>
          <a:p>
            <a:pPr lvl="1"/>
            <a:r>
              <a:rPr lang="en-US" dirty="0" smtClean="0"/>
              <a:t>Disparities in access to and quality of care occurred most often across </a:t>
            </a:r>
            <a:r>
              <a:rPr lang="en-US" b="1" dirty="0" smtClean="0"/>
              <a:t>age</a:t>
            </a:r>
            <a:r>
              <a:rPr lang="en-US" dirty="0" smtClean="0"/>
              <a:t> and </a:t>
            </a:r>
            <a:r>
              <a:rPr lang="en-US" b="1" dirty="0" smtClean="0"/>
              <a:t>gender</a:t>
            </a:r>
            <a:r>
              <a:rPr lang="en-US" dirty="0" smtClean="0"/>
              <a:t> categories.</a:t>
            </a:r>
          </a:p>
          <a:p>
            <a:pPr lvl="2"/>
            <a:r>
              <a:rPr lang="en-US" dirty="0" smtClean="0"/>
              <a:t>Compared with younger VHA users, </a:t>
            </a:r>
            <a:r>
              <a:rPr lang="en-US" b="1" dirty="0" smtClean="0"/>
              <a:t>middle-aged </a:t>
            </a:r>
            <a:r>
              <a:rPr lang="en-US" dirty="0" smtClean="0"/>
              <a:t>VHA users had better care for 64% of measures and similar care for 36% of measures.</a:t>
            </a:r>
          </a:p>
          <a:p>
            <a:pPr lvl="2"/>
            <a:r>
              <a:rPr lang="en-US" dirty="0" smtClean="0"/>
              <a:t>Compared with younger VHA users, </a:t>
            </a:r>
            <a:r>
              <a:rPr lang="en-US" b="1" dirty="0" smtClean="0"/>
              <a:t>older </a:t>
            </a:r>
            <a:r>
              <a:rPr lang="en-US" dirty="0" smtClean="0"/>
              <a:t>VHA users had better care for 79% of measures, similar care for 14% of measures, and worse care for 7% of measures.</a:t>
            </a:r>
          </a:p>
          <a:p>
            <a:pPr lvl="2"/>
            <a:r>
              <a:rPr lang="en-US" dirty="0" smtClean="0"/>
              <a:t>Compared with male VHA users, </a:t>
            </a:r>
            <a:r>
              <a:rPr lang="en-US" b="1" dirty="0" smtClean="0"/>
              <a:t>females</a:t>
            </a:r>
            <a:r>
              <a:rPr lang="en-US" dirty="0" smtClean="0"/>
              <a:t> had better care for 4% of measures, similar care for 57% of measures, and worse care for 39% of measures.</a:t>
            </a:r>
            <a:endParaRPr lang="en-US" dirty="0"/>
          </a:p>
        </p:txBody>
      </p:sp>
    </p:spTree>
    <p:extLst>
      <p:ext uri="{BB962C8B-B14F-4D97-AF65-F5344CB8AC3E}">
        <p14:creationId xmlns:p14="http://schemas.microsoft.com/office/powerpoint/2010/main" val="31754957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Autofit/>
          </a:bodyPr>
          <a:lstStyle/>
          <a:p>
            <a:pPr algn="l"/>
            <a:r>
              <a:rPr lang="en-US" sz="1800" dirty="0"/>
              <a:t>Number and percentage of measures for which </a:t>
            </a:r>
            <a:r>
              <a:rPr lang="en-US" sz="1800" dirty="0">
                <a:solidFill>
                  <a:srgbClr val="FFDA71"/>
                </a:solidFill>
              </a:rPr>
              <a:t>Veterans of selected groups experienced better, same, or worse access to or quality of care</a:t>
            </a:r>
            <a:r>
              <a:rPr lang="en-US" sz="1800" dirty="0">
                <a:solidFill>
                  <a:srgbClr val="FFD255"/>
                </a:solidFill>
              </a:rPr>
              <a:t> </a:t>
            </a:r>
            <a:r>
              <a:rPr lang="en-US" sz="1800" dirty="0"/>
              <a:t>compared with reference group Veterans, 2014-2017 or 2015-2018</a:t>
            </a:r>
          </a:p>
        </p:txBody>
      </p:sp>
      <p:graphicFrame>
        <p:nvGraphicFramePr>
          <p:cNvPr id="6" name="Chart 5" descr="For the most 2014-2017 or 2015-2018: Rural Veterans experienced similar care as urban Veterans on 7 measures (78%) and worse on 2 measures (22%). Veterans with limited activity experienced better care than Veterans without limited activity on 3 measures (13%), similar on 11 measures (48%), and worse on 9 measures (39%). Veterans with a high school degree or less education experienced similar care as Veterans with at least some college on 20 measures (83%) and worse on 4 measures (17%). Veterans with incomes below the poverty line experienced similar care as Veterans with middle or high incomes on 9 measures (69%) and worse on 4 measures (31%). Veterans with incomes just above the poverty line experienced similar care as Veterans with middle or high incomes on 15 measures (75%) and worse on 5 measures (25%). Veterans with public insurance experienced similar care as Veterans with private insurance on 4 measures (100%).">
            <a:extLst>
              <a:ext uri="{FF2B5EF4-FFF2-40B4-BE49-F238E27FC236}">
                <a16:creationId xmlns:a16="http://schemas.microsoft.com/office/drawing/2014/main" id="{8E68D054-5F41-4961-8247-5DAC78C1A00E}"/>
              </a:ext>
            </a:extLst>
          </p:cNvPr>
          <p:cNvGraphicFramePr/>
          <p:nvPr>
            <p:extLst>
              <p:ext uri="{D42A27DB-BD31-4B8C-83A1-F6EECF244321}">
                <p14:modId xmlns:p14="http://schemas.microsoft.com/office/powerpoint/2010/main" val="3068755043"/>
              </p:ext>
            </p:extLst>
          </p:nvPr>
        </p:nvGraphicFramePr>
        <p:xfrm>
          <a:off x="368300" y="1371600"/>
          <a:ext cx="8318499" cy="45059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A739A69F-5773-49B6-B556-A9468F0B0BF3}"/>
              </a:ext>
            </a:extLst>
          </p:cNvPr>
          <p:cNvSpPr txBox="1"/>
          <p:nvPr/>
        </p:nvSpPr>
        <p:spPr>
          <a:xfrm>
            <a:off x="457199" y="6035040"/>
            <a:ext cx="8229600" cy="400110"/>
          </a:xfrm>
          <a:prstGeom prst="rect">
            <a:avLst/>
          </a:prstGeom>
          <a:noFill/>
        </p:spPr>
        <p:txBody>
          <a:bodyPr wrap="square" rtlCol="0">
            <a:spAutoFit/>
          </a:bodyPr>
          <a:lstStyle/>
          <a:p>
            <a:r>
              <a:rPr lang="en-US" sz="1000" b="1" dirty="0" smtClean="0"/>
              <a:t>Source</a:t>
            </a:r>
            <a:r>
              <a:rPr lang="en-US" sz="1000" b="1" dirty="0"/>
              <a:t>:</a:t>
            </a:r>
            <a:r>
              <a:rPr lang="en-US" sz="1000" dirty="0"/>
              <a:t> Agency for Healthcare Research and Quality, Medical Expenditure Panel Survey, 2014-2017; and Centers for Disease Control and Prevention, National Center for Health Statistics, National Health Interview Survey, 2015-2018.</a:t>
            </a:r>
          </a:p>
        </p:txBody>
      </p:sp>
    </p:spTree>
    <p:extLst>
      <p:ext uri="{BB962C8B-B14F-4D97-AF65-F5344CB8AC3E}">
        <p14:creationId xmlns:p14="http://schemas.microsoft.com/office/powerpoint/2010/main" val="39774822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r>
              <a:rPr lang="en-US" sz="2200" dirty="0"/>
              <a:t>Veterans </a:t>
            </a:r>
            <a:r>
              <a:rPr lang="en-US" sz="2200" dirty="0" smtClean="0"/>
              <a:t>with a </a:t>
            </a:r>
            <a:r>
              <a:rPr lang="en-US" sz="2200" dirty="0">
                <a:solidFill>
                  <a:srgbClr val="FFDA71"/>
                </a:solidFill>
              </a:rPr>
              <a:t>usual primary care provider</a:t>
            </a:r>
            <a:r>
              <a:rPr lang="en-US" sz="2200" dirty="0"/>
              <a:t>,</a:t>
            </a:r>
            <a:r>
              <a:rPr lang="haw-US" sz="2200" dirty="0"/>
              <a:t> </a:t>
            </a:r>
            <a:r>
              <a:rPr lang="en-US" sz="2200" dirty="0"/>
              <a:t>2014-2017</a:t>
            </a:r>
          </a:p>
        </p:txBody>
      </p:sp>
      <p:sp>
        <p:nvSpPr>
          <p:cNvPr id="6" name="TextBox 5">
            <a:extLst>
              <a:ext uri="{FF2B5EF4-FFF2-40B4-BE49-F238E27FC236}">
                <a16:creationId xmlns:a16="http://schemas.microsoft.com/office/drawing/2014/main" id="{50BD878D-B39B-476E-9976-0281B0D9CAFA}"/>
              </a:ext>
            </a:extLst>
          </p:cNvPr>
          <p:cNvSpPr txBox="1"/>
          <p:nvPr/>
        </p:nvSpPr>
        <p:spPr>
          <a:xfrm>
            <a:off x="457199" y="5943600"/>
            <a:ext cx="8229600" cy="400110"/>
          </a:xfrm>
          <a:prstGeom prst="rect">
            <a:avLst/>
          </a:prstGeom>
          <a:noFill/>
        </p:spPr>
        <p:txBody>
          <a:bodyPr wrap="square" rtlCol="0">
            <a:spAutoFit/>
          </a:bodyPr>
          <a:lstStyle/>
          <a:p>
            <a:r>
              <a:rPr lang="en-US" sz="1000" b="1" dirty="0"/>
              <a:t>Key: </a:t>
            </a:r>
            <a:r>
              <a:rPr lang="en-US" sz="1000" dirty="0" err="1"/>
              <a:t>y.o</a:t>
            </a:r>
            <a:r>
              <a:rPr lang="en-US" sz="1000" dirty="0"/>
              <a:t>. = years old; NH = non-Hispanic.</a:t>
            </a:r>
            <a:endParaRPr lang="en-US" sz="1000" b="1" dirty="0"/>
          </a:p>
          <a:p>
            <a:r>
              <a:rPr lang="en-US" sz="1000" b="1" dirty="0"/>
              <a:t>Source:</a:t>
            </a:r>
            <a:r>
              <a:rPr lang="en-US" sz="1000" dirty="0"/>
              <a:t> Agency for Healthcare Research and Quality, Medical Expenditure Panel Survey, 2014-2017.</a:t>
            </a:r>
          </a:p>
        </p:txBody>
      </p:sp>
      <p:graphicFrame>
        <p:nvGraphicFramePr>
          <p:cNvPr id="9" name="Chart 8" descr="Bar Graph. Veterans 18 to 44 years old had 63.2%, Veterans 45-64 years of age had 80.1%, and vetrans aged 65 or older had 90.7%. Female Veterans had 83.6% and male veterans had 82.5%. Hispanic veterans had 72.6%, non hispanic Black veterans had 81.8%, and non hispanic white veterans had 84.2%">
            <a:extLst>
              <a:ext uri="{FF2B5EF4-FFF2-40B4-BE49-F238E27FC236}">
                <a16:creationId xmlns:a16="http://schemas.microsoft.com/office/drawing/2014/main" id="{E70C5AF0-9246-4181-8441-BF5D11FF408F}"/>
              </a:ext>
            </a:extLst>
          </p:cNvPr>
          <p:cNvGraphicFramePr/>
          <p:nvPr>
            <p:extLst>
              <p:ext uri="{D42A27DB-BD31-4B8C-83A1-F6EECF244321}">
                <p14:modId xmlns:p14="http://schemas.microsoft.com/office/powerpoint/2010/main" val="4106635846"/>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488629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r>
              <a:rPr lang="en-US" sz="2200" dirty="0"/>
              <a:t>Veterans </a:t>
            </a:r>
            <a:r>
              <a:rPr lang="en-US" sz="2200" dirty="0" smtClean="0"/>
              <a:t>with a</a:t>
            </a:r>
            <a:r>
              <a:rPr lang="en-US" sz="2200" dirty="0" smtClean="0">
                <a:solidFill>
                  <a:srgbClr val="FFDA71"/>
                </a:solidFill>
              </a:rPr>
              <a:t> usual </a:t>
            </a:r>
            <a:r>
              <a:rPr lang="en-US" sz="2200" dirty="0">
                <a:solidFill>
                  <a:srgbClr val="FFDA71"/>
                </a:solidFill>
              </a:rPr>
              <a:t>primary care provider</a:t>
            </a:r>
            <a:r>
              <a:rPr lang="en-US" sz="2200" dirty="0"/>
              <a:t>, 2014-2017</a:t>
            </a:r>
          </a:p>
        </p:txBody>
      </p:sp>
      <p:sp>
        <p:nvSpPr>
          <p:cNvPr id="4" name="TextBox 3">
            <a:extLst>
              <a:ext uri="{FF2B5EF4-FFF2-40B4-BE49-F238E27FC236}">
                <a16:creationId xmlns:a16="http://schemas.microsoft.com/office/drawing/2014/main" id="{2DDD89E7-8A74-48B6-B9F5-0DABBC02F602}"/>
              </a:ext>
            </a:extLst>
          </p:cNvPr>
          <p:cNvSpPr txBox="1"/>
          <p:nvPr/>
        </p:nvSpPr>
        <p:spPr>
          <a:xfrm>
            <a:off x="457198" y="5852160"/>
            <a:ext cx="8229601" cy="400110"/>
          </a:xfrm>
          <a:prstGeom prst="rect">
            <a:avLst/>
          </a:prstGeom>
          <a:noFill/>
        </p:spPr>
        <p:txBody>
          <a:bodyPr wrap="square" rtlCol="0">
            <a:spAutoFit/>
          </a:bodyPr>
          <a:lstStyle/>
          <a:p>
            <a:r>
              <a:rPr lang="en-US" sz="1000" b="1" dirty="0" smtClean="0"/>
              <a:t>Source</a:t>
            </a:r>
            <a:r>
              <a:rPr lang="en-US" sz="1000" b="1" dirty="0"/>
              <a:t>:</a:t>
            </a:r>
            <a:r>
              <a:rPr lang="en-US" sz="1000" dirty="0"/>
              <a:t> Agency for Healthcare Research and Quality, Medical Expenditure Panel Survey, 2014-2017.</a:t>
            </a:r>
          </a:p>
          <a:p>
            <a:r>
              <a:rPr lang="en-US" sz="1000" b="1" dirty="0"/>
              <a:t>Note: </a:t>
            </a:r>
            <a:r>
              <a:rPr lang="en-US" sz="1000" dirty="0"/>
              <a:t>The data for rural vs. urban location and private vs. public insurance did not meet criterial for statistical reliability and are not included.</a:t>
            </a:r>
            <a:endParaRPr lang="en-US" sz="1000" b="1" dirty="0"/>
          </a:p>
        </p:txBody>
      </p:sp>
      <p:graphicFrame>
        <p:nvGraphicFramePr>
          <p:cNvPr id="6" name="Chart 5" descr="Bar Graph. There were no statistically significant differences between veterans with limited activity and veterans without limited activity in the percentage with a primary care provider (88.6% vs. 81.2%). There were no statistically significant differences between veterans with high school or less education and veterans with at least some college education in the percentage with a primary care provider (80.5% vs. 82.6%). There were no statistically significant differences between veterans with poor income and veterans with middle or high income in the percentage with a primary care provider (78.4% vs. 82.8%). &#10;There were no statistically significant differences between veterans with near poverty income and veterans with middle or high income in the percentage with a primary care provider (83.2% vs. 82.8%). &#10;">
            <a:extLst>
              <a:ext uri="{FF2B5EF4-FFF2-40B4-BE49-F238E27FC236}">
                <a16:creationId xmlns:a16="http://schemas.microsoft.com/office/drawing/2014/main" id="{0D699EB0-CB61-469C-BAA0-D686A8602B71}"/>
              </a:ext>
            </a:extLst>
          </p:cNvPr>
          <p:cNvGraphicFramePr/>
          <p:nvPr>
            <p:extLst>
              <p:ext uri="{D42A27DB-BD31-4B8C-83A1-F6EECF244321}">
                <p14:modId xmlns:p14="http://schemas.microsoft.com/office/powerpoint/2010/main" val="2923867425"/>
              </p:ext>
            </p:extLst>
          </p:nvPr>
        </p:nvGraphicFramePr>
        <p:xfrm>
          <a:off x="457200" y="160020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15046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D101F-40D9-43E3-8672-4F05BBFC90A9}"/>
              </a:ext>
            </a:extLst>
          </p:cNvPr>
          <p:cNvSpPr>
            <a:spLocks noGrp="1"/>
          </p:cNvSpPr>
          <p:nvPr>
            <p:ph type="title"/>
          </p:nvPr>
        </p:nvSpPr>
        <p:spPr/>
        <p:txBody>
          <a:bodyPr>
            <a:noAutofit/>
          </a:bodyPr>
          <a:lstStyle/>
          <a:p>
            <a:r>
              <a:rPr lang="en-US" sz="2200" dirty="0"/>
              <a:t>Veterans with a </a:t>
            </a:r>
            <a:r>
              <a:rPr lang="en-US" sz="2200" dirty="0">
                <a:solidFill>
                  <a:srgbClr val="FFDA71"/>
                </a:solidFill>
              </a:rPr>
              <a:t>usual primary care provider</a:t>
            </a:r>
            <a:r>
              <a:rPr lang="en-US" sz="2200" dirty="0"/>
              <a:t>, 2014-2017</a:t>
            </a:r>
          </a:p>
        </p:txBody>
      </p:sp>
      <p:sp>
        <p:nvSpPr>
          <p:cNvPr id="7" name="TextBox 6">
            <a:extLst>
              <a:ext uri="{FF2B5EF4-FFF2-40B4-BE49-F238E27FC236}">
                <a16:creationId xmlns:a16="http://schemas.microsoft.com/office/drawing/2014/main" id="{35B9AB4B-99EB-4961-90A3-C720EAAE0534}"/>
              </a:ext>
            </a:extLst>
          </p:cNvPr>
          <p:cNvSpPr txBox="1"/>
          <p:nvPr/>
        </p:nvSpPr>
        <p:spPr>
          <a:xfrm>
            <a:off x="457200" y="5852160"/>
            <a:ext cx="8229600" cy="400110"/>
          </a:xfrm>
          <a:prstGeom prst="rect">
            <a:avLst/>
          </a:prstGeom>
          <a:noFill/>
        </p:spPr>
        <p:txBody>
          <a:bodyPr wrap="square" rtlCol="0">
            <a:spAutoFit/>
          </a:bodyPr>
          <a:lstStyle/>
          <a:p>
            <a:r>
              <a:rPr lang="en-US" sz="1000" b="1" dirty="0"/>
              <a:t>Source:</a:t>
            </a:r>
            <a:r>
              <a:rPr lang="en-US" sz="1000" dirty="0"/>
              <a:t> Agency for Healthcare Research and Quality, Medical Expenditure Panel Survey, 2014-2017.</a:t>
            </a:r>
          </a:p>
          <a:p>
            <a:r>
              <a:rPr lang="en-US" sz="1000" b="1" dirty="0"/>
              <a:t>Note: </a:t>
            </a:r>
            <a:r>
              <a:rPr lang="en-US" sz="1000" dirty="0"/>
              <a:t>The data for female Veterans </a:t>
            </a:r>
            <a:r>
              <a:rPr lang="en-US" sz="1000" dirty="0" smtClean="0"/>
              <a:t>age 65+ </a:t>
            </a:r>
            <a:r>
              <a:rPr lang="en-US" sz="1000" dirty="0"/>
              <a:t>in 2014 did not meet criterial for statistical reliability and are not included.</a:t>
            </a:r>
            <a:endParaRPr lang="en-US" sz="1000" b="1" dirty="0"/>
          </a:p>
        </p:txBody>
      </p:sp>
      <p:graphicFrame>
        <p:nvGraphicFramePr>
          <p:cNvPr id="5" name="Chart 4" descr="Line Graph. Percent of Veterans with a usual primary care provider, 2014-2017: Female Veterans age 18-44 (71.0% vs. 80.1%) Female Veterans age 45-64 (81.4% vs. 81.7%). Female Veterans age 65+ (89.4% vs. 90.8%). Male Veterans age 18-44 (63.3% vs. 58.4%). Male Veterans age 45-64 (82.4% vs. 79.0%). Male Veterans age 65+ (91.6% vs. 89.9%).">
            <a:extLst>
              <a:ext uri="{FF2B5EF4-FFF2-40B4-BE49-F238E27FC236}">
                <a16:creationId xmlns:a16="http://schemas.microsoft.com/office/drawing/2014/main" id="{60AD1AE8-1EEC-4BFA-B447-1F37D2B5674F}"/>
              </a:ext>
            </a:extLst>
          </p:cNvPr>
          <p:cNvGraphicFramePr/>
          <p:nvPr>
            <p:extLst>
              <p:ext uri="{D42A27DB-BD31-4B8C-83A1-F6EECF244321}">
                <p14:modId xmlns:p14="http://schemas.microsoft.com/office/powerpoint/2010/main" val="1234090770"/>
              </p:ext>
            </p:extLst>
          </p:nvPr>
        </p:nvGraphicFramePr>
        <p:xfrm>
          <a:off x="457200" y="1600200"/>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26979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pPr algn="l"/>
            <a:r>
              <a:rPr lang="en-US" sz="2200" dirty="0"/>
              <a:t>Veterans who indicated </a:t>
            </a:r>
            <a:r>
              <a:rPr lang="en-US" sz="2200" dirty="0">
                <a:solidFill>
                  <a:srgbClr val="FFDA71"/>
                </a:solidFill>
              </a:rPr>
              <a:t>a dental visit </a:t>
            </a:r>
            <a:r>
              <a:rPr lang="en-US" sz="2200" dirty="0"/>
              <a:t>in the past calendar year, 2014-2017</a:t>
            </a:r>
          </a:p>
        </p:txBody>
      </p:sp>
      <p:sp>
        <p:nvSpPr>
          <p:cNvPr id="5" name="TextBox 4">
            <a:extLst>
              <a:ext uri="{FF2B5EF4-FFF2-40B4-BE49-F238E27FC236}">
                <a16:creationId xmlns:a16="http://schemas.microsoft.com/office/drawing/2014/main" id="{A44D11FD-FB15-4B4F-B913-5D8DD9A53512}"/>
              </a:ext>
            </a:extLst>
          </p:cNvPr>
          <p:cNvSpPr txBox="1"/>
          <p:nvPr/>
        </p:nvSpPr>
        <p:spPr>
          <a:xfrm>
            <a:off x="457199" y="5943600"/>
            <a:ext cx="8229600" cy="400110"/>
          </a:xfrm>
          <a:prstGeom prst="rect">
            <a:avLst/>
          </a:prstGeom>
          <a:noFill/>
        </p:spPr>
        <p:txBody>
          <a:bodyPr wrap="square" rtlCol="0">
            <a:spAutoFit/>
          </a:bodyPr>
          <a:lstStyle/>
          <a:p>
            <a:r>
              <a:rPr lang="en-US" sz="1000" b="1" dirty="0"/>
              <a:t>Key: </a:t>
            </a:r>
            <a:r>
              <a:rPr lang="en-US" sz="1000" dirty="0" err="1"/>
              <a:t>y.o</a:t>
            </a:r>
            <a:r>
              <a:rPr lang="en-US" sz="1000" dirty="0"/>
              <a:t>. = years old; NH = non-Hispanic.</a:t>
            </a:r>
            <a:endParaRPr lang="en-US" sz="1000" b="1" dirty="0"/>
          </a:p>
          <a:p>
            <a:r>
              <a:rPr lang="en-US" sz="1000" b="1" dirty="0"/>
              <a:t>Source:</a:t>
            </a:r>
            <a:r>
              <a:rPr lang="en-US" sz="1000" dirty="0"/>
              <a:t> Agency for Healthcare Research and Quality, Medical Expenditure Panel Survey, 2014-2017.</a:t>
            </a:r>
          </a:p>
        </p:txBody>
      </p:sp>
      <p:graphicFrame>
        <p:nvGraphicFramePr>
          <p:cNvPr id="8" name="Chart 7" descr="Bar Graph. Percent of Veterans who indicated a dental visit in the past calendar year, 2014-2017: Veterans age 45-64 compared to Veterans age 18-44 (42.1% vs. 32.1%);Veterans age 65+ compared to Veterans age 18-44 (48.7% vs. 32.1%); Female Veterans compared to male Veterans (49.4% vs. 43.2%); Hispanic Veterans compared to non-Hispanic white Veterans (39.9% vs. 45.4%); Non-Hispanic black Veterans compared to non-Hispanic white Veterans (31.1% vs. 45.4%).">
            <a:extLst>
              <a:ext uri="{FF2B5EF4-FFF2-40B4-BE49-F238E27FC236}">
                <a16:creationId xmlns:a16="http://schemas.microsoft.com/office/drawing/2014/main" id="{81886200-0A79-431D-B758-28EE6F7BA3FC}"/>
              </a:ext>
            </a:extLst>
          </p:cNvPr>
          <p:cNvGraphicFramePr/>
          <p:nvPr>
            <p:extLst>
              <p:ext uri="{D42A27DB-BD31-4B8C-83A1-F6EECF244321}">
                <p14:modId xmlns:p14="http://schemas.microsoft.com/office/powerpoint/2010/main" val="2585774644"/>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08832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pPr algn="l"/>
            <a:r>
              <a:rPr lang="en-US" sz="2200" dirty="0"/>
              <a:t>Veterans who indicated </a:t>
            </a:r>
            <a:r>
              <a:rPr lang="en-US" sz="2200" dirty="0">
                <a:solidFill>
                  <a:srgbClr val="FFDA71"/>
                </a:solidFill>
              </a:rPr>
              <a:t>a dental visit </a:t>
            </a:r>
            <a:r>
              <a:rPr lang="en-US" sz="2200" dirty="0"/>
              <a:t>in the past calendar year, 2014-2017</a:t>
            </a:r>
          </a:p>
        </p:txBody>
      </p:sp>
      <p:sp>
        <p:nvSpPr>
          <p:cNvPr id="6" name="TextBox 5">
            <a:extLst>
              <a:ext uri="{FF2B5EF4-FFF2-40B4-BE49-F238E27FC236}">
                <a16:creationId xmlns:a16="http://schemas.microsoft.com/office/drawing/2014/main" id="{70616FAE-DB87-4F88-9851-2F2A3749BE82}"/>
              </a:ext>
            </a:extLst>
          </p:cNvPr>
          <p:cNvSpPr txBox="1"/>
          <p:nvPr/>
        </p:nvSpPr>
        <p:spPr>
          <a:xfrm>
            <a:off x="457199" y="5852160"/>
            <a:ext cx="8229600" cy="553998"/>
          </a:xfrm>
          <a:prstGeom prst="rect">
            <a:avLst/>
          </a:prstGeom>
          <a:noFill/>
        </p:spPr>
        <p:txBody>
          <a:bodyPr wrap="square" rtlCol="0">
            <a:spAutoFit/>
          </a:bodyPr>
          <a:lstStyle/>
          <a:p>
            <a:r>
              <a:rPr lang="en-US" sz="1000" b="1" dirty="0" smtClean="0"/>
              <a:t>Source</a:t>
            </a:r>
            <a:r>
              <a:rPr lang="en-US" sz="1000" b="1" dirty="0"/>
              <a:t>:</a:t>
            </a:r>
            <a:r>
              <a:rPr lang="en-US" sz="1000" dirty="0"/>
              <a:t> Agency for Healthcare Research and Quality, Medical Expenditure Panel Survey, 2014-2017.</a:t>
            </a:r>
          </a:p>
          <a:p>
            <a:r>
              <a:rPr lang="en-US" sz="1000" b="1" dirty="0"/>
              <a:t>Note: </a:t>
            </a:r>
            <a:r>
              <a:rPr lang="en-US" sz="1000" dirty="0"/>
              <a:t>The data for poor vs. middle/high income, rural vs. urban location, and private vs. public insurance did not meet criterial for statistical reliability and are not included.</a:t>
            </a:r>
            <a:endParaRPr lang="en-US" sz="1000" b="1" dirty="0"/>
          </a:p>
        </p:txBody>
      </p:sp>
      <p:graphicFrame>
        <p:nvGraphicFramePr>
          <p:cNvPr id="8" name="Chart 7" descr="Bar Graph. Percent of Veterans who indicated a dental visit in the past calendar year, 2014-2017 Veterans with limited activity compared to Veterans without limited activity (31.4% vs. 45.9%); Veterans with a high school degree or less compared to Veterans with at least some college (31.5% vs. 51.3%); Veterans with incomes just above the poverty compared to Veterans with middle or high incomes (28.9% vs. 46.3%). ">
            <a:extLst>
              <a:ext uri="{FF2B5EF4-FFF2-40B4-BE49-F238E27FC236}">
                <a16:creationId xmlns:a16="http://schemas.microsoft.com/office/drawing/2014/main" id="{D6DFCEA6-6F87-4B84-A8AC-36C00A1C2C84}"/>
              </a:ext>
            </a:extLst>
          </p:cNvPr>
          <p:cNvGraphicFramePr/>
          <p:nvPr>
            <p:extLst>
              <p:ext uri="{D42A27DB-BD31-4B8C-83A1-F6EECF244321}">
                <p14:modId xmlns:p14="http://schemas.microsoft.com/office/powerpoint/2010/main" val="2574099874"/>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8309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pPr algn="l"/>
            <a:r>
              <a:rPr lang="en-US" sz="2200" smtClean="0"/>
              <a:t>Veterans who indicated </a:t>
            </a:r>
            <a:r>
              <a:rPr lang="en-US" sz="2200" smtClean="0">
                <a:solidFill>
                  <a:srgbClr val="FFDA71"/>
                </a:solidFill>
              </a:rPr>
              <a:t>a dental visit </a:t>
            </a:r>
            <a:r>
              <a:rPr lang="en-US" sz="2200" smtClean="0"/>
              <a:t>in the past calendar year, 2014-2017</a:t>
            </a:r>
            <a:endParaRPr lang="en-US" sz="2200" dirty="0"/>
          </a:p>
        </p:txBody>
      </p:sp>
      <p:sp>
        <p:nvSpPr>
          <p:cNvPr id="9" name="TextBox 8">
            <a:extLst>
              <a:ext uri="{FF2B5EF4-FFF2-40B4-BE49-F238E27FC236}">
                <a16:creationId xmlns:a16="http://schemas.microsoft.com/office/drawing/2014/main" id="{017E8379-307F-490E-8745-30D546A4F076}"/>
              </a:ext>
            </a:extLst>
          </p:cNvPr>
          <p:cNvSpPr txBox="1"/>
          <p:nvPr/>
        </p:nvSpPr>
        <p:spPr>
          <a:xfrm>
            <a:off x="457200" y="5943600"/>
            <a:ext cx="8229600" cy="400110"/>
          </a:xfrm>
          <a:prstGeom prst="rect">
            <a:avLst/>
          </a:prstGeom>
          <a:noFill/>
        </p:spPr>
        <p:txBody>
          <a:bodyPr wrap="square" rtlCol="0">
            <a:spAutoFit/>
          </a:bodyPr>
          <a:lstStyle/>
          <a:p>
            <a:r>
              <a:rPr lang="en-US" sz="1000" b="1" dirty="0"/>
              <a:t>Source:</a:t>
            </a:r>
            <a:r>
              <a:rPr lang="en-US" sz="1000" dirty="0"/>
              <a:t> Agency for Healthcare Research and Quality, Medical Expenditure Panel Survey, 2014-2017.</a:t>
            </a:r>
          </a:p>
          <a:p>
            <a:r>
              <a:rPr lang="en-US" sz="1000" b="1" dirty="0"/>
              <a:t>Note: </a:t>
            </a:r>
            <a:r>
              <a:rPr lang="en-US" sz="1000" dirty="0"/>
              <a:t>The data for female Veterans </a:t>
            </a:r>
            <a:r>
              <a:rPr lang="en-US" sz="1000" dirty="0" smtClean="0"/>
              <a:t>age 65+ </a:t>
            </a:r>
            <a:r>
              <a:rPr lang="en-US" sz="1000" dirty="0"/>
              <a:t>in 2014 did not meet criterial for statistical reliability and are not included.</a:t>
            </a:r>
            <a:endParaRPr lang="en-US" sz="1000" b="1" dirty="0"/>
          </a:p>
        </p:txBody>
      </p:sp>
      <p:graphicFrame>
        <p:nvGraphicFramePr>
          <p:cNvPr id="4" name="Chart 3" descr="Line Graph. Percent of Veterans who indicated a dental visit in the past calendar year, 2014-2017: Female Veterans age 18-44 (42.9% vs. 59.1%); Female Veterans age 45-64 (39.6% vs. 53.9%); Female Veterans age 65+ (43.1% vs. 67.7%); Male Veterans age 18-44 (33.3% vs. 26.7%); Male Veterans age 45-64 (46.9% vs. 37.9%); Male Veterans age 65+ (48.8% vs. 48.1%).">
            <a:extLst>
              <a:ext uri="{FF2B5EF4-FFF2-40B4-BE49-F238E27FC236}">
                <a16:creationId xmlns:a16="http://schemas.microsoft.com/office/drawing/2014/main" id="{34D81C85-672F-43B3-8463-631466241566}"/>
              </a:ext>
            </a:extLst>
          </p:cNvPr>
          <p:cNvGraphicFramePr/>
          <p:nvPr>
            <p:extLst>
              <p:ext uri="{D42A27DB-BD31-4B8C-83A1-F6EECF244321}">
                <p14:modId xmlns:p14="http://schemas.microsoft.com/office/powerpoint/2010/main" val="805194125"/>
              </p:ext>
            </p:extLst>
          </p:nvPr>
        </p:nvGraphicFramePr>
        <p:xfrm>
          <a:off x="457200" y="1475826"/>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89314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pPr algn="l"/>
            <a:r>
              <a:rPr lang="en-US" sz="2200" dirty="0"/>
              <a:t>Veterans who received </a:t>
            </a:r>
            <a:r>
              <a:rPr lang="en-US" sz="2200" dirty="0">
                <a:solidFill>
                  <a:srgbClr val="FFDA71"/>
                </a:solidFill>
              </a:rPr>
              <a:t>an influenza vaccination </a:t>
            </a:r>
            <a:r>
              <a:rPr lang="en-US" sz="2200" dirty="0"/>
              <a:t>in the past 12 months, 2015-2018</a:t>
            </a:r>
          </a:p>
        </p:txBody>
      </p:sp>
      <p:sp>
        <p:nvSpPr>
          <p:cNvPr id="5" name="TextBox 4">
            <a:extLst>
              <a:ext uri="{FF2B5EF4-FFF2-40B4-BE49-F238E27FC236}">
                <a16:creationId xmlns:a16="http://schemas.microsoft.com/office/drawing/2014/main" id="{4C5432AA-ACAA-4A00-8A67-FFCE8370341D}"/>
              </a:ext>
            </a:extLst>
          </p:cNvPr>
          <p:cNvSpPr txBox="1"/>
          <p:nvPr/>
        </p:nvSpPr>
        <p:spPr>
          <a:xfrm>
            <a:off x="457199" y="5943600"/>
            <a:ext cx="8229600" cy="400110"/>
          </a:xfrm>
          <a:prstGeom prst="rect">
            <a:avLst/>
          </a:prstGeom>
          <a:noFill/>
        </p:spPr>
        <p:txBody>
          <a:bodyPr wrap="square" rtlCol="0">
            <a:spAutoFit/>
          </a:bodyPr>
          <a:lstStyle/>
          <a:p>
            <a:r>
              <a:rPr lang="en-US" sz="1000" b="1" dirty="0" err="1"/>
              <a:t>Ke</a:t>
            </a:r>
            <a:r>
              <a:rPr lang="en-US" sz="1000" b="1" dirty="0"/>
              <a:t>: </a:t>
            </a:r>
            <a:r>
              <a:rPr lang="en-US" sz="1000" dirty="0" err="1"/>
              <a:t>y.o</a:t>
            </a:r>
            <a:r>
              <a:rPr lang="en-US" sz="1000" dirty="0"/>
              <a:t>. = years old; NH = non-Hispanic.</a:t>
            </a:r>
            <a:endParaRPr lang="en-US" sz="1000" b="1" dirty="0"/>
          </a:p>
          <a:p>
            <a:r>
              <a:rPr lang="en-US" sz="1000" b="1" dirty="0"/>
              <a:t>Source:</a:t>
            </a:r>
            <a:r>
              <a:rPr lang="en-US" sz="1000" dirty="0"/>
              <a:t> Centers for Disease Control and Prevention, National Center for Health Statistics, National Health Interview </a:t>
            </a:r>
            <a:r>
              <a:rPr lang="en-US" sz="1000" b="1" dirty="0" err="1" smtClean="0"/>
              <a:t>y</a:t>
            </a:r>
            <a:r>
              <a:rPr lang="en-US" sz="1000" dirty="0" err="1" smtClean="0"/>
              <a:t>Survey</a:t>
            </a:r>
            <a:r>
              <a:rPr lang="en-US" sz="1000" dirty="0"/>
              <a:t>, 2015-2018.</a:t>
            </a:r>
          </a:p>
        </p:txBody>
      </p:sp>
      <p:graphicFrame>
        <p:nvGraphicFramePr>
          <p:cNvPr id="8" name="Chart 7" descr="Bar Graph. Percent of Veterans who received an influenza vaccination in the past 12 months, 2015-2018: Veterans age 50-64 compared to Veterans age 20-49 (49.0% vs. 44.8%). Veterans age 65+ compared to Veterans age 20-49 (71.5% vs. 44.8%). Female Veterans compared to male Veterans (57.3% vs. 49.1%); Hispanic Veterans compared to non-Hispanic white Veterans (51.4% vs. 49.9%); Non-Hispanic black Veterans compared to non-Hispanic white Veterans (49.2% vs. 49.9%). ">
            <a:extLst>
              <a:ext uri="{FF2B5EF4-FFF2-40B4-BE49-F238E27FC236}">
                <a16:creationId xmlns:a16="http://schemas.microsoft.com/office/drawing/2014/main" id="{0794BCDB-E2E2-4826-9E2D-7E3F9DAE10D7}"/>
              </a:ext>
            </a:extLst>
          </p:cNvPr>
          <p:cNvGraphicFramePr/>
          <p:nvPr>
            <p:extLst>
              <p:ext uri="{D42A27DB-BD31-4B8C-83A1-F6EECF244321}">
                <p14:modId xmlns:p14="http://schemas.microsoft.com/office/powerpoint/2010/main" val="819048117"/>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7709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r>
              <a:rPr lang="en-US" sz="2200" dirty="0"/>
              <a:t>Veterans who received </a:t>
            </a:r>
            <a:r>
              <a:rPr lang="en-US" sz="2200" dirty="0">
                <a:solidFill>
                  <a:srgbClr val="FFDA71"/>
                </a:solidFill>
              </a:rPr>
              <a:t>an influenza vaccination </a:t>
            </a:r>
            <a:r>
              <a:rPr lang="en-US" sz="2200" dirty="0"/>
              <a:t>in the past 12 months, 2015-2018</a:t>
            </a:r>
          </a:p>
        </p:txBody>
      </p:sp>
      <p:sp>
        <p:nvSpPr>
          <p:cNvPr id="8" name="TextBox 7">
            <a:extLst>
              <a:ext uri="{FF2B5EF4-FFF2-40B4-BE49-F238E27FC236}">
                <a16:creationId xmlns:a16="http://schemas.microsoft.com/office/drawing/2014/main" id="{F3A3F9B7-569C-493D-8F34-03BDBF117434}"/>
              </a:ext>
            </a:extLst>
          </p:cNvPr>
          <p:cNvSpPr txBox="1"/>
          <p:nvPr/>
        </p:nvSpPr>
        <p:spPr>
          <a:xfrm>
            <a:off x="457199" y="6126480"/>
            <a:ext cx="8229600" cy="400110"/>
          </a:xfrm>
          <a:prstGeom prst="rect">
            <a:avLst/>
          </a:prstGeom>
          <a:noFill/>
        </p:spPr>
        <p:txBody>
          <a:bodyPr wrap="square" rtlCol="0">
            <a:spAutoFit/>
          </a:bodyPr>
          <a:lstStyle/>
          <a:p>
            <a:r>
              <a:rPr lang="en-US" sz="1000" b="1" dirty="0"/>
              <a:t>S</a:t>
            </a:r>
            <a:r>
              <a:rPr lang="en-US" sz="1000" b="1" dirty="0" smtClean="0"/>
              <a:t>ource</a:t>
            </a:r>
            <a:r>
              <a:rPr lang="en-US" sz="1000" b="1" dirty="0"/>
              <a:t>:</a:t>
            </a:r>
            <a:r>
              <a:rPr lang="en-US" sz="1000" dirty="0"/>
              <a:t> Centers for Disease Control and Prevention, National Center for Health Statistics, National Health Interview Survey, 2015-2018.</a:t>
            </a:r>
          </a:p>
          <a:p>
            <a:r>
              <a:rPr lang="en-US" sz="1000" b="1" dirty="0"/>
              <a:t>Note: </a:t>
            </a:r>
            <a:r>
              <a:rPr lang="en-US" sz="1000" dirty="0"/>
              <a:t>The data for private vs. public insurance did not meet criterial for statistical reliability and are not included.</a:t>
            </a:r>
            <a:endParaRPr lang="en-US" sz="1000" b="1" dirty="0"/>
          </a:p>
        </p:txBody>
      </p:sp>
      <p:graphicFrame>
        <p:nvGraphicFramePr>
          <p:cNvPr id="5" name="Chart 4" descr="Bar Graph: Percent of Veterans who received an influenza vaccination in the past 12 months, 2015-2018: Rural Veterans compared to urban Veterans (44.4% vs. 51.1%). Veterans with limited activity compared to Veterans without limited activity (50.5% vs. 48.9%). Veterans with a high school degree or less education compared to Veterans with at least some college (42.7% vs. 55.0%). Veterans with incomes below the poverty line compared to Veterans with middle or high incomes (45.6% vs. 51.9%). Veterans with incomes just above the poverty line compared to Veterans with middle or high incomes (41.9% vs. 51.9%).">
            <a:extLst>
              <a:ext uri="{FF2B5EF4-FFF2-40B4-BE49-F238E27FC236}">
                <a16:creationId xmlns:a16="http://schemas.microsoft.com/office/drawing/2014/main" id="{8D742CB3-B4E8-4F73-B08D-DCECE65B206A}"/>
              </a:ext>
            </a:extLst>
          </p:cNvPr>
          <p:cNvGraphicFramePr/>
          <p:nvPr>
            <p:extLst>
              <p:ext uri="{D42A27DB-BD31-4B8C-83A1-F6EECF244321}">
                <p14:modId xmlns:p14="http://schemas.microsoft.com/office/powerpoint/2010/main" val="2001577153"/>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93439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r>
              <a:rPr lang="en-US" sz="2200" dirty="0"/>
              <a:t>Veterans who received </a:t>
            </a:r>
            <a:r>
              <a:rPr lang="en-US" sz="2200" dirty="0">
                <a:solidFill>
                  <a:srgbClr val="FFDA71"/>
                </a:solidFill>
              </a:rPr>
              <a:t>a shingles vaccination</a:t>
            </a:r>
            <a:r>
              <a:rPr lang="en-US" sz="2200" dirty="0">
                <a:solidFill>
                  <a:srgbClr val="FFE18B"/>
                </a:solidFill>
              </a:rPr>
              <a:t> </a:t>
            </a:r>
            <a:r>
              <a:rPr lang="en-US" sz="2200" dirty="0"/>
              <a:t>in the past 12 months, 2015-2018</a:t>
            </a:r>
          </a:p>
        </p:txBody>
      </p:sp>
      <p:sp>
        <p:nvSpPr>
          <p:cNvPr id="6" name="TextBox 5">
            <a:extLst>
              <a:ext uri="{FF2B5EF4-FFF2-40B4-BE49-F238E27FC236}">
                <a16:creationId xmlns:a16="http://schemas.microsoft.com/office/drawing/2014/main" id="{3AC94137-7E97-4F12-9364-4A602B4B134B}"/>
              </a:ext>
            </a:extLst>
          </p:cNvPr>
          <p:cNvSpPr txBox="1"/>
          <p:nvPr/>
        </p:nvSpPr>
        <p:spPr>
          <a:xfrm>
            <a:off x="457199" y="5943600"/>
            <a:ext cx="8229600" cy="400110"/>
          </a:xfrm>
          <a:prstGeom prst="rect">
            <a:avLst/>
          </a:prstGeom>
          <a:noFill/>
        </p:spPr>
        <p:txBody>
          <a:bodyPr wrap="square" rtlCol="0">
            <a:spAutoFit/>
          </a:bodyPr>
          <a:lstStyle/>
          <a:p>
            <a:r>
              <a:rPr lang="en-US" sz="1000" b="1" dirty="0"/>
              <a:t>Key: </a:t>
            </a:r>
            <a:r>
              <a:rPr lang="en-US" sz="1000" dirty="0" err="1"/>
              <a:t>y.o</a:t>
            </a:r>
            <a:r>
              <a:rPr lang="en-US" sz="1000" dirty="0"/>
              <a:t>. = years old; NH = non-Hispanic.</a:t>
            </a:r>
            <a:endParaRPr lang="en-US" sz="1000" b="1" dirty="0"/>
          </a:p>
          <a:p>
            <a:r>
              <a:rPr lang="en-US" sz="1000" b="1" dirty="0"/>
              <a:t>Source:</a:t>
            </a:r>
            <a:r>
              <a:rPr lang="en-US" sz="1000" dirty="0"/>
              <a:t> Centers for Disease Control and Prevention, National Center for Health Statistics, National Health Interview Survey, 2015-2018.</a:t>
            </a:r>
          </a:p>
        </p:txBody>
      </p:sp>
      <p:graphicFrame>
        <p:nvGraphicFramePr>
          <p:cNvPr id="8" name="Chart 7" descr="Percent of Veterans who received a shingles vaccination in the past 12 months, 2015-2018: Veterans age 65+ compared to Veterans age 50-64 (41.0% vs. 11.1%). Female Veterans compared to male Veterans (28.5% vs. 24.4%). Hispanic Veterans compared to non-Hispanic white Veterans (21.2% vs. 25.9%). Non-Hispanic black Veterans compared to non-Hispanic white Veterans (15.5% vs. 25.9%).">
            <a:extLst>
              <a:ext uri="{FF2B5EF4-FFF2-40B4-BE49-F238E27FC236}">
                <a16:creationId xmlns:a16="http://schemas.microsoft.com/office/drawing/2014/main" id="{8F2E7674-E27F-46A2-8E89-D1C4644E6D23}"/>
              </a:ext>
            </a:extLst>
          </p:cNvPr>
          <p:cNvGraphicFramePr/>
          <p:nvPr>
            <p:extLst>
              <p:ext uri="{D42A27DB-BD31-4B8C-83A1-F6EECF244321}">
                <p14:modId xmlns:p14="http://schemas.microsoft.com/office/powerpoint/2010/main" val="3682144636"/>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3942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Executive Summary: Contrast 3 Key Findings (cont’d.)</a:t>
            </a:r>
          </a:p>
        </p:txBody>
      </p:sp>
      <p:sp>
        <p:nvSpPr>
          <p:cNvPr id="3" name="Content Placeholder 2"/>
          <p:cNvSpPr>
            <a:spLocks noGrp="1"/>
          </p:cNvSpPr>
          <p:nvPr>
            <p:ph idx="1"/>
          </p:nvPr>
        </p:nvSpPr>
        <p:spPr/>
        <p:txBody>
          <a:bodyPr>
            <a:normAutofit/>
          </a:bodyPr>
          <a:lstStyle/>
          <a:p>
            <a:r>
              <a:rPr lang="en-US" b="1" dirty="0">
                <a:solidFill>
                  <a:srgbClr val="671E75"/>
                </a:solidFill>
              </a:rPr>
              <a:t>Contrast 3: </a:t>
            </a:r>
            <a:r>
              <a:rPr lang="en-US" dirty="0"/>
              <a:t>Assessing disparities in access to and quality of care for VHA users with different characteristics. </a:t>
            </a:r>
          </a:p>
          <a:p>
            <a:pPr lvl="1"/>
            <a:r>
              <a:rPr lang="en-US" dirty="0"/>
              <a:t>In access to care, disparities occurred frequently across </a:t>
            </a:r>
            <a:r>
              <a:rPr lang="en-US" b="1" dirty="0"/>
              <a:t>racial/ethnic </a:t>
            </a:r>
            <a:r>
              <a:rPr lang="en-US" dirty="0"/>
              <a:t>categories.</a:t>
            </a:r>
          </a:p>
          <a:p>
            <a:pPr lvl="2"/>
            <a:r>
              <a:rPr lang="en-US" dirty="0" smtClean="0"/>
              <a:t>Compared with </a:t>
            </a:r>
            <a:r>
              <a:rPr lang="en-US" dirty="0"/>
              <a:t>non-Hispanic White VHA users, VHA users of </a:t>
            </a:r>
            <a:r>
              <a:rPr lang="en-US" b="1" dirty="0"/>
              <a:t>racial and ethnic minority groups</a:t>
            </a:r>
            <a:r>
              <a:rPr lang="en-US" dirty="0"/>
              <a:t> had better access to care for 3% of measures, similar access to care for 58% of measures, and worse access to care for 39% of measures.</a:t>
            </a:r>
          </a:p>
          <a:p>
            <a:pPr lvl="1"/>
            <a:r>
              <a:rPr lang="en-US" dirty="0"/>
              <a:t>Fewer disparities occurred across </a:t>
            </a:r>
            <a:r>
              <a:rPr lang="en-US" b="1" dirty="0"/>
              <a:t>education,</a:t>
            </a:r>
            <a:r>
              <a:rPr lang="en-US" dirty="0"/>
              <a:t> less than a high school degree vs. bachelor’s degree, high school degree vs. bachelor’s degree, and some college education vs. bachelor’s degree.</a:t>
            </a:r>
            <a:endParaRPr lang="en-US" b="1" dirty="0"/>
          </a:p>
        </p:txBody>
      </p:sp>
    </p:spTree>
    <p:extLst>
      <p:ext uri="{BB962C8B-B14F-4D97-AF65-F5344CB8AC3E}">
        <p14:creationId xmlns:p14="http://schemas.microsoft.com/office/powerpoint/2010/main" val="5425029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r>
              <a:rPr lang="en-US" sz="2200" dirty="0"/>
              <a:t>Veterans who received </a:t>
            </a:r>
            <a:r>
              <a:rPr lang="en-US" sz="2200" dirty="0">
                <a:solidFill>
                  <a:srgbClr val="FFDA71"/>
                </a:solidFill>
              </a:rPr>
              <a:t>a shingles vaccination</a:t>
            </a:r>
            <a:r>
              <a:rPr lang="en-US" sz="2200" dirty="0">
                <a:solidFill>
                  <a:srgbClr val="FFE18B"/>
                </a:solidFill>
              </a:rPr>
              <a:t> </a:t>
            </a:r>
            <a:r>
              <a:rPr lang="en-US" sz="2200" dirty="0"/>
              <a:t>in the past 12 months, 2015-2018</a:t>
            </a:r>
          </a:p>
        </p:txBody>
      </p:sp>
      <p:sp>
        <p:nvSpPr>
          <p:cNvPr id="4" name="TextBox 3">
            <a:extLst>
              <a:ext uri="{FF2B5EF4-FFF2-40B4-BE49-F238E27FC236}">
                <a16:creationId xmlns:a16="http://schemas.microsoft.com/office/drawing/2014/main" id="{5819306F-63E2-4568-8A6D-F2548795333B}"/>
              </a:ext>
            </a:extLst>
          </p:cNvPr>
          <p:cNvSpPr txBox="1"/>
          <p:nvPr/>
        </p:nvSpPr>
        <p:spPr>
          <a:xfrm>
            <a:off x="457199" y="6126480"/>
            <a:ext cx="8229600" cy="400110"/>
          </a:xfrm>
          <a:prstGeom prst="rect">
            <a:avLst/>
          </a:prstGeom>
          <a:noFill/>
        </p:spPr>
        <p:txBody>
          <a:bodyPr wrap="square" rtlCol="0">
            <a:spAutoFit/>
          </a:bodyPr>
          <a:lstStyle/>
          <a:p>
            <a:r>
              <a:rPr lang="en-US" sz="1000" b="1" dirty="0" smtClean="0"/>
              <a:t>Source</a:t>
            </a:r>
            <a:r>
              <a:rPr lang="en-US" sz="1000" b="1" dirty="0"/>
              <a:t>:</a:t>
            </a:r>
            <a:r>
              <a:rPr lang="en-US" sz="1000" dirty="0"/>
              <a:t> Centers for Disease Control and Prevention, National Center for Health Statistics, National Health Interview Survey, 2015-2018.</a:t>
            </a:r>
          </a:p>
          <a:p>
            <a:r>
              <a:rPr lang="en-US" sz="1000" b="1" dirty="0"/>
              <a:t>Note: </a:t>
            </a:r>
            <a:r>
              <a:rPr lang="en-US" sz="1000" dirty="0"/>
              <a:t>The data for private vs. public insurance did not meet criterial for statistical reliability and are not included.</a:t>
            </a:r>
            <a:endParaRPr lang="en-US" sz="1000" b="1" dirty="0"/>
          </a:p>
        </p:txBody>
      </p:sp>
      <p:graphicFrame>
        <p:nvGraphicFramePr>
          <p:cNvPr id="6" name="Chart 5" descr="Bar Graph. Percent of Veterans who received a shingles vaccination in the past 12 months, 2015-2018: Rural Veterans compared to urban Veterans (23.6% vs. 25.0%). Veterans with limited activity compared to Veterans without limited activity (22.8% vs. 25.4%). Veterans with a high school degree or less education compared to Veterans with at least some college (19.1% vs. 29.3%). Veterans with incomes below the poverty line compared to Veterans with middle or high incomes (19.6% vs. 26.3%). Veterans with incomes just above the poverty compared to Veterans with middle or high incomes (17.8% vs. 26.3%).">
            <a:extLst>
              <a:ext uri="{FF2B5EF4-FFF2-40B4-BE49-F238E27FC236}">
                <a16:creationId xmlns:a16="http://schemas.microsoft.com/office/drawing/2014/main" id="{FD0DFCC1-9D0A-41AF-BE02-C9A53EC307BD}"/>
              </a:ext>
            </a:extLst>
          </p:cNvPr>
          <p:cNvGraphicFramePr/>
          <p:nvPr>
            <p:extLst>
              <p:ext uri="{D42A27DB-BD31-4B8C-83A1-F6EECF244321}">
                <p14:modId xmlns:p14="http://schemas.microsoft.com/office/powerpoint/2010/main" val="2064846850"/>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257541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r>
              <a:rPr lang="en-US" sz="2200" dirty="0"/>
              <a:t>Veterans who received</a:t>
            </a:r>
            <a:r>
              <a:rPr lang="en-US" sz="2200" dirty="0">
                <a:solidFill>
                  <a:srgbClr val="FFDA71"/>
                </a:solidFill>
              </a:rPr>
              <a:t> a cholesterol screening</a:t>
            </a:r>
            <a:r>
              <a:rPr lang="en-US" sz="2200" dirty="0">
                <a:solidFill>
                  <a:srgbClr val="FFD255"/>
                </a:solidFill>
              </a:rPr>
              <a:t> </a:t>
            </a:r>
            <a:r>
              <a:rPr lang="en-US" sz="2200" dirty="0">
                <a:solidFill>
                  <a:srgbClr val="FFFFFF"/>
                </a:solidFill>
              </a:rPr>
              <a:t>in the past 12 months, </a:t>
            </a:r>
            <a:r>
              <a:rPr lang="en-US" sz="2200" dirty="0"/>
              <a:t>2015-2018</a:t>
            </a:r>
          </a:p>
        </p:txBody>
      </p:sp>
      <p:sp>
        <p:nvSpPr>
          <p:cNvPr id="5" name="TextBox 4">
            <a:extLst>
              <a:ext uri="{FF2B5EF4-FFF2-40B4-BE49-F238E27FC236}">
                <a16:creationId xmlns:a16="http://schemas.microsoft.com/office/drawing/2014/main" id="{95B5D05E-AA00-437D-A216-9D835BF76723}"/>
              </a:ext>
            </a:extLst>
          </p:cNvPr>
          <p:cNvSpPr txBox="1"/>
          <p:nvPr/>
        </p:nvSpPr>
        <p:spPr>
          <a:xfrm>
            <a:off x="457199" y="5943600"/>
            <a:ext cx="8229600" cy="400110"/>
          </a:xfrm>
          <a:prstGeom prst="rect">
            <a:avLst/>
          </a:prstGeom>
          <a:noFill/>
        </p:spPr>
        <p:txBody>
          <a:bodyPr wrap="square" rtlCol="0">
            <a:spAutoFit/>
          </a:bodyPr>
          <a:lstStyle/>
          <a:p>
            <a:r>
              <a:rPr lang="en-US" sz="1000" b="1" dirty="0"/>
              <a:t>Key: </a:t>
            </a:r>
            <a:r>
              <a:rPr lang="en-US" sz="1000" dirty="0" err="1"/>
              <a:t>y.o</a:t>
            </a:r>
            <a:r>
              <a:rPr lang="en-US" sz="1000" dirty="0"/>
              <a:t>. = years old; NH = non-Hispanic.</a:t>
            </a:r>
            <a:endParaRPr lang="en-US" sz="1000" b="1" dirty="0"/>
          </a:p>
          <a:p>
            <a:r>
              <a:rPr lang="en-US" sz="1000" b="1" dirty="0"/>
              <a:t>Source:</a:t>
            </a:r>
            <a:r>
              <a:rPr lang="en-US" sz="1000" dirty="0"/>
              <a:t> Centers for Disease Control and Prevention, National Center for Health Statistics, National Health Interview Survey, 2015-2018.</a:t>
            </a:r>
          </a:p>
        </p:txBody>
      </p:sp>
      <p:graphicFrame>
        <p:nvGraphicFramePr>
          <p:cNvPr id="8" name="Chart 7" descr="Bar Graph. Percent of Veterans who received a cholesterol screening in the past 12 months, 2015-2018: Veterans age 50-64 compared better to Veterans age 20-49 (81.1% vs. 61.1%). Veterans age 65+ compared better to Veterans age 20-49 (91.1% vs. 61.1%). Female Veterans compared the same to male Veterans (73.4% vs. 70.7%). Hispanic Veterans compared the same to non-Hispanic white Veterans (74.1% vs. 68.8%). Non-Hispanic Black Veterans compared better to non-Hispanic white Veterans (80.9% vs. 68.8%). ">
            <a:extLst>
              <a:ext uri="{FF2B5EF4-FFF2-40B4-BE49-F238E27FC236}">
                <a16:creationId xmlns:a16="http://schemas.microsoft.com/office/drawing/2014/main" id="{52CF14DF-5CDA-4C8F-853D-458F179E6CAC}"/>
              </a:ext>
            </a:extLst>
          </p:cNvPr>
          <p:cNvGraphicFramePr/>
          <p:nvPr>
            <p:extLst>
              <p:ext uri="{D42A27DB-BD31-4B8C-83A1-F6EECF244321}">
                <p14:modId xmlns:p14="http://schemas.microsoft.com/office/powerpoint/2010/main" val="2882256130"/>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63526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r>
              <a:rPr lang="en-US" sz="2200" dirty="0"/>
              <a:t>Veterans who received </a:t>
            </a:r>
            <a:r>
              <a:rPr lang="en-US" sz="2200" dirty="0">
                <a:solidFill>
                  <a:srgbClr val="FFDA71"/>
                </a:solidFill>
              </a:rPr>
              <a:t>a cholesterol screening</a:t>
            </a:r>
            <a:r>
              <a:rPr lang="en-US" sz="2200" dirty="0">
                <a:solidFill>
                  <a:srgbClr val="FFD255"/>
                </a:solidFill>
              </a:rPr>
              <a:t> </a:t>
            </a:r>
            <a:r>
              <a:rPr lang="en-US" sz="2200" dirty="0">
                <a:solidFill>
                  <a:srgbClr val="FFFFFF"/>
                </a:solidFill>
              </a:rPr>
              <a:t>in the past 12 months, 2015-2018</a:t>
            </a:r>
          </a:p>
        </p:txBody>
      </p:sp>
      <p:sp>
        <p:nvSpPr>
          <p:cNvPr id="5" name="TextBox 4">
            <a:extLst>
              <a:ext uri="{FF2B5EF4-FFF2-40B4-BE49-F238E27FC236}">
                <a16:creationId xmlns:a16="http://schemas.microsoft.com/office/drawing/2014/main" id="{3D98EFB7-3D28-4A2E-B33D-9BBFBF80CEB0}"/>
              </a:ext>
            </a:extLst>
          </p:cNvPr>
          <p:cNvSpPr txBox="1"/>
          <p:nvPr/>
        </p:nvSpPr>
        <p:spPr>
          <a:xfrm>
            <a:off x="457199" y="5852160"/>
            <a:ext cx="8229600" cy="400110"/>
          </a:xfrm>
          <a:prstGeom prst="rect">
            <a:avLst/>
          </a:prstGeom>
          <a:noFill/>
        </p:spPr>
        <p:txBody>
          <a:bodyPr wrap="square" rtlCol="0">
            <a:spAutoFit/>
          </a:bodyPr>
          <a:lstStyle/>
          <a:p>
            <a:r>
              <a:rPr lang="en-US" sz="1000" b="1" dirty="0" smtClean="0"/>
              <a:t>Source</a:t>
            </a:r>
            <a:r>
              <a:rPr lang="en-US" sz="1000" b="1" dirty="0"/>
              <a:t>:</a:t>
            </a:r>
            <a:r>
              <a:rPr lang="en-US" sz="1000" dirty="0"/>
              <a:t> Centers for Disease Control and Prevention, National Center for Health Statistics, National Health Interview Survey, 2015-2018.</a:t>
            </a:r>
          </a:p>
          <a:p>
            <a:r>
              <a:rPr lang="en-US" sz="1000" b="1" dirty="0"/>
              <a:t>Note: </a:t>
            </a:r>
            <a:r>
              <a:rPr lang="en-US" sz="1000" dirty="0"/>
              <a:t>The data for private vs. public insurance did not meet criterial for statistical reliability and are not included.</a:t>
            </a:r>
            <a:endParaRPr lang="en-US" sz="1000" b="1" dirty="0"/>
          </a:p>
        </p:txBody>
      </p:sp>
      <p:graphicFrame>
        <p:nvGraphicFramePr>
          <p:cNvPr id="6" name="Chart 5" descr="Bar Graph. Percent of Veterans who received a cholesterol screening in the past 12 months, 2015-2018: Rural Veterans compared the same to urban Veterans (68.1% vs. 71.9%). Veterans with limited activity compared better to Veterans without limited activity (81.8% vs. 69.8%). Veterans with a high school degree or less education compared the same to Veterans with at least some college (70.4% vs. 75.9%). Veterans with incomes below the poverty line compared the same to Veterans with middle or high incomes (70.3% vs. 71.9%). Veterans with incomes just above the poverty line compared the same to Veterans with middle or high incomes (67.6% vs. 71.9%).">
            <a:extLst>
              <a:ext uri="{FF2B5EF4-FFF2-40B4-BE49-F238E27FC236}">
                <a16:creationId xmlns:a16="http://schemas.microsoft.com/office/drawing/2014/main" id="{700F8DDC-E68C-47BA-95DE-99365D3EC02D}"/>
              </a:ext>
            </a:extLst>
          </p:cNvPr>
          <p:cNvGraphicFramePr/>
          <p:nvPr>
            <p:extLst>
              <p:ext uri="{D42A27DB-BD31-4B8C-83A1-F6EECF244321}">
                <p14:modId xmlns:p14="http://schemas.microsoft.com/office/powerpoint/2010/main" val="1327154336"/>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18337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r>
              <a:rPr lang="en-US" sz="2200" dirty="0"/>
              <a:t>Veterans who received </a:t>
            </a:r>
            <a:r>
              <a:rPr lang="en-US" sz="2200" dirty="0">
                <a:solidFill>
                  <a:srgbClr val="FFDA71"/>
                </a:solidFill>
              </a:rPr>
              <a:t>a glucose screening </a:t>
            </a:r>
            <a:r>
              <a:rPr lang="en-US" sz="2200" dirty="0">
                <a:solidFill>
                  <a:srgbClr val="FFFFFF"/>
                </a:solidFill>
              </a:rPr>
              <a:t>in the past 12 months, 2015-2018</a:t>
            </a:r>
          </a:p>
        </p:txBody>
      </p:sp>
      <p:sp>
        <p:nvSpPr>
          <p:cNvPr id="5" name="TextBox 4">
            <a:extLst>
              <a:ext uri="{FF2B5EF4-FFF2-40B4-BE49-F238E27FC236}">
                <a16:creationId xmlns:a16="http://schemas.microsoft.com/office/drawing/2014/main" id="{6E58A9D2-3E8D-4522-B6B6-D20E19292FE2}"/>
              </a:ext>
            </a:extLst>
          </p:cNvPr>
          <p:cNvSpPr txBox="1"/>
          <p:nvPr/>
        </p:nvSpPr>
        <p:spPr>
          <a:xfrm>
            <a:off x="457199" y="5852160"/>
            <a:ext cx="8229600" cy="400110"/>
          </a:xfrm>
          <a:prstGeom prst="rect">
            <a:avLst/>
          </a:prstGeom>
          <a:noFill/>
        </p:spPr>
        <p:txBody>
          <a:bodyPr wrap="square" rtlCol="0">
            <a:spAutoFit/>
          </a:bodyPr>
          <a:lstStyle/>
          <a:p>
            <a:r>
              <a:rPr lang="en-US" sz="1000" b="1" dirty="0"/>
              <a:t>Key: </a:t>
            </a:r>
            <a:r>
              <a:rPr lang="en-US" sz="1000" dirty="0" err="1"/>
              <a:t>y.o</a:t>
            </a:r>
            <a:r>
              <a:rPr lang="en-US" sz="1000" dirty="0"/>
              <a:t>. = years old; NH = non-Hispanic.</a:t>
            </a:r>
            <a:endParaRPr lang="en-US" sz="1000" b="1" dirty="0"/>
          </a:p>
          <a:p>
            <a:r>
              <a:rPr lang="en-US" sz="1000" b="1" dirty="0"/>
              <a:t>Source:</a:t>
            </a:r>
            <a:r>
              <a:rPr lang="en-US" sz="1000" dirty="0"/>
              <a:t> Centers for Disease Control and Prevention, National Center for Health Statistics, National Health Interview Survey, 2015-2018.</a:t>
            </a:r>
          </a:p>
        </p:txBody>
      </p:sp>
      <p:graphicFrame>
        <p:nvGraphicFramePr>
          <p:cNvPr id="8" name="Chart 7" descr="Bar Graph. Percent of Veterans who received a glucose screening in the past 12 months, 2015-2018: Veterans age 50-64 compared better to Veterans age 20-49 (65.3% vs. 44.4%). Veterans age 65+ compared better to Veterans age 20-49 (71.6% vs. 44.4%). Female Veterans compared the same to male Veterans (56.2% vs. 53.7%). Hispanic Veterans compared better to non-Hispanic White Veterans (59.1% vs. 53.3%). Non-Hispanic black compared the same to non-Hispanic White Veterans (56.8% vs. 53.3%).">
            <a:extLst>
              <a:ext uri="{FF2B5EF4-FFF2-40B4-BE49-F238E27FC236}">
                <a16:creationId xmlns:a16="http://schemas.microsoft.com/office/drawing/2014/main" id="{A63B5EA1-660B-4E10-A2DC-5DF731B39F5A}"/>
              </a:ext>
            </a:extLst>
          </p:cNvPr>
          <p:cNvGraphicFramePr/>
          <p:nvPr>
            <p:extLst>
              <p:ext uri="{D42A27DB-BD31-4B8C-83A1-F6EECF244321}">
                <p14:modId xmlns:p14="http://schemas.microsoft.com/office/powerpoint/2010/main" val="165124457"/>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016569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r>
              <a:rPr lang="en-US" sz="2200" dirty="0"/>
              <a:t>Veterans who received </a:t>
            </a:r>
            <a:r>
              <a:rPr lang="en-US" sz="2200" dirty="0">
                <a:solidFill>
                  <a:srgbClr val="FFDA71"/>
                </a:solidFill>
              </a:rPr>
              <a:t>a glucose screening </a:t>
            </a:r>
            <a:r>
              <a:rPr lang="en-US" sz="2200" dirty="0">
                <a:solidFill>
                  <a:srgbClr val="FFFFFF"/>
                </a:solidFill>
              </a:rPr>
              <a:t>in the past 12 months, 2015-2018</a:t>
            </a:r>
          </a:p>
        </p:txBody>
      </p:sp>
      <p:sp>
        <p:nvSpPr>
          <p:cNvPr id="4" name="TextBox 3">
            <a:extLst>
              <a:ext uri="{FF2B5EF4-FFF2-40B4-BE49-F238E27FC236}">
                <a16:creationId xmlns:a16="http://schemas.microsoft.com/office/drawing/2014/main" id="{DE62460A-61F6-4F2C-8110-2D16499ABAFA}"/>
              </a:ext>
            </a:extLst>
          </p:cNvPr>
          <p:cNvSpPr txBox="1"/>
          <p:nvPr/>
        </p:nvSpPr>
        <p:spPr>
          <a:xfrm>
            <a:off x="457199" y="5852160"/>
            <a:ext cx="8229600" cy="400110"/>
          </a:xfrm>
          <a:prstGeom prst="rect">
            <a:avLst/>
          </a:prstGeom>
          <a:noFill/>
        </p:spPr>
        <p:txBody>
          <a:bodyPr wrap="square" rtlCol="0">
            <a:spAutoFit/>
          </a:bodyPr>
          <a:lstStyle/>
          <a:p>
            <a:r>
              <a:rPr lang="en-US" sz="1000" b="1" dirty="0" smtClean="0"/>
              <a:t>Source</a:t>
            </a:r>
            <a:r>
              <a:rPr lang="en-US" sz="1000" b="1" dirty="0"/>
              <a:t>:</a:t>
            </a:r>
            <a:r>
              <a:rPr lang="en-US" sz="1000" dirty="0"/>
              <a:t> Centers for Disease Control and Prevention, National Center for Health Statistics, National Health Interview Survey, 2015-2018.</a:t>
            </a:r>
          </a:p>
          <a:p>
            <a:r>
              <a:rPr lang="en-US" sz="1000" b="1" dirty="0"/>
              <a:t>Note: </a:t>
            </a:r>
            <a:r>
              <a:rPr lang="en-US" sz="1000" dirty="0"/>
              <a:t>The data for private vs. public insurance did not meet criterial for statistical reliability and are not included.</a:t>
            </a:r>
            <a:endParaRPr lang="en-US" sz="1000" b="1" dirty="0"/>
          </a:p>
        </p:txBody>
      </p:sp>
      <p:graphicFrame>
        <p:nvGraphicFramePr>
          <p:cNvPr id="6" name="Chart 5" descr="Bar Graph. Percent of Veterans who received a glucose screening in the past 12 months, 2015-2018: Rural Veterans compared the same to urban Veterans (52.3% vs. 54.7%). Veterans with limited activity compared the same to Veterans without limited activity (60.0% vs. 52.8%). Veterans with a high school degree or less compared worse to Veterans with at least some college (51.2% vs. 59.9%). Veterans with incomes below the poverty compared the same to Veterans with middle or high incomes (51.3% vs. 56.0%). Veterans with incomes just above the poverty line compared worse to Veterans with middle or high incomes (46.9% vs. 56.0%).">
            <a:extLst>
              <a:ext uri="{FF2B5EF4-FFF2-40B4-BE49-F238E27FC236}">
                <a16:creationId xmlns:a16="http://schemas.microsoft.com/office/drawing/2014/main" id="{3822FE34-A2D0-401E-B2D8-420CAB1DE2CA}"/>
              </a:ext>
            </a:extLst>
          </p:cNvPr>
          <p:cNvGraphicFramePr/>
          <p:nvPr>
            <p:extLst>
              <p:ext uri="{D42A27DB-BD31-4B8C-83A1-F6EECF244321}">
                <p14:modId xmlns:p14="http://schemas.microsoft.com/office/powerpoint/2010/main" val="1263762712"/>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825586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r>
              <a:rPr lang="en-US" sz="2000" dirty="0"/>
              <a:t>Veterans with </a:t>
            </a:r>
            <a:r>
              <a:rPr lang="en-US" sz="2000" dirty="0">
                <a:solidFill>
                  <a:srgbClr val="FFFFFF"/>
                </a:solidFill>
              </a:rPr>
              <a:t>a usual source of care who indicated their </a:t>
            </a:r>
            <a:r>
              <a:rPr lang="en-US" sz="2000" dirty="0">
                <a:solidFill>
                  <a:srgbClr val="FFDA71"/>
                </a:solidFill>
              </a:rPr>
              <a:t>usual source of care </a:t>
            </a:r>
            <a:r>
              <a:rPr lang="en-US" sz="2000" dirty="0" smtClean="0">
                <a:solidFill>
                  <a:srgbClr val="FFDA71"/>
                </a:solidFill>
              </a:rPr>
              <a:t>was </a:t>
            </a:r>
            <a:r>
              <a:rPr lang="en-US" sz="2000" dirty="0">
                <a:solidFill>
                  <a:srgbClr val="FFDA71"/>
                </a:solidFill>
              </a:rPr>
              <a:t>a doctor’s office or HMO</a:t>
            </a:r>
            <a:r>
              <a:rPr lang="en-US" sz="2000" dirty="0"/>
              <a:t>, 2015-2018</a:t>
            </a:r>
          </a:p>
        </p:txBody>
      </p:sp>
      <p:sp>
        <p:nvSpPr>
          <p:cNvPr id="5" name="TextBox 4">
            <a:extLst>
              <a:ext uri="{FF2B5EF4-FFF2-40B4-BE49-F238E27FC236}">
                <a16:creationId xmlns:a16="http://schemas.microsoft.com/office/drawing/2014/main" id="{C98D5B49-6D75-4048-BFE1-CCE21F3E0CEA}"/>
              </a:ext>
            </a:extLst>
          </p:cNvPr>
          <p:cNvSpPr txBox="1"/>
          <p:nvPr/>
        </p:nvSpPr>
        <p:spPr>
          <a:xfrm>
            <a:off x="457199" y="5943600"/>
            <a:ext cx="8229600" cy="400110"/>
          </a:xfrm>
          <a:prstGeom prst="rect">
            <a:avLst/>
          </a:prstGeom>
          <a:noFill/>
        </p:spPr>
        <p:txBody>
          <a:bodyPr wrap="square" rtlCol="0">
            <a:spAutoFit/>
          </a:bodyPr>
          <a:lstStyle/>
          <a:p>
            <a:r>
              <a:rPr lang="en-US" sz="1000" b="1" dirty="0"/>
              <a:t>Key: </a:t>
            </a:r>
            <a:r>
              <a:rPr lang="en-US" sz="1000" dirty="0" err="1"/>
              <a:t>y.o</a:t>
            </a:r>
            <a:r>
              <a:rPr lang="en-US" sz="1000" dirty="0"/>
              <a:t>. = years old; NH = non-Hispanic.</a:t>
            </a:r>
            <a:endParaRPr lang="en-US" sz="1000" b="1" dirty="0"/>
          </a:p>
          <a:p>
            <a:r>
              <a:rPr lang="en-US" sz="1000" b="1" dirty="0"/>
              <a:t>Source:</a:t>
            </a:r>
            <a:r>
              <a:rPr lang="en-US" sz="1000" dirty="0"/>
              <a:t> Centers for Disease Control and Prevention, National Center for Health Statistics, National Health Interview Survey, 2015-2018.</a:t>
            </a:r>
          </a:p>
        </p:txBody>
      </p:sp>
      <p:graphicFrame>
        <p:nvGraphicFramePr>
          <p:cNvPr id="8" name="Chart 7" descr="Bar Graph. Percent of Veterans with a usual source of care who indicated their usual source of care is a doctor’s office or HMO, 2015-2018: Veterans age 50-64 with a usual source of care compared better to Veterans age 20-49 with a usual source of care  (63.9% vs. 57.7%). Veterans age 65+ with a usual source of care compared better to Veterans age 20-49 with a usual source of care (74.7% vs. 57.7%). Female Veterans with a usual source of care compared the same to male Veterans with a usual source of care (66.1% vs. 61.3%). Hispanic Veterans with a usual source of care compared the same to non-Hispanic white Veterans with a usual source of care (61.0% vs. 62.6%). Non-Hispanic black Veterans with a usual source of care compared the same to non-Hispanic white Veterans with a usual source of care (62.7% vs. 62.6%). ">
            <a:extLst>
              <a:ext uri="{FF2B5EF4-FFF2-40B4-BE49-F238E27FC236}">
                <a16:creationId xmlns:a16="http://schemas.microsoft.com/office/drawing/2014/main" id="{4FACF5FD-22CC-4B95-9DDD-1DED88B0AC8A}"/>
              </a:ext>
            </a:extLst>
          </p:cNvPr>
          <p:cNvGraphicFramePr/>
          <p:nvPr>
            <p:extLst>
              <p:ext uri="{D42A27DB-BD31-4B8C-83A1-F6EECF244321}">
                <p14:modId xmlns:p14="http://schemas.microsoft.com/office/powerpoint/2010/main" val="3681072402"/>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363880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r>
              <a:rPr lang="en-US" sz="2000" dirty="0"/>
              <a:t>Veterans </a:t>
            </a:r>
            <a:r>
              <a:rPr lang="en-US" sz="2000" dirty="0">
                <a:solidFill>
                  <a:srgbClr val="FFFFFF"/>
                </a:solidFill>
              </a:rPr>
              <a:t>with a usual source of care who indicated their </a:t>
            </a:r>
            <a:r>
              <a:rPr lang="en-US" sz="2000" dirty="0">
                <a:solidFill>
                  <a:srgbClr val="FFDA71"/>
                </a:solidFill>
              </a:rPr>
              <a:t>usual source of care </a:t>
            </a:r>
            <a:r>
              <a:rPr lang="en-US" sz="2000" dirty="0" smtClean="0">
                <a:solidFill>
                  <a:srgbClr val="FFDA71"/>
                </a:solidFill>
              </a:rPr>
              <a:t>was </a:t>
            </a:r>
            <a:r>
              <a:rPr lang="en-US" sz="2000" dirty="0">
                <a:solidFill>
                  <a:srgbClr val="FFDA71"/>
                </a:solidFill>
              </a:rPr>
              <a:t>a doctor’s office or HMO</a:t>
            </a:r>
            <a:r>
              <a:rPr lang="en-US" sz="2000" dirty="0"/>
              <a:t>, 2015-2018</a:t>
            </a:r>
          </a:p>
        </p:txBody>
      </p:sp>
      <p:sp>
        <p:nvSpPr>
          <p:cNvPr id="4" name="TextBox 3">
            <a:extLst>
              <a:ext uri="{FF2B5EF4-FFF2-40B4-BE49-F238E27FC236}">
                <a16:creationId xmlns:a16="http://schemas.microsoft.com/office/drawing/2014/main" id="{8DF85251-81B7-436C-A095-ED17DF13A71B}"/>
              </a:ext>
            </a:extLst>
          </p:cNvPr>
          <p:cNvSpPr txBox="1"/>
          <p:nvPr/>
        </p:nvSpPr>
        <p:spPr>
          <a:xfrm>
            <a:off x="457199" y="5852160"/>
            <a:ext cx="8229600" cy="400110"/>
          </a:xfrm>
          <a:prstGeom prst="rect">
            <a:avLst/>
          </a:prstGeom>
          <a:noFill/>
        </p:spPr>
        <p:txBody>
          <a:bodyPr wrap="square" rtlCol="0">
            <a:spAutoFit/>
          </a:bodyPr>
          <a:lstStyle/>
          <a:p>
            <a:r>
              <a:rPr lang="en-US" sz="1000" b="1" dirty="0" smtClean="0"/>
              <a:t>Source</a:t>
            </a:r>
            <a:r>
              <a:rPr lang="en-US" sz="1000" b="1" dirty="0"/>
              <a:t>:</a:t>
            </a:r>
            <a:r>
              <a:rPr lang="en-US" sz="1000" dirty="0"/>
              <a:t> Centers for Disease Control and Prevention, National Center for Health Statistics, National Health Interview Survey, 2015-2018.</a:t>
            </a:r>
          </a:p>
          <a:p>
            <a:r>
              <a:rPr lang="en-US" sz="1000" b="1" dirty="0"/>
              <a:t>Note: </a:t>
            </a:r>
            <a:r>
              <a:rPr lang="en-US" sz="1000" dirty="0"/>
              <a:t>The data for private vs. public insurance did not meet criterial for statistical reliability and are not included.</a:t>
            </a:r>
            <a:endParaRPr lang="en-US" sz="1000" b="1" dirty="0"/>
          </a:p>
        </p:txBody>
      </p:sp>
      <p:graphicFrame>
        <p:nvGraphicFramePr>
          <p:cNvPr id="6" name="Chart 5" descr="Bar Graph. Percent of Veterans with a usual source of care who indicated their usual source of care is a doctor’s office or HMO, 2015-2018: Rural compared to urban (47.1% vs. 65.2%). Veterans with limited activity to Veterans without limited activity (48.5% vs. 63.9%). Veterans with a high school degree or less education compared to Veterans with at least some college (60.8% vs. 66.7%). Veterans with incomes below the poverty line compared to Veterans with middle or high incomes (42.1% vs. 66.4%). Veterans with incomes just above the poverty line compared to Veterans with middle or high incomes (50.1% vs. 66.4%).">
            <a:extLst>
              <a:ext uri="{FF2B5EF4-FFF2-40B4-BE49-F238E27FC236}">
                <a16:creationId xmlns:a16="http://schemas.microsoft.com/office/drawing/2014/main" id="{A5415ECC-A1A9-44E0-8472-9F293AC8CBF9}"/>
              </a:ext>
            </a:extLst>
          </p:cNvPr>
          <p:cNvGraphicFramePr/>
          <p:nvPr>
            <p:extLst>
              <p:ext uri="{D42A27DB-BD31-4B8C-83A1-F6EECF244321}">
                <p14:modId xmlns:p14="http://schemas.microsoft.com/office/powerpoint/2010/main" val="307266293"/>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655983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54C7B-3C1F-41B5-993B-6735F8307D37}"/>
              </a:ext>
            </a:extLst>
          </p:cNvPr>
          <p:cNvSpPr>
            <a:spLocks noGrp="1"/>
          </p:cNvSpPr>
          <p:nvPr>
            <p:ph type="title"/>
          </p:nvPr>
        </p:nvSpPr>
        <p:spPr/>
        <p:txBody>
          <a:bodyPr>
            <a:noAutofit/>
          </a:bodyPr>
          <a:lstStyle/>
          <a:p>
            <a:r>
              <a:rPr lang="en-US" sz="2100" dirty="0"/>
              <a:t>Veterans who </a:t>
            </a:r>
            <a:r>
              <a:rPr lang="en-US" sz="2100" dirty="0">
                <a:solidFill>
                  <a:srgbClr val="FFDA71"/>
                </a:solidFill>
              </a:rPr>
              <a:t>filled an outpatient opioid prescription</a:t>
            </a:r>
            <a:r>
              <a:rPr lang="en-US" sz="2100" dirty="0">
                <a:solidFill>
                  <a:srgbClr val="FFD255"/>
                </a:solidFill>
              </a:rPr>
              <a:t> </a:t>
            </a:r>
            <a:r>
              <a:rPr lang="en-US" sz="2100" dirty="0">
                <a:solidFill>
                  <a:srgbClr val="FFFFFF"/>
                </a:solidFill>
              </a:rPr>
              <a:t>in the calendar year, </a:t>
            </a:r>
            <a:r>
              <a:rPr lang="en-US" sz="2100" dirty="0"/>
              <a:t>2014-2017</a:t>
            </a:r>
          </a:p>
        </p:txBody>
      </p:sp>
      <p:sp>
        <p:nvSpPr>
          <p:cNvPr id="5" name="TextBox 4">
            <a:extLst>
              <a:ext uri="{FF2B5EF4-FFF2-40B4-BE49-F238E27FC236}">
                <a16:creationId xmlns:a16="http://schemas.microsoft.com/office/drawing/2014/main" id="{BE793A13-3A31-416C-A88F-7183AA35CB96}"/>
              </a:ext>
            </a:extLst>
          </p:cNvPr>
          <p:cNvSpPr txBox="1"/>
          <p:nvPr/>
        </p:nvSpPr>
        <p:spPr>
          <a:xfrm>
            <a:off x="457200" y="5852160"/>
            <a:ext cx="8229600" cy="400110"/>
          </a:xfrm>
          <a:prstGeom prst="rect">
            <a:avLst/>
          </a:prstGeom>
          <a:noFill/>
        </p:spPr>
        <p:txBody>
          <a:bodyPr wrap="square" rtlCol="0">
            <a:spAutoFit/>
          </a:bodyPr>
          <a:lstStyle/>
          <a:p>
            <a:r>
              <a:rPr lang="en-US" sz="1000" b="1" dirty="0"/>
              <a:t>Source:</a:t>
            </a:r>
            <a:r>
              <a:rPr lang="en-US" sz="1000" dirty="0"/>
              <a:t> Agency for Healthcare Research and Quality, Medical Expenditure Panel Survey, 2014-2017.</a:t>
            </a:r>
          </a:p>
          <a:p>
            <a:r>
              <a:rPr lang="en-US" sz="1000" b="1" dirty="0"/>
              <a:t>Note: </a:t>
            </a:r>
            <a:r>
              <a:rPr lang="en-US" sz="1000" dirty="0"/>
              <a:t>The data for female Veterans </a:t>
            </a:r>
            <a:r>
              <a:rPr lang="en-US" sz="1000" dirty="0" smtClean="0"/>
              <a:t>age 65+ </a:t>
            </a:r>
            <a:r>
              <a:rPr lang="en-US" sz="1000" dirty="0"/>
              <a:t>in 2014 did not meet criterial for statistical reliability and are not included.</a:t>
            </a:r>
            <a:endParaRPr lang="en-US" sz="1000" b="1" dirty="0"/>
          </a:p>
        </p:txBody>
      </p:sp>
      <p:graphicFrame>
        <p:nvGraphicFramePr>
          <p:cNvPr id="4" name="Chart 3" descr="Line Graph. Percent of Veterans who filled an outpatient opioid prescription in the calendar year, 2014-2017: Female Veterans age 18-44 (25.5% vs. 8.6%). Female Veterans age 45-64 (21.3% vs. 30.3%). Female Veterans age 65+ (41.9% vs. 33.2%). Male Veterans age 18-44 (13.3% vs. 8.6%). Male Veterans age 45- (25.7% vs. 19.4%). Male Veterans age 65+ (24.5% vs. 21.2%).">
            <a:extLst>
              <a:ext uri="{FF2B5EF4-FFF2-40B4-BE49-F238E27FC236}">
                <a16:creationId xmlns:a16="http://schemas.microsoft.com/office/drawing/2014/main" id="{5BA30D74-127E-4CDE-A745-52E9AA92F96C}"/>
              </a:ext>
            </a:extLst>
          </p:cNvPr>
          <p:cNvGraphicFramePr/>
          <p:nvPr>
            <p:extLst>
              <p:ext uri="{D42A27DB-BD31-4B8C-83A1-F6EECF244321}">
                <p14:modId xmlns:p14="http://schemas.microsoft.com/office/powerpoint/2010/main" val="3185875318"/>
              </p:ext>
            </p:extLst>
          </p:nvPr>
        </p:nvGraphicFramePr>
        <p:xfrm>
          <a:off x="457200" y="1475826"/>
          <a:ext cx="822960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831714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descr="decoration">
            <a:extLst>
              <a:ext uri="{FF2B5EF4-FFF2-40B4-BE49-F238E27FC236}">
                <a16:creationId xmlns:a16="http://schemas.microsoft.com/office/drawing/2014/main" id="{B01A7A8B-B63F-45C5-8D0E-DD3E14C329FA}"/>
              </a:ext>
            </a:extLst>
          </p:cNvPr>
          <p:cNvCxnSpPr>
            <a:cxnSpLocks/>
          </p:cNvCxnSpPr>
          <p:nvPr/>
        </p:nvCxnSpPr>
        <p:spPr>
          <a:xfrm>
            <a:off x="876300" y="3429000"/>
            <a:ext cx="7391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C144C97B-C149-4655-B86B-4E0171EB7EE9}"/>
              </a:ext>
            </a:extLst>
          </p:cNvPr>
          <p:cNvSpPr>
            <a:spLocks noGrp="1"/>
          </p:cNvSpPr>
          <p:nvPr>
            <p:ph type="title"/>
          </p:nvPr>
        </p:nvSpPr>
        <p:spPr/>
        <p:txBody>
          <a:bodyPr/>
          <a:lstStyle/>
          <a:p>
            <a:r>
              <a:rPr lang="en-US" dirty="0"/>
              <a:t> </a:t>
            </a:r>
          </a:p>
        </p:txBody>
      </p:sp>
      <p:sp>
        <p:nvSpPr>
          <p:cNvPr id="4" name="Content Placeholder 3">
            <a:extLst>
              <a:ext uri="{FF2B5EF4-FFF2-40B4-BE49-F238E27FC236}">
                <a16:creationId xmlns:a16="http://schemas.microsoft.com/office/drawing/2014/main" id="{98C14383-8BB0-4A0E-94F9-B1FF5BD97CDC}"/>
              </a:ext>
            </a:extLst>
          </p:cNvPr>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3200" cap="all" dirty="0">
                <a:solidFill>
                  <a:srgbClr val="682876"/>
                </a:solidFill>
                <a:latin typeface="Century Gothic" panose="020B0502020202020204" pitchFamily="34" charset="0"/>
              </a:rPr>
              <a:t>Contrast 3 Findings:</a:t>
            </a:r>
          </a:p>
          <a:p>
            <a:pPr marL="0" indent="0" algn="ctr">
              <a:buNone/>
            </a:pPr>
            <a:r>
              <a:rPr lang="en-US" sz="3200" dirty="0">
                <a:solidFill>
                  <a:srgbClr val="682876"/>
                </a:solidFill>
                <a:latin typeface="Century Gothic" panose="020B0502020202020204" pitchFamily="34" charset="0"/>
              </a:rPr>
              <a:t>Disparities Within VHA Users</a:t>
            </a:r>
          </a:p>
          <a:p>
            <a:pPr marL="0" indent="0" algn="ctr">
              <a:spcBef>
                <a:spcPts val="0"/>
              </a:spcBef>
              <a:buNone/>
            </a:pPr>
            <a:r>
              <a:rPr lang="en-US" sz="3200" dirty="0">
                <a:solidFill>
                  <a:srgbClr val="682876"/>
                </a:solidFill>
                <a:latin typeface="Century Gothic" panose="020B0502020202020204" pitchFamily="34" charset="0"/>
              </a:rPr>
              <a:t>Access and Quality Measures</a:t>
            </a:r>
          </a:p>
          <a:p>
            <a:pPr marL="0" indent="0" algn="ctr">
              <a:buNone/>
            </a:pPr>
            <a:endParaRPr lang="en-US" sz="3200" dirty="0"/>
          </a:p>
        </p:txBody>
      </p:sp>
    </p:spTree>
    <p:extLst>
      <p:ext uri="{BB962C8B-B14F-4D97-AF65-F5344CB8AC3E}">
        <p14:creationId xmlns:p14="http://schemas.microsoft.com/office/powerpoint/2010/main" val="29501235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p:txBody>
          <a:bodyPr>
            <a:noAutofit/>
          </a:bodyPr>
          <a:lstStyle/>
          <a:p>
            <a:r>
              <a:rPr lang="en-US" sz="1800" dirty="0"/>
              <a:t>Number and percentage of measures for which </a:t>
            </a:r>
            <a:r>
              <a:rPr lang="en-US" sz="1800" dirty="0">
                <a:solidFill>
                  <a:srgbClr val="FFDA71"/>
                </a:solidFill>
              </a:rPr>
              <a:t>VHA users of selected groups experienced better, same, or worse access to or quality of care</a:t>
            </a:r>
            <a:r>
              <a:rPr lang="en-US" sz="1800" dirty="0"/>
              <a:t> compared with reference group VHA users, 2015</a:t>
            </a:r>
          </a:p>
        </p:txBody>
      </p:sp>
      <p:graphicFrame>
        <p:nvGraphicFramePr>
          <p:cNvPr id="7" name="Chart 6" descr="Bar Graph. For 2015: VHA users age 45-64 experienced better care than VHA users age 18-44 on 18 measures (64%) and similar on 10 measures (36%). VHA users age 65+ experienced better care than VHA users age 18-44 on 22 measures (79%), similar on 4 measures (14%), and worse on 2 measures (7%). VHA users with less than high school education experienced better care than VHA users with a Bachelor’s degree on 10 measures (36%), similar on 15 measures (54%), and worse on 3 measures (11%). VHA users with a high school education experienced better care than VHA users with a Bachelor’s degree on 7 measures (25%) and similar on 21 measures (75%). VHA users with some college education experienced similar care to VHA users with a Bachelor’s degree on 28 measures (100%). Female VHA users experienced better care than male VHA users on 1 measure (4%), similar on 16 measures (57%), and worse on 11 measures (39%).">
            <a:extLst>
              <a:ext uri="{FF2B5EF4-FFF2-40B4-BE49-F238E27FC236}">
                <a16:creationId xmlns:a16="http://schemas.microsoft.com/office/drawing/2014/main" id="{F6728872-E333-4712-B0A9-759531BEC8C8}"/>
              </a:ext>
            </a:extLst>
          </p:cNvPr>
          <p:cNvGraphicFramePr/>
          <p:nvPr>
            <p:extLst>
              <p:ext uri="{D42A27DB-BD31-4B8C-83A1-F6EECF244321}">
                <p14:modId xmlns:p14="http://schemas.microsoft.com/office/powerpoint/2010/main" val="2754417971"/>
              </p:ext>
            </p:extLst>
          </p:nvPr>
        </p:nvGraphicFramePr>
        <p:xfrm>
          <a:off x="457200" y="1524000"/>
          <a:ext cx="8229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2D87351-9EAC-476F-AAFA-E8A50BF8D0E3}"/>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err="1"/>
              <a:t>y.o</a:t>
            </a:r>
            <a:r>
              <a:rPr lang="en-US" sz="1000" dirty="0"/>
              <a:t>. = years old.</a:t>
            </a:r>
            <a:endParaRPr lang="en-US" sz="1000" b="1" dirty="0"/>
          </a:p>
          <a:p>
            <a:r>
              <a:rPr lang="en-US" sz="1000" b="1" dirty="0"/>
              <a:t>Source:</a:t>
            </a:r>
            <a:r>
              <a:rPr lang="en-US" sz="1000" dirty="0"/>
              <a:t> Veterans Health Administration, Survey of Healthcare Experience of Patients, 2015.</a:t>
            </a:r>
          </a:p>
        </p:txBody>
      </p:sp>
    </p:spTree>
    <p:extLst>
      <p:ext uri="{BB962C8B-B14F-4D97-AF65-F5344CB8AC3E}">
        <p14:creationId xmlns:p14="http://schemas.microsoft.com/office/powerpoint/2010/main" val="3767619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Executive Summary: Contrast 3 Key Findings (cont’d.)</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solidFill>
                  <a:srgbClr val="821E75"/>
                </a:solidFill>
              </a:rPr>
              <a:t>Contrast 3:</a:t>
            </a:r>
            <a:r>
              <a:rPr lang="en-US" dirty="0" smtClean="0"/>
              <a:t> Assessing disparities in mortality rates for VHA users with different characteristics.</a:t>
            </a:r>
          </a:p>
          <a:p>
            <a:pPr lvl="1"/>
            <a:r>
              <a:rPr lang="en-US" dirty="0" smtClean="0"/>
              <a:t>Disparities in mortality rates occurred most often across age, gender, and racial/ethnic categories:</a:t>
            </a:r>
          </a:p>
          <a:p>
            <a:pPr lvl="2"/>
            <a:r>
              <a:rPr lang="en-US" dirty="0" smtClean="0"/>
              <a:t>Compared with younger VHA users</a:t>
            </a:r>
            <a:r>
              <a:rPr lang="en-US" smtClean="0"/>
              <a:t>, middle-aged </a:t>
            </a:r>
            <a:r>
              <a:rPr lang="en-US" dirty="0" smtClean="0"/>
              <a:t>VHA users had, as expected, higher mortality rates for 80% of measures and lower rates for 20% of measures.</a:t>
            </a:r>
          </a:p>
          <a:p>
            <a:pPr lvl="2"/>
            <a:r>
              <a:rPr lang="en-US" dirty="0" smtClean="0"/>
              <a:t>Compared with younger VHA users, older VHA users had, as expected, higher mortality rates for 60% of measures and lower rates for 40% of measures.</a:t>
            </a:r>
          </a:p>
          <a:p>
            <a:pPr lvl="2"/>
            <a:r>
              <a:rPr lang="en-US" dirty="0" smtClean="0"/>
              <a:t>Compared with male VHA users, females had higher mortality rates for 20% of measures and lower rates for 80% of measures.</a:t>
            </a:r>
          </a:p>
          <a:p>
            <a:pPr lvl="2"/>
            <a:r>
              <a:rPr lang="en-US" dirty="0" smtClean="0"/>
              <a:t>Compared with non-Hispanic White VHA users, VHA users of racial and ethnic minority groups had higher mortality rates for 21% of measures, similar rates for 43% of measures, and lower rates for 36% of measures.</a:t>
            </a:r>
          </a:p>
          <a:p>
            <a:pPr lvl="1"/>
            <a:r>
              <a:rPr lang="en-US" dirty="0" smtClean="0"/>
              <a:t>Fewer disparities occurred across rural vs. urban location.</a:t>
            </a:r>
            <a:endParaRPr lang="en-US" dirty="0"/>
          </a:p>
        </p:txBody>
      </p:sp>
    </p:spTree>
    <p:extLst>
      <p:ext uri="{BB962C8B-B14F-4D97-AF65-F5344CB8AC3E}">
        <p14:creationId xmlns:p14="http://schemas.microsoft.com/office/powerpoint/2010/main" val="33901217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a:xfrm>
            <a:off x="457200" y="304800"/>
            <a:ext cx="6497392" cy="617884"/>
          </a:xfrm>
        </p:spPr>
        <p:txBody>
          <a:bodyPr>
            <a:noAutofit/>
          </a:bodyPr>
          <a:lstStyle/>
          <a:p>
            <a:pPr algn="l"/>
            <a:r>
              <a:rPr lang="en-US" sz="1800" dirty="0"/>
              <a:t>Number and </a:t>
            </a:r>
            <a:r>
              <a:rPr lang="en-US" sz="1800" dirty="0">
                <a:solidFill>
                  <a:srgbClr val="FFFFFF"/>
                </a:solidFill>
              </a:rPr>
              <a:t>percentage of measures for which </a:t>
            </a:r>
            <a:r>
              <a:rPr lang="en-US" sz="1800" dirty="0">
                <a:solidFill>
                  <a:srgbClr val="FFDA71"/>
                </a:solidFill>
              </a:rPr>
              <a:t>VHA users of selected groups experienced better, same, or worse access to care</a:t>
            </a:r>
            <a:r>
              <a:rPr lang="en-US" sz="1800" dirty="0">
                <a:solidFill>
                  <a:srgbClr val="FFD255"/>
                </a:solidFill>
              </a:rPr>
              <a:t> </a:t>
            </a:r>
            <a:r>
              <a:rPr lang="en-US" sz="1800" dirty="0"/>
              <a:t>compared with reference group VHA users, 2015</a:t>
            </a:r>
          </a:p>
        </p:txBody>
      </p:sp>
      <p:graphicFrame>
        <p:nvGraphicFramePr>
          <p:cNvPr id="7" name="Chart 6" descr="Bar Graph. For 2015: VHA users age 45-64 experienced better care than VHA users age 18-44 on 5 measures (83%) and similar on 1 measure (17%). VHA users age 65+ experienced better care than VHA users age 18-44 on 6 measures (100%). VHA users with less than high school education experienced better care than VHA users with a Bachelor’s degree on 4 measures (67%) and similar on 2 measures (33%). VHA users with a high school education experienced better care than VHA users with a Bachelor’s degree on 4 measures (67%) and similar on 2 measures (33%). VHA users with some college education experienced similar care to VHA users with a Bachelor’s degree on 6 measures (100%). Female VHA users experienced similar care to male VHA users on 1 measure (17%) and worse on 5 measures (83%).">
            <a:extLst>
              <a:ext uri="{FF2B5EF4-FFF2-40B4-BE49-F238E27FC236}">
                <a16:creationId xmlns:a16="http://schemas.microsoft.com/office/drawing/2014/main" id="{41E70ED7-CB34-455E-9472-1DE121A85618}"/>
              </a:ext>
            </a:extLst>
          </p:cNvPr>
          <p:cNvGraphicFramePr/>
          <p:nvPr>
            <p:extLst>
              <p:ext uri="{D42A27DB-BD31-4B8C-83A1-F6EECF244321}">
                <p14:modId xmlns:p14="http://schemas.microsoft.com/office/powerpoint/2010/main" val="1390280169"/>
              </p:ext>
            </p:extLst>
          </p:nvPr>
        </p:nvGraphicFramePr>
        <p:xfrm>
          <a:off x="457200" y="1536880"/>
          <a:ext cx="8229600" cy="434339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698DAC8A-8DA2-4679-9272-066BD9B1B35A}"/>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err="1"/>
              <a:t>y.o</a:t>
            </a:r>
            <a:r>
              <a:rPr lang="en-US" sz="1000" dirty="0"/>
              <a:t>. = years old.</a:t>
            </a:r>
            <a:endParaRPr lang="en-US" sz="1000" b="1" dirty="0"/>
          </a:p>
          <a:p>
            <a:r>
              <a:rPr lang="en-US" sz="1000" b="1" dirty="0"/>
              <a:t>Source:</a:t>
            </a:r>
            <a:r>
              <a:rPr lang="en-US" sz="1000" dirty="0"/>
              <a:t> Veterans Health Administration, Survey of Healthcare Experience of Patients, 2015.</a:t>
            </a:r>
          </a:p>
        </p:txBody>
      </p:sp>
    </p:spTree>
    <p:extLst>
      <p:ext uri="{BB962C8B-B14F-4D97-AF65-F5344CB8AC3E}">
        <p14:creationId xmlns:p14="http://schemas.microsoft.com/office/powerpoint/2010/main" val="24605719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F7890-9B80-450D-9805-9108E5B987C5}"/>
              </a:ext>
            </a:extLst>
          </p:cNvPr>
          <p:cNvSpPr>
            <a:spLocks noGrp="1"/>
          </p:cNvSpPr>
          <p:nvPr>
            <p:ph type="title"/>
          </p:nvPr>
        </p:nvSpPr>
        <p:spPr>
          <a:xfrm>
            <a:off x="457200" y="304800"/>
            <a:ext cx="6445876" cy="617884"/>
          </a:xfrm>
        </p:spPr>
        <p:txBody>
          <a:bodyPr>
            <a:noAutofit/>
          </a:bodyPr>
          <a:lstStyle/>
          <a:p>
            <a:pPr algn="l"/>
            <a:r>
              <a:rPr lang="en-US" sz="1800" dirty="0"/>
              <a:t>Number and </a:t>
            </a:r>
            <a:r>
              <a:rPr lang="en-US" sz="1800" dirty="0">
                <a:solidFill>
                  <a:srgbClr val="FFFFFF"/>
                </a:solidFill>
              </a:rPr>
              <a:t>percentage of measures for which </a:t>
            </a:r>
            <a:r>
              <a:rPr lang="en-US" sz="1800" dirty="0">
                <a:solidFill>
                  <a:srgbClr val="FFDA71"/>
                </a:solidFill>
              </a:rPr>
              <a:t>VHA users of selected groups experienced better, same, or worse quality of care</a:t>
            </a:r>
            <a:r>
              <a:rPr lang="en-US" sz="1800" dirty="0">
                <a:solidFill>
                  <a:srgbClr val="FFD255"/>
                </a:solidFill>
              </a:rPr>
              <a:t> </a:t>
            </a:r>
            <a:r>
              <a:rPr lang="en-US" sz="1800" dirty="0"/>
              <a:t>compared with reference group VHA users, 2015</a:t>
            </a:r>
          </a:p>
        </p:txBody>
      </p:sp>
      <p:graphicFrame>
        <p:nvGraphicFramePr>
          <p:cNvPr id="10" name="Chart 9" descr="Bar Graph. For 2015: VHA users age 45-64 experienced better care than VHA users age 18-44 on 13 measures (59%) and similar on 9 measures (41%). VHA users age 65+ experienced better care than VHA users age 18-44 on 16 measures (73%), similar on 4 measures (18%), and worse on 2 measures (9%). VHA users with less than high school education experienced better care than VHA users with a Bachelor’s degree on 6 measures (27%), similar on 13 measures (59%), and worse on 3 measures (14%). VHA users with a high school education experienced better care than VHA users with a Bachelor’s degree on 3 measures (14%) and similar on 19 measures (86%). VHA users with some college education experienced similar care to VHA users with a Bachelor’s degree on 22 measures (100%). Female VHA users experienced better care than male VHA users on 1 measure (4%), similar on 15 measures (68%), and worse on 6 measures (27%).">
            <a:extLst>
              <a:ext uri="{FF2B5EF4-FFF2-40B4-BE49-F238E27FC236}">
                <a16:creationId xmlns:a16="http://schemas.microsoft.com/office/drawing/2014/main" id="{75C8AE8A-EC97-42BD-9F50-3F60585C6F82}"/>
              </a:ext>
            </a:extLst>
          </p:cNvPr>
          <p:cNvGraphicFramePr/>
          <p:nvPr>
            <p:extLst>
              <p:ext uri="{D42A27DB-BD31-4B8C-83A1-F6EECF244321}">
                <p14:modId xmlns:p14="http://schemas.microsoft.com/office/powerpoint/2010/main" val="2297640952"/>
              </p:ext>
            </p:extLst>
          </p:nvPr>
        </p:nvGraphicFramePr>
        <p:xfrm>
          <a:off x="457201" y="1524000"/>
          <a:ext cx="8229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5AD2AE94-8EA1-45A0-8BE0-FD9E3ED501D6}"/>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err="1"/>
              <a:t>y.o</a:t>
            </a:r>
            <a:r>
              <a:rPr lang="en-US" sz="1000" dirty="0"/>
              <a:t>. = years </a:t>
            </a:r>
            <a:r>
              <a:rPr lang="en-US" sz="1000" dirty="0" smtClean="0"/>
              <a:t>old.</a:t>
            </a:r>
            <a:endParaRPr lang="en-US" sz="1000" b="1" dirty="0"/>
          </a:p>
          <a:p>
            <a:r>
              <a:rPr lang="en-US" sz="1000" b="1" dirty="0"/>
              <a:t>Source:</a:t>
            </a:r>
            <a:r>
              <a:rPr lang="en-US" sz="1000" dirty="0"/>
              <a:t> Veterans Health Administration, Survey of Healthcare Experience of Patients, 2015.</a:t>
            </a:r>
          </a:p>
        </p:txBody>
      </p:sp>
    </p:spTree>
    <p:extLst>
      <p:ext uri="{BB962C8B-B14F-4D97-AF65-F5344CB8AC3E}">
        <p14:creationId xmlns:p14="http://schemas.microsoft.com/office/powerpoint/2010/main" val="11517912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lvl="0">
              <a:spcBef>
                <a:spcPts val="0"/>
              </a:spcBef>
            </a:pPr>
            <a:r>
              <a:rPr lang="en-US" sz="1800" dirty="0">
                <a:ea typeface="+mn-ea"/>
                <a:cs typeface="+mn-cs"/>
              </a:rPr>
              <a:t>Number and percentage of measures for which </a:t>
            </a:r>
            <a:r>
              <a:rPr lang="en-US" sz="1800" dirty="0">
                <a:solidFill>
                  <a:srgbClr val="FFDA71"/>
                </a:solidFill>
                <a:ea typeface="+mn-ea"/>
                <a:cs typeface="+mn-cs"/>
              </a:rPr>
              <a:t>VHA users of racial/</a:t>
            </a:r>
            <a:r>
              <a:rPr lang="en-US" sz="1800" spc="-30" dirty="0">
                <a:solidFill>
                  <a:srgbClr val="FFDA71"/>
                </a:solidFill>
                <a:ea typeface="+mn-ea"/>
                <a:cs typeface="+mn-cs"/>
              </a:rPr>
              <a:t>ethnic groups experienced better, same, or worse access to or </a:t>
            </a:r>
            <a:r>
              <a:rPr lang="en-US" sz="1800" dirty="0">
                <a:solidFill>
                  <a:srgbClr val="FFDA71"/>
                </a:solidFill>
                <a:ea typeface="+mn-ea"/>
                <a:cs typeface="+mn-cs"/>
              </a:rPr>
              <a:t>quality of care</a:t>
            </a:r>
            <a:r>
              <a:rPr lang="en-US" sz="1800" dirty="0">
                <a:solidFill>
                  <a:srgbClr val="FFD255"/>
                </a:solidFill>
                <a:ea typeface="+mn-ea"/>
                <a:cs typeface="+mn-cs"/>
              </a:rPr>
              <a:t> </a:t>
            </a:r>
            <a:r>
              <a:rPr lang="en-US" sz="1800" dirty="0">
                <a:ea typeface="+mn-ea"/>
                <a:cs typeface="+mn-cs"/>
              </a:rPr>
              <a:t>compared with non-Hispanic White VHA users, </a:t>
            </a:r>
            <a:r>
              <a:rPr lang="en-US" sz="1800" dirty="0" smtClean="0">
                <a:ea typeface="+mn-ea"/>
                <a:cs typeface="+mn-cs"/>
              </a:rPr>
              <a:t>2015</a:t>
            </a:r>
            <a:endParaRPr lang="en-US" sz="1800" dirty="0"/>
          </a:p>
        </p:txBody>
      </p:sp>
      <p:graphicFrame>
        <p:nvGraphicFramePr>
          <p:cNvPr id="4" name="Chart 3" descr="Bar Graph. For 2015: Hispanic VHA users experienced better care than non-Hispanic white VHA users on 2 measures (7%), similar on 20 measures (71%), and worse on 6 measures (21%). Non-Hispanic American Indian Alaska Native VHA users experienced better care than non-Hispanic white VHA users on 1 measure (4%), similar on 21 measures (75%), and worse on 6 measures (21%). Non-Hispanic Asian VHA users experienced better care than non-Hispanic white VHA users on 1 measure (4%), similar on 22 measures (79%), and worse on 5 measures (18%). Non-Hispanic black VHA users experienced better care than non-Hispanic white VHA users on 3 measures (11%), similar on 23 measures (82%), and worse on 2 measures (7%). Non-Hispanic multirace VHA users experienced better care than non-Hispanic white VHA users on 1 measure (4%), similar on 23 measures (82%), and worse on 4 measures (14%). Non-Hispanic Native Hawaiian/other Pacific Islander VHA users experienced better care than non-Hispanic white VHA users on 2 measures (7%), similar on 22 measures (79%), and worse on 4 measures (14%).">
            <a:extLst>
              <a:ext uri="{FF2B5EF4-FFF2-40B4-BE49-F238E27FC236}">
                <a16:creationId xmlns:a16="http://schemas.microsoft.com/office/drawing/2014/main" id="{F814F762-8D8C-4373-9F64-7B7E458F5779}"/>
              </a:ext>
            </a:extLst>
          </p:cNvPr>
          <p:cNvGraphicFramePr/>
          <p:nvPr>
            <p:extLst>
              <p:ext uri="{D42A27DB-BD31-4B8C-83A1-F6EECF244321}">
                <p14:modId xmlns:p14="http://schemas.microsoft.com/office/powerpoint/2010/main" val="2182955383"/>
              </p:ext>
            </p:extLst>
          </p:nvPr>
        </p:nvGraphicFramePr>
        <p:xfrm>
          <a:off x="457201" y="1524000"/>
          <a:ext cx="8229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9E5CABD-AD1D-4C63-9B39-EFDBB4A766CB}"/>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a:t>NH = Non-Hispanic; AIAN = American Indian </a:t>
            </a:r>
            <a:r>
              <a:rPr lang="en-US" sz="1000" dirty="0" smtClean="0"/>
              <a:t>or </a:t>
            </a:r>
            <a:r>
              <a:rPr lang="en-US" sz="1000" dirty="0"/>
              <a:t>Alaska Native; NHOPI = Native Hawaiian or Other Pacific </a:t>
            </a:r>
            <a:r>
              <a:rPr lang="en-US" sz="1000" dirty="0" smtClean="0"/>
              <a:t>Islander. </a:t>
            </a:r>
            <a:endParaRPr lang="en-US" sz="1000" b="1" dirty="0"/>
          </a:p>
          <a:p>
            <a:r>
              <a:rPr lang="en-US" sz="1000" b="1" dirty="0"/>
              <a:t>Source:</a:t>
            </a:r>
            <a:r>
              <a:rPr lang="en-US" sz="1000" dirty="0"/>
              <a:t> Veterans Health Administration, Survey of Healthcare Experience of Patients, 2015.</a:t>
            </a:r>
          </a:p>
        </p:txBody>
      </p:sp>
    </p:spTree>
    <p:extLst>
      <p:ext uri="{BB962C8B-B14F-4D97-AF65-F5344CB8AC3E}">
        <p14:creationId xmlns:p14="http://schemas.microsoft.com/office/powerpoint/2010/main" val="271995966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0">
              <a:spcBef>
                <a:spcPts val="0"/>
              </a:spcBef>
            </a:pPr>
            <a:r>
              <a:rPr lang="en-US" sz="1800" dirty="0">
                <a:ea typeface="+mn-ea"/>
                <a:cs typeface="+mn-cs"/>
              </a:rPr>
              <a:t>Number and percentage of</a:t>
            </a:r>
            <a:r>
              <a:rPr lang="en-US" sz="1800" dirty="0">
                <a:solidFill>
                  <a:srgbClr val="FFFFFF"/>
                </a:solidFill>
                <a:ea typeface="+mn-ea"/>
                <a:cs typeface="+mn-cs"/>
              </a:rPr>
              <a:t> measures for which </a:t>
            </a:r>
            <a:r>
              <a:rPr lang="en-US" sz="1800" dirty="0">
                <a:solidFill>
                  <a:srgbClr val="FFDA71"/>
                </a:solidFill>
                <a:ea typeface="+mn-ea"/>
                <a:cs typeface="+mn-cs"/>
              </a:rPr>
              <a:t>VHA users of racial/ethnic groups experienced better, same, or worse access to care</a:t>
            </a:r>
            <a:r>
              <a:rPr lang="en-US" sz="1800" dirty="0">
                <a:solidFill>
                  <a:srgbClr val="FFD255"/>
                </a:solidFill>
                <a:ea typeface="+mn-ea"/>
                <a:cs typeface="+mn-cs"/>
              </a:rPr>
              <a:t> </a:t>
            </a:r>
            <a:r>
              <a:rPr lang="en-US" sz="1800" dirty="0">
                <a:ea typeface="+mn-ea"/>
                <a:cs typeface="+mn-cs"/>
              </a:rPr>
              <a:t>compared with non-Hispanic White VHA users, </a:t>
            </a:r>
            <a:r>
              <a:rPr lang="en-US" sz="1800" dirty="0" smtClean="0">
                <a:ea typeface="+mn-ea"/>
                <a:cs typeface="+mn-cs"/>
              </a:rPr>
              <a:t>2015</a:t>
            </a:r>
            <a:endParaRPr lang="en-US" sz="1800" dirty="0"/>
          </a:p>
        </p:txBody>
      </p:sp>
      <p:graphicFrame>
        <p:nvGraphicFramePr>
          <p:cNvPr id="7" name="Chart 6" descr="Bar Graph. For 2015: Hispanic VHA users experienced similar care to non-Hispanic white VHA users on 2 measures (33%) and worse on 4 measures (67%). Non-Hispanic American Indian Alaska Native VHA users experienced similar care to non-Hispanic white VHA users on 3 measures (50%) and worse on 3 measures (50%). Non-Hispanic Asian VHA users experienced similar care to non-Hispanic white VHA users on 5 measures (83%) and worse on 1 measure (17%). Non-Hispanic black VHA users experienced better care than non-Hispanic white VHA users on 1 measure (17%), similar on 3 measures (50%), and worse on 2 measures (33%). Non-Hispanic multi race VHA users experienced similar care to non-Hispanic white VHA users on 3 measures (50%) and worse on 3 measures (50%). Non-Hispanic Native Hawaiian/other Pacific Islander VHA users experienced similar care to non-Hispanic white VHA users on 5 measures (83%) and worse on 1 measure (17%).">
            <a:extLst>
              <a:ext uri="{FF2B5EF4-FFF2-40B4-BE49-F238E27FC236}">
                <a16:creationId xmlns:a16="http://schemas.microsoft.com/office/drawing/2014/main" id="{D614FE5F-E1E7-4745-8062-07950664D453}"/>
              </a:ext>
            </a:extLst>
          </p:cNvPr>
          <p:cNvGraphicFramePr/>
          <p:nvPr>
            <p:extLst>
              <p:ext uri="{D42A27DB-BD31-4B8C-83A1-F6EECF244321}">
                <p14:modId xmlns:p14="http://schemas.microsoft.com/office/powerpoint/2010/main" val="1435487878"/>
              </p:ext>
            </p:extLst>
          </p:nvPr>
        </p:nvGraphicFramePr>
        <p:xfrm>
          <a:off x="457200" y="1524000"/>
          <a:ext cx="8229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E1149B9-0E4C-4BEC-A147-40ADB74A9319}"/>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a:t>NH = Non-Hispanic; AIAN = </a:t>
            </a:r>
            <a:r>
              <a:rPr lang="en-US" sz="1000" dirty="0" smtClean="0"/>
              <a:t>American Indian or </a:t>
            </a:r>
            <a:r>
              <a:rPr lang="en-US" sz="1000" dirty="0"/>
              <a:t>Alaska Native; NHOPI = Native Hawaiian or Other Pacific </a:t>
            </a:r>
            <a:r>
              <a:rPr lang="en-US" sz="1000" dirty="0" smtClean="0"/>
              <a:t>Islander. </a:t>
            </a:r>
            <a:endParaRPr lang="en-US" sz="1000" b="1" dirty="0"/>
          </a:p>
          <a:p>
            <a:r>
              <a:rPr lang="en-US" sz="1000" b="1" dirty="0"/>
              <a:t>Source:</a:t>
            </a:r>
            <a:r>
              <a:rPr lang="en-US" sz="1000" dirty="0"/>
              <a:t> Veterans Health Administration, Survey of Healthcare Experience of Patients, 2015.</a:t>
            </a:r>
          </a:p>
        </p:txBody>
      </p:sp>
    </p:spTree>
    <p:extLst>
      <p:ext uri="{BB962C8B-B14F-4D97-AF65-F5344CB8AC3E}">
        <p14:creationId xmlns:p14="http://schemas.microsoft.com/office/powerpoint/2010/main" val="39664026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lvl="0">
              <a:spcBef>
                <a:spcPts val="0"/>
              </a:spcBef>
            </a:pPr>
            <a:r>
              <a:rPr lang="en-US" sz="1800" dirty="0">
                <a:ea typeface="+mn-ea"/>
                <a:cs typeface="+mn-cs"/>
              </a:rPr>
              <a:t>Number and </a:t>
            </a:r>
            <a:r>
              <a:rPr lang="en-US" sz="1800" dirty="0">
                <a:solidFill>
                  <a:srgbClr val="FFFFFF"/>
                </a:solidFill>
                <a:ea typeface="+mn-ea"/>
                <a:cs typeface="+mn-cs"/>
              </a:rPr>
              <a:t>percentage of measures for which </a:t>
            </a:r>
            <a:r>
              <a:rPr lang="en-US" sz="1800" dirty="0">
                <a:solidFill>
                  <a:srgbClr val="FFDA71"/>
                </a:solidFill>
                <a:ea typeface="+mn-ea"/>
                <a:cs typeface="+mn-cs"/>
              </a:rPr>
              <a:t>VHA users of racial/ethnic groups experienced better, same, or worse quality of care</a:t>
            </a:r>
            <a:r>
              <a:rPr lang="en-US" sz="1800" dirty="0">
                <a:solidFill>
                  <a:srgbClr val="FFD255"/>
                </a:solidFill>
                <a:ea typeface="+mn-ea"/>
                <a:cs typeface="+mn-cs"/>
              </a:rPr>
              <a:t> </a:t>
            </a:r>
            <a:r>
              <a:rPr lang="en-US" sz="1800" dirty="0">
                <a:ea typeface="+mn-ea"/>
                <a:cs typeface="+mn-cs"/>
              </a:rPr>
              <a:t>compared with non-Hispanic White VHA users, </a:t>
            </a:r>
            <a:r>
              <a:rPr lang="en-US" sz="1800" dirty="0" smtClean="0">
                <a:ea typeface="+mn-ea"/>
                <a:cs typeface="+mn-cs"/>
              </a:rPr>
              <a:t>2015</a:t>
            </a:r>
            <a:endParaRPr lang="en-US" sz="1800" dirty="0"/>
          </a:p>
        </p:txBody>
      </p:sp>
      <p:graphicFrame>
        <p:nvGraphicFramePr>
          <p:cNvPr id="10" name="Chart 9" descr="Bar Graph. For 2015: Hispanic VHA users experienced better care than non-Hispanic white VHA users on 2 measures (9%), similar on 18 measures (82%), and worse on 2 measures (9%). Non-Hispanic American Indian Alaska Native VHA users experienced better care than non-Hispanic white VHA users on 1 measure (4%), similar on 18 measures (82%), and worse on 3 measures (14%). Non-Hispanic Asian VHA users experienced better care than non-Hispanic white VHA users on 1 measure (4%), similar on 17 measures (77%), and worse on 4 measures (18%). Non-Hispanic black VHA users experienced better care than non-Hispanic white VHA users on 2 measures (9%) and similar on 20 measures (91%). Non-Hispanic multirace VHA users experienced better care than non-Hispanic white VHA users on 1 measure (4%), similar on 20 measures (91%), and worse on 1 measure (4%). Non-Hispanic Native Hawaiian/other Pacific Islander VHA users experienced better care than non-Hispanic white VHA users on 2 measures (9%), similar on 17 measures (77%), and worse on 3 measures (14%)">
            <a:extLst>
              <a:ext uri="{FF2B5EF4-FFF2-40B4-BE49-F238E27FC236}">
                <a16:creationId xmlns:a16="http://schemas.microsoft.com/office/drawing/2014/main" id="{A0A88BD3-90A4-4253-B8ED-FA809D2CBCA5}"/>
              </a:ext>
            </a:extLst>
          </p:cNvPr>
          <p:cNvGraphicFramePr/>
          <p:nvPr>
            <p:extLst>
              <p:ext uri="{D42A27DB-BD31-4B8C-83A1-F6EECF244321}">
                <p14:modId xmlns:p14="http://schemas.microsoft.com/office/powerpoint/2010/main" val="2769465900"/>
              </p:ext>
            </p:extLst>
          </p:nvPr>
        </p:nvGraphicFramePr>
        <p:xfrm>
          <a:off x="457199" y="1503946"/>
          <a:ext cx="8229601" cy="436345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55B015C-1FB9-4EC2-8532-1EC94523041B}"/>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a:t>NH = Non-Hispanic; AIAN = </a:t>
            </a:r>
            <a:r>
              <a:rPr lang="en-US" sz="1000" dirty="0" smtClean="0"/>
              <a:t>American Indian or </a:t>
            </a:r>
            <a:r>
              <a:rPr lang="en-US" sz="1000" dirty="0"/>
              <a:t>Alaska Native; NHOPI = Native Hawaiian or Other Pacific </a:t>
            </a:r>
            <a:r>
              <a:rPr lang="en-US" sz="1000" dirty="0" smtClean="0"/>
              <a:t>Islander. </a:t>
            </a:r>
            <a:endParaRPr lang="en-US" sz="1000" b="1" dirty="0"/>
          </a:p>
          <a:p>
            <a:r>
              <a:rPr lang="en-US" sz="1000" b="1" dirty="0"/>
              <a:t>Source:</a:t>
            </a:r>
            <a:r>
              <a:rPr lang="en-US" sz="1000" dirty="0"/>
              <a:t> Veterans Health Administration, Survey of Healthcare Experience of Patients, 2015.</a:t>
            </a:r>
          </a:p>
        </p:txBody>
      </p:sp>
    </p:spTree>
    <p:extLst>
      <p:ext uri="{BB962C8B-B14F-4D97-AF65-F5344CB8AC3E}">
        <p14:creationId xmlns:p14="http://schemas.microsoft.com/office/powerpoint/2010/main" val="413520998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FD17580-541E-40FD-8BB7-068379857B81}"/>
              </a:ext>
            </a:extLst>
          </p:cNvPr>
          <p:cNvSpPr>
            <a:spLocks noGrp="1"/>
          </p:cNvSpPr>
          <p:nvPr>
            <p:ph type="title"/>
          </p:nvPr>
        </p:nvSpPr>
        <p:spPr/>
        <p:txBody>
          <a:bodyPr>
            <a:noAutofit/>
          </a:bodyPr>
          <a:lstStyle/>
          <a:p>
            <a:pPr algn="l"/>
            <a:r>
              <a:rPr lang="en-US" sz="1800" dirty="0"/>
              <a:t>VHA users who indicated that in the last 12 months, when making an appointment for a checkup or routine care, they</a:t>
            </a:r>
            <a:r>
              <a:rPr lang="en-US" sz="1800" dirty="0">
                <a:solidFill>
                  <a:srgbClr val="FFD255"/>
                </a:solidFill>
              </a:rPr>
              <a:t> </a:t>
            </a:r>
            <a:r>
              <a:rPr lang="en-US" sz="1800" dirty="0">
                <a:solidFill>
                  <a:srgbClr val="FFDA71"/>
                </a:solidFill>
              </a:rPr>
              <a:t>got an appointment as soon as needed</a:t>
            </a:r>
            <a:r>
              <a:rPr lang="en-US" sz="1800" dirty="0"/>
              <a:t>, 2015</a:t>
            </a:r>
          </a:p>
        </p:txBody>
      </p:sp>
      <p:sp>
        <p:nvSpPr>
          <p:cNvPr id="5" name="TextBox 4">
            <a:extLst>
              <a:ext uri="{FF2B5EF4-FFF2-40B4-BE49-F238E27FC236}">
                <a16:creationId xmlns:a16="http://schemas.microsoft.com/office/drawing/2014/main" id="{F392FC02-14CE-474A-AEE0-360BD3694F1F}"/>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err="1"/>
              <a:t>y.o</a:t>
            </a:r>
            <a:r>
              <a:rPr lang="en-US" sz="1000" dirty="0"/>
              <a:t>. = years old.</a:t>
            </a:r>
            <a:endParaRPr lang="en-US" sz="1000" b="1" dirty="0"/>
          </a:p>
          <a:p>
            <a:r>
              <a:rPr lang="en-US" sz="1000" b="1" dirty="0"/>
              <a:t>Source:</a:t>
            </a:r>
            <a:r>
              <a:rPr lang="en-US" sz="1000" dirty="0"/>
              <a:t> Veterans Health Administration, Survey of Healthcare Experience of Patients, 2015.</a:t>
            </a:r>
          </a:p>
        </p:txBody>
      </p:sp>
      <p:graphicFrame>
        <p:nvGraphicFramePr>
          <p:cNvPr id="9" name="Chart 8" descr="Bar graph. Percent of VHA users who indicated that in the last 12 months, when making an appointment for a check-up or routine care, they got an appointment as soon as needed, 2015: when compared to VHA users age 18-44 VHA users age 45-64 were significantly more likely to indicate they got a routine care appointment as soon as needed (49.2% vs. 37.8%); VHA users age 65+ were significantly more likely to indicate they got a routine care appointment as soon as needed (59.1% vs. 37.8%). Female VHA users were significantly less likely to indicate they got a routine care appointment as soon as needed compared to male VHA users (43.0% vs. 53.4%). VHA users with less than a high school degree was not significantly more likely to indicate they got a routine care appointment as soon as needed (56.9% vs. 52.4%). VHA users with a high school degree were not significantly more likely to indicate they got a routine care appointment as soon as needed (55.6% vs. 52.4%). VHA users with some college education were not significantly less likely to indicate they got a routine care appointment as soon as needed (49.6% vs. 52.4%), compared to VHA users with a Bachelor’s degree.">
            <a:extLst>
              <a:ext uri="{FF2B5EF4-FFF2-40B4-BE49-F238E27FC236}">
                <a16:creationId xmlns:a16="http://schemas.microsoft.com/office/drawing/2014/main" id="{857369CC-4FA7-4519-B9E6-330524C20B2B}"/>
              </a:ext>
            </a:extLst>
          </p:cNvPr>
          <p:cNvGraphicFramePr/>
          <p:nvPr>
            <p:extLst>
              <p:ext uri="{D42A27DB-BD31-4B8C-83A1-F6EECF244321}">
                <p14:modId xmlns:p14="http://schemas.microsoft.com/office/powerpoint/2010/main" val="3184694880"/>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27837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1BEBD3-3505-4356-A273-535AA36802F8}"/>
              </a:ext>
            </a:extLst>
          </p:cNvPr>
          <p:cNvSpPr>
            <a:spLocks noGrp="1"/>
          </p:cNvSpPr>
          <p:nvPr>
            <p:ph type="title"/>
          </p:nvPr>
        </p:nvSpPr>
        <p:spPr/>
        <p:txBody>
          <a:bodyPr>
            <a:noAutofit/>
          </a:bodyPr>
          <a:lstStyle/>
          <a:p>
            <a:pPr algn="l"/>
            <a:r>
              <a:rPr lang="en-US" sz="1800" dirty="0"/>
              <a:t>VHA users who indicated that in the last 12 months,</a:t>
            </a:r>
            <a:r>
              <a:rPr lang="en-US" sz="1800" dirty="0">
                <a:solidFill>
                  <a:srgbClr val="FFD255"/>
                </a:solidFill>
              </a:rPr>
              <a:t> </a:t>
            </a:r>
            <a:r>
              <a:rPr lang="en-US" sz="1800" dirty="0"/>
              <a:t>when making an appointment for a checkup or routine care, they </a:t>
            </a:r>
            <a:r>
              <a:rPr lang="en-US" sz="1800" dirty="0">
                <a:solidFill>
                  <a:srgbClr val="FFDA71"/>
                </a:solidFill>
              </a:rPr>
              <a:t>got an appointment as soon as needed</a:t>
            </a:r>
            <a:r>
              <a:rPr lang="en-US" sz="1800" dirty="0"/>
              <a:t>, 2015</a:t>
            </a:r>
          </a:p>
        </p:txBody>
      </p:sp>
      <p:sp>
        <p:nvSpPr>
          <p:cNvPr id="6" name="TextBox 5">
            <a:extLst>
              <a:ext uri="{FF2B5EF4-FFF2-40B4-BE49-F238E27FC236}">
                <a16:creationId xmlns:a16="http://schemas.microsoft.com/office/drawing/2014/main" id="{95E12CCF-FB91-4D46-8A54-88CECF18E4C2}"/>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a:t>NH = Non-Hispanic; AIAN = </a:t>
            </a:r>
            <a:r>
              <a:rPr lang="en-US" sz="1000" dirty="0" smtClean="0"/>
              <a:t>American Indian or </a:t>
            </a:r>
            <a:r>
              <a:rPr lang="en-US" sz="1000" dirty="0"/>
              <a:t>Alaska Native; NHOPI = Native Hawaiian or Other Pacific </a:t>
            </a:r>
            <a:r>
              <a:rPr lang="en-US" sz="1000" dirty="0" smtClean="0"/>
              <a:t>Islander. </a:t>
            </a:r>
            <a:endParaRPr lang="en-US" sz="1000" b="1" dirty="0"/>
          </a:p>
          <a:p>
            <a:r>
              <a:rPr lang="en-US" sz="1000" b="1" dirty="0"/>
              <a:t>Source:</a:t>
            </a:r>
            <a:r>
              <a:rPr lang="en-US" sz="1000" dirty="0"/>
              <a:t> Veterans Health Administration, Survey of Healthcare Experience of Patients, 2015.</a:t>
            </a:r>
          </a:p>
        </p:txBody>
      </p:sp>
      <p:graphicFrame>
        <p:nvGraphicFramePr>
          <p:cNvPr id="5" name="Chart 4" descr="Bar Graph. For 2015: When compared to non-Hispanic white VHA users: Hispanic VHA users were significantly less likely to indicate they got a routine care appointment as soon as needed (44.8% vs. 55.0%). Non-Hispanic American Indian/Alaska Native VHA users were significantly less likely to indicate they got a routine care appointment as soon as needed (46.2% vs. 55.0%). Non-Hispanic Asian VHA users were significantly less likely to indicate they got a routine care appointment as soon as needed (42.9% vs. 55.0%). Non-Hispanic black VHA users were significantly less likely to indicate they got a routine care appointment as soon as needed (48.1% vs. 55.0%). Non-Hispanic multiracial VHA users were significantly less likely to indicate they got a routine care appointment as soon as needed (47.5% vs. 55.0%). Non-Hispanic Native Hawaiian/other Pacific Islander VHA users were significantly less likely to indicate they got a routine care appointment as soon as (46.4% vs. 55.0%). ">
            <a:extLst>
              <a:ext uri="{FF2B5EF4-FFF2-40B4-BE49-F238E27FC236}">
                <a16:creationId xmlns:a16="http://schemas.microsoft.com/office/drawing/2014/main" id="{44D6EFEF-76CB-4566-AC63-5AE4DDBEE64B}"/>
              </a:ext>
            </a:extLst>
          </p:cNvPr>
          <p:cNvGraphicFramePr/>
          <p:nvPr>
            <p:extLst>
              <p:ext uri="{D42A27DB-BD31-4B8C-83A1-F6EECF244321}">
                <p14:modId xmlns:p14="http://schemas.microsoft.com/office/powerpoint/2010/main" val="3328317441"/>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6371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A1EBB-4715-4503-B273-19E16D00914B}"/>
              </a:ext>
            </a:extLst>
          </p:cNvPr>
          <p:cNvSpPr>
            <a:spLocks noGrp="1"/>
          </p:cNvSpPr>
          <p:nvPr>
            <p:ph type="title"/>
          </p:nvPr>
        </p:nvSpPr>
        <p:spPr/>
        <p:txBody>
          <a:bodyPr>
            <a:noAutofit/>
          </a:bodyPr>
          <a:lstStyle/>
          <a:p>
            <a:r>
              <a:rPr lang="en-US" sz="1900" dirty="0"/>
              <a:t>VHA users who </a:t>
            </a:r>
            <a:r>
              <a:rPr lang="en-US" sz="1900" dirty="0">
                <a:solidFill>
                  <a:srgbClr val="FFDA71"/>
                </a:solidFill>
              </a:rPr>
              <a:t>received the care they needed from their provider during evenings, weekends, or holidays</a:t>
            </a:r>
            <a:r>
              <a:rPr lang="en-US" sz="1900" dirty="0">
                <a:solidFill>
                  <a:srgbClr val="FFE18B"/>
                </a:solidFill>
              </a:rPr>
              <a:t> </a:t>
            </a:r>
            <a:r>
              <a:rPr lang="en-US" sz="1900" dirty="0"/>
              <a:t>within the last 12 months, 2015</a:t>
            </a:r>
          </a:p>
        </p:txBody>
      </p:sp>
      <p:sp>
        <p:nvSpPr>
          <p:cNvPr id="5" name="TextBox 4">
            <a:extLst>
              <a:ext uri="{FF2B5EF4-FFF2-40B4-BE49-F238E27FC236}">
                <a16:creationId xmlns:a16="http://schemas.microsoft.com/office/drawing/2014/main" id="{EDF57C9A-7B2A-4BCC-9ED4-0F8038BB2025}"/>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err="1"/>
              <a:t>y.o</a:t>
            </a:r>
            <a:r>
              <a:rPr lang="en-US" sz="1000" dirty="0"/>
              <a:t>. = years old.</a:t>
            </a:r>
            <a:endParaRPr lang="en-US" sz="1000" b="1" dirty="0"/>
          </a:p>
          <a:p>
            <a:r>
              <a:rPr lang="en-US" sz="1000" b="1" dirty="0"/>
              <a:t>Source:</a:t>
            </a:r>
            <a:r>
              <a:rPr lang="en-US" sz="1000" dirty="0"/>
              <a:t> Veterans Health Administration, Survey of Healthcare Experience of Patients, 2015.</a:t>
            </a:r>
          </a:p>
        </p:txBody>
      </p:sp>
      <p:graphicFrame>
        <p:nvGraphicFramePr>
          <p:cNvPr id="6" name="Chart 5" descr="Bar Graph. During evenings, weekends, or holidays when compared to compared to VHA users age 18-44: VHA users age 45-64 were (18.6% vs. 13.5%). VHA users age 65+ were (22.0% vs. 13.5%). When compared to male VHA users: Female VHA users were significantly less likely to receive care they needed (11.9% vs. 19.9%). VHA users with less than a high school degree were significantly more likely to receive care they needed (25.1% vs. 17.1%). VHA users with a high school degree were (21.9% vs. 17.1%). VHA users with some college education were not significantly more likely receive care they needed (17.2% vs. 17.1%).">
            <a:extLst>
              <a:ext uri="{FF2B5EF4-FFF2-40B4-BE49-F238E27FC236}">
                <a16:creationId xmlns:a16="http://schemas.microsoft.com/office/drawing/2014/main" id="{12B995AE-35B3-4905-BBEA-385572A34452}"/>
              </a:ext>
            </a:extLst>
          </p:cNvPr>
          <p:cNvGraphicFramePr/>
          <p:nvPr>
            <p:extLst>
              <p:ext uri="{D42A27DB-BD31-4B8C-83A1-F6EECF244321}">
                <p14:modId xmlns:p14="http://schemas.microsoft.com/office/powerpoint/2010/main" val="795435498"/>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36549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C1F5-2D81-41F7-A06E-16CD5CD99166}"/>
              </a:ext>
            </a:extLst>
          </p:cNvPr>
          <p:cNvSpPr>
            <a:spLocks noGrp="1"/>
          </p:cNvSpPr>
          <p:nvPr>
            <p:ph type="title"/>
          </p:nvPr>
        </p:nvSpPr>
        <p:spPr/>
        <p:txBody>
          <a:bodyPr>
            <a:noAutofit/>
          </a:bodyPr>
          <a:lstStyle/>
          <a:p>
            <a:r>
              <a:rPr lang="en-US" sz="1900" dirty="0"/>
              <a:t>VHA users who </a:t>
            </a:r>
            <a:r>
              <a:rPr lang="en-US" sz="1900" dirty="0">
                <a:solidFill>
                  <a:srgbClr val="FFDA71"/>
                </a:solidFill>
              </a:rPr>
              <a:t>received the care they needed from their provider during evenings, weekends, or holidays</a:t>
            </a:r>
            <a:r>
              <a:rPr lang="en-US" sz="1900" dirty="0">
                <a:solidFill>
                  <a:srgbClr val="FFE18B"/>
                </a:solidFill>
              </a:rPr>
              <a:t> </a:t>
            </a:r>
            <a:r>
              <a:rPr lang="en-US" sz="1900" dirty="0"/>
              <a:t>within the last 12 months, 2015</a:t>
            </a:r>
          </a:p>
        </p:txBody>
      </p:sp>
      <p:sp>
        <p:nvSpPr>
          <p:cNvPr id="5" name="TextBox 4">
            <a:extLst>
              <a:ext uri="{FF2B5EF4-FFF2-40B4-BE49-F238E27FC236}">
                <a16:creationId xmlns:a16="http://schemas.microsoft.com/office/drawing/2014/main" id="{87746F60-EFB6-4D7B-9619-C43AD1D2A384}"/>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a:t>NH = Non-Hispanic; AIAN = </a:t>
            </a:r>
            <a:r>
              <a:rPr lang="en-US" sz="1000" dirty="0" smtClean="0"/>
              <a:t>American Indian or </a:t>
            </a:r>
            <a:r>
              <a:rPr lang="en-US" sz="1000" dirty="0"/>
              <a:t>Alaska Native; NHOPI = Native Hawaiian or Other Pacific Islander </a:t>
            </a:r>
            <a:endParaRPr lang="en-US" sz="1000" b="1" dirty="0"/>
          </a:p>
          <a:p>
            <a:r>
              <a:rPr lang="en-US" sz="1000" b="1" dirty="0"/>
              <a:t>Source:</a:t>
            </a:r>
            <a:r>
              <a:rPr lang="en-US" sz="1000" dirty="0"/>
              <a:t> Veterans Health Administration, Survey of Healthcare Experience of Patients, 2015.</a:t>
            </a:r>
          </a:p>
        </p:txBody>
      </p:sp>
      <p:graphicFrame>
        <p:nvGraphicFramePr>
          <p:cNvPr id="6" name="Chart 5" descr="Bar Graph. In 2015 Percentage of VHA users who received the care they needed from their provider during evenings, weekends, or holidays within the last 12 months, 2015: Hispanic (16.2%);  NH AIAN (14.9%); NH Asian (17.3%); NH Black (22.8); NH Multi Race (18.1%); NH NHOPI (21.6%) NH White (18.3%).">
            <a:extLst>
              <a:ext uri="{FF2B5EF4-FFF2-40B4-BE49-F238E27FC236}">
                <a16:creationId xmlns:a16="http://schemas.microsoft.com/office/drawing/2014/main" id="{C1F37790-748A-48B9-BFE4-DD8FAFB17455}"/>
              </a:ext>
            </a:extLst>
          </p:cNvPr>
          <p:cNvGraphicFramePr/>
          <p:nvPr>
            <p:extLst>
              <p:ext uri="{D42A27DB-BD31-4B8C-83A1-F6EECF244321}">
                <p14:modId xmlns:p14="http://schemas.microsoft.com/office/powerpoint/2010/main" val="3716907080"/>
              </p:ext>
            </p:extLst>
          </p:nvPr>
        </p:nvGraphicFramePr>
        <p:xfrm>
          <a:off x="457200" y="1601952"/>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4810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4E99E-DCE8-4567-858C-BCE5FB9C3D83}"/>
              </a:ext>
            </a:extLst>
          </p:cNvPr>
          <p:cNvSpPr>
            <a:spLocks noGrp="1"/>
          </p:cNvSpPr>
          <p:nvPr>
            <p:ph type="title"/>
          </p:nvPr>
        </p:nvSpPr>
        <p:spPr/>
        <p:txBody>
          <a:bodyPr>
            <a:noAutofit/>
          </a:bodyPr>
          <a:lstStyle/>
          <a:p>
            <a:r>
              <a:rPr lang="en-US" sz="1900" dirty="0"/>
              <a:t>VHA users who </a:t>
            </a:r>
            <a:r>
              <a:rPr lang="en-US" sz="1900" dirty="0">
                <a:solidFill>
                  <a:srgbClr val="FFDA71"/>
                </a:solidFill>
              </a:rPr>
              <a:t>phoned their provider’s office and received an appointment for care as soon as they needed </a:t>
            </a:r>
            <a:r>
              <a:rPr lang="en-US" sz="1900" dirty="0"/>
              <a:t>within the last 12 months, 2015</a:t>
            </a:r>
          </a:p>
        </p:txBody>
      </p:sp>
      <p:sp>
        <p:nvSpPr>
          <p:cNvPr id="5" name="TextBox 4">
            <a:extLst>
              <a:ext uri="{FF2B5EF4-FFF2-40B4-BE49-F238E27FC236}">
                <a16:creationId xmlns:a16="http://schemas.microsoft.com/office/drawing/2014/main" id="{8C751333-1694-413C-94A0-A22E0AD5CC43}"/>
              </a:ext>
            </a:extLst>
          </p:cNvPr>
          <p:cNvSpPr txBox="1"/>
          <p:nvPr/>
        </p:nvSpPr>
        <p:spPr>
          <a:xfrm>
            <a:off x="457200" y="6035040"/>
            <a:ext cx="8229600" cy="400110"/>
          </a:xfrm>
          <a:prstGeom prst="rect">
            <a:avLst/>
          </a:prstGeom>
          <a:noFill/>
        </p:spPr>
        <p:txBody>
          <a:bodyPr wrap="square" rtlCol="0">
            <a:spAutoFit/>
          </a:bodyPr>
          <a:lstStyle/>
          <a:p>
            <a:r>
              <a:rPr lang="en-US" sz="1000" b="1" dirty="0"/>
              <a:t>Key: </a:t>
            </a:r>
            <a:r>
              <a:rPr lang="en-US" sz="1000" dirty="0" err="1"/>
              <a:t>y.o</a:t>
            </a:r>
            <a:r>
              <a:rPr lang="en-US" sz="1000" dirty="0"/>
              <a:t>. = years old.</a:t>
            </a:r>
            <a:endParaRPr lang="en-US" sz="1000" b="1" dirty="0"/>
          </a:p>
          <a:p>
            <a:r>
              <a:rPr lang="en-US" sz="1000" b="1" dirty="0"/>
              <a:t>Source:</a:t>
            </a:r>
            <a:r>
              <a:rPr lang="en-US" sz="1000" dirty="0"/>
              <a:t> Veterans Health Administration, Survey of Healthcare Experience of Patients, 2015.</a:t>
            </a:r>
          </a:p>
        </p:txBody>
      </p:sp>
      <p:graphicFrame>
        <p:nvGraphicFramePr>
          <p:cNvPr id="6" name="Chart 5" descr="Bar Graph. In 2015 Percentage of VHA users who phoned their provider’s office and received an appointment for care as soon as they needed within the last 12 months: 18-44 years old 31%, 45-64 Years old 42%, 65 plus 50.3%; Female 35.7%, Male 44.6%; Who had some high school 48.4%, a high school degree 47.3%; Some College 41.4%, a bachelor’s degree 42%.">
            <a:extLst>
              <a:ext uri="{FF2B5EF4-FFF2-40B4-BE49-F238E27FC236}">
                <a16:creationId xmlns:a16="http://schemas.microsoft.com/office/drawing/2014/main" id="{A93EDC13-95EF-4040-83C6-1747B922F0CD}"/>
              </a:ext>
            </a:extLst>
          </p:cNvPr>
          <p:cNvGraphicFramePr/>
          <p:nvPr>
            <p:extLst>
              <p:ext uri="{D42A27DB-BD31-4B8C-83A1-F6EECF244321}">
                <p14:modId xmlns:p14="http://schemas.microsoft.com/office/powerpoint/2010/main" val="1605189847"/>
              </p:ext>
            </p:extLst>
          </p:nvPr>
        </p:nvGraphicFramePr>
        <p:xfrm>
          <a:off x="457200" y="1563316"/>
          <a:ext cx="82296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2271214"/>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pt4349.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AW xmlns="http://www.net-centric.com/PAWPP">
  <Shape xmlns="" ID="flFEsjYBwC+nYmOG2n+8sFmz+bA=" isBookmarkSet="no" pdftag="H1" artifact="_x0030_" bookmark="yes" Order="_x0033_"/>
  <Shape xmlns="" ID="go7osrdA6awZSde1iVySJADGRg8=" isBookmarkSet="no" bookmark="no" pdftag="P" artifact="_x0030_" Order="_x0034_"/>
  <Shape xmlns="" ID="F/mx2MowhGIMHteTxnFPEorAsdI=" isBookmarkSet="no" formula="no" inline="no" bookmark="no" pdftag="Figure" Lang="" Order="_x0035_" artifact="_x0030_" validate="yes"/>
  <Shape xmlns="" ID="tryNcdfT0wk/O+c84xS6ORrz5vk=" isBookmarkSet="no" formula="no" inline="no" bookmark="no" pdftag="Figure" artifact="_x0030_" Order="_x0031_" validate="no" Lang=""/>
  <HyperLink xmlns="" ID="FdrSzDFxK+0BOntOQwS7EqtfFRg=132144819897.2_256.825" language="" validate="" plainAltText="National_x0020_Healthcare_x0020_Quality_x0020__x0026__x0020_Disparities_x0020_Report_x0020_Chartbooks_x0020_resource_x0020_page_x0020_at_x0020_A_x0020_H_x0020_R_x0020_Q_x0020_dot_x0020_gov" Lang=""/>
  <HyperLink xmlns="" ID="xRzXQAWEBTJ1mA0Sbd1BYmzvJd0=71084651370.2_162.025" language="" validate="" plainAltText="National_x0020_Healthcare_x0020_Quality_x0020_and_x0020_Disparities_x0020_Report_x0020_resource_x0020_page_x0020_at_x0020_N_x0020_H_x0020_Q_x0020_R_x0020_net_x0020_dot_x0020_a_x0020_h_x0020_r_x0020_q_x0020_dot_x0020_gov" Lang=""/>
  <HyperLink xmlns="" ID="xRzXQAWEBTJ1mA0Sbd1BYmzvJd0=155034791370.2_231.625" language="" validate="" plainAltText="VA_x0020_Office_x0020_of_x0020_Health_x0020_Equity_x0020_home_x0020_page_x0020_at_x0020_v_x0020_a_x0020_dot_x0020_gov" Lang=""/>
  <HyperLink xmlns="" ID="xRzXQAWEBTJ1mA0Sbd1BYmzvJd0=100537646070.2_301.225" language="" validate="" plainAltText="_x0020_Virginia_x0020_Office_x0020_of_x0020_Research_x0020_and_x0020_Development_x0020_overview_x0020_page_x0020_at_x0020_research_x0020_dot_x0020_va_x0020_dot_x0020_gov" Lang=""/>
  <HyperLink xmlns="" ID="c/uS0Q5WEBq2QEJ3Kwbo81SBGZs=180276395970.2_148.5724" language="" validate="" plainAltText="Article_x0020_titled_x0020_4_x0020_Things_x0020_That_x0020_Improve_x0020_Patient_x0020_Experience_x0020_in_x0020_the_x0020_Doctor_x0027_s_x0020_Office_x0020_at_x0020_a_x0020_d_x0020_s_x0020_c_x0020_dot_x0020_com" Lang=""/>
  <HyperLink xmlns="" ID="c/uS0Q5WEBq2QEJ3Kwbo81SBGZs=-1683567287222.45_177.3724" language="" validate="" plainAltText="Chartbook_x0020_on_x0020_Healthcare_x0020_for_x0020_Asians_x0020_and_x0020_Native_x0020_Hawaiians_x002F_Pacific_x0020_Islanders_x0020_resource_x0020_page_x0020_at_x0020_a_x0020_h_x0020_r_x0020_q_x0020_dot_x0020_gov" Lang=""/>
  <HyperLink xmlns="" ID="c/uS0Q5WEBq2QEJ3Kwbo81SBGZs=-210799010570.2_220.5724" language="" validate="" plainAltText="Prevention_x002C__x0020_Diagnosis_x002C__x0020_and_x0020_Management_x0020_of_x0020_Opioids_x002C__x0020_Opioid_x0020_Misuse_x0020_and_x0020_Opioid_x0020_Use_x0020_Disorder_x0020_in_x0020_Older_x0020_Adults_x0020_report_x0020_located_x0020_at_x0020_effective_x0020_health_x0020_care_x0020_dot_x0020_a_x0020_h_x0020_r_x0020_q_x0020_dot_x0020_gov" Lang=""/>
  <HyperLink xmlns="" ID="c/uS0Q5WEBq2QEJ3Kwbo81SBGZs=1084550814383.075_249.3724" language="" validate="" plainAltText="FOR_x0020_OLDER_x0020_PEOPLE_x002C__x0020_MEDICATIONS_x0020_ARE_x0020_COMMON_x003B__x0020_UPDATED_x0020_AGS_x0020_BEERS_x0020_CRITERIA_x00AE__x0020_AIMS_x0020_TO_x0020_MAKE_x0020_SURE_x0020_THEY_x2019_RE_x0020_APPROPRIATE_x002C__x0020_TOO_x0020_article_x0020_at_x0020_american_x0020_geriatrics_x0020_dot_x0020_org" Lang=""/>
  <HyperLink xmlns="" ID="c/uS0Q5WEBq2QEJ3Kwbo81SBGZs=42861133770.2_263.7724" language="" validate="" plainAltText="FOR_x0020_OLDER_x0020_PEOPLE_x002C__x0020_MEDICATIONS_x0020_ARE_x0020_COMMON_x003B__x0020_UPDATED_x0020_AGS_x0020_BEERS_x0020_CRITERIA_x00AE__x0020_AIMS_x0020_TO_x0020_MAKE_x0020_SURE_x0020_THEY_x2019_RE_x0020_APPROPRIATE_x002C__x0020_TOO_x0020_article_x0020_at_x0020_american_x0020_geriatrics_x0020_dot_x0020_org"/>
  <HyperLink xmlns="" ID="c/uS0Q5WEBq2QEJ3Kwbo81SBGZs=-11903088070.2_292.5724" language="" validate="" plainAltText="Articled_x0020_titled_x0020_More_x0020_than_x0020_100_x0020_million_x0020_Americans_x0020_have_x0020_high_x0020_blood_x0020_pressure_x002C__x0020_AHA_x0020_says._x0020_at_x0020_heart_x0020_dot_x0020_org" Lang=""/>
  <HyperLink xmlns="" ID="c/uS0Q5WEBq2QEJ3Kwbo81SBGZs=-49880429138.7_364.5724" language="" validate="" plainAltText="Article_x0020_titled:_x0020_Are_x0020_Low_x0020_Patient_x0020_Satisfaction_x0020_Scores_x0020_Always_x0020_Due_x0020_to_x0020_the_x0020_Provider_x003F_:_x0020_Determinants_x0020_of_x0020_Patient_x0020_Satisfaction_x0020_Scores_x0020_During_x0020_Spine_x0020_Clinic_x0020_Visits_x0020_located_x0020_at_x0020__x0020_pub_x0020_m_x0020_e_x0020_d_x0020__x0020_dot_x0020_n_x0020_c_x0020_b_x0020_i_x0020_n_x0020_l_x0020_m_x0020_dot_x0020_n_x0020_i_x0020_h_x0020_dot_x0020_gov_x000D__x000A_" Lang=""/>
  <HyperLink xmlns="" ID="c/uS0Q5WEBq2QEJ3Kwbo81SBGZs=-138335427570.2_393.3724" language="" validate="" plainAltText="Tetanus_x0020_causes_x0020_and_x0020_transmission_x0020_resource_x0020_page_x0020_nat_x0020_c_x0020_d_x0020_c_x0020_dot_x0020_gov" Lang=""/>
  <HyperLink xmlns="" ID="c/uS0Q5WEBq2QEJ3Kwbo81SBGZs=34210345870.2_422.1724" language="" validate="" plainAltText="Tetanus_x0020_symptoms_x0020_and_x0020_complications_x0020_resource_x0020_page_x0020_nat_x0020_c_x0020_d_x0020_c_x0020_dot_x0020_gov" Lang=""/>
  <HyperLink xmlns="" ID="c/uS0Q5WEBq2QEJ3Kwbo81SBGZs=-138335427570.2_450.9724" language="" validate="" plainAltText="Tetanus_x0020_causes_x0020_and_x0020_transmission_x0020_resource_x0020_page_x0020_nat_x0020_c_x0020_d_x0020_c_x0020_dot_x0020_gov" Lang=""/>
  <HyperLink xmlns="" ID="c/uS0Q5WEBq2QEJ3Kwbo81SBGZs=34210345870.2_479.7724" language="" validate="" plainAltText="Tetanus_x0020_symptoms_x0020_and_x0020_complications_x0020_resource_x0020_page_x0020_nat_x0020_c_x0020_d_x0020_c_x0020_dot_x0020_gov" Lang=""/>
  <HyperLink xmlns="" ID="opyYkAZdYWk73eeuGqS8YEn9+lA=107129339670.2_147.625" language="" validate="" plainAltText="Diabetes_x0020_Basics_x0020_resource_x0020_page_x0020_at_x0020_c_x0020_d_x0020_c_x0020_dot_x0020_gov" Lang=""/>
  <HyperLink xmlns="" ID="opyYkAZdYWk73eeuGqS8YEn9+lA=-162287643170.2_176.425" language="" validate="" plainAltText="Diabetes_x0020_testing_x0020_resource_x0020_page_x0020_at_x0020_c_x0020_d_x0020_c_x0020_dot_x0020_gov" Lang=""/>
  <HyperLink xmlns="" ID="opyYkAZdYWk73eeuGqS8YEn9+lA=-458907123299.97_205.225" language="" validate="" plainAltText="Diphtheria_x002C__x0020_Tetanus_x002C__x0020_and_x0020_Whooping_x0020_Cough_x0020_Vaccination:_x0020_What_x0020_Everyone_x0020_Should_x0020_Know_x0020_resource_x0020_page_x0020_at_x0020_c_x0020_d_x0020_c_x0020_dot_x0020_gov" Lang=""/>
  <HyperLink xmlns="" ID="opyYkAZdYWk73eeuGqS8YEn9+lA=2017312080167.325_234.025" language="" validate="" plainAltText="Flu_x0020_Vaccination_x0020_Coverage_x002C__x0020_United_x0020_States_x002C__x0020_2018_x2013_19_x0020_Influenza_x0020_Season_x0020_report_x0020_located_x0020_at_x0020_c_x0020_d_x0020_c_x0020_dot_x0020_gov" Lang=""/>
  <HyperLink xmlns="" ID="opyYkAZdYWk73eeuGqS8YEn9+lA=-162019669470.2_262.825" language="" validate="" plainAltText="cholesterol_x0020_screening_x0020_resource_x0020_page_x0020_at_x0020_c_x0020_d_x0020_c_x0020_dot_x0020_gov" Lang=""/>
  <HyperLink xmlns="" ID="opyYkAZdYWk73eeuGqS8YEn9+lA=-204298776170.2_291.625" language="" validate="" plainAltText="Blood_x0020_Pressure_x0020_resource_x0020_page_x0020_at_x0020_c_x0020_d_x0020_c_x0020_dot_x0020_gov" Lang=""/>
  <HyperLink xmlns="" ID="opyYkAZdYWk73eeuGqS8YEn9+lA=132565005070.2_320.425" language="" validate="" plainAltText="cholesterol_x0020_facts_x0020_resource_x0020_page_x0020_at_x0020_c_x0020_d_x0020_c_x0020_dot_x0020_gov" Lang=""/>
  <HyperLink xmlns="" ID="opyYkAZdYWk73eeuGqS8YEn9+lA=-195956457670.2_349.225" language="" validate="" plainAltText="_x0033_2_x0020_page_x0020_pdf_x0020_titled_x0020_National_x0020_Diabetes_x0020_Statistics_x0020_Report_x0020_at_x0020_c_x0020_d_x0020_c_x0020_dot_x0020_gov" Lang=""/>
  <HyperLink xmlns="" ID="opyYkAZdYWk73eeuGqS8YEn9+lA=-200178486970.2_378.025" language="" validate="" plainAltText="Oral_x0020_and_x0020_Dental_x0020_Health_x0020_resource_x0020_page_x0020_at_x0020_c_x0020_d_x0020_c_x0020_dot_x0020_gov" Lang=""/>
  <HyperLink xmlns="" ID="opyYkAZdYWk73eeuGqS8YEn9+lA=1139806825104.825_406.825" language="" validate="" plainAltText="Pneumococcal_x0020_Vaccination:_x0020_What_x0020_Everyone_x0020_Should_x0020_Know_x0020_resource_x0020_pagfe_x0020_at_x0020_c_x0020_d_x0020_c_x0020_dot_x0020_gov_x0020_" Lang=""/>
  <HyperLink xmlns="" ID="opyYkAZdYWk73eeuGqS8YEn9+lA=-59575725470.2_435.625" language="" validate="" plainAltText="Preventing_x0020_Suicide_x0020_facts_x0020_web_x0020_page_x0020_at_x0020_c_x0020_d_x0020_c_x0020_dot_x0020_gov" Lang=""/>
  <HyperLink xmlns="" ID="opyYkAZdYWk73eeuGqS8YEn9+lA=-208581276270.2_464.425" language="" validate="" plainAltText="Shingles_x0020_resource_x0020_page_x0020_at_x0020_c_x0020_d_x0020_c_x0020_dot_x0020_gov" Lang=""/>
  <HyperLink xmlns="" ID="opyYkAZdYWk73eeuGqS8YEn9+lA=642418585323.56_493.225" language="" validate="" plainAltText="Vaccination_x0020_Coverage_x0020_Among_x0020_Adults_x0020_in_x0020_the_x0020_United_x0020_States_x002C__x0020_National_x0020_Health_x0020_Interview_x0020_Survey_x002C__x0020_2016_x0020_report_x0020_at_x0020_c_x0020_d_x0020_c_x0020_dot_x0020_gov" Lang=""/>
  <HyperLink xmlns="" ID="opyYkAZdYWk73eeuGqS8YEn9+lA=180775608870.2_507.625" language="" validate="" plainAltText="Vaccination_x0020_Coverage_x0020_Among_x0020_Adults_x0020_in_x0020_the_x0020_United_x0020_States_x002C__x0020_National_x0020_Health_x0020_Interview_x0020_Survey_x002C__x0020_2016_x0020_report_x0020_at_x0020_c_x0020_d_x0020_c_x0020_dot_x0020_gov"/>
  <HyperLink xmlns="" ID="Ih2neGNzoVnVqQl/43v+Fpi0Y3g=107129339670.2_147.625" language="" validate="" plainAltText="Diabetes_x0020_resource_x0020_page_x0020_at_x0020_c_x0020_d_x0020_c_x0020_dot_x0020_gov" Lang=""/>
  <HyperLink xmlns="" ID="Ih2neGNzoVnVqQl/43v+Fpi0Y3g=-64564454570.2_190.825" language="" validate="" plainAltText="Patient_x0020_centered_x0020_medical_x0020_homes_x0020_did_x0020_not_x0020_improve_x0020_access_x0020_to_x0020_timely_x0020_follow-up_x0020_after_x0020_ED_x0020_visit_x0020_report_x0020_at_x0020_pub_x0020_med_x0020_dot_x0020_n_x0020_c_x0020_b_x0020_i_x0020_dot_x0020_n_x0020_i_x0020_h_x0020_dot_x0020_gov" Lang=""/>
  <HyperLink xmlns="" ID="Ih2neGNzoVnVqQl/43v+Fpi0Y3g=95481624070.2_234.025" language="" validate="" plainAltText="Impact_x0020_of_x0020_a_x0020_Usual_x0020_Source_x0020_of_x0020_Care_x0020_on_x0020_Health_x0020_Care_x0020_Use_x002C__x0020_Spending_x002C__x0020_and_x0020_Quality_x0020_Among_x0020_Adults_x0020_With_x0020_Mental_x0020_Health_x0020_Conditions_x0020_report_x0020_at_x0020_pub_x0020_med_x0020_dot_x0020_n_x0020_c_x0020_b_x0020_i_x0020_dot_x0020_n_x0020_i_x0020_h_x0020_dot_x0020_gov" Lang=""/>
  <HyperLink xmlns="" ID="Ih2neGNzoVnVqQl/43v+Fpi0Y3g=-31424966670.2_262.825" language="" validate="" plainAltText="pneumococcal_x0020_infection_x0020_types_x0020_resource_x0020_page_x0020_at_x0020_c_x0020_d_x0020_c_x0020_dot_x0020_gov" Lang=""/>
  <HyperLink xmlns="" ID="Ih2neGNzoVnVqQl/43v+Fpi0Y3g=-115691908106.325_291.625" language="" validate="" plainAltText="Smoking_x0020_Cessation:_x0020_Fast_x0020_Facts_x0020_fact_x0020_sheet_x0020_at_x0020_c_x0020_d_x0020_c_x0020_dot_x0020_gov" Lang=""/>
  <HyperLink xmlns="" ID="Ih2neGNzoVnVqQl/43v+Fpi0Y3g=105136878870.2_320.425" language="" validate="" plainAltText="Smoking_x0020_Cessation:_x0020_A_x0020_Report_x0020_of_x0020_the_x0020_Surgeon_x0020_General_x0020_report_x0020_at_x0020_c_x0020_d_x0020_c_x0020_dot_x0020_gov" Lang=""/>
  <HyperLink xmlns="" ID="Ih2neGNzoVnVqQl/43v+Fpi0Y3g=99723770670.2_349.225" language="" validate="" plainAltText="Cancer_x0020_Stat_x0020_Facts:_x0020_Female_x0020_Breast_x0020_Cancer_x0020_fact_x0020_sheet_x0020_page_x0020_at_x0020_s_x0020_e_x0020_e_x0020_r_x0020_dot_x0020_cancer_x0020_dot_x0020_gov" Lang=""/>
  <HyperLink xmlns="" ID="Ih2neGNzoVnVqQl/43v+Fpi0Y3g=-91744263970.2_378.025" language="" validate="" plainAltText="Cancer_x0020_Stat_x0020_Facts:_x0020_Colorectal_x0020_Cancer_x0020_fact_x0020_sheet_x0020_page_x0020_at_x0020_s_x0020_e_x0020_e_x0020_r_x0020_dot_x0020_cancer_x0020_dot_x0020_gov" Lang=""/>
  <HyperLink xmlns="" ID="Ih2neGNzoVnVqQl/43v+Fpi0Y3g=-362460635423.7_392.425" language="" validate="" plainAltText="Cancer_x0020_Stat_x0020_Facts:_x0020_Lung_x0020_and_x0020_Bronchus_x0020_Cancer_x0020_fact_x0020_sheet_x0020_page_x0020_at_x0020_s_x0020_e_x0020_e_x0020_r_x0020_dot_x0020_cancer_x0020_dot_x0020_gov" Lang=""/>
  <HyperLink xmlns="" ID="Ih2neGNzoVnVqQl/43v+Fpi0Y3g=117866511970.2_421.225" language="" validate="" plainAltText="MANAGED_x0020_CARE_x002C__x0020_MARKET_x0020_REPORTS_x0020_AND_x0020_THE_x0020_STATES_x0020_resource_x0020_page_x0020_at_x0020_n_x0020_c_x0020_s_x0020_l_x0020_dot_x0020_gov" Lang=""/>
  <HyperLink xmlns="" ID="Ih2neGNzoVnVqQl/43v+Fpi0Y3g=701974045129.575_478.825" language="" validate="" plainAltText="Screening_x0020_for_x0020_High_x0020_Blood_x0020_Pressure_x0020_in_x0020_Adults:_x0020_Recommendation_x0020_Statement_x0020_report_x0020_page_x0020_at_x0020_a_x0020_a_x0020_f_x0020_p_x0020_dot_x0020_org" Lang=""/>
  <Shape xmlns="" ID="SjSFzv/+F1ZuvVqc29ZsS3hvGkU=" pdftag="H2" isBookmarkSet="no" bookmark="yes" Order="_x0031_"/>
  <Shape xmlns="" ID="81aoyU/QdnLoWjF88zgrHYwUPNA=" pdftag="P" isBookmarkSet="no" bookmark="no" Order="_x0032_"/>
  <Shape xmlns="" ID="qlnCISq2iww/yq0gYtgl//xGWzQ=" formula="no" inline="no" isBookmarkSet="no" bookmark="no" Order="_x0031_" artifact="_x0031_" pdftag="_x005B_Artifact_x005D_" validate="no" Lang=""/>
  <Shape xmlns="" ID="sSwipxo0VmwY0B0uehgH3nMhvjA=" pdftag="H2" isBookmarkSet="no" bookmark="yes" Order="_x0031_"/>
  <Shape xmlns="" ID="FdrSzDFxK+0BOntOQwS7EqtfFRg=" pdftag="P" isBookmarkSet="no" bookmark="no" Order="_x0032_"/>
  <Shape xmlns="" ID="hyBRGNfxUrO/Jgc1mUEmG3vTQE0=" formula="no" inline="no" isBookmarkSet="no" bookmark="no" Order="_x0031_" artifact="_x0031_" pdftag="_x005B_Artifact_x005D_" validate="no" Lang=""/>
  <Shape xmlns="" ID="wdDo4rVRKhJNUamSpyCj5gVd61c=" pdftag="H2" isBookmarkSet="no" bookmark="yes" Order="_x0031_"/>
  <Shape xmlns="" ID="+OYg3TWXkJLVBBdNkz+CcwjNeDg=" Order="_x0032_" pdftag="_x005B_Artifact_x005D_" isBookmarkSet="no" bookmark="no"/>
  <Shape xmlns="" ID="59qfL4y+merP5YxQV3u8hgk53AA=" Order="_x0033_" formula="no" inline="no" artifact="_x0031_" pdftag="_x005B_Artifact_x005D_" isBookmarkSet="no" bookmark="no" validate="no" Lang=""/>
  <Shape xmlns="" ID="pj3tpO3Tcr4MtKpwb7EFtXyfcH0=" isBookmarkSet="no" pdftag="H3" artifact="_x0030_" bookmark="yes" Order="_x0031_"/>
  <Shape xmlns="" ID="zx9hzFczlhE5TGwIiilX2pQNHbI=" pdftag="P" isBookmarkSet="no" bookmark="no" Order="_x0032_"/>
  <Shape xmlns="" ID="f7HTr834YRURq4pVOjvWE7HcwZo=" formula="no" inline="no" isBookmarkSet="no" bookmark="no" Order="_x0031_" artifact="_x0031_" pdftag="_x005B_Artifact_x005D_" validate="no" Lang=""/>
  <Shape xmlns="" ID="FVU2dlR+QGoUrVSITmTGOXTFTkc=" pdftag="P" isBookmarkSet="no" bookmark="no" Order="_x0033_"/>
  <Shape xmlns="" ID="j93icRjGrJpS15rBHeq7P3UGuG4=" isBookmarkSet="no" pdftag="H3" artifact="_x0030_" bookmark="yes" Order="_x0031_"/>
  <Shape xmlns="" ID="iul8cFv8jcs/KKfkBMXYkze4TBc=" pdftag="P" isBookmarkSet="no" bookmark="no" Order="_x0032_"/>
  <Shape xmlns="" ID="lLjo6/UaIllCk+QcwTbvhDdtG4c=" formula="no" inline="no" isBookmarkSet="no" bookmark="no" Order="_x0031_" artifact="_x0031_" pdftag="_x005B_Artifact_x005D_" validate="no" Lang=""/>
  <Shape xmlns="" ID="G9t7THk6lwio8gEDp0+6FuaUZ7A=" isBookmarkSet="no" pdftag="H3" artifact="_x0030_" bookmark="yes" Order="_x0031_"/>
  <Shape xmlns="" ID="kma+o7jlnbri8OIaRWKQQJRiw+A=" pdftag="P" isBookmarkSet="no" bookmark="no" Order="_x0032_"/>
  <Shape xmlns="" ID="Bl+KIMLnoV33MdUUMvpabgRE+tk=" formula="no" inline="no" isBookmarkSet="no" bookmark="no" Order="_x0031_" artifact="_x0031_" pdftag="_x005B_Artifact_x005D_" validate="no" Lang=""/>
  <Shape xmlns="" ID="hwjED8Zy+BPiRe78Ljp/v19aZp4=" isBookmarkSet="no" pdftag="H3" artifact="_x0030_" bookmark="yes" Order="_x0031_"/>
  <Shape xmlns="" ID="nEnpeob2RKxM9Rr+0beo2gLJGxU=" pdftag="P" isBookmarkSet="no" bookmark="no" Order="_x0032_"/>
  <Shape xmlns="" ID="oNCOng8WWitma0g2Rs9jm25ApkM=" formula="no" inline="no" isBookmarkSet="no" bookmark="no" Order="_x0031_" artifact="_x0031_" pdftag="_x005B_Artifact_x005D_" validate="no" Lang=""/>
  <Shape xmlns="" ID="npIKUKwASJTv/y/NK+CwZCF7GCU=" isBookmarkSet="no" pdftag="H3" artifact="_x0030_" bookmark="yes" Order="_x0031_"/>
  <Shape xmlns="" ID="vsbulJX2cnZd27w29NMMdYVEVzs=" pdftag="P" isBookmarkSet="no" bookmark="no" Order="_x0032_"/>
  <Shape xmlns="" ID="l4Zrdfaln6awhnMZZq29+HYOR6s=" isBookmarkSet="no" bookmark="no" Order="_x0031_" formula="no" inline="no" artifact="_x0031_" pdftag="_x005B_Artifact_x005D_" validate="no" Lang=""/>
  <Shape xmlns="" ID="ZLeQoYSYv3FNgPCvfonb2vcar64=" isBookmarkSet="no" pdftag="H3" artifact="_x0030_" bookmark="yes" Order="_x0031_"/>
  <Shape xmlns="" ID="Ao+dU67H4tjaecmCxwx/sG7gPKc=" pdftag="P" isBookmarkSet="no" bookmark="no" Order="_x0032_"/>
  <Shape xmlns="" ID="5bxYeSBH0/1DD3r1840gfPyuT1k=" isBookmarkSet="no" bookmark="no" Order="_x0031_" formula="no" inline="no" artifact="_x0031_" pdftag="_x005B_Artifact_x005D_" validate="no" Lang=""/>
  <Shape xmlns="" ID="3c3P1BiNvG2upfVu9z+s7zR/cLc=" isBookmarkSet="no" pdftag="H3" artifact="_x0030_" bookmark="yes" Order="_x0031_"/>
  <Shape xmlns="" ID="nK6xbM0PCmft4hy9E37IkZSYl44=" pdftag="P" isBookmarkSet="no" bookmark="no" Order="_x0032_"/>
  <Shape xmlns="" ID="u7l3u1ZJo4y6wqKnqVXN2qwmrW0=" formula="no" inline="no" isBookmarkSet="no" bookmark="no" Order="_x0031_" artifact="_x0031_" pdftag="_x005B_Artifact_x005D_" validate="no" Lang=""/>
  <Shape xmlns="" ID="LPajdtvtSJhRodwHPSSFyawAZuw=" isBookmarkSet="no" pdftag="H2" artifact="_x0030_" bookmark="yes" Order="_x0031_"/>
  <Shape xmlns="" ID="JDWXCBeePhRUlAJKrKRteLAUTEs=" formula="no" inline="no" Order="_x0031_" isBookmarkSet="no" bookmark="no" pdftag="_x005B_Artifact_x005D_" artifact="_x0031_" validate="no" Lang=""/>
  <Shape xmlns="" ID="ZgCCWJnM2izEag4OxOtySdd6PXI=" Order="_x0033_" artifact="_x0031_" pdftag="_x005B_Artifact_x005D_" formula="no" inline="no" isBookmarkSet="no" bookmark="no" validate="no" Lang=""/>
  <Shape xmlns="" ID="Q8SLa6OhUOMVgYX4CdJBPsZpsWs=" isBookmarkSet="no" pdftag="H3" artifact="_x0030_" bookmark="yes" Order="_x0031_"/>
  <Shape xmlns="" ID="34wo7ospQqudum1+t/T9If3z6W8=" pdftag="P" isBookmarkSet="no" bookmark="no" Order="_x0032_"/>
  <Shape xmlns="" ID="rfyps/Sr4OuRlIi9FZwd2iwnWw4=" isBookmarkSet="no" Order="_x0031_" formula="no" inline="no" artifact="_x0031_" pdftag="_x005B_Artifact_x005D_" validate="no" Lang=""/>
  <Shape xmlns="" ID="CNAu09Z0jvFOiBgLvz8WXxTGQaw=" isBookmarkSet="no" pdftag="H3" artifact="_x0030_" bookmark="yes" Order="_x0031_"/>
  <Shape xmlns="" ID="S4maj480PeysjGLpCs+KEniuWiY=" pdftag="P" isBookmarkSet="no" bookmark="no" Order="_x0032_"/>
  <Shape xmlns="" ID="xG7Hk2xZyhYHNvtDo+axWZGOapQ=" isBookmarkSet="no" Order="_x0031_" formula="no" inline="no" artifact="_x0031_" pdftag="_x005B_Artifact_x005D_" validate="no" Lang=""/>
  <Shape xmlns="" ID="ofxXMDgRIRFLiIBqenZcikrUAvs=" isBookmarkSet="no" pdftag="H3" artifact="_x0030_" bookmark="yes" Order="_x0031_"/>
  <Shape xmlns="" ID="lfftqOlFMV5ZptsiGCxuZ2VZDfM=" pdftag="P" isBookmarkSet="no" Order="_x0032_" bookmark="no"/>
  <Shape xmlns="" ID="1mPXzx804auyFtpcvmB751hyCfg=" pdftag="P" isBookmarkSet="no" Order="_x0033_" bookmark="no"/>
  <Shape xmlns="" ID="Rui9DyCcEywNGUTm44qzYFkNiEQ=" isBookmarkSet="no" Order="_x0031_" formula="no" inline="no" artifact="_x0031_" pdftag="_x005B_Artifact_x005D_" validate="no" Lang=""/>
  <Shape xmlns="" ID="Q/t+gpUOAQjvEck+tiHHmD0OLx4=" isBookmarkSet="no" pdftag="H3" artifact="_x0030_" bookmark="yes" Order="_x0031_"/>
  <Shape xmlns="" ID="hDY6x2xB23SLdvKx5rLBn2FMr3Q=" pdftag="P" isBookmarkSet="no" Order="_x0032_" bookmark="no"/>
  <Shape xmlns="" ID="14QZyIIk7Qn7GxpdVyZsE+G+23Q=" isBookmarkSet="no" Order="_x0031_" formula="no" inline="no" artifact="_x0031_" pdftag="_x005B_Artifact_x005D_" validate="no" Lang=""/>
  <Shape xmlns="" ID="UtYHUE5BYWdkWuglSw7BMx2QEjI=" isBookmarkSet="no" pdftag="H2" artifact="_x0030_" bookmark="yes" Order="_x0031_"/>
  <Shape xmlns="" ID="loMvq1E+46shmwJeNBH4xr8WnE8=" isBookmarkSet="no" Order="_x0031_" formula="no" inline="no" artifact="_x0031_" pdftag="_x005B_Artifact_x005D_" validate="no" Lang=""/>
  <Shape xmlns="" ID="CdRT4SEWdIEA36Ns9emgDaFFnjA=" artifact="_x0031_" pdftag="Figure" isBookmarkSet="no" formula="no" inline="no" Lang="" bookmark="no" Order="_x0033_" validate="no"/>
  <Shape xmlns="" ID="LvCMQRBhMIv3XwuZ3Q/cdJkO16U=" isBookmarkSet="no" pdftag="H3" artifact="_x0030_" bookmark="yes" Order="_x0031_"/>
  <Shape xmlns="" ID="NODLl2UitccvTYQXXixWkRDkOjQ=" pdftag="P" isBookmarkSet="no" Order="_x0032_" bookmark="no"/>
  <Shape xmlns="" ID="RDDrrRVcDn9JjtXcbKY3QPBMNfM=" isBookmarkSet="no" Order="_x0031_" formula="no" inline="no" artifact="_x0031_" pdftag="_x005B_Artifact_x005D_" validate="no" Lang=""/>
  <Shape xmlns="" ID="bBg+WwhO2h6t6dWowbL4yr7Awq4=" isBookmarkSet="no" pdftag="H3" artifact="_x0030_" bookmark="yes" Order="_x0031_"/>
  <Shape xmlns="" ID="/flupH3ogHUQf6XnJPU3uEyvOac=" pdftag="P" isBookmarkSet="no" bookmark="no" Order="_x0032_"/>
  <Shape xmlns="" ID="3gkgceUZpntrgX2lNMmNxrx3CQ4=" isBookmarkSet="no" Order="_x0031_" formula="no" inline="no" artifact="_x0031_" pdftag="_x005B_Artifact_x005D_" validate="no" Lang=""/>
  <Shape xmlns="" ID="EjFAkM+vwfcOF026LfushhrCwRQ=" isBookmarkSet="no" pdftag="H3" artifact="_x0030_" bookmark="yes" Order="_x0031_"/>
  <Shape xmlns="" ID="NMiavXwzzpQvR5BNgufwcw4Dylw=" pdftag="P" isBookmarkSet="no" bookmark="no" Order="_x0032_"/>
  <Shape xmlns="" ID="AoLgJ7r+VIOtPNCiqaTaK+rdXQE=" isBookmarkSet="no" Order="_x0031_" formula="no" inline="no" artifact="_x0031_" pdftag="_x005B_Artifact_x005D_" validate="no" Lang=""/>
  <Shape xmlns="" ID="zG9IgT9aUBS01EpiOLHIk+2579A=" isBookmarkSet="no" pdftag="H3" artifact="_x0030_" bookmark="yes" Order="_x0031_"/>
  <Shape xmlns="" ID="f/gTzcpn8sMwqd+CYWAytKkC2F4=" pdftag="P" isBookmarkSet="no" bookmark="no" Order="_x0032_"/>
  <Shape xmlns="" ID="cO6jpFwgA/tM3yXUPalkbwL5jcg=" isBookmarkSet="no" Order="_x0031_" formula="no" inline="no" artifact="_x0031_" pdftag="_x005B_Artifact_x005D_" validate="no" Lang=""/>
  <Shape xmlns="" ID="XifJijV5O19S/OlMbFgrYldC0u8=" isBookmarkSet="no" pdftag="H3" artifact="_x0030_" bookmark="yes" Order="_x0031_"/>
  <Shape xmlns="" ID="OYqOWE5nlh9ENU+W7iL9/okVSXM=" pdftag="P" isBookmarkSet="no" bookmark="no" Order="_x0032_"/>
  <Shape xmlns="" ID="RJxpClikBfhBvA6EGPg4t4eZKTU=" isBookmarkSet="no" Order="_x0031_" formula="no" inline="no" artifact="_x0031_" pdftag="_x005B_Artifact_x005D_" validate="no" Lang=""/>
  <Shape xmlns="" ID="VQbAp7/Qz9xazNypeOwIDSflGcc=" isBookmarkSet="no" pdftag="H2" artifact="_x0030_" bookmark="yes" Order="_x0032_"/>
  <Shape xmlns="" ID="uGb0OQvEYXeYR4hcXUe1ByDT9WI=" isBookmarkSet="no" Order="_x0031_" formula="no" inline="no" artifact="_x0031_" pdftag="_x005B_Artifact_x005D_" validate="no" Lang=""/>
  <Shape xmlns="" ID="I/NPVFkZSfvp5pfwbuB91ngsFdE=" artifact="_x0031_" pdftag="Figure" isBookmarkSet="no" formula="no" inline="no" Order="_x0031_" validate="no" Lang=""/>
  <Shape xmlns="" ID="MXxo3nThKHIJnBEL92CGXMzdE1o=" isBookmarkSet="no" pdftag="H3" artifact="_x0030_" bookmark="yes" Order="_x0031_"/>
  <Shape xmlns="" ID="TScvYT3MC0k015K43LYFt844apI=" pdftag="P" isBookmarkSet="no" Order="_x0032_" bookmark="no"/>
  <Shape xmlns="" ID="RbgWZ1iCEI9lcsx1laOun7NrJ7Y=" isBookmarkSet="no" formula="no" inline="no" pdftag="Figure" artifact="_x0030_" Lang="" bookmark="no" Order="_x0033_" validate="yes"/>
  <Shape xmlns="" ID="yA6bKFKgdWMlJTXTZzjI3KYoqL8=" isBookmarkSet="no" Order="_x0031_" formula="no" inline="no" artifact="_x0031_" pdftag="_x005B_Artifact_x005D_" validate="no" Lang=""/>
  <Shape xmlns="" ID="K8LhktZZt2UwHhgfxXf0pCYBcCw=" isBookmarkSet="no" pdftag="H3" artifact="_x0030_" bookmark="yes" Order="_x0031_"/>
  <Shape xmlns="" ID="TZbEnfiaYKHuxtVB5/hEz1UwIEU=" pdftag="P" isBookmarkSet="no" bookmark="no" Order="_x0032_"/>
  <Shape xmlns="" ID="6Q2Zb8V+aDsU6AJo6jJt+rybnM4=" isBookmarkSet="no" bookmark="no" Order="_x0033_" formula="no" inline="no" pdftag="Figure" artifact="_x0030_" validate="yes"/>
  <Shape xmlns="" ID="dP4qmAuMDkDN9WxfECWMRcxCvNI=" Order="_x0031_" isBookmarkSet="no" bookmark="no" formula="no" inline="no" artifact="_x0031_" pdftag="_x005B_Artifact_x005D_" validate="no" Lang=""/>
  <Shape xmlns="" ID="F8SPZXv7tLrmRyVp2Se97PiuAHM=" isBookmarkSet="no" pdftag="H3" artifact="_x0030_" bookmark="yes" Order="_x0031_"/>
  <Shape xmlns="" ID="j6vY43Odj3al+9yLMDw9gxEqIoc=" pdftag="P" isBookmarkSet="no" bookmark="no" Order="_x0032_"/>
  <Shape xmlns="" ID="KSZe62m2rQtvF5xxtTonPzWoucw=" Order="_x0031_" isBookmarkSet="no" bookmark="no" pdftag="_x005B_Artifact_x005D_" artifact="_x0031_" formula="no" inline="no" validate="no" Lang=""/>
  <Shape xmlns="" ID="lD4q7cmRO0eGAR/zdAKuborABKI=" isBookmarkSet="no" pdftag="H3" artifact="_x0030_" bookmark="yes" Order="_x0031_"/>
  <Shape xmlns="" ID="25kdhbDpmMkhIkuPR/zP4mt+UOM=" pdftag="P" isBookmarkSet="no" bookmark="no" Order="_x0032_"/>
  <Shape xmlns="" ID="eWxYhTj+xBSRIo9j091XLx2ISq0=" Order="_x0031_" isBookmarkSet="no" bookmark="no" pdftag="_x005B_Artifact_x005D_" artifact="_x0031_" formula="no" inline="no" validate="no" Lang=""/>
  <Shape xmlns="" ID="l6gvGHV5EBlAuDWFDzLu3e3fmVU=" isBookmarkSet="no" pdftag="H3" artifact="_x0030_" bookmark="yes" Order="_x0031_"/>
  <Shape xmlns="" ID="0uIE5Y71OGyKyJyc0xzOeX+I+Nc=" pdftag="P" isBookmarkSet="no" bookmark="no" Order="_x0032_"/>
  <Shape xmlns="" ID="LQJoH85bY19QDu3ff64H4Sq/MGU=" Order="_x0031_" isBookmarkSet="no" bookmark="no" pdftag="_x005B_Artifact_x005D_" artifact="_x0031_" formula="no" inline="no" validate="no" Lang=""/>
  <Shape xmlns="" ID="9iWOK5kzsVttk1CmOgP3bdwMxO4=" isBookmarkSet="no" pdftag="H3" artifact="_x0030_" bookmark="yes" Order="_x0031_"/>
  <Shape xmlns="" ID="GYiL5y98zJkZ2cnyQ3eOnNiALS4=" pdftag="P" isBookmarkSet="no" bookmark="no" Order="_x0032_"/>
  <Shape xmlns="" ID="qqkLNwivoKu+n7kSsL2rk8KruRg=" Order="_x0031_" isBookmarkSet="no" bookmark="no" pdftag="_x005B_Artifact_x005D_" artifact="_x0031_" formula="no" inline="no" validate="no" Lang=""/>
  <Shape xmlns="" ID="2bwSMLTJNlhlxi0ZCz4OXqe6m/0=" isBookmarkSet="no" pdftag="H3" artifact="_x0030_" bookmark="yes" Order="_x0031_"/>
  <Shape xmlns="" ID="A+wE2IKxPrq697l6lI4KuEBphXQ=" pdftag="P" isBookmarkSet="no" bookmark="no" Order="_x0032_"/>
  <Shape xmlns="" ID="TsraA/lrGHTxk50g6tCH30byf+A=" Order="_x0031_" isBookmarkSet="no" bookmark="no" pdftag="_x005B_Artifact_x005D_" artifact="_x0031_" formula="no" inline="no" validate="no" Lang=""/>
  <Shape xmlns="" ID="z6+Hnu0i6g3QWP7hjNs/fVVFn/E=" isBookmarkSet="no" pdftag="H2" artifact="_x0030_" bookmark="yes" Order="_x0031_"/>
  <Shape xmlns="" ID="ezGL/rckGr2Fd7wPNeRxHZepSzA=" Order="_x0031_" isBookmarkSet="no" bookmark="no" pdftag="_x005B_Artifact_x005D_" artifact="_x0031_" formula="no" inline="no" validate="no" Lang=""/>
  <Shape xmlns="" ID="uiLV0zuSmQ98kw3rYh+a3oIFLMY=" Order="_x0032_" isBookmarkSet="no" bookmark="no" formula="no" inline="no" artifact="_x0031_" pdftag="_x005B_Artifact_x005D_" validate="no" Lang=""/>
  <Shape xmlns="" ID="S+rNYT4smRnwX+WYr4VY/JJLuqM=" isBookmarkSet="no" pdftag="H3" artifact="_x0030_" bookmark="yes" Order="_x0031_"/>
  <Shape xmlns="" ID="Y9GhWQZiaWq12lFih09Xhfh2B58=" pdftag="P" isBookmarkSet="no" bookmark="no" Order="_x0032_"/>
  <Shape xmlns="" ID="w3Rx75dpOF9iyVKecULyq/keNd8=" pdftag="P" isBookmarkSet="no" bookmark="no" Order="_x0033_"/>
  <Shape xmlns="" ID="kEijuTpxpa/an+LtJPwMYssONDY=" isBookmarkSet="no" bookmark="no" Order="_x0031_" formula="no" inline="no" artifact="_x0031_" pdftag="_x005B_Artifact_x005D_" validate="no" Lang=""/>
  <Shape xmlns="" ID="iEoJAFm3s6rw/S1bAR1I6hkPBoY=" pdftag="P" isBookmarkSet="no" bookmark="no" Order="_x0034_"/>
  <Shape xmlns="" ID="eZXn06hLDTuwPJAMs6wcxmPJtxc=" isBookmarkSet="no" pdftag="H3" artifact="_x0030_" bookmark="yes" Order="_x0031_"/>
  <Shape xmlns="" ID="a+8NX1XE5bobeA0Dl8h7bjBEsYU=" pdftag="P" isBookmarkSet="no" bookmark="no" Order="_x0032_"/>
  <Shape xmlns="" ID="F9yKPkrRVMs42AXDYA9DhM7LuLA=" Order="_x0031_" isBookmarkSet="no" bookmark="no" pdftag="_x005B_Artifact_x005D_" artifact="_x0031_" formula="no" inline="no" validate="no" Lang=""/>
  <Shape xmlns="" ID="VoV/W4bxZBaLOf0YAFynQtf4UFQ=" isBookmarkSet="no" pdftag="H3" artifact="_x0030_" bookmark="yes" Order="_x0031_"/>
  <Shape xmlns="" ID="pZhdm8atrCLQEQTXCwzR7LppCRo=" pdftag="P" isBookmarkSet="no" bookmark="no" Order="_x0032_"/>
  <Shape xmlns="" ID="eyLSk54TQjHupoeX++00K3jR2GQ=" Order="_x0031_" isBookmarkSet="no" bookmark="no" pdftag="_x005B_Artifact_x005D_" artifact="_x0031_" formula="no" inline="no" validate="no" Lang=""/>
  <Shape xmlns="" ID="B41De7+tcyoergSjwdCGZn6Q02I=" isBookmarkSet="no" pdftag="H3" artifact="_x0030_" bookmark="yes" Order="_x0031_"/>
  <Shape xmlns="" ID="NwtKpe694gepnMOQ30Xz0M1TICM=" pdftag="P" isBookmarkSet="no" bookmark="no" Order="_x0032_"/>
  <Shape xmlns="" ID="NPkj01+4iIuDtjqesdpw0WO4NZA=" pdftag="P" isBookmarkSet="no" bookmark="no" Order="_x0033_"/>
  <Shape xmlns="" ID="PdeE7Etx/al56APBXltH9BAucH0=" Order="_x0031_" isBookmarkSet="no" bookmark="no" pdftag="_x005B_Artifact_x005D_" artifact="_x0031_" formula="no" inline="no" validate="no" Lang=""/>
  <Shape xmlns="" ID="L1A8hmhWzKyILCq+zYV67lMt9Z0=" pdftag="P" isBookmarkSet="no" bookmark="no" Order="_x0034_"/>
  <Shape xmlns="" ID="mYAZfMv4vQMhibJ3BDPnUQqij18=" isBookmarkSet="no" pdftag="H3" artifact="_x0030_" bookmark="yes" Order="_x0031_"/>
  <Shape xmlns="" ID="2WsxRnWfrO9mn/2Oz4yyA1pSpzU=" pdftag="P" isBookmarkSet="no" bookmark="no" Order="_x0032_"/>
  <Shape xmlns="" ID="BgOqMG9Hj1GFNcrt8qL49udAV9o=" Order="_x0031_" isBookmarkSet="no" bookmark="no" pdftag="_x005B_Artifact_x005D_" artifact="_x0031_" formula="no" inline="no" validate="no" Lang=""/>
  <Shape xmlns="" ID="mPDaUgv5hYwehHkvXiFZLnpVNrQ=" isBookmarkSet="no" pdftag="H3" artifact="_x0030_" bookmark="yes" Order="_x0031_"/>
  <Shape xmlns="" ID="Yt3ga4QayHSFjf3Ha/VSzq04TRc=" pdftag="P" isBookmarkSet="no" bookmark="no" Order="_x0032_"/>
  <Shape xmlns="" ID="nXdU5PgKlLqMVc97UBH7euxoqss=" pdftag="P" isBookmarkSet="no" bookmark="no" Order="_x0033_"/>
  <Shape xmlns="" ID="f56EI2yfsRdG9WieFu93Seo/H3E=" Order="_x0031_" isBookmarkSet="no" bookmark="no" pdftag="_x005B_Artifact_x005D_" artifact="_x0031_" formula="no" inline="no" validate="no" Lang=""/>
  <Shape xmlns="" ID="eOXjTJfXmCdq2O4IfeoWGGqBu/o=" isBookmarkSet="no" pdftag="H3" artifact="_x0030_" bookmark="yes" Order="_x0031_"/>
  <Shape xmlns="" ID="ruBZyp4dfqOfXfUxmgx5JfqgX/s=" pdftag="P" isBookmarkSet="no" bookmark="no" Order="_x0032_"/>
  <Shape xmlns="" ID="mpqANAr6ptLHw6JUIz1JW//d6nE=" pdftag="P" isBookmarkSet="no" bookmark="no" Order="_x0033_"/>
  <Shape xmlns="" ID="cF9Y+B8X0plln+DPSdz+L4ydHY0=" Order="_x0031_" isBookmarkSet="no" bookmark="no" pdftag="_x005B_Artifact_x005D_" artifact="_x0031_" formula="no" inline="no" validate="no" Lang=""/>
  <Shape xmlns="" ID="WR1Teq9g9wf9U52DEYCwTvXlnSU=" pdftag="P" isBookmarkSet="no" bookmark="no" Order="_x0034_"/>
  <Shape xmlns="" ID="KPLOpByTSbdgTvZMpmMCXOm3O+8=" isBookmarkSet="no" pdftag="H3" artifact="_x0030_" bookmark="yes" Order="_x0031_"/>
  <Shape xmlns="" ID="vvJZ9X/7CtSC+rS7lUx8aI9pXFE=" pdftag="P" isBookmarkSet="no" bookmark="no" Order="_x0032_"/>
  <Shape xmlns="" ID="rKF3w+Bejr9JwjBH1cgJ/0axtS8=" formula="no" inline="no" Order="_x0031_" isBookmarkSet="no" bookmark="no" pdftag="_x005B_Artifact_x005D_" artifact="_x0031_" validate="no" Lang=""/>
  <Shape xmlns="" ID="43guv/8VIr1RY0NYFdGXTf2WYBg=" isBookmarkSet="no" pdftag="H2" artifact="_x0030_" bookmark="yes" Order="_x0031_"/>
  <Shape xmlns="" ID="/c+khXncTuGr0yTeba8xFvG/dnc=" formula="no" inline="no" Order="_x0031_" isBookmarkSet="no" bookmark="no" pdftag="_x005B_Artifact_x005D_" artifact="_x0031_" validate="no" Lang=""/>
  <Shape xmlns="" ID="BccCSRT6BotMmSyIH87A6u34gA4=" Order="_x0032_" artifact="_x0031_" pdftag="_x005B_Artifact_x005D_" formula="no" inline="no" isBookmarkSet="no" bookmark="no" validate="no" Lang=""/>
  <Shape xmlns="" ID="31yc+N0+LXNUc4VRjWyRNhSRpG0=" isBookmarkSet="no" pdftag="H3" artifact="_x0030_" bookmark="yes" Order="_x0031_"/>
  <Shape xmlns="" ID="PS+Zpg71nEcH8zeZ0aOR2tpB+qw=" formula="no" inline="no" isBookmarkSet="no" bookmark="no" pdftag="Figure" Order="_x0032_" validate="no" artifact="_x0030_" Lang=""/>
  <Shape xmlns="" ID="YTDjJRJMbN1tJiFzx5o3LWIawh0=" pdftag="P" isBookmarkSet="no" bookmark="no" Order="_x0033_"/>
  <Shape xmlns="" ID="LOuIGxTmxp2U+LEGLt5d6gATMNA=" isBookmarkSet="no" Order="_x0031_" bookmark="no" artifact="_x0031_" pdftag="_x005B_Artifact_x005D_" formula="no" inline="no" validate="no" Lang=""/>
  <Shape xmlns="" ID="TRd1WvCjbsqqmxqUKZvfMM6UKa0=" isBookmarkSet="no" bookmark="no" formula="no" inline="no" pdftag="Figure" Order="_x0032_" validate="no" artifact="_x0031_" Lang=""/>
  <Shape xmlns="" ID="VQc9tfP1NHbq7ZDodx7Nq8KkO/g=" pdftag="H2" isBookmarkSet="no" bookmark="yes" Order="_x0031_"/>
  <Shape xmlns="" ID="H7nIR3x1qiuq33eX+j8D5VuhdLQ=" isBookmarkSet="no" Order="_x0031_" bookmark="no" artifact="_x0031_" pdftag="_x005B_Artifact_x005D_" formula="no" inline="no" validate="no" Lang=""/>
  <Shape xmlns="" ID="QWTevhMoYxrBp1cko5HgNNNHaps=" isBookmarkSet="no" pdftag="H3" artifact="_x0030_" bookmark="yes" Order="_x0031_"/>
  <Shape xmlns="" ID="8OD+8DpC4tEI9gvctbZwKN1wiDg=" isBookmarkSet="no" Order="_x0031_" bookmark="no" pdftag="_x005B_Artifact_x005D_" artifact="_x0031_" formula="no" inline="no" validate="no" Lang=""/>
  <Shape xmlns="" ID="U/cXytwbet+ruuztFPbAhIY8V0A=" isBookmarkSet="no" bookmark="no" formula="no" inline="no" pdftag="Figure" Order="_x0032_" validate="no" artifact="_x0031_" Lang=""/>
  <Shape xmlns="" ID="xblgbgoE4fWMiCvDhlyzvJqn11E=" isBookmarkSet="no" pdftag="H3" artifact="_x0030_" bookmark="yes" Order="_x0031_"/>
  <Shape xmlns="" ID="3s0Sl+oLNra89VXmJXI4InLcqUk=" isBookmarkSet="no" Order="_x0031_" bookmark="no" artifact="_x0031_" pdftag="_x005B_Artifact_x005D_" formula="no" inline="no" validate="no" Lang=""/>
  <Shape xmlns="" ID="t4MtKd4zz1Ey35SpMiS786M9LQM=" isBookmarkSet="no" bookmark="no" formula="no" inline="no" pdftag="Figure" Order="_x0032_" validate="no" artifact="_x0031_" Lang=""/>
  <Shape xmlns="" ID="yv0m4Jui5yJ79dKUHTbG15Aw5Tw=" isBookmarkSet="no" pdftag="H3" artifact="_x0030_" bookmark="yes" Order="_x0031_"/>
  <Shape xmlns="" ID="V6+yHHg6rSqpPfoHcXgueLH+mAo=" isBookmarkSet="no" Order="_x0031_" bookmark="no" formula="no" inline="no" artifact="_x0031_" pdftag="_x005B_Artifact_x005D_" validate="no" Lang=""/>
  <Shape xmlns="" ID="UTmznMGrFiOlyaIr+awyqpJfLRM=" isBookmarkSet="no" bookmark="no" formula="no" inline="no" pdftag="Figure" Order="_x0032_" validate="no" artifact="_x0031_" Lang=""/>
  <Shape xmlns="" ID="lm7iIiWRebl19Oja/HjRr//ftBM=" isBookmarkSet="no" bookmark="no" formula="no" inline="no" pdftag="Figure" Order="_x0033_" validate="no" artifact="_x0031_" Lang=""/>
  <Shape xmlns="" ID="7fTna1iVBB3iBqfa4wGCnNShWWk=" isBookmarkSet="no" pdftag="H3" artifact="_x0030_" bookmark="yes" Order="_x0031_"/>
  <Shape xmlns="" ID="1opjXsvYWnXescAxSdkEYFcRjuk=" isBookmarkSet="no" Order="_x0031_" bookmark="no" artifact="_x0031_" pdftag="_x005B_Artifact_x005D_" formula="no" inline="no" validate="no" Lang=""/>
  <Shape xmlns="" ID="F9qAi3kgtaQD8kVt4leMZlSBHWE=" isBookmarkSet="no" bookmark="no" formula="no" inline="no" pdftag="Figure" Order="_x0032_" validate="no" artifact="_x0031_" Lang=""/>
  <Shape xmlns="" ID="PzkXs3YerWdkkSjaXXLDOLHuKkY=" isBookmarkSet="no" pdftag="H3" artifact="_x0030_" bookmark="yes" Order="_x0031_"/>
  <Shape xmlns="" ID="RufVFGFdo5H6FiSurhXl9yYlDls=" isBookmarkSet="no" Order="_x0031_" bookmark="no" artifact="_x0031_" pdftag="_x005B_Artifact_x005D_" formula="no" inline="no" validate="no" Lang=""/>
  <Shape xmlns="" ID="5E6GsZ5WapfvoyVyCcQnbI7UnpI=" isBookmarkSet="no" bookmark="no" formula="no" inline="no" pdftag="Figure" artifact="_x0030_" Order="_x0032_" validate="no" Lang=""/>
  <Shape xmlns="" ID="oE32EDLAmDgpRrFLMUP1KoDDttw=" isBookmarkSet="no" bookmark="no" formula="no" inline="no" pdftag="Figure" artifact="_x0030_" Order="_x0033_" validate="no" Lang=""/>
  <Shape xmlns="" ID="KdLiaI9daZcTyrTMiDjnbTRbxYU=" pdftag="H2" isBookmarkSet="no" bookmark="yes" Order="_x0031_"/>
  <Shape xmlns="" ID="hHKf1VMBWOuCej3GEeV4FlJFLVo=" pdftag="P" isBookmarkSet="no" bookmark="no" Order="_x0034_"/>
  <Shape xmlns="" ID="QLaiuQXj+GEiuDzLchwexVGQNmQ=" isBookmarkSet="no" Order="_x0031_" bookmark="no" artifact="_x0031_" pdftag="_x005B_Artifact_x005D_" formula="no" inline="no" validate="no" Lang=""/>
  <Shape xmlns="" ID="x/wnHEXwA+a75uKAPHru2K+AY54=" isBookmarkSet="no" bookmark="no" formula="no" inline="no" pdftag="Figure" artifact="_x0030_" Order="_x0032_" validate="no" Lang=""/>
  <Shape xmlns="" ID="P/IWwalMXAFdTy0dG3VNaH/6CnI=" isBookmarkSet="no" bookmark="no" formula="no" inline="no" pdftag="Figure" artifact="_x0030_" Order="_x0033_" validate="no" Lang=""/>
  <Shape xmlns="" ID="9e29e+qA9LoG7gTERdiUAv/aLz0=" isBookmarkSet="no" pdftag="H3" artifact="_x0030_" bookmark="yes" Order="_x0031_"/>
  <Shape xmlns="" ID="pDwBi8w5mlA+0LsrSFObNqtO6cU=" isBookmarkSet="no" bookmark="no" formula="no" inline="no" pdftag="Figure" artifact="_x0030_" Order="_x0032_" validate="no" Lang=""/>
  <Shape xmlns="" ID="In+w2WoXBpvQ7Px8dGREbxYStTY=" isBookmarkSet="no" bookmark="no" formula="no" inline="no" pdftag="Figure" artifact="_x0030_" Order="_x0033_" validate="no" Lang=""/>
  <Shape xmlns="" ID="7DOTSOVlkJTG8mBBxXbNeJaQOM8=" isBookmarkSet="no" Order="_x0031_" bookmark="no" artifact="_x0031_" pdftag="_x005B_Artifact_x005D_" formula="no" inline="no" validate="no" Lang=""/>
  <Shape xmlns="" ID="ycojCjeM8UKlLQERjeNvcWIshqs=" isBookmarkSet="no" pdftag="H3" artifact="_x0030_" bookmark="yes" Order="_x0031_"/>
  <Shape xmlns="" ID="deD5DC8EWr6eFUJG/aLPzKFhG0g=" isBookmarkSet="no" bookmark="no" formula="no" inline="no" pdftag="Figure" artifact="_x0030_" Order="_x0032_" validate="no" Lang=""/>
  <Shape xmlns="" ID="3CB1Ol6r4wSeZhR4c1UtQZZZ6y4=" isBookmarkSet="no" bookmark="no" formula="no" inline="no" pdftag="Figure" artifact="_x0030_" Order="_x0033_" validate="no" Lang=""/>
  <Shape xmlns="" ID="jamzw11dfExsn9C7HuObEE63Vnk=" isBookmarkSet="no" Order="_x0031_" bookmark="no" artifact="_x0031_" pdftag="_x005B_Artifact_x005D_" formula="no" inline="no" validate="no" Lang=""/>
  <Shape xmlns="" ID="7yZbFY5O0Qg5Nh/ARX3zOnVxtLA=" isBookmarkSet="no" pdftag="H3" artifact="_x0030_" bookmark="yes" Order="_x0031_"/>
  <Shape xmlns="" ID="ENU74EAYh/AtqgEGi2TpfYcEsew=" isBookmarkSet="no" Order="_x0031_" bookmark="no" pdftag="_x005B_Artifact_x005D_" artifact="_x0031_" formula="no" inline="no" validate="no" Lang=""/>
  <Shape xmlns="" ID="as7vCgPdBkAWYypRphqHo6NLEsg=" isBookmarkSet="no" bookmark="no" formula="no" inline="no" pdftag="Figure" artifact="_x0030_" Order="_x0032_" validate="no" Lang=""/>
  <Shape xmlns="" ID="iUSxvKfMBAcb3cuXgdUx9sroYIY=" isBookmarkSet="no" bookmark="no" formula="no" inline="no" pdftag="Figure" artifact="_x0030_" Order="_x0033_" validate="no" Lang=""/>
  <Shape xmlns="" ID="vk59XiG0EMNPMEtFx7sjThrhO/w=" isBookmarkSet="no" pdftag="H3" artifact="_x0030_" bookmark="yes" Order="_x0031_"/>
  <Shape xmlns="" ID="NX+54RMYeLwB5X5tWufU6EjIm7A=" isBookmarkSet="no" Order="_x0031_" bookmark="no" formula="no" inline="no" artifact="_x0031_" pdftag="_x005B_Artifact_x005D_" validate="no" Lang=""/>
  <Shape xmlns="" ID="9Z7pxHysdt6etx0lmLrwWFS8wM0=" isBookmarkSet="no" bookmark="no" formula="no" inline="no" pdftag="Figure" artifact="_x0030_" Order="_x0032_" validate="no" Lang=""/>
  <Shape xmlns="" ID="G0yiPBPBUSs/M6RwLiZ/Fey1p2I=" isBookmarkSet="no" bookmark="no" formula="no" inline="no" pdftag="Figure" artifact="_x0030_" Order="_x0033_" validate="no" Lang=""/>
  <Shape xmlns="" ID="A+25Wl+nAQkU7iS9N6PB7ChKDxU=" isBookmarkSet="no" pdftag="H3" artifact="_x0030_" bookmark="yes" Order="_x0031_"/>
  <Shape xmlns="" ID="LN369fgSiqlNq5L2BzMO8tha23I=" isBookmarkSet="no" Order="_x0031_" bookmark="no" artifact="_x0031_" pdftag="_x005B_Artifact_x005D_" formula="no" inline="no" validate="no" Lang=""/>
  <Shape xmlns="" ID="GVNgeODs/d+ELc4nmIurHUFBnx4=" isBookmarkSet="no" bookmark="no" formula="no" inline="no" pdftag="Figure" artifact="_x0030_" Order="_x0032_" validate="no" Lang=""/>
  <Shape xmlns="" ID="3dr8LLSPFKNmaKM3f/lIXg1Kic0=" isBookmarkSet="no" bookmark="no" formula="no" inline="no" pdftag="Figure" artifact="_x0030_" Order="_x0033_" validate="no" Lang=""/>
  <Shape xmlns="" ID="C5Ug6fl+i690WyU1w+anS7tYHyo=" isBookmarkSet="no" pdftag="H3" artifact="_x0030_" bookmark="yes" Order="_x0031_"/>
  <Shape xmlns="" ID="iXRKKYaCLCwFd4GWols+7XlPLVI=" isBookmarkSet="no" Order="_x0031_" bookmark="no" artifact="_x0031_" pdftag="_x005B_Artifact_x005D_" formula="no" inline="no" validate="no" Lang=""/>
  <Shape xmlns="" ID="X4tx+12OIS+FLZd0omASVtNkIsU=" isBookmarkSet="no" bookmark="no" formula="no" inline="no" pdftag="Figure" artifact="_x0030_" Order="_x0032_" validate="no" Lang=""/>
  <Shape xmlns="" ID="1PC2FmVKqWlW09JceNSV5Ux3NA0=" isBookmarkSet="no" bookmark="no" formula="no" inline="no" pdftag="Figure" artifact="_x0030_" Order="_x0033_" validate="no" Lang=""/>
  <Shape xmlns="" ID="4sFfaWzexmnDy3ADvYl6ztOTLv0=" isBookmarkSet="no" pdftag="H3" artifact="_x0030_" bookmark="yes" Order="_x0031_"/>
  <Shape xmlns="" ID="MypF9RsXZKgaa+L4y9vldSoPxF4=" isBookmarkSet="no" Order="_x0031_" bookmark="no" artifact="_x0031_" pdftag="_x005B_Artifact_x005D_" formula="no" inline="no" validate="no" Lang=""/>
  <Shape xmlns="" ID="4fxdCSAwYYELAar1gXG1/jbsYpo=" isBookmarkSet="no" bookmark="no" formula="no" inline="no" pdftag="Figure" artifact="_x0030_" Order="_x0032_" validate="no" Lang=""/>
  <Shape xmlns="" ID="ztbDxf/LgIs2Run/vkdu47rHhpo=" isBookmarkSet="no" pdftag="H2" artifact="_x0030_" bookmark="yes" Order="_x0032_"/>
  <Shape xmlns="" ID="7wjdOwA5HkNL8RN8OD2hkVh9umU=" isBookmarkSet="no" Order="_x0031_" bookmark="no" artifact="_x0031_" pdftag="_x005B_Artifact_x005D_" formula="no" inline="no" validate="no" Lang=""/>
  <Shape xmlns="" ID="4xcf94/i+NhLh/RHLw+XtMMWw7E=" artifact="_x0031_" pdftag="Figure" isBookmarkSet="no" bookmark="no" formula="no" inline="no" Order="_x0031_" validate="no" Lang=""/>
  <Shape xmlns="" ID="QFGfwU3SBS82SkTAB3B/8o1L1gE=" isBookmarkSet="no" pdftag="H3" artifact="_x0030_" bookmark="yes" Order="_x0031_"/>
  <Shape xmlns="" ID="PG+AmRpUBqtTe1n8bzkl2dl6Crc=" isBookmarkSet="no" Order="_x0031_" bookmark="no" pdftag="_x005B_Artifact_x005D_" artifact="_x0031_" formula="no" inline="no" validate="no" Lang=""/>
  <Shape xmlns="" ID="Nf3tT5IvyZ3gK+edSqybt6BXM8o=" isBookmarkSet="no" bookmark="no" formula="no" inline="no" pdftag="Figure" artifact="_x0030_" Order="_x0032_" validate="no" Lang=""/>
  <Shape xmlns="" ID="pxiPz/WMMg6PXc3jvggT+6eFJBo=" isBookmarkSet="no" pdftag="H3" artifact="_x0030_" bookmark="yes" Order="_x0031_"/>
  <Shape xmlns="" ID="Tqba2ho83jLihDywzc+W8WlG3ws=" isBookmarkSet="no" Order="_x0031_" bookmark="no" artifact="_x0031_" pdftag="_x005B_Artifact_x005D_" formula="no" inline="no" validate="no" Lang=""/>
  <Shape xmlns="" ID="H6jxpy6T4uTLtNqYlDu7F1ZdiJY=" isBookmarkSet="no" bookmark="no" formula="no" inline="no" pdftag="Figure" artifact="_x0030_" Order="_x0032_" validate="no" Lang=""/>
  <Shape xmlns="" ID="GnHkuvg86enieeBlD/dsE06PQzA=" isBookmarkSet="no" pdftag="H3" artifact="_x0030_" bookmark="yes" Order="_x0031_"/>
  <Shape xmlns="" ID="bfvk4D7lZBwIimw22run24SReFA=" isBookmarkSet="no" Order="_x0031_" bookmark="no" artifact="_x0031_" pdftag="_x005B_Artifact_x005D_" formula="no" inline="no" validate="no" Lang=""/>
  <Shape xmlns="" ID="4gfV+sPbk5FunbqdvR4/3ELke5g=" isBookmarkSet="no" bookmark="no" formula="no" inline="no" pdftag="Figure" artifact="_x0030_" Order="_x0032_" validate="no" Lang=""/>
  <Shape xmlns="" ID="pcHW0VzNhCY34mTGiuNVT6LqWa8=" isBookmarkSet="no" bookmark="no" formula="no" inline="no" pdftag="Figure" artifact="_x0030_" Order="_x0033_" validate="no" Lang=""/>
  <Shape xmlns="" ID="tVk8prjs2eV1ce5+vrf/4T/ac5E=" isBookmarkSet="no" bookmark="no" formula="no" inline="no" pdftag="Figure" artifact="_x0030_" Order="_x0034_" validate="no" Lang=""/>
  <Shape xmlns="" ID="FQaENQrRcJQki2DRJCa9149fPcQ=" isBookmarkSet="no" bookmark="no" formula="no" inline="no" pdftag="Figure" artifact="_x0030_" Order="_x0035_" validate="no" Lang=""/>
  <Shape xmlns="" ID="ttdmWmbOHaZxGLIpjiENlDquqaE=" isBookmarkSet="no" pdftag="H3" artifact="_x0030_" bookmark="yes" Order="_x0031_"/>
  <Shape xmlns="" ID="YfhSTQ85gX9MIqpgXZ2YiWffWz8=" isBookmarkSet="no" Order="_x0031_" bookmark="no" artifact="_x0031_" pdftag="_x005B_Artifact_x005D_" formula="no" inline="no" validate="no" Lang=""/>
  <Shape xmlns="" ID="ModVyBAqrhfUHcv5J/bbC98pviE=" isBookmarkSet="no" bookmark="no" formula="no" inline="no" pdftag="Figure" artifact="_x0030_" Order="_x0032_" validate="no" Lang=""/>
  <Shape xmlns="" ID="gG+/wZDy30bFA5JBMTXd2IwlbXg=" isBookmarkSet="no" bookmark="no" formula="no" inline="no" pdftag="Figure" artifact="_x0030_" Order="_x0033_" validate="no" Lang=""/>
  <Shape xmlns="" ID="BFQPxOczia5bntdWDeOO+yiCRd4=" isBookmarkSet="no" bookmark="no" formula="no" inline="no" pdftag="Figure" artifact="_x0030_" Order="_x0034_" validate="no" Lang=""/>
  <Shape xmlns="" ID="mxB6ocEwiyqtWh/j3LxW788LG9o=" isBookmarkSet="no" pdftag="H3" artifact="_x0030_" bookmark="yes" Order="_x0031_"/>
  <Shape xmlns="" ID="M0SdCFleNEERce3ICVIp5aY0VAg=" isBookmarkSet="no" Order="_x0031_" bookmark="no" artifact="_x0031_" pdftag="_x005B_Artifact_x005D_" formula="no" inline="no" validate="no" Lang=""/>
  <Shape xmlns="" ID="N+Zttij4ub++lsAbha7Kg+R1mmM=" isBookmarkSet="no" bookmark="no" formula="no" inline="no" pdftag="Figure" artifact="_x0030_" Order="_x0032_" validate="no" Lang=""/>
  <Shape xmlns="" ID="7yReTiG1iRZYeZVYMku8wUZoKD0=" isBookmarkSet="no" pdftag="H3" artifact="_x0030_" bookmark="yes" Order="_x0031_"/>
  <Shape xmlns="" ID="ywr5MeMGOjXPxv0TsZx4suwR0Pg=" isBookmarkSet="no" Order="_x0031_" bookmark="no" artifact="_x0031_" pdftag="_x005B_Artifact_x005D_" formula="no" inline="no" validate="no" Lang=""/>
  <Shape xmlns="" ID="kARmG2FLEag7dydns/QdAfC5Ufc=" isBookmarkSet="no" bookmark="no" formula="no" inline="no" pdftag="Figure" artifact="_x0030_" Order="_x0032_" validate="no" Lang=""/>
  <Shape xmlns="" ID="jyVEx1BQdMbh5vW/mq9QXLydzr4=" isBookmarkSet="no" pdftag="H3" artifact="_x0030_" bookmark="yes" Order="_x0031_"/>
  <Shape xmlns="" ID="Qjeraw+OYmeglwx+hhVwCqjCjRA=" isBookmarkSet="no" Order="_x0031_" bookmark="no" artifact="_x0031_" pdftag="_x005B_Artifact_x005D_" formula="no" inline="no" validate="no" Lang=""/>
  <Shape xmlns="" ID="ih5Jqzukkvy09dZMlVEMt0ZCs98=" isBookmarkSet="no" bookmark="no" formula="no" inline="no" pdftag="Figure" artifact="_x0030_" Order="_x0032_" validate="no" Lang=""/>
  <Shape xmlns="" ID="MZ5NlSR6gmdXtO6uq7FrfWurRNo=" isBookmarkSet="no" pdftag="H3" artifact="_x0030_" bookmark="yes" Order="_x0031_"/>
  <Shape xmlns="" ID="6bYALW4mXjzkHSCR0JMasep5xy4=" isBookmarkSet="no" Order="_x0031_" bookmark="no" artifact="_x0031_" pdftag="_x005B_Artifact_x005D_" formula="no" inline="no" validate="no" Lang=""/>
  <Shape xmlns="" ID="giYm/3Rt0HZ2HqIV9D6WyXIOu28=" pdftag="P" isBookmarkSet="no" bookmark="no" Order="_x0033_"/>
  <Shape xmlns="" ID="mMOmgKQ5qOlgDEm2+0bB7KVwILg=" isBookmarkSet="no" bookmark="no" formula="no" inline="no" pdftag="Figure" artifact="_x0030_" Order="_x0032_" validate="no" Lang=""/>
  <Shape xmlns="" ID="g7i15/+P8BSjTEgl6hWRckArpnM=" isBookmarkSet="no" pdftag="H3" artifact="_x0030_" bookmark="yes" Order="_x0031_"/>
  <Shape xmlns="" ID="44eCtGj6CCYJ3W3MNob8ziGpiwk=" isBookmarkSet="no" Order="_x0031_" bookmark="no" artifact="_x0031_" pdftag="_x005B_Artifact_x005D_" formula="no" inline="no" validate="no" Lang=""/>
  <Shape xmlns="" ID="s5QdkNOygCw82Z3TYGzsn1eRn9k=" isBookmarkSet="no" bookmark="no" formula="no" inline="no" pdftag="Figure" artifact="_x0030_" Order="_x0032_" validate="no" Lang=""/>
  <Shape xmlns="" ID="YmnbY1iwL/U6nA2iAbil2WdtW5c=" isBookmarkSet="no" pdftag="H3" artifact="_x0030_" bookmark="yes" Order="_x0031_"/>
  <Shape xmlns="" ID="JxJWJ+sHiYwVM+ePCQ9NiaqR54Q=" isBookmarkSet="no" Order="_x0031_" bookmark="no" artifact="_x0031_" pdftag="_x005B_Artifact_x005D_" formula="no" inline="no" validate="no" Lang=""/>
  <Shape xmlns="" ID="zfryrBSrPcE+XhJ+XQym6Xlwslg=" isBookmarkSet="no" bookmark="no" formula="no" inline="no" pdftag="Figure" artifact="_x0030_" Order="_x0032_" validate="no" Lang=""/>
  <Shape xmlns="" ID="LaOaVezHEmAHbVM6KenPdDe4HUk=" isBookmarkSet="no" pdftag="H3" artifact="_x0030_" bookmark="yes" Order="_x0031_"/>
  <Shape xmlns="" ID="0Tu69bCm9paoH9moIu4K/GddUj0=" isBookmarkSet="no" Order="_x0031_" bookmark="no" artifact="_x0031_" pdftag="_x005B_Artifact_x005D_" formula="no" inline="no" validate="no" Lang=""/>
  <Shape xmlns="" ID="qZEFpWTFMfIcFt8ABomK1l2dFj0=" isBookmarkSet="no" bookmark="no" formula="no" inline="no" pdftag="Figure" artifact="_x0030_" Order="_x0032_" validate="no" Lang=""/>
  <Shape xmlns="" ID="a7AX8GNKNHHz78gG+Ve0SC2bj+c=" isBookmarkSet="no" pdftag="H2" artifact="_x0030_" bookmark="yes" Order="_x0031_"/>
  <Shape xmlns="" ID="9zVabw744GPT5CUgQPsyLaZSJ50=" isBookmarkSet="no" Order="_x0031_" bookmark="no" artifact="_x0031_" pdftag="_x005B_Artifact_x005D_" formula="no" inline="no" validate="no" Lang=""/>
  <Shape xmlns="" ID="HLsggoemzG/A9mXBzLZy9wznWrU=" isBookmarkSet="no" Order="_x0032_" bookmark="no" pdftag="_x005B_Artifact_x005D_" artifact="_x0031_" formula="no" inline="no" validate="no" Lang=""/>
  <Shape xmlns="" ID="StAlLClL25TT37uiS7lRfqbAozQ=" isBookmarkSet="no" pdftag="H3" artifact="_x0030_" bookmark="yes" Order="_x0031_"/>
  <Shape xmlns="" ID="jetmuvb/KYq2fW/9S2E8bJNNbj0=" isBookmarkSet="no" Order="_x0031_" bookmark="no" pdftag="_x005B_Artifact_x005D_" artifact="_x0031_" formula="no" inline="no" validate="no" Lang=""/>
  <Shape xmlns="" ID="Bgwe09T9cBvPAXrWXWtRDpuvkso=" isBookmarkSet="no" bookmark="no" formula="no" inline="no" pdftag="Figure" artifact="_x0030_" Order="_x0032_" validate="no" Lang=""/>
  <Shape xmlns="" ID="7kcYwYZqNTZkrufcJUBbilmjDmw=" isBookmarkSet="no" pdftag="H3" artifact="_x0030_" bookmark="yes" Order="_x0031_"/>
  <Shape xmlns="" ID="wVnTDeoubJeRzUZegEG/K9rHbD4=" isBookmarkSet="no" Order="_x0031_" bookmark="no" artifact="_x0031_" pdftag="_x005B_Artifact_x005D_" formula="no" inline="no" validate="no" Lang=""/>
  <Shape xmlns="" ID="MpXR3bcIivjKGYkYKoPYH+wTwOU=" isBookmarkSet="no" bookmark="no" formula="no" inline="no" pdftag="Figure" artifact="_x0030_" Order="_x0032_" validate="no" Lang=""/>
  <Shape xmlns="" ID="h8pNV7fHf8QrdfVPrFujmrUjiGA=" isBookmarkSet="no" pdftag="H3" artifact="_x0030_" bookmark="yes" Order="_x0031_"/>
  <Shape xmlns="" ID="iy7NXzF5u1Agpl+mUTWAoxIxT+s=" isBookmarkSet="no" Order="_x0031_" bookmark="no" artifact="_x0031_" pdftag="_x005B_Artifact_x005D_" formula="no" inline="no" validate="no" Lang=""/>
  <Shape xmlns="" ID="A16E4V58CLowxDdm+dfG/C18mwM=" isBookmarkSet="no" bookmark="no" formula="no" inline="no" pdftag="Figure" artifact="_x0030_" Order="_x0032_" validate="no" Lang=""/>
  <Shape xmlns="" ID="8wESwn+BWaa6fPkxn9dMm/4/28w=" isBookmarkSet="no" pdftag="H3" artifact="_x0030_" bookmark="yes" Order="_x0031_"/>
  <Shape xmlns="" ID="zQbLyRbRcSK5VL373fRZArotlOA=" isBookmarkSet="no" Order="_x0031_" bookmark="no" artifact="_x0031_" pdftag="_x005B_Artifact_x005D_" formula="no" inline="no" validate="no" Lang=""/>
  <Shape xmlns="" ID="wUuKxxaJkZn6r0PUM02B6k/6zhs=" pdftag="P" isBookmarkSet="no" bookmark="no" Order="_x0033_"/>
  <Shape xmlns="" ID="loLgNhtTUYspoaMvDhyu6Wyt9Dk=" isBookmarkSet="no" bookmark="no" formula="no" inline="no" pdftag="Figure" artifact="_x0030_" Order="_x0032_" validate="no" Lang=""/>
  <Shape xmlns="" ID="n1x4m2t8QzWtFJx1P5cVT85v/E8=" isBookmarkSet="no" pdftag="H3" artifact="_x0030_" bookmark="yes" Order="_x0031_"/>
  <Shape xmlns="" ID="1AiW/iQ5a6qMmP1pcjy/HLz+YJ4=" isBookmarkSet="no" Order="_x0031_" bookmark="no" artifact="_x0031_" pdftag="_x005B_Artifact_x005D_" formula="no" inline="no" validate="no" Lang=""/>
  <Shape xmlns="" ID="IjVBbETu6J7XuOGHZNVtZj0SVl4=" isBookmarkSet="no" bookmark="no" formula="no" inline="no" pdftag="Figure" artifact="_x0030_" Order="_x0032_" validate="no" Lang=""/>
  <Shape xmlns="" ID="68qLu+ADIzfSThwWJrBfR/rCXMg=" isBookmarkSet="no" pdftag="H3" artifact="_x0030_" bookmark="yes" Order="_x0031_"/>
  <Shape xmlns="" ID="xkwCwPdWN3zc3dCSkz65peghVnA=" isBookmarkSet="no" Order="_x0031_" bookmark="no" artifact="_x0031_" pdftag="_x005B_Artifact_x005D_" formula="no" inline="no" validate="no" Lang=""/>
  <Shape xmlns="" ID="WgSGmTPAZJcRl+GE9Yee9W7uPf0=" isBookmarkSet="no" bookmark="no" formula="no" inline="no" pdftag="Figure" artifact="_x0030_" Order="_x0032_" validate="no" Lang=""/>
  <Shape xmlns="" ID="M6ufAvPRyXqTipc8QDagOVQisjA=" isBookmarkSet="no" pdftag="H3" artifact="_x0030_" bookmark="yes" Order="_x0031_"/>
  <Shape xmlns="" ID="//NOl8xm7dJhQRm1wxDbWZFyx6g=" isBookmarkSet="no" Order="_x0031_" bookmark="no" formula="no" inline="no" artifact="_x0031_" pdftag="_x005B_Artifact_x005D_" validate="no" Lang=""/>
  <Shape xmlns="" ID="Y5HJz2kmQ4Z4X17/mHXIUAIrDY8=" isBookmarkSet="no" bookmark="no" inline="no" artifact="_x0030_" formula="no" pdftag="Figure" Order="_x0032_" validate="no" Lang=""/>
  <Shape xmlns="" ID="Na60kFM35B8p+3yyBwHz3mxl8uE=" isBookmarkSet="no" pdftag="H3" artifact="_x0030_" bookmark="yes" Order="_x0031_"/>
  <Shape xmlns="" ID="28+uTwVZ1Xs3yRcM5JoUuEAeo1I=" isBookmarkSet="no" Order="_x0031_" bookmark="no" artifact="_x0031_" pdftag="_x005B_Artifact_x005D_" formula="no" inline="no" validate="no" Lang=""/>
  <Shape xmlns="" ID="g6pwONrPd1b0CCH6TMSizguBp2Y=" isBookmarkSet="no" bookmark="no" formula="no" inline="no" pdftag="Figure" artifact="_x0030_" Order="_x0032_" validate="no" Lang=""/>
  <Shape xmlns="" ID="tWHPDcDUn2k/zrEwWa1oIZ0EDd4=" isBookmarkSet="no" pdftag="H3" artifact="_x0030_" bookmark="yes" Order="_x0031_"/>
  <Shape xmlns="" ID="4/ajEhXM84q6D3xISNoGDKZWZKk=" isBookmarkSet="no" Order="_x0031_" bookmark="no" artifact="_x0031_" pdftag="_x005B_Artifact_x005D_" formula="no" inline="no" validate="no" Lang=""/>
  <Shape xmlns="" ID="4j52JVHZeVNJKmym55s9LHDGNdU=" isBookmarkSet="no" bookmark="no" formula="no" inline="no" pdftag="Figure" artifact="_x0030_" Order="_x0032_" validate="no" Lang=""/>
  <Shape xmlns="" ID="z1wutihcWRLNHvQxhmGF1VaP9/U=" isBookmarkSet="no" pdftag="H3" artifact="_x0030_" bookmark="yes" Order="_x0031_"/>
  <Shape xmlns="" ID="ObnIJY9GTU0lDYHXh1iEW242J+g=" isBookmarkSet="no" Order="_x0031_" bookmark="no" artifact="_x0031_" pdftag="_x005B_Artifact_x005D_" formula="no" inline="no" validate="no" Lang=""/>
  <Shape xmlns="" ID="nyicekcNsHpnU/XGK4D/Dfpa+qg=" isBookmarkSet="no" bookmark="no" formula="no" inline="no" pdftag="Figure" artifact="_x0030_" Order="_x0032_" validate="no" Lang=""/>
  <Shape xmlns="" ID="Rjp63etkng+JHUrj/XFY9OySiuQ=" isBookmarkSet="no" pdftag="H3" artifact="_x0030_" bookmark="yes" Order="_x0031_"/>
  <Shape xmlns="" ID="RAlepac3h5MJedfnzUOz77RjUig=" isBookmarkSet="no" Order="_x0031_" bookmark="no" artifact="_x0031_" pdftag="_x005B_Artifact_x005D_" formula="no" inline="no" validate="no" Lang=""/>
  <Shape xmlns="" ID="/fPCqJlXteEIgRQR+FgYQWP/Yq8=" isBookmarkSet="no" bookmark="no" formula="no" inline="no" pdftag="Figure" artifact="_x0030_" Order="_x0032_" validate="no" Lang=""/>
  <Shape xmlns="" ID="TFX5sqwL1n1utKuo2nNmQw8fbnQ=" isBookmarkSet="no" pdftag="H3" artifact="_x0030_" bookmark="yes" Order="_x0031_"/>
  <Shape xmlns="" ID="VfqsUuUtxlU5T5ZDOhs+C8Za3DY=" isBookmarkSet="no" Order="_x0031_" bookmark="no" formula="no" inline="no" artifact="_x0031_" pdftag="_x005B_Artifact_x005D_" validate="no" Lang=""/>
  <Shape xmlns="" ID="dVzfhr8qkgrNtI93Ue9HVycdmgk=" isBookmarkSet="no" bookmark="no" formula="no" inline="no" pdftag="Figure" artifact="_x0030_" Order="_x0032_" validate="no" Lang=""/>
  <Shape xmlns="" ID="u/jgLEmbHi/bh5Wi1qNCfCza9g8=" isBookmarkSet="no" pdftag="H3" artifact="_x0030_" bookmark="yes" Order="_x0031_"/>
  <Shape xmlns="" ID="9w1Lb+XtOVuLAOjhyU7ly0OZ328=" isBookmarkSet="no" Order="_x0031_" bookmark="no" formula="no" inline="no" artifact="_x0031_" pdftag="_x005B_Artifact_x005D_" validate="no" Lang=""/>
  <Shape xmlns="" ID="PTZQ0HWS7WMwzBSiPpozggbz944=" isBookmarkSet="no" bookmark="no" formula="no" inline="no" pdftag="Figure" artifact="_x0030_" Order="_x0032_" validate="no" Lang=""/>
  <Shape xmlns="" ID="45BUJ5BDDfetmLqUQZOfYSDe7Es=" isBookmarkSet="no" pdftag="H3" artifact="_x0030_" bookmark="yes" Order="_x0031_"/>
  <Shape xmlns="" ID="A77k2gA5muwMTbU9nCcocC+hCng=" isBookmarkSet="no" bookmark="no" Order="_x0032_" formula="no" inline="no" artifact="_x0031_" pdftag="_x005B_Artifact_x005D_" validate="no" Lang=""/>
  <Shape xmlns="" ID="a8ztGjvACelUTibKBBtw7htN+38=" isBookmarkSet="no" bookmark="no" formula="no" inline="no" pdftag="Figure" artifact="_x0030_" Order="_x0032_" validate="no" Lang=""/>
  <Shape xmlns="" ID="WD0mPYq3kgQm6MWbv4X+lFxLOxE=" isBookmarkSet="no" pdftag="H3" artifact="_x0030_" bookmark="yes" Order="_x0031_"/>
  <Shape xmlns="" ID="yDjL2m0PCAy7Az6ylTOKzB1mBmA=" isBookmarkSet="no" Order="_x0031_" bookmark="no" artifact="_x0031_" pdftag="_x005B_Artifact_x005D_" formula="no" inline="no" validate="no" Lang=""/>
  <Shape xmlns="" ID="1gp7nxiprsn9tIQzUamtVowQWvw=" isBookmarkSet="no" bookmark="no" formula="no" inline="no" pdftag="Figure" artifact="_x0030_" Order="_x0032_" validate="no" Lang=""/>
  <Shape xmlns="" ID="+OQ10TGv0Lg+PVxBP+jgwWIZKGQ=" isBookmarkSet="no" pdftag="H3" artifact="_x0030_" bookmark="yes" Order="_x0031_"/>
  <Shape xmlns="" ID="JLe1s+rzRE/OYw+Z9VoAxAqJg5w=" isBookmarkSet="no" Order="_x0031_" bookmark="no" artifact="_x0031_" pdftag="_x005B_Artifact_x005D_" formula="no" inline="no" validate="no" Lang=""/>
  <Shape xmlns="" ID="YP4VhEIUO/i4mtcZUqvsAuqj4bY=" isBookmarkSet="no" bookmark="no" formula="no" inline="no" pdftag="Figure" artifact="_x0030_" Order="_x0032_" validate="no" Lang=""/>
  <Shape xmlns="" ID="V1TKMO/0yc1R4sxthme7cI3+gbI=" isBookmarkSet="no" pdftag="H3" artifact="_x0030_" bookmark="yes" Order="_x0031_"/>
  <Shape xmlns="" ID="t78gqpBhumeWJTGS0lU6VIDYH1g=" isBookmarkSet="no" Order="_x0031_" bookmark="no" artifact="_x0031_" pdftag="_x005B_Artifact_x005D_" formula="no" inline="no" validate="no" Lang=""/>
  <Shape xmlns="" ID="wmkJmR7lAyfyayS6MbMvwVOr8L4=" isBookmarkSet="no" bookmark="no" formula="no" inline="no" pdftag="Figure" artifact="_x0030_" Order="_x0032_" validate="no" Lang=""/>
  <Shape xmlns="" ID="1RvIjyy53LswAcUCpB5r7c+DzsI=" isBookmarkSet="no" pdftag="H3" artifact="_x0030_" bookmark="yes" Order="_x0031_"/>
  <Shape xmlns="" ID="6MvyFWkGLUAgCqKXGTQYtbAw2tY=" isBookmarkSet="no" Order="_x0031_" bookmark="no" artifact="_x0031_" pdftag="_x005B_Artifact_x005D_" formula="no" inline="no" validate="no" Lang=""/>
  <Shape xmlns="" ID="dkxugxYMhPTkVvze/sSOJofelkM=" isBookmarkSet="no" bookmark="no" formula="no" inline="no" pdftag="Figure" artifact="_x0030_" Order="_x0032_" validate="no" Lang=""/>
  <Shape xmlns="" ID="jjO7DsFugUnPzf1OD5rAQO8NEdc=" isBookmarkSet="no" pdftag="H3" artifact="_x0030_" bookmark="yes" Order="_x0031_"/>
  <Shape xmlns="" ID="4fK6oNDzVS4Iv6YYK30Svgk1kts=" isBookmarkSet="no" Order="_x0031_" bookmark="no" artifact="_x0031_" pdftag="_x005B_Artifact_x005D_" formula="no" inline="no" validate="no" Lang=""/>
  <Shape xmlns="" ID="68TEFdmKAtMpA7a5YQT+gJrR50Y=" isBookmarkSet="no" bookmark="no" formula="no" inline="no" pdftag="Figure" Order="_x0032_" validate="no" artifact="_x0030_" Lang=""/>
  <Shape xmlns="" ID="GrmjYt9SuU0DrUXZq+nCd3+OrBQ=" isBookmarkSet="no" pdftag="H2" artifact="_x0030_" bookmark="yes" Order="_x0032_"/>
  <Shape xmlns="" ID="98T4vA3SOEGVn0JCLg8vaZoOUcc=" isBookmarkSet="no" Order="_x0031_" bookmark="no" artifact="_x0031_" pdftag="_x005B_Artifact_x005D_" formula="no" inline="no" validate="no" Lang=""/>
  <Shape xmlns="" ID="Yz778SsWswmhmVrVIuVpKuDNVyk=" artifact="_x0031_" pdftag="Figure" isBookmarkSet="no" bookmark="no" formula="no" inline="no" Order="_x0031_" validate="no" Lang=""/>
  <Shape xmlns="" ID="syOFJD8Ff83kjB/wuUnvkt4eIaQ=" isBookmarkSet="no" pdftag="H3" artifact="_x0030_" bookmark="yes" Order="_x0031_"/>
  <Shape xmlns="" ID="3rWWZX8mlw0siOkhL1Xtg7uUXMo=" isBookmarkSet="no" Order="_x0031_" bookmark="no" formula="no" inline="no" artifact="_x0031_" pdftag="_x005B_Artifact_x005D_" validate="no" Lang=""/>
  <Shape xmlns="" ID="r94xbaRbqnJxzEPAU0S5cRv3U8I=" isBookmarkSet="no" bookmark="no" formula="no" inline="no" pdftag="Figure" artifact="_x0030_" Order="_x0032_" validate="no" Lang=""/>
  <Shape xmlns="" ID="uqg1OKwV1NoguCKObnkSjFLVGv4=" isBookmarkSet="no" pdftag="H3" artifact="_x0030_" bookmark="yes" Order="_x0031_"/>
  <Shape xmlns="" ID="1ZYyukECrSdjeYEc1GQ3gazGn44=" isBookmarkSet="no" Order="_x0031_" bookmark="no" formula="no" inline="no" artifact="_x0031_" pdftag="_x005B_Artifact_x005D_" validate="no" Lang=""/>
  <Shape xmlns="" ID="OHlPbRmlVjXxqPZ6AqOdmlqgm1I=" isBookmarkSet="no" bookmark="no" formula="no" inline="no" pdftag="Figure" artifact="_x0030_" Order="_x0032_" validate="no" Lang=""/>
  <Shape xmlns="" ID="kmY2VxDb+wDDXZiLU0R7AueERH8=" isBookmarkSet="no" pdftag="H3" artifact="_x0030_" bookmark="yes" Order="_x0031_"/>
  <Shape xmlns="" ID="vHMxsDJSdt4Vc98cNrVV1Ibl184=" isBookmarkSet="no" Order="_x0031_" bookmark="no" artifact="_x0031_" pdftag="_x005B_Artifact_x005D_" formula="no" inline="no" validate="no" Lang=""/>
  <Shape xmlns="" ID="rNq4tfgF52oH5Uyy8p4/iFP+ahc=" isBookmarkSet="no" bookmark="no" formula="no" inline="no" pdftag="Figure" artifact="_x0030_" Order="_x0032_" validate="no" Lang=""/>
  <Shape xmlns="" ID="m3Ht8aTYwGdi3Oux+tr3Z+PuIco=" isBookmarkSet="no" Order="_x0031_" bookmark="no" artifact="_x0031_" pdftag="_x005B_Artifact_x005D_" formula="no" inline="no" validate="no" Lang=""/>
  <Shape xmlns="" ID="CmY7IgcpU5CDC+yQpXH2/sWTwIA=" isBookmarkSet="no" pdftag="H3" artifact="_x0030_" bookmark="yes" Order="_x0031_"/>
  <Shape xmlns="" ID="n/AFbtQpiMDD2NmnZQl+3dfbfgI=" isBookmarkSet="no" bookmark="no" formula="no" inline="no" pdftag="Figure" artifact="_x0030_" Order="_x0032_" validate="no" Lang=""/>
  <Shape xmlns="" ID="Fs3M/YqTunKdRktLyNRRDyZpgvg=" isBookmarkSet="no" Order="_x0031_" bookmark="no" artifact="_x0031_" pdftag="_x005B_Artifact_x005D_" formula="no" inline="no" validate="no" Lang=""/>
  <Shape xmlns="" ID="KAE4fml9zNozhi/mfcSouQf5esw=" isBookmarkSet="no" pdftag="H3" artifact="_x0030_" bookmark="yes" Order="_x0031_"/>
  <Shape xmlns="" ID="AZQq0YgmijZHWgFVpkUYE1YY9hU=" isBookmarkSet="no" bookmark="no" formula="no" inline="no" pdftag="Figure" artifact="_x0030_" Order="_x0032_" validate="no" Lang=""/>
  <Shape xmlns="" ID="Cp9nuCzD0mbiqSrIBY0GWPUsefI=" isBookmarkSet="no" Order="_x0031_" bookmark="no" artifact="_x0031_" pdftag="_x005B_Artifact_x005D_" formula="no" inline="no" validate="no" Lang=""/>
  <Shape xmlns="" ID="z/oQxvfTU319C2G+7b6+FMIFSxo=" isBookmarkSet="no" pdftag="H3" artifact="_x0030_" bookmark="yes" Order="_x0031_"/>
  <Shape xmlns="" ID="yXxJ6jYEmJ0VIpxcqsOa77yAdp8=" isBookmarkSet="no" bookmark="no" formula="no" inline="no" pdftag="Figure" artifact="_x0030_" Order="_x0032_" validate="no" Lang=""/>
  <Shape xmlns="" ID="V61sYr+LjwAOMlwDtIq71prjGGU=" isBookmarkSet="no" pdftag="H3" artifact="_x0030_" bookmark="yes" Order="_x0031_"/>
  <Shape xmlns="" ID="eBm9k5d6aSL64KIf/X4Nw3+PzGU=" isBookmarkSet="no" Order="_x0031_" bookmark="no" formula="no" inline="no" pdftag="_x005B_Artifact_x005D_" artifact="_x0031_" validate="no" Lang=""/>
  <Shape xmlns="" ID="9U2Nvd/1bY8kVRmMwWHsX3hD8Tw=" isBookmarkSet="no" bookmark="no" formula="no" inline="no" pdftag="Figure" artifact="_x0030_" Order="_x0032_" validate="no" Lang=""/>
  <Shape xmlns="" ID="y4jYvBtPf6LeITDQWeEe9uT9/xs=" isBookmarkSet="no" pdftag="H3" artifact="_x0030_" bookmark="yes" Order="_x0031_"/>
  <Shape xmlns="" ID="r+sBqR/fVDYCHsoE6Nrv1AWxzKc=" isBookmarkSet="no" bookmark="no" formula="no" inline="no" pdftag="Figure" artifact="_x0030_" Order="_x0032_" validate="no" Lang=""/>
  <Shape xmlns="" ID="BxAl+VgePSxQQS64OikebFpBYns=" isBookmarkSet="no" Order="_x0031_" bookmark="no" formula="no" inline="no" artifact="_x0031_" pdftag="_x005B_Artifact_x005D_" validate="no" Lang=""/>
  <Shape xmlns="" ID="G9Sy83EoJQBgvpE+oezx8tOW+go=" isBookmarkSet="no" pdftag="H3" artifact="_x0030_" bookmark="yes" Order="_x0031_"/>
  <Shape xmlns="" ID="Gp3TGzT018juuqabUwqpCgb9fM0=" isBookmarkSet="no" Order="_x0031_" bookmark="no" pdftag="_x005B_Artifact_x005D_" artifact="_x0031_" formula="no" inline="no" validate="no" Lang=""/>
  <Shape xmlns="" ID="8z9pZ/7Ndqy35WF6lOJqQuGvtOA=" isBookmarkSet="no" bookmark="no" formula="no" inline="no" pdftag="Figure" artifact="_x0030_" Order="_x0032_" validate="no" Lang=""/>
  <Shape xmlns="" ID="i2upi18IyNvXQQIZEumsVbt+jr4=" isBookmarkSet="no" pdftag="H3" artifact="_x0030_" bookmark="yes" Order="_x0031_"/>
  <Shape xmlns="" ID="MmQ8mFv3k2FK9QVSRxxIbQ1tpaE=" isBookmarkSet="no" Order="_x0031_" bookmark="no" artifact="_x0031_" pdftag="_x005B_Artifact_x005D_" formula="no" inline="no" validate="no" Lang=""/>
  <Shape xmlns="" ID="UBhlbMxgGLiVJBwn7ch0FAIiKjM=" isBookmarkSet="no" bookmark="no" formula="no" inline="no" pdftag="Figure" artifact="_x0030_" Order="_x0032_" validate="no" Lang=""/>
  <Shape xmlns="" ID="ukIb+/NjcOVE2HuOQHw0IYu5DHc=" isBookmarkSet="no" pdftag="H3" artifact="_x0030_" bookmark="yes" Order="_x0031_"/>
  <Shape xmlns="" ID="ncnVmVz9WIPOGYcPGTFj5LZF+ps=" isBookmarkSet="no" Order="_x0031_" bookmark="no" artifact="_x0031_" pdftag="_x005B_Artifact_x005D_" formula="no" inline="no" validate="no" Lang=""/>
  <Shape xmlns="" ID="vi4O03+uShuFG9rX+Xsc4wTv2zY=" isBookmarkSet="no" bookmark="no" formula="no" inline="no" pdftag="Figure" artifact="_x0030_" Order="_x0032_" validate="no" Lang=""/>
  <Shape xmlns="" ID="ctoV8qM3NDBWpUpjX2otcOgP2RE=" isBookmarkSet="no" pdftag="H3" artifact="_x0030_" bookmark="yes" Order="_x0031_"/>
  <Shape xmlns="" ID="zagPv50OABeozcUo4mKehV5PEm4=" isBookmarkSet="no" Order="_x0031_" bookmark="no" artifact="_x0031_" pdftag="_x005B_Artifact_x005D_" formula="no" inline="no" validate="no" Lang=""/>
  <Shape xmlns="" ID="WIUIMppCQU0yQY//iFbD4OQZ3CU=" isBookmarkSet="no" bookmark="no" formula="no" inline="no" pdftag="Figure" artifact="_x0030_" Order="_x0032_" validate="no" Lang=""/>
  <Shape xmlns="" ID="Uv9shX5Myg7CUSUFSrX9ZmDb4As=" isBookmarkSet="no" pdftag="H3" artifact="_x0030_" bookmark="yes" Order="_x0031_"/>
  <Shape xmlns="" ID="US/OKtVPe+bOdKfpGor3aNv7LNg=" isBookmarkSet="no" Order="_x0031_" bookmark="no" artifact="_x0031_" pdftag="_x005B_Artifact_x005D_" formula="no" inline="no" validate="no" Lang=""/>
  <Shape xmlns="" ID="9+wG/K4gD8POrJ4AuMkIFDaFO3w=" isBookmarkSet="no" bookmark="no" formula="no" inline="no" pdftag="Figure" artifact="_x0030_" Order="_x0032_" validate="no" Lang=""/>
  <Shape xmlns="" ID="UFhBGCgdonv7GizMk5jdQh11xGg=" isBookmarkSet="no" pdftag="H3" artifact="_x0030_" bookmark="yes" Order="_x0031_"/>
  <Shape xmlns="" ID="ITaFGv/gS2sogLXnP6shsQEIS2M=" isBookmarkSet="no" Order="_x0031_" bookmark="no" artifact="_x0031_" pdftag="_x005B_Artifact_x005D_" formula="no" inline="no" validate="no" Lang=""/>
  <Shape xmlns="" ID="YLZGYziWUJZQeCqmxVgZ7DElJik=" isBookmarkSet="no" bookmark="no" formula="no" inline="no" pdftag="Figure" artifact="_x0030_" Order="_x0032_" validate="no" Lang=""/>
  <Shape xmlns="" ID="r8VmBzT/f2Qnoypui5QA2dShO0Y=" isBookmarkSet="no" pdftag="H3" artifact="_x0030_" bookmark="yes" Order="_x0031_"/>
  <Shape xmlns="" ID="Vti8I/udk/jEtjurJxv9NSJTeHM=" isBookmarkSet="no" Order="_x0031_" bookmark="no" artifact="_x0031_" pdftag="_x005B_Artifact_x005D_" formula="no" inline="no" validate="no" Lang=""/>
  <Shape xmlns="" ID="aA9DEUv4ZAZrmIL1tUEulsXwQ8c=" isBookmarkSet="no" bookmark="no" formula="no" inline="no" pdftag="Figure" artifact="_x0030_" Order="_x0032_" validate="no" Lang=""/>
  <Shape xmlns="" ID="0exKYvx29EzzDF7f2I9mmn3Mx8A=" isBookmarkSet="no" pdftag="H3" artifact="_x0030_" bookmark="yes" Order="_x0031_"/>
  <Shape xmlns="" ID="5uBZ/1YCbY3K2Fr7T5c0OhspUoE=" isBookmarkSet="no" Order="_x0031_" bookmark="no" artifact="_x0031_" pdftag="_x005B_Artifact_x005D_" formula="no" inline="no" validate="no" Lang=""/>
  <Shape xmlns="" ID="WjYKWUbjst4vLwhJI2nHQhdwWTo=" isBookmarkSet="no" bookmark="no" formula="no" inline="no" pdftag="Figure" artifact="_x0030_" Order="_x0032_" validate="no" Lang=""/>
  <Shape xmlns="" ID="ZJ3KKHbkI7wY0lh6oeofHguJyj4=" isBookmarkSet="no" pdftag="H3" artifact="_x0030_" bookmark="yes" Order="_x0031_"/>
  <Shape xmlns="" ID="tNykaQnqwdZqTNeG7mLqPrrtSi4=" isBookmarkSet="no" Order="_x0031_" bookmark="no" artifact="_x0031_" pdftag="_x005B_Artifact_x005D_" formula="no" inline="no" validate="no" Lang=""/>
  <Shape xmlns="" ID="CFA8d/qoie2cVTg1q9YM0/v8xZw=" isBookmarkSet="no" bookmark="no" formula="no" inline="no" pdftag="Figure" artifact="_x0030_" Order="_x0032_" validate="no" Lang=""/>
  <Shape xmlns="" ID="kOoNOHV8so6dZLVsKz7udIHAfx0=" isBookmarkSet="no" pdftag="H3" artifact="_x0030_" bookmark="yes" Order="_x0031_"/>
  <Shape xmlns="" ID="Chd5IpW0+r/5Yc483XMKeSrAYVs=" isBookmarkSet="no" Order="_x0031_" bookmark="no" artifact="_x0031_" pdftag="_x005B_Artifact_x005D_" formula="no" inline="no" validate="no" Lang=""/>
  <Shape xmlns="" ID="2+bwRHa9SsKcmcBCKSoqWxHBFdo=" isBookmarkSet="no" bookmark="no" formula="no" inline="no" pdftag="Figure" artifact="_x0030_" Order="_x0032_" validate="no" Lang=""/>
  <Shape xmlns="" ID="oVDnqd5S51MU2YleQXJFPPMKBBw=" isBookmarkSet="no" pdftag="H3" artifact="_x0030_" bookmark="yes" Order="_x0031_"/>
  <Shape xmlns="" ID="i9jqei/5jHgGkMoCr1uvkVefMRQ=" isBookmarkSet="no" Order="_x0031_" bookmark="no" formula="no" inline="no" artifact="_x0031_" pdftag="_x005B_Artifact_x005D_" validate="no" Lang=""/>
  <Shape xmlns="" ID="zaWdGHUMYqRUZFK+Z3eFXBHNSZo=" isBookmarkSet="no" bookmark="no" formula="no" inline="no" pdftag="Figure" artifact="_x0030_" Order="_x0032_" validate="no" Lang=""/>
  <Shape xmlns="" ID="DXaSdzS8t2K+unWuPqJxFSF7kn4=" isBookmarkSet="no" pdftag="H3" artifact="_x0030_" bookmark="yes" Order="_x0031_"/>
  <Shape xmlns="" ID="xHPAleLuHFxLrGRQL73+8C8JxxA=" isBookmarkSet="no" Order="_x0031_" bookmark="no" artifact="_x0031_" pdftag="_x005B_Artifact_x005D_" formula="no" inline="no" validate="no" Lang=""/>
  <Shape xmlns="" ID="M0z41hk4JYlj8pII8LGQEt3gGng=" isBookmarkSet="no" bookmark="no" formula="no" inline="no" pdftag="Figure" artifact="_x0030_" Order="_x0032_" validate="no" Lang=""/>
  <Shape xmlns="" ID="0MYgajXGpK3rDK0KlLjIJc5RAFs=" isBookmarkSet="no" pdftag="H2" artifact="_x0030_" bookmark="yes" Order="_x0031_"/>
  <Shape xmlns="" ID="XnOHko4jPx90PfKyExO5PYSIyMo=" isBookmarkSet="no" Order="_x0031_" bookmark="no" artifact="_x0031_" pdftag="_x005B_Artifact_x005D_" formula="no" inline="no" validate="no" Lang=""/>
  <Shape xmlns="" ID="H4CnIum52d8u4vX29Kb8VxHjiNw=" isBookmarkSet="no" Order="_x0032_" bookmark="no" pdftag="_x005B_Artifact_x005D_" artifact="_x0031_" formula="no" inline="no" validate="no" Lang=""/>
  <Shape xmlns="" ID="smcjm/C83hMO/xjxMXAxjLNJr0E=" isBookmarkSet="no" pdftag="H3" artifact="_x0030_" bookmark="yes" Order="_x0031_"/>
  <Shape xmlns="" ID="rboPB/AnUC7A6LSybAs/ET2gZ1o=" isBookmarkSet="no" Order="_x0031_" bookmark="no" formula="no" inline="no" validate="no" artifact="_x0031_" pdftag="_x005B_Artifact_x005D_" Lang=""/>
  <Shape xmlns="" ID="QlXUeWbQLO7Gb6Ph6e3wSTTUkJI=" pdftag="P" isBookmarkSet="no" bookmark="no" Order="_x0033_"/>
  <Shape xmlns="" ID="jpm2OtpuAiq3EipObFs3DoRaiAc=" isBookmarkSet="no" bookmark="no" formula="no" inline="no" Order="_x0032_" pdftag="Figure" validate="no" artifact="_x0030_" Lang=""/>
  <Shape xmlns="" ID="Hn5JVgH53v8yQOEB13BXRDlYoss=" isBookmarkSet="no" pdftag="H3" artifact="_x0030_" bookmark="yes" Order="_x0031_"/>
  <Shape xmlns="" ID="E3Z/i9lQJlhNNqS+UOJmlXqPxLo=" isBookmarkSet="no" Order="_x0032_" bookmark="no" formula="no" inline="no" artifact="_x0031_" pdftag="_x005B_Artifact_x005D_" validate="no" Lang=""/>
  <Shape xmlns="" ID="FQOPY9HTRilInsaHfIVTcLb65dM=" pdftag="P" isBookmarkSet="no" bookmark="no" Order="_x0033_"/>
  <Shape xmlns="" ID="g2T1mhzyTRDkO3ap1XyVRk0Nidg=" isBookmarkSet="no" bookmark="no" formula="no" inline="no" Order="_x0032_" validate="no" artifact="_x0031_" pdftag="_x005B_Artifact_x005D_" Lang=""/>
  <Shape xmlns="" ID="Sz0Jwnib7NWhF2V+omuxJlmh1sY=" isBookmarkSet="no" bookmark="no" Order="_x0033_" formula="no" inline="no" pdftag="Figure" validate="no" artifact="_x0030_" Lang=""/>
  <Shape xmlns="" ID="EzzZC9cqMVpnyc+6AIPXlE2H1rM=" isBookmarkSet="no" pdftag="H3" artifact="_x0030_" bookmark="yes" Order="_x0031_"/>
  <Shape xmlns="" ID="AwD3pgaR62tzOydMEvefKB811Kc=" isBookmarkSet="no" Order="_x0031_" bookmark="no" formula="no" inline="no" validate="no" artifact="_x0031_" pdftag="_x005B_Artifact_x005D_" Lang=""/>
  <Shape xmlns="" ID="SoivYJtGDXsLJYoP2BKhw7KdonU=" pdftag="P" isBookmarkSet="no" bookmark="no" Order="_x0033_"/>
  <Shape xmlns="" ID="DB33fWjmSADU93VD4mYJdrtBztQ=" isBookmarkSet="no" bookmark="no" formula="no" inline="no" Order="_x0032_" pdftag="Figure" validate="no" artifact="_x0030_" Lang=""/>
  <Shape xmlns="" ID="uJJTK5/Q0SG1taWPntI2IgHi/wI=" isBookmarkSet="no" pdftag="H3" artifact="_x0030_" bookmark="yes" Order="_x0031_"/>
  <Shape xmlns="" ID="tPWfMxSnF9lJ84hhFtxbUI1Ht+k=" isBookmarkSet="no" Order="_x0031_" bookmark="no" formula="no" inline="no" validate="no" artifact="_x0031_" pdftag="_x005B_Artifact_x005D_" Lang=""/>
  <Shape xmlns="" ID="Iftzps410JaiS2C2l3kKOi4emNs=" pdftag="P" isBookmarkSet="no" bookmark="no" Order="_x0033_"/>
  <Shape xmlns="" ID="5dLWCWbueGwiTZcRtwyTMx6ky7g=" isBookmarkSet="no" bookmark="no" formula="no" inline="no" Order="_x0032_" pdftag="Figure" validate="no" artifact="_x0030_" Lang=""/>
  <Shape xmlns="" ID="vHuJOvYEeNKYLGnxxD4aPQmP+A4=" isBookmarkSet="no" pdftag="H3" artifact="_x0030_" bookmark="yes" Order="_x0031_"/>
  <Shape xmlns="" ID="Thnrq2IC6Wb4VNCbZrmHCR2GjTs=" isBookmarkSet="no" Order="_x0031_" bookmark="no" formula="no" inline="no" validate="no" artifact="_x0031_" pdftag="_x005B_Artifact_x005D_" Lang=""/>
  <Shape xmlns="" ID="/xwRMpIPnDwuGi73J9A3EE2Z4XQ=" pdftag="P" isBookmarkSet="no" bookmark="no" Order="_x0033_"/>
  <Shape xmlns="" ID="IEhHOth0+3I1gqOxQzTjT+msLxc=" isBookmarkSet="no" bookmark="no" formula="no" inline="no" Order="_x0032_" pdftag="Figure" validate="no" artifact="_x0030_" Lang=""/>
  <Shape xmlns="" ID="HFuwjlzkonc1xhasGsu/e1V/Ahw=" isBookmarkSet="no" pdftag="H3" artifact="_x0030_" bookmark="yes" Order="_x0031_"/>
  <Shape xmlns="" ID="g1kujZrcoRXFN7TutKSN24YWmKo=" isBookmarkSet="no" Order="_x0031_" bookmark="no" formula="no" inline="no" validate="no" artifact="_x0031_" pdftag="_x005B_Artifact_x005D_" Lang=""/>
  <Shape xmlns="" ID="INGp0ZbBT2eR6WF34zLmsjglR6E=" pdftag="P" isBookmarkSet="no" bookmark="no" Order="_x0033_"/>
  <Shape xmlns="" ID="AHiRhnoqsnq3WC+lD9TKD3VPNZM=" isBookmarkSet="no" bookmark="no" formula="no" inline="no" Order="_x0032_" pdftag="Figure" validate="no" artifact="_x0030_" Lang=""/>
  <Shape xmlns="" ID="jM+KkjiMLTFysBJd75VXFD6REKs=" isBookmarkSet="no" pdftag="H3" artifact="_x0030_" bookmark="yes" Order="_x0031_"/>
  <Shape xmlns="" ID="NhYs53PKrLVy+K3zenYZNtHhYds=" isBookmarkSet="no" Order="_x0031_" bookmark="no" formula="no" inline="no" validate="no" artifact="_x0031_" pdftag="_x005B_Artifact_x005D_" Lang=""/>
  <Shape xmlns="" ID="lpNkRwL4Xhv6m9Xy5azYmS/zuMI=" pdftag="P" isBookmarkSet="no" bookmark="no" Order="_x0033_"/>
  <Shape xmlns="" ID="nf6yBq0GCWMrcKcJ1WJ8kupcNoY=" isBookmarkSet="no" bookmark="no" formula="no" inline="no" Order="_x0032_" pdftag="Figure" validate="no" artifact="_x0030_" Lang=""/>
  <Shape xmlns="" ID="65Jk3dX8gptRN8w7J/yIYXRLTXo=" isBookmarkSet="no" pdftag="H3" artifact="_x0030_" bookmark="yes" Order="_x0031_"/>
  <Shape xmlns="" ID="paz/MrAN6j4Wy4O1KpK0N3H5uQg=" isBookmarkSet="no" Order="_x0031_" bookmark="no" formula="no" inline="no" validate="no" artifact="_x0031_" pdftag="_x005B_Artifact_x005D_" Lang=""/>
  <Shape xmlns="" ID="E4uvpVZXQoBV5ZCVY6WszJ1ewUc=" pdftag="P" isBookmarkSet="no" bookmark="no" Order="_x0033_"/>
  <Shape xmlns="" ID="dYw/CHOf/LxvDH7KwHEqR0cjTwQ=" isBookmarkSet="no" bookmark="no" formula="no" inline="no" Order="_x0032_" pdftag="Figure" validate="no" artifact="_x0030_" Lang=""/>
  <Shape xmlns="" ID="drDpjKL4k3Lw5IB1VtJ3HKWEiPE=" isBookmarkSet="no" pdftag="H3" artifact="_x0030_" bookmark="yes" Order="_x0031_"/>
  <Shape xmlns="" ID="uchA5LL4j+GEn9pQ8D4NcKx9ghk=" pdftag="P" isBookmarkSet="no" bookmark="no" Order="_x0032_"/>
  <Shape xmlns="" ID="REWFnWkYG+1QvP8klYylT1FQW8E=" isBookmarkSet="no" bookmark="no" Order="_x0032_" formula="no" inline="no" artifact="_x0031_" pdftag="_x005B_Artifact_x005D_" validate="no" Lang=""/>
  <Shape xmlns="" ID="zWQoTRYzrmsqjS9VyIDS3WFOQVA=" isBookmarkSet="no" pdftag="H3" artifact="_x0030_" bookmark="yes" Order="_x0031_"/>
  <Shape xmlns="" ID="dXVVuiqkSDr7wglKBSeuGE14Rgk=" isBookmarkSet="no" Order="_x0031_" bookmark="no" formula="no" inline="no" validate="no" artifact="_x0031_" pdftag="_x005B_Artifact_x005D_" Lang=""/>
  <Shape xmlns="" ID="v10GdEaFJsXMpTqDX0U14BxDMYQ=" pdftag="P" isBookmarkSet="no" bookmark="no" Order="_x0033_"/>
  <Shape xmlns="" ID="95ZtzL/owv4/VGi5su1EnFOVJ7c=" isBookmarkSet="no" bookmark="no" formula="no" inline="no" Order="_x0032_" pdftag="Figure" validate="no" artifact="_x0030_" Lang=""/>
  <Shape xmlns="" ID="GSBHm53h1XHa1A8I5IXOlVmjPGg=" isBookmarkSet="no" pdftag="H3" artifact="_x0030_" bookmark="yes" Order="_x0031_"/>
  <Shape xmlns="" ID="dv8AZ5foKr9jedNREiy6BBpRkwY=" isBookmarkSet="no" Order="_x0031_" bookmark="no" formula="no" inline="no" validate="no" artifact="_x0031_" pdftag="_x005B_Artifact_x005D_" Lang=""/>
  <Shape xmlns="" ID="OvGTdZhdvnc50qOMgn3H2qECJpk=" pdftag="P" isBookmarkSet="no" bookmark="no" Order="_x0033_"/>
  <Shape xmlns="" ID="4gQAJwprAeCujoQWXU6sr76t3Rg=" isBookmarkSet="no" bookmark="no" formula="no" inline="no" Order="_x0032_" pdftag="Figure" validate="no" artifact="_x0030_" Lang=""/>
  <Shape xmlns="" ID="hlEcc/7BWV67Y3J0WstPf31ftXs=" isBookmarkSet="no" pdftag="H3" artifact="_x0030_" bookmark="yes" Order="_x0031_"/>
  <Shape xmlns="" ID="Bz8a7iNqxcqCzgGNKj6hDAz/swo=" isBookmarkSet="no" Order="_x0031_" bookmark="no" formula="no" inline="no" validate="no" artifact="_x0031_" pdftag="_x005B_Artifact_x005D_" Lang=""/>
  <Shape xmlns="" ID="NLwiQJUfp8fT17JvtPbNP/Dk+qM=" pdftag="P" isBookmarkSet="no" bookmark="no" Order="_x0033_"/>
  <Shape xmlns="" ID="o9cJO/srZwdcss4eeMKPACGUlnM=" isBookmarkSet="no" bookmark="no" formula="no" inline="no" Order="_x0032_" pdftag="Figure" validate="no" artifact="_x0030_" Lang=""/>
  <Shape xmlns="" ID="31bA64OD6zzvqwdpMwizP1pIMFg=" isBookmarkSet="no" pdftag="H3" artifact="_x0030_" bookmark="yes" Order="_x0031_"/>
  <Shape xmlns="" ID="3pPU6XnvzVEzWxwTVBlk8uIu7c0=" isBookmarkSet="no" Order="_x0031_" bookmark="no" artifact="_x0031_" pdftag="_x005B_Artifact_x005D_" formula="no" inline="no" validate="no" Lang=""/>
  <Shape xmlns="" ID="y/u6L18j/SzkN9avLw3Ar9xMwBQ=" isBookmarkSet="no" Order="_x0032_" bookmark="no" pdftag="_x005B_Artifact_x005D_" artifact="_x0031_" formula="no" inline="no" validate="no" Lang=""/>
  <Shape xmlns="" ID="fM7vW6lJvi29bWp64KSajCkyAIQ=" isBookmarkSet="no" pdftag="H3" artifact="_x0030_" bookmark="yes" Order="_x0031_"/>
  <Shape xmlns="" ID="xRzXQAWEBTJ1mA0Sbd1BYmzvJd0=" pdftag="P" isBookmarkSet="no" bookmark="no" Order="_x0032_"/>
  <Shape xmlns="" ID="9ZOWhBcg5ogkniLoq6TNoS6LleY=" isBookmarkSet="no" Order="_x0031_" bookmark="no" pdftag="_x005B_Artifact_x005D_" artifact="_x0031_" formula="no" inline="no" validate="no" Lang=""/>
  <Shape xmlns="" ID="ohtdx85VL6xf6rsISkwzwrnr8uU=" isBookmarkSet="no" pdftag="H3" artifact="_x0030_" bookmark="yes" Order="_x0031_"/>
  <Shape xmlns="" ID="c/uS0Q5WEBq2QEJ3Kwbo81SBGZs=" pdftag="P" isBookmarkSet="no" bookmark="no" Order="_x0032_"/>
  <Shape xmlns="" ID="4W+aDGD9kZqPYB1pqWsyTF5bDQ8=" isBookmarkSet="no" Order="_x0031_" bookmark="no" pdftag="_x005B_Artifact_x005D_" artifact="_x0031_" formula="no" inline="no" validate="no" Lang=""/>
  <Shape xmlns="" ID="g3kB8u2uXQ83kFNMQoN6g4FfHZQ=" isBookmarkSet="no" pdftag="H3" artifact="_x0030_" bookmark="yes" Order="_x0031_"/>
  <Shape xmlns="" ID="opyYkAZdYWk73eeuGqS8YEn9+lA=" pdftag="P" isBookmarkSet="no" bookmark="no" Order="_x0032_"/>
  <Shape xmlns="" ID="/1AcVWpXcFnVdlSGUSbgM0tw+D8=" isBookmarkSet="no" Order="_x0031_" bookmark="no" pdftag="_x005B_Artifact_x005D_" artifact="_x0031_" formula="no" inline="no" validate="no" Lang=""/>
  <Shape xmlns="" ID="G+D9VPo+p/1YRjOqv7FAgdvs61o=" isBookmarkSet="no" pdftag="H3" artifact="_x0030_" bookmark="yes" Order="_x0031_"/>
  <Shape xmlns="" ID="Ih2neGNzoVnVqQl/43v+Fpi0Y3g=" pdftag="P" isBookmarkSet="no" bookmark="no" Order="_x0032_"/>
  <Shape xmlns="" ID="bkHVSAE1pK9zVUlXMKCX6jLCvmw=" isBookmarkSet="no" Order="_x0031_" bookmark="no" pdftag="_x005B_Artifact_x005D_" artifact="_x0031_" formula="no" inline="no" validate="no" Lang=""/>
  <Shape xmlns="" ID="mG4sZ/ohAVXOmB/hmY7HlwgZNrc=" isBookmarkSet="no" pdftag="H3" artifact="_x0030_" bookmark="yes" Order="_x0031_"/>
  <Shape xmlns="" ID="dQVZdHdlvBvNS8QFM2W71gj3WY8=" isBookmarkSet="no" Order="_x0031_" bookmark="no" pdftag="_x005B_Artifact_x005D_" artifact="_x0031_" formula="no" inline="no" validate="no" Lang=""/>
  <Shape xmlns="" ID="mrerrqGf/EKESaB9N2Op2JXxnwE=" isBookmarkSet="no" Order="_x0032_" bookmark="no" formula="no" inline="no" validate="no" artifact="_x0031_" pdftag="_x005B_Artifact_x005D_" Lang=""/>
  <Shape xmlns="" ID="7zpBy3cM2xNsP7iHLldSZ5XRYIo=" isBookmarkSet="no" pdftag="H3" artifact="_x0030_" bookmark="yes" Order="_x0031_"/>
  <Shape xmlns="" ID="4exNTUbzWdyQ5DGgPqHElIKF80w=" isBookmarkSet="no" bookmark="no" formula="no" inline="no" Order="_x0032_" pdftag="Figure" validate="no" artifact="_x0030_" Lang=""/>
  <Shape xmlns="" ID="B0OPYAjf5XSQdBYeXGktrvwaHuo=" isBookmarkSet="no" Order="_x0031_" bookmark="no" formula="no" inline="no" validate="no" artifact="_x0031_" pdftag="_x005B_Artifact_x005D_" Lang=""/>
  <Shape xmlns="" ID="HWnMck9aLNpOhsJWw8WilNhwa/A=" isBookmarkSet="no" pdftag="H3" artifact="_x0030_" bookmark="yes" Order="_x0031_"/>
  <Shape xmlns="" ID="HkZ4dcA8pkWrWhcBHNjMVmj9/Bs=" pdftag="P" isBookmarkSet="no" bookmark="no" Order="_x0033_"/>
  <Shape xmlns="" ID="WIK6qcHQPV9kV0invC/CALmeTM0=" isBookmarkSet="no" bookmark="no" formula="no" inline="no" Order="_x0032_" pdftag="Figure" validate="no" artifact="_x0030_" Lang=""/>
  <Shape xmlns="" ID="sWkp+FI4kHHVeGPyXReoLa3OmQg=" isBookmarkSet="no" Order="_x0031_" bookmark="no" formula="no" inline="no" validate="no" artifact="_x0031_" pdftag="_x005B_Artifact_x005D_" Lang=""/>
  <Shape xmlns="" ID="7Cwlzd6iS0cvyFK0u20+asLbm5U=" isBookmarkSet="no" pdftag="H3" artifact="_x0030_" bookmark="yes" Order="_x0031_"/>
  <Shape xmlns="" ID="ql2RR3M9Mgg8yzIZ8Y9cgMpZ9nw=" pdftag="P" isBookmarkSet="no" bookmark="no" Order="_x0033_"/>
  <Shape xmlns="" ID="S4CGMidcK0SciBxeYUsZ8HdLUBI=" isBookmarkSet="no" bookmark="no" formula="no" inline="no" Order="_x0032_" pdftag="Figure" validate="no" artifact="_x0030_" Lang=""/>
  <Shape xmlns="" ID="z3Z50SJWJlVAVPX7MWc9dMuEQJQ=" isBookmarkSet="no" Order="_x0031_" bookmark="no" formula="no" inline="no" validate="no" artifact="_x0031_" pdftag="_x005B_Artifact_x005D_" Lang=""/>
  <Shape xmlns="" ID="QVZIBvjD2nIF2s3yhuQaby1f7ys=" isBookmarkSet="no" pdftag="H3" artifact="_x0030_" bookmark="yes" Order="_x0031_"/>
  <Shape xmlns="" ID="zse+4zxonEgqEDE8ghrfBtOKLBY=" isBookmarkSet="no" bookmark="no" formula="no" inline="no" Order="_x0032_" pdftag="Figure" validate="no" artifact="_x0030_" Lang=""/>
  <Shape xmlns="" ID="DWf9/eoPRQTXsHJzwWnla1r4jWU=" isBookmarkSet="no" Order="_x0031_" bookmark="no" formula="no" inline="no" validate="no" artifact="_x0031_" pdftag="_x005B_Artifact_x005D_" Lang=""/>
  <Shape xmlns="" ID="tAQGg5vioDxVMcHCVgcb5fuSQgw=" isBookmarkSet="no" pdftag="H3" artifact="_x0030_" bookmark="yes" Order="_x0031_"/>
  <Shape xmlns="" ID="Gtul+JQTurC5qV2k6MXITxvNOL4=" isBookmarkSet="no" bookmark="no" formula="no" inline="no" Order="_x0032_" pdftag="Figure" validate="no" artifact="_x0030_" Lang=""/>
  <Shape xmlns="" ID="StAnLwN3c1LUKgyuWKeVso/beoc=" isBookmarkSet="no" Order="_x0031_" bookmark="no" formula="no" inline="no" validate="no" artifact="_x0031_" pdftag="_x005B_Artifact_x005D_" Lang=""/>
  <Shape xmlns="" ID="LRaWc1MCB34fzJrBiOuP4NiZqyI=" isBookmarkSet="no" pdftag="H3" artifact="_x0030_" bookmark="yes" Order="_x0031_"/>
  <Shape xmlns="" ID="lxk8zFCIH2MIYVSx2nRrZCiTELA=" isBookmarkSet="no" bookmark="no" formula="no" inline="no" Order="_x0032_" pdftag="Figure" validate="no" artifact="_x0030_" Lang=""/>
  <Shape xmlns="" ID="8mTYFG0WdvqsvME4zL/03c40OKU=" isBookmarkSet="no" Order="_x0031_" bookmark="no" formula="no" inline="no" validate="no" artifact="_x0031_" pdftag="_x005B_Artifact_x005D_" Lang=""/>
  <Shape xmlns="" ID="IZANJFbkF5CKHiRbrf0ysI3T2Wo=" isBookmarkSet="no" pdftag="H3" artifact="_x0030_" bookmark="yes" Order="_x0031_"/>
  <Shape xmlns="" ID="ZXb8s7iNKnk5eunQePWKwAgECQ0=" isBookmarkSet="no" bookmark="no" formula="no" inline="no" Order="_x0032_" pdftag="Figure" validate="no" artifact="_x0030_" Lang=""/>
  <Shape xmlns="" ID="yyP2s4t805/XimHR/15x64w2d2g=" isBookmarkSet="no" Order="_x0031_" bookmark="no" formula="no" inline="no" validate="no" artifact="_x0031_" pdftag="_x005B_Artifact_x005D_" Lang=""/>
  <SubText xmlns="" ID="F/mx2MowhGIMHteTxnFPEorAsdI=" ActualText=""/>
  <SubText xmlns="" ID="hyBRGNfxUrO/Jgc1mUEmG3vTQE0=" ActualText=""/>
  <SubText xmlns="" ID="qlnCISq2iww/yq0gYtgl//xGWzQ=" ActualText=""/>
  <SubText xmlns="" ID="59qfL4y+merP5YxQV3u8hgk53AA=" ActualText=""/>
  <SubText xmlns="" ID="f7HTr834YRURq4pVOjvWE7HcwZo=" ActualText=""/>
  <SubText xmlns="" ID="lLjo6/UaIllCk+QcwTbvhDdtG4c=" ActualText=""/>
  <SubText xmlns="" ID="oNCOng8WWitma0g2Rs9jm25ApkM=" ActualText=""/>
  <SubText xmlns="" ID="rKF3w+Bejr9JwjBH1cgJ/0axtS8=" ActualText=""/>
  <SubText xmlns="" ID="/c+khXncTuGr0yTeba8xFvG/dnc=" ActualText=""/>
  <SubText xmlns="" ID="BccCSRT6BotMmSyIH87A6u34gA4=" ActualText=""/>
  <SubText xmlns="" ID="PS+Zpg71nEcH8zeZ0aOR2tpB+qw=" ActualText=""/>
  <SubText xmlns="" ID="tryNcdfT0wk/O+c84xS6ORrz5vk=" ActualText=""/>
  <SubText xmlns="" ID="Bl+KIMLnoV33MdUUMvpabgRE+tk=" ActualText=""/>
  <SubText xmlns="" ID="u7l3u1ZJo4y6wqKnqVXN2qwmrW0=" ActualText=""/>
  <SubText xmlns="" ID="JDWXCBeePhRUlAJKrKRteLAUTEs=" ActualText=""/>
  <SubText xmlns="" ID="ZgCCWJnM2izEag4OxOtySdd6PXI=" ActualText=""/>
  <SubText xmlns="" ID="l4Zrdfaln6awhnMZZq29+HYOR6s=" ActualText=""/>
  <SubText xmlns="" ID="5bxYeSBH0/1DD3r1840gfPyuT1k=" ActualText=""/>
  <SubText xmlns="" ID="rfyps/Sr4OuRlIi9FZwd2iwnWw4=" ActualText=""/>
  <SubText xmlns="" ID="xG7Hk2xZyhYHNvtDo+axWZGOapQ=" ActualText=""/>
  <SubText xmlns="" ID="Rui9DyCcEywNGUTm44qzYFkNiEQ=" ActualText=""/>
  <SubText xmlns="" ID="14QZyIIk7Qn7GxpdVyZsE+G+23Q=" ActualText=""/>
  <SubText xmlns="" ID="loMvq1E+46shmwJeNBH4xr8WnE8=" ActualText=""/>
  <SubText xmlns="" ID="RDDrrRVcDn9JjtXcbKY3QPBMNfM=" ActualText=""/>
  <SubText xmlns="" ID="3gkgceUZpntrgX2lNMmNxrx3CQ4=" ActualText=""/>
  <SubText xmlns="" ID="AoLgJ7r+VIOtPNCiqaTaK+rdXQE=" ActualText=""/>
  <SubText xmlns="" ID="cO6jpFwgA/tM3yXUPalkbwL5jcg=" ActualText=""/>
  <SubText xmlns="" ID="RJxpClikBfhBvA6EGPg4t4eZKTU=" ActualText=""/>
  <SubText xmlns="" ID="uGb0OQvEYXeYR4hcXUe1ByDT9WI=" ActualText=""/>
  <SubText xmlns="" ID="yA6bKFKgdWMlJTXTZzjI3KYoqL8=" ActualText=""/>
  <SubText xmlns="" ID="6Q2Zb8V+aDsU6AJo6jJt+rybnM4=" ActualText=""/>
  <SubText xmlns="" ID="dP4qmAuMDkDN9WxfECWMRcxCvNI=" ActualText=""/>
  <SubText xmlns="" ID="kEijuTpxpa/an+LtJPwMYssONDY=" ActualText=""/>
  <SubText xmlns="" ID="uiLV0zuSmQ98kw3rYh+a3oIFLMY=" ActualText=""/>
  <SubText xmlns="" ID="LOuIGxTmxp2U+LEGLt5d6gATMNA=" ActualText=""/>
  <SubText xmlns="" ID="TRd1WvCjbsqqmxqUKZvfMM6UKa0=" ActualText=""/>
  <SubText xmlns="" ID="H7nIR3x1qiuq33eX+j8D5VuhdLQ=" ActualText=""/>
  <SubText xmlns="" ID="U/cXytwbet+ruuztFPbAhIY8V0A=" ActualText=""/>
  <SubText xmlns="" ID="3s0Sl+oLNra89VXmJXI4InLcqUk=" ActualText=""/>
  <SubText xmlns="" ID="t4MtKd4zz1Ey35SpMiS786M9LQM=" ActualText=""/>
  <SubText xmlns="" ID="V6+yHHg6rSqpPfoHcXgueLH+mAo=" ActualText=""/>
  <SubText xmlns="" ID="UTmznMGrFiOlyaIr+awyqpJfLRM=" ActualText=""/>
  <SubText xmlns="" ID="lm7iIiWRebl19Oja/HjRr//ftBM=" ActualText=""/>
  <SubText xmlns="" ID="1opjXsvYWnXescAxSdkEYFcRjuk=" ActualText=""/>
  <SubText xmlns="" ID="F9qAi3kgtaQD8kVt4leMZlSBHWE=" ActualText=""/>
  <SubText xmlns="" ID="RufVFGFdo5H6FiSurhXl9yYlDls=" ActualText=""/>
  <SubText xmlns="" ID="5E6GsZ5WapfvoyVyCcQnbI7UnpI=" ActualText=""/>
  <SubText xmlns="" ID="oE32EDLAmDgpRrFLMUP1KoDDttw=" ActualText=""/>
  <SubText xmlns="" ID="QLaiuQXj+GEiuDzLchwexVGQNmQ=" ActualText=""/>
  <SubText xmlns="" ID="x/wnHEXwA+a75uKAPHru2K+AY54=" ActualText=""/>
  <SubText xmlns="" ID="P/IWwalMXAFdTy0dG3VNaH/6CnI=" ActualText=""/>
  <SubText xmlns="" ID="pDwBi8w5mlA+0LsrSFObNqtO6cU=" ActualText=""/>
  <SubText xmlns="" ID="In+w2WoXBpvQ7Px8dGREbxYStTY=" ActualText=""/>
  <SubText xmlns="" ID="7DOTSOVlkJTG8mBBxXbNeJaQOM8=" ActualText=""/>
  <SubText xmlns="" ID="deD5DC8EWr6eFUJG/aLPzKFhG0g=" ActualText=""/>
  <SubText xmlns="" ID="3CB1Ol6r4wSeZhR4c1UtQZZZ6y4=" ActualText=""/>
  <SubText xmlns="" ID="jamzw11dfExsn9C7HuObEE63Vnk=" ActualText=""/>
  <SubText xmlns="" ID="as7vCgPdBkAWYypRphqHo6NLEsg=" ActualText=""/>
  <SubText xmlns="" ID="iUSxvKfMBAcb3cuXgdUx9sroYIY=" ActualText=""/>
  <SubText xmlns="" ID="NX+54RMYeLwB5X5tWufU6EjIm7A=" ActualText=""/>
  <SubText xmlns="" ID="9Z7pxHysdt6etx0lmLrwWFS8wM0=" ActualText=""/>
  <SubText xmlns="" ID="G0yiPBPBUSs/M6RwLiZ/Fey1p2I=" ActualText=""/>
  <SubText xmlns="" ID="LN369fgSiqlNq5L2BzMO8tha23I=" ActualText=""/>
  <SubText xmlns="" ID="GVNgeODs/d+ELc4nmIurHUFBnx4=" ActualText=""/>
  <SubText xmlns="" ID="3dr8LLSPFKNmaKM3f/lIXg1Kic0=" ActualText=""/>
  <SubText xmlns="" ID="iXRKKYaCLCwFd4GWols+7XlPLVI=" ActualText=""/>
  <SubText xmlns="" ID="X4tx+12OIS+FLZd0omASVtNkIsU=" ActualText=""/>
  <SubText xmlns="" ID="1PC2FmVKqWlW09JceNSV5Ux3NA0=" ActualText=""/>
  <SubText xmlns="" ID="MypF9RsXZKgaa+L4y9vldSoPxF4=" ActualText=""/>
  <SubText xmlns="" ID="4fxdCSAwYYELAar1gXG1/jbsYpo=" ActualText=""/>
  <SubText xmlns="" ID="7wjdOwA5HkNL8RN8OD2hkVh9umU=" ActualText=""/>
  <SubText xmlns="" ID="Nf3tT5IvyZ3gK+edSqybt6BXM8o=" ActualText=""/>
  <SubText xmlns="" ID="Tqba2ho83jLihDywzc+W8WlG3ws=" ActualText=""/>
  <SubText xmlns="" ID="H6jxpy6T4uTLtNqYlDu7F1ZdiJY=" ActualText=""/>
  <SubText xmlns="" ID="bfvk4D7lZBwIimw22run24SReFA=" ActualText=""/>
  <SubText xmlns="" ID="4gfV+sPbk5FunbqdvR4/3ELke5g=" ActualText=""/>
  <SubText xmlns="" ID="pcHW0VzNhCY34mTGiuNVT6LqWa8=" ActualText=""/>
  <SubText xmlns="" ID="tVk8prjs2eV1ce5+vrf/4T/ac5E=" ActualText=""/>
  <SubText xmlns="" ID="FQaENQrRcJQki2DRJCa9149fPcQ=" ActualText=""/>
  <SubText xmlns="" ID="YfhSTQ85gX9MIqpgXZ2YiWffWz8=" ActualText=""/>
  <SubText xmlns="" ID="ModVyBAqrhfUHcv5J/bbC98pviE=" ActualText=""/>
  <SubText xmlns="" ID="gG+/wZDy30bFA5JBMTXd2IwlbXg=" ActualText=""/>
  <SubText xmlns="" ID="BFQPxOczia5bntdWDeOO+yiCRd4=" ActualText=""/>
  <SubText xmlns="" ID="M0SdCFleNEERce3ICVIp5aY0VAg=" ActualText=""/>
  <SubText xmlns="" ID="N+Zttij4ub++lsAbha7Kg+R1mmM=" ActualText=""/>
  <SubText xmlns="" ID="ywr5MeMGOjXPxv0TsZx4suwR0Pg=" ActualText=""/>
  <SubText xmlns="" ID="kARmG2FLEag7dydns/QdAfC5Ufc=" ActualText=""/>
  <SubText xmlns="" ID="Qjeraw+OYmeglwx+hhVwCqjCjRA=" ActualText=""/>
  <SubText xmlns="" ID="ih5Jqzukkvy09dZMlVEMt0ZCs98=" ActualText=""/>
  <SubText xmlns="" ID="6bYALW4mXjzkHSCR0JMasep5xy4=" ActualText=""/>
  <SubText xmlns="" ID="mMOmgKQ5qOlgDEm2+0bB7KVwILg=" ActualText=""/>
  <SubText xmlns="" ID="44eCtGj6CCYJ3W3MNob8ziGpiwk=" ActualText=""/>
  <SubText xmlns="" ID="s5QdkNOygCw82Z3TYGzsn1eRn9k=" ActualText=""/>
  <SubText xmlns="" ID="JxJWJ+sHiYwVM+ePCQ9NiaqR54Q=" ActualText=""/>
  <SubText xmlns="" ID="zfryrBSrPcE+XhJ+XQym6Xlwslg=" ActualText=""/>
  <SubText xmlns="" ID="0Tu69bCm9paoH9moIu4K/GddUj0=" ActualText=""/>
  <SubText xmlns="" ID="qZEFpWTFMfIcFt8ABomK1l2dFj0=" ActualText=""/>
  <SubText xmlns="" ID="9zVabw744GPT5CUgQPsyLaZSJ50=" ActualText=""/>
  <SubText xmlns="" ID="Bgwe09T9cBvPAXrWXWtRDpuvkso=" ActualText=""/>
  <SubText xmlns="" ID="wVnTDeoubJeRzUZegEG/K9rHbD4=" ActualText=""/>
  <SubText xmlns="" ID="MpXR3bcIivjKGYkYKoPYH+wTwOU=" ActualText=""/>
  <SubText xmlns="" ID="iy7NXzF5u1Agpl+mUTWAoxIxT+s=" ActualText=""/>
  <SubText xmlns="" ID="A16E4V58CLowxDdm+dfG/C18mwM=" ActualText=""/>
  <SubText xmlns="" ID="zQbLyRbRcSK5VL373fRZArotlOA=" ActualText=""/>
  <SubText xmlns="" ID="loLgNhtTUYspoaMvDhyu6Wyt9Dk=" ActualText=""/>
  <SubText xmlns="" ID="1AiW/iQ5a6qMmP1pcjy/HLz+YJ4=" ActualText=""/>
  <SubText xmlns="" ID="IjVBbETu6J7XuOGHZNVtZj0SVl4=" ActualText=""/>
  <SubText xmlns="" ID="xkwCwPdWN3zc3dCSkz65peghVnA=" ActualText=""/>
  <SubText xmlns="" ID="WgSGmTPAZJcRl+GE9Yee9W7uPf0=" ActualText=""/>
  <SubText xmlns="" ID="//NOl8xm7dJhQRm1wxDbWZFyx6g=" ActualText=""/>
  <SubText xmlns="" ID="Y5HJz2kmQ4Z4X17/mHXIUAIrDY8=" ActualText=""/>
  <SubText xmlns="" ID="28+uTwVZ1Xs3yRcM5JoUuEAeo1I=" ActualText=""/>
  <SubText xmlns="" ID="g6pwONrPd1b0CCH6TMSizguBp2Y=" ActualText=""/>
  <SubText xmlns="" ID="4/ajEhXM84q6D3xISNoGDKZWZKk=" ActualText=""/>
  <SubText xmlns="" ID="4j52JVHZeVNJKmym55s9LHDGNdU=" ActualText=""/>
  <SubText xmlns="" ID="ObnIJY9GTU0lDYHXh1iEW242J+g=" ActualText=""/>
  <SubText xmlns="" ID="nyicekcNsHpnU/XGK4D/Dfpa+qg=" ActualText=""/>
  <SubText xmlns="" ID="RAlepac3h5MJedfnzUOz77RjUig=" ActualText=""/>
  <SubText xmlns="" ID="/fPCqJlXteEIgRQR+FgYQWP/Yq8=" ActualText=""/>
  <SubText xmlns="" ID="VfqsUuUtxlU5T5ZDOhs+C8Za3DY=" ActualText=""/>
  <SubText xmlns="" ID="dVzfhr8qkgrNtI93Ue9HVycdmgk=" ActualText=""/>
  <SubText xmlns="" ID="9w1Lb+XtOVuLAOjhyU7ly0OZ328=" ActualText=""/>
  <SubText xmlns="" ID="PTZQ0HWS7WMwzBSiPpozggbz944=" ActualText=""/>
  <SubText xmlns="" ID="A77k2gA5muwMTbU9nCcocC+hCng=" ActualText=""/>
  <SubText xmlns="" ID="a8ztGjvACelUTibKBBtw7htN+38=" ActualText=""/>
  <SubText xmlns="" ID="yDjL2m0PCAy7Az6ylTOKzB1mBmA=" ActualText=""/>
  <SubText xmlns="" ID="1gp7nxiprsn9tIQzUamtVowQWvw=" ActualText=""/>
  <SubText xmlns="" ID="JLe1s+rzRE/OYw+Z9VoAxAqJg5w=" ActualText=""/>
  <SubText xmlns="" ID="YP4VhEIUO/i4mtcZUqvsAuqj4bY=" ActualText=""/>
  <SubText xmlns="" ID="t78gqpBhumeWJTGS0lU6VIDYH1g=" ActualText=""/>
  <SubText xmlns="" ID="wmkJmR7lAyfyayS6MbMvwVOr8L4=" ActualText=""/>
  <SubText xmlns="" ID="6MvyFWkGLUAgCqKXGTQYtbAw2tY=" ActualText=""/>
  <SubText xmlns="" ID="dkxugxYMhPTkVvze/sSOJofelkM=" ActualText=""/>
  <SubText xmlns="" ID="4fK6oNDzVS4Iv6YYK30Svgk1kts=" ActualText=""/>
  <SubText xmlns="" ID="68TEFdmKAtMpA7a5YQT+gJrR50Y=" ActualText=""/>
  <SubText xmlns="" ID="98T4vA3SOEGVn0JCLg8vaZoOUcc=" ActualText=""/>
  <SubText xmlns="" ID="r94xbaRbqnJxzEPAU0S5cRv3U8I=" ActualText=""/>
  <SubText xmlns="" ID="1ZYyukECrSdjeYEc1GQ3gazGn44=" ActualText=""/>
  <SubText xmlns="" ID="3rWWZX8mlw0siOkhL1Xtg7uUXMo=" ActualText=""/>
  <SubText xmlns="" ID="OHlPbRmlVjXxqPZ6AqOdmlqgm1I=" ActualText=""/>
  <SubText xmlns="" ID="vHMxsDJSdt4Vc98cNrVV1Ibl184=" ActualText=""/>
  <SubText xmlns="" ID="rNq4tfgF52oH5Uyy8p4/iFP+ahc=" ActualText=""/>
  <SubText xmlns="" ID="m3Ht8aTYwGdi3Oux+tr3Z+PuIco=" ActualText=""/>
  <SubText xmlns="" ID="n/AFbtQpiMDD2NmnZQl+3dfbfgI=" ActualText=""/>
  <SubText xmlns="" ID="Fs3M/YqTunKdRktLyNRRDyZpgvg=" ActualText=""/>
  <SubText xmlns="" ID="AZQq0YgmijZHWgFVpkUYE1YY9hU=" ActualText=""/>
  <SubText xmlns="" ID="Cp9nuCzD0mbiqSrIBY0GWPUsefI=" ActualText=""/>
  <SubText xmlns="" ID="yXxJ6jYEmJ0VIpxcqsOa77yAdp8=" ActualText=""/>
  <SubText xmlns="" ID="eBm9k5d6aSL64KIf/X4Nw3+PzGU=" ActualText=""/>
  <SubText xmlns="" ID="9U2Nvd/1bY8kVRmMwWHsX3hD8Tw=" ActualText=""/>
  <SubText xmlns="" ID="r+sBqR/fVDYCHsoE6Nrv1AWxzKc=" ActualText=""/>
  <SubText xmlns="" ID="BxAl+VgePSxQQS64OikebFpBYns=" ActualText=""/>
  <SubText xmlns="" ID="8z9pZ/7Ndqy35WF6lOJqQuGvtOA=" ActualText=""/>
  <SubText xmlns="" ID="MmQ8mFv3k2FK9QVSRxxIbQ1tpaE=" ActualText=""/>
  <SubText xmlns="" ID="UBhlbMxgGLiVJBwn7ch0FAIiKjM=" ActualText=""/>
  <SubText xmlns="" ID="ncnVmVz9WIPOGYcPGTFj5LZF+ps=" ActualText=""/>
  <SubText xmlns="" ID="vi4O03+uShuFG9rX+Xsc4wTv2zY=" ActualText=""/>
  <SubText xmlns="" ID="zagPv50OABeozcUo4mKehV5PEm4=" ActualText=""/>
  <SubText xmlns="" ID="WIUIMppCQU0yQY//iFbD4OQZ3CU=" ActualText=""/>
  <SubText xmlns="" ID="US/OKtVPe+bOdKfpGor3aNv7LNg=" ActualText=""/>
  <SubText xmlns="" ID="9+wG/K4gD8POrJ4AuMkIFDaFO3w=" ActualText=""/>
  <SubText xmlns="" ID="ITaFGv/gS2sogLXnP6shsQEIS2M=" ActualText=""/>
  <SubText xmlns="" ID="YLZGYziWUJZQeCqmxVgZ7DElJik=" ActualText=""/>
  <SubText xmlns="" ID="Vti8I/udk/jEtjurJxv9NSJTeHM=" ActualText=""/>
  <SubText xmlns="" ID="aA9DEUv4ZAZrmIL1tUEulsXwQ8c=" ActualText=""/>
  <SubText xmlns="" ID="5uBZ/1YCbY3K2Fr7T5c0OhspUoE=" ActualText=""/>
  <SubText xmlns="" ID="WjYKWUbjst4vLwhJI2nHQhdwWTo=" ActualText=""/>
  <SubText xmlns="" ID="tNykaQnqwdZqTNeG7mLqPrrtSi4=" ActualText=""/>
  <SubText xmlns="" ID="CFA8d/qoie2cVTg1q9YM0/v8xZw=" ActualText=""/>
  <SubText xmlns="" ID="Chd5IpW0+r/5Yc483XMKeSrAYVs=" ActualText=""/>
  <SubText xmlns="" ID="2+bwRHa9SsKcmcBCKSoqWxHBFdo=" ActualText=""/>
  <SubText xmlns="" ID="i9jqei/5jHgGkMoCr1uvkVefMRQ=" ActualText=""/>
  <SubText xmlns="" ID="zaWdGHUMYqRUZFK+Z3eFXBHNSZo=" ActualText=""/>
  <SubText xmlns="" ID="xHPAleLuHFxLrGRQL73+8C8JxxA=" ActualText=""/>
  <SubText xmlns="" ID="M0z41hk4JYlj8pII8LGQEt3gGng=" ActualText=""/>
  <SubText xmlns="" ID="XnOHko4jPx90PfKyExO5PYSIyMo=" ActualText=""/>
  <SubText xmlns="" ID="jpm2OtpuAiq3EipObFs3DoRaiAc=" ActualText=""/>
  <SubText xmlns="" ID="E3Z/i9lQJlhNNqS+UOJmlXqPxLo=" ActualText=""/>
  <SubText xmlns="" ID="g2T1mhzyTRDkO3ap1XyVRk0Nidg=" ActualText=""/>
  <SubText xmlns="" ID="Sz0Jwnib7NWhF2V+omuxJlmh1sY=" ActualText=""/>
  <SubText xmlns="" ID="DB33fWjmSADU93VD4mYJdrtBztQ=" ActualText=""/>
  <SubText xmlns="" ID="tPWfMxSnF9lJ84hhFtxbUI1Ht+k=" ActualText=""/>
  <SubText xmlns="" ID="5dLWCWbueGwiTZcRtwyTMx6ky7g=" ActualText=""/>
  <SubText xmlns="" ID="Thnrq2IC6Wb4VNCbZrmHCR2GjTs=" ActualText=""/>
  <SubText xmlns="" ID="IEhHOth0+3I1gqOxQzTjT+msLxc=" ActualText=""/>
  <SubText xmlns="" ID="g1kujZrcoRXFN7TutKSN24YWmKo=" ActualText=""/>
  <SubText xmlns="" ID="AHiRhnoqsnq3WC+lD9TKD3VPNZM=" ActualText=""/>
  <SubText xmlns="" ID="NhYs53PKrLVy+K3zenYZNtHhYds=" ActualText=""/>
  <SubText xmlns="" ID="nf6yBq0GCWMrcKcJ1WJ8kupcNoY=" ActualText=""/>
  <SubText xmlns="" ID="paz/MrAN6j4Wy4O1KpK0N3H5uQg=" ActualText=""/>
  <SubText xmlns="" ID="dYw/CHOf/LxvDH7KwHEqR0cjTwQ=" ActualText=""/>
  <SubText xmlns="" ID="REWFnWkYG+1QvP8klYylT1FQW8E=" ActualText=""/>
  <SubText xmlns="" ID="95ZtzL/owv4/VGi5su1EnFOVJ7c=" ActualText=""/>
  <SubText xmlns="" ID="dv8AZ5foKr9jedNREiy6BBpRkwY=" ActualText=""/>
  <SubText xmlns="" ID="4gQAJwprAeCujoQWXU6sr76t3Rg=" ActualText=""/>
  <SubText xmlns="" ID="Bz8a7iNqxcqCzgGNKj6hDAz/swo=" ActualText=""/>
  <SubText xmlns="" ID="o9cJO/srZwdcss4eeMKPACGUlnM=" ActualText=""/>
  <SubText xmlns="" ID="3pPU6XnvzVEzWxwTVBlk8uIu7c0=" ActualText=""/>
  <SubText xmlns="" ID="4exNTUbzWdyQ5DGgPqHElIKF80w=" ActualText=""/>
  <SubText xmlns="" ID="B0OPYAjf5XSQdBYeXGktrvwaHuo=" ActualText=""/>
  <SubText xmlns="" ID="WIK6qcHQPV9kV0invC/CALmeTM0=" ActualText=""/>
  <SubText xmlns="" ID="sWkp+FI4kHHVeGPyXReoLa3OmQg=" ActualText=""/>
  <SubText xmlns="" ID="S4CGMidcK0SciBxeYUsZ8HdLUBI=" ActualText=""/>
  <SubText xmlns="" ID="z3Z50SJWJlVAVPX7MWc9dMuEQJQ=" ActualText=""/>
  <SubText xmlns="" ID="zse+4zxonEgqEDE8ghrfBtOKLBY=" ActualText=""/>
  <SubText xmlns="" ID="DWf9/eoPRQTXsHJzwWnla1r4jWU=" ActualText=""/>
  <SubText xmlns="" ID="Gtul+JQTurC5qV2k6MXITxvNOL4=" ActualText=""/>
  <SubText xmlns="" ID="StAnLwN3c1LUKgyuWKeVso/beoc=" ActualText=""/>
  <SubText xmlns="" ID="lxk8zFCIH2MIYVSx2nRrZCiTELA=" ActualText=""/>
  <SubText xmlns="" ID="8mTYFG0WdvqsvME4zL/03c40OKU=" ActualText=""/>
  <SubText xmlns="" ID="ZXb8s7iNKnk5eunQePWKwAgECQ0=" ActualText=""/>
  <SubText xmlns="" ID="yyP2s4t805/XimHR/15x64w2d2g=" ActualText=""/>
  <SubText xmlns="" ID="RbgWZ1iCEI9lcsx1laOun7NrJ7Y=" ActualText=""/>
  <table xmlns="" ID="1mPXzx804auyFtpcvmB751hyCfg=" type="_x0032_" HRows="_x0031_" HCols="_x0031_" Summary="The_x0020_six_x0020_QDR_x0020_priority_x0020_areas_x0020_and_x0020_their_x0020_descriptions" TableLinerizing="H" Header="yes" Scope="Column" Caption="no" Exclude="no" SpeakText="no" LinkedHeaders=""/>
  <table xmlns="" ID="AEyfxLeYoLOz2/kXqAUisjyk3qU=" Header="yes" Scope="Column" Caption="no" Exclude="no" LinkedHeaders=""/>
  <table xmlns="" ID="fDbkik2B0lFFmOW6BBkHS3GvXdM=" Header="yes" Scope="Row" Caption="no" Exclude="no" LinkedHeaders="_x0031__1_1mPXzx804auyFtpcvmB751hyCfg_x003D_"/>
  <table xmlns="" ID="soIxBa/fNIyV6X/pEgE2r54XVIM=" Header="no" Caption="no" Exclude="no" Scope="" LinkedHeaders="_x0032__1_1mPXzx804auyFtpcvmB751hyCfg_x003D__x002C_1_2_1mPXzx804auyFtpcvmB751hyCfg_x003D_"/>
  <table xmlns="" ID="MaY6yhco7tu8EpjWorIVv2MGuXY=" Header="yes" Scope="Row" Caption="no" Exclude="no" LinkedHeaders="_x0031__1_1mPXzx804auyFtpcvmB751hyCfg_x003D_"/>
  <table xmlns="" ID="IaJH3CW3iIqEHkt7mRAoIgQSGSM=" Header="no" Caption="no" Exclude="no" Scope="" LinkedHeaders="_x0033__1_1mPXzx804auyFtpcvmB751hyCfg_x003D__x002C_1_2_1mPXzx804auyFtpcvmB751hyCfg_x003D_"/>
  <table xmlns="" ID="Q0oML3gekqVRS8rpoRD5Qj8+76I=" Header="yes" Scope="Row" Caption="no" Exclude="no" LinkedHeaders="_x0031__1_1mPXzx804auyFtpcvmB751hyCfg_x003D_"/>
  <table xmlns="" ID="ycQJXBylHD3EhChyzEi0ZyVcQYE=" Header="no" Caption="no" Exclude="no" Scope="" LinkedHeaders="_x0034__1_1mPXzx804auyFtpcvmB751hyCfg_x003D__x002C_1_2_1mPXzx804auyFtpcvmB751hyCfg_x003D_"/>
  <table xmlns="" ID="XwVcztz8u0Oe2tuRa4PSmeeIQoo=" Header="yes" Scope="Row" Caption="no" Exclude="no" LinkedHeaders="_x0031__1_1mPXzx804auyFtpcvmB751hyCfg_x003D_"/>
  <table xmlns="" ID="UOEu5LAUKmk25I6i8KaHbfyDrZg=" Header="no" Caption="no" Exclude="no" Scope="" LinkedHeaders="_x0035__1_1mPXzx804auyFtpcvmB751hyCfg_x003D__x002C_1_2_1mPXzx804auyFtpcvmB751hyCfg_x003D_"/>
  <table xmlns="" ID="+vklGf1KBf3TH9ykyXcyFLOcJ6U=" Header="yes" Scope="Row" Caption="no" Exclude="no" LinkedHeaders="_x0031__1_1mPXzx804auyFtpcvmB751hyCfg_x003D_"/>
  <table xmlns="" ID="ULlqPikhhhs4i5IWh4pUoXm4R+w=" Header="no" Caption="no" Exclude="no" Scope="" LinkedHeaders="_x0036__1_1mPXzx804auyFtpcvmB751hyCfg_x003D__x002C_1_2_1mPXzx804auyFtpcvmB751hyCfg_x003D_"/>
  <table xmlns="" ID="HfuH43p3m6fpJemMjbjl+ZCrsmc=" Header="yes" Scope="Row" Caption="no" Exclude="no" LinkedHeaders="_x0031__1_1mPXzx804auyFtpcvmB751hyCfg_x003D_"/>
  <table xmlns="" ID="+62h+A1H11hA0OtBudLixZgZiF0=" Header="no" Caption="no" Exclude="no" Scope="" LinkedHeaders="_x0037__1_1mPXzx804auyFtpcvmB751hyCfg_x003D__x002C_1_2_1mPXzx804auyFtpcvmB751hyCfg_x003D_"/>
  <table xmlns="" ID="w3Rx75dpOF9iyVKecULyq/keNd8=" type="_x0031_" HRows="_x0031_" HCols="_x0030_" Summary="the_x0020_three_x0020_contrasts_x002C__x0020_the_x0020_populations_x0020_included_x0020_in_x0020_each_x0020_contrast_x002C__x0020_and_x0020_contrast_x0020_comparisons" TableLinerizing="H" Header="yes" Scope="Column" Caption="no" Exclude="no" SpeakText="no" LinkedHeaders=""/>
  <table xmlns="" ID="FWvVkD4Y8lCMAKWGRC5GYCJczxY=" Header="yes" Scope="Column" Caption="no" Exclude="no" LinkedHeaders=""/>
  <table xmlns="" ID="5y/FLfmKEMTPq7bGuDplN1ak0Nw=" Header="yes" Scope="Column" Caption="no" Exclude="no" LinkedHeaders=""/>
  <table xmlns="" ID="wXTrMuFKE6OSKNIA2ipg7UDNoQ0=" Header="no" Caption="no" Exclude="no" Scope="" LinkedHeaders="_x0031__1_w3Rx75dpOF9iyVKecULyq_x002F_keNd8_x003D_"/>
  <table xmlns="" ID="NeMUmdyEd8m/fAvKyWXkTJVFA5s=" Header="no" Caption="no" Exclude="no" Scope="" LinkedHeaders="_x0031__2_w3Rx75dpOF9iyVKecULyq_x002F_keNd8_x003D_"/>
  <table xmlns="" ID="/YK2LCjhfV5vIOdbyvJEIDyBwVo=" Header="no" Caption="no" Exclude="no" Scope="" LinkedHeaders="_x0031__3_w3Rx75dpOF9iyVKecULyq_x002F_keNd8_x003D_"/>
  <table xmlns="" ID="GuL4SWihB3+bwZ/89GKz3ZAtRLc=" Header="no" Caption="no" Exclude="no" Scope="" LinkedHeaders="_x0031__1_w3Rx75dpOF9iyVKecULyq_x002F_keNd8_x003D_"/>
  <table xmlns="" ID="uEgon3FnoNuiJ05MzkMeJlDG/Dw=" Header="no" Caption="no" Exclude="no" Scope="" LinkedHeaders="_x0031__2_w3Rx75dpOF9iyVKecULyq_x002F_keNd8_x003D_"/>
  <table xmlns="" ID="G/UhmWfH6M37csJi+SMAB8Y5Oo8=" Header="no" Caption="no" Exclude="no" Scope="" LinkedHeaders="_x0031__3_w3Rx75dpOF9iyVKecULyq_x002F_keNd8_x003D_"/>
  <table xmlns="" ID="lfT2esaDdYmVb3/dHVpWtYt2aV4=" Header="no" Caption="no" Exclude="no" Scope="" LinkedHeaders="_x0031__1_w3Rx75dpOF9iyVKecULyq_x002F_keNd8_x003D_"/>
  <table xmlns="" ID="f+z2BeoiBhdHkAHANwbGlkOEnKI=" Header="no" Caption="no" Exclude="no" Scope="" LinkedHeaders="_x0031__2_w3Rx75dpOF9iyVKecULyq_x002F_keNd8_x003D_"/>
  <table xmlns="" ID="HkrooAhCuh/RekA1kBTiLEDzIBw=" Header="no" Caption="no" Exclude="no" Scope="" LinkedHeaders="_x0031__3_w3Rx75dpOF9iyVKecULyq_x002F_keNd8_x003D_"/>
  <table xmlns="" ID="NPkj01+4iIuDtjqesdpw0WO4NZA=" type="_x0031_" HRows="_x0031_" HCols="_x0030_" Summary="_x0020_the_x0020_QDR_x0020_dimensions_x002C__x0020_QDR_x0020_priority_x0020_areas_x002C__x0020_data_x0020_source_x0028_s_x0029__x0020_for_x0020_contrasts_x0020_1_x0026_2_x002C__x0020_and_x0020_data_x0020_source_x0028_s_x0029__x0020_for_x0020_contrast_x0020_3" TableLinerizing="H" Header="yes" Scope="Column" Caption="no" Exclude="no" SpeakText="no" LinkedHeaders=""/>
  <table xmlns="" ID="I8l9rKkjUaD7/0qju2lXYRv+w44=" Header="yes" Scope="Column" Caption="no" Exclude="no" LinkedHeaders=""/>
  <table xmlns="" ID="2wjVcENUOoEhzrNMxbj8yhTf6vA=" Header="yes" Scope="Column" Caption="no" Exclude="no" LinkedHeaders=""/>
  <table xmlns="" ID="kFfYz0cdttz2Al1Bpa5XLkSm+Jc=" Header="yes" Scope="Column" Caption="no" Exclude="no" LinkedHeaders=""/>
  <table xmlns="" ID="hsktw6BiFw34sLjWYiR8BDioJnQ=" Header="no" Caption="no" Exclude="no" Scope="" LinkedHeaders="_x0031__1_NPkj01_x002B_4iIuDtjqesdpw0WO4NZA_x003D_"/>
  <table xmlns="" ID="GYCRew8hrUfFGQ1Xv03Wmdhn2qE=" Header="no" Caption="no" Exclude="no" Scope="" LinkedHeaders="_x0031__2_NPkj01_x002B_4iIuDtjqesdpw0WO4NZA_x003D_"/>
  <table xmlns="" ID="XdRtuGt8qF6QaTTPYv3EfeV8J4c=" Header="no" Caption="no" Exclude="no" Scope="" LinkedHeaders="_x0031__3_NPkj01_x002B_4iIuDtjqesdpw0WO4NZA_x003D_"/>
  <table xmlns="" ID="e0d7bliDqOYBXf9pBN91ero+PgI=" Header="no" Caption="no" Exclude="no" Scope="" LinkedHeaders="_x0031__4_NPkj01_x002B_4iIuDtjqesdpw0WO4NZA_x003D_"/>
  <table xmlns="" ID="2bBVizVy5zKiZlt0dx4wuV111ZM=" Header="no" Caption="no" Exclude="no" Scope="" LinkedHeaders="_x0031__1_NPkj01_x002B_4iIuDtjqesdpw0WO4NZA_x003D_"/>
  <table xmlns="" ID="U6FNZrszVB1KNYR6nUfhMx874/Y=" Header="no" Caption="no" Exclude="no" Scope="" LinkedHeaders="_x0031__2_NPkj01_x002B_4iIuDtjqesdpw0WO4NZA_x003D_"/>
  <table xmlns="" ID="8/MVDycW4fJp+2qFF4fd9wX0zDA=" Header="no" Caption="no" Exclude="no" Scope="" LinkedHeaders="_x0031__3_NPkj01_x002B_4iIuDtjqesdpw0WO4NZA_x003D_"/>
  <table xmlns="" ID="609ceIuwyAjLFQ8TtLB19mC4RyM=" Header="no" Caption="no" Exclude="no" Scope="" LinkedHeaders="_x0031__4_NPkj01_x002B_4iIuDtjqesdpw0WO4NZA_x003D_"/>
  <table xmlns="" ID="rele8zJ1A4YHg8L30QAhf/Tp6wU=" Header="no" Caption="no" Exclude="no" Scope="" LinkedHeaders="_x0031__1_NPkj01_x002B_4iIuDtjqesdpw0WO4NZA_x003D_"/>
  <table xmlns="" ID="uxquQjpDKw/K+IDqdMLzH6KMLqk=" Header="no" Caption="no" Exclude="no" Scope="" LinkedHeaders="_x0031__2_NPkj01_x002B_4iIuDtjqesdpw0WO4NZA_x003D_"/>
  <table xmlns="" ID="PAixFq7INSgeFizXG0PHWg23Crs=" Header="no" Caption="no" Exclude="no" Scope="" LinkedHeaders="_x0031__3_NPkj01_x002B_4iIuDtjqesdpw0WO4NZA_x003D_"/>
  <table xmlns="" ID="xaYY694B1V/rrQbk64OsyacPVMg=" Header="no" Caption="no" Exclude="no" Scope="" LinkedHeaders="_x0031__4_NPkj01_x002B_4iIuDtjqesdpw0WO4NZA_x003D_"/>
  <table xmlns="" ID="n+anaP2DxPRM1b8jfZtsap/EXs0=" Header="no" Caption="no" Exclude="no" Scope="" LinkedHeaders="_x0031__1_NPkj01_x002B_4iIuDtjqesdpw0WO4NZA_x003D_"/>
  <table xmlns="" ID="GI3JqVZkommewAC9/IY2ZqU7BkY=" Header="no" Caption="no" Exclude="no" Scope="" LinkedHeaders="_x0031__2_NPkj01_x002B_4iIuDtjqesdpw0WO4NZA_x003D_"/>
  <table xmlns="" ID="ZwQcN+n36JOW3wftrSf2hyUjcVQ=" Header="no" Caption="no" Exclude="no" Scope="" LinkedHeaders="_x0031__3_NPkj01_x002B_4iIuDtjqesdpw0WO4NZA_x003D_"/>
  <table xmlns="" ID="/XZBi3+kQ3Vf18mbUUU+XfMfXXc=" Header="no" Caption="no" Exclude="no" Scope="" LinkedHeaders="_x0031__4_NPkj01_x002B_4iIuDtjqesdpw0WO4NZA_x003D_"/>
  <table xmlns="" ID="6o682mW0QhmEAbgo9VFpmkvg25o=" Header="no" Caption="no" Exclude="no" Scope="" LinkedHeaders="_x0031__1_NPkj01_x002B_4iIuDtjqesdpw0WO4NZA_x003D_"/>
  <table xmlns="" ID="0zZkqTJS3QJ8urR4pLzqqTAMkIE=" Header="no" Caption="no" Exclude="no" Scope="" LinkedHeaders="_x0031__2_NPkj01_x002B_4iIuDtjqesdpw0WO4NZA_x003D_"/>
  <table xmlns="" ID="XuRmqPd24eXdPv0ileZc8+lnEAQ=" Header="no" Caption="no" Exclude="no" Scope="" LinkedHeaders="_x0031__3_NPkj01_x002B_4iIuDtjqesdpw0WO4NZA_x003D_"/>
  <table xmlns="" ID="hXn/EcAvFiS3sw5D3ulaKrplhhc=" Header="no" Caption="no" Exclude="no" Scope="" LinkedHeaders="_x0031__4_NPkj01_x002B_4iIuDtjqesdpw0WO4NZA_x003D_"/>
  <table xmlns="" ID="QcV2JuduSN9W992S3OkC1cVsgpA=" Header="no" Caption="no" Exclude="no" Scope="" LinkedHeaders="_x0031__1_NPkj01_x002B_4iIuDtjqesdpw0WO4NZA_x003D_"/>
  <table xmlns="" ID="wP6LkjgQBxLDHyyOihmFw01M1B8=" Header="no" Caption="no" Exclude="no" Scope="" LinkedHeaders="_x0031__2_NPkj01_x002B_4iIuDtjqesdpw0WO4NZA_x003D_"/>
  <table xmlns="" ID="ZlAAhn8j7yasFy4SSG+5/Mns3PQ=" Header="no" Caption="no" Exclude="no" Scope="" LinkedHeaders="_x0031__3_NPkj01_x002B_4iIuDtjqesdpw0WO4NZA_x003D_"/>
  <table xmlns="" ID="v8UmS/LBEQQvUfUd3f6ZfiuusGU=" Header="no" Caption="no" Exclude="no" Scope="" LinkedHeaders="_x0031__4_NPkj01_x002B_4iIuDtjqesdpw0WO4NZA_x003D_"/>
  <table xmlns="" ID="1cCoDD9gouXBoZOWtXqWouJo7Dk=" Header="no" Caption="no" Exclude="no" Scope="" LinkedHeaders="_x0031__1_NPkj01_x002B_4iIuDtjqesdpw0WO4NZA_x003D_"/>
  <table xmlns="" ID="fxA4QOfIxIOIDsC1hx80Mq7aOS0=" Header="no" Caption="no" Exclude="no" Scope="" LinkedHeaders="_x0031__2_NPkj01_x002B_4iIuDtjqesdpw0WO4NZA_x003D_"/>
  <table xmlns="" ID="KF/6sLhxoFnJXUvxboLol05vpCQ=" Header="no" Caption="no" Exclude="no" Scope="" LinkedHeaders="_x0031__3_NPkj01_x002B_4iIuDtjqesdpw0WO4NZA_x003D_"/>
  <table xmlns="" ID="qFrSpu7SRbGRpHyE+UPDk0wJVaI=" Header="no" Caption="no" Exclude="no" Scope="" LinkedHeaders="_x0031__4_NPkj01_x002B_4iIuDtjqesdpw0WO4NZA_x003D_"/>
  <Shape xmlns="" ID="Gjv9WH9XFBxjB7sbNEMuDX7Dip0=" pdftag="P" isBookmarkSet="no" Order="_x0033_" bookmark="no"/>
  <table xmlns="" ID="Gjv9WH9XFBxjB7sbNEMuDX7Dip0=" type="_x0032_" HRows="_x0031_" HCols="_x0031_" Summary="the_x0020_variable_x0020_name_x0020_and_x0020_reference_x0020_group_x0020_for_x0020_each_x0020_variable" TableLinerizing="H" Header="yes" Scope="Column" Caption="no" Exclude="no" SpeakText="no" LinkedHeaders=""/>
  <table xmlns="" ID="uEY1aZrVRyevtXML0c+DYrtAW6g=" Header="yes" Scope="Column" Caption="no" Exclude="no" LinkedHeaders=""/>
  <table xmlns="" ID="vVbc/Px8mBTZ67tO7NT3Ku/xuio=" Header="yes" Scope="Row" Caption="no" Exclude="no" LinkedHeaders="_x0031__1_Gjv9WH9XFBxjB7sbNEMuDX7Dip0_x003D_"/>
  <table xmlns="" ID="Aou9T2HUYqhk+4mEQIvOYpqfcNo=" Header="no" Caption="no" Exclude="no" Scope="" LinkedHeaders="_x0032__1_Gjv9WH9XFBxjB7sbNEMuDX7Dip0_x003D__x002C_1_2_Gjv9WH9XFBxjB7sbNEMuDX7Dip0_x003D_"/>
  <table xmlns="" ID="xcQFJSoeSmIz2i7ayYekh1P++cg=" Header="yes" Scope="Row" Caption="no" Exclude="no" LinkedHeaders="_x0031__1_Gjv9WH9XFBxjB7sbNEMuDX7Dip0_x003D_"/>
  <table xmlns="" ID="Lbxa2bM3F8b/WhIeGaVahLt02YA=" Header="no" Caption="no" Exclude="no" Scope="" LinkedHeaders="_x0033__1_Gjv9WH9XFBxjB7sbNEMuDX7Dip0_x003D__x002C_1_2_Gjv9WH9XFBxjB7sbNEMuDX7Dip0_x003D_"/>
  <table xmlns="" ID="LvgDFfJN/fydzQx6KDy+xLP8GpA=" Header="yes" Scope="Row" Caption="no" Exclude="no" LinkedHeaders="_x0031__1_Gjv9WH9XFBxjB7sbNEMuDX7Dip0_x003D_"/>
  <table xmlns="" ID="vkRqpxsFaTNx6qNlvslBxV30yKA=" Header="no" Caption="no" Exclude="no" Scope="" LinkedHeaders="_x0034__1_Gjv9WH9XFBxjB7sbNEMuDX7Dip0_x003D__x002C_1_2_Gjv9WH9XFBxjB7sbNEMuDX7Dip0_x003D_"/>
  <table xmlns="" ID="MeZae77in0Jt+N2nYGGCyn4Nrlg=" Header="yes" Scope="Row" Caption="no" Exclude="no" LinkedHeaders="_x0031__1_Gjv9WH9XFBxjB7sbNEMuDX7Dip0_x003D_"/>
  <table xmlns="" ID="W4ytDh8BzFrjBGeELJBTS00ERoU=" Header="no" Caption="no" Exclude="no" Scope="" LinkedHeaders="_x0035__1_Gjv9WH9XFBxjB7sbNEMuDX7Dip0_x003D__x002C_1_2_Gjv9WH9XFBxjB7sbNEMuDX7Dip0_x003D_"/>
  <table xmlns="" ID="M8H6mDh7GJrYE9XoFEWAQ+6Rra4=" Header="yes" Scope="Row" Caption="no" Exclude="no" LinkedHeaders="_x0031__1_Gjv9WH9XFBxjB7sbNEMuDX7Dip0_x003D_"/>
  <table xmlns="" ID="gnCSPfAO2q7STmxYb6+AayTjJZ4=" Header="no" Caption="no" Exclude="no" Scope="" LinkedHeaders="_x0036__1_Gjv9WH9XFBxjB7sbNEMuDX7Dip0_x003D__x002C_1_2_Gjv9WH9XFBxjB7sbNEMuDX7Dip0_x003D_"/>
  <table xmlns="" ID="sJawqoNV2j/8gf8UfXJyb+Yw+1g=" Header="yes" Scope="Row" Caption="no" Exclude="no" LinkedHeaders="_x0031__1_Gjv9WH9XFBxjB7sbNEMuDX7Dip0_x003D_"/>
  <table xmlns="" ID="pbTiSBluKyzWnq8YWz8P+8nNZMM=" Header="no" Caption="no" Exclude="no" Scope="" LinkedHeaders="_x0037__1_Gjv9WH9XFBxjB7sbNEMuDX7Dip0_x003D__x002C_1_2_Gjv9WH9XFBxjB7sbNEMuDX7Dip0_x003D_"/>
  <table xmlns="" ID="ot/ECooWajLllUYrefeOKn5Zoto=" Header="yes" Scope="Row" Caption="no" Exclude="no" LinkedHeaders="_x0031__1_Gjv9WH9XFBxjB7sbNEMuDX7Dip0_x003D_"/>
  <table xmlns="" ID="g8snS+h4jGtMUFJIRTO+1mSVkso=" Header="no" Caption="no" Exclude="no" Scope="" LinkedHeaders="_x0038__1_Gjv9WH9XFBxjB7sbNEMuDX7Dip0_x003D__x002C_1_2_Gjv9WH9XFBxjB7sbNEMuDX7Dip0_x003D_"/>
  <table xmlns="" ID="5AGLEHoD0qUB1viKMlmW59S1FiE=" Header="yes" Scope="Row" Caption="no" Exclude="no" LinkedHeaders="_x0031__1_Gjv9WH9XFBxjB7sbNEMuDX7Dip0_x003D_"/>
  <table xmlns="" ID="aMzkXoeHqqSvGCECkfiPCQI18C8=" Header="no" Caption="no" Exclude="no" Scope="" LinkedHeaders="_x0039__1_Gjv9WH9XFBxjB7sbNEMuDX7Dip0_x003D__x002C_1_2_Gjv9WH9XFBxjB7sbNEMuDX7Dip0_x003D_"/>
  <table xmlns="" ID="mpqANAr6ptLHw6JUIz1JW//d6nE=" type="_x0031_" HRows="_x0031_" HCols="_x0030_" Summary="the_x0020_QDR_x0020_dimensions_x002C__x0020_QDR_x0020_priority_x0020_areas_x002C__x0020_number_x0020_of_x0020_measures_x0020_for_x0020_contrasts_x0020_1_x0026_2_x002C__x0020_number_x0020_of_x0020_measures_x0020_for_x0020_contrast_x0020_3_x002C__x0020_and_x0020_total_x0020_number_x0020_of_x0020_measures" TableLinerizing="H" Header="yes" Scope="Column" Caption="no" Exclude="no" SpeakText="no" LinkedHeaders=""/>
  <table xmlns="" ID="9Y3GKNrk4XyP7/kfqH+h/TqeY3Y=" Header="yes" Scope="Column" Caption="no" Exclude="no" LinkedHeaders=""/>
  <table xmlns="" ID="rF52pUaJrP5svRNkAqECjOhGBYw=" Header="yes" Scope="Column" Caption="no" Exclude="no" LinkedHeaders=""/>
  <table xmlns="" ID="5pYD2GieO7D3DKLIxOpxYBSfCLk=" Header="yes" Scope="Column" Caption="no" Exclude="no" LinkedHeaders=""/>
  <table xmlns="" ID="jtx2XkSFJyWfqxq9tTOIqefiul8=" Header="yes" Scope="Column" Caption="no" Exclude="no" LinkedHeaders=""/>
  <table xmlns="" ID="oeghi/7ce5hzuAsSSBglQ6UZU5U=" Header="no" Caption="no" Exclude="no" Scope="" LinkedHeaders="_x0031__1_mpqANAr6ptLHw6JUIz1JW_x002F__x002F_d6nE_x003D_"/>
  <table xmlns="" ID="kjTjG3iixJwu1PvsLTIzU2f4Ruc=" Header="no" Caption="no" Exclude="no" Scope="" LinkedHeaders="_x0031__2_mpqANAr6ptLHw6JUIz1JW_x002F__x002F_d6nE_x003D_"/>
  <table xmlns="" ID="PoAB0Z+WuEpD0jZPimq2qgxwPZ8=" Header="no" Caption="no" Exclude="no" Scope="" LinkedHeaders="_x0031__3_mpqANAr6ptLHw6JUIz1JW_x002F__x002F_d6nE_x003D_"/>
  <table xmlns="" ID="qYYDCtNY6NIBL9MMmK/XPepO6ys=" Header="no" Caption="no" Exclude="no" Scope="" LinkedHeaders="_x0031__4_mpqANAr6ptLHw6JUIz1JW_x002F__x002F_d6nE_x003D_"/>
  <table xmlns="" ID="gFzfjIAEMsRZltw9kS9SXFrgqGA=" Header="no" Caption="no" Exclude="no" Scope="" LinkedHeaders="_x0031__5_mpqANAr6ptLHw6JUIz1JW_x002F__x002F_d6nE_x003D_"/>
  <table xmlns="" ID="jLDpffmr3qmHJYpSxUCfq7RVyfI=" Header="no" Caption="no" Exclude="no" Scope="" LinkedHeaders="_x0031__1_mpqANAr6ptLHw6JUIz1JW_x002F__x002F_d6nE_x003D_"/>
  <table xmlns="" ID="/+nSq4NW4r93oSJFbH9cIZOBc2s=" Header="no" Caption="no" Exclude="no" Scope="" LinkedHeaders="_x0031__2_mpqANAr6ptLHw6JUIz1JW_x002F__x002F_d6nE_x003D_"/>
  <table xmlns="" ID="p2z2izlT6XauIy5EsP5v0r/1yBA=" Header="no" Caption="no" Exclude="no" Scope="" LinkedHeaders="_x0031__3_mpqANAr6ptLHw6JUIz1JW_x002F__x002F_d6nE_x003D_"/>
  <table xmlns="" ID="T351PSbNJgQWrwbT1oPB7kjKgzY=" Header="no" Caption="no" Exclude="no" Scope="" LinkedHeaders="_x0031__4_mpqANAr6ptLHw6JUIz1JW_x002F__x002F_d6nE_x003D_"/>
  <table xmlns="" ID="l6rooLS0dJe0DGupMNpi0Mt4aHI=" Header="no" Caption="no" Exclude="no" Scope="" LinkedHeaders="_x0031__5_mpqANAr6ptLHw6JUIz1JW_x002F__x002F_d6nE_x003D_"/>
  <table xmlns="" ID="xt7BHBdajMAJz9FEIffzZPN4ANo=" Header="no" Caption="no" Exclude="no" Scope="" LinkedHeaders="_x0031__1_mpqANAr6ptLHw6JUIz1JW_x002F__x002F_d6nE_x003D_"/>
  <table xmlns="" ID="HUq6MESIKHagbrnpwgTFMAXOn2s=" Header="no" Caption="no" Exclude="no" Scope="" LinkedHeaders="_x0031__2_mpqANAr6ptLHw6JUIz1JW_x002F__x002F_d6nE_x003D_"/>
  <table xmlns="" ID="YzgPdRE2oWhd7gi1OX4PjNvsAgY=" Header="no" Caption="no" Exclude="no" Scope="" LinkedHeaders="_x0031__3_mpqANAr6ptLHw6JUIz1JW_x002F__x002F_d6nE_x003D_"/>
  <table xmlns="" ID="HuZE5QkWSEhyJGhkKCKNaLG+6fM=" Header="no" Caption="no" Exclude="no" Scope="" LinkedHeaders="_x0031__4_mpqANAr6ptLHw6JUIz1JW_x002F__x002F_d6nE_x003D_"/>
  <table xmlns="" ID="/d/9ebdRFLD+dEozcm+CdHVcxW0=" Header="no" Caption="no" Exclude="no" Scope="" LinkedHeaders="_x0031__5_mpqANAr6ptLHw6JUIz1JW_x002F__x002F_d6nE_x003D_"/>
  <table xmlns="" ID="RoffRm5keJkyxuCwLCtwpwcBDGo=" Header="no" Caption="no" Exclude="no" Scope="" LinkedHeaders="_x0031__1_mpqANAr6ptLHw6JUIz1JW_x002F__x002F_d6nE_x003D_"/>
  <table xmlns="" ID="Ewa9w/D0Ps2dNY5n+AJsmqHmBqw=" Header="no" Caption="no" Exclude="no" Scope="" LinkedHeaders="_x0031__2_mpqANAr6ptLHw6JUIz1JW_x002F__x002F_d6nE_x003D_"/>
  <table xmlns="" ID="jOU8tOA+mY1JDY++Fdtf8MyaqPU=" Header="no" Caption="no" Exclude="no" Scope="" LinkedHeaders="_x0031__3_mpqANAr6ptLHw6JUIz1JW_x002F__x002F_d6nE_x003D_"/>
  <table xmlns="" ID="VFtss9zo/KxJY8AskZtlw2DQc94=" Header="no" Caption="no" Exclude="no" Scope="" LinkedHeaders="_x0031__4_mpqANAr6ptLHw6JUIz1JW_x002F__x002F_d6nE_x003D_"/>
  <table xmlns="" ID="UJPgWrfj4tHweJoYgubHChweZYY=" Header="no" Caption="no" Exclude="no" Scope="" LinkedHeaders="_x0031__5_mpqANAr6ptLHw6JUIz1JW_x002F__x002F_d6nE_x003D_"/>
  <table xmlns="" ID="8/wQYeiFU1Vhe4j/VWu5Oi1edD4=" Header="no" Caption="no" Exclude="no" Scope="" LinkedHeaders="_x0031__1_mpqANAr6ptLHw6JUIz1JW_x002F__x002F_d6nE_x003D_"/>
  <table xmlns="" ID="sSa2L4TI/ar+YicLyzvtqU+lesM=" Header="no" Caption="no" Exclude="no" Scope="" LinkedHeaders="_x0031__2_mpqANAr6ptLHw6JUIz1JW_x002F__x002F_d6nE_x003D_"/>
  <table xmlns="" ID="jxN9I0gI1Kyutzg8yH0J2LwD54I=" Header="no" Caption="no" Exclude="no" Scope="" LinkedHeaders="_x0031__3_mpqANAr6ptLHw6JUIz1JW_x002F__x002F_d6nE_x003D_"/>
  <table xmlns="" ID="rTANV+bJs0X1co0wnzOYNZRAHC4=" Header="no" Caption="no" Exclude="no" Scope="" LinkedHeaders="_x0031__4_mpqANAr6ptLHw6JUIz1JW_x002F__x002F_d6nE_x003D_"/>
  <table xmlns="" ID="O3XBFRGtJCVg6XnPDBBhtBq21BM=" Header="no" Caption="no" Exclude="no" Scope="" LinkedHeaders="_x0031__5_mpqANAr6ptLHw6JUIz1JW_x002F__x002F_d6nE_x003D_"/>
  <table xmlns="" ID="z/RR7M5JEtyPT3UBkvmZVKy17Ls=" Header="no" Caption="no" Exclude="no" Scope="" LinkedHeaders="_x0031__1_mpqANAr6ptLHw6JUIz1JW_x002F__x002F_d6nE_x003D_"/>
  <table xmlns="" ID="fNXb8Sayzp3TZxpB1SbM7XIau/k=" Header="no" Caption="no" Exclude="no" Scope="" LinkedHeaders="_x0031__2_mpqANAr6ptLHw6JUIz1JW_x002F__x002F_d6nE_x003D_"/>
  <table xmlns="" ID="njLLIPr+3NKiuWi9NichAup28F8=" Header="no" Caption="no" Exclude="no" Scope="" LinkedHeaders="_x0031__3_mpqANAr6ptLHw6JUIz1JW_x002F__x002F_d6nE_x003D_"/>
  <table xmlns="" ID="WcErALGLRJc0DDSLc0eyZptB0dI=" Header="no" Caption="no" Exclude="no" Scope="" LinkedHeaders="_x0031__4_mpqANAr6ptLHw6JUIz1JW_x002F__x002F_d6nE_x003D_"/>
  <table xmlns="" ID="YvMj++5oD3wp0091XBs8xFsD1xY=" Header="no" Caption="no" Exclude="no" Scope="" LinkedHeaders="_x0031__5_mpqANAr6ptLHw6JUIz1JW_x002F__x002F_d6nE_x003D_"/>
  <table xmlns="" ID="bvtygHhBDYzAKjEgVorKckrCIkE=" Header="no" Caption="no" Exclude="no" Scope="" LinkedHeaders="_x0031__1_mpqANAr6ptLHw6JUIz1JW_x002F__x002F_d6nE_x003D_"/>
  <table xmlns="" ID="91XgvWU7UQ4g33OtjcvLp7+J8U4=" Header="no" Caption="no" Exclude="no" Scope="" LinkedHeaders="_x0031__2_mpqANAr6ptLHw6JUIz1JW_x002F__x002F_d6nE_x003D_"/>
  <table xmlns="" ID="epK35d+UwTJQJ/7hMUmz4LDnBeU=" Header="no" Caption="no" Exclude="no" Scope="" LinkedHeaders="_x0031__3_mpqANAr6ptLHw6JUIz1JW_x002F__x002F_d6nE_x003D_"/>
  <table xmlns="" ID="QD9HVpBC02ZFWkn7Q1SxFxFntgI=" Header="no" Caption="no" Exclude="no" Scope="" LinkedHeaders="_x0031__4_mpqANAr6ptLHw6JUIz1JW_x002F__x002F_d6nE_x003D_"/>
  <table xmlns="" ID="BNdYfoGO4xsbIzPlp84OsAuszQM=" Header="no" Caption="no" Exclude="no" Scope="" LinkedHeaders="_x0031__5_mpqANAr6ptLHw6JUIz1JW_x002F__x002F_d6nE_x003D_"/>
  <table xmlns="" ID="Gp5ncapfl4jeG5/A3Xs/ekAqGoE=" Header="no" Caption="no" Exclude="no" Scope="" LinkedHeaders="_x0031__1_mpqANAr6ptLHw6JUIz1JW_x002F__x002F_d6nE_x003D_"/>
  <table xmlns="" ID="9pzpLehcxLei1tdZuYI31oX6p60=" Header="no" Caption="no" Exclude="no" Scope="" LinkedHeaders="_x0031__2_mpqANAr6ptLHw6JUIz1JW_x002F__x002F_d6nE_x003D_"/>
  <table xmlns="" ID="Eg9v+UOsFlCLdHOJ2JyyJJoZXYo=" Header="no" Caption="no" Exclude="no" Scope="" LinkedHeaders="_x0031__3_mpqANAr6ptLHw6JUIz1JW_x002F__x002F_d6nE_x003D_"/>
  <table xmlns="" ID="tcXHREGxUNKsywB4iuPTBpY5nGo=" Header="no" Caption="no" Exclude="no" Scope="" LinkedHeaders="_x0031__4_mpqANAr6ptLHw6JUIz1JW_x002F__x002F_d6nE_x003D_"/>
  <table xmlns="" ID="6Xg513eh+TIFsd02MVtqc3v66nY=" Header="no" Caption="no" Exclude="no" Scope="" LinkedHeaders="_x0031__5_mpqANAr6ptLHw6JUIz1JW_x002F__x002F_d6nE_x003D_"/>
  <Shape xmlns="" ID="oeEmbH1f1Lx4ZcKpQImMxlkElW4=" pdftag="Figure" isBookmarkSet="no" artifact="_x0030_" formula="no" Lang="" bookmark="no" Order="_x0033_" validate="yes"/>
  <Shape xmlns="" ID="+djLQnwTBMjCEpOfa3+8ckaC8qg=" pdftag="H2" isBookmarkSet="no" bookmark="yes" Order="_x0031_"/>
  <SubText xmlns="" ID="mrerrqGf/EKESaB9N2Op2JXxnwE=" ActualText=""/>
  <SubText xmlns="" ID="dXVVuiqkSDr7wglKBSeuGE14Rgk=" ActualText=""/>
  <SubText xmlns="" ID="AwD3pgaR62tzOydMEvefKB811Kc=" ActualText=""/>
  <SubText xmlns="" ID="rboPB/AnUC7A6LSybAs/ET2gZ1o=" ActualText=""/>
  <SubText xmlns="" ID="oeEmbH1f1Lx4ZcKpQImMxlkElW4=" ActualText=""/>
  <HyperLink xmlns="" ID="FgIZrspOHM3AjOU0qn3RjjzEt3Q=132144819897.2_280.825" language="" validate="" plainAltText="National_x0020_Healthcare_x0020_Quality_x0020__x0020_Disparities_x0020_Report_x0020_Chartbooks_x0020_resource_x0020_page_x0020_at_x0020_A_x0020_H_x0020_R_x0020_Q_x0020_dot_x0020_gov" Lang=""/>
  <HyperLink xmlns="" ID="opyYkAZdYWk73eeuGqS8YEn9+lA=71084651370.2_212.425" language="" validate="" plainAltText="National_x0020_Healthcare_x0020_Quality_x0020_and_x0020_Disparities_x0020_Report_x0020_resource_x0020_page_x0020_at_x0020_N_x0020_H_x0020_Q_x0020_R_x0020_net_x0020_dot_x0020_a_x0020_h_x0020_r_x0020_q_x0020_dot_x0020_gov" Lang=""/>
  <HyperLink xmlns="" ID="opyYkAZdYWk73eeuGqS8YEn9+lA=1550347913191.45_330.025" validate="" plainAltText="VA_x0020_Office_x0020_of_x0020_Health_x0020_Equity_x0020_home_x0020_page_x0020_at_x0020_v_x0020_a_x0020_dot_x0020_gov" Lang=""/>
  <HyperLink xmlns="" ID="opyYkAZdYWk73eeuGqS8YEn9+lA=100537646070.2_447.625" validate="" plainAltText="_x0020_Virginia_x0020_Office_x0020_of_x0020_Research_x0020_and_x0020_Development_x0020_overview_x0020_page_x0020_at_x0020_research_x0020_dot_x0020_va_x0020_dot_x0020_gov" Lang=""/>
  <HyperLink xmlns="" ID="2Kwt3p3JriFs8RWDJaGBg7ByTUU=180276395970.2_138" validate="" plainAltText="Article_x0020_titled_x0020_4_x0020_Things_x0020_That_x0020_Improve_x0020_Patient_x0020_Experience_x0020_in_x0020_the_x0020_Doctor_x0027_s_x0020_Office_x0020_at_x0020_a_x0020_d_x0020_s_x0020_c_x0020_dot_x0020_com" Lang=""/>
  <HyperLink xmlns="" ID="2Kwt3p3JriFs8RWDJaGBg7ByTUU=-1683567287222.45_168.8" validate="" plainAltText="Chartbook_x0020_on_x0020_Healthcare_x0020_for_x0020_Asians_x0020_and_x0020_Native_x0020_Hawaiians_x002F_Pacific_x0020_Islanders_x0020_resource_x0020_page_x0020_at_x0020_a_x0020_h_x0020_r_x0020_q_x0020_dot_x0020_gov" Lang=""/>
  <HyperLink xmlns="" ID="2Kwt3p3JriFs8RWDJaGBg7ByTUU=-210799010570.2_214" validate="" plainAltText="FOR_x0020_OLDER_x0020_PEOPLE_x002C__x0020_MEDICATIONS_x0020_ARE_x0020_COMMON_x003B__x0020_UPDATED_x0020_AGS_x0020_BEERS_x0020_CRITERIA_x00AE__x0020_AIMS_x0020_TO_x0020_MAKE_x0020_SURE_x0020_THEY_x2019_RE_x0020_APPROPRIATE_x002C__x0020_TOO_x0020_article_x0020_at_x0020_american_x0020_geriatrics_x0020_dot_x0020_org" Lang=""/>
  <HyperLink xmlns="" ID="2Kwt3p3JriFs8RWDJaGBg7ByTUU=1084550814383.075_244.8" validate="" plainAltText="FOR_x0020_OLDER_x0020_PEOPLE_x002C__x0020_MEDICATIONS_x0020_ARE_x0020_COMMON_x003B__x0020_UPDATED_x0020_AGS_x0020_BEERS_x0020_CRITERIA_x00AE__x0020_AIMS_x0020_TO_x0020_MAKE_x0020_SURE_x0020_THEY_x2019_RE_x0020_APPROPRIATE_x002C__x0020_TOO_x0020_article_x0020_at_x0020_american_x0020_geriatrics_x0020_dot_x0020_org" Lang=""/>
  <HyperLink xmlns="" ID="2Kwt3p3JriFs8RWDJaGBg7ByTUU=42861133770.2_259.2" validate="" plainAltText="FOR_x0020_OLDER_x0020_PEOPLE_x002C__x0020_MEDICATIONS_x0020_ARE_x0020_COMMON_x003B__x0020_UPDATED_x0020_AGS_x0020_BEERS_x0020_CRITERIA_x00AE__x0020_AIMS_x0020_TO_x0020_MAKE_x0020_SURE_x0020_THEY_x2019_RE_x0020_APPROPRIATE_x002C__x0020_TOO_x0020_article_x0020_at_x0020_american_x0020_geriatrics_x0020_dot_x0020_org"/>
  <HyperLink xmlns="" ID="2Kwt3p3JriFs8RWDJaGBg7ByTUU=-11903088070.2_290" validate="" plainAltText="Articled_x0020_titled_x0020_More_x0020_than_x0020_100_x0020_million_x0020_Americans_x0020_have_x0020_high_x0020_blood_x0020_pressure_x002C__x0020_AHA_x0020_says._x0020_at_x0020_heart_x0020_dot_x0020_org" Lang=""/>
  <HyperLink xmlns="" ID="2Kwt3p3JriFs8RWDJaGBg7ByTUU=-49880429138.7_366" validate="" plainAltText="Article_x0020_titled:_x0020_Are_x0020_Low_x0020_Patient_x0020_Satisfaction_x0020_Scores_x0020_Always_x0020_Due_x0020_to_x0020_the_x0020_Provider_x003F_:_x0020_Determinants_x0020_of_x0020_Patient_x0020_Satisfaction_x0020_Scores_x0020_During_x0020_Spine_x0020_Clinic_x0020_Visits_x0020_located_x0020_at_x0020__x0020_pub_x0020_m_x0020_e_x0020_d_x0020__x0020_dot_x0020_n_x0020_c_x0020_b_x0020_i_x0020_n_x0020_l_x0020_m_x0020_dot_x0020_n_x0020_i_x0020_h_x0020_dot_x0020_gov" Lang=""/>
  <HyperLink xmlns="" ID="2Kwt3p3JriFs8RWDJaGBg7ByTUU=-138335427570.2_396.8" validate="" plainAltText="Tetanus_x0020_causes_x0020_and_x0020_transmission_x0020_resource_x0020_page_x0020_nat_x0020_c_x0020_d_x0020_c_x0020_dot_x0020_gov" Lang=""/>
  <HyperLink xmlns="" ID="2Kwt3p3JriFs8RWDJaGBg7ByTUU=34210345870.2_427.6" validate="" plainAltText="Tetanus_x0020_symptoms_x0020_complications_x0020_resource_x0020_page_x0020_nat_x0020_c_x0020_d_x0020_c_x0020_dot_x0020_gov" Lang=""/>
  <HyperLink xmlns="" ID="2Kwt3p3JriFs8RWDJaGBg7ByTUU=-138335427570.2_458.4" validate="" plainAltText="Tetanus_x0020_causes_x0020_and_x0020_transmission_x0020_resource_x0020_page_x0020_nat_x0020_c_x0020_d_x0020_c_x0020_dot_x0020_gov" Lang=""/>
  <HyperLink xmlns="" ID="2Kwt3p3JriFs8RWDJaGBg7ByTUU=34210345870.2_489.2" validate="" plainAltText="Tetanus_x0020_symptoms_x0020_and_x0020_complications_x0020_resource_x0020_page_x0020_nat_x0020_c_x0020_d_x0020_c_x0020_dot_x0020_gov" Lang=""/>
  <HyperLink xmlns="" ID="jtftOGFVEFfnvcQ25PMp4iiMEQc=107129339670.2_127.44" validate="" plainAltText="Diabetes_x0020_Basics_x0020_resource_x0020_page_x0020_at_x0020_c_x0020_d_x0020_c_x0020_dot_x0020_gov" Lang=""/>
  <HyperLink xmlns="" ID="jtftOGFVEFfnvcQ25PMp4iiMEQc=-162287643170.2_158.24" validate="" plainAltText="Diabetes_x0020_testing_x0020_resource_x0020_page_x0020_at_x0020_c_x0020_d_x0020_c_x0020_dot_x0020_gov" Lang=""/>
  <HyperLink xmlns="" ID="jtftOGFVEFfnvcQ25PMp4iiMEQc=-458907123299.97_189.04" validate="" plainAltText="Diphtheria_x002C__x0020_Tetanus_x002C__x0020_and_x0020_Whooping_x0020_Cough_x0020_Vaccination:_x0020_What_x0020_Everyone_x0020_Should_x0020_Know_x0020_resource_x0020_page_x0020_at_x0020_c_x0020_d_x0020_c_x0020_dot_x0020_gov" Lang=""/>
  <HyperLink xmlns="" ID="jtftOGFVEFfnvcQ25PMp4iiMEQc=2017312080167.325_219.84" validate="" plainAltText="Flu_x0020_Vaccination_x0020_Coverage_x002C__x0020_United_x0020_States_x002C__x0020_2018_x2013_19_x0020_Influenza_x0020_Season_x0020_report_x0020_located_x0020_at_x0020_c_x0020_d_x0020_c_x0020_dot_x0020_gov" Lang=""/>
  <HyperLink xmlns="" ID="jtftOGFVEFfnvcQ25PMp4iiMEQc=-162019669470.2_250.64" validate="" plainAltText="Blood_x0020_Pressure_x0020_resource_x0020_page_x0020_at_x0020_c_x0020_d_x0020_c_x0020_dot_x0020_gov" Lang=""/>
  <HyperLink xmlns="" ID="jtftOGFVEFfnvcQ25PMp4iiMEQc=-204298776170.2_281.44" validate="" plainAltText="Blood_x0020_Pressure_x0020_resource_x0020_page_x0020_at_x0020_c_x0020_d_x0020_c_x0020_dot_x0020_gov" Lang=""/>
  <HyperLink xmlns="" ID="jtftOGFVEFfnvcQ25PMp4iiMEQc=132565005070.2_312.24" validate="" plainAltText="cholesterol_x0020_facts_x0020_resource_x0020_page_x0020_at_x0020_c_x0020_d_x0020_c_x0020_dot_x0020_gov" Lang=""/>
  <HyperLink xmlns="" ID="jtftOGFVEFfnvcQ25PMp4iiMEQc=-195956457670.2_343.04" validate="" plainAltText="_x0033_2_x0020_page_x0020_pdf_x0020_titled_x0020_National_x0020_Diabetes_x0020_Statistics_x0020_Report_x0020_at_x0020_c_x0020_d_x0020_c_x0020_dot_x0020_gov" Lang=""/>
  <HyperLink xmlns="" ID="jtftOGFVEFfnvcQ25PMp4iiMEQc=-200178486970.2_373.84" validate="" plainAltText="Oral_x0020_and_x0020_Dental_x0020_Health_x0020_resource_x0020_page_x0020_at_x0020_c_x0020_d_x0020_c_x0020_dot_x0020_gov" Lang=""/>
  <HyperLink xmlns="" ID="jtftOGFVEFfnvcQ25PMp4iiMEQc=1139806825104.825_404.64" validate="" plainAltText="Pneumococcal_x0020_Vaccination:_x0020_What_x0020_Everyone_x0020_Should_x0020_Know_x0020_resource_x0020_page_x0020_at_x0020_c_x0020_d_x0020_c_x0020_dot_x0020_gov_x0020_" Lang=""/>
  <HyperLink xmlns="" ID="jtftOGFVEFfnvcQ25PMp4iiMEQc=-59575725470.2_435.44" validate="" plainAltText="Preventing_x0020_Suicide_x0020_facts_x0020_web_x0020_page_x0020_at_x0020_c_x0020_d_x0020_c_x0020_dot_x0020_gov" Lang=""/>
  <HyperLink xmlns="" ID="jtftOGFVEFfnvcQ25PMp4iiMEQc=-208581276270.2_466.24" validate="" plainAltText="Shingles_x0020_resource_x0020_page_x0020_at_x0020_c_x0020_d_x0020_c_x0020_dot_x0020_gov" Lang=""/>
  <HyperLink xmlns="" ID="jtftOGFVEFfnvcQ25PMp4iiMEQc=642418585323.56_497.04" validate="" plainAltText="Vaccination_x0020_Coverage_x0020_Among_x0020_Adults_x0020_in_x0020_the_x0020_United_x0020_States_x002C__x0020_National_x0020_Health_x0020_Interview_x0020_Survey_x002C__x0020_2016_x0020_report_x0020_at_x0020_c_x0020_d_x0020_c_x0020_dot_x0020_gov" Lang=""/>
  <HyperLink xmlns="" ID="jtftOGFVEFfnvcQ25PMp4iiMEQc=180775608870.2_511.44" validate="" plainAltText="Vaccination_x0020_Coverage_x0020_Among_x0020_Adults_x0020_in_x0020_the_x0020_United_x0020_States_x002C__x0020_National_x0020_Health_x0020_Interview_x0020_Survey_x002C__x0020_2016_x0020_report_x0020_at_x0020_c_x0020_d_x0020_c_x0020_dot_x0020_gov"/>
  <HyperLink xmlns="" ID="B8lA6mKeZJy6smuf0f20f3IWPWg=107129339670.2_138.0001" validate="" plainAltText="Diabetes_x0020_resource_x0020_page_x0020_at_x0020_c_x0020_d_x0020_c_x0020_dot_x0020_gov" Lang=""/>
  <HyperLink xmlns="" ID="B8lA6mKeZJy6smuf0f20f3IWPWg=-64564454570.2_183.2001" validate="" plainAltText="Patient_x0020_centered_x0020_medical_x0020_homes_x0020_did_x0020_not_x0020_improve_x0020_access_x0020_to_x0020_timely_x0020_follow-up_x0020_after_x0020_ED_x0020_visit_x0020_report_x0020_at_x0020_pub_x0020_med_x0020_dot_x0020_n_x0020_c_x0020_b_x0020_i_x0020_dot_x0020_n_x0020_i_x0020_h_x0020_dot_x0020_gov" Lang=""/>
  <HyperLink xmlns="" ID="B8lA6mKeZJy6smuf0f20f3IWPWg=95481624070.2_228.4001" validate="" plainAltText="Impact_x0020_of_x0020_a_x0020_Usual_x0020_Source_x0020_of_x0020_Care_x0020_on_x0020_Health_x0020_Care_x0020_Use_x002C__x0020_Spending_x002C__x0020_and_x0020_Quality_x0020_Among_x0020_Adults_x0020_With_x0020_Mental_x0020_Health_x0020_Conditions_x0020_report_x0020_at_x0020_pub_x0020_med_x0020_dot_x0020_n_x0020_c_x0020_b_x0020_i_x0020_dot_x0020_n_x0020_i_x0020_h_x0020_dot_x0020_gov" Lang=""/>
  <HyperLink xmlns="" ID="B8lA6mKeZJy6smuf0f20f3IWPWg=-31424966670.2_259.2001" validate="" plainAltText="pneumococcal_x0020_infection_x0020_types_x0020_resource_x0020_page_x0020_at_x0020_c_x0020_d_x0020_c_x0020_dot_x0020_gov" Lang=""/>
  <HyperLink xmlns="" ID="B8lA6mKeZJy6smuf0f20f3IWPWg=-115691908106.325_290.0001" validate="" plainAltText="Smoking_x0020_Cessation:_x0020_Fast_x0020_Facts_x0020_fact_x0020_sheet_x0020_at_x0020_c_x0020_d_x0020_c_x0020_dot_x0020_gov" Lang="" language=""/>
  <HyperLink xmlns="" ID="B8lA6mKeZJy6smuf0f20f3IWPWg=105136878870.2_320.8001" validate="" plainAltText="Smoking_x0020_Cessation:_x0020_A_x0020_Report_x0020_of_x0020_the_x0020_Surgeon_x0020_General_x0020_report_x0020_at_x0020_c_x0020_d_x0020_c_x0020_dot_x0020_gov" Lang=""/>
  <HyperLink xmlns="" ID="B8lA6mKeZJy6smuf0f20f3IWPWg=99723770670.2_351.6001" validate="" plainAltText="Cancer_x0020_Stat_x0020_Facts:_x0020_Female_x0020_Breast_x0020_Cancer_x0020_fact_x0020_sheet_x0020_page_x0020_at_x0020_s_x0020_e_x0020_e_x0020_r_x0020_dot_x0020_cancer_x0020_dot_x0020_gov" Lang=""/>
  <HyperLink xmlns="" ID="B8lA6mKeZJy6smuf0f20f3IWPWg=-91744263970.2_382.4001" validate="" plainAltText="Cancer_x0020_Stat_x0020_Facts:_x0020_Colorectal_x0020_Cancer_x0020_fact_x0020_sheet_x0020_page_x0020_at_x0020_s_x0020_e_x0020_e_x0020_r_x0020_dot_x0020_cancer_x0020_dot_x0020_gov" Lang=""/>
  <HyperLink xmlns="" ID="B8lA6mKeZJy6smuf0f20f3IWPWg=-362460635423.7_396.8001" validate="" plainAltText="Cancer_x0020_Stat_x0020_Facts:_x0020_Lung_x0020_and_x0020_Bronchus_x0020_Cancer_x0020_fact_x0020_sheet_x0020_page_x0020_at_x0020_s_x0020_e_x0020_e_x0020_r_x0020_dot_x0020_cancer_x0020_dot_x0020_gov" Lang=""/>
  <HyperLink xmlns="" ID="B8lA6mKeZJy6smuf0f20f3IWPWg=117866511970.2_429.6001" validate="" plainAltText="MANAGED_x0020_CARE_x002C__x0020_MARKET_x0020_REPORTS_x0020_AND_x0020_THE_x0020_STATES_x0020_resource_x0020_page_x0020_at_x0020_n_x0020_c_x0020_s_x0020_l_x0020_dot_x0020_gov" Lang=""/>
  <HyperLink xmlns="" ID="B8lA6mKeZJy6smuf0f20f3IWPWg=701974045129.575_489.2001" language="" validate="" plainAltText="Screening_x0020_for_x0020_High_x0020_Blood_x0020_Pressure_x0020_in_x0020_Adults:_x0020_Recommendation_x0020_Statement_x0020_report_x0020_page_x0020_at_x0020_a_x0020_a_x0020_f_x0020_p_x0020_dot_x0020_org" Lang=""/>
  <Shape xmlns="" ID="MG2/XWwdB4fsq0RsZXa2/2ajJYU=" pdftag="Figure" isBookmarkSet="no" bookmark="no" formula="no" Lang="" Order="_x0032_" artifact="_x0030_" inline="no" validate="yes"/>
  <Shape xmlns="" ID="mDIpUAHz+V+5edp7bWLysVOvs4s=" pdftag="Figure" isBookmarkSet="no" bookmark="no" artifact="_x0030_" formula="no" Lang="" Order="_x0031_" validate="yes"/>
  <Shape xmlns="" ID="eS8do3gF0CkVCWOuZePN+srBoXw=" pdftag="Figure" isBookmarkSet="no" bookmark="no" formula="no" inline="no" Lang="" Order="_x0033_" artifact="_x0030_" validate="yes"/>
  <Shape xmlns="" ID="pMHAQL3XHuh/MyO4vUOsgheVgYk=" pdftag="P" isBookmarkSet="no" bookmark="no" Order="_x0032_"/>
  <Shape xmlns="" ID="heaWV3/oAD6qbMAt/ylbGT6RZyA=" pdftag="H2" isBookmarkSet="no" bookmark="yes" Order="_x0031_"/>
  <Shape xmlns="" ID="khV/+WOkV6AYkNtv9z34IQTwo9o=" isBookmarkSet="no" pdftag="H3" artifact="_x0030_" bookmark="yes" Order="_x0031_"/>
  <Shape xmlns="" ID="4JjzXaeb2slD0eKMNWcZfvu7EOU=" pdftag="P" isBookmarkSet="no" bookmark="no" Order="_x0032_"/>
  <Shape xmlns="" ID="WDWbtCG5U9gVPcRYfrF8gK+5wC0=" pdftag="P" isBookmarkSet="no" bookmark="no" Order="_x0032_"/>
  <Shape xmlns="" ID="t0HbgtSzLVT281PW0bbT10L+UGw=" pdftag="Figure" isBookmarkSet="no" bookmark="no" artifact="_x0030_" formula="no" inline="no" Lang="" Order="_x0033_" validate="yes"/>
  <Shape xmlns="" ID="l0SGQ+blVGpHZQmFxk3TctCmefg=" pdftag="P" isBookmarkSet="no" bookmark="no" Order="_x0032_"/>
  <Shape xmlns="" ID="OdDdprX0BaKg/CLhbZDb8mhkxgU=" pdftag="H2" isBookmarkSet="no" bookmark="yes" Order="_x0031_"/>
  <Shape xmlns="" ID="9f8eWegYCKRmsz3X2NjgOzhEi0Y=" isBookmarkSet="no" pdftag="H3" artifact="_x0030_" bookmark="yes" Order="_x0031_"/>
  <Shape xmlns="" ID="6LH6q8iJbDtBUO0oFkzd2oQApV4=" pdftag="P" isBookmarkSet="no" bookmark="no" Order="_x0032_"/>
  <Shape xmlns="" ID="FBzPaFztEcSHsH2TnXXyl0Hogm0=" isBookmarkSet="no" pdftag="H3" artifact="_x0030_" bookmark="yes" Order="_x0031_"/>
  <Shape xmlns="" ID="qjC1dRqisa+fsrdmYUTVZXx0Qcs=" isBookmarkSet="no" pdftag="H3" artifact="_x0030_" bookmark="yes" Order="_x0031_"/>
  <Shape xmlns="" ID="FztBhvfGL5Cgv7CXfImLIHvzCdc=" pdftag="P" isBookmarkSet="no" bookmark="no" Order="_x0033_"/>
  <Shape xmlns="" ID="1bzeJ1pr6X6WFcMZdcSc/p5nlCc=" isBookmarkSet="no" pdftag="H3" artifact="_x0030_" bookmark="yes" Order="_x0031_"/>
  <Shape xmlns="" ID="FDZU3EIHcXLn9VXl9ML8FDHMKos=" pdftag="P" isBookmarkSet="no" bookmark="no" Order="_x0033_"/>
  <Shape xmlns="" ID="El1EexidZq2ywWPjFY0kW94CXkk=" pdftag="Figure" isBookmarkSet="no" bookmark="no" formula="no" Lang="" Order="_x0032_" artifact="_x0030_" inline="no" validate="yes"/>
  <Shape xmlns="" ID="1zHFA4Oh3Ks/dXCAzUxsR8Oq6TA=" pdftag="P" isBookmarkSet="no" bookmark="no" Order="_x0033_"/>
  <Shape xmlns="" ID="bSsIFiemHBmCyYf/AeO4ikUDCLw=" pdftag="Figure" isBookmarkSet="no" bookmark="no" artifact="_x0030_" formula="no" Lang="" Order="_x0032_" validate="yes"/>
  <Shape xmlns="" ID="/zWt4+sObTFkcKPW6L26QerULno=" pdftag="P" isBookmarkSet="no" bookmark="no" Order="_x0032_"/>
  <Shape xmlns="" ID="3fiU4KS66umkExLKtGg2JZTkETg=" pdftag="H2" isBookmarkSet="no" bookmark="yes" Order="_x0031_"/>
  <Shape xmlns="" ID="FgIZrspOHM3AjOU0qn3RjjzEt3Q=" pdftag="P" isBookmarkSet="no" bookmark="no" Order="_x0032_"/>
  <Shape xmlns="" ID="RNY/bEXBRTuC7wovTyhie9T21f0=" pdftag="Figure" isBookmarkSet="no" bookmark="no" artifact="_x0030_" formula="no" inline="no" Lang="" Order="_x0033_" validate="yes"/>
  <Shape xmlns="" ID="FtgHg2rNbnYEZdGWO4pANGWfsms=" pdftag="P" isBookmarkSet="no" bookmark="no" Order="_x0032_"/>
  <Shape xmlns="" ID="ZeGMAHfyR8qZ9JXQn4+AuKA7Bwo=" pdftag="H2" isBookmarkSet="no" bookmark="yes" Order="_x0031_"/>
  <Shape xmlns="" ID="mq3rb0h64GzijuM4ef2kcEDQPII=" pdftag="P" isBookmarkSet="no" bookmark="no" Order="_x0032_"/>
  <Shape xmlns="" ID="7Iztz9dlTx2SnFxGn9dqrohPvco=" pdftag="P" isBookmarkSet="no" bookmark="no" Order="_x0034_"/>
  <Shape xmlns="" ID="6aholHGydwQiu80It7HA0+3rFN4=" pdftag="P" isBookmarkSet="no" bookmark="no" Order="_x0034_"/>
  <Shape xmlns="" ID="24owKfB/Bxelddgwpkht0it5bKQ=" pdftag="Figure" isBookmarkSet="no" bookmark="no" artifact="_x0030_" formula="no" inline="no" Lang="" Order="_x0033_" validate="yes"/>
  <Shape xmlns="" ID="0/1/s2dscs0uxWmTKFqnAGGDaPI=" pdftag="P" isBookmarkSet="no" bookmark="no" Order="_x0032_"/>
  <Shape xmlns="" ID="gH957NtSu6octgXCCsnkdy2cjNI=" pdftag="H2" isBookmarkSet="no" bookmark="yes" Order="_x0031_"/>
  <Shape xmlns="" ID="iA4GjJi43OQ0ycmYrExI7USNsco=" pdftag="P" isBookmarkSet="no" bookmark="no" Order="_x0032_"/>
  <Shape xmlns="" ID="zIV0sjkndvDbOH1MPRRorYe3LtI=" pdftag="P" isBookmarkSet="no" bookmark="no" Order="_x0033_"/>
  <Shape xmlns="" ID="yxeOnjuyJkeXHf0Qa/lxfO4XH9k=" isBookmarkSet="no" pdftag="H3" artifact="_x0030_" bookmark="yes" Order="_x0031_"/>
  <Shape xmlns="" ID="r2wUm0F2mLdWAF1gjb2J9ONvVgw=" pdftag="P" isBookmarkSet="no" bookmark="no" Order="_x0032_"/>
  <Shape xmlns="" ID="L585Tu2PS0GyYhuOuQkgfbc1LN8=" pdftag="P" isBookmarkSet="no" bookmark="no" Order="_x0033_"/>
  <Shape xmlns="" ID="IDgI+g0rUSbX9mfao8YWLeqXQ/M=" pdftag="P" isBookmarkSet="no" bookmark="no" Order="_x0032_"/>
  <Shape xmlns="" ID="656xIP3DQKtSPDC/nlbiFYFX30w=" pdftag="P" isBookmarkSet="no" bookmark="no" Order="_x0033_"/>
  <Shape xmlns="" ID="5SdDN5eIBSVaFrVQI7mf2HWaecE=" pdftag="P" isBookmarkSet="no" bookmark="no" Order="_x0033_"/>
  <Shape xmlns="" ID="NXurDLdVisekF5Ys+Bk2phqIdMc=" isBookmarkSet="no" pdftag="H3" artifact="_x0030_" bookmark="yes" Order="_x0031_"/>
  <Shape xmlns="" ID="abYeer7HcvXe0eTSB5hia8bHtI8=" pdftag="P" isBookmarkSet="no" bookmark="no" Order="_x0032_"/>
  <Shape xmlns="" ID="a+bz/ydEDGspPJn+jvo511cG4Is=" pdftag="P" isBookmarkSet="no" bookmark="no" Order="_x0032_"/>
  <Shape xmlns="" ID="yjdGHd3bKBG9xXeYoFXy8dVWrIc=" pdftag="P" isBookmarkSet="no" bookmark="no" Order="_x0033_"/>
  <Shape xmlns="" ID="IJKk6A0OxGl4IGLncyDzU5bMI5o=" pdftag="Figure" isBookmarkSet="no" bookmark="no" artifact="_x0030_" formula="no" inline="no" Lang="" Order="_x0032_" validate="yes"/>
  <Shape xmlns="" ID="RnWHgbou1z5hYrEOFS1oJmhR6Qo=" pdftag="H2" isBookmarkSet="no" bookmark="yes" Order="_x0031_"/>
  <Shape xmlns="" ID="D4wTELfuFwMK14MAYuaaeP1oCPY=" pdftag="P" isBookmarkSet="no" bookmark="no" Order="_x0033_"/>
  <Shape xmlns="" ID="mnK50DjT5bOUnIprfl+vvE3FqnI=" pdftag="Figure" isBookmarkSet="no" bookmark="no" artifact="_x0030_" Lang="" Order="_x0032_" validate="yes"/>
  <Shape xmlns="" ID="bzsyt5CE6xDVxx3HHwtapiKDYV8=" pdftag="P" isBookmarkSet="no" bookmark="no" Order="_x0033_"/>
  <Shape xmlns="" ID="BtI0UAYvsnbUYIww/cvRGzjt3Sc=" pdftag="Figure" isBookmarkSet="no" bookmark="no" artifact="_x0030_" formula="no" Lang="" Order="_x0032_" validate="yes"/>
  <Shape xmlns="" ID="FMw41ce10k0EXMkTmAYp0v9d9dg=" pdftag="Figure" isBookmarkSet="no" bookmark="no" artifact="_x0030_" formula="no" Lang="" Order="_x0032_" validate="yes"/>
  <Shape xmlns="" ID="Wkbehf9FQOY7Jdouztt/9N4YzmQ=" pdftag="P" isBookmarkSet="no" bookmark="no" Order="_x0033_"/>
  <Shape xmlns="" ID="55lIkMlYR4Gfh7k1hU0Gl65OBqQ=" pdftag="Figure" isBookmarkSet="no" bookmark="no" artifact="_x0030_" formula="no" Lang="" Order="_x0032_" validate="yes"/>
  <Shape xmlns="" ID="cyS9TCdWdts7ilhQD+nejnpiTUE=" pdftag="P" isBookmarkSet="no" bookmark="no" Order="_x0033_"/>
  <Shape xmlns="" ID="GRDyPS8fAX2fKq2AdMpxsVOthqc=" pdftag="P" isBookmarkSet="no" bookmark="no" Order="_x0033_"/>
  <Shape xmlns="" ID="0SYjKdoad34fQKSY+bYQUmHzQAU=" pdftag="Figure" isBookmarkSet="no" bookmark="no" formula="no" Lang="" Order="_x0032_" artifact="_x0030_" inline="no" validate="yes"/>
  <Shape xmlns="" ID="VVNRmx6hwu1up11jjiHP1L2jTeg=" isBookmarkSet="no" pdftag="H3" artifact="_x0030_" bookmark="yes" Order="_x0031_"/>
  <Shape xmlns="" ID="HtdnXE8LGRv3S6mH3RahZbNgYZE=" pdftag="Figure" isBookmarkSet="no" bookmark="no" artifact="_x0030_" formula="no" Lang="" Order="_x0032_" validate="yes"/>
  <Shape xmlns="" ID="CqP7fm5n85FlReoHEnyQ8VebNqA=" pdftag="P" isBookmarkSet="no" bookmark="no" Order="_x0033_"/>
  <Shape xmlns="" ID="7z5fWCyPiu3T2Bp/nNplXTvN/Vk=" pdftag="Figure" isBookmarkSet="no" bookmark="no" artifact="_x0030_" formula="no" Lang="" Order="_x0033_" validate="yes"/>
  <Shape xmlns="" ID="5Ml1YU7uriz0hPx6psbykixEj2c=" pdftag="Figure" isBookmarkSet="no" bookmark="no" artifact="_x0030_" formula="no" Lang="" Order="_x0035_" validate="yes"/>
  <Shape xmlns="" ID="VOn8Zg3Gi0fQ8me0qL1nLjn7BdY=" pdftag="P" isBookmarkSet="no" bookmark="no" Order="_x0034_"/>
  <Shape xmlns="" ID="FUIVMgoQCgPU/QmT6lap7kjiaqE=" pdftag="P" isBookmarkSet="no" bookmark="no" Order="_x0032_"/>
  <Shape xmlns="" ID="7dRhGv6Xeiz59dfGFUwHQCuvEUM=" isBookmarkSet="no" pdftag="H3" artifact="_x0030_" bookmark="yes" Order="_x0031_"/>
  <Shape xmlns="" ID="I7o0op4YjpuRZCeV6a2GcXBnqdc=" pdftag="P" isBookmarkSet="no" bookmark="no" Order="_x0036_"/>
  <Shape xmlns="" ID="KGXkNIf5AheGcQTsgu+ZGQOYZN8=" pdftag="Figure" isBookmarkSet="no" bookmark="no" artifact="_x0030_" formula="no" Lang="" Order="_x0033_" validate="yes"/>
  <Shape xmlns="" ID="v+jasJDGiaxwsKJJ/a6kw6N7bOo=" pdftag="Figure" isBookmarkSet="no" bookmark="no" artifact="_x0030_" formula="no" Lang="" Order="_x0035_" validate="yes"/>
  <Shape xmlns="" ID="u3LJ9Wj+kyuIXqjLqn7HGi0DhEQ=" pdftag="P" isBookmarkSet="no" bookmark="no" Order="_x0034_"/>
  <Shape xmlns="" ID="MxuzCxNTQtaIrNsRT29Z9phIRfI=" pdftag="P" isBookmarkSet="no" bookmark="no" Order="_x0032_"/>
  <Shape xmlns="" ID="mU74MTCoxK4eYNv8Whv5i3he/Yw=" pdftag="Figure" isBookmarkSet="no" bookmark="no" artifact="_x0030_" formula="no" Lang="" Order="_x0032_" validate="yes"/>
  <Shape xmlns="" ID="OwyY5C0gGksTNArJ+Pl5i6NSuM0=" pdftag="Figure" isBookmarkSet="no" artifact="_x0030_" formula="no" Lang="" bookmark="no" Order="_x0033_" validate="yes"/>
  <Shape xmlns="" ID="VqvwuPVM/UPmZMMBiMMKkCRKiYY=" pdftag="P" isBookmarkSet="no" bookmark="no" Order="_x0034_"/>
  <Shape xmlns="" ID="huOqKPx1YCpPx4CokEdvCejUFJI=" pdftag="Figure" isBookmarkSet="no" bookmark="no" formula="no" artifact="_x0030_" inline="no" Lang="" Order="_x0033_" validate="yes"/>
  <Shape xmlns="" ID="cMQzTfu4DocFSWEdSHiBI2oA+Lg=" pdftag="Figure" isBookmarkSet="no" bookmark="no" formula="no" artifact="_x0030_" inline="no" Lang="" Order="_x0032_" validate="yes"/>
  <Shape xmlns="" ID="IP3cDovFi5uUvMmhKRO/4vVd2G4=" pdftag="P" isBookmarkSet="no" bookmark="no" Order="_x0034_"/>
  <Shape xmlns="" ID="WwSlEsTlu67m6ZM2uFHtlX3hBgI=" pdftag="Figure" isBookmarkSet="no" bookmark="no" artifact="_x0030_" formula="no" Lang="" Order="_x0032_" validate="yes"/>
  <Shape xmlns="" ID="U6awb2NMZq6P+bf7LyK2ICkbLfs=" pdftag="Figure" isBookmarkSet="no" bookmark="no" artifact="_x0030_" formula="no" Lang="" Order="_x0033_" validate="yes"/>
  <Shape xmlns="" ID="Tm2RUUm+jYQzLtCxqtFk7tXU3A0=" pdftag="P" isBookmarkSet="no" bookmark="no" Order="_x0034_"/>
  <Shape xmlns="" ID="hVn0bfe7Ohh4bI4CvrkN6xSX5vQ=" pdftag="Figure" isBookmarkSet="no" bookmark="no" artifact="_x0030_" formula="no" Lang="" Order="_x0033_" validate="yes"/>
  <Shape xmlns="" ID="ncTluMsh5tDugpY+kXRRX1XdEtU=" pdftag="Figure" isBookmarkSet="no" bookmark="no" artifact="_x0030_" formula="no" Lang="" Order="_x0032_" validate="yes"/>
  <Shape xmlns="" ID="r+YrgNGEu/TEUVVezuyjI7d/7ys=" pdftag="P" isBookmarkSet="no" bookmark="no" Order="_x0034_"/>
  <Shape xmlns="" ID="TnbS6y7twgO04viUOQpJvd7V5G8=" pdftag="Figure" isBookmarkSet="no" bookmark="no" artifact="_x0030_" formula="no" Lang="" Order="_x0032_" validate="yes"/>
  <Shape xmlns="" ID="/I6nAnkABKhSwR/qaKjuJjQU5pE=" pdftag="Figure" isBookmarkSet="no" bookmark="no" artifact="_x0030_" formula="no" Lang="" Order="_x0033_" validate="yes"/>
  <Shape xmlns="" ID="uQvSFx+9h4khLra/1/DCXA53YDc=" pdftag="P" isBookmarkSet="no" bookmark="no" Order="_x0034_"/>
  <Shape xmlns="" ID="O52tyXVeldmdSsSyU47nIF8wOFA=" isBookmarkSet="no" pdftag="H3" artifact="_x0030_" bookmark="yes" Order="_x0031_"/>
  <Shape xmlns="" ID="pFh0fqdBF6Zc7XUJ2PKC1L20uHg=" pdftag="Figure" isBookmarkSet="no" bookmark="no" artifact="_x0030_" formula="no" Lang="" Order="_x0032_" validate="yes"/>
  <Shape xmlns="" ID="xXrB3IROWFuDAcfDBumqjesIC4s=" pdftag="Figure" isBookmarkSet="no" bookmark="no" artifact="_x0030_" formula="no" Lang="" Order="_x0033_" validate="yes"/>
  <Shape xmlns="" ID="IGTSYhTCUaECCZrqPaO0cmmHTa8=" pdftag="P" isBookmarkSet="no" bookmark="no" Order="_x0034_"/>
  <Shape xmlns="" ID="36mgQgFFcoIJCUJjTv9yeW3A1sE=" isBookmarkSet="no" pdftag="H3" artifact="_x0030_" bookmark="yes" Order="_x0031_"/>
  <Shape xmlns="" ID="KEzU3chDFFezb5unGDrztFd1teA=" pdftag="P" isBookmarkSet="no" bookmark="no" Order="_x0033_"/>
  <Shape xmlns="" ID="pUYU6e04NNAnFaeQFuURTWz4aTY=" pdftag="Figure" isBookmarkSet="no" bookmark="no" artifact="_x0030_" formula="no" Lang="" Order="_x0032_" validate="yes"/>
  <Shape xmlns="" ID="OvVTxu+Yiyuq/I3TLOj649oFbc0=" pdftag="Figure" isBookmarkSet="no" bookmark="no" artifact="_x0030_" formula="no" inline="no" Lang="" Order="_x0033_" validate="yes"/>
  <Shape xmlns="" ID="bN33qDndwTFAxU+MCi5ffDlBwf8=" pdftag="P" isBookmarkSet="no" bookmark="no" Order="_x0032_"/>
  <Shape xmlns="" ID="Kd1wJC/TeR9ywr+i5xxh9tPsk7E=" pdftag="H2" isBookmarkSet="no" bookmark="yes" Order="_x0031_"/>
  <Shape xmlns="" ID="4qasABFav3F+QNIO3IRaPa1nRB4=" isBookmarkSet="no" pdftag="H3" artifact="_x0030_" bookmark="yes" Order="_x0031_"/>
  <Shape xmlns="" ID="ww8AGvKU8F5f4pGWqYl1Uwf062Y=" pdftag="Figure" isBookmarkSet="no" bookmark="no" artifact="_x0030_" formula="no" Lang="" Order="_x0032_" validate="yes"/>
  <Shape xmlns="" ID="ivWkHOvgXhcboBDTzZIzJuFGPKY=" pdftag="P" isBookmarkSet="no" bookmark="no" Order="_x0033_"/>
  <Shape xmlns="" ID="j4RTGhOVBjp/3EaM9HVtvrcZIkM=" isBookmarkSet="no" pdftag="H3" artifact="_x0030_" bookmark="yes" Order="_x0031_"/>
  <Shape xmlns="" ID="/+MiF7xFxYcmt+pL+0wr/3U2ytc=" pdftag="Figure" isBookmarkSet="no" bookmark="no" artifact="_x0030_" formula="no" Lang="" Order="_x0032_" validate="yes"/>
  <Shape xmlns="" ID="+tTgi7SNJbeFMXPcoLxMbafwtN4=" pdftag="P" isBookmarkSet="no" bookmark="no" Order="_x0033_"/>
  <Shape xmlns="" ID="vf6/VMvqiNOwVA5E7/eZiwk+ZGs=" pdftag="P" isBookmarkSet="no" bookmark="no" Order="_x0036_"/>
  <Shape xmlns="" ID="uagyAiyC4H3SNDAnredi1OyP/4g=" pdftag="Figure" isBookmarkSet="no" bookmark="no" artifact="_x0030_" formula="no" Lang="" Order="_x0032_" validate="yes"/>
  <Shape xmlns="" ID="02CWG+9qDuQ+GUqsdILvWBMxGkw=" pdftag="Figure" isBookmarkSet="no" bookmark="no" artifact="_x0030_" formula="no" Lang="" Order="_x0033_" validate="yes"/>
  <Shape xmlns="" ID="iqMZE+CoL2HXThR9nC4+U8xvzMI=" pdftag="Figure" isBookmarkSet="no" bookmark="no" artifact="_x0030_" formula="no" Lang="" Order="_x0035_" validate="yes"/>
  <Shape xmlns="" ID="qa3KV94pKZsdK2G7TNBxJwDPzp4=" pdftag="Figure" isBookmarkSet="no" bookmark="no" artifact="_x0030_" formula="no" Lang="" Order="_x0034_" validate="yes"/>
  <Shape xmlns="" ID="Hg+iJPsy+JtrilyimScJ/l6n8mE=" isBookmarkSet="no" pdftag="H3" artifact="_x0030_" bookmark="yes" Order="_x0031_"/>
  <Shape xmlns="" ID="azvqLTZxgYejWlZr89mi4kgQzgg=" pdftag="P" isBookmarkSet="no" bookmark="no" Order="_x0035_"/>
  <Shape xmlns="" ID="+fumzAwwJshshrlkb3TugknwWq0=" pdftag="Figure" isBookmarkSet="no" bookmark="no" artifact="_x0030_" formula="no" Lang="" Order="_x0032_" validate="yes"/>
  <Shape xmlns="" ID="OnVBOy6xi1eFjKwMhJbbGfvDi44=" pdftag="Figure" isBookmarkSet="no" bookmark="no" artifact="_x0030_" formula="no" Lang="" Order="_x0033_" validate="yes"/>
  <Shape xmlns="" ID="JF9RWFX0RFWj3VwzaXiJITb92ns=" pdftag="Figure" isBookmarkSet="no" bookmark="no" artifact="_x0030_" formula="no" Lang="" Order="_x0034_" validate="yes"/>
  <Shape xmlns="" ID="9uh194SpGnb25IwTy2rV8woQa+c=" isBookmarkSet="no" pdftag="H3" artifact="_x0030_" bookmark="yes" Order="_x0031_"/>
  <Shape xmlns="" ID="O7/NSF8vkSpWO377XXhFYbwAvjI=" pdftag="P" isBookmarkSet="no" bookmark="no" Order="_x0033_"/>
  <Shape xmlns="" ID="LvuMyqpagDqukvtDSlKf8CheSAU=" pdftag="Figure" isBookmarkSet="no" bookmark="no" artifact="_x0030_" formula="no" Lang="" Order="_x0032_" validate="yes"/>
  <Shape xmlns="" ID="2ENssKBMITJQ+RaR5EWzsYxCaOM=" pdftag="P" isBookmarkSet="no" bookmark="no" Order="_x0033_"/>
  <Shape xmlns="" ID="j2pNYwnTPCNH91R/mPk6ItJHHL4=" pdftag="Figure" isBookmarkSet="no" bookmark="no" artifact="_x0030_" formula="no" Lang="" Order="_x0032_" validate="yes"/>
  <Shape xmlns="" ID="6skoSZhxzWxCuvqRovBmPhgoPcc=" isBookmarkSet="no" pdftag="H3" artifact="_x0030_" bookmark="yes" Order="_x0031_"/>
  <Shape xmlns="" ID="/OuRLjKy3PLQhCYl6tt1ayATFb4=" pdftag="P" isBookmarkSet="no" bookmark="no" Order="_x0033_"/>
  <Shape xmlns="" ID="6qiMqSY7PtWCUyYt/mXyImTyEKA=" pdftag="Figure" isBookmarkSet="no" bookmark="no" artifact="_x0030_" formula="no" Lang="" Order="_x0032_" validate="yes"/>
  <Shape xmlns="" ID="hvE2C8Cqdqe8otW/BcFCFyBS7Os=" pdftag="P" isBookmarkSet="no" bookmark="no" Order="_x0033_"/>
  <Shape xmlns="" ID="hBH70lOt7v0hhWezTCy5fG5dzB8=" pdftag="Figure" isBookmarkSet="no" bookmark="no" artifact="_x0030_" formula="no" Lang="" Order="_x0032_" validate="yes"/>
  <Shape xmlns="" ID="PqCtkTbAm72w+LMb4zkfSjzf8hM=" isBookmarkSet="no" pdftag="H3" artifact="_x0030_" bookmark="yes" Order="_x0031_"/>
  <Shape xmlns="" ID="H3PbHNx6vh7bm32jxZvlx8KdsrQ=" pdftag="P" isBookmarkSet="no" bookmark="no" Order="_x0033_"/>
  <Shape xmlns="" ID="HkVAw0N9qj+vFSBu0PD+Z6T0k9o=" pdftag="Figure" isBookmarkSet="no" bookmark="no" artifact="_x0030_" formula="no" Lang="" Order="_x0032_" validate="yes"/>
  <Shape xmlns="" ID="NF9FLmiBtiIVfABefNY42dhCor8=" isBookmarkSet="no" pdftag="H3" artifact="_x0030_" bookmark="yes" Order="_x0031_"/>
  <Shape xmlns="" ID="MZdUk0sHVNV9rOFOF26CFYVMU94=" pdftag="P" isBookmarkSet="no" bookmark="no" Order="_x0033_"/>
  <Shape xmlns="" ID="6pCDWlzbUbFHaP+kNy1zJfIXV/U=" pdftag="Figure" isBookmarkSet="no" bookmark="no" artifact="_x0030_" formula="no" Lang="" Order="_x0032_" validate="yes"/>
  <Shape xmlns="" ID="Y5d6ZN0nsCvQGEMqL+GaI+r42FE=" isBookmarkSet="no" pdftag="H3" artifact="_x0030_" bookmark="yes" Order="_x0031_"/>
  <Shape xmlns="" ID="2XZvFm5p7cFTBPppe6Djb9EATK8=" pdftag="P" isBookmarkSet="no" bookmark="no" Order="_x0033_"/>
  <Shape xmlns="" ID="40saFQfnHWrRk5JqOutrzHr9ICw=" pdftag="Figure" isBookmarkSet="no" bookmark="no" artifact="_x0030_" formula="no" Lang="" Order="_x0032_" validate="yes"/>
  <Shape xmlns="" ID="sA0kDzE92AsPpH/F2kBzXiIBF4I=" pdftag="Figure" isBookmarkSet="no" bookmark="no" artifact="_x0030_" formula="no" inline="no" Lang="" Order="_x0033_" validate="yes"/>
  <Shape xmlns="" ID="oP95H+q/jzLfCh1NuOJisBJJR1A=" pdftag="P" isBookmarkSet="no" bookmark="no" Order="_x0032_"/>
  <Shape xmlns="" ID="PBjXJZMAgTiRm3k4QshaA1Hp+FA=" pdftag="H2" isBookmarkSet="no" bookmark="yes" Order="_x0031_"/>
  <Shape xmlns="" ID="qxaur8q0TbmSkNZFwU8MItka6Fs=" pdftag="H2" isBookmarkSet="no" bookmark="yes" Order="_x0031_"/>
  <Shape xmlns="" ID="NpKDltRxM78gDvMcLHrAQdzTZLQ=" pdftag="Figure" isBookmarkSet="no" bookmark="no" artifact="_x0030_" formula="no" Lang="" Order="_x0032_" validate="yes"/>
  <Shape xmlns="" ID="c1hFJ1z9MT72N2vNivsK4dJmloU=" pdftag="P" isBookmarkSet="no" bookmark="no" Order="_x0033_"/>
  <Shape xmlns="" ID="hr6/MMUvIDo7xjEytt7BbltghY4=" isBookmarkSet="no" pdftag="H3" artifact="_x0030_" bookmark="yes" Order="_x0031_"/>
  <Shape xmlns="" ID="JG2tfGepQleAML7tXiWQ1Cq7LrE=" pdftag="Figure" isBookmarkSet="no" bookmark="no" artifact="_x0030_" formula="no" Lang="" Order="_x0032_" validate="yes"/>
  <Shape xmlns="" ID="xOC4FpCs5fdJWzG32+1X17IJmtw=" pdftag="P" isBookmarkSet="no" bookmark="no" Order="_x0033_"/>
  <Shape xmlns="" ID="g2s1Q4d51RNozzZQxHQu6BKdhuU=" pdftag="P" isBookmarkSet="no" bookmark="no" Order="_x0033_"/>
  <Shape xmlns="" ID="6qxWaRI2vOgygLyvn00Gzm8j5LE=" pdftag="Figure" isBookmarkSet="no" bookmark="no" formula="no" inline="no" Lang="" Order="_x0032_" artifact="_x0030_" validate="yes"/>
  <Shape xmlns="" ID="b/gu2nZJOHoSxZtK2cjudbOBibY=" pdftag="P" isBookmarkSet="no" bookmark="no" Order="_x0033_"/>
  <Shape xmlns="" ID="Wt3OqcMfmCaYNNcqWHIebrUHJdo=" pdftag="Figure" isBookmarkSet="no" bookmark="no" artifact="_x0030_" formula="no" Lang="" Order="_x0032_" validate="yes"/>
  <Shape xmlns="" ID="FMwEysChDiSn2wnpsK+htOPEors=" pdftag="P" isBookmarkSet="no" bookmark="no" Order="_x0033_"/>
  <Shape xmlns="" ID="3I0p5sHU6CcAnRf18zFdYPVjbw0=" pdftag="Figure" isBookmarkSet="no" bookmark="no" artifact="_x0030_" formula="no" Lang="" Order="_x0032_" validate="yes"/>
  <Shape xmlns="" ID="xcp/6hCVKtucVjlzMU0aADerMEk=" pdftag="P" isBookmarkSet="no" bookmark="no" Order="_x0033_"/>
  <Shape xmlns="" ID="0tKXMe48awyoOCL8qumUWBsn8Hc=" pdftag="Figure" isBookmarkSet="no" bookmark="no" artifact="_x0030_" formula="no" Lang="" Order="_x0032_" validate="yes"/>
  <Shape xmlns="" ID="MCSwWcbjn1KZN1+9F9h8sWlw41Y=" pdftag="P" isBookmarkSet="no" bookmark="no" Order="_x0033_"/>
  <Shape xmlns="" ID="qGq8e5rQXMP6+7Lfh1VbhItnQWw=" pdftag="Figure" isBookmarkSet="no" bookmark="no" artifact="_x0030_" formula="no" Lang="" Order="_x0032_" validate="yes"/>
  <Shape xmlns="" ID="emMOTRLfC8R2QulzJMayBDun58g=" pdftag="P" isBookmarkSet="no" bookmark="no" Order="_x0033_"/>
  <Shape xmlns="" ID="t6WQuitbP1LZ9TCgxyF1n9DyIxk=" pdftag="Figure" isBookmarkSet="no" bookmark="no" artifact="_x0030_" formula="no" Lang="" Order="_x0032_" validate="yes"/>
  <Shape xmlns="" ID="Kv3lBVlP5Mbvbzux82KB/IVMpxY=" pdftag="P" isBookmarkSet="no" bookmark="no" Order="_x0033_"/>
  <Shape xmlns="" ID="qCWbuwn/iuh8Hq/NlXeojMG57hE=" pdftag="Figure" isBookmarkSet="no" bookmark="no" artifact="_x0030_" formula="no" Lang="" Order="_x0032_" validate="yes"/>
  <Shape xmlns="" ID="csSkKJvIDSMzHnMVEK1kzu0zdhc=" pdftag="P" isBookmarkSet="no" bookmark="no" Order="_x0033_"/>
  <Shape xmlns="" ID="18wO9J8iPJvyRnefZvUriX4oqjE=" pdftag="Figure" isBookmarkSet="no" bookmark="no" artifact="_x0030_" formula="no" Lang="" Order="_x0032_" validate="yes"/>
  <Shape xmlns="" ID="LwitiQIwC1VreapJF8EWZ/jXmfc=" pdftag="P" isBookmarkSet="no" bookmark="no" Order="_x0033_"/>
  <Shape xmlns="" ID="fOT9E75jCE1gYeQ82DC32hETjKk=" pdftag="Figure" isBookmarkSet="no" bookmark="no" artifact="_x0030_" formula="no" Lang="" Order="_x0032_" validate="yes"/>
  <Shape xmlns="" ID="BDJn7FIAUoMBsztIG9g+HZPtHWY=" pdftag="P" isBookmarkSet="no" bookmark="no" Order="_x0033_"/>
  <Shape xmlns="" ID="vluQgRBWfl/P9VniMhJE8AIqYj8=" pdftag="Figure" isBookmarkSet="no" bookmark="no" artifact="_x0030_" formula="no" Lang="" Order="_x0032_" validate="yes"/>
  <Shape xmlns="" ID="BZE+5Sdy1VmMp54ge2ieh+IE6QU=" pdftag="P" isBookmarkSet="no" bookmark="no" Order="_x0033_"/>
  <Shape xmlns="" ID="yQLVW2fShppgOLPH5bMYSQh23bM=" pdftag="Figure" isBookmarkSet="no" bookmark="no" artifact="_x0030_" formula="no" Lang="" Order="_x0032_" validate="yes"/>
  <Shape xmlns="" ID="bqA94u+HS4epcAUHaqAC2cYbXA4=" pdftag="P" isBookmarkSet="no" bookmark="no" Order="_x0033_"/>
  <Shape xmlns="" ID="hlyk6SjYQqb84xqmh/nuFaWnpg4=" pdftag="Figure" isBookmarkSet="no" bookmark="no" artifact="_x0030_" formula="no" Lang="" Order="_x0032_" validate="yes"/>
  <Shape xmlns="" ID="oVQH7A3xbe6p3Mm13G4Q3RnMYkQ=" pdftag="P" isBookmarkSet="no" bookmark="no" Order="_x0033_"/>
  <Shape xmlns="" ID="kWjSpxU8jyJBiDbo+c68VIPPONw=" pdftag="Figure" isBookmarkSet="no" bookmark="no" artifact="_x0030_" formula="no" Lang="" Order="_x0032_" validate="yes"/>
  <Shape xmlns="" ID="AkNZpRstWBPeaj8gKysuLpv1DOU=" pdftag="P" isBookmarkSet="no" bookmark="no" Order="_x0033_"/>
  <Shape xmlns="" ID="w296Bh7LJ8TJvtDc8UdoH2lEDcI=" pdftag="Figure" isBookmarkSet="no" bookmark="no" artifact="_x0030_" formula="no" Lang="" Order="_x0032_" validate="yes"/>
  <Shape xmlns="" ID="NQekjg75i7poc2U9lBFpJrMOIN4=" isBookmarkSet="no" pdftag="H3" artifact="_x0030_" bookmark="yes" Order="_x0031_"/>
  <Shape xmlns="" ID="OlAhtE+YIdPiXbEvxzU3TUxNbI8=" pdftag="P" isBookmarkSet="no" bookmark="no" Order="_x0033_"/>
  <Shape xmlns="" ID="lUbuD9RutNUz7S8Cd6xqXNFm+AA=" pdftag="Figure" isBookmarkSet="no" bookmark="no" artifact="_x0030_" formula="no" Lang="" Order="_x0032_" validate="yes"/>
  <Shape xmlns="" ID="jbDjR4HU2mlhcIUpLTv1y+MMEJw=" isBookmarkSet="no" pdftag="H3" artifact="_x0030_" bookmark="yes" Order="_x0031_"/>
  <Shape xmlns="" ID="DR8tdA29AD1DsPZ//Uw0q2zYTIA=" pdftag="P" isBookmarkSet="no" bookmark="no" Order="_x0033_"/>
  <Shape xmlns="" ID="6WKjbQklDmzI2sHrE7BPM+R7jnQ=" pdftag="Figure" isBookmarkSet="no" bookmark="no" artifact="_x0030_" formula="no" Lang="" Order="_x0032_" validate="yes"/>
  <Shape xmlns="" ID="raVf8+oUvuwJGjouMziJymejauA=" pdftag="P" isBookmarkSet="no" bookmark="no" Order="_x0033_"/>
  <Shape xmlns="" ID="tJWks9dHJapLvq8AHSOAioc8Q8Y=" pdftag="Figure" isBookmarkSet="no" bookmark="no" artifact="_x0030_" formula="no" Lang="" Order="_x0032_" validate="yes"/>
  <Shape xmlns="" ID="7vdHhSzOfF6fmhuzoobNnaoGmEU=" pdftag="Figure" isBookmarkSet="no" bookmark="no" formula="no" inline="no" Lang="" Order="_x0033_" artifact="_x0030_" validate="yes"/>
  <Shape xmlns="" ID="KQx3E+6COA7BTam9nQKnArD9X/k=" pdftag="P" isBookmarkSet="no" bookmark="no" Order="_x0032_"/>
  <Shape xmlns="" ID="X3n+fpZYxisKm5PWNYDzKB4Uvmw=" pdftag="H2" isBookmarkSet="no" bookmark="yes" Order="_x0031_"/>
  <Shape xmlns="" ID="MqaX9hj0lLEJRPCrAMNXTRLcyV8=" isBookmarkSet="no" pdftag="H3" artifact="_x0030_" bookmark="yes" Order="_x0031_"/>
  <Shape xmlns="" ID="ggaPsXS1+At70IGmkD6Ni/XYup4=" pdftag="Figure" isBookmarkSet="no" bookmark="no" artifact="_x0030_" formula="no" Lang="" Order="_x0032_" validate="yes"/>
  <Shape xmlns="" ID="E516K8FqKPYW7s6bUtgRbiBZtoA=" pdftag="P" isBookmarkSet="no" bookmark="no" Order="_x0033_"/>
  <Shape xmlns="" ID="2gWp5/WkvsRo0Zxaai8dsYaong4=" pdftag="Figure" isBookmarkSet="no" bookmark="no" artifact="_x0030_" formula="no" Lang="" Order="_x0032_" validate="yes"/>
  <Shape xmlns="" ID="8XdxnjFCV3NSvsrXBEh2Z06BDI4=" pdftag="P" isBookmarkSet="no" bookmark="no" Order="_x0033_"/>
  <Shape xmlns="" ID="oiRu5mLh+kWbCoTB51qbmcDDb50=" isBookmarkSet="no" pdftag="H3" artifact="_x0030_" bookmark="yes" Order="_x0031_"/>
  <Shape xmlns="" ID="3DLvCk1pEkS9pegdSY0vFpIpnBw=" pdftag="Figure" isBookmarkSet="no" bookmark="no" artifact="_x0030_" formula="no" Lang="" Order="_x0032_" validate="yes"/>
  <Shape xmlns="" ID="zCKLusObrwfDhgSQ4vJgL9ibFFc=" pdftag="P" isBookmarkSet="no" bookmark="no" Order="_x0033_"/>
  <Shape xmlns="" ID="1EvS4licLcVbzPAAH0I6XcRNLuQ=" isBookmarkSet="no" pdftag="H3" artifact="_x0030_" bookmark="yes" Order="_x0031_"/>
  <Shape xmlns="" ID="x/pTAqjy0YOQTD13gZqW2BbueUw=" pdftag="Figure" isBookmarkSet="no" bookmark="no" artifact="_x0030_" formula="no" Lang="" Order="_x0032_" validate="yes"/>
  <Shape xmlns="" ID="hT6hVUqI/ANdBHZov3DGDyS8/HQ=" pdftag="P" isBookmarkSet="no" bookmark="no" Order="_x0033_"/>
  <Shape xmlns="" ID="urog71VD9MD7D9QLXDBMGCkmUYs=" isBookmarkSet="no" pdftag="H3" artifact="_x0030_" bookmark="yes" Order="_x0031_"/>
  <Shape xmlns="" ID="PL6EZ+I+IFShB/oCjmmrOwqKCWk=" pdftag="Figure" isBookmarkSet="no" bookmark="no" artifact="_x0030_" formula="no" Lang="" Order="_x0032_" validate="yes"/>
  <Shape xmlns="" ID="CZbP8yWH1+KQk4sLY5s47zZrKDQ=" pdftag="P" isBookmarkSet="no" bookmark="no" Order="_x0033_"/>
  <Shape xmlns="" ID="4hX4fODnLoaQae8ojkzOcmEDQWU=" isBookmarkSet="no" pdftag="H3" artifact="_x0030_" bookmark="yes" Order="_x0031_"/>
  <Shape xmlns="" ID="IlkeTtfhuIs2Q8EFSCCBi4QGPa0=" pdftag="Figure" isBookmarkSet="no" bookmark="no" artifact="_x0030_" formula="no" Lang="" Order="_x0032_" validate="yes"/>
  <Shape xmlns="" ID="HSHUseQT3NdvYPB7hh/fYDgL+Vo=" pdftag="P" isBookmarkSet="no" bookmark="no" Order="_x0033_"/>
  <Shape xmlns="" ID="BsCw78UsdUsm9f9waZTES1b2Jug=" isBookmarkSet="no" pdftag="H3" artifact="_x0030_" bookmark="yes" Order="_x0031_"/>
  <Shape xmlns="" ID="BAW6z2BBynVXA+HuPSOYrjVh0Lw=" pdftag="P" isBookmarkSet="no" bookmark="no" Order="_x0033_"/>
  <Shape xmlns="" ID="HBNZ9HKMywn0LeI+4h3+ggOTJFQ=" pdftag="Figure" isBookmarkSet="no" bookmark="no" artifact="_x0030_" formula="no" Lang="" Order="_x0032_" validate="yes"/>
  <Shape xmlns="" ID="LAxp15XbTvSdXoHbPG3mdt9y3dA=" isBookmarkSet="no" pdftag="H3" artifact="_x0030_" bookmark="yes" Order="_x0031_"/>
  <Shape xmlns="" ID="eyDNr0MC1ZUJR4kmZFZBAuoukhA=" pdftag="P" isBookmarkSet="no" bookmark="no" Order="_x0033_"/>
  <Shape xmlns="" ID="Sy23BykHR4brpeC2mfB5mcgd5Lk=" pdftag="Figure" isBookmarkSet="no" bookmark="no" artifact="_x0030_" formula="no" Lang="" Order="_x0032_" validate="yes"/>
  <Shape xmlns="" ID="CzlIDWp/D+IG8AxIOk/jOgHICHI=" isBookmarkSet="no" pdftag="H3" artifact="_x0030_" bookmark="yes" Order="_x0031_"/>
  <Shape xmlns="" ID="2ijLhZ2fxUg6jnpaf/ql2iDFqsM=" pdftag="P" isBookmarkSet="no" bookmark="no" Order="_x0033_"/>
  <Shape xmlns="" ID="p7cu0s1a3MHFSv+bYKIIuLlc9hQ=" pdftag="Figure" isBookmarkSet="no" bookmark="no" artifact="_x0030_" formula="no" Lang="" Order="_x0032_" validate="yes"/>
  <Shape xmlns="" ID="Our67n2If08wfi/so4yB8CxLyYI=" isBookmarkSet="no" pdftag="H3" artifact="_x0030_" bookmark="yes" Order="_x0031_"/>
  <Shape xmlns="" ID="A3jYnravvsn2CBhfXE2veM9w3jg=" pdftag="P" isBookmarkSet="no" bookmark="no" Order="_x0033_"/>
  <Shape xmlns="" ID="pGvWPfGPF070ShAckU9mfaCqwSc=" pdftag="Figure" isBookmarkSet="no" bookmark="no" artifact="_x0030_" formula="no" Lang="" Order="_x0032_" validate="yes"/>
  <Shape xmlns="" ID="li6tHJzNDl52kYBJlDUvc73YFvs=" isBookmarkSet="no" pdftag="H3" artifact="_x0030_" bookmark="yes" Order="_x0031_"/>
  <Shape xmlns="" ID="pxkHLZXhD50jn5swXsCdzLo65Dg=" pdftag="P" isBookmarkSet="no" bookmark="no" Order="_x0033_"/>
  <Shape xmlns="" ID="kSjAOcu+4s5fZwS22Xgk9cyrzNw=" pdftag="Figure" isBookmarkSet="no" bookmark="no" artifact="_x0030_" formula="no" Lang="" Order="_x0032_" validate="yes"/>
  <Shape xmlns="" ID="XeW3eRzsbhktZCK/3UAsQCDmQuw=" isBookmarkSet="no" pdftag="H3" artifact="_x0030_" bookmark="yes" Order="_x0031_"/>
  <Shape xmlns="" ID="0tB7AIzusATURtW8TfB2q+XzgCw=" pdftag="P" isBookmarkSet="no" bookmark="no" Order="_x0033_"/>
  <Shape xmlns="" ID="ws2F6L+ownvJPL1iAA3CWoojtvc=" pdftag="Figure" isBookmarkSet="no" bookmark="no" artifact="_x0030_" formula="no" Lang="" Order="_x0032_" validate="yes"/>
  <Shape xmlns="" ID="2D63KwBZpF6nSfbuT2vUQzx6b9Y=" isBookmarkSet="no" pdftag="H3" artifact="_x0030_" bookmark="yes" Order="_x0031_"/>
  <Shape xmlns="" ID="IfZgqHjs7vpl2kjOQ0OGS74wbfU=" pdftag="P" isBookmarkSet="no" bookmark="no" Order="_x0033_"/>
  <Shape xmlns="" ID="4LeRdZucuH4yztP/24/KJxtNAzk=" pdftag="Figure" isBookmarkSet="no" bookmark="no" artifact="_x0030_" formula="no" Lang="" Order="_x0032_" validate="yes"/>
  <Shape xmlns="" ID="0hFukM8bmBYkI2CNf/6A86EMtrk=" isBookmarkSet="no" pdftag="H3" artifact="_x0030_" bookmark="yes" Order="_x0031_"/>
  <Shape xmlns="" ID="jL/lchTvVQoz+QMJLL/7jSsd/5U=" pdftag="P" isBookmarkSet="no" bookmark="no" Order="_x0033_"/>
  <Shape xmlns="" ID="g/GICR8B4cGpJRpRpzAM6QtERKI=" pdftag="Figure" isBookmarkSet="no" bookmark="no" artifact="_x0030_" formula="no" Lang="" Order="_x0032_" validate="yes"/>
  <Shape xmlns="" ID="7/VtjFjlwp5Tcd8OVW2YfXRQa+I=" isBookmarkSet="no" pdftag="H3" artifact="_x0030_" bookmark="yes" Order="_x0031_"/>
  <Shape xmlns="" ID="ljM7in2i17Y4Wv69pr4dpAcbWDs=" pdftag="P" isBookmarkSet="no" bookmark="no" Order="_x0033_"/>
  <Shape xmlns="" ID="zBPNYkXcKIFwIdQiC6Y7wYL8qGI=" pdftag="Figure" isBookmarkSet="no" bookmark="no" artifact="_x0030_" formula="no" Lang="" Order="_x0032_" validate="yes"/>
  <Shape xmlns="" ID="QaxBpnZiRvICVzbJu67ExycYGUc=" isBookmarkSet="no" pdftag="H3" artifact="_x0030_" bookmark="yes" Order="_x0031_"/>
  <Shape xmlns="" ID="GpzEYIvZYbnBRBjW69ajeJEyX+o=" pdftag="P" isBookmarkSet="no" bookmark="no" Order="_x0033_"/>
  <Shape xmlns="" ID="GZFJWY7PatME5XKlJFE87Qx9Qkg=" pdftag="Figure" isBookmarkSet="no" bookmark="no" artifact="_x0030_" formula="no" Lang="" Order="_x0032_" validate="yes"/>
  <Shape xmlns="" ID="vpBGO78iPoADPHAsjkUgPdKLdOs=" isBookmarkSet="no" pdftag="H3" artifact="_x0030_" bookmark="yes" Order="_x0031_"/>
  <Shape xmlns="" ID="9XB91sb4SbNqhX0o0o6gH29cgI8=" pdftag="P" isBookmarkSet="no" bookmark="no" Order="_x0033_"/>
  <Shape xmlns="" ID="9LLHbJe3hvo2g43b0MbSpdHZVQk=" pdftag="Figure" isBookmarkSet="no" bookmark="no" artifact="_x0030_" formula="no" Lang="" Order="_x0032_" validate="yes"/>
  <Shape xmlns="" ID="z+klPKlVQ3YGQA0sryDZS3qtZ/w=" isBookmarkSet="no" pdftag="H3" artifact="_x0030_" bookmark="yes" Order="_x0031_"/>
  <Shape xmlns="" ID="FWcY2kdIPo7Fm1DYLiEL15Lq32g=" pdftag="P" isBookmarkSet="no" bookmark="no" Order="_x0033_"/>
  <Shape xmlns="" ID="45vnwdwaYHu7neGDvfnzBb2G2XM=" pdftag="Figure" isBookmarkSet="no" bookmark="no" artifact="_x0030_" formula="no" Lang="" Order="_x0032_" validate="yes"/>
  <Shape xmlns="" ID="KmxkRG/hoxigaLa7ryYHbgs9ZEU=" isBookmarkSet="no" pdftag="H3" artifact="_x0030_" bookmark="yes" Order="_x0031_"/>
  <Shape xmlns="" ID="UxOHTR8kof+EAdRtmmWC44tD+4M=" pdftag="P" isBookmarkSet="no" bookmark="no" Order="_x0033_"/>
  <Shape xmlns="" ID="EoI5DbitapqYXVzXdkj++WB+/60=" pdftag="Figure" isBookmarkSet="no" bookmark="no" artifact="_x0030_" formula="no" Lang="" Order="_x0032_" validate="yes"/>
  <Shape xmlns="" ID="8kqxJZ0bc3/DSxNoFCJIuEsQzoo=" isBookmarkSet="no" pdftag="H3" artifact="_x0030_" bookmark="yes" Order="_x0031_"/>
  <Shape xmlns="" ID="rhhmLjTBBmAZ0RtasshBsKO0hNE=" pdftag="P" isBookmarkSet="no" bookmark="no" Order="_x0033_"/>
  <Shape xmlns="" ID="diY6ULyc2S/bb7nvkFrtOqX9Gwo=" pdftag="Figure" isBookmarkSet="no" bookmark="no" artifact="_x0030_" formula="no" Lang="" Order="_x0032_" validate="yes"/>
  <Shape xmlns="" ID="r7BiK7LqhliHP7fit2KRe1YGFIQ=" pdftag="Figure" isBookmarkSet="no" bookmark="no" artifact="_x0030_" formula="no" inline="no" Lang="" Order="_x0033_" validate="yes"/>
  <Shape xmlns="" ID="PZpm6cke13gRLjhXZtoYpGEueq0=" pdftag="P" isBookmarkSet="no" bookmark="no" Order="_x0032_"/>
  <Shape xmlns="" ID="5cs6wGwdrTdwUIv5OO/lyzxD3hA=" pdftag="H2" isBookmarkSet="no" bookmark="yes" Order="_x0031_"/>
  <Shape xmlns="" ID="cL2xiMTRE0RfOeVA20iBtmhSj/o=" isBookmarkSet="no" pdftag="H3" artifact="_x0030_" bookmark="yes" Order="_x0031_"/>
  <Shape xmlns="" ID="WbZqxJLrcGMgXMbHGM0tvYgtwOY=" pdftag="Figure" isBookmarkSet="no" bookmark="no" artifact="_x0030_" formula="no" Lang="" Order="_x0032_" validate="yes"/>
  <Shape xmlns="" ID="pBcbyzHCpRvbXRuDCfOpVVkBumw=" pdftag="P" isBookmarkSet="no" bookmark="no" Order="_x0033_"/>
  <Shape xmlns="" ID="8zK2F7Nb6eq6xERrmqOpIjD8tu0=" isBookmarkSet="no" pdftag="H3" artifact="_x0030_" bookmark="yes" Order="_x0031_"/>
  <Shape xmlns="" ID="FnY21jpD380UQ9nDUqtm1N6rfoo=" pdftag="Figure" isBookmarkSet="no" bookmark="no" artifact="_x0030_" formula="no" Lang="" Order="_x0032_" validate="yes"/>
  <Shape xmlns="" ID="ixy/vTeJo5iaOdhOUYkwqaG+zCw=" pdftag="P" isBookmarkSet="no" bookmark="no" Order="_x0033_"/>
  <Shape xmlns="" ID="1a4E6yorHmWKv0bM+WL7qcSmjZc=" isBookmarkSet="no" pdftag="H3" artifact="_x0030_" bookmark="yes" Order="_x0031_"/>
  <Shape xmlns="" ID="4WAV9PAhsZknBlAO1BMyiW8r1uY=" pdftag="P" isBookmarkSet="no" bookmark="no" Order="_x0033_"/>
  <Shape xmlns="" ID="Duozv1wScNfaMj88HGSIjQD19Bc=" pdftag="Figure" isBookmarkSet="no" bookmark="no" artifact="_x0030_" formula="no" Lang="" Order="_x0032_" validate="yes"/>
  <Shape xmlns="" ID="cPmVr3VqoCftG1z3hQMMKiAIEpo=" isBookmarkSet="no" pdftag="H3" artifact="_x0030_" bookmark="yes" Order="_x0031_"/>
  <Shape xmlns="" ID="kAaCCDOBC9MVfP/Q61t9SNi3qhw=" pdftag="P" isBookmarkSet="no" bookmark="no" Order="_x0033_"/>
  <Shape xmlns="" ID="um3CgXUP2yNAE6SmmVgZhy8uPfs=" pdftag="Figure" isBookmarkSet="no" bookmark="no" artifact="_x0030_" formula="no" Lang="" Order="_x0032_" validate="yes"/>
  <Shape xmlns="" ID="DlTm93FTHyF5XlxKc2j9k3URBwM=" isBookmarkSet="no" pdftag="H3" artifact="_x0030_" bookmark="yes" Order="_x0031_"/>
  <Shape xmlns="" ID="Ans7msYqsEZpaCDTXzrMCsHAZ0Y=" pdftag="P" isBookmarkSet="no" bookmark="no" Order="_x0033_"/>
  <Shape xmlns="" ID="s+ovqVRREMCrLGTDTfYrYYYmeCE=" pdftag="Figure" isBookmarkSet="no" bookmark="no" artifact="_x0030_" formula="no" Lang="" Order="_x0032_" validate="yes"/>
  <Shape xmlns="" ID="ssRrh9teCfSLNv6fenBROfo3uJc=" isBookmarkSet="no" pdftag="H3" artifact="_x0030_" bookmark="yes" Order="_x0031_"/>
  <Shape xmlns="" ID="mdgffHHuQQCbt/a6ZwLRRmKf7N4=" pdftag="P" isBookmarkSet="no" bookmark="no" Order="_x0033_"/>
  <Shape xmlns="" ID="ylp8hsu4zMG4XJ7Dxz3PeEn3jl4=" pdftag="Figure" isBookmarkSet="no" bookmark="no" artifact="_x0030_" formula="no" Lang="" Order="_x0032_" validate="yes"/>
  <Shape xmlns="" ID="NS7sUTEO47yPGshS/dy6aVGvtKM=" isBookmarkSet="no" pdftag="H3" artifact="_x0030_" bookmark="yes" Order="_x0031_"/>
  <Shape xmlns="" ID="JSysa8E6fZUslAeMU85BnymbEts=" pdftag="P" isBookmarkSet="no" bookmark="no" Order="_x0033_"/>
  <Shape xmlns="" ID="Ue00aDP4iwikY7I5iN//+v72ZQQ=" pdftag="Figure" isBookmarkSet="no" bookmark="no" artifact="_x0030_" formula="no" Lang="" Order="_x0032_" validate="yes"/>
  <Shape xmlns="" ID="1U/BLEt1+28quJHg4tFrH0NaDaU=" isBookmarkSet="no" pdftag="H3" artifact="_x0030_" bookmark="yes" Order="_x0031_"/>
  <Shape xmlns="" ID="PigW+MSS7+ymczjQ0EGUlLxE6HA=" pdftag="P" isBookmarkSet="no" bookmark="no" Order="_x0033_"/>
  <Shape xmlns="" ID="WWpw8ujg9JmztSb5RtLMBBco9eU=" pdftag="Figure" isBookmarkSet="no" bookmark="no" artifact="_x0030_" formula="no" Lang="" Order="_x0032_" validate="yes"/>
  <Shape xmlns="" ID="zD24CtGc099R9wolWAb3UtgEOqk=" isBookmarkSet="no" pdftag="H3" artifact="_x0030_" bookmark="yes" Order="_x0031_"/>
  <Shape xmlns="" ID="NVv3mKrC6gnzyXlM8oLNMnvsk0g=" pdftag="P" isBookmarkSet="no" bookmark="no" Order="_x0033_"/>
  <Shape xmlns="" ID="N4ePpMAwoBAolHzhN1pV09be5SQ=" pdftag="Figure" isBookmarkSet="no" bookmark="no" artifact="_x0030_" formula="no" Lang="" Order="_x0032_" validate="yes"/>
  <Shape xmlns="" ID="5GnpTEWkCTq360t5sm70T3wXeaE=" isBookmarkSet="no" pdftag="H3" artifact="_x0030_" bookmark="yes" Order="_x0031_"/>
  <Shape xmlns="" ID="ySBUV9YbLNdHjN87lDyA3U0ML7o=" pdftag="P" isBookmarkSet="no" bookmark="no" Order="_x0033_"/>
  <Shape xmlns="" ID="ZsmQPonW19Xi9/QI0oBcl78AbPQ=" pdftag="Figure" isBookmarkSet="no" bookmark="no" formula="no" inline="no" Lang="" Order="_x0032_" artifact="_x0030_" validate="yes"/>
  <Shape xmlns="" ID="3vpjJAg6CLkZYjR4nE2vJWv6P84=" isBookmarkSet="no" pdftag="H3" artifact="_x0030_" bookmark="yes" Order="_x0031_"/>
  <Shape xmlns="" ID="/1pYyYyxQ2mERgzRfKNgBTksNY4=" pdftag="P" isBookmarkSet="no" bookmark="no" Order="_x0033_"/>
  <Shape xmlns="" ID="CzeSL/a7KUbU+3ysGc0g1BP3bAw=" pdftag="Figure" isBookmarkSet="no" bookmark="no" artifact="_x0030_" formula="no" Lang="" Order="_x0032_" validate="yes"/>
  <Shape xmlns="" ID="igb+Af+8JoR2qyvhxMC4wtYfbhU=" isBookmarkSet="no" pdftag="H3" artifact="_x0030_" bookmark="yes" Order="_x0031_"/>
  <Shape xmlns="" ID="Phv7Xcs0OVpG1XoyPvXv+C5eLSk=" pdftag="P" isBookmarkSet="no" bookmark="no" Order="_x0033_"/>
  <Shape xmlns="" ID="WNEaEN1L53LHKwvxfHlZdsfojF0=" pdftag="Figure" isBookmarkSet="no" bookmark="no" artifact="_x0030_" formula="no" Lang="" Order="_x0032_" validate="yes"/>
  <Shape xmlns="" ID="UZKn+K8MfIKqH2elXgFkqQVUYOA=" pdftag="Figure" isBookmarkSet="no" bookmark="no" formula="no" inline="no" Lang="" Order="_x0033_" artifact="_x0030_" validate="yes"/>
  <Shape xmlns="" ID="LGOlb2m6I71YMWvjWwa5unGQpvU=" pdftag="P" isBookmarkSet="no" bookmark="no" Order="_x0032_"/>
  <Shape xmlns="" ID="HkHCClFtMQ9kRRHSTKvG62HHqtU=" pdftag="H2" isBookmarkSet="no" bookmark="yes" Order="_x0031_"/>
  <Shape xmlns="" ID="2Kwt3p3JriFs8RWDJaGBg7ByTUU=" pdftag="P" isBookmarkSet="no" bookmark="no" Order="_x0032_"/>
  <Shape xmlns="" ID="iPLsQioeBLmuQt8jVIdV8hztlic=" isBookmarkSet="no" pdftag="H3" artifact="_x0030_" bookmark="yes" Order="_x0031_"/>
  <Shape xmlns="" ID="jtftOGFVEFfnvcQ25PMp4iiMEQc=" pdftag="P" isBookmarkSet="no" bookmark="no" Order="_x0032_"/>
  <Shape xmlns="" ID="FCuPk7SGmGpmlu2LOeXsqk4JTls=" isBookmarkSet="no" pdftag="H3" artifact="_x0030_" bookmark="yes" Order="_x0031_"/>
  <Shape xmlns="" ID="B8lA6mKeZJy6smuf0f20f3IWPWg=" pdftag="P" isBookmarkSet="no" bookmark="no" Order="_x0032_"/>
  <Shape xmlns="" ID="WLQM6WomRekBS9NBSxcgnVLZiwc=" pdftag="Figure" isBookmarkSet="no" bookmark="no" artifact="_x0030_" formula="no" inline="no" Lang="" Order="_x0033_" validate="yes"/>
  <Shape xmlns="" ID="Sk6asLMkD2lbSFfy0kYm2bbW7vA=" pdftag="P" isBookmarkSet="no" bookmark="no" Order="_x0032_"/>
  <Shape xmlns="" ID="KkyV73V2/3dpHmK3BwXvloOREYs=" pdftag="H2" isBookmarkSet="no" bookmark="yes" Order="_x0031_"/>
  <Shape xmlns="" ID="9fAischAP/79YjFKUV42iWvxGhI=" pdftag="P" isBookmarkSet="no" bookmark="no" Order="_x0032_"/>
  <Shape xmlns="" ID="9zQ1H0U2eK1mytAmcwy6dIxPZJs=" isBookmarkSet="no" pdftag="H3" artifact="_x0030_" bookmark="yes" Order="_x0031_"/>
  <Shape xmlns="" ID="o9xvVPHpWnjekU+Pp78rC4OxN34=" pdftag="P" isBookmarkSet="no" bookmark="no" Order="_x0033_"/>
  <Shape xmlns="" ID="RBTTwYJocTsKkhKKsyEEt+006Jc=" pdftag="Figure" isBookmarkSet="no" bookmark="no" artifact="_x0030_" formula="no" Lang="" Order="_x0032_" validate="yes"/>
  <Shape xmlns="" ID="EdmyW5jD0sQ7VNfFnWmk5Nc3Bfw=" isBookmarkSet="no" pdftag="H3" artifact="_x0030_" bookmark="yes" Order="_x0031_"/>
  <Shape xmlns="" ID="s5367I304AEhQwWktxz/DACN9Z4=" pdftag="P" isBookmarkSet="no" bookmark="no" Order="_x0033_"/>
  <Shape xmlns="" ID="+iqrMJvmwWW1256IljdXsvD8E5A=" pdftag="Figure" isBookmarkSet="no" bookmark="no" artifact="_x0030_" formula="no" Lang="" Order="_x0032_" validate="yes"/>
  <Shape xmlns="" ID="X0uwFW/yJnKuqD9PUZGi3YkgycY=" isBookmarkSet="no" pdftag="H3" artifact="_x0030_" bookmark="yes" Order="_x0031_"/>
  <Shape xmlns="" ID="ClY/nBiHO1iNqBTAri5r9wqgDZk=" pdftag="P" isBookmarkSet="no" bookmark="no" Order="_x0033_"/>
  <Shape xmlns="" ID="dszyD+lEGBKx7DnxoqGHQK6fDRs=" pdftag="Figure" isBookmarkSet="no" bookmark="no" artifact="_x0030_" formula="no" Lang="" Order="_x0032_" validate="yes"/>
  <Shape xmlns="" ID="JDnJgMR5+pAYzHKHaGEUrHmXI6o=" isBookmarkSet="no" pdftag="H3" artifact="_x0030_" bookmark="yes" Order="_x0031_"/>
  <Shape xmlns="" ID="im8rbyeS3JWMzf+6Q0gJwpCXYUo=" pdftag="P" isBookmarkSet="no" bookmark="no" Order="_x0033_"/>
  <Shape xmlns="" ID="wBpc+5Uql91GTdKEgW1vykMGgtY=" pdftag="Figure" isBookmarkSet="no" bookmark="no" artifact="_x0030_" formula="no" Lang="" Order="_x0032_" validate="yes"/>
  <Shape xmlns="" ID="U6NqluhG7lWWhcEqA0CffSOEOhI=" isBookmarkSet="no" pdftag="H3" artifact="_x0030_" bookmark="yes" Order="_x0031_"/>
  <Shape xmlns="" ID="/WXQ+epK/Gk5Nzw5/gMLtjgfShM=" pdftag="P" isBookmarkSet="no" bookmark="no" Order="_x0033_"/>
  <Shape xmlns="" ID="MNdnKGgrvauY6vlfc8joP64uK9A=" pdftag="Figure" isBookmarkSet="no" bookmark="no" artifact="_x0030_" formula="no" Lang="" Order="_x0032_" validate="yes"/>
  <Shape xmlns="" ID="tsVwIvhtZ6pLv/8WsDPEUQ8bHG0=" isBookmarkSet="no" pdftag="H3" artifact="_x0030_" bookmark="yes" Order="_x0031_"/>
  <Shape xmlns="" ID="Ch9eBq3/kUWIm4ZhEVR0qQwLOM8=" pdftag="P" isBookmarkSet="no" bookmark="no" Order="_x0033_"/>
  <Shape xmlns="" ID="UVp7x3CFOOZ8Jm0JhFqwJiagfp8=" pdftag="Figure" isBookmarkSet="no" bookmark="no" artifact="_x0030_" formula="no" Lang="" Order="_x0032_" validate="yes"/>
  <Shape xmlns="" ID="im5oFvRec+3x4x0IB6LUDyd7fEs=" isBookmarkSet="no" pdftag="H3" artifact="_x0030_" bookmark="yes" Order="_x0031_"/>
  <Shape xmlns="" ID="w+bYVBbxXcklrPhEHdzHCxGDL6I=" pdftag="P" isBookmarkSet="no" bookmark="no" Order="_x0033_"/>
  <Shape xmlns="" ID="Q5WWxgG3hzIl9Uf1rH8NGgrdTM8=" pdftag="Figure" isBookmarkSet="no" bookmark="no" formula="no" artifact="_x0030_" inline="no" Lang="" Order="_x0032_" validate="yes"/>
  <SubText xmlns="" ID="cMQzTfu4DocFSWEdSHiBI2oA+Lg=" ActualText=""/>
  <SubText xmlns="" ID="huOqKPx1YCpPx4CokEdvCejUFJI=" ActualText=""/>
  <SubText xmlns="" ID="Q5WWxgG3hzIl9Uf1rH8NGgrdTM8=" ActualText=""/>
  <SubText xmlns="" ID="MG2/XWwdB4fsq0RsZXa2/2ajJYU=" ActualText=""/>
  <SubText xmlns="" ID="mDIpUAHz+V+5edp7bWLysVOvs4s=" ActualText=""/>
  <SubText xmlns="" ID="eS8do3gF0CkVCWOuZePN+srBoXw=" ActualText=""/>
  <SubText xmlns="" ID="t0HbgtSzLVT281PW0bbT10L+UGw=" ActualText=""/>
  <SubText xmlns="" ID="El1EexidZq2ywWPjFY0kW94CXkk=" ActualText=""/>
  <SubText xmlns="" ID="bSsIFiemHBmCyYf/AeO4ikUDCLw=" ActualText=""/>
  <SubText xmlns="" ID="RNY/bEXBRTuC7wovTyhie9T21f0=" ActualText=""/>
  <SubText xmlns="" ID="24owKfB/Bxelddgwpkht0it5bKQ=" ActualText=""/>
  <SubText xmlns="" ID="IJKk6A0OxGl4IGLncyDzU5bMI5o=" ActualText=""/>
  <SubText xmlns="" ID="mnK50DjT5bOUnIprfl+vvE3FqnI=" ActualText=""/>
  <SubText xmlns="" ID="BtI0UAYvsnbUYIww/cvRGzjt3Sc=" ActualText=""/>
  <SubText xmlns="" ID="FMw41ce10k0EXMkTmAYp0v9d9dg=" ActualText=""/>
  <SubText xmlns="" ID="55lIkMlYR4Gfh7k1hU0Gl65OBqQ=" ActualText=""/>
  <SubText xmlns="" ID="0SYjKdoad34fQKSY+bYQUmHzQAU=" ActualText=""/>
  <SubText xmlns="" ID="HtdnXE8LGRv3S6mH3RahZbNgYZE=" ActualText=""/>
  <SubText xmlns="" ID="7z5fWCyPiu3T2Bp/nNplXTvN/Vk=" ActualText=""/>
  <SubText xmlns="" ID="5Ml1YU7uriz0hPx6psbykixEj2c=" ActualText=""/>
  <SubText xmlns="" ID="KGXkNIf5AheGcQTsgu+ZGQOYZN8=" ActualText=""/>
  <SubText xmlns="" ID="v+jasJDGiaxwsKJJ/a6kw6N7bOo=" ActualText=""/>
  <SubText xmlns="" ID="mU74MTCoxK4eYNv8Whv5i3he/Yw=" ActualText=""/>
  <SubText xmlns="" ID="OwyY5C0gGksTNArJ+Pl5i6NSuM0=" ActualText=""/>
  <SubText xmlns="" ID="WwSlEsTlu67m6ZM2uFHtlX3hBgI=" ActualText=""/>
  <SubText xmlns="" ID="U6awb2NMZq6P+bf7LyK2ICkbLfs=" ActualText=""/>
  <SubText xmlns="" ID="hVn0bfe7Ohh4bI4CvrkN6xSX5vQ=" ActualText=""/>
  <SubText xmlns="" ID="ncTluMsh5tDugpY+kXRRX1XdEtU=" ActualText=""/>
  <SubText xmlns="" ID="TnbS6y7twgO04viUOQpJvd7V5G8=" ActualText=""/>
  <SubText xmlns="" ID="/I6nAnkABKhSwR/qaKjuJjQU5pE=" ActualText=""/>
  <SubText xmlns="" ID="pFh0fqdBF6Zc7XUJ2PKC1L20uHg=" ActualText=""/>
  <SubText xmlns="" ID="xXrB3IROWFuDAcfDBumqjesIC4s=" ActualText=""/>
  <SubText xmlns="" ID="pUYU6e04NNAnFaeQFuURTWz4aTY=" ActualText=""/>
  <SubText xmlns="" ID="OvVTxu+Yiyuq/I3TLOj649oFbc0=" ActualText=""/>
  <SubText xmlns="" ID="ww8AGvKU8F5f4pGWqYl1Uwf062Y=" ActualText=""/>
  <SubText xmlns="" ID="/+MiF7xFxYcmt+pL+0wr/3U2ytc=" ActualText=""/>
  <SubText xmlns="" ID="uagyAiyC4H3SNDAnredi1OyP/4g=" ActualText=""/>
  <SubText xmlns="" ID="02CWG+9qDuQ+GUqsdILvWBMxGkw=" ActualText=""/>
  <SubText xmlns="" ID="iqMZE+CoL2HXThR9nC4+U8xvzMI=" ActualText=""/>
  <SubText xmlns="" ID="qa3KV94pKZsdK2G7TNBxJwDPzp4=" ActualText=""/>
  <SubText xmlns="" ID="+fumzAwwJshshrlkb3TugknwWq0=" ActualText=""/>
  <SubText xmlns="" ID="OnVBOy6xi1eFjKwMhJbbGfvDi44=" ActualText=""/>
  <SubText xmlns="" ID="JF9RWFX0RFWj3VwzaXiJITb92ns=" ActualText=""/>
  <SubText xmlns="" ID="LvuMyqpagDqukvtDSlKf8CheSAU=" ActualText=""/>
  <SubText xmlns="" ID="j2pNYwnTPCNH91R/mPk6ItJHHL4=" ActualText=""/>
  <SubText xmlns="" ID="6qiMqSY7PtWCUyYt/mXyImTyEKA=" ActualText=""/>
  <SubText xmlns="" ID="hBH70lOt7v0hhWezTCy5fG5dzB8=" ActualText=""/>
  <SubText xmlns="" ID="HkVAw0N9qj+vFSBu0PD+Z6T0k9o=" ActualText=""/>
  <SubText xmlns="" ID="6pCDWlzbUbFHaP+kNy1zJfIXV/U=" ActualText=""/>
  <SubText xmlns="" ID="40saFQfnHWrRk5JqOutrzHr9ICw=" ActualText=""/>
  <SubText xmlns="" ID="sA0kDzE92AsPpH/F2kBzXiIBF4I=" ActualText=""/>
  <SubText xmlns="" ID="NpKDltRxM78gDvMcLHrAQdzTZLQ=" ActualText=""/>
  <SubText xmlns="" ID="JG2tfGepQleAML7tXiWQ1Cq7LrE=" ActualText=""/>
  <SubText xmlns="" ID="6qxWaRI2vOgygLyvn00Gzm8j5LE=" ActualText=""/>
  <SubText xmlns="" ID="Wt3OqcMfmCaYNNcqWHIebrUHJdo=" ActualText=""/>
  <SubText xmlns="" ID="3I0p5sHU6CcAnRf18zFdYPVjbw0=" ActualText=""/>
  <SubText xmlns="" ID="0tKXMe48awyoOCL8qumUWBsn8Hc=" ActualText=""/>
  <SubText xmlns="" ID="qGq8e5rQXMP6+7Lfh1VbhItnQWw=" ActualText=""/>
  <SubText xmlns="" ID="t6WQuitbP1LZ9TCgxyF1n9DyIxk=" ActualText=""/>
  <SubText xmlns="" ID="qCWbuwn/iuh8Hq/NlXeojMG57hE=" ActualText=""/>
  <SubText xmlns="" ID="18wO9J8iPJvyRnefZvUriX4oqjE=" ActualText=""/>
  <SubText xmlns="" ID="fOT9E75jCE1gYeQ82DC32hETjKk=" ActualText=""/>
  <SubText xmlns="" ID="vluQgRBWfl/P9VniMhJE8AIqYj8=" ActualText=""/>
  <SubText xmlns="" ID="yQLVW2fShppgOLPH5bMYSQh23bM=" ActualText=""/>
  <SubText xmlns="" ID="hlyk6SjYQqb84xqmh/nuFaWnpg4=" ActualText=""/>
  <SubText xmlns="" ID="kWjSpxU8jyJBiDbo+c68VIPPONw=" ActualText=""/>
  <SubText xmlns="" ID="w296Bh7LJ8TJvtDc8UdoH2lEDcI=" ActualText=""/>
  <SubText xmlns="" ID="lUbuD9RutNUz7S8Cd6xqXNFm+AA=" ActualText=""/>
  <SubText xmlns="" ID="6WKjbQklDmzI2sHrE7BPM+R7jnQ=" ActualText=""/>
  <SubText xmlns="" ID="tJWks9dHJapLvq8AHSOAioc8Q8Y=" ActualText=""/>
  <SubText xmlns="" ID="7vdHhSzOfF6fmhuzoobNnaoGmEU=" ActualText=""/>
  <SubText xmlns="" ID="ggaPsXS1+At70IGmkD6Ni/XYup4=" ActualText=""/>
  <SubText xmlns="" ID="2gWp5/WkvsRo0Zxaai8dsYaong4=" ActualText=""/>
  <SubText xmlns="" ID="3DLvCk1pEkS9pegdSY0vFpIpnBw=" ActualText=""/>
  <SubText xmlns="" ID="x/pTAqjy0YOQTD13gZqW2BbueUw=" ActualText=""/>
  <SubText xmlns="" ID="PL6EZ+I+IFShB/oCjmmrOwqKCWk=" ActualText=""/>
  <SubText xmlns="" ID="IlkeTtfhuIs2Q8EFSCCBi4QGPa0=" ActualText=""/>
  <SubText xmlns="" ID="HBNZ9HKMywn0LeI+4h3+ggOTJFQ=" ActualText=""/>
  <SubText xmlns="" ID="Sy23BykHR4brpeC2mfB5mcgd5Lk=" ActualText=""/>
  <SubText xmlns="" ID="p7cu0s1a3MHFSv+bYKIIuLlc9hQ=" ActualText=""/>
  <SubText xmlns="" ID="pGvWPfGPF070ShAckU9mfaCqwSc=" ActualText=""/>
  <SubText xmlns="" ID="kSjAOcu+4s5fZwS22Xgk9cyrzNw=" ActualText=""/>
  <SubText xmlns="" ID="ws2F6L+ownvJPL1iAA3CWoojtvc=" ActualText=""/>
  <SubText xmlns="" ID="4LeRdZucuH4yztP/24/KJxtNAzk=" ActualText=""/>
  <SubText xmlns="" ID="g/GICR8B4cGpJRpRpzAM6QtERKI=" ActualText=""/>
  <SubText xmlns="" ID="zBPNYkXcKIFwIdQiC6Y7wYL8qGI=" ActualText=""/>
  <SubText xmlns="" ID="GZFJWY7PatME5XKlJFE87Qx9Qkg=" ActualText=""/>
  <SubText xmlns="" ID="9LLHbJe3hvo2g43b0MbSpdHZVQk=" ActualText=""/>
  <SubText xmlns="" ID="45vnwdwaYHu7neGDvfnzBb2G2XM=" ActualText=""/>
  <SubText xmlns="" ID="EoI5DbitapqYXVzXdkj++WB+/60=" ActualText=""/>
  <SubText xmlns="" ID="diY6ULyc2S/bb7nvkFrtOqX9Gwo=" ActualText=""/>
  <SubText xmlns="" ID="r7BiK7LqhliHP7fit2KRe1YGFIQ=" ActualText=""/>
  <SubText xmlns="" ID="WbZqxJLrcGMgXMbHGM0tvYgtwOY=" ActualText=""/>
  <SubText xmlns="" ID="FnY21jpD380UQ9nDUqtm1N6rfoo=" ActualText=""/>
  <SubText xmlns="" ID="Duozv1wScNfaMj88HGSIjQD19Bc=" ActualText=""/>
  <SubText xmlns="" ID="um3CgXUP2yNAE6SmmVgZhy8uPfs=" ActualText=""/>
  <SubText xmlns="" ID="s+ovqVRREMCrLGTDTfYrYYYmeCE=" ActualText=""/>
  <SubText xmlns="" ID="ylp8hsu4zMG4XJ7Dxz3PeEn3jl4=" ActualText=""/>
  <SubText xmlns="" ID="Ue00aDP4iwikY7I5iN//+v72ZQQ=" ActualText=""/>
  <SubText xmlns="" ID="WWpw8ujg9JmztSb5RtLMBBco9eU=" ActualText=""/>
  <SubText xmlns="" ID="N4ePpMAwoBAolHzhN1pV09be5SQ=" ActualText=""/>
  <SubText xmlns="" ID="ZsmQPonW19Xi9/QI0oBcl78AbPQ=" ActualText=""/>
  <SubText xmlns="" ID="CzeSL/a7KUbU+3ysGc0g1BP3bAw=" ActualText=""/>
  <SubText xmlns="" ID="WNEaEN1L53LHKwvxfHlZdsfojF0=" ActualText=""/>
  <SubText xmlns="" ID="UZKn+K8MfIKqH2elXgFkqQVUYOA=" ActualText=""/>
  <SubText xmlns="" ID="WLQM6WomRekBS9NBSxcgnVLZiwc=" ActualText=""/>
  <SubText xmlns="" ID="RBTTwYJocTsKkhKKsyEEt+006Jc=" ActualText=""/>
  <SubText xmlns="" ID="+iqrMJvmwWW1256IljdXsvD8E5A=" ActualText=""/>
  <SubText xmlns="" ID="dszyD+lEGBKx7DnxoqGHQK6fDRs=" ActualText=""/>
  <SubText xmlns="" ID="wBpc+5Uql91GTdKEgW1vykMGgtY=" ActualText=""/>
  <SubText xmlns="" ID="MNdnKGgrvauY6vlfc8joP64uK9A=" ActualText=""/>
  <SubText xmlns="" ID="UVp7x3CFOOZ8Jm0JhFqwJiagfp8=" ActualText=""/>
  <table xmlns="" ID="FztBhvfGL5Cgv7CXfImLIHvzCdc=" Caption="no" Exclude="no" SpeakText="no" type="_x0032_" HRows="_x0031_" HCols="_x0031_" Summary="" TableLinerizing="H" Header="yes" Scope="Column" LinkedHeaders=""/>
  <table xmlns="" ID="TpxWEPlyPzqDmnNDdFsPWvfPNxI=" Caption="no" Exclude="no" Header="yes" Scope="Column" LinkedHeaders=""/>
  <table xmlns="" ID="feEC3Bxn7K7TCeCxMYQhQKLQwoE=" Caption="no" Exclude="no" Header="yes" Scope="Row" LinkedHeaders="_x0031__1_FztBhvfGL5Cgv7CXfImLIHvzCdc_x003D_"/>
  <table xmlns="" ID="ZXECriVC7xKwIW4c0hLaNmozxwk=" Scope="Column" Caption="no" Exclude="no" Header="no" LinkedHeaders="_x0032__1_FztBhvfGL5Cgv7CXfImLIHvzCdc_x003D__x002C_1_2_FztBhvfGL5Cgv7CXfImLIHvzCdc_x003D_"/>
  <table xmlns="" ID="PlCyEW/wvndSzL3s2l53sTJ19rM=" Caption="no" Exclude="no" Header="yes" Scope="Row" LinkedHeaders="_x0031__1_FztBhvfGL5Cgv7CXfImLIHvzCdc_x003D_"/>
  <table xmlns="" ID="HLlAgRqSMjz+K0O2wCMgsIpYoHw=" Caption="no" Exclude="no" Scope="" Header="no" LinkedHeaders="_x0033__1_FztBhvfGL5Cgv7CXfImLIHvzCdc_x003D__x002C_1_2_FztBhvfGL5Cgv7CXfImLIHvzCdc_x003D_"/>
  <table xmlns="" ID="TeG4wGwRAQyvArgBYmny+3KGaqA=" Caption="no" Exclude="no" Header="yes" Scope="Row" LinkedHeaders="_x0031__1_FztBhvfGL5Cgv7CXfImLIHvzCdc_x003D_"/>
  <table xmlns="" ID="alxh0nwSRX16iSNHajav7kGUKWY=" Caption="no" Exclude="no" Scope="" Header="no" LinkedHeaders="_x0034__1_FztBhvfGL5Cgv7CXfImLIHvzCdc_x003D__x002C_1_2_FztBhvfGL5Cgv7CXfImLIHvzCdc_x003D_"/>
  <table xmlns="" ID="NfWBvNNNWHlfhlfmlWBW4aIm2FQ=" Caption="no" Exclude="no" Header="yes" Scope="Row" LinkedHeaders="_x0031__1_FztBhvfGL5Cgv7CXfImLIHvzCdc_x003D_"/>
  <table xmlns="" ID="lfQ6nbgveoIOvyNOV+/VdwGSTMc=" Caption="no" Exclude="no" Scope="" Header="no" LinkedHeaders="_x0035__1_FztBhvfGL5Cgv7CXfImLIHvzCdc_x003D__x002C_1_2_FztBhvfGL5Cgv7CXfImLIHvzCdc_x003D_"/>
  <table xmlns="" ID="k6AobJ2oaOtXEoUSmB9kxMhxT9k=" Caption="no" Exclude="no" Header="yes" Scope="Row" LinkedHeaders="_x0031__1_FztBhvfGL5Cgv7CXfImLIHvzCdc_x003D_"/>
  <table xmlns="" ID="FYSuFFoS9gUNsOLC90OoCrL2Je4=" Caption="no" Exclude="no" Scope="" Header="no" LinkedHeaders="_x0036__1_FztBhvfGL5Cgv7CXfImLIHvzCdc_x003D__x002C_1_2_FztBhvfGL5Cgv7CXfImLIHvzCdc_x003D_"/>
  <table xmlns="" ID="KtEOl68hh5ljmdoGmv7eMHJC9zM=" Caption="no" Exclude="no" Header="yes" Scope="Row" LinkedHeaders="_x0031__1_FztBhvfGL5Cgv7CXfImLIHvzCdc_x003D_"/>
  <table xmlns="" ID="Z1mXl7Ss9PE8c1/3UbUNmSPWbqw=" Caption="no" Exclude="no" Scope="" Header="no" LinkedHeaders="_x0037__1_FztBhvfGL5Cgv7CXfImLIHvzCdc_x003D__x002C_1_2_FztBhvfGL5Cgv7CXfImLIHvzCdc_x003D_"/>
  <table xmlns="" ID="zIV0sjkndvDbOH1MPRRorYe3LtI=" Caption="no" Exclude="no" SpeakText="no" type="_x0032_" HRows="_x0031_" HCols="_x0032_" Summary="" TableLinerizing="H" Header="yes" Scope="Column" LinkedHeaders=""/>
  <table xmlns="" ID="8rVdaUn8DOZ7tUHzKpP9fQzV4Pc=" Caption="no" Exclude="no" Header="yes" Scope="Column" LinkedHeaders=""/>
  <table xmlns="" ID="lDW7ULNRSuWLPY5m/9KE8LGHXms=" Caption="no" Exclude="no" Header="yes" Scope="Column" LinkedHeaders=""/>
  <table xmlns="" ID="VvjYb5ZeWJ71BotZUgVPxUAQhKA=" Caption="no" Exclude="no" Header="yes" Scope="Row" LinkedHeaders="_x0031__1_zIV0sjkndvDbOH1MPRRorYe3LtI_x003D_"/>
  <table xmlns="" ID="UihwqEb1sWlkvvTZnYkygt3iVNI=" Caption="no" Exclude="no" Header="yes" Scope="Row" LinkedHeaders="_x0032__1_zIV0sjkndvDbOH1MPRRorYe3LtI_x003D__x002C_1_2_zIV0sjkndvDbOH1MPRRorYe3LtI_x003D_"/>
  <table xmlns="" ID="j1nF9fOIYFPUG1NDoXVVBZbKQ9Q=" Scope="Column" Caption="no" Exclude="no" Header="no" LinkedHeaders="_x0032__2_zIV0sjkndvDbOH1MPRRorYe3LtI_x003D__x002C_1_3_zIV0sjkndvDbOH1MPRRorYe3LtI_x003D_"/>
  <table xmlns="" ID="ZqnxI7Ql1+Q5iVcIrto0s6GI+M0=" Caption="no" Exclude="no" Header="yes" Scope="Row" LinkedHeaders="_x0031__1_zIV0sjkndvDbOH1MPRRorYe3LtI_x003D_"/>
  <table xmlns="" ID="vj5r2KO/CRJG6TwlO3BriSx1Nsk=" Caption="no" Exclude="no" Header="yes" Scope="Row" LinkedHeaders="_x0033__1_zIV0sjkndvDbOH1MPRRorYe3LtI_x003D__x002C_1_2_zIV0sjkndvDbOH1MPRRorYe3LtI_x003D_"/>
  <table xmlns="" ID="3f8YmqNHQSwjMuY1RizqtoNxovY=" Scope="Column" Caption="no" Exclude="no" Header="no" LinkedHeaders="_x0033__2_zIV0sjkndvDbOH1MPRRorYe3LtI_x003D__x002C_1_3_zIV0sjkndvDbOH1MPRRorYe3LtI_x003D_"/>
  <table xmlns="" ID="kZXBP/yDmYX2S2TLlmSdf1IMVlA=" Caption="no" Exclude="no" Header="yes" Scope="Row" LinkedHeaders="_x0031__1_zIV0sjkndvDbOH1MPRRorYe3LtI_x003D_"/>
  <table xmlns="" ID="0a4cWWUvLP4tggpwtV2VOdMnv/A=" Caption="no" Exclude="no" Header="yes" Scope="Row" LinkedHeaders="_x0034__1_zIV0sjkndvDbOH1MPRRorYe3LtI_x003D__x002C_1_2_zIV0sjkndvDbOH1MPRRorYe3LtI_x003D_"/>
  <table xmlns="" ID="OqE0KzIzoa0+GgoaH2183+H/LQU=" Caption="no" Exclude="no" Scope="" Header="no" LinkedHeaders="_x0034__2_zIV0sjkndvDbOH1MPRRorYe3LtI_x003D__x002C_1_3_zIV0sjkndvDbOH1MPRRorYe3LtI_x003D_"/>
  <table xmlns="" ID="L585Tu2PS0GyYhuOuQkgfbc1LN8=" Caption="no" Exclude="no" SpeakText="no" type="_x0032_" HRows="_x0031_" HCols="_x0032_" Summary="" TableLinerizing="H" Header="yes" Scope="Column" LinkedHeaders=""/>
  <table xmlns="" ID="uL3t0kBa5gkqhOaLjvswBNjOPWo=" Caption="no" Exclude="no" Header="yes" Scope="Column" LinkedHeaders=""/>
  <table xmlns="" ID="srWkHTDHNEOdAUu+5892IT3ns94=" Caption="no" Exclude="no" Header="yes" Scope="Column" LinkedHeaders=""/>
  <table xmlns="" ID="0TZ5xvZlgR9shu8Ac8/mRJBo6nI=" Caption="no" Exclude="no" Header="yes" Scope="Column" LinkedHeaders=""/>
  <table xmlns="" ID="gfWQ4m75em0amq7aG2pJCnNNuac=" Caption="no" Exclude="no" Header="yes" Scope="Row" LinkedHeaders="_x0031__1_L585Tu2PS0GyYhuOuQkgfbc1LN8_x003D_"/>
  <table xmlns="" ID="AMTMe4nQxnlwc6UHgLEc5z7ybYI=" Caption="no" Exclude="no" Header="yes" Scope="Row" LinkedHeaders="_x0032__1_L585Tu2PS0GyYhuOuQkgfbc1LN8_x003D__x002C_1_2_L585Tu2PS0GyYhuOuQkgfbc1LN8_x003D_"/>
  <table xmlns="" ID="cuAoWrzhZhPV5QmA+JjF4xou7I0=" Scope="Column" Caption="no" Exclude="no" Header="no" LinkedHeaders="_x0032__2_L585Tu2PS0GyYhuOuQkgfbc1LN8_x003D__x002C_1_3_L585Tu2PS0GyYhuOuQkgfbc1LN8_x003D_"/>
  <table xmlns="" ID="oteiByOOHys4eYuIa3tP7V/QR0o=" Scope="Column" Caption="no" Exclude="no" Header="no" LinkedHeaders="_x0032__2_L585Tu2PS0GyYhuOuQkgfbc1LN8_x003D__x002C_1_4_L585Tu2PS0GyYhuOuQkgfbc1LN8_x003D_"/>
  <table xmlns="" ID="Epimy4+re7b3RSOWfg37BUNb4qY=" Caption="no" Exclude="no" Header="yes" Scope="Row" LinkedHeaders="_x0031__1_L585Tu2PS0GyYhuOuQkgfbc1LN8_x003D_"/>
  <table xmlns="" ID="fW7IpZb65pnIqhFvTxiCkRm1zh0=" Caption="no" Exclude="no" Header="yes" Scope="Row" LinkedHeaders="_x0033__1_L585Tu2PS0GyYhuOuQkgfbc1LN8_x003D__x002C_1_2_L585Tu2PS0GyYhuOuQkgfbc1LN8_x003D_"/>
  <table xmlns="" ID="uoBNd8sI/pFPFbmUL2SESI/CzpM=" Scope="Column" Caption="no" Exclude="no" Header="no" LinkedHeaders="_x0033__2_L585Tu2PS0GyYhuOuQkgfbc1LN8_x003D__x002C_1_3_L585Tu2PS0GyYhuOuQkgfbc1LN8_x003D_"/>
  <table xmlns="" ID="ytbZf4g3MELTmVgFb5OwYpYHDNc=" Scope="Column" Caption="no" Exclude="no" Header="no" LinkedHeaders="_x0033__2_L585Tu2PS0GyYhuOuQkgfbc1LN8_x003D__x002C_1_4_L585Tu2PS0GyYhuOuQkgfbc1LN8_x003D_"/>
  <table xmlns="" ID="7t+J2jszOrwppAJV0kl2N5g9tiY=" Caption="no" Exclude="no" Header="yes" Scope="Row" LinkedHeaders="_x0031__1_L585Tu2PS0GyYhuOuQkgfbc1LN8_x003D_"/>
  <table xmlns="" ID="AF3vhgAp4UePi6DFKJMAKhsEiXQ=" Caption="no" Exclude="no" Header="yes" Scope="Row" LinkedHeaders="_x0034__1_L585Tu2PS0GyYhuOuQkgfbc1LN8_x003D__x002C_1_2_L585Tu2PS0GyYhuOuQkgfbc1LN8_x003D_"/>
  <table xmlns="" ID="gNjsHMP/54IQBq1muBg64dttQHo=" Scope="Column" Caption="no" Exclude="no" Header="no" LinkedHeaders="_x0034__2_L585Tu2PS0GyYhuOuQkgfbc1LN8_x003D__x002C_1_3_L585Tu2PS0GyYhuOuQkgfbc1LN8_x003D_"/>
  <table xmlns="" ID="nhOobM7U1EkmAfRaS7gZkGXGaWs=" Scope="Column" Caption="no" Exclude="no" Header="no" LinkedHeaders="_x0034__2_L585Tu2PS0GyYhuOuQkgfbc1LN8_x003D__x002C_1_4_L585Tu2PS0GyYhuOuQkgfbc1LN8_x003D_"/>
  <table xmlns="" ID="yvd8PEh09cITLXsBsT10g4XsA+s=" Caption="no" Exclude="no" Header="yes" Scope="Row" LinkedHeaders="_x0031__1_L585Tu2PS0GyYhuOuQkgfbc1LN8_x003D_"/>
  <table xmlns="" ID="0sI8Zx7kUe+QLbUlu/1PPVGDyj8=" Caption="no" Exclude="no" Header="yes" Scope="Row" LinkedHeaders="_x0035__1_L585Tu2PS0GyYhuOuQkgfbc1LN8_x003D__x002C_1_2_L585Tu2PS0GyYhuOuQkgfbc1LN8_x003D_"/>
  <table xmlns="" ID="6NxYe2eRmZGJoBfL0IL3Z2jZy68=" Caption="no" Exclude="no" Scope="" Header="no" LinkedHeaders="_x0035__2_L585Tu2PS0GyYhuOuQkgfbc1LN8_x003D__x002C_1_3_L585Tu2PS0GyYhuOuQkgfbc1LN8_x003D_"/>
  <table xmlns="" ID="P2cZZuOayJHCrJU6Atm4Fvbx/iE=" Caption="no" Exclude="no" Scope="" Header="no" LinkedHeaders="_x0035__2_L585Tu2PS0GyYhuOuQkgfbc1LN8_x003D__x002C_1_4_L585Tu2PS0GyYhuOuQkgfbc1LN8_x003D_"/>
  <table xmlns="" ID="3XWNhEj+7/gLqYiQZinC4STunDk=" Caption="no" Exclude="no" Header="yes" Scope="Row" LinkedHeaders="_x0031__1_L585Tu2PS0GyYhuOuQkgfbc1LN8_x003D_"/>
  <table xmlns="" ID="RGg+oN92DXhv1gdLeN6GZRPmntU=" Caption="no" Exclude="no" Header="yes" Scope="Row" LinkedHeaders="_x0036__1_L585Tu2PS0GyYhuOuQkgfbc1LN8_x003D__x002C_1_2_L585Tu2PS0GyYhuOuQkgfbc1LN8_x003D_"/>
  <table xmlns="" ID="TdU6cliWiMhKEsZp8EqCjVqRGmA=" Caption="no" Exclude="no" Scope="" Header="no" LinkedHeaders="_x0036__2_L585Tu2PS0GyYhuOuQkgfbc1LN8_x003D__x002C_1_3_L585Tu2PS0GyYhuOuQkgfbc1LN8_x003D_"/>
  <table xmlns="" ID="tQ9JaViuUGY499R633LnnuKYTDo=" Caption="no" Exclude="no" Scope="" Header="no" LinkedHeaders="_x0036__2_L585Tu2PS0GyYhuOuQkgfbc1LN8_x003D__x002C_1_4_L585Tu2PS0GyYhuOuQkgfbc1LN8_x003D_"/>
  <table xmlns="" ID="4AUJY8UBp5pYY+kY+0pKRvIFZlk=" Caption="no" Exclude="no" Header="yes" Scope="Row" LinkedHeaders="_x0031__1_L585Tu2PS0GyYhuOuQkgfbc1LN8_x003D_"/>
  <table xmlns="" ID="R+7yXIxDsmipziEZ0OBnHh4LBIo=" Caption="no" Exclude="no" Header="yes" Scope="Row" LinkedHeaders="_x0037__1_L585Tu2PS0GyYhuOuQkgfbc1LN8_x003D__x002C_1_2_L585Tu2PS0GyYhuOuQkgfbc1LN8_x003D_"/>
  <table xmlns="" ID="GfXtW/CZP0blAm4bx3mBVlgjjto=" Caption="no" Exclude="no" Scope="" Header="no" LinkedHeaders="_x0037__2_L585Tu2PS0GyYhuOuQkgfbc1LN8_x003D__x002C_1_3_L585Tu2PS0GyYhuOuQkgfbc1LN8_x003D_"/>
  <table xmlns="" ID="9utVN9DCLeXUkyR9X1V0BmwqSZ4=" Caption="no" Exclude="no" Scope="" Header="no" LinkedHeaders="_x0037__2_L585Tu2PS0GyYhuOuQkgfbc1LN8_x003D__x002C_1_4_L585Tu2PS0GyYhuOuQkgfbc1LN8_x003D_"/>
  <table xmlns="" ID="4qXdF0Lp/WHB4jzs56NkwNkxpkE=" Caption="no" Exclude="no" Header="yes" Scope="Row" LinkedHeaders="_x0031__1_L585Tu2PS0GyYhuOuQkgfbc1LN8_x003D_"/>
  <table xmlns="" ID="tDe3dgrVVet2KewrhsWwP/juOqA=" Caption="no" Exclude="no" Header="yes" Scope="Row" LinkedHeaders="_x0038__1_L585Tu2PS0GyYhuOuQkgfbc1LN8_x003D__x002C_1_2_L585Tu2PS0GyYhuOuQkgfbc1LN8_x003D_"/>
  <table xmlns="" ID="6JUkEALzYdVilz3dq5jUFsGnvZM=" Caption="no" Exclude="no" Scope="" Header="no" LinkedHeaders="_x0038__2_L585Tu2PS0GyYhuOuQkgfbc1LN8_x003D__x002C_1_3_L585Tu2PS0GyYhuOuQkgfbc1LN8_x003D_"/>
  <table xmlns="" ID="vW9ILUiDTyj39A9w8Lqkt2GrWrY=" Caption="no" Exclude="no" Scope="" Header="no" LinkedHeaders="_x0038__2_L585Tu2PS0GyYhuOuQkgfbc1LN8_x003D__x002C_1_4_L585Tu2PS0GyYhuOuQkgfbc1LN8_x003D_"/>
  <table xmlns="" ID="656xIP3DQKtSPDC/nlbiFYFX30w=" Caption="no" Exclude="no" SpeakText="no" type="_x0032_" HRows="_x0031_" HCols="_x0031_" Summary="" TableLinerizing="H" Header="yes" Scope="Column" LinkedHeaders=""/>
  <table xmlns="" ID="Hg060lBhL8ZJzm0UU3UBtBFlyfA=" Caption="no" Exclude="no" Header="yes" Scope="Column" LinkedHeaders=""/>
  <table xmlns="" ID="gH3C+2jFRDS1fVrBX35oZiJuZtc=" Caption="no" Exclude="no" Header="yes" Scope="Row" LinkedHeaders="_x0031__1_656xIP3DQKtSPDC_x002F_nlbiFYFX30w_x003D_"/>
  <table xmlns="" ID="7qYF5JoqO0bA9voPxgRZnEDL5sg=" Scope="Column" Caption="no" Exclude="no" Header="no" LinkedHeaders="_x0032__1_656xIP3DQKtSPDC_x002F_nlbiFYFX30w_x003D__x002C_1_2_656xIP3DQKtSPDC_x002F_nlbiFYFX30w_x003D_"/>
  <table xmlns="" ID="AqzQe1pRnc4HkUJDcPovitupbqQ=" Caption="no" Exclude="no" Header="yes" Scope="Row" LinkedHeaders="_x0031__1_656xIP3DQKtSPDC_x002F_nlbiFYFX30w_x003D_"/>
  <table xmlns="" ID="af3JLXQAMOijRVJrABVAXdyGcoo=" Caption="no" Exclude="no" Scope="" Header="no" LinkedHeaders="_x0033__1_656xIP3DQKtSPDC_x002F_nlbiFYFX30w_x003D__x002C_1_2_656xIP3DQKtSPDC_x002F_nlbiFYFX30w_x003D_"/>
  <table xmlns="" ID="+o/v+30t9jgDZAYEPZDDwCJoZq8=" Caption="no" Exclude="no" Header="yes" Scope="Row" LinkedHeaders="_x0031__1_656xIP3DQKtSPDC_x002F_nlbiFYFX30w_x003D_"/>
  <table xmlns="" ID="FyOLYjDnU3ZxV2bnJr+ChqVwGIs=" Caption="no" Exclude="no" Scope="" Header="no" LinkedHeaders="_x0034__1_656xIP3DQKtSPDC_x002F_nlbiFYFX30w_x003D__x002C_1_2_656xIP3DQKtSPDC_x002F_nlbiFYFX30w_x003D_"/>
  <table xmlns="" ID="uGQ66PuJaa79xK0OZo243nf3pwU=" Caption="no" Exclude="no" Header="yes" Scope="Row" LinkedHeaders="_x0031__1_656xIP3DQKtSPDC_x002F_nlbiFYFX30w_x003D_"/>
  <table xmlns="" ID="wC88SgqBA2On043OOBFF317vL9o=" Caption="no" Exclude="no" Scope="" Header="no" LinkedHeaders="_x0035__1_656xIP3DQKtSPDC_x002F_nlbiFYFX30w_x003D__x002C_1_2_656xIP3DQKtSPDC_x002F_nlbiFYFX30w_x003D_"/>
  <table xmlns="" ID="FjDePgpBzhhq0MmlRV9Bh9cXA0s=" Caption="no" Exclude="no" Header="yes" Scope="Row" LinkedHeaders="_x0031__1_656xIP3DQKtSPDC_x002F_nlbiFYFX30w_x003D_"/>
  <table xmlns="" ID="UNvLRPxActYW3DeCQzwHJjy8A8o=" Caption="no" Exclude="no" Scope="" Header="no" LinkedHeaders="_x0036__1_656xIP3DQKtSPDC_x002F_nlbiFYFX30w_x003D__x002C_1_2_656xIP3DQKtSPDC_x002F_nlbiFYFX30w_x003D_"/>
  <table xmlns="" ID="C1JJWxlBif0tL1HecTjpf2g0A9k=" Caption="no" Exclude="no" Header="yes" Scope="Row" LinkedHeaders="_x0031__1_656xIP3DQKtSPDC_x002F_nlbiFYFX30w_x003D_"/>
  <table xmlns="" ID="PVZuWfpSnCCURt+2+11NUDSllL4=" Caption="no" Exclude="no" Scope="" Header="no" LinkedHeaders="_x0037__1_656xIP3DQKtSPDC_x002F_nlbiFYFX30w_x003D__x002C_1_2_656xIP3DQKtSPDC_x002F_nlbiFYFX30w_x003D_"/>
  <table xmlns="" ID="Vkj+DE9L5XZfGZgnvLeNSnH6Ts0=" Caption="no" Exclude="no" Header="yes" Scope="Row" LinkedHeaders="_x0031__1_656xIP3DQKtSPDC_x002F_nlbiFYFX30w_x003D_"/>
  <table xmlns="" ID="EekaaWFdJ7VdjAUYc3jFyHAiiaM=" Caption="no" Exclude="no" Scope="" Header="no" LinkedHeaders="_x0038__1_656xIP3DQKtSPDC_x002F_nlbiFYFX30w_x003D__x002C_1_2_656xIP3DQKtSPDC_x002F_nlbiFYFX30w_x003D_"/>
  <table xmlns="" ID="hhxMdQeif92l6tO1MbokTE9GA0o=" Caption="no" Exclude="no" Header="yes" Scope="Row" LinkedHeaders="_x0031__1_656xIP3DQKtSPDC_x002F_nlbiFYFX30w_x003D_"/>
  <table xmlns="" ID="BLAjPvbiBZH+cG2ZeunQm82agbw=" Caption="no" Exclude="no" Scope="" Header="no" LinkedHeaders="_x0039__1_656xIP3DQKtSPDC_x002F_nlbiFYFX30w_x003D__x002C_1_2_656xIP3DQKtSPDC_x002F_nlbiFYFX30w_x003D_"/>
  <table xmlns="" ID="5SdDN5eIBSVaFrVQI7mf2HWaecE=" Caption="no" Exclude="no" SpeakText="no" type="_x0032_" HRows="_x0031_" HCols="_x0032_" Summary="" TableLinerizing="H" Header="yes" Scope="Column" LinkedHeaders=""/>
  <table xmlns="" ID="NnZEr0Pf+J8CQvftPyY3hV+rOmc=" Caption="no" Exclude="no" Header="yes" Scope="Column" LinkedHeaders=""/>
  <table xmlns="" ID="8rDgbDtte8O3uCSXpO7y+4D7P/s=" Caption="no" Exclude="no" Header="yes" Scope="Column" LinkedHeaders=""/>
  <table xmlns="" ID="sXbFFiZWqZZ22MgLDQ/yMQ6mP04=" Caption="no" Exclude="no" Header="yes" Scope="Column" LinkedHeaders=""/>
  <table xmlns="" ID="i0dO8eTcSMx1NsaQ/ZjlkaktUVY=" Caption="no" Exclude="no" Header="yes" Scope="Column" LinkedHeaders=""/>
  <table xmlns="" ID="1bxKOABKCdvOeNuejnFkiJBMro8=" Caption="no" Exclude="no" Header="yes" Scope="Row" LinkedHeaders="_x0031__1_5SdDN5eIBSVaFrVQI7mf2HWaecE_x003D_"/>
  <table xmlns="" ID="v0k8waeN/0ajl4tP1k0HsOCZUi4=" Caption="no" Exclude="no" Header="yes" Scope="Row" LinkedHeaders="_x0032__1_5SdDN5eIBSVaFrVQI7mf2HWaecE_x003D__x002C_1_2_5SdDN5eIBSVaFrVQI7mf2HWaecE_x003D_"/>
  <table xmlns="" ID="QUbWQ8KKIkxMjgC/y3iDAehKz38=" Scope="Column" Caption="no" Exclude="no" Header="no" LinkedHeaders="_x0032__2_5SdDN5eIBSVaFrVQI7mf2HWaecE_x003D__x002C_1_3_5SdDN5eIBSVaFrVQI7mf2HWaecE_x003D_"/>
  <table xmlns="" ID="kGcxTsw65Uoj8qZq46xkdIzPPUY=" Scope="Column" Caption="no" Exclude="no" Header="no" LinkedHeaders="_x0032__2_5SdDN5eIBSVaFrVQI7mf2HWaecE_x003D__x002C_1_4_5SdDN5eIBSVaFrVQI7mf2HWaecE_x003D_"/>
  <table xmlns="" ID="ujnxnXG8BxiRKuVow0I1vHj2SKc=" Scope="Column" Caption="no" Exclude="no" Header="no" LinkedHeaders="_x0032__2_5SdDN5eIBSVaFrVQI7mf2HWaecE_x003D__x002C_1_5_5SdDN5eIBSVaFrVQI7mf2HWaecE_x003D_"/>
  <table xmlns="" ID="1z3IGeveHH9iVjK1ApzYCG2dSzw=" Caption="no" Exclude="no" Header="yes" Scope="Row" LinkedHeaders="_x0031__1_5SdDN5eIBSVaFrVQI7mf2HWaecE_x003D_"/>
  <table xmlns="" ID="Du7YDolmbXiYmazmJhXVMkyCwug=" Caption="no" Exclude="no" Header="yes" Scope="Row" LinkedHeaders="_x0033__1_5SdDN5eIBSVaFrVQI7mf2HWaecE_x003D__x002C_1_2_5SdDN5eIBSVaFrVQI7mf2HWaecE_x003D_"/>
  <table xmlns="" ID="pilhH1Zw4lkDk+DNPUGCB4iW6tA=" Scope="Column" Caption="no" Exclude="no" Header="no" LinkedHeaders="_x0033__2_5SdDN5eIBSVaFrVQI7mf2HWaecE_x003D__x002C_1_3_5SdDN5eIBSVaFrVQI7mf2HWaecE_x003D_"/>
  <table xmlns="" ID="38WkG6zypXpQfzSd4Zii9c11CH4=" Scope="Column" Caption="no" Exclude="no" Header="no" LinkedHeaders="_x0033__2_5SdDN5eIBSVaFrVQI7mf2HWaecE_x003D__x002C_1_4_5SdDN5eIBSVaFrVQI7mf2HWaecE_x003D_"/>
  <table xmlns="" ID="Rp/cFDpn8KiuP+XA6nId4s47JMY=" Scope="Column" Caption="no" Exclude="no" Header="no" LinkedHeaders="_x0033__2_5SdDN5eIBSVaFrVQI7mf2HWaecE_x003D__x002C_1_5_5SdDN5eIBSVaFrVQI7mf2HWaecE_x003D_"/>
  <table xmlns="" ID="RmMZ2n9/pvdKN64r8CSUWHPKKuc=" Caption="no" Exclude="no" Header="yes" Scope="Row" LinkedHeaders="_x0031__1_5SdDN5eIBSVaFrVQI7mf2HWaecE_x003D_"/>
  <table xmlns="" ID="ORjOsQFsbGkLYnxbVIbtQvHTjNc=" Caption="no" Exclude="no" Header="yes" Scope="Row" LinkedHeaders="_x0034__1_5SdDN5eIBSVaFrVQI7mf2HWaecE_x003D__x002C_1_2_5SdDN5eIBSVaFrVQI7mf2HWaecE_x003D_"/>
  <table xmlns="" ID="amxJ/jZUlW3G5qqqnh2espy5h14=" Scope="Column" Caption="no" Exclude="no" Header="no" LinkedHeaders="_x0034__2_5SdDN5eIBSVaFrVQI7mf2HWaecE_x003D__x002C_1_3_5SdDN5eIBSVaFrVQI7mf2HWaecE_x003D_"/>
  <table xmlns="" ID="JpMME95feSt2RMGFkIyr1KedImY=" Scope="Column" Caption="no" Exclude="no" Header="no" LinkedHeaders="_x0034__2_5SdDN5eIBSVaFrVQI7mf2HWaecE_x003D__x002C_1_4_5SdDN5eIBSVaFrVQI7mf2HWaecE_x003D_"/>
  <table xmlns="" ID="6yyZUPQ5H9AB8LAyrSKVOyIhug8=" Scope="Column" Caption="no" Exclude="no" Header="no" LinkedHeaders="_x0034__2_5SdDN5eIBSVaFrVQI7mf2HWaecE_x003D__x002C_1_5_5SdDN5eIBSVaFrVQI7mf2HWaecE_x003D_"/>
  <table xmlns="" ID="2mSTeA65Hx1oeYVVV1zkJLpmZiU=" Caption="no" Exclude="no" Header="yes" Scope="Row" LinkedHeaders="_x0031__1_5SdDN5eIBSVaFrVQI7mf2HWaecE_x003D_"/>
  <table xmlns="" ID="s2n9Wy5NNWzZMxSWdj93bBxp3BM=" Caption="no" Exclude="no" Header="yes" Scope="Row" LinkedHeaders="_x0035__1_5SdDN5eIBSVaFrVQI7mf2HWaecE_x003D__x002C_1_2_5SdDN5eIBSVaFrVQI7mf2HWaecE_x003D_"/>
  <table xmlns="" ID="ouNVU01mmyDJIL4dhOoIpBKzmiU=" Scope="Column" Caption="no" Exclude="no" Header="no" LinkedHeaders="_x0035__2_5SdDN5eIBSVaFrVQI7mf2HWaecE_x003D__x002C_1_3_5SdDN5eIBSVaFrVQI7mf2HWaecE_x003D_"/>
  <table xmlns="" ID="BMG2a+HXkqwNS/fTDd9ew8D2VN0=" Scope="Column" Caption="no" Exclude="no" Header="no" LinkedHeaders="_x0035__2_5SdDN5eIBSVaFrVQI7mf2HWaecE_x003D__x002C_1_4_5SdDN5eIBSVaFrVQI7mf2HWaecE_x003D_"/>
  <table xmlns="" ID="56Ncya5we781EJroBWX1TEIxfXo=" Scope="Column" Caption="no" Exclude="no" Header="no" LinkedHeaders="_x0035__2_5SdDN5eIBSVaFrVQI7mf2HWaecE_x003D__x002C_1_5_5SdDN5eIBSVaFrVQI7mf2HWaecE_x003D_"/>
  <table xmlns="" ID="L3njeuxAZvYBkHBIhDqXYd6vCPo=" Caption="no" Exclude="no" Header="yes" Scope="Row" LinkedHeaders="_x0031__1_5SdDN5eIBSVaFrVQI7mf2HWaecE_x003D_"/>
  <table xmlns="" ID="DK47elTvb+l1LCHQAxQ2fVrXXBw=" Caption="no" Exclude="no" Header="yes" Scope="Row" LinkedHeaders="_x0036__1_5SdDN5eIBSVaFrVQI7mf2HWaecE_x003D__x002C_1_2_5SdDN5eIBSVaFrVQI7mf2HWaecE_x003D_"/>
  <table xmlns="" ID="25mYhVQZKgcASUf1QUinO/op+O4=" Caption="no" Exclude="no" Scope="" Header="no" LinkedHeaders="_x0036__2_5SdDN5eIBSVaFrVQI7mf2HWaecE_x003D__x002C_1_3_5SdDN5eIBSVaFrVQI7mf2HWaecE_x003D_"/>
  <table xmlns="" ID="GCqZ/RWvZq2isG8/+d66C9GBPBA=" Caption="no" Exclude="no" Scope="" Header="no" LinkedHeaders="_x0036__2_5SdDN5eIBSVaFrVQI7mf2HWaecE_x003D__x002C_1_4_5SdDN5eIBSVaFrVQI7mf2HWaecE_x003D_"/>
  <table xmlns="" ID="BcSnV9yJAWfl5lkTEQ39ewuFjik=" Caption="no" Exclude="no" Scope="" Header="no" LinkedHeaders="_x0036__2_5SdDN5eIBSVaFrVQI7mf2HWaecE_x003D__x002C_1_5_5SdDN5eIBSVaFrVQI7mf2HWaecE_x003D_"/>
  <table xmlns="" ID="rAipDTtTl/yUeHMejXLOGCXzTu8=" Caption="no" Exclude="no" Header="yes" Scope="Row" LinkedHeaders="_x0031__1_5SdDN5eIBSVaFrVQI7mf2HWaecE_x003D_"/>
  <table xmlns="" ID="TxQTY2gcWedczxbjki5MHXR7oXw=" Caption="no" Exclude="no" Header="yes" Scope="Row" LinkedHeaders="_x0037__1_5SdDN5eIBSVaFrVQI7mf2HWaecE_x003D__x002C_1_2_5SdDN5eIBSVaFrVQI7mf2HWaecE_x003D_"/>
  <table xmlns="" ID="f4OerVFSyGtPHgZaKT433BpmIps=" Caption="no" Exclude="no" Scope="" Header="no" LinkedHeaders="_x0037__2_5SdDN5eIBSVaFrVQI7mf2HWaecE_x003D__x002C_1_3_5SdDN5eIBSVaFrVQI7mf2HWaecE_x003D_"/>
  <table xmlns="" ID="G+pzSTqYpruAshQ122lptqwIJb0=" Caption="no" Exclude="no" Scope="" Header="no" LinkedHeaders="_x0037__2_5SdDN5eIBSVaFrVQI7mf2HWaecE_x003D__x002C_1_4_5SdDN5eIBSVaFrVQI7mf2HWaecE_x003D_"/>
  <table xmlns="" ID="dIgi8sjjQ2gjJ4hp4j1VFTkdgbI=" Caption="no" Exclude="no" Scope="" Header="no" LinkedHeaders="_x0037__2_5SdDN5eIBSVaFrVQI7mf2HWaecE_x003D__x002C_1_5_5SdDN5eIBSVaFrVQI7mf2HWaecE_x003D_"/>
  <table xmlns="" ID="vzcbYn73DW5FcQXCUfYN2tSWjEo=" Caption="no" Exclude="no" Header="yes" Scope="Row" LinkedHeaders="_x0031__1_5SdDN5eIBSVaFrVQI7mf2HWaecE_x003D_"/>
  <table xmlns="" ID="clpucALL08LlMgDuJgzzcVzjXQY=" Caption="no" Exclude="no" Header="yes" Scope="Row" LinkedHeaders="_x0038__1_5SdDN5eIBSVaFrVQI7mf2HWaecE_x003D__x002C_1_2_5SdDN5eIBSVaFrVQI7mf2HWaecE_x003D_"/>
  <table xmlns="" ID="iRa1T+ZQv1nI1qjuHDA1pxwIuK0=" Caption="no" Exclude="no" Scope="" Header="no" LinkedHeaders="_x0038__2_5SdDN5eIBSVaFrVQI7mf2HWaecE_x003D__x002C_1_3_5SdDN5eIBSVaFrVQI7mf2HWaecE_x003D_"/>
  <table xmlns="" ID="QI1Lcl4H4ZLwzlktVcb/AHH2+Iw=" Caption="no" Exclude="no" Scope="" Header="no" LinkedHeaders="_x0038__2_5SdDN5eIBSVaFrVQI7mf2HWaecE_x003D__x002C_1_4_5SdDN5eIBSVaFrVQI7mf2HWaecE_x003D_"/>
  <table xmlns="" ID="NRXYYrGQujv7EMKb8Mv9Ds5iy7E=" Caption="no" Exclude="no" Scope="" Header="no" LinkedHeaders="_x0038__2_5SdDN5eIBSVaFrVQI7mf2HWaecE_x003D__x002C_1_5_5SdDN5eIBSVaFrVQI7mf2HWaecE_x003D_"/>
  <table xmlns="" ID="aCH6oxq1jDr0/2I0Gy7KMbdDcLY=" Caption="no" Exclude="no" Header="yes" Scope="Row" LinkedHeaders="_x0031__1_5SdDN5eIBSVaFrVQI7mf2HWaecE_x003D_"/>
  <table xmlns="" ID="mTWivPqLSKeex4KPqSeSEK/KBxg=" Caption="no" Exclude="no" Header="yes" Scope="Row" LinkedHeaders="_x0039__1_5SdDN5eIBSVaFrVQI7mf2HWaecE_x003D__x002C_1_2_5SdDN5eIBSVaFrVQI7mf2HWaecE_x003D_"/>
  <table xmlns="" ID="7/oygKzLlUuyqtDLRZ0u9Kd0Bbk=" Caption="no" Exclude="no" Scope="" Header="no" LinkedHeaders="_x0039__2_5SdDN5eIBSVaFrVQI7mf2HWaecE_x003D__x002C_1_3_5SdDN5eIBSVaFrVQI7mf2HWaecE_x003D_"/>
  <table xmlns="" ID="6ihvJtYt/Yaf4QzgbJQOL4v2kwI=" Caption="no" Exclude="no" Scope="" Header="no" LinkedHeaders="_x0039__2_5SdDN5eIBSVaFrVQI7mf2HWaecE_x003D__x002C_1_4_5SdDN5eIBSVaFrVQI7mf2HWaecE_x003D_"/>
  <table xmlns="" ID="U2w+DbQ1YnSZthZ0egs0+OvKVy8=" Caption="no" Exclude="no" Scope="" Header="no" LinkedHeaders="_x0039__2_5SdDN5eIBSVaFrVQI7mf2HWaecE_x003D__x002C_1_5_5SdDN5eIBSVaFrVQI7mf2HWaecE_x003D_"/>
  <Shape xmlns="" ID="HHV05F5W4nivJYTpKzpaZGphAr4=" pdftag="P" isBookmarkSet="no" Order="_x0033_" bookmark="no"/>
</PAW>
</file>

<file path=customXml/item2.xml><?xml version="1.0" encoding="utf-8"?>
<p:properties xmlns:p="http://schemas.microsoft.com/office/2006/metadata/properties" xmlns:xsi="http://www.w3.org/2001/XMLSchema-instance" xmlns:pc="http://schemas.microsoft.com/office/infopath/2007/PartnerControls">
  <documentManagement>
    <Category xmlns="a0cb785d-7160-4b74-9d38-f0a6b70d7cb5">General</Category>
    <Description0 xmlns="a0cb785d-7160-4b74-9d38-f0a6b70d7cb5">Latest AHRQ slide template (2019)</Description0>
    <Code xmlns="a0cb785d-7160-4b74-9d38-f0a6b70d7cb5" xsi:nil="true"/>
    <PublishingStartDate xmlns="http://schemas.microsoft.com/sharepoint/v3" xsi:nil="true"/>
    <PublishingExpiration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56C468EA908FC459FF48D4BCDEC4D78" ma:contentTypeVersion="7" ma:contentTypeDescription="Create a new document." ma:contentTypeScope="" ma:versionID="47dc113ef89e564917cca6bb88572f34">
  <xsd:schema xmlns:xsd="http://www.w3.org/2001/XMLSchema" xmlns:xs="http://www.w3.org/2001/XMLSchema" xmlns:p="http://schemas.microsoft.com/office/2006/metadata/properties" xmlns:ns1="http://schemas.microsoft.com/sharepoint/v3" xmlns:ns2="a0cb785d-7160-4b74-9d38-f0a6b70d7cb5" xmlns:ns3="a8f12d5d-e9b2-448e-8eb7-60c9384bbf01" targetNamespace="http://schemas.microsoft.com/office/2006/metadata/properties" ma:root="true" ma:fieldsID="2516ad67db374758ffceb4eb052ee279" ns1:_="" ns2:_="" ns3:_="">
    <xsd:import namespace="http://schemas.microsoft.com/sharepoint/v3"/>
    <xsd:import namespace="a0cb785d-7160-4b74-9d38-f0a6b70d7cb5"/>
    <xsd:import namespace="a8f12d5d-e9b2-448e-8eb7-60c9384bbf01"/>
    <xsd:element name="properties">
      <xsd:complexType>
        <xsd:sequence>
          <xsd:element name="documentManagement">
            <xsd:complexType>
              <xsd:all>
                <xsd:element ref="ns2:Description0" minOccurs="0"/>
                <xsd:element ref="ns2:Code" minOccurs="0"/>
                <xsd:element ref="ns2:Category" minOccurs="0"/>
                <xsd:element ref="ns1:PublishingStartDate" minOccurs="0"/>
                <xsd:element ref="ns1:PublishingExpirationDat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0cb785d-7160-4b74-9d38-f0a6b70d7cb5"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Note">
          <xsd:maxLength value="255"/>
        </xsd:restriction>
      </xsd:simpleType>
    </xsd:element>
    <xsd:element name="Code" ma:index="3" nillable="true" ma:displayName="Form Number" ma:internalName="Code" ma:readOnly="false">
      <xsd:simpleType>
        <xsd:restriction base="dms:Text">
          <xsd:maxLength value="255"/>
        </xsd:restriction>
      </xsd:simpleType>
    </xsd:element>
    <xsd:element name="Category" ma:index="4" nillable="true" ma:displayName="Category" ma:default="General" ma:format="Dropdown" ma:internalName="Category" ma:readOnly="false">
      <xsd:simpleType>
        <xsd:restriction base="dms:Choice">
          <xsd:enumeration value="Administrative"/>
          <xsd:enumeration value="Awards"/>
          <xsd:enumeration value="Budget"/>
          <xsd:enumeration value="Conferences"/>
          <xsd:enumeration value="Contracts"/>
          <xsd:enumeration value="Ethics"/>
          <xsd:enumeration value="General"/>
          <xsd:enumeration value="HR"/>
          <xsd:enumeration value="Tax"/>
          <xsd:enumeration value="Travel"/>
        </xsd:restriction>
      </xsd:simpleType>
    </xsd:element>
  </xsd:schema>
  <xsd:schema xmlns:xsd="http://www.w3.org/2001/XMLSchema" xmlns:xs="http://www.w3.org/2001/XMLSchema" xmlns:dms="http://schemas.microsoft.com/office/2006/documentManagement/types" xmlns:pc="http://schemas.microsoft.com/office/infopath/2007/PartnerControls" targetNamespace="a8f12d5d-e9b2-448e-8eb7-60c9384bbf01"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BEDCE2-0B80-40F5-9562-437CB76F1BF2}">
  <ds:schemaRefs>
    <ds:schemaRef ds:uri="http://www.net-centric.com/PAWPP"/>
    <ds:schemaRef ds:uri=""/>
  </ds:schemaRefs>
</ds:datastoreItem>
</file>

<file path=customXml/itemProps2.xml><?xml version="1.0" encoding="utf-8"?>
<ds:datastoreItem xmlns:ds="http://schemas.openxmlformats.org/officeDocument/2006/customXml" ds:itemID="{7642A41A-D2EC-4387-A3D7-1BDDEC0CF04C}">
  <ds:schemaRefs>
    <ds:schemaRef ds:uri="http://schemas.microsoft.com/office/2006/metadata/properties"/>
    <ds:schemaRef ds:uri="http://purl.org/dc/terms/"/>
    <ds:schemaRef ds:uri="a8f12d5d-e9b2-448e-8eb7-60c9384bbf01"/>
    <ds:schemaRef ds:uri="http://schemas.microsoft.com/office/2006/documentManagement/types"/>
    <ds:schemaRef ds:uri="a0cb785d-7160-4b74-9d38-f0a6b70d7cb5"/>
    <ds:schemaRef ds:uri="http://purl.org/dc/dcmitype/"/>
    <ds:schemaRef ds:uri="http://purl.org/dc/elements/1.1/"/>
    <ds:schemaRef ds:uri="http://schemas.microsoft.com/office/infopath/2007/PartnerControls"/>
    <ds:schemaRef ds:uri="http://schemas.openxmlformats.org/package/2006/metadata/core-propertie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B2FD5E93-1318-4E91-9213-8A6D4DA098D2}">
  <ds:schemaRefs>
    <ds:schemaRef ds:uri="http://schemas.microsoft.com/sharepoint/v3/contenttype/forms"/>
  </ds:schemaRefs>
</ds:datastoreItem>
</file>

<file path=customXml/itemProps4.xml><?xml version="1.0" encoding="utf-8"?>
<ds:datastoreItem xmlns:ds="http://schemas.openxmlformats.org/officeDocument/2006/customXml" ds:itemID="{821FD6FA-03BA-4177-A609-6A2CEC181B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0cb785d-7160-4b74-9d38-f0a6b70d7cb5"/>
    <ds:schemaRef ds:uri="a8f12d5d-e9b2-448e-8eb7-60c9384bbf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58207</TotalTime>
  <Words>30162</Words>
  <Application>Microsoft Office PowerPoint</Application>
  <PresentationFormat>On-screen Show (4:3)</PresentationFormat>
  <Paragraphs>1714</Paragraphs>
  <Slides>135</Slides>
  <Notes>135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135</vt:i4>
      </vt:variant>
    </vt:vector>
  </HeadingPairs>
  <TitlesOfParts>
    <vt:vector size="142" baseType="lpstr">
      <vt:lpstr>Times New Roman</vt:lpstr>
      <vt:lpstr>Trebuchet MS</vt:lpstr>
      <vt:lpstr>Arial</vt:lpstr>
      <vt:lpstr>Century Gothic</vt:lpstr>
      <vt:lpstr>Calibri</vt:lpstr>
      <vt:lpstr>1_Custom Design</vt:lpstr>
      <vt:lpstr>ppt4349.tmp</vt:lpstr>
      <vt:lpstr>NATIONAL HEALTHCARE  QUALITY AND DISPARITIES REPORT</vt:lpstr>
      <vt:lpstr> </vt:lpstr>
      <vt:lpstr>Executive Summary</vt:lpstr>
      <vt:lpstr>Executive Summary: Contrast 1 Key Findings</vt:lpstr>
      <vt:lpstr>Executive Summary: Contrast 2 Key Findings</vt:lpstr>
      <vt:lpstr>Executive Summary : Contrast 2 Key Findings (cont’d.)</vt:lpstr>
      <vt:lpstr>Executive Summary: Contrast 3 Key Findings</vt:lpstr>
      <vt:lpstr>Executive Summary: Contrast 3 Key Findings (cont’d.)</vt:lpstr>
      <vt:lpstr>Executive Summary: Contrast 3 Key Findings (cont’d.)</vt:lpstr>
      <vt:lpstr>Chartbook Sections</vt:lpstr>
      <vt:lpstr> </vt:lpstr>
      <vt:lpstr>National Healthcare Quality and Disparities Report</vt:lpstr>
      <vt:lpstr>National Healthcare Quality and Disparities Report</vt:lpstr>
      <vt:lpstr>NHQDR Organization</vt:lpstr>
      <vt:lpstr> </vt:lpstr>
      <vt:lpstr>National Healthcare Quality and Disparities Report Chartbooks</vt:lpstr>
      <vt:lpstr>Background on Chartbook</vt:lpstr>
      <vt:lpstr>Office of Health Equity</vt:lpstr>
      <vt:lpstr>Health Equity Action Plan</vt:lpstr>
      <vt:lpstr>Chartbook on Healthcare for Veterans</vt:lpstr>
      <vt:lpstr> </vt:lpstr>
      <vt:lpstr>Veterans Health Administration</vt:lpstr>
      <vt:lpstr>VHA Medical Centers and Clinics</vt:lpstr>
      <vt:lpstr>VHA Eligibility and Benefits</vt:lpstr>
      <vt:lpstr>VHA Benefits</vt:lpstr>
      <vt:lpstr>VHA-Funded Community Care</vt:lpstr>
      <vt:lpstr>Community Care - MISSION Act</vt:lpstr>
      <vt:lpstr>Veterans Served by VHA</vt:lpstr>
      <vt:lpstr> </vt:lpstr>
      <vt:lpstr>Comparison Populations and Contrasts</vt:lpstr>
      <vt:lpstr>Data Sources – National Surveys</vt:lpstr>
      <vt:lpstr>Data Sources – VHA Data</vt:lpstr>
      <vt:lpstr>Data Sources by Dimension, Priority Area, and Contrast</vt:lpstr>
      <vt:lpstr>Characteristics and Measure Summary</vt:lpstr>
      <vt:lpstr>Data Preparation</vt:lpstr>
      <vt:lpstr>Number of Measures by Dimension, Priority Area, and Contrast</vt:lpstr>
      <vt:lpstr>Analysis Summary</vt:lpstr>
      <vt:lpstr>Limitations</vt:lpstr>
      <vt:lpstr>Limitations (cont’d.)</vt:lpstr>
      <vt:lpstr> </vt:lpstr>
      <vt:lpstr>Veteran Population by State</vt:lpstr>
      <vt:lpstr>Veteran Population – by VISN</vt:lpstr>
      <vt:lpstr>Demographics - Gender</vt:lpstr>
      <vt:lpstr>Demographics – Age</vt:lpstr>
      <vt:lpstr>Demographics – Race and Ethnicity </vt:lpstr>
      <vt:lpstr>Demographics - Urban/Rural Location</vt:lpstr>
      <vt:lpstr>Demographics – Income and Education</vt:lpstr>
      <vt:lpstr>Disabilities and Service-Connected Disability Rating</vt:lpstr>
      <vt:lpstr>Overall Health and Lifestyle</vt:lpstr>
      <vt:lpstr>Overall Health and Lifestyle </vt:lpstr>
      <vt:lpstr>Overall Health and Lifestyle</vt:lpstr>
      <vt:lpstr>Physical Health Conditions</vt:lpstr>
      <vt:lpstr>Physical Health Conditions</vt:lpstr>
      <vt:lpstr>Physical Health Conditions</vt:lpstr>
      <vt:lpstr>Mental Health Conditions</vt:lpstr>
      <vt:lpstr> </vt:lpstr>
      <vt:lpstr>Number and percentage of measures for which Veterans experienced better, same, or worse quality of care compared with non-Veterans, 2014-2017 or 2015-2018</vt:lpstr>
      <vt:lpstr>Number and percentage of measures for which Veterans of selected groups experienced better, same, or worse access to or quality of care compared with reference group Veterans, 2014-2017 or 2015-2018</vt:lpstr>
      <vt:lpstr>Respondents who reported receiving vaccinations, 2015-2018</vt:lpstr>
      <vt:lpstr>Respondents who reported receiving screenings in the past 12 months, 2015-2018</vt:lpstr>
      <vt:lpstr>Respondents with a usual source of care who indicated their usual source of care was a doctor’s office or HMO, 2015-2018</vt:lpstr>
      <vt:lpstr>Respondents with a usual primary care provider, 2014-2017</vt:lpstr>
      <vt:lpstr>Respondents who indicated their usual source of care was somewhat to very difficult to contact during regular business hours over the telephone, 2014-2017</vt:lpstr>
      <vt:lpstr>Current smokers with a checkup in the last 12 months who received advice to quit smoking, 2014-2017</vt:lpstr>
      <vt:lpstr>Respondents who received in the calendar year at least 1 of 33 potentially inappropriate prescription medications for older adults, 2014-2017</vt:lpstr>
      <vt:lpstr>Respondents who filled an outpatient opioid prescription in the calendar year,  2014-2017</vt:lpstr>
      <vt:lpstr>Respondents who filled an outpatient opioid prescription in the calendar year, 2014-2017</vt:lpstr>
      <vt:lpstr> </vt:lpstr>
      <vt:lpstr>Number and percentage of measures for which Veterans of selected groups experienced better, same, or worse access to or quality of care compared with reference group Veterans, 2014-2017 or 2015-2018</vt:lpstr>
      <vt:lpstr>Number and percentage of measures for which Veterans of selected groups experienced better, same, or worse access to or quality of care compared with reference group Veterans, 2014-2017 or 2015-2018</vt:lpstr>
      <vt:lpstr>Veterans with a usual primary care provider, 2014-2017</vt:lpstr>
      <vt:lpstr>Veterans with a usual primary care provider, 2014-2017</vt:lpstr>
      <vt:lpstr>Veterans with a usual primary care provider, 2014-2017</vt:lpstr>
      <vt:lpstr>Veterans who indicated a dental visit in the past calendar year, 2014-2017</vt:lpstr>
      <vt:lpstr>Veterans who indicated a dental visit in the past calendar year, 2014-2017</vt:lpstr>
      <vt:lpstr>Veterans who indicated a dental visit in the past calendar year, 2014-2017</vt:lpstr>
      <vt:lpstr>Veterans who received an influenza vaccination in the past 12 months, 2015-2018</vt:lpstr>
      <vt:lpstr>Veterans who received an influenza vaccination in the past 12 months, 2015-2018</vt:lpstr>
      <vt:lpstr>Veterans who received a shingles vaccination in the past 12 months, 2015-2018</vt:lpstr>
      <vt:lpstr>Veterans who received a shingles vaccination in the past 12 months, 2015-2018</vt:lpstr>
      <vt:lpstr>Veterans who received a cholesterol screening in the past 12 months, 2015-2018</vt:lpstr>
      <vt:lpstr>Veterans who received a cholesterol screening in the past 12 months, 2015-2018</vt:lpstr>
      <vt:lpstr>Veterans who received a glucose screening in the past 12 months, 2015-2018</vt:lpstr>
      <vt:lpstr>Veterans who received a glucose screening in the past 12 months, 2015-2018</vt:lpstr>
      <vt:lpstr>Veterans with a usual source of care who indicated their usual source of care was a doctor’s office or HMO, 2015-2018</vt:lpstr>
      <vt:lpstr>Veterans with a usual source of care who indicated their usual source of care was a doctor’s office or HMO, 2015-2018</vt:lpstr>
      <vt:lpstr>Veterans who filled an outpatient opioid prescription in the calendar year, 2014-2017</vt:lpstr>
      <vt:lpstr> </vt:lpstr>
      <vt:lpstr>Number and percentage of measures for which VHA users of selected groups experienced better, same, or worse access to or quality of care compared with reference group VHA users, 2015</vt:lpstr>
      <vt:lpstr>Number and percentage of measures for which VHA users of selected groups experienced better, same, or worse access to care compared with reference group VHA users, 2015</vt:lpstr>
      <vt:lpstr>Number and percentage of measures for which VHA users of selected groups experienced better, same, or worse quality of care compared with reference group VHA users, 2015</vt:lpstr>
      <vt:lpstr>Number and percentage of measures for which VHA users of racial/ethnic groups experienced better, same, or worse access to or quality of care compared with non-Hispanic White VHA users, 2015</vt:lpstr>
      <vt:lpstr>Number and percentage of measures for which VHA users of racial/ethnic groups experienced better, same, or worse access to care compared with non-Hispanic White VHA users, 2015</vt:lpstr>
      <vt:lpstr>Number and percentage of measures for which VHA users of racial/ethnic groups experienced better, same, or worse quality of care compared with non-Hispanic White VHA users, 2015</vt:lpstr>
      <vt:lpstr>VHA users who indicated that in the last 12 months, when making an appointment for a checkup or routine care, they got an appointment as soon as needed, 2015</vt:lpstr>
      <vt:lpstr>VHA users who indicated that in the last 12 months, when making an appointment for a checkup or routine care, they got an appointment as soon as needed, 2015</vt:lpstr>
      <vt:lpstr>VHA users who received the care they needed from their provider during evenings, weekends, or holidays within the last 12 months, 2015</vt:lpstr>
      <vt:lpstr>VHA users who received the care they needed from their provider during evenings, weekends, or holidays within the last 12 months, 2015</vt:lpstr>
      <vt:lpstr>VHA users who phoned their provider’s office and received an appointment for care as soon as they needed within the last 12 months, 2015</vt:lpstr>
      <vt:lpstr>VHA users who phoned their provider’s office and received an appointment for care as soon as they needed within the last 12 months, 2015</vt:lpstr>
      <vt:lpstr>VHA users who received a followup from their provider’s office after the provider ordered a blood test, x ray, or other test within the last 12 months, 2015</vt:lpstr>
      <vt:lpstr>VHA users who received a followup from their provider’s office after the provider ordered a blood test, x ray, or other test within the last 12 months, 2015</vt:lpstr>
      <vt:lpstr>VHA users who had someone from their providerʻs office talk to them about a personal problem, family problem, alcohol use, drug use, or mental or emotional illness within the last 12 months, 2015</vt:lpstr>
      <vt:lpstr>VHA users who had someone from their providerʻs office talk to them about a personal problem, family problem, alcohol use, drug use, or mental or emotional illness within the last 12 months, 2015</vt:lpstr>
      <vt:lpstr>VHA users who indicated that in the last 12 months, clerks and receptionists at their provider's office were as helpful as they should be, 2015</vt:lpstr>
      <vt:lpstr>VHA users who indicated that in the last 12 months, clerks and receptionists at their provider's office were as helpful as they should be, 2015</vt:lpstr>
      <vt:lpstr>VHA users who indicated that in the last 12 months, clerks and receptionists at their provider's office treated them with courtesy and respect, 2015</vt:lpstr>
      <vt:lpstr>VHA users who indicated that in the last 12 months, clerks and receptionists at their provider's office treated them with courtesy and respect, 2015</vt:lpstr>
      <vt:lpstr> </vt:lpstr>
      <vt:lpstr>Number and percentage of mortality measures for which VHA users of selected groups experienced better, same, or worse mortality rates compared with reference group VHA users, 2009-2016</vt:lpstr>
      <vt:lpstr>Number and percentage of mortality measures for which VHA users of racial/ethnic groups experienced better, same, or worse mortality rates compared with non-Hispanic White VHA users, 2009-2016</vt:lpstr>
      <vt:lpstr>Breast cancer mortality per 100,000 VHA user person-years, comparing members of selected groups with reference group, 2009-2016</vt:lpstr>
      <vt:lpstr>Breast cancer mortality per 100,000 VHA user person-years, comparing members of racial/ethnic groups with reference group, 2009-2016</vt:lpstr>
      <vt:lpstr>Colorectal cancer mortality per 100,000 VHA user person-years, comparing members of selected groups with reference group, 2009-2016</vt:lpstr>
      <vt:lpstr>Colorectal cancer mortality per 100,000 VHA user person-years, comparing members of racial/ethnic groups with reference group, 2009-2016</vt:lpstr>
      <vt:lpstr>Lung cancer mortality per 100,000 VHA user person-years, comparing members of selected groups with reference group, 2009-2016</vt:lpstr>
      <vt:lpstr>Lung cancer mortality per 100,000 VHA user person-years, comparing members of racial/ethnic groups with reference group, 2009-2016</vt:lpstr>
      <vt:lpstr>HIV disease mortality per 100,000 VHA user person-years, comparing members of selected groups with reference group, 2009-2016</vt:lpstr>
      <vt:lpstr>HIV disease mortality per 100,000 VHA user person-years, comparing members of racial/ethnic groups with reference group, 2009-2016</vt:lpstr>
      <vt:lpstr>Suicide mortality per 100,000 VHA user person-years, comparing members of selected groups with reference group, 2009-2016</vt:lpstr>
      <vt:lpstr>Suicide mortality per 100,000 VHA user person-years, comparing members of racial/ethnic groups with reference group, 2009-2016</vt:lpstr>
      <vt:lpstr> </vt:lpstr>
      <vt:lpstr>Resources</vt:lpstr>
      <vt:lpstr>References</vt:lpstr>
      <vt:lpstr>References</vt:lpstr>
      <vt:lpstr>References</vt:lpstr>
      <vt:lpstr> </vt:lpstr>
      <vt:lpstr>Appendix Slides</vt:lpstr>
      <vt:lpstr>Respondents who reported receiving influenza vaccinations, 2015-2018</vt:lpstr>
      <vt:lpstr>Respondents who reported receiving pneumococcal vaccinations, 2015-2018</vt:lpstr>
      <vt:lpstr>Respondents who reported receiving shingles vaccinations, 2015-2018</vt:lpstr>
      <vt:lpstr>Respondents who reported receiving tetanus vaccinations, 2015-2018</vt:lpstr>
      <vt:lpstr>Respondents who reported receiving blood pressure screenings in the past 12 months, 2015-2018</vt:lpstr>
      <vt:lpstr>Respondents who reported receiving cholesterol screenings in the past 12 months,  2015-2018</vt:lpstr>
      <vt:lpstr>Respondents who reported receiving glucose screenings in the past 12 months,  2015-2018</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National Healthcare Quality and Disparities Report Executive Summary</dc:title>
  <dc:subject>2018 National Healthcare Quality and Disparities Report Executive Summary</dc:subject>
  <dc:creator>AHRQ; "Agency for Healthcare Research and Quality (AHRQ)"</dc:creator>
  <cp:keywords>healthcare quality and disparities; Post traumatic stress disorder; PTSD, Veterans Health Administration; VHA;  health maintenance organization; HMO; Veterans Integrated Service Networks; VISN</cp:keywords>
  <cp:lastModifiedBy>Bonnett, Doreen (AHRQ/OC)</cp:lastModifiedBy>
  <cp:revision>2148</cp:revision>
  <cp:lastPrinted>2020-07-06T23:37:34Z</cp:lastPrinted>
  <dcterms:created xsi:type="dcterms:W3CDTF">2013-09-03T18:05:51Z</dcterms:created>
  <dcterms:modified xsi:type="dcterms:W3CDTF">2020-11-10T15:01:48Z</dcterms:modified>
  <cp:category>QDR; National Healthcare Quality and Disparities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0x010100656C468EA908FC459FF48D4BCDEC4D78</vt:lpwstr>
  </property>
</Properties>
</file>