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6" r:id="rId4"/>
    <p:sldMasterId id="2147483689" r:id="rId5"/>
    <p:sldMasterId id="2147483739" r:id="rId6"/>
    <p:sldMasterId id="2147483752" r:id="rId7"/>
  </p:sldMasterIdLst>
  <p:notesMasterIdLst>
    <p:notesMasterId r:id="rId87"/>
  </p:notesMasterIdLst>
  <p:sldIdLst>
    <p:sldId id="587" r:id="rId8"/>
    <p:sldId id="590" r:id="rId9"/>
    <p:sldId id="629" r:id="rId10"/>
    <p:sldId id="591" r:id="rId11"/>
    <p:sldId id="550" r:id="rId12"/>
    <p:sldId id="396" r:id="rId13"/>
    <p:sldId id="397" r:id="rId14"/>
    <p:sldId id="398" r:id="rId15"/>
    <p:sldId id="592" r:id="rId16"/>
    <p:sldId id="668" r:id="rId17"/>
    <p:sldId id="600" r:id="rId18"/>
    <p:sldId id="670" r:id="rId19"/>
    <p:sldId id="554" r:id="rId20"/>
    <p:sldId id="303" r:id="rId21"/>
    <p:sldId id="269" r:id="rId22"/>
    <p:sldId id="623" r:id="rId23"/>
    <p:sldId id="602" r:id="rId24"/>
    <p:sldId id="572" r:id="rId25"/>
    <p:sldId id="593" r:id="rId26"/>
    <p:sldId id="622" r:id="rId27"/>
    <p:sldId id="555" r:id="rId28"/>
    <p:sldId id="560" r:id="rId29"/>
    <p:sldId id="577" r:id="rId30"/>
    <p:sldId id="273" r:id="rId31"/>
    <p:sldId id="585" r:id="rId32"/>
    <p:sldId id="565" r:id="rId33"/>
    <p:sldId id="556" r:id="rId34"/>
    <p:sldId id="594" r:id="rId35"/>
    <p:sldId id="619" r:id="rId36"/>
    <p:sldId id="281" r:id="rId37"/>
    <p:sldId id="603" r:id="rId38"/>
    <p:sldId id="285" r:id="rId39"/>
    <p:sldId id="282" r:id="rId40"/>
    <p:sldId id="286" r:id="rId41"/>
    <p:sldId id="589" r:id="rId42"/>
    <p:sldId id="581" r:id="rId43"/>
    <p:sldId id="288" r:id="rId44"/>
    <p:sldId id="566" r:id="rId45"/>
    <p:sldId id="557" r:id="rId46"/>
    <p:sldId id="413" r:id="rId47"/>
    <p:sldId id="414" r:id="rId48"/>
    <p:sldId id="604" r:id="rId49"/>
    <p:sldId id="671" r:id="rId50"/>
    <p:sldId id="595" r:id="rId51"/>
    <p:sldId id="624" r:id="rId52"/>
    <p:sldId id="257" r:id="rId53"/>
    <p:sldId id="596" r:id="rId54"/>
    <p:sldId id="567" r:id="rId55"/>
    <p:sldId id="558" r:id="rId56"/>
    <p:sldId id="584" r:id="rId57"/>
    <p:sldId id="469" r:id="rId58"/>
    <p:sldId id="424" r:id="rId59"/>
    <p:sldId id="597" r:id="rId60"/>
    <p:sldId id="506" r:id="rId61"/>
    <p:sldId id="481" r:id="rId62"/>
    <p:sldId id="319" r:id="rId63"/>
    <p:sldId id="568" r:id="rId64"/>
    <p:sldId id="559" r:id="rId65"/>
    <p:sldId id="598" r:id="rId66"/>
    <p:sldId id="463" r:id="rId67"/>
    <p:sldId id="625" r:id="rId68"/>
    <p:sldId id="621" r:id="rId69"/>
    <p:sldId id="599" r:id="rId70"/>
    <p:sldId id="569" r:id="rId71"/>
    <p:sldId id="586" r:id="rId72"/>
    <p:sldId id="582" r:id="rId73"/>
    <p:sldId id="583" r:id="rId74"/>
    <p:sldId id="608" r:id="rId75"/>
    <p:sldId id="418" r:id="rId76"/>
    <p:sldId id="323" r:id="rId77"/>
    <p:sldId id="430" r:id="rId78"/>
    <p:sldId id="616" r:id="rId79"/>
    <p:sldId id="410" r:id="rId80"/>
    <p:sldId id="614" r:id="rId81"/>
    <p:sldId id="409" r:id="rId82"/>
    <p:sldId id="617" r:id="rId83"/>
    <p:sldId id="618" r:id="rId84"/>
    <p:sldId id="627" r:id="rId85"/>
    <p:sldId id="628"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0DB81B-08F2-1212-5631-F9AF1F298AA7}" name="Stolp, Haley (CDC/DDNID/NCCDPHP/DHDSP)" initials="SH(" userId="S::vul4@cdc.gov::214a7995-4fe3-4a81-9406-0ebf1ff04cde" providerId="AD"/>
  <p188:author id="{41CBAC3A-5782-CFE9-9194-207BA1102B8C}" name="Sharon Pollack" initials="SP" userId="S::Sharon_Pollack@abtassoc.com::5e20d14a-170f-414d-a2b9-a272cc5dcadb" providerId="AD"/>
  <p188:author id="{6E81AFB7-F114-B707-4C05-6A9B0B2B3CF9}" name="Nicole Keane" initials="NK" userId="S::Nicole_Keane@abtassoc.com::41fed575-3708-4de2-a158-7f0011268c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wlin, Kimberly S." initials="NKS" lastIdx="17" clrIdx="0"/>
  <p:cmAuthor id="2" name="Lisa LeRoy" initials="LL" lastIdx="9" clrIdx="1">
    <p:extLst>
      <p:ext uri="{19B8F6BF-5375-455C-9EA6-DF929625EA0E}">
        <p15:presenceInfo xmlns:p15="http://schemas.microsoft.com/office/powerpoint/2012/main" userId="S-1-5-21-4161449151-3199555679-2224323722-5631" providerId="AD"/>
      </p:ext>
    </p:extLst>
  </p:cmAuthor>
  <p:cmAuthor id="3" name="Giulia Norton" initials="GN" lastIdx="15" clrIdx="2">
    <p:extLst>
      <p:ext uri="{19B8F6BF-5375-455C-9EA6-DF929625EA0E}">
        <p15:presenceInfo xmlns:p15="http://schemas.microsoft.com/office/powerpoint/2012/main" userId="S-1-5-21-4161449151-3199555679-2224323722-54947" providerId="AD"/>
      </p:ext>
    </p:extLst>
  </p:cmAuthor>
  <p:cmAuthor id="4" name="Therese Rodda" initials="TR" lastIdx="19" clrIdx="3">
    <p:extLst>
      <p:ext uri="{19B8F6BF-5375-455C-9EA6-DF929625EA0E}">
        <p15:presenceInfo xmlns:p15="http://schemas.microsoft.com/office/powerpoint/2012/main" userId="S-1-5-21-4161449151-3199555679-2224323722-70542" providerId="AD"/>
      </p:ext>
    </p:extLst>
  </p:cmAuthor>
  <p:cmAuthor id="5" name="Keteyian, Steven" initials="KS" lastIdx="11" clrIdx="4">
    <p:extLst>
      <p:ext uri="{19B8F6BF-5375-455C-9EA6-DF929625EA0E}">
        <p15:presenceInfo xmlns:p15="http://schemas.microsoft.com/office/powerpoint/2012/main" userId="S-1-5-21-1180434555-553764551-3112342582-5379" providerId="AD"/>
      </p:ext>
    </p:extLst>
  </p:cmAuthor>
  <p:cmAuthor id="6" name="Harrison, Michael (AHRQ/CEPI)" initials="HM(" lastIdx="9" clrIdx="5">
    <p:extLst>
      <p:ext uri="{19B8F6BF-5375-455C-9EA6-DF929625EA0E}">
        <p15:presenceInfo xmlns:p15="http://schemas.microsoft.com/office/powerpoint/2012/main" userId="S-1-5-21-1747495209-1248221918-2216747781-6450" providerId="AD"/>
      </p:ext>
    </p:extLst>
  </p:cmAuthor>
  <p:cmAuthor id="7" name="Moss, Dina (AHRQ/CEPI)" initials="MD(" lastIdx="6" clrIdx="6">
    <p:extLst>
      <p:ext uri="{19B8F6BF-5375-455C-9EA6-DF929625EA0E}">
        <p15:presenceInfo xmlns:p15="http://schemas.microsoft.com/office/powerpoint/2012/main" userId="S-1-5-21-1747495209-1248221918-2216747781-22249" providerId="AD"/>
      </p:ext>
    </p:extLst>
  </p:cmAuthor>
  <p:cmAuthor id="8" name="Therese Rodda" initials="TR [2]" lastIdx="22" clrIdx="7">
    <p:extLst>
      <p:ext uri="{19B8F6BF-5375-455C-9EA6-DF929625EA0E}">
        <p15:presenceInfo xmlns:p15="http://schemas.microsoft.com/office/powerpoint/2012/main" userId="S::therese_rodda@abtassoc.com::5bb77045-4523-419f-bc71-cecf19c85b08" providerId="AD"/>
      </p:ext>
    </p:extLst>
  </p:cmAuthor>
  <p:cmAuthor id="9" name="Stephen Hines" initials="SH" lastIdx="32" clrIdx="8">
    <p:extLst>
      <p:ext uri="{19B8F6BF-5375-455C-9EA6-DF929625EA0E}">
        <p15:presenceInfo xmlns:p15="http://schemas.microsoft.com/office/powerpoint/2012/main" userId="S::stephen_hines@abtassoc.com::3e2db5ec-13f0-4645-864a-2ce08f7e7988" providerId="AD"/>
      </p:ext>
    </p:extLst>
  </p:cmAuthor>
  <p:cmAuthor id="10" name="Nicole Keane" initials="NK" lastIdx="1" clrIdx="9">
    <p:extLst>
      <p:ext uri="{19B8F6BF-5375-455C-9EA6-DF929625EA0E}">
        <p15:presenceInfo xmlns:p15="http://schemas.microsoft.com/office/powerpoint/2012/main" userId="S::Nicole_Keane@abtassoc.com::41fed575-3708-4de2-a158-7f0011268c9e" providerId="AD"/>
      </p:ext>
    </p:extLst>
  </p:cmAuthor>
  <p:cmAuthor id="11" name="Harrison, Michael (AHRQ/CEPI)" initials="HM( [2]" lastIdx="30" clrIdx="10">
    <p:extLst>
      <p:ext uri="{19B8F6BF-5375-455C-9EA6-DF929625EA0E}">
        <p15:presenceInfo xmlns:p15="http://schemas.microsoft.com/office/powerpoint/2012/main" userId="S::Michael.Harrison@ahrq.hhs.gov::867917cb-17c4-47c3-a01f-8324481499c5" providerId="AD"/>
      </p:ext>
    </p:extLst>
  </p:cmAuthor>
  <p:cmAuthor id="12" name="Moss, Dina (AHRQ/CEPI)" initials="MD( [2]" lastIdx="25" clrIdx="11">
    <p:extLst>
      <p:ext uri="{19B8F6BF-5375-455C-9EA6-DF929625EA0E}">
        <p15:presenceInfo xmlns:p15="http://schemas.microsoft.com/office/powerpoint/2012/main" userId="S::Dina.Moss@AHRQ.hhs.gov::598403aa-7c3d-41af-9956-56ee983eb922" providerId="AD"/>
      </p:ext>
    </p:extLst>
  </p:cmAuthor>
  <p:cmAuthor id="13" name="Sharon Pollack" initials="SP" lastIdx="1" clrIdx="12">
    <p:extLst>
      <p:ext uri="{19B8F6BF-5375-455C-9EA6-DF929625EA0E}">
        <p15:presenceInfo xmlns:p15="http://schemas.microsoft.com/office/powerpoint/2012/main" userId="S::Sharon_Pollack@abtassoc.com::5e20d14a-170f-414d-a2b9-a272cc5dcadb" providerId="AD"/>
      </p:ext>
    </p:extLst>
  </p:cmAuthor>
  <p:cmAuthor id="14" name="Camille Rey" initials="CR" lastIdx="16" clrIdx="13">
    <p:extLst>
      <p:ext uri="{19B8F6BF-5375-455C-9EA6-DF929625EA0E}">
        <p15:presenceInfo xmlns:p15="http://schemas.microsoft.com/office/powerpoint/2012/main" userId="S::camille_rey@abtassoc.com::f1c5f746-6e94-4168-a3db-b054f145a15f" providerId="AD"/>
      </p:ext>
    </p:extLst>
  </p:cmAuthor>
  <p:cmAuthor id="15" name="Timothy Lara" initials="TL" lastIdx="1" clrIdx="14">
    <p:extLst>
      <p:ext uri="{19B8F6BF-5375-455C-9EA6-DF929625EA0E}">
        <p15:presenceInfo xmlns:p15="http://schemas.microsoft.com/office/powerpoint/2012/main" userId="S::Timothy_Lara@abtassoc.com::6673269f-073c-4e40-bc12-c5e58b2f3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2A75"/>
    <a:srgbClr val="C42033"/>
    <a:srgbClr val="F1A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D36D49-3B38-4F4F-9463-E23036BC614E}" v="2" dt="2023-03-30T02:41:11.929"/>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62536" autoAdjust="0"/>
  </p:normalViewPr>
  <p:slideViewPr>
    <p:cSldViewPr snapToGrid="0">
      <p:cViewPr varScale="1">
        <p:scale>
          <a:sx n="61" d="100"/>
          <a:sy n="61" d="100"/>
        </p:scale>
        <p:origin x="1782" y="60"/>
      </p:cViewPr>
      <p:guideLst/>
    </p:cSldViewPr>
  </p:slideViewPr>
  <p:outlineViewPr>
    <p:cViewPr>
      <p:scale>
        <a:sx n="33" d="100"/>
        <a:sy n="33" d="100"/>
      </p:scale>
      <p:origin x="0" y="-73164"/>
    </p:cViewPr>
  </p:outlineViewPr>
  <p:notesTextViewPr>
    <p:cViewPr>
      <p:scale>
        <a:sx n="1" d="1"/>
        <a:sy n="1" d="1"/>
      </p:scale>
      <p:origin x="0" y="0"/>
    </p:cViewPr>
  </p:notesTextViewPr>
  <p:sorterViewPr>
    <p:cViewPr>
      <p:scale>
        <a:sx n="58" d="100"/>
        <a:sy n="58" d="100"/>
      </p:scale>
      <p:origin x="0" y="-7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viewProps" Target="viewProps.xml"/><Relationship Id="rId95"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a moss" userId="5b31e1b99c09e7f5" providerId="LiveId" clId="{EAD36D49-3B38-4F4F-9463-E23036BC614E}"/>
    <pc:docChg chg="undo custSel addSld delSld modSld">
      <pc:chgData name="dina moss" userId="5b31e1b99c09e7f5" providerId="LiveId" clId="{EAD36D49-3B38-4F4F-9463-E23036BC614E}" dt="2023-03-30T02:49:06.890" v="131" actId="20577"/>
      <pc:docMkLst>
        <pc:docMk/>
      </pc:docMkLst>
      <pc:sldChg chg="modSp mod modNotesTx">
        <pc:chgData name="dina moss" userId="5b31e1b99c09e7f5" providerId="LiveId" clId="{EAD36D49-3B38-4F4F-9463-E23036BC614E}" dt="2023-03-30T02:43:27.467" v="32" actId="20577"/>
        <pc:sldMkLst>
          <pc:docMk/>
          <pc:sldMk cId="2700744986" sldId="424"/>
        </pc:sldMkLst>
        <pc:spChg chg="mod">
          <ac:chgData name="dina moss" userId="5b31e1b99c09e7f5" providerId="LiveId" clId="{EAD36D49-3B38-4F4F-9463-E23036BC614E}" dt="2023-03-30T02:43:00.013" v="16" actId="20577"/>
          <ac:spMkLst>
            <pc:docMk/>
            <pc:sldMk cId="2700744986" sldId="424"/>
            <ac:spMk id="12" creationId="{C9B7C92A-72B4-E891-8E57-964C34ACB2DE}"/>
          </ac:spMkLst>
        </pc:spChg>
      </pc:sldChg>
      <pc:sldChg chg="modSp mod">
        <pc:chgData name="dina moss" userId="5b31e1b99c09e7f5" providerId="LiveId" clId="{EAD36D49-3B38-4F4F-9463-E23036BC614E}" dt="2023-03-30T02:45:06.293" v="89" actId="20577"/>
        <pc:sldMkLst>
          <pc:docMk/>
          <pc:sldMk cId="1219281014" sldId="506"/>
        </pc:sldMkLst>
        <pc:graphicFrameChg chg="modGraphic">
          <ac:chgData name="dina moss" userId="5b31e1b99c09e7f5" providerId="LiveId" clId="{EAD36D49-3B38-4F4F-9463-E23036BC614E}" dt="2023-03-30T02:45:06.293" v="89" actId="20577"/>
          <ac:graphicFrameMkLst>
            <pc:docMk/>
            <pc:sldMk cId="1219281014" sldId="506"/>
            <ac:graphicFrameMk id="7" creationId="{EF3308DC-4293-42A8-8BF4-10DFB7F4FE49}"/>
          </ac:graphicFrameMkLst>
        </pc:graphicFrameChg>
      </pc:sldChg>
      <pc:sldChg chg="modNotesTx">
        <pc:chgData name="dina moss" userId="5b31e1b99c09e7f5" providerId="LiveId" clId="{EAD36D49-3B38-4F4F-9463-E23036BC614E}" dt="2023-03-30T02:46:36.358" v="98" actId="20577"/>
        <pc:sldMkLst>
          <pc:docMk/>
          <pc:sldMk cId="247169049" sldId="568"/>
        </pc:sldMkLst>
      </pc:sldChg>
      <pc:sldChg chg="modNotesTx">
        <pc:chgData name="dina moss" userId="5b31e1b99c09e7f5" providerId="LiveId" clId="{EAD36D49-3B38-4F4F-9463-E23036BC614E}" dt="2023-03-30T02:42:10.794" v="15" actId="20577"/>
        <pc:sldMkLst>
          <pc:docMk/>
          <pc:sldMk cId="1808167073" sldId="584"/>
        </pc:sldMkLst>
      </pc:sldChg>
      <pc:sldChg chg="modNotesTx">
        <pc:chgData name="dina moss" userId="5b31e1b99c09e7f5" providerId="LiveId" clId="{EAD36D49-3B38-4F4F-9463-E23036BC614E}" dt="2023-03-30T02:44:09.683" v="43" actId="20577"/>
        <pc:sldMkLst>
          <pc:docMk/>
          <pc:sldMk cId="1440009229" sldId="597"/>
        </pc:sldMkLst>
      </pc:sldChg>
      <pc:sldChg chg="modSp mod">
        <pc:chgData name="dina moss" userId="5b31e1b99c09e7f5" providerId="LiveId" clId="{EAD36D49-3B38-4F4F-9463-E23036BC614E}" dt="2023-03-30T02:47:58.765" v="130" actId="20577"/>
        <pc:sldMkLst>
          <pc:docMk/>
          <pc:sldMk cId="3932150518" sldId="599"/>
        </pc:sldMkLst>
        <pc:spChg chg="mod">
          <ac:chgData name="dina moss" userId="5b31e1b99c09e7f5" providerId="LiveId" clId="{EAD36D49-3B38-4F4F-9463-E23036BC614E}" dt="2023-03-30T02:47:58.765" v="130" actId="20577"/>
          <ac:spMkLst>
            <pc:docMk/>
            <pc:sldMk cId="3932150518" sldId="599"/>
            <ac:spMk id="6" creationId="{4204E67D-348A-1E56-B5B2-81648143EBAA}"/>
          </ac:spMkLst>
        </pc:spChg>
      </pc:sldChg>
      <pc:sldChg chg="del">
        <pc:chgData name="dina moss" userId="5b31e1b99c09e7f5" providerId="LiveId" clId="{EAD36D49-3B38-4F4F-9463-E23036BC614E}" dt="2023-03-30T02:41:22.033" v="8" actId="47"/>
        <pc:sldMkLst>
          <pc:docMk/>
          <pc:sldMk cId="3096423747" sldId="606"/>
        </pc:sldMkLst>
      </pc:sldChg>
      <pc:sldChg chg="modNotesTx">
        <pc:chgData name="dina moss" userId="5b31e1b99c09e7f5" providerId="LiveId" clId="{EAD36D49-3B38-4F4F-9463-E23036BC614E}" dt="2023-03-30T02:49:06.890" v="131" actId="20577"/>
        <pc:sldMkLst>
          <pc:docMk/>
          <pc:sldMk cId="1103601648" sldId="628"/>
        </pc:sldMkLst>
      </pc:sldChg>
      <pc:sldChg chg="modSp add mod modNotesTx">
        <pc:chgData name="dina moss" userId="5b31e1b99c09e7f5" providerId="LiveId" clId="{EAD36D49-3B38-4F4F-9463-E23036BC614E}" dt="2023-03-30T02:41:17.889" v="7"/>
        <pc:sldMkLst>
          <pc:docMk/>
          <pc:sldMk cId="3204007686" sldId="671"/>
        </pc:sldMkLst>
        <pc:spChg chg="mod">
          <ac:chgData name="dina moss" userId="5b31e1b99c09e7f5" providerId="LiveId" clId="{EAD36D49-3B38-4F4F-9463-E23036BC614E}" dt="2023-03-30T02:40:58.120" v="6" actId="255"/>
          <ac:spMkLst>
            <pc:docMk/>
            <pc:sldMk cId="3204007686" sldId="671"/>
            <ac:spMk id="3" creationId="{97B3E9FF-0300-F719-D3F5-287F3FC85EE1}"/>
          </ac:spMkLst>
        </pc:spChg>
        <pc:spChg chg="mod">
          <ac:chgData name="dina moss" userId="5b31e1b99c09e7f5" providerId="LiveId" clId="{EAD36D49-3B38-4F4F-9463-E23036BC614E}" dt="2023-03-30T02:40:33.325" v="3"/>
          <ac:spMkLst>
            <pc:docMk/>
            <pc:sldMk cId="3204007686" sldId="671"/>
            <ac:spMk id="6" creationId="{B889E965-732D-C8D7-A5A6-ADEF8B4DAC1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venir Next LT Pro" panose="020B0504020202020204" pitchFamily="34" charset="0"/>
                <a:ea typeface="+mn-ea"/>
                <a:cs typeface="+mn-cs"/>
              </a:defRPr>
            </a:pPr>
            <a:r>
              <a:rPr lang="en-US" sz="2400" b="1" dirty="0">
                <a:solidFill>
                  <a:schemeClr val="tx1"/>
                </a:solidFill>
              </a:rPr>
              <a:t>Leading Reasons for Physician Opt-Outs of Eligible Patients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venir Next LT Pro" panose="020B0504020202020204" pitchFamily="34" charset="0"/>
              <a:ea typeface="+mn-ea"/>
              <a:cs typeface="+mn-cs"/>
            </a:defRPr>
          </a:pPr>
          <a:endParaRPr lang="en-US"/>
        </a:p>
      </c:txPr>
    </c:title>
    <c:autoTitleDeleted val="0"/>
    <c:plotArea>
      <c:layout/>
      <c:barChart>
        <c:barDir val="col"/>
        <c:grouping val="clustered"/>
        <c:varyColors val="0"/>
        <c:ser>
          <c:idx val="0"/>
          <c:order val="0"/>
          <c:tx>
            <c:strRef>
              <c:f>'AR data'!$B$20</c:f>
              <c:strCache>
                <c:ptCount val="1"/>
                <c:pt idx="0">
                  <c:v>Q1</c:v>
                </c:pt>
              </c:strCache>
            </c:strRef>
          </c:tx>
          <c:spPr>
            <a:solidFill>
              <a:srgbClr val="692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 data'!$A$21:$A$24</c:f>
              <c:strCache>
                <c:ptCount val="4"/>
                <c:pt idx="0">
                  <c:v>Extreme age/ frailty</c:v>
                </c:pt>
                <c:pt idx="1">
                  <c:v>Other contraindications</c:v>
                </c:pt>
                <c:pt idx="2">
                  <c:v>Patient objections to being referred</c:v>
                </c:pt>
                <c:pt idx="3">
                  <c:v>Others</c:v>
                </c:pt>
              </c:strCache>
            </c:strRef>
          </c:cat>
          <c:val>
            <c:numRef>
              <c:f>'AR data'!$B$21:$B$24</c:f>
              <c:numCache>
                <c:formatCode>General</c:formatCode>
                <c:ptCount val="4"/>
                <c:pt idx="0">
                  <c:v>4</c:v>
                </c:pt>
                <c:pt idx="1">
                  <c:v>3</c:v>
                </c:pt>
                <c:pt idx="2">
                  <c:v>0</c:v>
                </c:pt>
                <c:pt idx="3">
                  <c:v>3</c:v>
                </c:pt>
              </c:numCache>
            </c:numRef>
          </c:val>
          <c:extLst>
            <c:ext xmlns:c16="http://schemas.microsoft.com/office/drawing/2014/chart" uri="{C3380CC4-5D6E-409C-BE32-E72D297353CC}">
              <c16:uniqueId val="{00000000-9C8F-4E55-96D3-9CAF394F8453}"/>
            </c:ext>
          </c:extLst>
        </c:ser>
        <c:ser>
          <c:idx val="1"/>
          <c:order val="1"/>
          <c:tx>
            <c:strRef>
              <c:f>'AR data'!$C$20</c:f>
              <c:strCache>
                <c:ptCount val="1"/>
                <c:pt idx="0">
                  <c:v>Q2</c:v>
                </c:pt>
              </c:strCache>
            </c:strRef>
          </c:tx>
          <c:spPr>
            <a:pattFill prst="wdDnDiag">
              <a:fgClr>
                <a:srgbClr val="C42033"/>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 data'!$A$21:$A$24</c:f>
              <c:strCache>
                <c:ptCount val="4"/>
                <c:pt idx="0">
                  <c:v>Extreme age/ frailty</c:v>
                </c:pt>
                <c:pt idx="1">
                  <c:v>Other contraindications</c:v>
                </c:pt>
                <c:pt idx="2">
                  <c:v>Patient objections to being referred</c:v>
                </c:pt>
                <c:pt idx="3">
                  <c:v>Others</c:v>
                </c:pt>
              </c:strCache>
            </c:strRef>
          </c:cat>
          <c:val>
            <c:numRef>
              <c:f>'AR data'!$C$21:$C$24</c:f>
              <c:numCache>
                <c:formatCode>General</c:formatCode>
                <c:ptCount val="4"/>
                <c:pt idx="0">
                  <c:v>3</c:v>
                </c:pt>
                <c:pt idx="1">
                  <c:v>1</c:v>
                </c:pt>
                <c:pt idx="2">
                  <c:v>1</c:v>
                </c:pt>
                <c:pt idx="3">
                  <c:v>1</c:v>
                </c:pt>
              </c:numCache>
            </c:numRef>
          </c:val>
          <c:extLst>
            <c:ext xmlns:c16="http://schemas.microsoft.com/office/drawing/2014/chart" uri="{C3380CC4-5D6E-409C-BE32-E72D297353CC}">
              <c16:uniqueId val="{00000001-9C8F-4E55-96D3-9CAF394F8453}"/>
            </c:ext>
          </c:extLst>
        </c:ser>
        <c:ser>
          <c:idx val="2"/>
          <c:order val="2"/>
          <c:tx>
            <c:strRef>
              <c:f>'AR data'!$D$20</c:f>
              <c:strCache>
                <c:ptCount val="1"/>
                <c:pt idx="0">
                  <c:v>Q3</c:v>
                </c:pt>
              </c:strCache>
            </c:strRef>
          </c:tx>
          <c:spPr>
            <a:pattFill prst="pct25">
              <a:fgClr>
                <a:srgbClr val="692A75"/>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 data'!$A$21:$A$24</c:f>
              <c:strCache>
                <c:ptCount val="4"/>
                <c:pt idx="0">
                  <c:v>Extreme age/ frailty</c:v>
                </c:pt>
                <c:pt idx="1">
                  <c:v>Other contraindications</c:v>
                </c:pt>
                <c:pt idx="2">
                  <c:v>Patient objections to being referred</c:v>
                </c:pt>
                <c:pt idx="3">
                  <c:v>Others</c:v>
                </c:pt>
              </c:strCache>
            </c:strRef>
          </c:cat>
          <c:val>
            <c:numRef>
              <c:f>'AR data'!$D$21:$D$24</c:f>
              <c:numCache>
                <c:formatCode>General</c:formatCode>
                <c:ptCount val="4"/>
                <c:pt idx="0">
                  <c:v>6</c:v>
                </c:pt>
                <c:pt idx="1">
                  <c:v>4</c:v>
                </c:pt>
                <c:pt idx="2">
                  <c:v>3</c:v>
                </c:pt>
                <c:pt idx="3">
                  <c:v>1</c:v>
                </c:pt>
              </c:numCache>
            </c:numRef>
          </c:val>
          <c:extLst>
            <c:ext xmlns:c16="http://schemas.microsoft.com/office/drawing/2014/chart" uri="{C3380CC4-5D6E-409C-BE32-E72D297353CC}">
              <c16:uniqueId val="{00000002-9C8F-4E55-96D3-9CAF394F8453}"/>
            </c:ext>
          </c:extLst>
        </c:ser>
        <c:dLbls>
          <c:showLegendKey val="0"/>
          <c:showVal val="0"/>
          <c:showCatName val="0"/>
          <c:showSerName val="0"/>
          <c:showPercent val="0"/>
          <c:showBubbleSize val="0"/>
        </c:dLbls>
        <c:gapWidth val="219"/>
        <c:overlap val="-27"/>
        <c:axId val="724333328"/>
        <c:axId val="724330832"/>
      </c:barChart>
      <c:catAx>
        <c:axId val="72433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 Next LT Pro" panose="020B0504020202020204" pitchFamily="34" charset="0"/>
                <a:ea typeface="+mn-ea"/>
                <a:cs typeface="+mn-cs"/>
              </a:defRPr>
            </a:pPr>
            <a:endParaRPr lang="en-US"/>
          </a:p>
        </c:txPr>
        <c:crossAx val="724330832"/>
        <c:crosses val="autoZero"/>
        <c:auto val="1"/>
        <c:lblAlgn val="ctr"/>
        <c:lblOffset val="100"/>
        <c:noMultiLvlLbl val="0"/>
      </c:catAx>
      <c:valAx>
        <c:axId val="72433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venir Next LT Pro" panose="020B0504020202020204" pitchFamily="34" charset="0"/>
                <a:ea typeface="+mn-ea"/>
                <a:cs typeface="+mn-cs"/>
              </a:defRPr>
            </a:pPr>
            <a:endParaRPr lang="en-US"/>
          </a:p>
        </c:txPr>
        <c:crossAx val="72433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 Next LT Pro" panose="020B05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venir Next LT Pro" panose="020B05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F9AAF-5A88-4C99-989F-AC2366C9435B}"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CEF46-6BD6-4B1F-90B9-33B57A5A6B7A}" type="slidenum">
              <a:rPr lang="en-US" smtClean="0"/>
              <a:t>‹#›</a:t>
            </a:fld>
            <a:endParaRPr lang="en-US"/>
          </a:p>
        </p:txBody>
      </p:sp>
    </p:spTree>
    <p:extLst>
      <p:ext uri="{BB962C8B-B14F-4D97-AF65-F5344CB8AC3E}">
        <p14:creationId xmlns:p14="http://schemas.microsoft.com/office/powerpoint/2010/main" val="383977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illionhearts.hhs.gov/learn-prevent/cost-consequence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hrq.gov/takeheart/training/getting-started/index.html#maximiz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resource-guide.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ahrq.gov/sites/default/files/wysiwyg/takeheart/training/getting-started-implementation-guide.pdf"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resource-guide.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ahrq.gov/takeheart/training/module-4/index.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ahrq.gov/takeheart/training/getting-started/index.html#leveraging"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jacc.org/doi/10.1016/j.jacc.2018.01.004"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aacvpr.org/Portals/0/Docs/ProgramCertification/New%20Performance%20Measures/Algorithm%20Enrollment%20to%20CR_final.pdf?ver=2022-01-07-081307-340&amp;timestamp=1641565022065" TargetMode="External"/><Relationship Id="rId4" Type="http://schemas.openxmlformats.org/officeDocument/2006/relationships/hyperlink" Target="https://www.aacvpr.org/Portals/0/Docs/ProgramCertification/New%20Performance%20Measures/Enrollment%20in%20Cardiac%20Rehabilitation_final.pdf?ver=2022-01-07-081315-673&amp;timestamp=1641565131406"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jacc.org/doi/10.1016/j.jacc.2018.01.004"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www.aacvpr.org/Portals/0/Docs/ProgramCertification/New%20Performance%20Measures/Algorithm%20Enrollment%20to%20CR_final.pdf?ver=2022-01-07-081307-340&amp;timestamp=1641565022065" TargetMode="External"/><Relationship Id="rId4" Type="http://schemas.openxmlformats.org/officeDocument/2006/relationships/hyperlink" Target="https://www.aacvpr.org/Portals/0/Docs/ProgramCertification/New%20Performance%20Measures/Enrollment%20in%20Cardiac%20Rehabilitation_final.pdf?ver=2022-01-07-081315-673&amp;timestamp=1641565131406"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resource-guide.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implementation-guide.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resource-guide.pdf"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implementation-guide.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800" b="0" dirty="0">
                <a:effectLst/>
                <a:latin typeface="Avenir Next LT Pro" panose="020B0504020202020204" pitchFamily="34" charset="0"/>
                <a:ea typeface="Calibri" panose="020F0502020204030204" pitchFamily="34" charset="0"/>
                <a:cs typeface="Arial" panose="020B0604020202020204" pitchFamily="34" charset="0"/>
              </a:rPr>
              <a:t>This presentation is designed to help you understand the steps required </a:t>
            </a:r>
            <a:r>
              <a:rPr lang="en-US" sz="1800" b="0" u="sng" dirty="0">
                <a:effectLst/>
                <a:latin typeface="Avenir Next LT Pro" panose="020B0504020202020204" pitchFamily="34" charset="0"/>
                <a:ea typeface="Calibri" panose="020F0502020204030204" pitchFamily="34" charset="0"/>
                <a:cs typeface="Arial" panose="020B0604020202020204" pitchFamily="34" charset="0"/>
              </a:rPr>
              <a:t>for laying the necessary foundation for a quality improvement (QI) initiative</a:t>
            </a:r>
            <a:r>
              <a:rPr lang="en-US" sz="1800" b="0" dirty="0">
                <a:effectLst/>
                <a:latin typeface="Avenir Next LT Pro" panose="020B0504020202020204" pitchFamily="34" charset="0"/>
                <a:ea typeface="Calibri" panose="020F0502020204030204" pitchFamily="34" charset="0"/>
                <a:cs typeface="Arial" panose="020B0604020202020204" pitchFamily="34" charset="0"/>
              </a:rPr>
              <a:t> aimed at implementing </a:t>
            </a:r>
            <a:r>
              <a:rPr kumimoji="0" lang="en-US" sz="1800" b="0" i="0" u="none" strike="noStrike" kern="1200" cap="none" spc="0" normalizeH="0" baseline="0" noProof="0" dirty="0">
                <a:ln>
                  <a:noFill/>
                </a:ln>
                <a:solidFill>
                  <a:schemeClr val="bg1"/>
                </a:solidFill>
                <a:effectLst/>
                <a:uLnTx/>
                <a:uFillTx/>
                <a:latin typeface="Avenir Next LT Pro" panose="020B0504020202020204" pitchFamily="34" charset="0"/>
                <a:ea typeface="Calibri" panose="020F0502020204030204" pitchFamily="34" charset="0"/>
                <a:cs typeface="Arial" panose="020B0604020202020204" pitchFamily="34" charset="0"/>
              </a:rPr>
              <a:t>a</a:t>
            </a:r>
            <a:r>
              <a:rPr kumimoji="0" lang="en-US" sz="1800" b="0" i="0" u="none" strike="noStrike" kern="1200" cap="none" spc="0" normalizeH="0" baseline="0" noProof="0" dirty="0">
                <a:ln>
                  <a:noFill/>
                </a:ln>
                <a:solidFill>
                  <a:schemeClr val="bg1"/>
                </a:solidFill>
                <a:effectLst/>
                <a:uLnTx/>
                <a:uFillTx/>
                <a:latin typeface="Avenir Next LT Pro" panose="020B0504020202020204" pitchFamily="34" charset="0"/>
              </a:rPr>
              <a:t>utomatic referral and enhancing care coordination to increase participation of eligible patients in cardiac rehabilitation (CR). </a:t>
            </a:r>
            <a:endParaRPr lang="en-US" sz="1800" b="0" dirty="0">
              <a:effectLst/>
              <a:latin typeface="Avenir Next LT Pro" panose="020B05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IMPORTANT NOTE RE: ACCESSING LINKS in the PPT presentation: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Links embedded in SLIDE portion are hyperlinks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Links shown in the NOTES portion must be copied into a browser to be accessed</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1</a:t>
            </a:fld>
            <a:endParaRPr lang="en-US"/>
          </a:p>
        </p:txBody>
      </p:sp>
    </p:spTree>
    <p:extLst>
      <p:ext uri="{BB962C8B-B14F-4D97-AF65-F5344CB8AC3E}">
        <p14:creationId xmlns:p14="http://schemas.microsoft.com/office/powerpoint/2010/main" val="208925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2011 study demonstrated that implementing AR and effective</a:t>
            </a:r>
            <a:r>
              <a:rPr lang="en-US" sz="1200" kern="1200" baseline="0" dirty="0">
                <a:solidFill>
                  <a:schemeClr val="tx1"/>
                </a:solidFill>
                <a:effectLst/>
                <a:latin typeface="+mn-lt"/>
                <a:ea typeface="+mn-ea"/>
                <a:cs typeface="+mn-cs"/>
              </a:rPr>
              <a:t> CC are quality improvement steps that hospitals can take to increase CR participation in their health systems and communities.</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b="0" i="0" u="sng" dirty="0"/>
              <a:t>Citation:</a:t>
            </a:r>
            <a:r>
              <a:rPr lang="en-US" b="0" i="0" u="sng" baseline="0" dirty="0"/>
              <a:t> </a:t>
            </a:r>
            <a:endParaRPr lang="en-US" b="0" i="0" u="sng" baseline="0"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Grace, S.L.</a:t>
            </a:r>
            <a:r>
              <a:rPr lang="en-US" baseline="0" dirty="0"/>
              <a:t> et al. Effect of cardiac rehabilitation referral strategies on utilization rates: a prospective, controlled study. Arch Intern Med.</a:t>
            </a:r>
            <a:r>
              <a:rPr lang="en-US" sz="1200" b="0" i="0" kern="1200" dirty="0">
                <a:solidFill>
                  <a:schemeClr val="tx1"/>
                </a:solidFill>
                <a:effectLst/>
                <a:latin typeface="+mn-lt"/>
                <a:ea typeface="+mn-ea"/>
                <a:cs typeface="+mn-cs"/>
              </a:rPr>
              <a:t> 2011 Feb 14;171(3):235-41.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10.1001/archinternmed.2010.501.</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10</a:t>
            </a:fld>
            <a:endParaRPr lang="en-US"/>
          </a:p>
        </p:txBody>
      </p:sp>
    </p:spTree>
    <p:extLst>
      <p:ext uri="{BB962C8B-B14F-4D97-AF65-F5344CB8AC3E}">
        <p14:creationId xmlns:p14="http://schemas.microsoft.com/office/powerpoint/2010/main" val="370683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Implementing AR and enhancing CC will require redesign of existing processes. You can expect to work through all of these steps whether you are planning a QI initiative aimed only at automating referrals or enhancing care coordination -- or at both simultaneously. </a:t>
            </a:r>
          </a:p>
          <a:p>
            <a:endParaRPr lang="en-US" dirty="0"/>
          </a:p>
          <a:p>
            <a:r>
              <a:rPr lang="en-US" dirty="0"/>
              <a:t>This training curriculum discusses the first five steps shown above, as well as how to use data to track your progress.</a:t>
            </a:r>
          </a:p>
          <a:p>
            <a:endParaRPr lang="en-US" dirty="0"/>
          </a:p>
          <a:p>
            <a:r>
              <a:rPr lang="en-US" dirty="0"/>
              <a:t>The remaining four steps  are covered in the TAKEheart </a:t>
            </a:r>
            <a:r>
              <a:rPr lang="en-US" b="1" i="1" dirty="0"/>
              <a:t>Implementing AR </a:t>
            </a:r>
            <a:r>
              <a:rPr lang="en-US" dirty="0"/>
              <a:t>and </a:t>
            </a:r>
            <a:r>
              <a:rPr lang="en-US" b="1" i="1" dirty="0"/>
              <a:t>Enhancing CC  </a:t>
            </a:r>
            <a:r>
              <a:rPr lang="en-US" b="0" i="0" dirty="0"/>
              <a:t>training curricula  </a:t>
            </a:r>
          </a:p>
        </p:txBody>
      </p:sp>
      <p:sp>
        <p:nvSpPr>
          <p:cNvPr id="4" name="Slide Number Placeholder 3"/>
          <p:cNvSpPr>
            <a:spLocks noGrp="1"/>
          </p:cNvSpPr>
          <p:nvPr>
            <p:ph type="sldNum" sz="quarter" idx="5"/>
          </p:nvPr>
        </p:nvSpPr>
        <p:spPr/>
        <p:txBody>
          <a:bodyPr/>
          <a:lstStyle/>
          <a:p>
            <a:fld id="{C07AB0BD-A300-48DC-A2E8-8B79E917F5C4}" type="slidenum">
              <a:rPr lang="en-US" smtClean="0"/>
              <a:t>11</a:t>
            </a:fld>
            <a:endParaRPr lang="en-US"/>
          </a:p>
        </p:txBody>
      </p:sp>
    </p:spTree>
    <p:extLst>
      <p:ext uri="{BB962C8B-B14F-4D97-AF65-F5344CB8AC3E}">
        <p14:creationId xmlns:p14="http://schemas.microsoft.com/office/powerpoint/2010/main" val="91706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12</a:t>
            </a:fld>
            <a:endParaRPr lang="en-US"/>
          </a:p>
        </p:txBody>
      </p:sp>
    </p:spTree>
    <p:extLst>
      <p:ext uri="{BB962C8B-B14F-4D97-AF65-F5344CB8AC3E}">
        <p14:creationId xmlns:p14="http://schemas.microsoft.com/office/powerpoint/2010/main" val="1250603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b="1" dirty="0"/>
              <a:t>The first step in any QI project is making the case to leadership to achieve buy-in and support for the improvement effort</a:t>
            </a:r>
            <a:r>
              <a:rPr lang="en-US" dirty="0"/>
              <a:t>. </a:t>
            </a:r>
          </a:p>
          <a:p>
            <a:pPr lvl="1">
              <a:defRPr/>
            </a:pPr>
            <a:endParaRPr lang="en-US" dirty="0"/>
          </a:p>
          <a:p>
            <a:pPr lvl="1">
              <a:defRPr/>
            </a:pPr>
            <a:r>
              <a:rPr lang="en-US" dirty="0"/>
              <a:t>The next few slides </a:t>
            </a:r>
            <a:r>
              <a:rPr lang="en-US" sz="1200" kern="1200" baseline="0" dirty="0">
                <a:solidFill>
                  <a:schemeClr val="tx1"/>
                </a:solidFill>
                <a:effectLst/>
                <a:latin typeface="+mn-lt"/>
                <a:ea typeface="+mn-ea"/>
                <a:cs typeface="+mn-cs"/>
              </a:rPr>
              <a:t>discuss the </a:t>
            </a:r>
            <a:r>
              <a:rPr lang="en-US" sz="1200" b="0" kern="1200" baseline="0" dirty="0">
                <a:solidFill>
                  <a:schemeClr val="tx1"/>
                </a:solidFill>
                <a:effectLst/>
                <a:latin typeface="+mn-lt"/>
                <a:ea typeface="+mn-ea"/>
                <a:cs typeface="+mn-cs"/>
              </a:rPr>
              <a:t>evidence </a:t>
            </a:r>
            <a:r>
              <a:rPr lang="en-US" b="0" dirty="0"/>
              <a:t>behind boosting CR utilization using </a:t>
            </a:r>
            <a:r>
              <a:rPr lang="en-US" sz="1200" b="0" kern="1200" baseline="0" dirty="0">
                <a:solidFill>
                  <a:schemeClr val="tx1"/>
                </a:solidFill>
                <a:effectLst/>
                <a:latin typeface="+mn-lt"/>
                <a:ea typeface="+mn-ea"/>
                <a:cs typeface="+mn-cs"/>
              </a:rPr>
              <a:t>AR and effective CC. </a:t>
            </a:r>
            <a:r>
              <a:rPr lang="en-US" sz="1200" kern="1200" baseline="0" dirty="0">
                <a:solidFill>
                  <a:schemeClr val="tx1"/>
                </a:solidFill>
                <a:effectLst/>
                <a:latin typeface="+mn-lt"/>
                <a:ea typeface="+mn-ea"/>
                <a:cs typeface="+mn-cs"/>
              </a:rPr>
              <a:t>You can use this information in making the case to your leadership</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72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dirty="0"/>
              <a:t>This slide</a:t>
            </a:r>
            <a:r>
              <a:rPr lang="en-US" sz="1200" kern="1200" baseline="0" dirty="0">
                <a:solidFill>
                  <a:schemeClr val="tx1"/>
                </a:solidFill>
                <a:effectLst/>
                <a:latin typeface="+mn-lt"/>
                <a:ea typeface="+mn-ea"/>
                <a:cs typeface="+mn-cs"/>
              </a:rPr>
              <a:t> reviews evidence about the benefits of CR and can be used to MAKE THE CASE to the team, patients</a:t>
            </a:r>
            <a:r>
              <a:rPr lang="en-US" dirty="0"/>
              <a:t>,</a:t>
            </a:r>
            <a:r>
              <a:rPr lang="en-US" sz="1200" kern="1200" baseline="0" dirty="0">
                <a:solidFill>
                  <a:schemeClr val="tx1"/>
                </a:solidFill>
                <a:effectLst/>
                <a:latin typeface="+mn-lt"/>
                <a:ea typeface="+mn-ea"/>
                <a:cs typeface="+mn-cs"/>
              </a:rPr>
              <a:t> and leadership to increase CR participation.</a:t>
            </a:r>
            <a:r>
              <a:rPr lang="en-US" dirty="0"/>
              <a:t> </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Citations from this slide:</a:t>
            </a:r>
            <a:endParaRPr lang="en-US" sz="1200" b="1" kern="1200" baseline="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Hammill BG </a:t>
            </a:r>
            <a:r>
              <a:rPr lang="en-US" sz="1200" kern="1200" dirty="0">
                <a:solidFill>
                  <a:schemeClr val="tx1"/>
                </a:solidFill>
                <a:effectLst/>
                <a:latin typeface="+mn-lt"/>
                <a:ea typeface="+mn-ea"/>
                <a:cs typeface="+mn-cs"/>
              </a:rPr>
              <a:t>et al. Relationship between cardiac rehabilitation and long-term risks of death and myocardial infarction among elderly Medicare beneficiaries. Circulation. 2010 Jan 5;121(1):63-70</a:t>
            </a:r>
            <a:endParaRPr lang="en-US" sz="1200" kern="1200" dirty="0">
              <a:solidFill>
                <a:schemeClr val="tx1"/>
              </a:solidFill>
              <a:effectLst/>
              <a:latin typeface="+mn-lt"/>
              <a:cs typeface="Calibri" panose="020F0502020204030204"/>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cs typeface="Calibri" panose="020F0502020204030204"/>
            </a:endParaRPr>
          </a:p>
          <a:p>
            <a:pPr marL="628650" lvl="1" indent="-171450">
              <a:buFont typeface="Arial" panose="020B0604020202020204" pitchFamily="34" charset="0"/>
              <a:buChar char="•"/>
              <a:defRPr/>
            </a:pPr>
            <a:r>
              <a:rPr lang="en-US" sz="1200" kern="1200" dirty="0">
                <a:solidFill>
                  <a:schemeClr val="tx1"/>
                </a:solidFill>
                <a:effectLst/>
                <a:latin typeface="+mn-lt"/>
                <a:ea typeface="+mn-ea"/>
                <a:cs typeface="+mn-cs"/>
              </a:rPr>
              <a:t>Centers for Disease Control and Prevention: Million Hearts. Cardiac Rehabilitation: Saving Lives, Restoring Health, Preventing Disease” 2018. Available at: https://millionhearts.hhs.gov/files/Cardiac_Rehab_Infographic-508.pdf</a:t>
            </a:r>
            <a:r>
              <a:rPr lang="en-US" sz="1200" u="none" kern="1200" dirty="0">
                <a:solidFill>
                  <a:schemeClr val="tx1"/>
                </a:solidFill>
                <a:effectLst/>
                <a:latin typeface="+mn-lt"/>
                <a:ea typeface="+mn-ea"/>
                <a:cs typeface="+mn-cs"/>
              </a:rPr>
              <a:t>.</a:t>
            </a:r>
            <a:r>
              <a:rPr lang="en-US" dirty="0"/>
              <a:t> </a:t>
            </a:r>
            <a:endParaRPr lang="en-US" sz="1200" u="none" kern="1200" dirty="0">
              <a:solidFill>
                <a:schemeClr val="tx1"/>
              </a:solidFill>
              <a:effectLst/>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solidFill>
                  <a:srgbClr val="003768"/>
                </a:solidFill>
                <a:latin typeface="+mn-lt"/>
                <a:cs typeface="Calibri"/>
              </a:rPr>
              <a:t>American</a:t>
            </a:r>
            <a:r>
              <a:rPr lang="en-US" altLang="en-US" sz="1200" b="0" baseline="0" dirty="0">
                <a:solidFill>
                  <a:srgbClr val="003768"/>
                </a:solidFill>
                <a:latin typeface="+mn-lt"/>
                <a:cs typeface="Calibri"/>
              </a:rPr>
              <a:t> Association of Cardiovascular and Pulmonary Rehabilitation. </a:t>
            </a:r>
            <a:r>
              <a:rPr lang="en-US" altLang="en-US" sz="1200" b="0" dirty="0">
                <a:solidFill>
                  <a:srgbClr val="003768"/>
                </a:solidFill>
                <a:latin typeface="+mn-lt"/>
                <a:cs typeface="Calibri"/>
              </a:rPr>
              <a:t>“Vital Conversations with Medical Teams &amp; Hospital Administrators About Cardiac Rehabilitation Services Delivering Value Based Care: </a:t>
            </a:r>
            <a:r>
              <a:rPr lang="en-US" altLang="en-US" sz="1200" b="0" i="1" dirty="0">
                <a:solidFill>
                  <a:srgbClr val="003768"/>
                </a:solidFill>
                <a:latin typeface="+mn-lt"/>
                <a:cs typeface="Calibri"/>
              </a:rPr>
              <a:t>Lower Cost, Higher Quality, Great Value!</a:t>
            </a:r>
            <a:r>
              <a:rPr lang="en-US" altLang="en-US" sz="1200" b="0" i="0" dirty="0">
                <a:solidFill>
                  <a:srgbClr val="003768"/>
                </a:solidFill>
                <a:latin typeface="+mn-lt"/>
                <a:cs typeface="Calibri"/>
              </a:rPr>
              <a:t>”</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14</a:t>
            </a:fld>
            <a:endParaRPr lang="en-US"/>
          </a:p>
        </p:txBody>
      </p:sp>
    </p:spTree>
    <p:extLst>
      <p:ext uri="{BB962C8B-B14F-4D97-AF65-F5344CB8AC3E}">
        <p14:creationId xmlns:p14="http://schemas.microsoft.com/office/powerpoint/2010/main" val="2615219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cs typeface="Calibri" panose="020F0502020204030204"/>
            </a:endParaRPr>
          </a:p>
          <a:p>
            <a:pPr marL="800100" lvl="1" indent="-342900" defTabSz="457200">
              <a:spcAft>
                <a:spcPts val="1200"/>
              </a:spcAft>
              <a:buFont typeface="Arial" panose="020B0604020202020204" pitchFamily="34" charset="0"/>
              <a:buChar char="•"/>
            </a:pPr>
            <a:r>
              <a:rPr lang="en-US" sz="2400" dirty="0">
                <a:solidFill>
                  <a:prstClr val="black"/>
                </a:solidFill>
              </a:rPr>
              <a:t>Overwhelming evidence has led to numerous national guidelines and specialty societies supporting the use of CR.</a:t>
            </a:r>
            <a:endParaRPr lang="en-US" sz="2400" dirty="0">
              <a:solidFill>
                <a:prstClr val="black"/>
              </a:solidFill>
              <a:cs typeface="Calibri" panose="020F0502020204030204"/>
            </a:endParaRPr>
          </a:p>
          <a:p>
            <a:pPr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cs typeface="Calibri" panose="020F0502020204030204"/>
            </a:endParaRPr>
          </a:p>
          <a:p>
            <a:pPr lvl="1" indent="0">
              <a:buFont typeface="Arial" panose="020B0604020202020204" pitchFamily="34" charset="0"/>
              <a:buNone/>
            </a:pPr>
            <a:endParaRPr lang="en-US" sz="1200" b="1" kern="1200" dirty="0">
              <a:solidFill>
                <a:schemeClr val="tx1"/>
              </a:solidFill>
              <a:effectLst/>
              <a:latin typeface="+mn-lt"/>
              <a:cs typeface="Calibri" panose="020F0502020204030204"/>
            </a:endParaRPr>
          </a:p>
          <a:p>
            <a:pPr lvl="1" indent="0">
              <a:buFont typeface="Arial" panose="020B0604020202020204" pitchFamily="34" charset="0"/>
              <a:buNone/>
            </a:pPr>
            <a:r>
              <a:rPr lang="en-US" sz="1200" b="1" kern="1200" dirty="0">
                <a:solidFill>
                  <a:schemeClr val="tx1"/>
                </a:solidFill>
                <a:effectLst/>
                <a:latin typeface="+mn-lt"/>
                <a:ea typeface="+mn-ea"/>
                <a:cs typeface="+mn-cs"/>
              </a:rPr>
              <a:t>Citations from this slide</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panose="020F0502020204030204"/>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Million Hearts: Costs &amp; Consequences</a:t>
            </a:r>
            <a:r>
              <a:rPr lang="en-US" sz="1200" kern="1200" dirty="0">
                <a:solidFill>
                  <a:schemeClr val="tx1"/>
                </a:solidFill>
                <a:effectLst/>
                <a:latin typeface="+mn-lt"/>
                <a:ea typeface="+mn-ea"/>
                <a:cs typeface="+mn-cs"/>
              </a:rPr>
              <a:t>. Available at: </a:t>
            </a:r>
            <a:r>
              <a:rPr lang="en-US" sz="1200" u="sng" kern="1200" dirty="0">
                <a:solidFill>
                  <a:schemeClr val="tx1"/>
                </a:solidFill>
                <a:effectLst/>
                <a:latin typeface="+mn-lt"/>
                <a:ea typeface="+mn-ea"/>
                <a:cs typeface="+mn-cs"/>
                <a:hlinkClick r:id="rId3"/>
              </a:rPr>
              <a:t>https://millionhearts.hhs.gov/learn-prevent/cost-consequences.html</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panose="020F0502020204030204"/>
            </a:endParaRP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Balady</a:t>
            </a:r>
            <a:r>
              <a:rPr lang="en-US" sz="1200" kern="1200" dirty="0">
                <a:solidFill>
                  <a:schemeClr val="tx1"/>
                </a:solidFill>
                <a:effectLst/>
                <a:latin typeface="+mn-lt"/>
                <a:ea typeface="+mn-ea"/>
                <a:cs typeface="+mn-cs"/>
              </a:rPr>
              <a:t>, G.J. et al. AHA/AACVPR Scientific Statement:</a:t>
            </a:r>
            <a:r>
              <a:rPr lang="en-US" sz="1200" kern="1200" baseline="0" dirty="0">
                <a:solidFill>
                  <a:schemeClr val="tx1"/>
                </a:solidFill>
                <a:effectLst/>
                <a:latin typeface="+mn-lt"/>
                <a:ea typeface="+mn-ea"/>
                <a:cs typeface="+mn-cs"/>
              </a:rPr>
              <a:t> Core Components of Cardiac Rehabilitation/ Secondary Prevention Programs: 2007 Update. Journal of Cardiopulmonary Rehabilitation and Prevention. 2007;27:121/129</a:t>
            </a:r>
            <a:endParaRPr lang="en-US" sz="1200" kern="1200" baseline="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Ritchey et al. Cardiac Rehabilitation Use Among Eligible Medicare Fee-For-Service Beneficiaries, 2016-2017. Journal of the American College of Cardiology. 2019. Volume 73, Issue 9. </a:t>
            </a:r>
            <a:endParaRPr lang="en-US" sz="1200" kern="1200" baseline="0" dirty="0">
              <a:solidFill>
                <a:schemeClr val="tx1"/>
              </a:solidFill>
              <a:effectLst/>
              <a:latin typeface="+mn-lt"/>
              <a:cs typeface="Calibri" panose="020F0502020204030204"/>
            </a:endParaRPr>
          </a:p>
          <a:p>
            <a:pPr marL="628650" lvl="1" indent="-171450">
              <a:buFont typeface="Arial" panose="020B0604020202020204" pitchFamily="34" charset="0"/>
              <a:buChar char="•"/>
            </a:pPr>
            <a:endParaRPr lang="en-US" sz="1200" kern="120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Additional references:</a:t>
            </a:r>
            <a:endParaRPr lang="en-US" sz="1200" b="1"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Chui, P.W. et al. Hospital Performance on Percutaneous Coronary Intervention Process and Outcomes Measures. J Am Heart Assoc. 2017; 6:e004276. DOI: 10.1161/JAHA.116.004276.</a:t>
            </a:r>
            <a:endParaRPr lang="en-US" sz="1200" b="0" kern="1200" baseline="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err="1">
                <a:solidFill>
                  <a:schemeClr val="tx1"/>
                </a:solidFill>
                <a:effectLst/>
                <a:latin typeface="+mn-lt"/>
                <a:ea typeface="+mn-ea"/>
                <a:cs typeface="+mn-cs"/>
              </a:rPr>
              <a:t>Spertus</a:t>
            </a:r>
            <a:r>
              <a:rPr lang="en-US" sz="1200" b="0" kern="1200" dirty="0">
                <a:solidFill>
                  <a:schemeClr val="tx1"/>
                </a:solidFill>
                <a:effectLst/>
                <a:latin typeface="+mn-lt"/>
                <a:ea typeface="+mn-ea"/>
                <a:cs typeface="+mn-cs"/>
              </a:rPr>
              <a:t> et al. Cardiac Performance Measure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Compliance in Outpatients. Journal of the American College or Cardiology. 2010; </a:t>
            </a:r>
            <a:r>
              <a:rPr lang="en-US" sz="1200" b="0" i="0" u="none" strike="noStrike" kern="1200" baseline="0" dirty="0">
                <a:solidFill>
                  <a:schemeClr val="tx1"/>
                </a:solidFill>
                <a:latin typeface="+mn-lt"/>
                <a:ea typeface="+mn-ea"/>
                <a:cs typeface="+mn-cs"/>
              </a:rPr>
              <a:t>Vol. 56, No. 1, 2010</a:t>
            </a:r>
            <a:endParaRPr lang="en-US" sz="1200" b="0" i="0" u="none" strike="noStrike" kern="1200" baseline="0" dirty="0">
              <a:solidFill>
                <a:schemeClr val="tx1"/>
              </a:solidFill>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Beatty, A. L et al. Geographic Variation in Cardiac</a:t>
            </a:r>
            <a:r>
              <a:rPr lang="en-US" sz="1200" baseline="0" dirty="0"/>
              <a:t> </a:t>
            </a:r>
            <a:r>
              <a:rPr lang="en-US" sz="1200" dirty="0"/>
              <a:t>Rehabilitation Participation in Medicare</a:t>
            </a:r>
            <a:r>
              <a:rPr lang="en-US" sz="1200" baseline="0" dirty="0"/>
              <a:t> </a:t>
            </a:r>
            <a:r>
              <a:rPr lang="en-US" sz="1200" dirty="0"/>
              <a:t>and Veterans Affairs Populations</a:t>
            </a:r>
            <a:r>
              <a:rPr lang="en-US" sz="1200" baseline="0" dirty="0"/>
              <a:t> </a:t>
            </a:r>
            <a:r>
              <a:rPr lang="en-US" sz="1200" dirty="0"/>
              <a:t>Opportunity for Improvement.</a:t>
            </a:r>
            <a:r>
              <a:rPr lang="en-US" sz="1200" kern="1200" baseline="0" dirty="0">
                <a:solidFill>
                  <a:schemeClr val="tx1"/>
                </a:solidFill>
                <a:effectLst/>
                <a:latin typeface="+mn-lt"/>
                <a:ea typeface="+mn-ea"/>
                <a:cs typeface="+mn-cs"/>
              </a:rPr>
              <a:t> J Am Heart Assoc. </a:t>
            </a:r>
            <a:r>
              <a:rPr lang="en-US" sz="1200" dirty="0"/>
              <a:t>2018;137:1899–1908. DOI: 10.1161/CIRCULATIONAHA.117.029471</a:t>
            </a:r>
            <a:endParaRPr lang="en-US" sz="1200" dirty="0">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Citations from this slide:</a:t>
            </a:r>
            <a:endParaRPr lang="en-US" sz="1200" b="1" dirty="0">
              <a:solidFill>
                <a:schemeClr val="bg1"/>
              </a:solidFill>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solidFill>
              </a:rPr>
              <a:t>Hammil</a:t>
            </a:r>
            <a:r>
              <a:rPr lang="en-US" sz="1200" dirty="0">
                <a:solidFill>
                  <a:schemeClr val="bg1"/>
                </a:solidFill>
              </a:rPr>
              <a:t>,</a:t>
            </a:r>
            <a:r>
              <a:rPr lang="en-US" sz="1200" baseline="0" dirty="0">
                <a:solidFill>
                  <a:schemeClr val="bg1"/>
                </a:solidFill>
              </a:rPr>
              <a:t> B.G. </a:t>
            </a:r>
            <a:r>
              <a:rPr lang="en-US" sz="1200" kern="1200" dirty="0">
                <a:solidFill>
                  <a:schemeClr val="tx1"/>
                </a:solidFill>
                <a:effectLst/>
                <a:latin typeface="+mn-lt"/>
                <a:ea typeface="+mn-ea"/>
                <a:cs typeface="+mn-cs"/>
              </a:rPr>
              <a:t>et al. Relationship between cardiac rehabilitation and long-term risks of death and myocardial infarction among elderly Medicare beneficiaries. Circulation 2010 Jan 5;121(1):63-70</a:t>
            </a:r>
            <a:endParaRPr lang="en-US" sz="1200" kern="1200" dirty="0">
              <a:solidFill>
                <a:schemeClr val="tx1"/>
              </a:solidFill>
              <a:effectLst/>
              <a:latin typeface="+mn-lt"/>
              <a:cs typeface="Calibri" panose="020F0502020204030204"/>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Grace, S. L., et al. Cardiac rehabilitation delivery model for low-resource settings. Heart. 2016. https://doi.org/10.1136/heartjnl-2015-309209</a:t>
            </a:r>
            <a:endParaRPr lang="en-US" sz="1200" kern="120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63984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defTabSz="457200">
              <a:spcAft>
                <a:spcPts val="1200"/>
              </a:spcAft>
              <a:buFont typeface="Arial" panose="020B0604020202020204" pitchFamily="34" charset="0"/>
              <a:buNone/>
            </a:pPr>
            <a:r>
              <a:rPr lang="en-US" sz="1200" dirty="0">
                <a:solidFill>
                  <a:prstClr val="black"/>
                </a:solidFill>
              </a:rPr>
              <a:t>Despite the overwhelming evidence of the benefits of CR , there is a large gap between recommended enrollment and actual participation rates in CR. According to a 2019 study, ONLY 24.4% of patients eligible for CR participated, of whom 24.3% participated in CR within 21 days and 26.9% completed 36 or more sessions.</a:t>
            </a:r>
            <a:endParaRPr lang="en-US" sz="800" dirty="0">
              <a:solidFill>
                <a:prstClr val="black"/>
              </a:solidFill>
              <a:cs typeface="Calibri" panose="020F0502020204030204"/>
            </a:endParaRPr>
          </a:p>
          <a:p>
            <a:pPr marL="457200" lvl="1" indent="0">
              <a:buFont typeface="Arial" panose="020B0604020202020204" pitchFamily="34" charset="0"/>
              <a:buNone/>
            </a:pPr>
            <a:endParaRPr lang="en-US" sz="1200" dirty="0"/>
          </a:p>
          <a:p>
            <a:pPr marL="628650" lvl="1" indent="-171450">
              <a:buFont typeface="Arial" panose="020B0604020202020204" pitchFamily="34" charset="0"/>
              <a:buChar char="•"/>
            </a:pPr>
            <a:r>
              <a:rPr lang="en-US" sz="1200" dirty="0"/>
              <a:t>*</a:t>
            </a:r>
            <a:r>
              <a:rPr lang="en-US" sz="1200" dirty="0" err="1"/>
              <a:t>Aragam</a:t>
            </a:r>
            <a:r>
              <a:rPr lang="en-US" sz="1200" dirty="0"/>
              <a:t> KG, Dai D, Neely ML, et al. Gaps in referral to cardiac rehabilitation of patients undergoing percutaneous coronary intervention in the United States.</a:t>
            </a:r>
            <a:r>
              <a:rPr lang="en-US" dirty="0"/>
              <a:t> </a:t>
            </a:r>
            <a:r>
              <a:rPr lang="en-US" sz="1200" dirty="0"/>
              <a:t>J Am Coll </a:t>
            </a:r>
            <a:r>
              <a:rPr lang="en-US" sz="1200" dirty="0" err="1"/>
              <a:t>Cardiol</a:t>
            </a:r>
            <a:r>
              <a:rPr lang="en-US" sz="1200" dirty="0"/>
              <a:t>. 2015;65(19):2079-2088. doi:10.1016/j.jacc.2015. 02.063</a:t>
            </a:r>
            <a:endParaRPr lang="en-US" dirty="0"/>
          </a:p>
          <a:p>
            <a:pPr marL="628650" lvl="1" indent="-171450">
              <a:buFont typeface="Arial" panose="020B0604020202020204" pitchFamily="34" charset="0"/>
              <a:buChar char="•"/>
            </a:pPr>
            <a:r>
              <a:rPr lang="en-US" sz="1200" dirty="0">
                <a:highlight>
                  <a:srgbClr val="FFFF00"/>
                </a:highlight>
              </a:rPr>
              <a:t>**Keteyian SJ, Jackson SL, Chang A, et al. Tracking Cardiac Rehabilitation Utilization in Medicare </a:t>
            </a:r>
            <a:r>
              <a:rPr lang="en-US" sz="1200" dirty="0" err="1">
                <a:highlight>
                  <a:srgbClr val="FFFF00"/>
                </a:highlight>
              </a:rPr>
              <a:t>Beneficiaires</a:t>
            </a:r>
            <a:r>
              <a:rPr lang="en-US" sz="1200" dirty="0">
                <a:highlight>
                  <a:srgbClr val="FFFF00"/>
                </a:highlight>
              </a:rPr>
              <a:t>: 2017 Update. </a:t>
            </a:r>
            <a:r>
              <a:rPr lang="en-US" sz="1200" i="1" dirty="0">
                <a:highlight>
                  <a:srgbClr val="FFFF00"/>
                </a:highlight>
              </a:rPr>
              <a:t>J </a:t>
            </a:r>
            <a:r>
              <a:rPr lang="en-US" sz="1200" i="1" dirty="0" err="1">
                <a:highlight>
                  <a:srgbClr val="FFFF00"/>
                </a:highlight>
              </a:rPr>
              <a:t>Cardiopulm</a:t>
            </a:r>
            <a:r>
              <a:rPr lang="en-US" sz="1200" i="1" dirty="0">
                <a:highlight>
                  <a:srgbClr val="FFFF00"/>
                </a:highlight>
              </a:rPr>
              <a:t> </a:t>
            </a:r>
            <a:r>
              <a:rPr lang="en-US" sz="1200" i="1" dirty="0" err="1">
                <a:highlight>
                  <a:srgbClr val="FFFF00"/>
                </a:highlight>
              </a:rPr>
              <a:t>Rehabil</a:t>
            </a:r>
            <a:r>
              <a:rPr lang="en-US" sz="1200" i="1" dirty="0">
                <a:highlight>
                  <a:srgbClr val="FFFF00"/>
                </a:highlight>
              </a:rPr>
              <a:t> Prev</a:t>
            </a:r>
            <a:r>
              <a:rPr lang="en-US" sz="1200" dirty="0">
                <a:highlight>
                  <a:srgbClr val="FFFF00"/>
                </a:highlight>
              </a:rPr>
              <a:t>. 2022;42(4):235-245. </a:t>
            </a:r>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16</a:t>
            </a:fld>
            <a:endParaRPr lang="en-US"/>
          </a:p>
        </p:txBody>
      </p:sp>
    </p:spTree>
    <p:extLst>
      <p:ext uri="{BB962C8B-B14F-4D97-AF65-F5344CB8AC3E}">
        <p14:creationId xmlns:p14="http://schemas.microsoft.com/office/powerpoint/2010/main" val="284799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Not everyone is aware of the problem of underuse of CR services by eligible patients.</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endParaRPr lang="en-US" sz="1200" kern="1200" baseline="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Underuse occurs when: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Eligible patients don’t make it to CR because they are not referred or there is lack of coordination even if they are referred.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Patients don’t understand what CR is or the benefits, or . experience barriers due to lack of time, support, finances and transportation.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Providers fail to promptly and consistently identify eligible patients, they focus on inpatient care, and don’t understand the importance of CR.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Institutional barriers include lack of coordination between the inpatient and outpatient environments, not seeing CR as a priority, and lack of value-based payment models. </a:t>
            </a:r>
          </a:p>
        </p:txBody>
      </p:sp>
      <p:sp>
        <p:nvSpPr>
          <p:cNvPr id="4" name="Slide Number Placeholder 3"/>
          <p:cNvSpPr>
            <a:spLocks noGrp="1"/>
          </p:cNvSpPr>
          <p:nvPr>
            <p:ph type="sldNum" sz="quarter" idx="10"/>
          </p:nvPr>
        </p:nvSpPr>
        <p:spPr/>
        <p:txBody>
          <a:bodyPr/>
          <a:lstStyle/>
          <a:p>
            <a:fld id="{C20CEF46-6BD6-4B1F-90B9-33B57A5A6B7A}" type="slidenum">
              <a:rPr lang="en-US" smtClean="0"/>
              <a:t>17</a:t>
            </a:fld>
            <a:endParaRPr lang="en-US"/>
          </a:p>
        </p:txBody>
      </p:sp>
    </p:spTree>
    <p:extLst>
      <p:ext uri="{BB962C8B-B14F-4D97-AF65-F5344CB8AC3E}">
        <p14:creationId xmlns:p14="http://schemas.microsoft.com/office/powerpoint/2010/main" val="3794627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b="1" dirty="0"/>
              <a:t>Citation: </a:t>
            </a:r>
            <a:r>
              <a:rPr lang="en-US" dirty="0"/>
              <a:t>Grace, S.L.</a:t>
            </a:r>
            <a:r>
              <a:rPr lang="en-US" baseline="0" dirty="0"/>
              <a:t> et al. Effect of cardiac rehabilitation referral strategies on utilization rates: a prospective, controlled study. Arch Intern Med.</a:t>
            </a:r>
            <a:r>
              <a:rPr lang="en-US" sz="1200" b="0" i="0" kern="1200" dirty="0">
                <a:solidFill>
                  <a:schemeClr val="tx1"/>
                </a:solidFill>
                <a:effectLst/>
                <a:latin typeface="+mn-lt"/>
                <a:ea typeface="+mn-ea"/>
                <a:cs typeface="+mn-cs"/>
              </a:rPr>
              <a:t> 2011 Feb 14;171(3):235-41.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10.1001/archinternmed.2010.501.</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18</a:t>
            </a:fld>
            <a:endParaRPr lang="en-US"/>
          </a:p>
        </p:txBody>
      </p:sp>
    </p:spTree>
    <p:extLst>
      <p:ext uri="{BB962C8B-B14F-4D97-AF65-F5344CB8AC3E}">
        <p14:creationId xmlns:p14="http://schemas.microsoft.com/office/powerpoint/2010/main" val="1425814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noted earlier, the 2011 study demonstrated that implementing AR and effective</a:t>
            </a:r>
            <a:r>
              <a:rPr lang="en-US" sz="1200" kern="1200" baseline="0" dirty="0">
                <a:solidFill>
                  <a:schemeClr val="tx1"/>
                </a:solidFill>
                <a:effectLst/>
                <a:latin typeface="+mn-lt"/>
                <a:ea typeface="+mn-ea"/>
                <a:cs typeface="+mn-cs"/>
              </a:rPr>
              <a:t> CC increases CR participation in their health systems and communities.</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b="1" dirty="0"/>
              <a:t>Citation:</a:t>
            </a:r>
            <a:r>
              <a:rPr lang="en-US" b="1" baseline="0" dirty="0"/>
              <a:t> </a:t>
            </a:r>
            <a:endParaRPr lang="en-US" b="1" baseline="0"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Grace, S.L.</a:t>
            </a:r>
            <a:r>
              <a:rPr lang="en-US" baseline="0" dirty="0"/>
              <a:t> et al. Effect of cardiac rehabilitation referral strategies on utilization rates: a prospective, controlled study. Arch Intern Med.</a:t>
            </a:r>
            <a:r>
              <a:rPr lang="en-US" sz="1200" b="0" i="0" kern="1200" dirty="0">
                <a:solidFill>
                  <a:schemeClr val="tx1"/>
                </a:solidFill>
                <a:effectLst/>
                <a:latin typeface="+mn-lt"/>
                <a:ea typeface="+mn-ea"/>
                <a:cs typeface="+mn-cs"/>
              </a:rPr>
              <a:t> 2011 Feb 14;171(3):235-41.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10.1001/archinternmed.2010.501.</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8870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Here is a list of commonly used acronyms.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83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dirty="0">
                <a:solidFill>
                  <a:srgbClr val="1B1B1B"/>
                </a:solidFill>
                <a:effectLst/>
                <a:latin typeface="Source Sans Pro" panose="020B0503030403020204" pitchFamily="34" charset="0"/>
              </a:rPr>
              <a:t>Original Training Module1 -- </a:t>
            </a:r>
            <a:r>
              <a:rPr lang="en-US" u="sng" dirty="0">
                <a:solidFill>
                  <a:srgbClr val="0563C1"/>
                </a:solidFill>
                <a:latin typeface="Source Sans Pro" panose="020B0503030403020204" pitchFamily="34" charset="0"/>
              </a:rPr>
              <a:t>Welcome to the TAKEheart Initiative and the Benefits of Improving Cardiac Rehabilitation-- </a:t>
            </a:r>
            <a:r>
              <a:rPr lang="en-US" b="0" i="0" dirty="0">
                <a:solidFill>
                  <a:srgbClr val="1B1B1B"/>
                </a:solidFill>
                <a:effectLst/>
                <a:latin typeface="Source Sans Pro" panose="020B0503030403020204" pitchFamily="34" charset="0"/>
              </a:rPr>
              <a:t>provides a more in-depth discussion of how hospitals and health systems can make the case to their teams and leadership that implementing CR is worthwhile from patient, provider, and hospital perspective. This module reviews the strong evidence base for the benefits of this approach to increasing CR, the reasons for current low CR participation and associated low referral rates, and highlights the opportunity and benefits to hospitals/health systems, patients, and payers to closing the gap between evidence and practice in CR. </a:t>
            </a:r>
          </a:p>
          <a:p>
            <a:endParaRPr lang="en-US" b="0" i="0" dirty="0">
              <a:solidFill>
                <a:srgbClr val="1B1B1B"/>
              </a:solidFill>
              <a:effectLst/>
              <a:latin typeface="Source Sans Pro" panose="020B0503030403020204" pitchFamily="34" charset="0"/>
            </a:endParaRPr>
          </a:p>
          <a:p>
            <a:r>
              <a:rPr lang="en-US" b="0" i="0" dirty="0">
                <a:solidFill>
                  <a:srgbClr val="1B1B1B"/>
                </a:solidFill>
                <a:effectLst/>
                <a:latin typeface="Source Sans Pro" panose="020B0503030403020204" pitchFamily="34" charset="0"/>
              </a:rPr>
              <a:t>View the webinar title </a:t>
            </a:r>
            <a:r>
              <a:rPr kumimoji="0" lang="en-US" b="0" i="0" u="sng" strike="noStrike" kern="1200" cap="none" spc="0" normalizeH="0" baseline="0" noProof="0" dirty="0">
                <a:ln>
                  <a:noFill/>
                </a:ln>
                <a:solidFill>
                  <a:srgbClr val="005B94"/>
                </a:solidFill>
                <a:effectLst/>
                <a:uLnTx/>
                <a:uFillTx/>
                <a:hlinkClick r:id="rId3"/>
              </a:rPr>
              <a:t>Maximizing Physician Support for Cardiac Rehab</a:t>
            </a:r>
            <a:r>
              <a:rPr lang="en-US" b="0" i="0" dirty="0">
                <a:solidFill>
                  <a:srgbClr val="1B1B1B"/>
                </a:solidFill>
                <a:effectLst/>
                <a:latin typeface="Source Sans Pro" panose="020B0503030403020204" pitchFamily="34" charset="0"/>
              </a:rPr>
              <a:t> for insights about how to reinforce the value of CR and work collaboratively with physicians to raise referral and retention rates. Successes and challenges in expanding efforts to maximize physician support for CR are also discussed.</a:t>
            </a:r>
          </a:p>
          <a:p>
            <a:endParaRPr lang="en-US" b="0" i="0" dirty="0">
              <a:solidFill>
                <a:srgbClr val="1B1B1B"/>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20</a:t>
            </a:fld>
            <a:endParaRPr lang="en-US"/>
          </a:p>
        </p:txBody>
      </p:sp>
    </p:spTree>
    <p:extLst>
      <p:ext uri="{BB962C8B-B14F-4D97-AF65-F5344CB8AC3E}">
        <p14:creationId xmlns:p14="http://schemas.microsoft.com/office/powerpoint/2010/main" val="3880798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538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5000"/>
              </a:lnSpc>
              <a:spcAft>
                <a:spcPts val="1000"/>
              </a:spcAft>
            </a:pPr>
            <a:r>
              <a:rPr lang="en-US" sz="1800" dirty="0">
                <a:effectLst/>
                <a:latin typeface="Calibri"/>
                <a:ea typeface="Calibri" panose="020F0502020204030204" pitchFamily="34" charset="0"/>
                <a:cs typeface="Calibri"/>
              </a:rPr>
              <a:t>A well-functioning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multidisciplinary</a:t>
            </a:r>
            <a:r>
              <a:rPr lang="en-US" sz="1800" dirty="0">
                <a:effectLst/>
                <a:latin typeface="Calibri"/>
                <a:ea typeface="Calibri" panose="020F0502020204030204" pitchFamily="34" charset="0"/>
                <a:cs typeface="Calibri"/>
              </a:rPr>
              <a:t> team is the necessary foundation for any kind of system change.</a:t>
            </a:r>
            <a:r>
              <a:rPr lang="en-US" sz="1800" dirty="0">
                <a:latin typeface="Calibri"/>
                <a:ea typeface="Calibri" panose="020F0502020204030204" pitchFamily="34" charset="0"/>
                <a:cs typeface="Calibri"/>
              </a:rPr>
              <a:t> </a:t>
            </a:r>
            <a:endParaRPr lang="en-US" dirty="0"/>
          </a:p>
          <a:p>
            <a:pPr marR="0" lvl="1">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team will help</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MS Mincho" panose="02020609040205080304" pitchFamily="49" charset="-128"/>
                <a:cs typeface="Calibri" panose="020F0502020204030204" pitchFamily="34" charset="0"/>
              </a:rPr>
              <a:t>Maximize the unique perspectives and contributions of all those who shape or impact CR referrals and enrollment and as well as those who deliver or receive CR services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MS Mincho" panose="02020609040205080304" pitchFamily="49" charset="-128"/>
                <a:cs typeface="Calibri" panose="020F0502020204030204" pitchFamily="34" charset="0"/>
              </a:rPr>
              <a:t>Secure buy-in from people whose support you will need and help them “own” the process and commit to its success.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15000"/>
              </a:lnSpc>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MS Mincho" panose="02020609040205080304" pitchFamily="49" charset="-128"/>
                <a:cs typeface="Calibri" panose="020F0502020204030204" pitchFamily="34" charset="0"/>
              </a:rPr>
              <a:t>Have established relationships on which to draw for advice when obstacles occur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20CEF46-6BD6-4B1F-90B9-33B57A5A6B7A}" type="slidenum">
              <a:rPr lang="en-US" smtClean="0"/>
              <a:t>22</a:t>
            </a:fld>
            <a:endParaRPr lang="en-US"/>
          </a:p>
        </p:txBody>
      </p:sp>
    </p:spTree>
    <p:extLst>
      <p:ext uri="{BB962C8B-B14F-4D97-AF65-F5344CB8AC3E}">
        <p14:creationId xmlns:p14="http://schemas.microsoft.com/office/powerpoint/2010/main" val="318744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800" kern="1200" dirty="0">
                <a:solidFill>
                  <a:schemeClr val="tx1"/>
                </a:solidFill>
                <a:effectLst/>
                <a:latin typeface="+mn-lt"/>
                <a:ea typeface="+mn-ea"/>
                <a:cs typeface="+mn-cs"/>
              </a:rPr>
              <a:t>T</a:t>
            </a:r>
            <a:r>
              <a:rPr lang="en-US" sz="1800" baseline="0" dirty="0"/>
              <a:t>hink broadly about staff members who represent all aspects of the cardiac rehabilitation referral, enrollment and participation process. </a:t>
            </a:r>
            <a:r>
              <a:rPr lang="en-US" sz="1800" kern="1200" dirty="0">
                <a:solidFill>
                  <a:schemeClr val="tx1"/>
                </a:solidFill>
                <a:effectLst/>
                <a:latin typeface="+mn-lt"/>
                <a:ea typeface="+mn-ea"/>
                <a:cs typeface="+mn-cs"/>
              </a:rPr>
              <a:t>People involved in different</a:t>
            </a:r>
            <a:r>
              <a:rPr lang="en-US" sz="1800" kern="1200" baseline="0" dirty="0">
                <a:solidFill>
                  <a:schemeClr val="tx1"/>
                </a:solidFill>
                <a:effectLst/>
                <a:latin typeface="+mn-lt"/>
                <a:ea typeface="+mn-ea"/>
                <a:cs typeface="+mn-cs"/>
              </a:rPr>
              <a:t> parts of the CR process bring different perspectives to the table.</a:t>
            </a:r>
            <a:r>
              <a:rPr lang="en-US" sz="1800" dirty="0"/>
              <a:t> </a:t>
            </a:r>
            <a:r>
              <a:rPr lang="en-US" sz="1800" baseline="0" dirty="0"/>
              <a:t>The </a:t>
            </a:r>
            <a:r>
              <a:rPr lang="en-US" sz="1800" kern="1200" dirty="0">
                <a:solidFill>
                  <a:schemeClr val="tx1"/>
                </a:solidFill>
                <a:effectLst/>
                <a:latin typeface="+mn-lt"/>
                <a:ea typeface="+mn-ea"/>
                <a:cs typeface="+mn-cs"/>
              </a:rPr>
              <a:t>suggestions listed on the slide are</a:t>
            </a:r>
            <a:r>
              <a:rPr lang="en-US" sz="1800" kern="1200" baseline="0" dirty="0">
                <a:solidFill>
                  <a:schemeClr val="tx1"/>
                </a:solidFill>
                <a:effectLst/>
                <a:latin typeface="+mn-lt"/>
                <a:ea typeface="+mn-ea"/>
                <a:cs typeface="+mn-cs"/>
              </a:rPr>
              <a:t> meant to stimulate your thinking.</a:t>
            </a:r>
            <a:r>
              <a:rPr lang="en-US" sz="1800" dirty="0"/>
              <a:t> </a:t>
            </a:r>
            <a:endParaRPr lang="en-US" sz="1800" kern="1200" baseline="0" dirty="0">
              <a:solidFill>
                <a:schemeClr val="tx1"/>
              </a:solidFill>
              <a:effectLst/>
              <a:latin typeface="+mn-lt"/>
              <a:cs typeface="Calibri" panose="020F0502020204030204"/>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a:effectLst/>
                <a:latin typeface="Calibri" panose="020F0502020204030204" pitchFamily="34" charset="0"/>
                <a:ea typeface="Calibri" panose="020F0502020204030204" pitchFamily="34" charset="0"/>
                <a:cs typeface="Calibri" panose="020F0502020204030204" pitchFamily="34" charset="0"/>
              </a:rPr>
              <a:t>IT representatives</a:t>
            </a:r>
            <a:r>
              <a:rPr lang="en-US" sz="1800" dirty="0">
                <a:effectLst/>
                <a:latin typeface="Calibri" panose="020F0502020204030204" pitchFamily="34" charset="0"/>
                <a:ea typeface="Calibri" panose="020F0502020204030204" pitchFamily="34" charset="0"/>
                <a:cs typeface="Calibri" panose="020F0502020204030204" pitchFamily="34" charset="0"/>
              </a:rPr>
              <a:t> have the expertise needed to set up an automatic or “opt-out” electronic referral of all eligible patients to CR.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a:effectLst/>
                <a:latin typeface="Calibri" panose="020F0502020204030204" pitchFamily="34" charset="0"/>
                <a:ea typeface="Calibri" panose="020F0502020204030204" pitchFamily="34" charset="0"/>
                <a:cs typeface="Calibri" panose="020F0502020204030204" pitchFamily="34" charset="0"/>
              </a:rPr>
              <a:t>Physicians:</a:t>
            </a:r>
            <a:r>
              <a:rPr lang="en-US" sz="1800" dirty="0">
                <a:effectLst/>
                <a:latin typeface="Calibri" panose="020F0502020204030204" pitchFamily="34" charset="0"/>
                <a:ea typeface="Calibri" panose="020F0502020204030204" pitchFamily="34" charset="0"/>
                <a:cs typeface="Calibri" panose="020F0502020204030204" pitchFamily="34" charset="0"/>
              </a:rPr>
              <a:t> internal medicine, cardiology, surgeons, and interventionalists, physician assistants, nurses and other allied health professionals can advocate for AR with peers and other clinicians.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a:effectLst/>
                <a:latin typeface="Calibri" panose="020F0502020204030204" pitchFamily="34" charset="0"/>
                <a:ea typeface="Calibri" panose="020F0502020204030204" pitchFamily="34" charset="0"/>
                <a:cs typeface="Calibri" panose="020F0502020204030204" pitchFamily="34" charset="0"/>
              </a:rPr>
              <a:t>Hospital QI staff and managers</a:t>
            </a:r>
            <a:r>
              <a:rPr lang="en-US" sz="1800" dirty="0">
                <a:effectLst/>
                <a:latin typeface="Calibri" panose="020F0502020204030204" pitchFamily="34" charset="0"/>
                <a:ea typeface="Calibri" panose="020F0502020204030204" pitchFamily="34" charset="0"/>
                <a:cs typeface="Calibri" panose="020F0502020204030204" pitchFamily="34" charset="0"/>
              </a:rPr>
              <a:t> can bring expertise in leading organizational change.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Courier New" panose="02070309020205020404" pitchFamily="49" charset="0"/>
              <a:buChar char="o"/>
            </a:pPr>
            <a:r>
              <a:rPr lang="en-US" sz="1800" u="sng" dirty="0">
                <a:effectLst/>
                <a:latin typeface="Calibri" panose="020F0502020204030204" pitchFamily="34" charset="0"/>
                <a:ea typeface="Calibri" panose="020F0502020204030204" pitchFamily="34" charset="0"/>
                <a:cs typeface="Calibri" panose="020F0502020204030204" pitchFamily="34" charset="0"/>
              </a:rPr>
              <a:t>Patients (including CR graduates)</a:t>
            </a:r>
            <a:r>
              <a:rPr lang="en-US" sz="1800" dirty="0">
                <a:effectLst/>
                <a:latin typeface="Calibri" panose="020F0502020204030204" pitchFamily="34" charset="0"/>
                <a:ea typeface="Calibri" panose="020F0502020204030204" pitchFamily="34" charset="0"/>
                <a:cs typeface="Calibri" panose="020F0502020204030204" pitchFamily="34" charset="0"/>
              </a:rPr>
              <a:t>, as end users, can bring valuable insights about the process. If the hospital has patient family advisory committee, consider asking them to participate.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800"/>
              </a:spcAft>
              <a:buFont typeface="Courier New" panose="02070309020205020404" pitchFamily="49" charset="0"/>
              <a:buChar char="o"/>
            </a:pPr>
            <a:r>
              <a:rPr lang="en-US" sz="1800" u="sng" dirty="0">
                <a:effectLst/>
                <a:latin typeface="Calibri" panose="020F0502020204030204" pitchFamily="34" charset="0"/>
                <a:ea typeface="Calibri" panose="020F0502020204030204" pitchFamily="34" charset="0"/>
                <a:cs typeface="Calibri" panose="020F0502020204030204" pitchFamily="34" charset="0"/>
              </a:rPr>
              <a:t>Other CR staff</a:t>
            </a:r>
            <a:r>
              <a:rPr lang="en-US" sz="1800" dirty="0">
                <a:effectLst/>
                <a:latin typeface="Calibri" panose="020F0502020204030204" pitchFamily="34" charset="0"/>
                <a:ea typeface="Calibri" panose="020F0502020204030204" pitchFamily="34" charset="0"/>
                <a:cs typeface="Calibri" panose="020F0502020204030204" pitchFamily="34" charset="0"/>
              </a:rPr>
              <a:t> (if applicable)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800" kern="1200" baseline="0" dirty="0">
              <a:solidFill>
                <a:schemeClr val="tx1"/>
              </a:solidFill>
              <a:effectLst/>
              <a:latin typeface="+mn-lt"/>
              <a:cs typeface="Calibri" panose="020F0502020204030204"/>
            </a:endParaRPr>
          </a:p>
          <a:p>
            <a:pPr lvl="1"/>
            <a:r>
              <a:rPr lang="en-US" sz="1800" kern="1200" dirty="0">
                <a:solidFill>
                  <a:schemeClr val="tx1"/>
                </a:solidFill>
                <a:effectLst/>
                <a:latin typeface="+mn-lt"/>
                <a:ea typeface="+mn-ea"/>
                <a:cs typeface="+mn-cs"/>
              </a:rPr>
              <a:t>Members will depend on the focus of the project: AR, CC or both. </a:t>
            </a:r>
            <a:r>
              <a:rPr lang="en-US" sz="1800" baseline="0" dirty="0"/>
              <a:t>For a focus on CC, remember to plan for coordination across inpatient and outpatient programs. Consider the workflow processes that bridge between inpatient and outpatient services. </a:t>
            </a:r>
            <a:endParaRPr lang="en-US" sz="1800" baseline="0" dirty="0">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800" baseline="0" dirty="0"/>
              <a:t>Think about including someone who has tried to implement another change process in the hospital, this can provide a “fresh” perspective.</a:t>
            </a:r>
            <a:endParaRPr lang="en-US" sz="1800" dirty="0">
              <a:cs typeface="Calibri" panose="020F0502020204030204"/>
            </a:endParaRPr>
          </a:p>
          <a:p>
            <a:pPr marL="800100" marR="0" lvl="1" indent="-342900">
              <a:lnSpc>
                <a:spcPct val="107000"/>
              </a:lnSpc>
              <a:spcBef>
                <a:spcPts val="0"/>
              </a:spcBef>
              <a:spcAft>
                <a:spcPts val="0"/>
              </a:spcAft>
              <a:buFont typeface="Courier New" panose="02070309020205020404" pitchFamily="49" charset="0"/>
              <a:buChar char="o"/>
            </a:pPr>
            <a:endParaRPr lang="en-US" sz="1800" u="sng" dirty="0">
              <a:effectLst/>
              <a:latin typeface="Calibri" panose="020F0502020204030204" pitchFamily="34" charset="0"/>
              <a:ea typeface="Calibri" panose="020F0502020204030204" pitchFamily="34" charset="0"/>
              <a:cs typeface="Calibri" panose="020F0502020204030204" pitchFamily="34" charset="0"/>
            </a:endParaRPr>
          </a:p>
          <a:p>
            <a:pPr marL="800100" marR="0" lvl="1" indent="-342900">
              <a:lnSpc>
                <a:spcPct val="107000"/>
              </a:lnSpc>
              <a:spcBef>
                <a:spcPts val="0"/>
              </a:spcBef>
              <a:spcAft>
                <a:spcPts val="0"/>
              </a:spcAft>
              <a:buFont typeface="Courier New" panose="02070309020205020404" pitchFamily="49" charset="0"/>
              <a:buChar char="o"/>
            </a:pPr>
            <a:endParaRPr lang="en-US" sz="1800" u="sng" dirty="0">
              <a:effectLst/>
              <a:latin typeface="Calibri" panose="020F0502020204030204" pitchFamily="34" charset="0"/>
              <a:ea typeface="Calibri" panose="020F0502020204030204" pitchFamily="34" charset="0"/>
              <a:cs typeface="Calibri" panose="020F0502020204030204" pitchFamily="34" charset="0"/>
            </a:endParaRPr>
          </a:p>
          <a:p>
            <a:pPr marR="0" lvl="1">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20CEF46-6BD6-4B1F-90B9-33B57A5A6B7A}" type="slidenum">
              <a:rPr lang="en-US" smtClean="0"/>
              <a:t>23</a:t>
            </a:fld>
            <a:endParaRPr lang="en-US"/>
          </a:p>
        </p:txBody>
      </p:sp>
    </p:spTree>
    <p:extLst>
      <p:ext uri="{BB962C8B-B14F-4D97-AF65-F5344CB8AC3E}">
        <p14:creationId xmlns:p14="http://schemas.microsoft.com/office/powerpoint/2010/main" val="645658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The champion</a:t>
            </a:r>
            <a:r>
              <a:rPr lang="en-US" sz="1200" baseline="0" dirty="0"/>
              <a:t> is a leader</a:t>
            </a:r>
            <a:r>
              <a:rPr lang="en-US" sz="1200" dirty="0"/>
              <a:t> and critical to the success of the project. The champion plays many roles. </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disseminates the message about the value of both cardiac rehab and AR with effective CC for increasing cardiac rehabilitation</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motivates and provides momentum and advocates for the needs of the team.</a:t>
            </a:r>
          </a:p>
          <a:p>
            <a:pPr marL="628650" lvl="1" indent="-171450">
              <a:buFont typeface="Arial" panose="020B0604020202020204" pitchFamily="34" charset="0"/>
              <a:buChar char="•"/>
            </a:pPr>
            <a:r>
              <a:rPr lang="en-US" sz="1200" dirty="0"/>
              <a:t>helps to build a culture to support the changes being implemented</a:t>
            </a:r>
            <a:endParaRPr lang="en-US" sz="1200" kern="1200" baseline="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dirty="0"/>
              <a:t>is often called upon to manage conflicting interests between management and staff..</a:t>
            </a:r>
            <a:r>
              <a:rPr lang="en-US" sz="1200" baseline="0" dirty="0"/>
              <a:t> </a:t>
            </a:r>
          </a:p>
          <a:p>
            <a:pPr marL="628650" lvl="1" indent="-171450">
              <a:buFont typeface="Arial" panose="020B0604020202020204" pitchFamily="34" charset="0"/>
              <a:buChar char="•"/>
            </a:pPr>
            <a:r>
              <a:rPr lang="en-US" sz="1200" baseline="0" dirty="0"/>
              <a:t>takes the lead in developing or seeking solutions to challenges as they arise</a:t>
            </a:r>
          </a:p>
          <a:p>
            <a:pPr marL="457200" lvl="1" indent="0">
              <a:buFont typeface="Arial" panose="020B0604020202020204" pitchFamily="34" charset="0"/>
              <a:buNone/>
            </a:pPr>
            <a:endParaRPr lang="en-US" sz="1200" baseline="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For these reasons, the champion </a:t>
            </a:r>
            <a:r>
              <a:rPr lang="en-US" sz="1200" kern="1200" dirty="0">
                <a:solidFill>
                  <a:schemeClr val="tx1"/>
                </a:solidFill>
                <a:effectLst/>
                <a:latin typeface="+mn-lt"/>
                <a:ea typeface="+mn-ea"/>
                <a:cs typeface="+mn-cs"/>
              </a:rPr>
              <a:t>must have proven leadership skills, credibility in the hospital and with peers, and expert problem-solving skills</a:t>
            </a:r>
            <a:endParaRPr lang="en-US" sz="1200" baseline="0" dirty="0"/>
          </a:p>
          <a:p>
            <a:pPr marL="457200" lvl="1" indent="0">
              <a:buFont typeface="Arial" panose="020B0604020202020204" pitchFamily="34" charset="0"/>
              <a:buNone/>
            </a:pPr>
            <a:endParaRPr lang="en-US" sz="1200" baseline="0" dirty="0"/>
          </a:p>
          <a:p>
            <a:pPr marL="457200" lvl="1" indent="0">
              <a:buFont typeface="Arial" panose="020B0604020202020204" pitchFamily="34" charset="0"/>
              <a:buNone/>
            </a:pPr>
            <a:r>
              <a:rPr lang="en-US" sz="1200" baseline="0" dirty="0"/>
              <a:t>Sometimes these responsibilities are shared between two people: a champion and a separate, formal team leader For instance, the champion might be a cardiologist capable of working with his/her peers and explaining the importance of the effort to top management but not available to make sure the whole change process moves forward.</a:t>
            </a:r>
          </a:p>
          <a:p>
            <a:pPr lvl="1"/>
            <a:endParaRPr lang="en-US" sz="1200" baseline="0" dirty="0"/>
          </a:p>
          <a:p>
            <a:pPr lvl="1"/>
            <a:r>
              <a:rPr lang="en-US" sz="1200" dirty="0"/>
              <a:t>Here is a helpful resource on clinical champions: https://www.health.nsw.gov.au/wohp/Documents/mc3-clinical-champions-mcneil.pdf</a:t>
            </a:r>
          </a:p>
          <a:p>
            <a:pPr lvl="1"/>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23284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800" dirty="0">
                <a:effectLst/>
                <a:latin typeface="Calibri"/>
                <a:ea typeface="Calibri" panose="020F0502020204030204" pitchFamily="34" charset="0"/>
                <a:cs typeface="Calibri"/>
              </a:rPr>
              <a:t>The members of the team have roles and responsibilities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too.</a:t>
            </a:r>
            <a:r>
              <a:rPr lang="en-US" sz="1800" dirty="0">
                <a:latin typeface="Calibri"/>
                <a:ea typeface="Calibri" panose="020F0502020204030204" pitchFamily="34" charset="0"/>
                <a:cs typeface="Calibri"/>
              </a:rPr>
              <a:t> This slide summarizes the expectations for each person who joins the team. </a:t>
            </a:r>
            <a:r>
              <a:rPr lang="en-US" sz="1800" dirty="0">
                <a:effectLst/>
                <a:latin typeface="Calibri"/>
                <a:ea typeface="Calibri" panose="020F0502020204030204" pitchFamily="34" charset="0"/>
                <a:cs typeface="Calibri"/>
              </a:rPr>
              <a:t>They need work together to create an action plan and be willing and engaged to take on and complete tasks. They need to be able to collaborate to reach consensus on the goal and then join forces to create buy-in from staff.</a:t>
            </a:r>
          </a:p>
        </p:txBody>
      </p:sp>
      <p:sp>
        <p:nvSpPr>
          <p:cNvPr id="4" name="Slide Number Placeholder 3"/>
          <p:cNvSpPr>
            <a:spLocks noGrp="1"/>
          </p:cNvSpPr>
          <p:nvPr>
            <p:ph type="sldNum" sz="quarter" idx="5"/>
          </p:nvPr>
        </p:nvSpPr>
        <p:spPr/>
        <p:txBody>
          <a:bodyPr/>
          <a:lstStyle/>
          <a:p>
            <a:fld id="{C20CEF46-6BD6-4B1F-90B9-33B57A5A6B7A}" type="slidenum">
              <a:rPr lang="en-US" smtClean="0"/>
              <a:t>25</a:t>
            </a:fld>
            <a:endParaRPr lang="en-US"/>
          </a:p>
        </p:txBody>
      </p:sp>
    </p:spTree>
    <p:extLst>
      <p:ext uri="{BB962C8B-B14F-4D97-AF65-F5344CB8AC3E}">
        <p14:creationId xmlns:p14="http://schemas.microsoft.com/office/powerpoint/2010/main" val="2542292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B1B1B"/>
                </a:solidFill>
                <a:effectLst/>
                <a:latin typeface="Source Sans Pro" panose="020B0503030403020204" pitchFamily="34" charset="0"/>
              </a:rPr>
              <a:t>Topics covered in </a:t>
            </a:r>
            <a:r>
              <a:rPr lang="en-US" b="0" i="0" u="sng" dirty="0">
                <a:solidFill>
                  <a:srgbClr val="1B1B1B"/>
                </a:solidFill>
                <a:effectLst/>
                <a:latin typeface="Source Sans Pro" panose="020B0503030403020204" pitchFamily="34" charset="0"/>
              </a:rPr>
              <a:t>Original Training Module 2 </a:t>
            </a:r>
            <a:r>
              <a:rPr lang="en-US" b="0" i="0" dirty="0">
                <a:solidFill>
                  <a:srgbClr val="1B1B1B"/>
                </a:solidFill>
                <a:effectLst/>
                <a:latin typeface="Source Sans Pro" panose="020B0503030403020204" pitchFamily="34" charset="0"/>
              </a:rPr>
              <a:t>include how to:</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Identify a CR champion who takes responsibility for leading the project.</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Form a multidisciplinary CR quality improvement (QI) team, including the ideal composition of the team and why each team member is important.</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Develop an action plan for CR program implementation. (Developing an action plan is covered here, beginning on next slide.)</a:t>
            </a:r>
          </a:p>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26</a:t>
            </a:fld>
            <a:endParaRPr lang="en-US"/>
          </a:p>
        </p:txBody>
      </p:sp>
    </p:spTree>
    <p:extLst>
      <p:ext uri="{BB962C8B-B14F-4D97-AF65-F5344CB8AC3E}">
        <p14:creationId xmlns:p14="http://schemas.microsoft.com/office/powerpoint/2010/main" val="3165905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third step is for the team to develop an aim statement for the project and start to create an action plan for making improvements/changes.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27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dirty="0"/>
              <a:t>The aim statement is a</a:t>
            </a:r>
            <a:r>
              <a:rPr lang="en-US" sz="1200" baseline="0" dirty="0"/>
              <a:t> unifying statement, written by the team.</a:t>
            </a:r>
            <a:r>
              <a:rPr lang="en-US" dirty="0"/>
              <a:t> </a:t>
            </a:r>
            <a:r>
              <a:rPr lang="en-US" sz="1200" baseline="0" dirty="0"/>
              <a:t>This is the team’s shared vision for the future and for what the team hopes to achieve. It can serve as a beacon or a compass to guide the efforts of the team.</a:t>
            </a:r>
            <a:r>
              <a:rPr lang="en-US" dirty="0"/>
              <a:t> </a:t>
            </a:r>
            <a:r>
              <a:rPr lang="en-US" sz="1200" baseline="0" dirty="0"/>
              <a:t>The statement should be a clear and specific declaration of what the team expects to accomplish with the project.</a:t>
            </a:r>
            <a:endParaRPr lang="en-US" dirty="0"/>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488346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dirty="0"/>
              <a:t>The aim statement answers many important questions that drive the future of the project.</a:t>
            </a:r>
            <a:r>
              <a:rPr lang="en-US" dirty="0"/>
              <a:t> </a:t>
            </a:r>
            <a:r>
              <a:rPr lang="en-US" sz="1200" dirty="0"/>
              <a:t>The answers to these questions will differ based on the focus of the project.</a:t>
            </a:r>
            <a:r>
              <a:rPr lang="en-US" dirty="0"/>
              <a:t> </a:t>
            </a:r>
            <a:r>
              <a:rPr lang="en-US" sz="1200" dirty="0"/>
              <a:t>The questions in this slide are provided as examples.</a:t>
            </a:r>
            <a:endParaRPr lang="en-US" dirty="0"/>
          </a:p>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aim statement must also address how the improvement effort will be measured and the goal/impact of the project.</a:t>
            </a: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See </a:t>
            </a:r>
            <a:r>
              <a:rPr lang="en-US" sz="1800" dirty="0">
                <a:effectLst/>
                <a:latin typeface="Segoe UI" panose="020B0502040204020203" pitchFamily="34" charset="0"/>
              </a:rPr>
              <a:t>https://millionhearts.hhs.gov/about-million-hearts/optimizing-care/cardiac-rehabilitation.html for the full list of qualifying diagnoses for CR</a:t>
            </a:r>
            <a:endParaRPr lang="en-US" sz="1800" dirty="0">
              <a:effectLst/>
              <a:latin typeface="Arial" panose="020B0604020202020204" pitchFamily="34" charset="0"/>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panose="020F0502020204030204"/>
            </a:endParaRPr>
          </a:p>
          <a:p>
            <a:pPr lvl="1">
              <a:defRPr/>
            </a:pP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8086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200" b="1" dirty="0">
                <a:effectLst/>
                <a:latin typeface="Avenir Next LT Pro" panose="020B0504020202020204" pitchFamily="34" charset="0"/>
                <a:ea typeface="Calibri" panose="020F0502020204030204" pitchFamily="34" charset="0"/>
                <a:cs typeface="Arial" panose="020B0604020202020204" pitchFamily="34" charset="0"/>
              </a:rPr>
              <a:t>There are three components to the Consolidated Curriculum for </a:t>
            </a:r>
            <a:r>
              <a:rPr lang="en-US" sz="1200" b="1" i="1" dirty="0">
                <a:effectLst/>
                <a:latin typeface="Avenir Next LT Pro" panose="020B0504020202020204" pitchFamily="34" charset="0"/>
                <a:ea typeface="Calibri" panose="020F0502020204030204" pitchFamily="34" charset="0"/>
                <a:cs typeface="Arial" panose="020B0604020202020204" pitchFamily="34" charset="0"/>
              </a:rPr>
              <a:t>Getting Started</a:t>
            </a:r>
            <a:endParaRPr lang="en-US" sz="1200" b="1" dirty="0">
              <a:effectLst/>
              <a:latin typeface="Avenir Next LT Pro" panose="020B05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r>
              <a:rPr lang="en-US" sz="1200" b="0" dirty="0">
                <a:effectLst/>
                <a:latin typeface="Avenir Next LT Pro" panose="020B0504020202020204" pitchFamily="34" charset="0"/>
                <a:ea typeface="Calibri" panose="020F0502020204030204" pitchFamily="34" charset="0"/>
                <a:cs typeface="Arial" panose="020B0604020202020204" pitchFamily="34" charset="0"/>
              </a:rPr>
              <a:t>1.  </a:t>
            </a:r>
            <a:r>
              <a:rPr lang="en-US" sz="1200" b="1" u="none" dirty="0">
                <a:effectLst/>
                <a:latin typeface="Avenir Next LT Pro" panose="020B0504020202020204" pitchFamily="34" charset="0"/>
                <a:ea typeface="Calibri" panose="020F0502020204030204" pitchFamily="34" charset="0"/>
                <a:cs typeface="Arial" panose="020B0604020202020204" pitchFamily="34" charset="0"/>
              </a:rPr>
              <a:t>This slide deck:</a:t>
            </a:r>
          </a:p>
          <a:p>
            <a:pPr marL="171450" marR="0" lvl="0" indent="-171450" algn="l" defTabSz="914400" rtl="0" eaLnBrk="1" fontAlgn="auto" latinLnBrk="0" hangingPunct="1">
              <a:lnSpc>
                <a:spcPct val="107000"/>
              </a:lnSpc>
              <a:spcBef>
                <a:spcPts val="0"/>
              </a:spcBef>
              <a:spcAft>
                <a:spcPts val="600"/>
              </a:spcAft>
              <a:buClrTx/>
              <a:buSzTx/>
              <a:buFont typeface="Wingdings" panose="05000000000000000000" pitchFamily="2" charset="2"/>
              <a:buChar char="Ø"/>
              <a:tabLst/>
              <a:defRPr/>
            </a:pPr>
            <a:r>
              <a:rPr lang="en-US" sz="1200" b="0" dirty="0">
                <a:effectLst/>
                <a:latin typeface="Avenir Next LT Pro" panose="020B0504020202020204" pitchFamily="34" charset="0"/>
                <a:ea typeface="Calibri" panose="020F0502020204030204" pitchFamily="34" charset="0"/>
                <a:cs typeface="Arial" panose="020B0604020202020204" pitchFamily="34" charset="0"/>
              </a:rPr>
              <a:t>The slides are focused on broadly describing the recommended activities (“</a:t>
            </a:r>
            <a:r>
              <a:rPr lang="en-US" sz="1200" b="0" u="sng" dirty="0">
                <a:effectLst/>
                <a:latin typeface="Avenir Next LT Pro" panose="020B0504020202020204" pitchFamily="34" charset="0"/>
                <a:ea typeface="Calibri" panose="020F0502020204030204" pitchFamily="34" charset="0"/>
                <a:cs typeface="Arial" panose="020B0604020202020204" pitchFamily="34" charset="0"/>
              </a:rPr>
              <a:t>WHAT</a:t>
            </a:r>
            <a:r>
              <a:rPr lang="en-US" sz="1200" b="0" dirty="0">
                <a:effectLst/>
                <a:latin typeface="Avenir Next LT Pro" panose="020B0504020202020204" pitchFamily="34" charset="0"/>
                <a:ea typeface="Calibri" panose="020F0502020204030204" pitchFamily="34" charset="0"/>
                <a:cs typeface="Arial" panose="020B0604020202020204" pitchFamily="34" charset="0"/>
              </a:rPr>
              <a:t>”) and explaining “</a:t>
            </a:r>
            <a:r>
              <a:rPr lang="en-US" sz="1200" b="0" u="sng" dirty="0">
                <a:effectLst/>
                <a:latin typeface="Avenir Next LT Pro" panose="020B0504020202020204" pitchFamily="34" charset="0"/>
                <a:ea typeface="Calibri" panose="020F0502020204030204" pitchFamily="34" charset="0"/>
                <a:cs typeface="Arial" panose="020B0604020202020204" pitchFamily="34" charset="0"/>
              </a:rPr>
              <a:t>WHY</a:t>
            </a:r>
            <a:r>
              <a:rPr lang="en-US" sz="1200" b="0" dirty="0">
                <a:effectLst/>
                <a:latin typeface="Avenir Next LT Pro" panose="020B0504020202020204" pitchFamily="34" charset="0"/>
                <a:ea typeface="Calibri" panose="020F0502020204030204" pitchFamily="34" charset="0"/>
                <a:cs typeface="Arial" panose="020B0604020202020204" pitchFamily="34" charset="0"/>
              </a:rPr>
              <a:t>” they are being recommended. </a:t>
            </a:r>
          </a:p>
          <a:p>
            <a:pPr marL="171450" marR="0" indent="-171450">
              <a:lnSpc>
                <a:spcPct val="107000"/>
              </a:lnSpc>
              <a:spcBef>
                <a:spcPts val="0"/>
              </a:spcBef>
              <a:spcAft>
                <a:spcPts val="600"/>
              </a:spcAft>
              <a:buFont typeface="Wingdings" panose="05000000000000000000" pitchFamily="2" charset="2"/>
              <a:buChar char="Ø"/>
            </a:pPr>
            <a:r>
              <a:rPr lang="en-US" sz="1200" b="0" dirty="0">
                <a:effectLst/>
                <a:latin typeface="Avenir Next LT Pro" panose="020B0504020202020204" pitchFamily="34" charset="0"/>
                <a:ea typeface="Calibri" panose="020F0502020204030204" pitchFamily="34" charset="0"/>
                <a:cs typeface="Arial" panose="020B0604020202020204" pitchFamily="34" charset="0"/>
              </a:rPr>
              <a:t>The information is presented in a PPT format so that it can easily shared with other staff whose support or involvement may be needed during implementation. </a:t>
            </a:r>
          </a:p>
          <a:p>
            <a:pPr marL="171450" marR="0" indent="-171450">
              <a:lnSpc>
                <a:spcPct val="107000"/>
              </a:lnSpc>
              <a:spcBef>
                <a:spcPts val="0"/>
              </a:spcBef>
              <a:spcAft>
                <a:spcPts val="600"/>
              </a:spcAft>
              <a:buFont typeface="Wingdings" panose="05000000000000000000" pitchFamily="2" charset="2"/>
              <a:buChar char="Ø"/>
            </a:pPr>
            <a:r>
              <a:rPr lang="en-US" sz="1200" u="sng" dirty="0">
                <a:effectLst/>
                <a:latin typeface="Avenir Next LT Pro" panose="020B0504020202020204" pitchFamily="34" charset="0"/>
                <a:ea typeface="Calibri" panose="020F0502020204030204" pitchFamily="34" charset="0"/>
                <a:cs typeface="Arial" panose="020B0604020202020204" pitchFamily="34" charset="0"/>
              </a:rPr>
              <a:t>Notes</a:t>
            </a:r>
            <a:r>
              <a:rPr lang="en-US" sz="1200" u="none" dirty="0">
                <a:effectLst/>
                <a:latin typeface="Avenir Next LT Pro" panose="020B0504020202020204" pitchFamily="34" charset="0"/>
                <a:ea typeface="Calibri" panose="020F0502020204030204" pitchFamily="34" charset="0"/>
                <a:cs typeface="Arial" panose="020B0604020202020204" pitchFamily="34" charset="0"/>
              </a:rPr>
              <a:t> are included for some of the slides  -- where the slide is not self-explanatory</a:t>
            </a:r>
            <a:r>
              <a:rPr lang="en-US" sz="1200" dirty="0">
                <a:effectLst/>
                <a:latin typeface="Avenir Next LT Pro" panose="020B0504020202020204" pitchFamily="34" charset="0"/>
                <a:ea typeface="Calibri" panose="020F0502020204030204" pitchFamily="34" charset="0"/>
                <a:cs typeface="Arial" panose="020B0604020202020204" pitchFamily="34" charset="0"/>
              </a:rPr>
              <a:t>,  or to include additional content</a:t>
            </a:r>
          </a:p>
          <a:p>
            <a:pPr marL="171450" marR="0" indent="-171450">
              <a:lnSpc>
                <a:spcPct val="107000"/>
              </a:lnSpc>
              <a:spcBef>
                <a:spcPts val="0"/>
              </a:spcBef>
              <a:spcAft>
                <a:spcPts val="600"/>
              </a:spcAft>
              <a:buFont typeface="Wingdings" panose="05000000000000000000" pitchFamily="2" charset="2"/>
              <a:buChar char="Ø"/>
            </a:pPr>
            <a:endParaRPr lang="en-US" sz="1200" b="1" dirty="0">
              <a:effectLst/>
              <a:latin typeface="Avenir Next LT Pro" panose="020B05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r>
              <a:rPr lang="en-US" sz="1200" b="1" dirty="0">
                <a:effectLst/>
                <a:latin typeface="Avenir Next LT Pro" panose="020B0504020202020204" pitchFamily="34" charset="0"/>
                <a:ea typeface="Calibri" panose="020F0502020204030204" pitchFamily="34" charset="0"/>
                <a:cs typeface="Arial" panose="020B0604020202020204" pitchFamily="34" charset="0"/>
              </a:rPr>
              <a:t>2. </a:t>
            </a:r>
            <a:r>
              <a:rPr lang="en-US" sz="1200" dirty="0">
                <a:effectLst/>
                <a:latin typeface="Avenir Next LT Pro" panose="020B0504020202020204" pitchFamily="34" charset="0"/>
                <a:ea typeface="Calibri" panose="020F0502020204030204" pitchFamily="34" charset="0"/>
                <a:cs typeface="Arial" panose="020B0604020202020204" pitchFamily="34" charset="0"/>
              </a:rPr>
              <a:t>This PPT presentation is meant to be </a:t>
            </a:r>
            <a:r>
              <a:rPr lang="en-US" sz="1200" u="sng" dirty="0">
                <a:effectLst/>
                <a:latin typeface="Avenir Next LT Pro" panose="020B0504020202020204" pitchFamily="34" charset="0"/>
                <a:ea typeface="Calibri" panose="020F0502020204030204" pitchFamily="34" charset="0"/>
                <a:cs typeface="Arial" panose="020B0604020202020204" pitchFamily="34" charset="0"/>
              </a:rPr>
              <a:t>used alongside </a:t>
            </a:r>
            <a:r>
              <a:rPr lang="en-US" sz="1200" dirty="0">
                <a:effectLst/>
                <a:latin typeface="Avenir Next LT Pro" panose="020B0504020202020204" pitchFamily="34" charset="0"/>
                <a:ea typeface="Calibri" panose="020F0502020204030204" pitchFamily="34" charset="0"/>
                <a:cs typeface="Arial" panose="020B0604020202020204" pitchFamily="34" charset="0"/>
              </a:rPr>
              <a:t>the </a:t>
            </a:r>
            <a:r>
              <a:rPr lang="en-US" sz="1200" b="1" i="1" dirty="0">
                <a:effectLst/>
                <a:latin typeface="Avenir Next LT Pro" panose="020B0504020202020204" pitchFamily="34" charset="0"/>
                <a:ea typeface="Calibri" panose="020F0502020204030204" pitchFamily="34" charset="0"/>
                <a:cs typeface="Arial" panose="020B0604020202020204" pitchFamily="34" charset="0"/>
              </a:rPr>
              <a:t>Getting Started </a:t>
            </a:r>
            <a:r>
              <a:rPr lang="en-US" sz="1200" b="1" dirty="0">
                <a:effectLst/>
                <a:latin typeface="Avenir Next LT Pro" panose="020B0504020202020204" pitchFamily="34" charset="0"/>
                <a:ea typeface="Calibri" panose="020F0502020204030204" pitchFamily="34" charset="0"/>
                <a:cs typeface="Arial" panose="020B0604020202020204" pitchFamily="34" charset="0"/>
              </a:rPr>
              <a:t>Implementation Guide (IG</a:t>
            </a:r>
            <a:r>
              <a:rPr lang="en-US" sz="1200" dirty="0">
                <a:effectLst/>
                <a:latin typeface="Avenir Next LT Pro" panose="020B0504020202020204" pitchFamily="34" charset="0"/>
                <a:ea typeface="Calibri" panose="020F0502020204030204" pitchFamily="34" charset="0"/>
                <a:cs typeface="Arial" panose="020B0604020202020204" pitchFamily="34" charset="0"/>
              </a:rPr>
              <a:t>). </a:t>
            </a:r>
          </a:p>
          <a:p>
            <a:pPr marL="285750" marR="0" indent="-285750">
              <a:lnSpc>
                <a:spcPct val="107000"/>
              </a:lnSpc>
              <a:spcBef>
                <a:spcPts val="0"/>
              </a:spcBef>
              <a:spcAft>
                <a:spcPts val="600"/>
              </a:spcAft>
              <a:buFont typeface="Wingdings" panose="05000000000000000000" pitchFamily="2" charset="2"/>
              <a:buChar char="Ø"/>
            </a:pPr>
            <a:r>
              <a:rPr lang="en-US" sz="1200" dirty="0">
                <a:effectLst/>
                <a:latin typeface="Avenir Next LT Pro" panose="020B0504020202020204" pitchFamily="34" charset="0"/>
                <a:ea typeface="Calibri" panose="020F0502020204030204" pitchFamily="34" charset="0"/>
                <a:cs typeface="Arial" panose="020B0604020202020204" pitchFamily="34" charset="0"/>
              </a:rPr>
              <a:t>The IG provides actionable, step-by-step guidance about HOW to implement the actions recommended in the slides. </a:t>
            </a:r>
          </a:p>
          <a:p>
            <a:pPr marL="285750" marR="0" indent="-285750">
              <a:lnSpc>
                <a:spcPct val="107000"/>
              </a:lnSpc>
              <a:spcBef>
                <a:spcPts val="0"/>
              </a:spcBef>
              <a:spcAft>
                <a:spcPts val="600"/>
              </a:spcAft>
              <a:buFont typeface="Wingdings" panose="05000000000000000000" pitchFamily="2" charset="2"/>
              <a:buChar char="Ø"/>
            </a:pPr>
            <a:r>
              <a:rPr lang="en-US" sz="1200" dirty="0">
                <a:effectLst/>
                <a:latin typeface="Avenir Next LT Pro" panose="020B0504020202020204" pitchFamily="34" charset="0"/>
                <a:ea typeface="Calibri" panose="020F0502020204030204" pitchFamily="34" charset="0"/>
                <a:cs typeface="Arial" panose="020B0604020202020204" pitchFamily="34" charset="0"/>
              </a:rPr>
              <a:t> If you are just beginning to </a:t>
            </a:r>
            <a:r>
              <a:rPr lang="en-US" sz="1200" u="sng" dirty="0">
                <a:effectLst/>
                <a:latin typeface="Avenir Next LT Pro" panose="020B0504020202020204" pitchFamily="34" charset="0"/>
                <a:ea typeface="Calibri" panose="020F0502020204030204" pitchFamily="34" charset="0"/>
                <a:cs typeface="Arial" panose="020B0604020202020204" pitchFamily="34" charset="0"/>
              </a:rPr>
              <a:t>plan</a:t>
            </a:r>
            <a:r>
              <a:rPr lang="en-US" sz="1200" dirty="0">
                <a:effectLst/>
                <a:latin typeface="Avenir Next LT Pro" panose="020B0504020202020204" pitchFamily="34" charset="0"/>
                <a:ea typeface="Calibri" panose="020F0502020204030204" pitchFamily="34" charset="0"/>
                <a:cs typeface="Arial" panose="020B0604020202020204" pitchFamily="34" charset="0"/>
              </a:rPr>
              <a:t> your QI initiative, you may want to start by reviewing the slide deck alone.</a:t>
            </a:r>
          </a:p>
          <a:p>
            <a:pPr marL="285750" marR="0" indent="-285750">
              <a:lnSpc>
                <a:spcPct val="107000"/>
              </a:lnSpc>
              <a:spcBef>
                <a:spcPts val="0"/>
              </a:spcBef>
              <a:spcAft>
                <a:spcPts val="600"/>
              </a:spcAft>
              <a:buFont typeface="Wingdings" panose="05000000000000000000" pitchFamily="2" charset="2"/>
              <a:buChar char="Ø"/>
            </a:pPr>
            <a:r>
              <a:rPr lang="en-US" sz="1200" dirty="0">
                <a:effectLst/>
                <a:latin typeface="Avenir Next LT Pro" panose="020B0504020202020204" pitchFamily="34" charset="0"/>
                <a:ea typeface="Calibri" panose="020F0502020204030204" pitchFamily="34" charset="0"/>
                <a:cs typeface="Arial" panose="020B0604020202020204" pitchFamily="34" charset="0"/>
              </a:rPr>
              <a:t> Once you are ready to </a:t>
            </a:r>
            <a:r>
              <a:rPr lang="en-US" sz="1200" u="sng" dirty="0">
                <a:effectLst/>
                <a:latin typeface="Avenir Next LT Pro" panose="020B0504020202020204" pitchFamily="34" charset="0"/>
                <a:ea typeface="Calibri" panose="020F0502020204030204" pitchFamily="34" charset="0"/>
                <a:cs typeface="Arial" panose="020B0604020202020204" pitchFamily="34" charset="0"/>
              </a:rPr>
              <a:t>launch and implement</a:t>
            </a:r>
            <a:r>
              <a:rPr lang="en-US" sz="1200" dirty="0">
                <a:effectLst/>
                <a:latin typeface="Avenir Next LT Pro" panose="020B0504020202020204" pitchFamily="34" charset="0"/>
                <a:ea typeface="Calibri" panose="020F0502020204030204" pitchFamily="34" charset="0"/>
                <a:cs typeface="Arial" panose="020B0604020202020204" pitchFamily="34" charset="0"/>
              </a:rPr>
              <a:t>, you may find it helpful to use these two sets of materials side by side, one section (‘step”) at a time.</a:t>
            </a:r>
          </a:p>
          <a:p>
            <a:pPr marL="285750" marR="0" lvl="0" indent="-285750" algn="l" defTabSz="914400" rtl="0" eaLnBrk="1" fontAlgn="auto" latinLnBrk="0" hangingPunct="1">
              <a:lnSpc>
                <a:spcPct val="107000"/>
              </a:lnSpc>
              <a:spcBef>
                <a:spcPts val="0"/>
              </a:spcBef>
              <a:spcAft>
                <a:spcPts val="600"/>
              </a:spcAft>
              <a:buClrTx/>
              <a:buSzTx/>
              <a:buFont typeface="Wingdings" panose="05000000000000000000" pitchFamily="2" charset="2"/>
              <a:buChar char="Ø"/>
              <a:tabLst/>
              <a:defRPr/>
            </a:pPr>
            <a:r>
              <a:rPr lang="en-US" sz="1200" dirty="0">
                <a:effectLst/>
                <a:latin typeface="Avenir Next LT Pro" panose="020B0504020202020204" pitchFamily="34" charset="0"/>
                <a:ea typeface="Calibri" panose="020F0502020204030204" pitchFamily="34" charset="0"/>
                <a:cs typeface="Arial" panose="020B0604020202020204" pitchFamily="34" charset="0"/>
              </a:rPr>
              <a:t>Chapter (‘step”)  titles in slides align with titles in the IG  </a:t>
            </a:r>
          </a:p>
          <a:p>
            <a:pPr marL="0" marR="0">
              <a:lnSpc>
                <a:spcPct val="107000"/>
              </a:lnSpc>
              <a:spcBef>
                <a:spcPts val="0"/>
              </a:spcBef>
              <a:spcAft>
                <a:spcPts val="600"/>
              </a:spcAft>
            </a:pPr>
            <a:endParaRPr lang="en-US" sz="1200" dirty="0">
              <a:effectLst/>
              <a:latin typeface="Avenir Next LT Pro" panose="020B05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r>
              <a:rPr lang="en-US" sz="1200" b="1" dirty="0">
                <a:solidFill>
                  <a:schemeClr val="accent1"/>
                </a:solidFill>
                <a:effectLst/>
                <a:latin typeface="Avenir Next LT Pro" panose="020B0504020202020204" pitchFamily="34" charset="0"/>
                <a:ea typeface="Calibri" panose="020F0502020204030204" pitchFamily="34" charset="0"/>
                <a:cs typeface="Arial" panose="020B0604020202020204" pitchFamily="34" charset="0"/>
              </a:rPr>
              <a:t>3. RESOURCE GUIDE: </a:t>
            </a:r>
            <a:r>
              <a:rPr lang="en-US" sz="1200" dirty="0">
                <a:effectLst/>
                <a:latin typeface="Avenir Next LT Pro" panose="020B0504020202020204" pitchFamily="34" charset="0"/>
                <a:ea typeface="Calibri" panose="020F0502020204030204" pitchFamily="34" charset="0"/>
                <a:cs typeface="Arial" panose="020B0604020202020204" pitchFamily="34" charset="0"/>
              </a:rPr>
              <a:t> Those wishing to dig even more deeply are encouraged to review the companion </a:t>
            </a:r>
            <a:r>
              <a:rPr lang="en-US" sz="1200" b="1" i="1" dirty="0">
                <a:solidFill>
                  <a:schemeClr val="accent1"/>
                </a:solidFill>
                <a:effectLst/>
                <a:latin typeface="Avenir Next LT Pro" panose="020B0504020202020204" pitchFamily="34" charset="0"/>
                <a:ea typeface="Calibri" panose="020F0502020204030204" pitchFamily="34" charset="0"/>
                <a:cs typeface="Arial" panose="020B0604020202020204" pitchFamily="34" charset="0"/>
              </a:rPr>
              <a:t>Getting Started </a:t>
            </a:r>
            <a:r>
              <a:rPr lang="en-US" sz="1200" b="1" dirty="0">
                <a:solidFill>
                  <a:schemeClr val="accent1"/>
                </a:solidFill>
                <a:effectLst/>
                <a:latin typeface="Avenir Next LT Pro" panose="020B0504020202020204" pitchFamily="34" charset="0"/>
                <a:ea typeface="Calibri" panose="020F0502020204030204" pitchFamily="34" charset="0"/>
                <a:cs typeface="Arial" panose="020B0604020202020204" pitchFamily="34" charset="0"/>
              </a:rPr>
              <a:t>Resource Guide</a:t>
            </a:r>
            <a:r>
              <a:rPr lang="en-US" sz="1200" b="1" dirty="0">
                <a:effectLst/>
                <a:latin typeface="Avenir Next LT Pro" panose="020B0504020202020204" pitchFamily="34" charset="0"/>
                <a:ea typeface="Calibri" panose="020F0502020204030204" pitchFamily="34" charset="0"/>
                <a:cs typeface="Arial" panose="020B0604020202020204" pitchFamily="34" charset="0"/>
              </a:rPr>
              <a:t>, </a:t>
            </a:r>
          </a:p>
          <a:p>
            <a:pPr marL="171450" marR="0" indent="-171450">
              <a:lnSpc>
                <a:spcPct val="107000"/>
              </a:lnSpc>
              <a:spcBef>
                <a:spcPts val="0"/>
              </a:spcBef>
              <a:spcAft>
                <a:spcPts val="600"/>
              </a:spcAft>
              <a:buFont typeface="Wingdings" panose="05000000000000000000" pitchFamily="2" charset="2"/>
              <a:buChar char="Ø"/>
            </a:pPr>
            <a:r>
              <a:rPr lang="en-US" sz="1200" dirty="0">
                <a:effectLst/>
                <a:latin typeface="Avenir Next LT Pro" panose="020B0504020202020204" pitchFamily="34" charset="0"/>
                <a:ea typeface="Calibri" panose="020F0502020204030204" pitchFamily="34" charset="0"/>
                <a:cs typeface="Arial" panose="020B0604020202020204" pitchFamily="34" charset="0"/>
              </a:rPr>
              <a:t>This Guide includes  </a:t>
            </a:r>
            <a:r>
              <a:rPr lang="en-US" sz="1200" dirty="0">
                <a:effectLst/>
                <a:latin typeface="Calibri" panose="020F0502020204030204" pitchFamily="34" charset="0"/>
                <a:ea typeface="Calibri" panose="020F0502020204030204" pitchFamily="34" charset="0"/>
                <a:cs typeface="Arial" panose="020B0604020202020204" pitchFamily="34" charset="0"/>
              </a:rPr>
              <a:t>additional information and guidance -- </a:t>
            </a:r>
            <a:r>
              <a:rPr lang="en-US" sz="1200" u="sng" dirty="0">
                <a:effectLst/>
                <a:latin typeface="Calibri" panose="020F0502020204030204" pitchFamily="34" charset="0"/>
                <a:ea typeface="Calibri" panose="020F0502020204030204" pitchFamily="34" charset="0"/>
                <a:cs typeface="Arial" panose="020B0604020202020204" pitchFamily="34" charset="0"/>
              </a:rPr>
              <a:t>in the form of tools, templates. articles, case studies, videos, slide decks, and more </a:t>
            </a:r>
            <a:r>
              <a:rPr lang="en-US" sz="1200" dirty="0">
                <a:effectLst/>
                <a:latin typeface="Calibri" panose="020F0502020204030204" pitchFamily="34" charset="0"/>
                <a:ea typeface="Calibri" panose="020F0502020204030204" pitchFamily="34" charset="0"/>
                <a:cs typeface="Arial" panose="020B0604020202020204" pitchFamily="34" charset="0"/>
              </a:rPr>
              <a:t>-- for anyone wishing to dig even more deeply into the core topics covered in this presentation.</a:t>
            </a:r>
          </a:p>
          <a:p>
            <a:pPr marL="171450" marR="0" indent="-171450">
              <a:lnSpc>
                <a:spcPct val="107000"/>
              </a:lnSpc>
              <a:spcBef>
                <a:spcPts val="0"/>
              </a:spcBef>
              <a:spcAft>
                <a:spcPts val="600"/>
              </a:spcAft>
              <a:buFont typeface="Wingdings" panose="05000000000000000000" pitchFamily="2" charset="2"/>
              <a:buChar char="Ø"/>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l"/>
            <a:r>
              <a:rPr lang="en-US" b="1" i="0" dirty="0">
                <a:solidFill>
                  <a:srgbClr val="1B1B1B"/>
                </a:solidFill>
                <a:effectLst/>
                <a:latin typeface="Source Sans Pro" panose="020B0503030403020204" pitchFamily="34" charset="0"/>
              </a:rPr>
              <a:t>ORIGINAL TRAINING MODULES:  </a:t>
            </a:r>
            <a:r>
              <a:rPr lang="en-US" b="0" i="0" dirty="0">
                <a:solidFill>
                  <a:srgbClr val="1B1B1B"/>
                </a:solidFill>
                <a:effectLst/>
                <a:latin typeface="Source Sans Pro" panose="020B0503030403020204" pitchFamily="34" charset="0"/>
              </a:rPr>
              <a:t>The original training modules are </a:t>
            </a:r>
            <a:r>
              <a:rPr lang="en-US" b="0" i="0" u="sng" dirty="0">
                <a:solidFill>
                  <a:srgbClr val="1B1B1B"/>
                </a:solidFill>
                <a:effectLst/>
                <a:latin typeface="Source Sans Pro" panose="020B0503030403020204" pitchFamily="34" charset="0"/>
              </a:rPr>
              <a:t>one hour-long </a:t>
            </a:r>
            <a:r>
              <a:rPr lang="en-US" b="0" i="0" dirty="0">
                <a:solidFill>
                  <a:srgbClr val="1B1B1B"/>
                </a:solidFill>
                <a:effectLst/>
                <a:latin typeface="Source Sans Pro" panose="020B0503030403020204" pitchFamily="34" charset="0"/>
              </a:rPr>
              <a:t>training sessions originally presented live to a group of hospitals working in real time in 2020-2021. The consolidated curriculum for Getting Started is a streamlined,  restructured synthesis of the information presented during these original trainings. (Links to these sessions and brief descriptions of their contents - are </a:t>
            </a:r>
            <a:r>
              <a:rPr lang="en-US" b="0" i="0" u="sng" dirty="0">
                <a:solidFill>
                  <a:srgbClr val="1B1B1B"/>
                </a:solidFill>
                <a:effectLst/>
                <a:latin typeface="Source Sans Pro" panose="020B0503030403020204" pitchFamily="34" charset="0"/>
              </a:rPr>
              <a:t>also</a:t>
            </a:r>
            <a:r>
              <a:rPr lang="en-US" b="0" i="0" dirty="0">
                <a:solidFill>
                  <a:srgbClr val="1B1B1B"/>
                </a:solidFill>
                <a:effectLst/>
                <a:latin typeface="Source Sans Pro" panose="020B0503030403020204" pitchFamily="34" charset="0"/>
              </a:rPr>
              <a:t> included in the “ To Learn More” slides in this slide deck for those wishing to drill down further on the topics presented here.)</a:t>
            </a:r>
          </a:p>
          <a:p>
            <a:pPr algn="l"/>
            <a:endParaRPr lang="en-US" b="0" i="0" dirty="0">
              <a:solidFill>
                <a:srgbClr val="1B1B1B"/>
              </a:solidFill>
              <a:effectLst/>
              <a:latin typeface="Source Sans Pro" panose="020B0503030403020204" pitchFamily="34" charset="0"/>
            </a:endParaRPr>
          </a:p>
          <a:p>
            <a:pPr algn="l"/>
            <a:r>
              <a:rPr lang="en-US" b="1" i="0" dirty="0">
                <a:solidFill>
                  <a:srgbClr val="1B1B1B"/>
                </a:solidFill>
                <a:effectLst/>
                <a:latin typeface="Source Sans Pro" panose="020B0503030403020204" pitchFamily="34" charset="0"/>
              </a:rPr>
              <a:t>The TAKEheart WEBINARS </a:t>
            </a:r>
            <a:r>
              <a:rPr lang="en-US" b="0" i="0" dirty="0">
                <a:solidFill>
                  <a:srgbClr val="1B1B1B"/>
                </a:solidFill>
                <a:effectLst/>
                <a:latin typeface="Source Sans Pro" panose="020B0503030403020204" pitchFamily="34" charset="0"/>
              </a:rPr>
              <a:t>are one-hours sessions held between 2020–2022, featuring discussions among CR experts and CR champions from diverse hospitals.  </a:t>
            </a:r>
            <a:endParaRPr lang="en-US" b="1" i="0" dirty="0">
              <a:solidFill>
                <a:srgbClr val="1B1B1B"/>
              </a:solidFill>
              <a:effectLst/>
              <a:latin typeface="Source Sans Pro" panose="020B0503030403020204" pitchFamily="34" charset="0"/>
            </a:endParaRPr>
          </a:p>
          <a:p>
            <a:pPr marL="171450" marR="0" indent="-171450">
              <a:lnSpc>
                <a:spcPct val="107000"/>
              </a:lnSpc>
              <a:spcBef>
                <a:spcPts val="0"/>
              </a:spcBef>
              <a:spcAft>
                <a:spcPts val="600"/>
              </a:spcAft>
              <a:buFont typeface="Wingdings" panose="05000000000000000000" pitchFamily="2" charset="2"/>
              <a:buChar char="Ø"/>
            </a:pPr>
            <a:endParaRPr lang="en-US" sz="1200" dirty="0">
              <a:effectLst/>
              <a:latin typeface="Avenir Next LT Pro" panose="020B05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3</a:t>
            </a:fld>
            <a:endParaRPr lang="en-US"/>
          </a:p>
        </p:txBody>
      </p:sp>
    </p:spTree>
    <p:extLst>
      <p:ext uri="{BB962C8B-B14F-4D97-AF65-F5344CB8AC3E}">
        <p14:creationId xmlns:p14="http://schemas.microsoft.com/office/powerpoint/2010/main" val="2070149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dirty="0"/>
              <a:t>The aim statement answers many important questions that drive the future of the project.</a:t>
            </a:r>
            <a:r>
              <a:rPr lang="en-US" dirty="0"/>
              <a:t> </a:t>
            </a:r>
            <a:r>
              <a:rPr lang="en-US" sz="1200" dirty="0"/>
              <a:t>The answers to these questions will differ based on the focus of the project.</a:t>
            </a:r>
            <a:r>
              <a:rPr lang="en-US" dirty="0"/>
              <a:t> </a:t>
            </a:r>
            <a:r>
              <a:rPr lang="en-US" sz="1200" dirty="0"/>
              <a:t>The questions in this slide are provided as examples.</a:t>
            </a:r>
            <a:endParaRPr lang="en-US" dirty="0"/>
          </a:p>
          <a:p>
            <a:pPr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aim statement must also address how the improvement effort will be measured and the goal/impact of the project.</a:t>
            </a: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83960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kern="1200" baseline="0" dirty="0">
                <a:solidFill>
                  <a:schemeClr val="tx1"/>
                </a:solidFill>
                <a:effectLst/>
                <a:latin typeface="+mn-lt"/>
                <a:ea typeface="+mn-ea"/>
                <a:cs typeface="+mn-cs"/>
              </a:rPr>
              <a:t>SMART is a popular acronym and structure to consider when designing and creating goals for your project.</a:t>
            </a:r>
            <a:r>
              <a:rPr lang="en-US" dirty="0"/>
              <a:t> </a:t>
            </a:r>
            <a:r>
              <a:rPr lang="en-US" sz="1200" kern="1200" baseline="0" dirty="0">
                <a:solidFill>
                  <a:schemeClr val="tx1"/>
                </a:solidFill>
                <a:effectLst/>
                <a:latin typeface="+mn-lt"/>
                <a:ea typeface="+mn-ea"/>
                <a:cs typeface="+mn-cs"/>
              </a:rPr>
              <a:t>The goal for the aim statement needs to reflect the team’s shared vision for the project.</a:t>
            </a:r>
            <a:r>
              <a:rPr lang="en-US" dirty="0"/>
              <a:t> </a:t>
            </a:r>
            <a:r>
              <a:rPr lang="en-US" sz="1200" kern="1200" baseline="0" dirty="0">
                <a:solidFill>
                  <a:schemeClr val="tx1"/>
                </a:solidFill>
                <a:effectLst/>
                <a:latin typeface="+mn-lt"/>
                <a:ea typeface="+mn-ea"/>
                <a:cs typeface="+mn-cs"/>
              </a:rPr>
              <a:t>As mentioned earlier, every member of the team needs to be involved in developing the project goal so there can be buy-in.</a:t>
            </a:r>
            <a:r>
              <a:rPr lang="en-US" dirty="0"/>
              <a:t> </a:t>
            </a:r>
            <a:r>
              <a:rPr lang="en-US" sz="1200" kern="1200" baseline="0" dirty="0">
                <a:solidFill>
                  <a:schemeClr val="tx1"/>
                </a:solidFill>
                <a:effectLst/>
                <a:latin typeface="+mn-lt"/>
                <a:ea typeface="+mn-ea"/>
                <a:cs typeface="+mn-cs"/>
              </a:rPr>
              <a:t>Goals can not be dictated; they need to be developed by the team and consensus reached so every member can get behind them.</a:t>
            </a:r>
            <a:endParaRPr lang="en-US"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107427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dirty="0"/>
              <a:t>This slide lists a few examples of S.M.A.R.T. goals that would be appropriate for an Aim Statement for an AR/CC Implementation Team.</a:t>
            </a:r>
          </a:p>
          <a:p>
            <a:pPr marL="0" indent="0">
              <a:buFont typeface="Arial" panose="020B0604020202020204" pitchFamily="34" charset="0"/>
              <a:buNone/>
            </a:pPr>
            <a:endParaRPr lang="en-US" sz="1200" dirty="0"/>
          </a:p>
          <a:p>
            <a:pPr marL="342900" indent="-34290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44334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kern="1200" baseline="0" dirty="0">
                <a:solidFill>
                  <a:schemeClr val="tx1"/>
                </a:solidFill>
                <a:effectLst/>
                <a:latin typeface="+mn-lt"/>
                <a:ea typeface="+mn-ea"/>
                <a:cs typeface="+mn-cs"/>
              </a:rPr>
              <a:t>Pulling the answers to the questions together forms the aim statement. This</a:t>
            </a:r>
            <a:r>
              <a:rPr lang="en-US" dirty="0"/>
              <a:t> slide shows</a:t>
            </a:r>
            <a:r>
              <a:rPr lang="en-US" sz="1200" kern="1200" baseline="0" dirty="0">
                <a:solidFill>
                  <a:schemeClr val="tx1"/>
                </a:solidFill>
                <a:effectLst/>
                <a:latin typeface="+mn-lt"/>
                <a:ea typeface="+mn-ea"/>
                <a:cs typeface="+mn-cs"/>
              </a:rPr>
              <a:t> an example of an aim statement.</a:t>
            </a:r>
            <a:r>
              <a:rPr lang="en-US" dirty="0"/>
              <a:t> The statement </a:t>
            </a:r>
            <a:r>
              <a:rPr lang="en-US" sz="1200" kern="1200" baseline="0" dirty="0">
                <a:solidFill>
                  <a:schemeClr val="tx1"/>
                </a:solidFill>
                <a:effectLst/>
                <a:latin typeface="+mn-lt"/>
                <a:ea typeface="+mn-ea"/>
                <a:cs typeface="+mn-cs"/>
              </a:rPr>
              <a:t>provides clear direction for the project and can be used to spread the message about the importance of the project. Note that the date to implement the change is March 2022 and the date by which participation rates are expected to reach their goal </a:t>
            </a:r>
            <a:r>
              <a:rPr lang="en-US" dirty="0"/>
              <a:t>is nine months</a:t>
            </a:r>
            <a:r>
              <a:rPr lang="en-US" sz="1200" kern="1200" baseline="0" dirty="0">
                <a:solidFill>
                  <a:schemeClr val="tx1"/>
                </a:solidFill>
                <a:effectLst/>
                <a:latin typeface="+mn-lt"/>
                <a:ea typeface="+mn-ea"/>
                <a:cs typeface="+mn-cs"/>
              </a:rPr>
              <a:t> later. The measure of progress is participation rates.</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1840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action plan operationalizes the project. In developing the </a:t>
            </a:r>
            <a:r>
              <a:rPr lang="en-US" baseline="0" dirty="0">
                <a:effectLst/>
              </a:rPr>
              <a:t>action plan, the team must work together to convert identify the specific tasks that will be necessary to accomplish their specified aims. </a:t>
            </a:r>
            <a:endParaRPr lang="en-US" sz="1200" baseline="0" dirty="0">
              <a:effectLst/>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616348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kern="1200" dirty="0">
                <a:solidFill>
                  <a:schemeClr val="tx1"/>
                </a:solidFill>
                <a:effectLst/>
                <a:latin typeface="+mn-lt"/>
                <a:ea typeface="+mn-ea"/>
                <a:cs typeface="+mn-cs"/>
              </a:rPr>
              <a:t>Here is a picture of the action plan</a:t>
            </a:r>
            <a:r>
              <a:rPr lang="en-US" sz="1200" kern="1200" baseline="0" dirty="0">
                <a:solidFill>
                  <a:schemeClr val="tx1"/>
                </a:solidFill>
                <a:effectLst/>
                <a:latin typeface="+mn-lt"/>
                <a:ea typeface="+mn-ea"/>
                <a:cs typeface="+mn-cs"/>
              </a:rPr>
              <a:t> template available in the Tools and Resource Guide </a:t>
            </a:r>
            <a:r>
              <a:rPr lang="en-US" sz="1100" u="none" strike="noStrike" dirty="0">
                <a:solidFill>
                  <a:srgbClr val="0000FF"/>
                </a:solidFill>
                <a:effectLst/>
                <a:latin typeface="Calibri" panose="020F0502020204030204" pitchFamily="34" charset="0"/>
                <a:ea typeface="Times New Roman" panose="02020603050405020304" pitchFamily="18" charset="0"/>
                <a:hlinkClick r:id="rId3"/>
              </a:rPr>
              <a:t>https://www.ahrq.gov/sites/default/files/wysiwyg/takeheart/training/getting-started-resource-guide.pdf</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template was developed with input from national CR experts who have successfully implemented AR with CC in their own hospitals. The tasks listed in the template were tasks they identified as critical. As shown in this template, you will need to assign a task lead for each task and a timeline for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a:spcBef>
                <a:spcPts val="0"/>
              </a:spcBef>
              <a:spcAft>
                <a:spcPts val="0"/>
              </a:spcAft>
            </a:pPr>
            <a:r>
              <a:rPr lang="en-US" sz="1200" kern="1200" baseline="0" dirty="0">
                <a:solidFill>
                  <a:schemeClr val="tx1"/>
                </a:solidFill>
                <a:effectLst/>
                <a:latin typeface="+mn-lt"/>
                <a:ea typeface="+mn-ea"/>
                <a:cs typeface="+mn-cs"/>
              </a:rPr>
              <a:t>Step 3 of the Implementation Guide </a:t>
            </a:r>
            <a:r>
              <a:rPr lang="en-US" sz="1100" u="none" strike="noStrike" dirty="0">
                <a:solidFill>
                  <a:srgbClr val="0000FF"/>
                </a:solidFill>
                <a:effectLst/>
                <a:latin typeface="Calibri" panose="020F0502020204030204" pitchFamily="34" charset="0"/>
                <a:ea typeface="Times New Roman" panose="02020603050405020304" pitchFamily="18" charset="0"/>
                <a:hlinkClick r:id="rId4"/>
              </a:rPr>
              <a:t>https://www.ahrq.gov/sites/default/files/wysiwyg/takeheart/training/getting-started-implementation-guide.pdf</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provides additional information about how to use this template to develop your own Action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10230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baseline="0">
                <a:effectLst/>
              </a:rPr>
              <a:t>Your action plan will evolve over the life of your project. Throughout the life of the project, some tasks will be accomplished while others will be added as you learn about the specific steps you will need to take to design and implement AR or enhance CC. Remember that any tasks added to the action plan should always align with the aim statement.</a:t>
            </a:r>
            <a:r>
              <a:rPr lang="en-US"/>
              <a:t> </a:t>
            </a:r>
          </a:p>
        </p:txBody>
      </p:sp>
      <p:sp>
        <p:nvSpPr>
          <p:cNvPr id="4" name="Slide Number Placeholder 3"/>
          <p:cNvSpPr>
            <a:spLocks noGrp="1"/>
          </p:cNvSpPr>
          <p:nvPr>
            <p:ph type="sldNum" sz="quarter" idx="5"/>
          </p:nvPr>
        </p:nvSpPr>
        <p:spPr/>
        <p:txBody>
          <a:bodyPr/>
          <a:lstStyle/>
          <a:p>
            <a:fld id="{C20CEF46-6BD6-4B1F-90B9-33B57A5A6B7A}" type="slidenum">
              <a:rPr lang="en-US" smtClean="0"/>
              <a:t>36</a:t>
            </a:fld>
            <a:endParaRPr lang="en-US"/>
          </a:p>
        </p:txBody>
      </p:sp>
    </p:spTree>
    <p:extLst>
      <p:ext uri="{BB962C8B-B14F-4D97-AF65-F5344CB8AC3E}">
        <p14:creationId xmlns:p14="http://schemas.microsoft.com/office/powerpoint/2010/main" val="3288137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kern="1200" dirty="0">
                <a:solidFill>
                  <a:schemeClr val="tx1"/>
                </a:solidFill>
                <a:effectLst/>
                <a:latin typeface="+mn-lt"/>
                <a:ea typeface="+mn-ea"/>
                <a:cs typeface="+mn-cs"/>
              </a:rPr>
              <a:t>Don’t forget that tasks need</a:t>
            </a:r>
            <a:r>
              <a:rPr lang="en-US" sz="1200" kern="1200" baseline="0" dirty="0">
                <a:solidFill>
                  <a:schemeClr val="tx1"/>
                </a:solidFill>
                <a:effectLst/>
                <a:latin typeface="+mn-lt"/>
                <a:ea typeface="+mn-ea"/>
                <a:cs typeface="+mn-cs"/>
              </a:rPr>
              <a:t> </a:t>
            </a:r>
            <a:r>
              <a:rPr lang="en-US" dirty="0"/>
              <a:t>S.M.A.R.T. </a:t>
            </a:r>
            <a:r>
              <a:rPr lang="en-US" sz="1200" kern="1200" baseline="0" dirty="0">
                <a:solidFill>
                  <a:schemeClr val="tx1"/>
                </a:solidFill>
                <a:effectLst/>
                <a:latin typeface="+mn-lt"/>
                <a:ea typeface="+mn-ea"/>
                <a:cs typeface="+mn-cs"/>
              </a:rPr>
              <a:t>goals too.</a:t>
            </a:r>
            <a:r>
              <a:rPr lang="en-US" dirty="0"/>
              <a:t> </a:t>
            </a:r>
            <a:r>
              <a:rPr lang="en-US" sz="1200" kern="1200" dirty="0">
                <a:solidFill>
                  <a:schemeClr val="tx1"/>
                </a:solidFill>
                <a:effectLst/>
                <a:latin typeface="+mn-lt"/>
                <a:ea typeface="+mn-ea"/>
                <a:cs typeface="+mn-cs"/>
              </a:rPr>
              <a:t>Here is an example of incorporating</a:t>
            </a:r>
            <a:r>
              <a:rPr lang="en-US" sz="1200" kern="1200" baseline="0" dirty="0">
                <a:solidFill>
                  <a:schemeClr val="tx1"/>
                </a:solidFill>
                <a:effectLst/>
                <a:latin typeface="+mn-lt"/>
                <a:ea typeface="+mn-ea"/>
                <a:cs typeface="+mn-cs"/>
              </a:rPr>
              <a:t> a</a:t>
            </a:r>
            <a:r>
              <a:rPr lang="en-US" dirty="0"/>
              <a:t> S.M.A.R.T. </a:t>
            </a:r>
            <a:r>
              <a:rPr lang="en-US" sz="1200" kern="1200" baseline="0" dirty="0">
                <a:solidFill>
                  <a:schemeClr val="tx1"/>
                </a:solidFill>
                <a:effectLst/>
                <a:latin typeface="+mn-lt"/>
                <a:ea typeface="+mn-ea"/>
                <a:cs typeface="+mn-cs"/>
              </a:rPr>
              <a:t>goal for a task.</a:t>
            </a:r>
            <a:r>
              <a:rPr lang="en-US" dirty="0"/>
              <a:t> </a:t>
            </a:r>
            <a:r>
              <a:rPr lang="en-US" sz="1200" kern="1200" baseline="0" dirty="0">
                <a:solidFill>
                  <a:schemeClr val="tx1"/>
                </a:solidFill>
                <a:effectLst/>
                <a:latin typeface="+mn-lt"/>
                <a:ea typeface="+mn-ea"/>
                <a:cs typeface="+mn-cs"/>
              </a:rPr>
              <a:t>This level of specificity will help the team truly get the work done.</a:t>
            </a:r>
            <a:r>
              <a:rPr lang="en-US" dirty="0"/>
              <a:t> </a:t>
            </a:r>
            <a:r>
              <a:rPr lang="en-US" sz="1200" kern="1200" baseline="0" dirty="0">
                <a:solidFill>
                  <a:schemeClr val="tx1"/>
                </a:solidFill>
                <a:effectLst/>
                <a:latin typeface="+mn-lt"/>
                <a:ea typeface="+mn-ea"/>
                <a:cs typeface="+mn-cs"/>
              </a:rPr>
              <a:t>Some tasks may be carried out by the entire team, or committees while others will be individual tasks.</a:t>
            </a:r>
            <a:r>
              <a:rPr lang="en-US" dirty="0"/>
              <a:t> </a:t>
            </a:r>
            <a:endParaRPr lang="en-US"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36087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38</a:t>
            </a:fld>
            <a:endParaRPr lang="en-US"/>
          </a:p>
        </p:txBody>
      </p:sp>
    </p:spTree>
    <p:extLst>
      <p:ext uri="{BB962C8B-B14F-4D97-AF65-F5344CB8AC3E}">
        <p14:creationId xmlns:p14="http://schemas.microsoft.com/office/powerpoint/2010/main" val="3945702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In step 4, the team reaches consensus on the current state of workflow processes and begins to identify necessary changes.</a:t>
            </a:r>
          </a:p>
          <a:p>
            <a:endParaRPr lang="en-US"/>
          </a:p>
          <a:p>
            <a:endParaRPr lang="en-US" sz="18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10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b="0" dirty="0"/>
              <a:t>The titles above are hyperlinks, to enable you to skip ahead to any section (step) in the presentation. You can also return to the table of contents using the hyperlink embedded in title slide for each section.</a:t>
            </a:r>
          </a:p>
          <a:p>
            <a:pPr lvl="1"/>
            <a:endParaRPr lang="en-US" sz="1600" b="0" dirty="0"/>
          </a:p>
          <a:p>
            <a:pPr lvl="1"/>
            <a:r>
              <a:rPr lang="en-US" sz="1600" b="0" dirty="0"/>
              <a:t>The titles of the sections (Steps) of this PPT presentation match the titles used in the Implementation Guide.</a:t>
            </a:r>
            <a:endParaRPr lang="en-US" b="0" dirty="0"/>
          </a:p>
        </p:txBody>
      </p:sp>
      <p:sp>
        <p:nvSpPr>
          <p:cNvPr id="4" name="Slide Number Placeholder 3"/>
          <p:cNvSpPr>
            <a:spLocks noGrp="1"/>
          </p:cNvSpPr>
          <p:nvPr>
            <p:ph type="sldNum" sz="quarter" idx="5"/>
          </p:nvPr>
        </p:nvSpPr>
        <p:spPr/>
        <p:txBody>
          <a:bodyPr/>
          <a:lstStyle/>
          <a:p>
            <a:fld id="{C07AB0BD-A300-48DC-A2E8-8B79E917F5C4}" type="slidenum">
              <a:rPr lang="en-US" smtClean="0"/>
              <a:t>4</a:t>
            </a:fld>
            <a:endParaRPr lang="en-US"/>
          </a:p>
        </p:txBody>
      </p:sp>
    </p:spTree>
    <p:extLst>
      <p:ext uri="{BB962C8B-B14F-4D97-AF65-F5344CB8AC3E}">
        <p14:creationId xmlns:p14="http://schemas.microsoft.com/office/powerpoint/2010/main" val="116814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defRPr/>
            </a:pPr>
            <a:r>
              <a:rPr lang="en-US" dirty="0"/>
              <a:t>It is important to understand current workflow processes in</a:t>
            </a:r>
            <a:r>
              <a:rPr lang="en-US" sz="1200" b="0" kern="1200" dirty="0">
                <a:solidFill>
                  <a:schemeClr val="tx1"/>
                </a:solidFill>
                <a:effectLst/>
                <a:latin typeface="+mn-lt"/>
                <a:ea typeface="+mn-ea"/>
                <a:cs typeface="+mn-cs"/>
              </a:rPr>
              <a:t> order to understand what steps are needed to implement </a:t>
            </a:r>
            <a:r>
              <a:rPr lang="en-US" dirty="0"/>
              <a:t>AR with</a:t>
            </a:r>
            <a:r>
              <a:rPr lang="en-US" sz="1200" b="0" kern="1200" dirty="0">
                <a:solidFill>
                  <a:schemeClr val="tx1"/>
                </a:solidFill>
                <a:effectLst/>
                <a:latin typeface="+mn-lt"/>
                <a:ea typeface="+mn-ea"/>
                <a:cs typeface="+mn-cs"/>
              </a:rPr>
              <a:t> </a:t>
            </a:r>
            <a:r>
              <a:rPr lang="en-US" b="0" dirty="0"/>
              <a:t>effective </a:t>
            </a:r>
            <a:r>
              <a:rPr lang="en-US" dirty="0"/>
              <a:t>CC. Workflow process mapping</a:t>
            </a:r>
            <a:r>
              <a:rPr lang="en-US" sz="1200" b="0" kern="1200" baseline="0" dirty="0">
                <a:solidFill>
                  <a:schemeClr val="tx1"/>
                </a:solidFill>
                <a:effectLst/>
                <a:latin typeface="+mn-lt"/>
                <a:ea typeface="+mn-ea"/>
                <a:cs typeface="+mn-cs"/>
              </a:rPr>
              <a:t> </a:t>
            </a:r>
            <a:r>
              <a:rPr lang="en-US" b="0" dirty="0"/>
              <a:t>is a tool that helps</a:t>
            </a:r>
            <a:r>
              <a:rPr lang="en-US" sz="1200" b="0" kern="1200" baseline="0" dirty="0">
                <a:solidFill>
                  <a:schemeClr val="tx1"/>
                </a:solidFill>
                <a:effectLst/>
                <a:latin typeface="+mn-lt"/>
                <a:ea typeface="+mn-ea"/>
                <a:cs typeface="+mn-cs"/>
              </a:rPr>
              <a:t> uncover </a:t>
            </a:r>
            <a:r>
              <a:rPr lang="en-US" dirty="0"/>
              <a:t>needed changes by</a:t>
            </a:r>
            <a:r>
              <a:rPr lang="en-US" b="0" dirty="0"/>
              <a:t> providing a picture of the patient journey</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Mapping also allows the team to identify strengths and successful strategies.</a:t>
            </a:r>
            <a:r>
              <a:rPr lang="en-US" b="0" dirty="0"/>
              <a:t> </a:t>
            </a:r>
            <a:r>
              <a:rPr lang="en-US" sz="1200" b="0" kern="1200" dirty="0">
                <a:solidFill>
                  <a:schemeClr val="tx1"/>
                </a:solidFill>
                <a:effectLst/>
                <a:latin typeface="+mn-lt"/>
                <a:ea typeface="+mn-ea"/>
                <a:cs typeface="+mn-cs"/>
              </a:rPr>
              <a:t>Identifying successes both recognizes the efforts of those involved and highlights models that can be crossed-over or applied to other areas.</a:t>
            </a:r>
            <a:r>
              <a:rPr lang="en-US" b="0" dirty="0"/>
              <a:t> </a:t>
            </a:r>
            <a:endParaRPr lang="en-US"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40</a:t>
            </a:fld>
            <a:endParaRPr lang="en-US"/>
          </a:p>
        </p:txBody>
      </p:sp>
    </p:spTree>
    <p:extLst>
      <p:ext uri="{BB962C8B-B14F-4D97-AF65-F5344CB8AC3E}">
        <p14:creationId xmlns:p14="http://schemas.microsoft.com/office/powerpoint/2010/main" val="3907356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defRPr/>
            </a:pPr>
            <a:r>
              <a:rPr lang="en-US" sz="1200" b="0" kern="1200" dirty="0">
                <a:solidFill>
                  <a:schemeClr val="tx1"/>
                </a:solidFill>
                <a:effectLst/>
                <a:latin typeface="+mn-lt"/>
                <a:ea typeface="+mn-ea"/>
                <a:cs typeface="+mn-cs"/>
              </a:rPr>
              <a:t>The purpose of process mapping is to reveal how things really work.</a:t>
            </a:r>
            <a:r>
              <a:rPr lang="en-US" dirty="0"/>
              <a:t> </a:t>
            </a:r>
            <a:r>
              <a:rPr lang="en-US" sz="1200" b="0" kern="1200" dirty="0">
                <a:solidFill>
                  <a:schemeClr val="tx1"/>
                </a:solidFill>
                <a:effectLst/>
                <a:latin typeface="+mn-lt"/>
                <a:ea typeface="+mn-ea"/>
                <a:cs typeface="+mn-cs"/>
              </a:rPr>
              <a:t>It can help the team understand how current patient referral and CC processes work. This step helps the team </a:t>
            </a:r>
            <a:r>
              <a:rPr lang="en-US" dirty="0"/>
              <a:t>members slow</a:t>
            </a:r>
            <a:r>
              <a:rPr lang="en-US" sz="1200" b="0" kern="1200" baseline="0" dirty="0">
                <a:solidFill>
                  <a:schemeClr val="tx1"/>
                </a:solidFill>
                <a:effectLst/>
                <a:latin typeface="+mn-lt"/>
                <a:ea typeface="+mn-ea"/>
                <a:cs typeface="+mn-cs"/>
              </a:rPr>
              <a:t> down and take time to thoroughly understand what is and is not working so </a:t>
            </a:r>
            <a:r>
              <a:rPr lang="en-US" dirty="0"/>
              <a:t>that they are</a:t>
            </a:r>
            <a:r>
              <a:rPr lang="en-US" sz="1200" b="0" kern="1200" baseline="0" dirty="0">
                <a:solidFill>
                  <a:schemeClr val="tx1"/>
                </a:solidFill>
                <a:effectLst/>
                <a:latin typeface="+mn-lt"/>
                <a:ea typeface="+mn-ea"/>
                <a:cs typeface="+mn-cs"/>
              </a:rPr>
              <a:t> aware of the problems the changes need to solve.</a:t>
            </a:r>
            <a:r>
              <a:rPr lang="en-US" dirty="0"/>
              <a:t> </a:t>
            </a:r>
          </a:p>
          <a:p>
            <a:pPr lvl="1">
              <a:defRPr/>
            </a:pPr>
            <a:endParaRPr lang="en-US" dirty="0">
              <a:ea typeface="+mn-ea"/>
              <a:cs typeface="+mn-cs"/>
            </a:endParaRPr>
          </a:p>
          <a:p>
            <a:pPr lvl="1">
              <a:defRPr/>
            </a:pPr>
            <a:r>
              <a:rPr lang="en-US" dirty="0">
                <a:ea typeface="+mn-ea"/>
                <a:cs typeface="+mn-cs"/>
              </a:rPr>
              <a:t>THE APPENDIX at the end of this slide deck is a set of slides providing illustrated guidance on how to conduct the workflow mapping exercise. You may find these slides helpful in preparing the team members for this phase of the project.</a:t>
            </a:r>
          </a:p>
        </p:txBody>
      </p:sp>
      <p:sp>
        <p:nvSpPr>
          <p:cNvPr id="4" name="Slide Number Placeholder 3"/>
          <p:cNvSpPr>
            <a:spLocks noGrp="1"/>
          </p:cNvSpPr>
          <p:nvPr>
            <p:ph type="sldNum" sz="quarter" idx="10"/>
          </p:nvPr>
        </p:nvSpPr>
        <p:spPr/>
        <p:txBody>
          <a:bodyPr/>
          <a:lstStyle/>
          <a:p>
            <a:fld id="{C20CEF46-6BD6-4B1F-90B9-33B57A5A6B7A}" type="slidenum">
              <a:rPr lang="en-US" smtClean="0"/>
              <a:t>41</a:t>
            </a:fld>
            <a:endParaRPr lang="en-US"/>
          </a:p>
        </p:txBody>
      </p:sp>
    </p:spTree>
    <p:extLst>
      <p:ext uri="{BB962C8B-B14F-4D97-AF65-F5344CB8AC3E}">
        <p14:creationId xmlns:p14="http://schemas.microsoft.com/office/powerpoint/2010/main" val="2654508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Patients take many paths to reach outpatient cardiac rehabilitation. While mapping all the roads patients take to CR is a relevant exercise, </a:t>
            </a:r>
            <a:r>
              <a:rPr lang="en-US" sz="1200" b="0" kern="1200" dirty="0" err="1">
                <a:solidFill>
                  <a:schemeClr val="tx1"/>
                </a:solidFill>
                <a:effectLst/>
                <a:latin typeface="+mn-lt"/>
                <a:ea typeface="+mn-ea"/>
                <a:cs typeface="+mn-cs"/>
              </a:rPr>
              <a:t>TAKEheart</a:t>
            </a:r>
            <a:r>
              <a:rPr lang="en-US" sz="1200" b="0" kern="1200" dirty="0">
                <a:solidFill>
                  <a:schemeClr val="tx1"/>
                </a:solidFill>
                <a:effectLst/>
                <a:latin typeface="+mn-lt"/>
                <a:ea typeface="+mn-ea"/>
                <a:cs typeface="+mn-cs"/>
              </a:rPr>
              <a:t> materials are focused on implementing an automatic referral with effective care coordination system from the inpatient/procedural environment to outpatient CR. </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42</a:t>
            </a:fld>
            <a:endParaRPr lang="en-US"/>
          </a:p>
        </p:txBody>
      </p:sp>
    </p:spTree>
    <p:extLst>
      <p:ext uri="{BB962C8B-B14F-4D97-AF65-F5344CB8AC3E}">
        <p14:creationId xmlns:p14="http://schemas.microsoft.com/office/powerpoint/2010/main" val="46357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There are four processes that should be the focus of improvement efforts aimed at  increasing referrals to and enrollment in CR for eligible patients. In order to improve,  you need to start by knowing how these following processes currently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process for determining eligibility for CR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process for referring eligible patients to CR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Current processes for collecting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Current CC processes for helping patients enroll in CR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43</a:t>
            </a:fld>
            <a:endParaRPr lang="en-US"/>
          </a:p>
        </p:txBody>
      </p:sp>
    </p:spTree>
    <p:extLst>
      <p:ext uri="{BB962C8B-B14F-4D97-AF65-F5344CB8AC3E}">
        <p14:creationId xmlns:p14="http://schemas.microsoft.com/office/powerpoint/2010/main" val="2100405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defRPr/>
            </a:pPr>
            <a:r>
              <a:rPr lang="en-US" sz="1200" b="0" kern="1200" dirty="0">
                <a:solidFill>
                  <a:schemeClr val="tx1"/>
                </a:solidFill>
                <a:effectLst/>
                <a:latin typeface="+mn-lt"/>
                <a:ea typeface="+mn-ea"/>
                <a:cs typeface="+mn-cs"/>
              </a:rPr>
              <a:t>As you study the</a:t>
            </a:r>
            <a:r>
              <a:rPr lang="en-US" dirty="0"/>
              <a:t> workflow</a:t>
            </a:r>
            <a:r>
              <a:rPr lang="en-US" sz="1200" b="0" kern="1200" dirty="0">
                <a:solidFill>
                  <a:schemeClr val="tx1"/>
                </a:solidFill>
                <a:effectLst/>
                <a:latin typeface="+mn-lt"/>
                <a:ea typeface="+mn-ea"/>
                <a:cs typeface="+mn-cs"/>
              </a:rPr>
              <a:t> process map, identify process gaps and failures you will need to address as you design and implement automatic referral with effective CC.</a:t>
            </a:r>
            <a:r>
              <a:rPr lang="en-US" dirty="0"/>
              <a:t> </a:t>
            </a:r>
            <a:r>
              <a:rPr lang="en-US" sz="1200" b="0" kern="1200" dirty="0">
                <a:solidFill>
                  <a:schemeClr val="tx1"/>
                </a:solidFill>
                <a:effectLst/>
                <a:latin typeface="+mn-lt"/>
                <a:ea typeface="+mn-ea"/>
                <a:cs typeface="+mn-cs"/>
              </a:rPr>
              <a:t>Don’t forget to acknowledge processes that are working well.</a:t>
            </a:r>
            <a:r>
              <a:rPr lang="en-US" dirty="0"/>
              <a:t> </a:t>
            </a:r>
            <a:r>
              <a:rPr lang="en-US" sz="1200" b="0" kern="1200" dirty="0">
                <a:solidFill>
                  <a:schemeClr val="tx1"/>
                </a:solidFill>
                <a:effectLst/>
                <a:latin typeface="+mn-lt"/>
                <a:ea typeface="+mn-ea"/>
                <a:cs typeface="+mn-cs"/>
              </a:rPr>
              <a:t>Discuss the workflow process maps during staff meetings to capture staff insights.</a:t>
            </a:r>
            <a:r>
              <a:rPr lang="en-US" dirty="0"/>
              <a:t> </a:t>
            </a:r>
            <a:r>
              <a:rPr lang="en-US" sz="1200" b="0" kern="1200" dirty="0">
                <a:solidFill>
                  <a:schemeClr val="tx1"/>
                </a:solidFill>
                <a:effectLst/>
                <a:latin typeface="+mn-lt"/>
                <a:ea typeface="+mn-ea"/>
                <a:cs typeface="+mn-cs"/>
              </a:rPr>
              <a:t>Then use a fishbone diagram to categorize process failures that need to be addressed</a:t>
            </a:r>
            <a:r>
              <a:rPr lang="en-US" dirty="0"/>
              <a:t>. See the final slide in the APPENDIX for a more complete description and example of a fishbone diagram.</a:t>
            </a:r>
            <a:endParaRPr lang="en-US" sz="1200" b="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44</a:t>
            </a:fld>
            <a:endParaRPr lang="en-US"/>
          </a:p>
        </p:txBody>
      </p:sp>
    </p:spTree>
    <p:extLst>
      <p:ext uri="{BB962C8B-B14F-4D97-AF65-F5344CB8AC3E}">
        <p14:creationId xmlns:p14="http://schemas.microsoft.com/office/powerpoint/2010/main" val="408357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a:spcBef>
                <a:spcPts val="0"/>
              </a:spcBef>
              <a:spcAft>
                <a:spcPts val="0"/>
              </a:spcAft>
            </a:pPr>
            <a:r>
              <a:rPr lang="en-US" sz="1200" b="0" dirty="0">
                <a:effectLst/>
                <a:latin typeface="Calibri"/>
                <a:ea typeface="Calibri" panose="020F0502020204030204" pitchFamily="34" charset="0"/>
                <a:cs typeface="Calibri"/>
              </a:rPr>
              <a:t>This example fishbone diagram captures common causes eligible patients fail to be referred </a:t>
            </a:r>
            <a:r>
              <a:rPr lang="en-US" dirty="0">
                <a:latin typeface="Calibri"/>
                <a:ea typeface="Calibri" panose="020F0502020204030204" pitchFamily="34" charset="0"/>
                <a:cs typeface="Calibri"/>
              </a:rPr>
              <a:t>to</a:t>
            </a:r>
            <a:r>
              <a:rPr lang="en-US" sz="1200" b="0" dirty="0">
                <a:effectLst/>
                <a:latin typeface="Calibri"/>
                <a:ea typeface="Calibri" panose="020F0502020204030204" pitchFamily="34" charset="0"/>
                <a:cs typeface="Calibri"/>
              </a:rPr>
              <a:t> CR. The Implementation Guide contains a more complete discussion of how to use this tool. Fishbone diagrams are a useful way to identify major causes of process failures as well as specific failures that fall into these general categories.</a:t>
            </a:r>
            <a:endParaRPr lang="en-US" dirty="0"/>
          </a:p>
          <a:p>
            <a:pPr marR="0" lvl="1">
              <a:spcBef>
                <a:spcPts val="0"/>
              </a:spcBef>
              <a:spcAft>
                <a:spcPts val="0"/>
              </a:spcAft>
            </a:pPr>
            <a:r>
              <a:rPr lang="en-US" sz="1200" b="0" dirty="0">
                <a:effectLst/>
                <a:latin typeface="Calibri" panose="020F0502020204030204" pitchFamily="34" charset="0"/>
                <a:ea typeface="Calibri" panose="020F0502020204030204" pitchFamily="34" charset="0"/>
              </a:rPr>
              <a:t>Be sure to include the team and patients in this process to ensure that you fully understand underlying causes of process failures and can address them as you redesign your processes.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20CEF46-6BD6-4B1F-90B9-33B57A5A6B7A}" type="slidenum">
              <a:rPr lang="en-US" smtClean="0"/>
              <a:t>45</a:t>
            </a:fld>
            <a:endParaRPr lang="en-US"/>
          </a:p>
        </p:txBody>
      </p:sp>
    </p:spTree>
    <p:extLst>
      <p:ext uri="{BB962C8B-B14F-4D97-AF65-F5344CB8AC3E}">
        <p14:creationId xmlns:p14="http://schemas.microsoft.com/office/powerpoint/2010/main" val="1089993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a:spcBef>
                <a:spcPts val="0"/>
              </a:spcBef>
              <a:spcAft>
                <a:spcPts val="0"/>
              </a:spcAft>
            </a:pPr>
            <a:r>
              <a:rPr lang="en-US" sz="1200" b="0" dirty="0">
                <a:effectLst/>
                <a:latin typeface="Calibri"/>
                <a:ea typeface="Calibri" panose="020F0502020204030204" pitchFamily="34" charset="0"/>
                <a:cs typeface="Calibri"/>
              </a:rPr>
              <a:t>This example fishbone diagram captures common causes eligible patients fail to be referred </a:t>
            </a:r>
            <a:r>
              <a:rPr lang="en-US" dirty="0">
                <a:latin typeface="Calibri"/>
                <a:ea typeface="Calibri" panose="020F0502020204030204" pitchFamily="34" charset="0"/>
                <a:cs typeface="Calibri"/>
              </a:rPr>
              <a:t>to</a:t>
            </a:r>
            <a:r>
              <a:rPr lang="en-US" sz="1200" b="0" dirty="0">
                <a:effectLst/>
                <a:latin typeface="Calibri"/>
                <a:ea typeface="Calibri" panose="020F0502020204030204" pitchFamily="34" charset="0"/>
                <a:cs typeface="Calibri"/>
              </a:rPr>
              <a:t> CR. The Implementation Guide contains a more complete discussion of how to use this tool. Fishbone diagrams are a useful way to identify major causes of process failures as well as specific failures that fall into these general categories.</a:t>
            </a:r>
            <a:endParaRPr lang="en-US" dirty="0"/>
          </a:p>
          <a:p>
            <a:pPr marR="0" lvl="1">
              <a:spcBef>
                <a:spcPts val="0"/>
              </a:spcBef>
              <a:spcAft>
                <a:spcPts val="0"/>
              </a:spcAft>
            </a:pPr>
            <a:r>
              <a:rPr lang="en-US" sz="1200" b="0" dirty="0">
                <a:effectLst/>
                <a:latin typeface="Calibri" panose="020F0502020204030204" pitchFamily="34" charset="0"/>
                <a:ea typeface="Calibri" panose="020F0502020204030204" pitchFamily="34" charset="0"/>
              </a:rPr>
              <a:t>Be sure to include the team and patients in this process to ensure that you fully understand underlying causes of process failures and can address them as you redesign your processes.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20CEF46-6BD6-4B1F-90B9-33B57A5A6B7A}" type="slidenum">
              <a:rPr lang="en-US" smtClean="0"/>
              <a:t>46</a:t>
            </a:fld>
            <a:endParaRPr lang="en-US"/>
          </a:p>
        </p:txBody>
      </p:sp>
    </p:spTree>
    <p:extLst>
      <p:ext uri="{BB962C8B-B14F-4D97-AF65-F5344CB8AC3E}">
        <p14:creationId xmlns:p14="http://schemas.microsoft.com/office/powerpoint/2010/main" val="4105711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Once process failures and root causes are identified, the team can begin to brainstorm ways to streamline activities and make workflow processes more efficient. The redesign will take time. </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47</a:t>
            </a:fld>
            <a:endParaRPr lang="en-US"/>
          </a:p>
        </p:txBody>
      </p:sp>
    </p:spTree>
    <p:extLst>
      <p:ext uri="{BB962C8B-B14F-4D97-AF65-F5344CB8AC3E}">
        <p14:creationId xmlns:p14="http://schemas.microsoft.com/office/powerpoint/2010/main" val="2229220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B1B1B"/>
                </a:solidFill>
                <a:effectLst/>
                <a:latin typeface="Source Sans Pro" panose="020B0503030403020204" pitchFamily="34" charset="0"/>
              </a:rPr>
              <a:t>Training Module 3 was designed to help participants map and study their current referral and care coordination workflow processes to understand what is working and what needs to be addressed. Topics covered in this module include:</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Understanding workflow process mapping, including what should be mapped and who should be involved.</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Learning how to create a workflow process map, with a focus on automatic referral and care coordination.</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Capturing insights from the process maps to identify problems in key processes.</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Beginning process redesign.</a:t>
            </a:r>
          </a:p>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48</a:t>
            </a:fld>
            <a:endParaRPr lang="en-US"/>
          </a:p>
        </p:txBody>
      </p:sp>
    </p:spTree>
    <p:extLst>
      <p:ext uri="{BB962C8B-B14F-4D97-AF65-F5344CB8AC3E}">
        <p14:creationId xmlns:p14="http://schemas.microsoft.com/office/powerpoint/2010/main" val="3577529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The next few slides will discuss the role of data in supporting implementation of automatic referral with effective care coordination.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61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next few slides outline the quality improvement (QI) project for implementing AR with effective CC for CR.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929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defRPr/>
            </a:pPr>
            <a:r>
              <a:rPr lang="en-US" sz="1200" kern="1200" dirty="0">
                <a:solidFill>
                  <a:schemeClr val="tx1"/>
                </a:solidFill>
                <a:effectLst/>
                <a:latin typeface="+mn-lt"/>
                <a:ea typeface="+mn-ea"/>
                <a:cs typeface="+mn-cs"/>
              </a:rPr>
              <a:t>For any quality improvement project, data provide crucial information for establishing the need for the project setting targets for where you want to go, and tracking progress toward your goals. Data help to highlight gaps and needs and areas for improvement. Baseline data are essential for assessing whether improvements are having the desired effect. Data can </a:t>
            </a:r>
            <a:r>
              <a:rPr lang="en-US" dirty="0"/>
              <a:t>provide</a:t>
            </a:r>
            <a:r>
              <a:rPr lang="en-US" sz="1200" kern="1200" dirty="0">
                <a:solidFill>
                  <a:schemeClr val="tx1"/>
                </a:solidFill>
                <a:effectLst/>
                <a:latin typeface="+mn-lt"/>
                <a:ea typeface="+mn-ea"/>
                <a:cs typeface="+mn-cs"/>
              </a:rPr>
              <a:t> objective evidence which support and motivate further change efforts.</a:t>
            </a:r>
          </a:p>
          <a:p>
            <a:pPr lvl="1">
              <a:defRPr/>
            </a:pPr>
            <a:endParaRPr lang="en-US" sz="1200" kern="1200" dirty="0">
              <a:solidFill>
                <a:schemeClr val="tx1"/>
              </a:solidFill>
              <a:effectLst/>
              <a:latin typeface="+mn-lt"/>
              <a:ea typeface="+mn-ea"/>
              <a:cs typeface="+mn-cs"/>
            </a:endParaRPr>
          </a:p>
          <a:p>
            <a:pPr lvl="1">
              <a:defRPr/>
            </a:pPr>
            <a:r>
              <a:rPr lang="en-US" sz="1800" dirty="0">
                <a:effectLst/>
                <a:latin typeface="Segoe UI"/>
                <a:cs typeface="Segoe UI"/>
              </a:rPr>
              <a:t>A common misconception is that data alone will fix things. </a:t>
            </a:r>
            <a:r>
              <a:rPr lang="en-US" sz="1800" dirty="0">
                <a:latin typeface="Segoe UI"/>
                <a:cs typeface="Segoe UI"/>
              </a:rPr>
              <a:t>Data </a:t>
            </a:r>
            <a:r>
              <a:rPr lang="en-US" sz="1800" dirty="0">
                <a:effectLst/>
                <a:latin typeface="Segoe UI"/>
                <a:cs typeface="Segoe UI"/>
              </a:rPr>
              <a:t>can help people fix things but </a:t>
            </a:r>
            <a:r>
              <a:rPr lang="en-US" sz="1800" dirty="0">
                <a:latin typeface="Segoe UI"/>
                <a:cs typeface="Segoe UI"/>
              </a:rPr>
              <a:t>data measures by themselves are useless.</a:t>
            </a:r>
            <a:endParaRPr lang="en-US" sz="1200" kern="1200" dirty="0">
              <a:solidFill>
                <a:schemeClr val="tx1"/>
              </a:solidFill>
              <a:effectLst/>
              <a:latin typeface="+mn-lt"/>
              <a:cs typeface="Calibri" panose="020F0502020204030204"/>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50</a:t>
            </a:fld>
            <a:endParaRPr lang="en-US"/>
          </a:p>
        </p:txBody>
      </p:sp>
    </p:spTree>
    <p:extLst>
      <p:ext uri="{BB962C8B-B14F-4D97-AF65-F5344CB8AC3E}">
        <p14:creationId xmlns:p14="http://schemas.microsoft.com/office/powerpoint/2010/main" val="2763566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sz="2400"/>
              <a:t>In general, regardless of department, involve anyone who:</a:t>
            </a:r>
          </a:p>
          <a:p>
            <a:pPr marL="1257300" lvl="2" indent="-342900">
              <a:buFont typeface="Arial" panose="020B0604020202020204" pitchFamily="34" charset="0"/>
              <a:buChar char="•"/>
            </a:pPr>
            <a:r>
              <a:rPr lang="en-US" sz="2400"/>
              <a:t>Knows how to use the data</a:t>
            </a:r>
          </a:p>
          <a:p>
            <a:pPr marL="1257300" lvl="2" indent="-342900">
              <a:buFont typeface="Arial" panose="020B0604020202020204" pitchFamily="34" charset="0"/>
              <a:buChar char="•"/>
            </a:pPr>
            <a:r>
              <a:rPr lang="en-US" sz="2400"/>
              <a:t>Knows where data are stored and how to extract them</a:t>
            </a:r>
          </a:p>
          <a:p>
            <a:pPr marL="1257300" lvl="2" indent="-342900">
              <a:buFont typeface="Arial" panose="020B0604020202020204" pitchFamily="34" charset="0"/>
              <a:buChar char="•"/>
            </a:pPr>
            <a:r>
              <a:rPr lang="en-US" sz="2400"/>
              <a:t>Understands what the data mean, why they’re important, and where they come from</a:t>
            </a:r>
          </a:p>
          <a:p>
            <a:pPr marL="457200" marR="0" lvl="1" indent="0">
              <a:lnSpc>
                <a:spcPct val="107000"/>
              </a:lnSpc>
              <a:spcBef>
                <a:spcPts val="0"/>
              </a:spcBef>
              <a:spcAft>
                <a:spcPts val="0"/>
              </a:spcAft>
              <a:buFont typeface="Courier New" panose="02070309020205020404" pitchFamily="49" charset="0"/>
              <a:buNone/>
            </a:pP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A</a:t>
            </a:r>
            <a:r>
              <a:rPr lang="en-US" sz="1200" b="1">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common error </a:t>
            </a: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is to leave the</a:t>
            </a:r>
            <a:r>
              <a:rPr lang="en-US" sz="1200" b="1">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“data people” </a:t>
            </a: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in charge of the data </a:t>
            </a:r>
            <a:r>
              <a:rPr lang="en-US" sz="1200" b="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task. </a:t>
            </a: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If the IT staff are solely responsible for data tasks, they will fail. They don’t know enough to succeed on their own. So, make them a key </a:t>
            </a:r>
            <a:r>
              <a:rPr lang="en-US" sz="1200" b="1">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PART</a:t>
            </a: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of your data team, supported by others.</a:t>
            </a:r>
            <a:r>
              <a:rPr lang="en-US" sz="1200" b="1">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p>
          <a:p>
            <a:pPr marL="457200" marR="0" lvl="1">
              <a:lnSpc>
                <a:spcPct val="107000"/>
              </a:lnSpc>
              <a:spcBef>
                <a:spcPts val="0"/>
              </a:spcBef>
              <a:spcAft>
                <a:spcPts val="0"/>
              </a:spcAft>
            </a:pPr>
            <a:r>
              <a:rPr lang="en-US" sz="1200" b="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Remember,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Symbol" panose="05050102010706020507" pitchFamily="18" charset="2"/>
              <a:buChar char=""/>
            </a:pP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It is not necessary to have a perfect team with exactly the right people to get started.</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Symbol" panose="05050102010706020507" pitchFamily="18" charset="2"/>
              <a:buChar char=""/>
            </a:pP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It’s better to get the process started and then fill in gaps as quickly as possible.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Symbol" panose="05050102010706020507" pitchFamily="18" charset="2"/>
              <a:buChar char=""/>
            </a:pPr>
            <a:r>
              <a:rPr lang="en-US" sz="1200">
                <a:solidFill>
                  <a:srgbClr val="FFFFFF"/>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If people see that the data group is really doing something tangible and already includes some people they respect, they’ll be more likely to agree to participate.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457200" marR="0" lvl="1" indent="0">
              <a:lnSpc>
                <a:spcPct val="107000"/>
              </a:lnSpc>
              <a:spcBef>
                <a:spcPts val="0"/>
              </a:spcBef>
              <a:spcAft>
                <a:spcPts val="0"/>
              </a:spcAft>
              <a:buFont typeface="Courier New" panose="02070309020205020404" pitchFamily="49" charset="0"/>
              <a:buNone/>
            </a:pPr>
            <a:endParaRPr lang="en-US" sz="1200" b="0">
              <a:effectLst/>
              <a:latin typeface="Calibri" panose="020F0502020204030204" pitchFamily="34" charset="0"/>
              <a:ea typeface="Calibri" panose="020F0502020204030204" pitchFamily="34" charset="0"/>
              <a:cs typeface="Arial" panose="020B0604020202020204"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51</a:t>
            </a:fld>
            <a:endParaRPr lang="en-US"/>
          </a:p>
        </p:txBody>
      </p:sp>
    </p:spTree>
    <p:extLst>
      <p:ext uri="{BB962C8B-B14F-4D97-AF65-F5344CB8AC3E}">
        <p14:creationId xmlns:p14="http://schemas.microsoft.com/office/powerpoint/2010/main" val="1660075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spcAft>
                <a:spcPts val="0"/>
              </a:spcAft>
            </a:pPr>
            <a:r>
              <a:rPr lang="en-US" sz="1200" b="0" dirty="0"/>
              <a:t>Data are important to evaluate and monitor the changes being implemented.</a:t>
            </a:r>
            <a:r>
              <a:rPr lang="en-US" dirty="0"/>
              <a:t> </a:t>
            </a:r>
            <a:r>
              <a:rPr lang="en-US" sz="1200" b="0" kern="1200" dirty="0">
                <a:solidFill>
                  <a:schemeClr val="tx1"/>
                </a:solidFill>
                <a:effectLst/>
                <a:latin typeface="+mn-lt"/>
                <a:ea typeface="+mn-ea"/>
                <a:cs typeface="+mn-cs"/>
              </a:rPr>
              <a:t>Work with your</a:t>
            </a:r>
            <a:r>
              <a:rPr lang="en-US" sz="1200" b="0" kern="1200" baseline="0" dirty="0">
                <a:solidFill>
                  <a:schemeClr val="tx1"/>
                </a:solidFill>
                <a:effectLst/>
                <a:latin typeface="+mn-lt"/>
                <a:ea typeface="+mn-ea"/>
                <a:cs typeface="+mn-cs"/>
              </a:rPr>
              <a:t> data experts</a:t>
            </a:r>
            <a:r>
              <a:rPr lang="en-US" sz="1200" b="0" kern="1200" dirty="0">
                <a:solidFill>
                  <a:schemeClr val="tx1"/>
                </a:solidFill>
                <a:effectLst/>
                <a:latin typeface="+mn-lt"/>
                <a:ea typeface="+mn-ea"/>
                <a:cs typeface="+mn-cs"/>
              </a:rPr>
              <a:t> to understand what data you already collect and where they live. </a:t>
            </a:r>
            <a:r>
              <a:rPr lang="en-US" sz="1200" b="0" dirty="0"/>
              <a:t>Mapping the processes related to data collection helps the team understand what reports and program information can be generated and who has access to the data needed to produce them.</a:t>
            </a:r>
            <a:r>
              <a:rPr lang="en-US" dirty="0"/>
              <a:t> </a:t>
            </a:r>
            <a:r>
              <a:rPr lang="en-US" sz="1200" b="0" dirty="0"/>
              <a:t>It also helps to identify gaps in data needed to support AR and CC improvement.</a:t>
            </a:r>
            <a:r>
              <a:rPr lang="en-US" dirty="0"/>
              <a:t> </a:t>
            </a:r>
            <a:r>
              <a:rPr lang="en-US" sz="1200" b="0" kern="1200" dirty="0">
                <a:solidFill>
                  <a:schemeClr val="tx1"/>
                </a:solidFill>
                <a:effectLst/>
                <a:latin typeface="+mn-lt"/>
                <a:ea typeface="+mn-ea"/>
                <a:cs typeface="+mn-cs"/>
              </a:rPr>
              <a:t>Talk to IT, department analysts or whomever is the right staff about changes that</a:t>
            </a:r>
            <a:r>
              <a:rPr lang="en-US" sz="1200" b="0" kern="1200" baseline="0" dirty="0">
                <a:solidFill>
                  <a:schemeClr val="tx1"/>
                </a:solidFill>
                <a:effectLst/>
                <a:latin typeface="+mn-lt"/>
                <a:ea typeface="+mn-ea"/>
                <a:cs typeface="+mn-cs"/>
              </a:rPr>
              <a:t> might need to be made. Decide who on your team will be responsible for capturing data.</a:t>
            </a:r>
            <a:r>
              <a:rPr lang="en-US" dirty="0"/>
              <a:t> </a:t>
            </a:r>
            <a:r>
              <a:rPr lang="en-US" sz="1200" b="0" kern="1200" baseline="0" dirty="0">
                <a:solidFill>
                  <a:schemeClr val="tx1"/>
                </a:solidFill>
                <a:effectLst/>
                <a:latin typeface="+mn-lt"/>
                <a:ea typeface="+mn-ea"/>
                <a:cs typeface="+mn-cs"/>
              </a:rPr>
              <a:t>There are also resources in the Million Hearts Cardiac Rehab Change Package (CRCP) to help with this.</a:t>
            </a:r>
            <a:r>
              <a:rPr lang="en-US" dirty="0"/>
              <a:t> Use the </a:t>
            </a:r>
            <a:r>
              <a:rPr lang="en-US" b="1" dirty="0"/>
              <a:t>Data Planning Tool in the Tool and Resource Guide </a:t>
            </a:r>
            <a:r>
              <a:rPr lang="en-US" sz="1100" u="none" strike="noStrike" dirty="0">
                <a:solidFill>
                  <a:srgbClr val="0000FF"/>
                </a:solidFill>
                <a:effectLst/>
                <a:latin typeface="Calibri" panose="020F0502020204030204" pitchFamily="34" charset="0"/>
                <a:ea typeface="Times New Roman" panose="02020603050405020304" pitchFamily="18" charset="0"/>
                <a:hlinkClick r:id="rId3"/>
              </a:rPr>
              <a:t>https://www.ahrq.gov/sites/default/files/wysiwyg/takeheart/training/getting-started-resource-guide.pdf</a:t>
            </a:r>
            <a:r>
              <a:rPr lang="en-US" sz="1100" u="none" strike="noStrike" dirty="0">
                <a:solidFill>
                  <a:srgbClr val="0000FF"/>
                </a:solidFill>
                <a:effectLst/>
                <a:latin typeface="Calibri" panose="020F0502020204030204" pitchFamily="34" charset="0"/>
                <a:ea typeface="Times New Roman" panose="02020603050405020304" pitchFamily="18" charset="0"/>
              </a:rPr>
              <a:t> </a:t>
            </a:r>
            <a:r>
              <a:rPr lang="en-US" dirty="0"/>
              <a:t>to help determine missing and available data to support AR with effective CC.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52</a:t>
            </a:fld>
            <a:endParaRPr lang="en-US"/>
          </a:p>
        </p:txBody>
      </p:sp>
    </p:spTree>
    <p:extLst>
      <p:ext uri="{BB962C8B-B14F-4D97-AF65-F5344CB8AC3E}">
        <p14:creationId xmlns:p14="http://schemas.microsoft.com/office/powerpoint/2010/main" val="1115882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defRPr/>
            </a:pPr>
            <a:r>
              <a:rPr lang="en-US" sz="1200" kern="1200" dirty="0">
                <a:solidFill>
                  <a:schemeClr val="tx1"/>
                </a:solidFill>
                <a:effectLst/>
                <a:latin typeface="+mn-lt"/>
                <a:ea typeface="+mn-ea"/>
                <a:cs typeface="+mn-cs"/>
              </a:rPr>
              <a:t>Data fall into two main categories: patient-level and aggregate data.</a:t>
            </a:r>
            <a:r>
              <a:rPr lang="en-US" dirty="0"/>
              <a:t> </a:t>
            </a:r>
            <a:r>
              <a:rPr lang="en-US" sz="1200" kern="1200" dirty="0">
                <a:solidFill>
                  <a:schemeClr val="tx1"/>
                </a:solidFill>
                <a:effectLst/>
                <a:latin typeface="+mn-lt"/>
                <a:ea typeface="+mn-ea"/>
                <a:cs typeface="+mn-cs"/>
              </a:rPr>
              <a:t>Patient-level data are specific to the patient and provide valuable information about possible underserved populations.</a:t>
            </a:r>
            <a:r>
              <a:rPr lang="en-US" dirty="0"/>
              <a:t> </a:t>
            </a:r>
            <a:r>
              <a:rPr lang="en-US" sz="1200" kern="1200" dirty="0">
                <a:solidFill>
                  <a:schemeClr val="tx1"/>
                </a:solidFill>
                <a:effectLst/>
                <a:latin typeface="+mn-lt"/>
                <a:ea typeface="+mn-ea"/>
                <a:cs typeface="+mn-cs"/>
              </a:rPr>
              <a:t>Aggregate data groups data elements together to produce a global view.</a:t>
            </a:r>
            <a:r>
              <a:rPr lang="en-US" dirty="0"/>
              <a:t> </a:t>
            </a:r>
            <a:endParaRPr lang="en-US" sz="1200" b="1"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53</a:t>
            </a:fld>
            <a:endParaRPr lang="en-US"/>
          </a:p>
        </p:txBody>
      </p:sp>
    </p:spTree>
    <p:extLst>
      <p:ext uri="{BB962C8B-B14F-4D97-AF65-F5344CB8AC3E}">
        <p14:creationId xmlns:p14="http://schemas.microsoft.com/office/powerpoint/2010/main" val="3240387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sz="1200" kern="1200" baseline="0" dirty="0">
                <a:solidFill>
                  <a:schemeClr val="tx1"/>
                </a:solidFill>
                <a:effectLst/>
                <a:latin typeface="+mn-lt"/>
                <a:ea typeface="+mn-ea"/>
                <a:cs typeface="+mn-cs"/>
              </a:rPr>
              <a:t>Patient-specific data combined with aggregate data can be used to answer many questions. </a:t>
            </a:r>
          </a:p>
          <a:p>
            <a:pPr lvl="1"/>
            <a:endParaRPr lang="en-US" sz="1200" kern="1200" baseline="0" dirty="0">
              <a:solidFill>
                <a:schemeClr val="tx1"/>
              </a:solidFill>
              <a:effectLst/>
              <a:latin typeface="+mn-lt"/>
              <a:ea typeface="+mn-ea"/>
              <a:cs typeface="+mn-cs"/>
            </a:endParaRPr>
          </a:p>
          <a:p>
            <a:pPr lvl="1"/>
            <a:endParaRPr lang="en-US" sz="2000" dirty="0"/>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54</a:t>
            </a:fld>
            <a:endParaRPr lang="en-US"/>
          </a:p>
        </p:txBody>
      </p:sp>
    </p:spTree>
    <p:extLst>
      <p:ext uri="{BB962C8B-B14F-4D97-AF65-F5344CB8AC3E}">
        <p14:creationId xmlns:p14="http://schemas.microsoft.com/office/powerpoint/2010/main" val="37401269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dirty="0"/>
              <a:t>Are your referrals coming from 1 or 2 providers? Are you getting 1 or 2 patients from several providers? Knowing this information can help you define a plan of action. Work together with your team to absorb the data and ask some questions:</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Was this what you were expecting?</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dirty="0"/>
              <a:t>Do the reports make sense, or might there be a problem with data entry or collection?</a:t>
            </a:r>
            <a:endParaRPr lang="en-US" dirty="0">
              <a:cs typeface="Calibri"/>
            </a:endParaRPr>
          </a:p>
          <a:p>
            <a:pPr lvl="1"/>
            <a:r>
              <a:rPr lang="en-US" dirty="0"/>
              <a:t>Using your patient demographic data, find the profile of your primary participant. Then find the profiles of your common non-participant. Then look for other types of patients who are less likely to participate. </a:t>
            </a:r>
            <a:endParaRPr lang="en-US" dirty="0">
              <a:cs typeface="Calibri"/>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55</a:t>
            </a:fld>
            <a:endParaRPr lang="en-US"/>
          </a:p>
        </p:txBody>
      </p:sp>
    </p:spTree>
    <p:extLst>
      <p:ext uri="{BB962C8B-B14F-4D97-AF65-F5344CB8AC3E}">
        <p14:creationId xmlns:p14="http://schemas.microsoft.com/office/powerpoint/2010/main" val="35218643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defRPr/>
            </a:pPr>
            <a:r>
              <a:rPr lang="en-US" sz="1200" u="none" kern="1200" dirty="0">
                <a:solidFill>
                  <a:schemeClr val="tx1"/>
                </a:solidFill>
                <a:effectLst/>
                <a:latin typeface="+mn-lt"/>
                <a:ea typeface="+mn-ea"/>
                <a:cs typeface="+mn-cs"/>
              </a:rPr>
              <a:t>Establishing your baseline data lays the foundation for correctly assessing if those patients who are eligible have been referred, enrolled</a:t>
            </a:r>
            <a:r>
              <a:rPr lang="en-US" dirty="0"/>
              <a:t>,</a:t>
            </a:r>
            <a:r>
              <a:rPr lang="en-US" sz="1200" u="none" kern="1200" dirty="0">
                <a:solidFill>
                  <a:schemeClr val="tx1"/>
                </a:solidFill>
                <a:effectLst/>
                <a:latin typeface="+mn-lt"/>
                <a:ea typeface="+mn-ea"/>
                <a:cs typeface="+mn-cs"/>
              </a:rPr>
              <a:t> and participated in CR.</a:t>
            </a:r>
            <a:r>
              <a:rPr lang="en-US" dirty="0"/>
              <a:t> </a:t>
            </a:r>
            <a:r>
              <a:rPr lang="en-US" sz="1200" u="none" kern="1200" dirty="0">
                <a:solidFill>
                  <a:schemeClr val="tx1"/>
                </a:solidFill>
                <a:effectLst/>
                <a:latin typeface="+mn-lt"/>
                <a:ea typeface="+mn-ea"/>
                <a:cs typeface="+mn-cs"/>
              </a:rPr>
              <a:t>Now its time to develop a data capture plan and create measures to support the project. As a team, you need to create a plan to track changes and manage eligible patients. It is during the planning process you will decide what if any new processes are required.</a:t>
            </a:r>
            <a:r>
              <a:rPr lang="en-US" dirty="0"/>
              <a:t> </a:t>
            </a:r>
            <a:r>
              <a:rPr lang="en-US" sz="1200" u="none" kern="1200" dirty="0">
                <a:solidFill>
                  <a:schemeClr val="tx1"/>
                </a:solidFill>
                <a:effectLst/>
                <a:latin typeface="+mn-lt"/>
                <a:ea typeface="+mn-ea"/>
                <a:cs typeface="+mn-cs"/>
              </a:rPr>
              <a:t>Will you require additional resources, for example, software</a:t>
            </a:r>
            <a:r>
              <a:rPr lang="en-US" dirty="0"/>
              <a:t>? </a:t>
            </a:r>
            <a:r>
              <a:rPr lang="en-US" sz="1200" u="none" kern="1200" dirty="0">
                <a:solidFill>
                  <a:schemeClr val="tx1"/>
                </a:solidFill>
                <a:effectLst/>
                <a:latin typeface="+mn-lt"/>
                <a:ea typeface="+mn-ea"/>
                <a:cs typeface="+mn-cs"/>
              </a:rPr>
              <a:t>Roles and responsibilities need to be assigned. If you identified gaps in data to support AR and CC, include a way to obtain it.</a:t>
            </a:r>
            <a:r>
              <a:rPr lang="en-US" dirty="0"/>
              <a:t> </a:t>
            </a:r>
            <a:r>
              <a:rPr lang="en-US" sz="1200" u="none" kern="1200" dirty="0">
                <a:solidFill>
                  <a:schemeClr val="tx1"/>
                </a:solidFill>
                <a:effectLst/>
                <a:latin typeface="+mn-lt"/>
                <a:ea typeface="+mn-ea"/>
                <a:cs typeface="+mn-cs"/>
              </a:rPr>
              <a:t>Don’t forget to include when planned actions will occur. Deadlines help provide structure and accountability to the plan.</a:t>
            </a:r>
            <a:endParaRPr lang="en-US"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56</a:t>
            </a:fld>
            <a:endParaRPr lang="en-US"/>
          </a:p>
        </p:txBody>
      </p:sp>
    </p:spTree>
    <p:extLst>
      <p:ext uri="{BB962C8B-B14F-4D97-AF65-F5344CB8AC3E}">
        <p14:creationId xmlns:p14="http://schemas.microsoft.com/office/powerpoint/2010/main" val="1396557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a:solidFill>
                  <a:srgbClr val="1B1B1B"/>
                </a:solidFill>
                <a:effectLst/>
                <a:latin typeface="Source Sans Pro" panose="020B0503030403020204" pitchFamily="34" charset="0"/>
              </a:rPr>
              <a:t>Training Module 4 -- </a:t>
            </a:r>
            <a:r>
              <a:rPr lang="en-US" sz="1200" i="0" u="sng" dirty="0">
                <a:solidFill>
                  <a:srgbClr val="005B94"/>
                </a:solidFill>
                <a:effectLst/>
                <a:latin typeface="Source Sans Pro" panose="020B0503030403020204" pitchFamily="34" charset="0"/>
                <a:hlinkClick r:id="rId3"/>
              </a:rPr>
              <a:t>Preparing and Understanding Your Data to Foster Systems Change</a:t>
            </a:r>
            <a:r>
              <a:rPr lang="en-US" sz="1200" i="0" u="sng" dirty="0">
                <a:solidFill>
                  <a:srgbClr val="005B94"/>
                </a:solidFill>
                <a:effectLst/>
                <a:latin typeface="Source Sans Pro" panose="020B0503030403020204" pitchFamily="34" charset="0"/>
              </a:rPr>
              <a:t> -- </a:t>
            </a:r>
            <a:r>
              <a:rPr lang="en-US" b="0" i="0" u="none" dirty="0">
                <a:solidFill>
                  <a:srgbClr val="1B1B1B"/>
                </a:solidFill>
                <a:effectLst/>
                <a:latin typeface="Source Sans Pro" panose="020B0503030403020204" pitchFamily="34" charset="0"/>
              </a:rPr>
              <a:t>was designed to help implementers </a:t>
            </a:r>
            <a:r>
              <a:rPr lang="en-US" b="0" i="0" dirty="0">
                <a:solidFill>
                  <a:srgbClr val="1B1B1B"/>
                </a:solidFill>
                <a:effectLst/>
                <a:latin typeface="Source Sans Pro" panose="020B0503030403020204" pitchFamily="34" charset="0"/>
              </a:rPr>
              <a:t>learn to prepare data needed to support implementing automatic referrals, how to create a data collection plan, and the value of monitoring data so it can be used to make system refinements and promote further improvement efforts. Topics covered in this module include:</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Explaining data and the value they bring to planned improvement or system change projects.</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Reviewing how to collect and establish baseline data to identify missing data elements necessary for supporting the implementation of automatic referral with effective care coordination.</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Creating a future data collection plan to support the project.</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Creating measures to monitor the changes being made.</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Examples from the field to tie all the concepts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View recording of </a:t>
            </a:r>
            <a:r>
              <a:rPr kumimoji="0" lang="en-US" sz="1200" b="0" i="0" u="sng" strike="noStrike" kern="1200" cap="none" spc="0" normalizeH="0" baseline="0" noProof="0" dirty="0">
                <a:ln>
                  <a:noFill/>
                </a:ln>
                <a:solidFill>
                  <a:srgbClr val="112E51"/>
                </a:solidFill>
                <a:effectLst/>
                <a:uLnTx/>
                <a:uFillTx/>
                <a:latin typeface="Source Sans Pro" panose="020B0503030403020204" pitchFamily="34" charset="0"/>
                <a:ea typeface="+mn-ea"/>
                <a:cs typeface="+mn-cs"/>
                <a:hlinkClick r:id="rId4"/>
              </a:rPr>
              <a:t>Leveraging Data To Enhance Your CR Program</a:t>
            </a:r>
            <a:r>
              <a:rPr kumimoji="0" lang="en-US" sz="1200" b="0" i="0" u="sng" strike="noStrike" kern="1200" cap="none" spc="0" normalizeH="0" baseline="0" noProof="0" dirty="0">
                <a:ln>
                  <a:noFill/>
                </a:ln>
                <a:solidFill>
                  <a:srgbClr val="112E51"/>
                </a:solidFill>
                <a:effectLst/>
                <a:uLnTx/>
                <a:uFillTx/>
                <a:latin typeface="Source Sans Pro" panose="020B0503030403020204" pitchFamily="34" charset="0"/>
                <a:ea typeface="+mn-ea"/>
                <a:cs typeface="+mn-cs"/>
              </a:rPr>
              <a:t> </a:t>
            </a:r>
            <a:r>
              <a:rPr lang="en-US" b="0" i="0" dirty="0">
                <a:solidFill>
                  <a:srgbClr val="1B1B1B"/>
                </a:solidFill>
                <a:effectLst/>
                <a:latin typeface="Source Sans Pro" panose="020B0503030403020204" pitchFamily="34" charset="0"/>
              </a:rPr>
              <a:t>for further exploration by three seasoned experts of the collection and use of data within CR programs. </a:t>
            </a:r>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57</a:t>
            </a:fld>
            <a:endParaRPr lang="en-US"/>
          </a:p>
        </p:txBody>
      </p:sp>
    </p:spTree>
    <p:extLst>
      <p:ext uri="{BB962C8B-B14F-4D97-AF65-F5344CB8AC3E}">
        <p14:creationId xmlns:p14="http://schemas.microsoft.com/office/powerpoint/2010/main" val="3338225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The next few slides will outline the steps necessary for monitoring your changes and assessing improvement.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9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sz="1200" u="none" kern="1200" dirty="0">
                <a:solidFill>
                  <a:schemeClr val="tx1"/>
                </a:solidFill>
                <a:effectLst/>
                <a:latin typeface="+mn-lt"/>
                <a:ea typeface="+mn-ea"/>
                <a:cs typeface="+mn-cs"/>
              </a:rPr>
              <a:t>As you implement AR and make changes to enhance CC, the team must decide how to track and monitor the changes. You need to measure the effects of those changes to understand if the actions you are taking are working or whether adjustments are needed.</a:t>
            </a:r>
            <a:r>
              <a:rPr lang="en-US" dirty="0"/>
              <a:t> </a:t>
            </a:r>
            <a:r>
              <a:rPr lang="en-US" sz="1200" u="none" kern="1200" dirty="0">
                <a:solidFill>
                  <a:schemeClr val="tx1"/>
                </a:solidFill>
                <a:effectLst/>
                <a:latin typeface="+mn-lt"/>
                <a:ea typeface="+mn-ea"/>
                <a:cs typeface="+mn-cs"/>
              </a:rPr>
              <a:t>You can use this information to spread the word about project performance. This can also help create a business case for hospital leadership to support the improvement effort.</a:t>
            </a:r>
            <a:r>
              <a:rPr lang="en-US" dirty="0"/>
              <a:t> Results can also</a:t>
            </a:r>
            <a:r>
              <a:rPr lang="en-US" sz="1200" u="none" kern="1200" dirty="0">
                <a:solidFill>
                  <a:schemeClr val="tx1"/>
                </a:solidFill>
                <a:effectLst/>
                <a:latin typeface="+mn-lt"/>
                <a:ea typeface="+mn-ea"/>
                <a:cs typeface="+mn-cs"/>
              </a:rPr>
              <a:t> inform future decisions and actions.</a:t>
            </a:r>
            <a:r>
              <a:rPr lang="en-US" dirty="0"/>
              <a:t> </a:t>
            </a:r>
            <a:endParaRPr lang="en-US" sz="1200" u="none" kern="1200" dirty="0">
              <a:solidFill>
                <a:schemeClr val="tx1"/>
              </a:solidFill>
              <a:effectLst/>
              <a:latin typeface="+mn-lt"/>
              <a:cs typeface="Calibri"/>
            </a:endParaRPr>
          </a:p>
          <a:p>
            <a:pPr lvl="1"/>
            <a:endParaRPr lang="en-US" sz="1200" u="none" kern="1200" dirty="0">
              <a:solidFill>
                <a:schemeClr val="tx1"/>
              </a:solidFill>
              <a:effectLst/>
              <a:latin typeface="+mn-lt"/>
              <a:ea typeface="+mn-ea"/>
              <a:cs typeface="+mn-cs"/>
            </a:endParaRPr>
          </a:p>
          <a:p>
            <a:pPr lvl="1"/>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59</a:t>
            </a:fld>
            <a:endParaRPr lang="en-US"/>
          </a:p>
        </p:txBody>
      </p:sp>
    </p:spTree>
    <p:extLst>
      <p:ext uri="{BB962C8B-B14F-4D97-AF65-F5344CB8AC3E}">
        <p14:creationId xmlns:p14="http://schemas.microsoft.com/office/powerpoint/2010/main" val="220405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dirty="0"/>
              <a:t>TAKEheart is an initiative funded by the Agency for Healthcare Research and Quality (AHRQ) in collaboration with Million Hearts® to help CR programs implement the evidence-based strategies, AR and effective CC, outlined in the Cardiac Rehabilitation Change Package (CRCP). The goal of the initiative was to help participating hospitals increase CR utilization, especially by underrepresented groups.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806656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a:t>This slide offers </a:t>
            </a:r>
            <a:r>
              <a:rPr lang="en-US" sz="1200" kern="1200">
                <a:solidFill>
                  <a:schemeClr val="tx1"/>
                </a:solidFill>
                <a:effectLst/>
                <a:latin typeface="+mn-lt"/>
                <a:ea typeface="+mn-ea"/>
                <a:cs typeface="+mn-cs"/>
              </a:rPr>
              <a:t>some tips for success</a:t>
            </a:r>
            <a:r>
              <a:rPr lang="en-US"/>
              <a:t>.</a:t>
            </a:r>
            <a:endParaRPr lang="en-US" sz="120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60</a:t>
            </a:fld>
            <a:endParaRPr lang="en-US"/>
          </a:p>
        </p:txBody>
      </p:sp>
    </p:spTree>
    <p:extLst>
      <p:ext uri="{BB962C8B-B14F-4D97-AF65-F5344CB8AC3E}">
        <p14:creationId xmlns:p14="http://schemas.microsoft.com/office/powerpoint/2010/main" val="1660374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Create basic measures to track referrals. This slide breaks down a measure used to track referrals from the inpatient environment to outpatient CR.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Numerator</a:t>
            </a:r>
            <a:r>
              <a:rPr lang="en-US" sz="1200" kern="1200" dirty="0">
                <a:solidFill>
                  <a:schemeClr val="tx1"/>
                </a:solidFill>
                <a:effectLst/>
                <a:latin typeface="+mn-lt"/>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Number of eligible patients with a qualifying event/diagnosis who have been referred to an outpatient CR program prior to hospital discharge or have a documented medical or patient-centered reason why such a referral was not made.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Denominator</a:t>
            </a:r>
            <a:r>
              <a:rPr lang="en-US" sz="1200" kern="1200" dirty="0">
                <a:solidFill>
                  <a:schemeClr val="tx1"/>
                </a:solidFill>
                <a:effectLst/>
                <a:latin typeface="+mn-lt"/>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Number of hospitalized patients in the reporting period hospitalized with a qualifying event/diagnosis who do not meet any of the exclusion criteria mentioned in the Numerator section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any measure, the patient population or subpopulation needs to be defined first; subtract the exclusions then include only those patients in the numerator for the population defined by the denominator.</a:t>
            </a:r>
          </a:p>
          <a:p>
            <a:pPr lvl="1"/>
            <a:endParaRPr lang="en-US" sz="1200" kern="1200" dirty="0">
              <a:solidFill>
                <a:schemeClr val="tx1"/>
              </a:solidFill>
              <a:effectLst/>
              <a:latin typeface="+mn-lt"/>
              <a:ea typeface="+mn-ea"/>
              <a:cs typeface="+mn-cs"/>
            </a:endParaRPr>
          </a:p>
          <a:p>
            <a:pPr marL="0" marR="0" lvl="0" indent="0">
              <a:lnSpc>
                <a:spcPct val="107000"/>
              </a:lnSpc>
              <a:spcBef>
                <a:spcPts val="0"/>
              </a:spcBef>
              <a:spcAft>
                <a:spcPts val="0"/>
              </a:spcAft>
              <a:buFont typeface="Symbol" panose="05050102010706020507" pitchFamily="18" charset="2"/>
              <a:buNone/>
            </a:pPr>
            <a:r>
              <a:rPr lang="en-US" sz="1800" dirty="0">
                <a:effectLst/>
                <a:latin typeface="Avenir Next LT Pro" panose="020B0504020202020204" pitchFamily="34" charset="0"/>
                <a:ea typeface="Arial" panose="020B0604020202020204" pitchFamily="34" charset="0"/>
                <a:cs typeface="Arial" panose="020B0604020202020204" pitchFamily="34" charset="0"/>
              </a:rPr>
              <a:t>Consider these resources in generating your performance measures: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FFFF00"/>
                </a:highlight>
                <a:latin typeface="Avenir Next LT Pro" panose="020B0504020202020204" pitchFamily="34" charset="0"/>
                <a:hlinkClick r:id="rId3"/>
              </a:rPr>
              <a:t>2018 ACC/AHA Clinical Performance and Quality Measures for Cardiac Rehabilitation: A Report of the American College of Cardiology/American Heart Association Task Force on Performance Measures</a:t>
            </a:r>
            <a:r>
              <a:rPr lang="en-US" sz="1200" dirty="0">
                <a:highlight>
                  <a:srgbClr val="FFFF00"/>
                </a:highlight>
                <a:latin typeface="Avenir Next LT Pro" panose="020B050402020202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FFFF00"/>
                </a:highlight>
                <a:latin typeface="Avenir Next LT Pro" panose="020B0504020202020204" pitchFamily="34" charset="0"/>
              </a:rPr>
              <a:t>AACVPR’s Enrollment in CR </a:t>
            </a:r>
            <a:r>
              <a:rPr lang="en-US" sz="1200" dirty="0">
                <a:highlight>
                  <a:srgbClr val="FFFF00"/>
                </a:highlight>
                <a:latin typeface="Avenir Next LT Pro" panose="020B0504020202020204" pitchFamily="34" charset="0"/>
                <a:hlinkClick r:id="rId4"/>
              </a:rPr>
              <a:t>Measure Specification and Data Definitions </a:t>
            </a:r>
            <a:r>
              <a:rPr lang="en-US" sz="1200" dirty="0">
                <a:highlight>
                  <a:srgbClr val="FFFF00"/>
                </a:highlight>
                <a:latin typeface="Avenir Next LT Pro" panose="020B0504020202020204" pitchFamily="34" charset="0"/>
              </a:rPr>
              <a:t> and </a:t>
            </a:r>
            <a:r>
              <a:rPr lang="en-US" sz="1200" dirty="0">
                <a:highlight>
                  <a:srgbClr val="FFFF00"/>
                </a:highlight>
                <a:latin typeface="Avenir Next LT Pro" panose="020B0504020202020204" pitchFamily="34" charset="0"/>
                <a:hlinkClick r:id="rId5"/>
              </a:rPr>
              <a:t>Algorithm</a:t>
            </a:r>
            <a:endParaRPr lang="en-US" sz="1200" dirty="0">
              <a:highlight>
                <a:srgbClr val="FFFF00"/>
              </a:highlight>
              <a:latin typeface="Avenir Next LT Pro" panose="020B05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venir Next LT Pro" panose="020B0504020202020204" pitchFamily="34" charset="0"/>
              <a:ea typeface="+mn-ea"/>
              <a:cs typeface="+mn-cs"/>
            </a:endParaRPr>
          </a:p>
          <a:p>
            <a:pPr lvl="1"/>
            <a:endParaRPr lang="en-US" sz="1000" kern="1200" dirty="0">
              <a:solidFill>
                <a:schemeClr val="tx1"/>
              </a:solidFill>
              <a:effectLst/>
              <a:latin typeface="+mn-lt"/>
              <a:ea typeface="+mn-ea"/>
              <a:cs typeface="+mn-cs"/>
            </a:endParaRPr>
          </a:p>
          <a:p>
            <a:pPr lvl="1"/>
            <a:endParaRPr lang="en-US" sz="10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61</a:t>
            </a:fld>
            <a:endParaRPr lang="en-US"/>
          </a:p>
        </p:txBody>
      </p:sp>
    </p:spTree>
    <p:extLst>
      <p:ext uri="{BB962C8B-B14F-4D97-AF65-F5344CB8AC3E}">
        <p14:creationId xmlns:p14="http://schemas.microsoft.com/office/powerpoint/2010/main" val="128429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*NOTE: AACVPR defines initial visit as one for which a patient has been completed the registration and attended the index visit </a:t>
            </a:r>
          </a:p>
          <a:p>
            <a:pPr lvl="1"/>
            <a:endParaRPr lang="en-US" sz="1200" kern="1200" dirty="0">
              <a:solidFill>
                <a:schemeClr val="tx1"/>
              </a:solidFill>
              <a:effectLst/>
              <a:latin typeface="+mn-lt"/>
              <a:ea typeface="+mn-ea"/>
              <a:cs typeface="+mn-cs"/>
            </a:endParaRPr>
          </a:p>
          <a:p>
            <a:pPr marL="0" marR="0" lvl="0" indent="0">
              <a:lnSpc>
                <a:spcPct val="107000"/>
              </a:lnSpc>
              <a:spcBef>
                <a:spcPts val="0"/>
              </a:spcBef>
              <a:spcAft>
                <a:spcPts val="0"/>
              </a:spcAft>
              <a:buFont typeface="Symbol" panose="05050102010706020507" pitchFamily="18" charset="2"/>
              <a:buNone/>
            </a:pPr>
            <a:r>
              <a:rPr lang="en-US" sz="1800" dirty="0">
                <a:effectLst/>
                <a:latin typeface="Avenir Next LT Pro" panose="020B0504020202020204" pitchFamily="34" charset="0"/>
                <a:ea typeface="Arial" panose="020B0604020202020204" pitchFamily="34" charset="0"/>
                <a:cs typeface="Arial" panose="020B0604020202020204" pitchFamily="34" charset="0"/>
              </a:rPr>
              <a:t>Consider these resources in generating your performance measures: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highlight>
                  <a:srgbClr val="FFFF00"/>
                </a:highlight>
                <a:latin typeface="Avenir Next LT Pro" panose="020B0504020202020204" pitchFamily="34" charset="0"/>
                <a:hlinkClick r:id="rId3"/>
              </a:rPr>
              <a:t>2018 ACC/AHA Clinical Performance and Quality Measures for Cardiac Rehabilitation: A Report of the American College of Cardiology/American Heart Association Task Force on Performance Measures</a:t>
            </a:r>
            <a:r>
              <a:rPr lang="en-US" sz="1800" dirty="0">
                <a:highlight>
                  <a:srgbClr val="FFFF00"/>
                </a:highlight>
                <a:latin typeface="Avenir Next LT Pro" panose="020B050402020202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highlight>
                  <a:srgbClr val="FFFF00"/>
                </a:highlight>
                <a:latin typeface="Avenir Next LT Pro" panose="020B0504020202020204" pitchFamily="34" charset="0"/>
              </a:rPr>
              <a:t>AACVPR’s Enrollment in CR </a:t>
            </a:r>
            <a:r>
              <a:rPr lang="en-US" sz="1800" dirty="0">
                <a:highlight>
                  <a:srgbClr val="FFFF00"/>
                </a:highlight>
                <a:latin typeface="Avenir Next LT Pro" panose="020B0504020202020204" pitchFamily="34" charset="0"/>
                <a:hlinkClick r:id="rId4"/>
              </a:rPr>
              <a:t>Measure Specification and Data Definitions </a:t>
            </a:r>
            <a:r>
              <a:rPr lang="en-US" sz="1800" dirty="0">
                <a:highlight>
                  <a:srgbClr val="FFFF00"/>
                </a:highlight>
                <a:latin typeface="Avenir Next LT Pro" panose="020B0504020202020204" pitchFamily="34" charset="0"/>
              </a:rPr>
              <a:t> and </a:t>
            </a:r>
            <a:r>
              <a:rPr lang="en-US" sz="1800" dirty="0">
                <a:highlight>
                  <a:srgbClr val="FFFF00"/>
                </a:highlight>
                <a:latin typeface="Avenir Next LT Pro" panose="020B0504020202020204" pitchFamily="34" charset="0"/>
                <a:hlinkClick r:id="rId5"/>
              </a:rPr>
              <a:t>Algorithm</a:t>
            </a:r>
            <a:endParaRPr lang="en-US" sz="1800" dirty="0">
              <a:effectLst/>
              <a:highlight>
                <a:srgbClr val="FFFF00"/>
              </a:highlight>
              <a:latin typeface="Avenir Next LT Pro" panose="020B05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highlight>
                <a:srgbClr val="FFFF00"/>
              </a:highlight>
              <a:latin typeface="Avenir Next LT Pro" panose="020B0504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a:effectLst/>
                <a:latin typeface="Avenir Next LT Pro" panose="020B0504020202020204" pitchFamily="34" charset="0"/>
                <a:ea typeface="Calibri" panose="020F0502020204030204" pitchFamily="34" charset="0"/>
                <a:cs typeface="Arial" panose="020B0604020202020204" pitchFamily="34" charset="0"/>
              </a:rPr>
              <a:t>NOTE: Beginning </a:t>
            </a:r>
            <a:r>
              <a:rPr lang="en-US" sz="1800" b="1" dirty="0">
                <a:effectLst/>
                <a:latin typeface="Avenir Next LT Pro" panose="020B0504020202020204" pitchFamily="34" charset="0"/>
                <a:ea typeface="Calibri" panose="020F0502020204030204" pitchFamily="34" charset="0"/>
                <a:cs typeface="Arial" panose="020B0604020202020204" pitchFamily="34" charset="0"/>
              </a:rPr>
              <a:t>in 2023, all AACVPR-certified programs will be required to report their enrollment and adherence data to AACVPR.</a:t>
            </a:r>
          </a:p>
          <a:p>
            <a:pPr lvl="1"/>
            <a:endParaRPr lang="en-US" sz="1200" b="1"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62</a:t>
            </a:fld>
            <a:endParaRPr lang="en-US"/>
          </a:p>
        </p:txBody>
      </p:sp>
    </p:spTree>
    <p:extLst>
      <p:ext uri="{BB962C8B-B14F-4D97-AF65-F5344CB8AC3E}">
        <p14:creationId xmlns:p14="http://schemas.microsoft.com/office/powerpoint/2010/main" val="496340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Data visualization helps to tell stories by compiling data into a form easier to understand, highlighting patterns, trends and outliers. Data visualization helps the team to pay attention to areas that indicate red flags or progress.</a:t>
            </a:r>
          </a:p>
          <a:p>
            <a:pPr lvl="1"/>
            <a:r>
              <a:rPr lang="en-US" sz="1200" kern="1200" dirty="0">
                <a:solidFill>
                  <a:schemeClr val="tx1"/>
                </a:solidFill>
                <a:effectLst/>
                <a:latin typeface="+mn-lt"/>
                <a:ea typeface="+mn-ea"/>
                <a:cs typeface="+mn-cs"/>
              </a:rPr>
              <a:t>Graphing your data over time gives a real time picture of the team’s efforts and provides momentum for the project</a:t>
            </a:r>
          </a:p>
        </p:txBody>
      </p:sp>
      <p:sp>
        <p:nvSpPr>
          <p:cNvPr id="4" name="Slide Number Placeholder 3"/>
          <p:cNvSpPr>
            <a:spLocks noGrp="1"/>
          </p:cNvSpPr>
          <p:nvPr>
            <p:ph type="sldNum" sz="quarter" idx="10"/>
          </p:nvPr>
        </p:nvSpPr>
        <p:spPr/>
        <p:txBody>
          <a:bodyPr/>
          <a:lstStyle/>
          <a:p>
            <a:fld id="{C20CEF46-6BD6-4B1F-90B9-33B57A5A6B7A}" type="slidenum">
              <a:rPr lang="en-US" smtClean="0"/>
              <a:t>63</a:t>
            </a:fld>
            <a:endParaRPr lang="en-US"/>
          </a:p>
        </p:txBody>
      </p:sp>
    </p:spTree>
    <p:extLst>
      <p:ext uri="{BB962C8B-B14F-4D97-AF65-F5344CB8AC3E}">
        <p14:creationId xmlns:p14="http://schemas.microsoft.com/office/powerpoint/2010/main" val="1891019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This slide provides an example of data visualization. With just a quick glance, the graphs make it clear age/frailty is the top reason physicians opt eligible patients out of CR.</a:t>
            </a:r>
          </a:p>
        </p:txBody>
      </p:sp>
      <p:sp>
        <p:nvSpPr>
          <p:cNvPr id="4" name="Slide Number Placeholder 3"/>
          <p:cNvSpPr>
            <a:spLocks noGrp="1"/>
          </p:cNvSpPr>
          <p:nvPr>
            <p:ph type="sldNum" sz="quarter" idx="5"/>
          </p:nvPr>
        </p:nvSpPr>
        <p:spPr/>
        <p:txBody>
          <a:bodyPr/>
          <a:lstStyle/>
          <a:p>
            <a:fld id="{C20CEF46-6BD6-4B1F-90B9-33B57A5A6B7A}" type="slidenum">
              <a:rPr lang="en-US" smtClean="0"/>
              <a:t>64</a:t>
            </a:fld>
            <a:endParaRPr lang="en-US"/>
          </a:p>
        </p:txBody>
      </p:sp>
    </p:spTree>
    <p:extLst>
      <p:ext uri="{BB962C8B-B14F-4D97-AF65-F5344CB8AC3E}">
        <p14:creationId xmlns:p14="http://schemas.microsoft.com/office/powerpoint/2010/main" val="870946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CEF46-6BD6-4B1F-90B9-33B57A5A6B7A}" type="slidenum">
              <a:rPr lang="en-US" smtClean="0"/>
              <a:t>65</a:t>
            </a:fld>
            <a:endParaRPr lang="en-US"/>
          </a:p>
        </p:txBody>
      </p:sp>
    </p:spTree>
    <p:extLst>
      <p:ext uri="{BB962C8B-B14F-4D97-AF65-F5344CB8AC3E}">
        <p14:creationId xmlns:p14="http://schemas.microsoft.com/office/powerpoint/2010/main" val="2117541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Use the slides in this appendix to help conduct a workflow process mapping exercise with the team.</a:t>
            </a:r>
          </a:p>
          <a:p>
            <a:pPr lvl="1"/>
            <a:endParaRPr lang="en-US" dirty="0">
              <a:cs typeface="Calibri" panose="020F0502020204030204"/>
            </a:endParaRPr>
          </a:p>
          <a:p>
            <a:endParaRPr lang="en-US"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AB0BD-A300-48DC-A2E8-8B79E917F5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79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spcAft>
                <a:spcPts val="0"/>
              </a:spcAft>
            </a:pPr>
            <a:r>
              <a:rPr lang="en-US" sz="1200" b="0" kern="1200" baseline="0" dirty="0">
                <a:solidFill>
                  <a:schemeClr val="tx1"/>
                </a:solidFill>
                <a:effectLst/>
                <a:latin typeface="+mn-lt"/>
                <a:ea typeface="+mn-ea"/>
                <a:cs typeface="+mn-cs"/>
              </a:rPr>
              <a:t>The following 12 slides provide an in-depth, stand-alone, presentation of </a:t>
            </a:r>
            <a:r>
              <a:rPr lang="en-US" sz="1200" b="1" kern="1200" baseline="0" dirty="0">
                <a:solidFill>
                  <a:schemeClr val="tx1"/>
                </a:solidFill>
                <a:effectLst/>
                <a:latin typeface="+mn-lt"/>
                <a:ea typeface="+mn-ea"/>
                <a:cs typeface="+mn-cs"/>
              </a:rPr>
              <a:t>Mapping the CR Workflow Processes which can be used to orient all team members who will be participating in the process. </a:t>
            </a:r>
          </a:p>
          <a:p>
            <a:pPr>
              <a:spcBef>
                <a:spcPts val="0"/>
              </a:spcBef>
              <a:spcAft>
                <a:spcPts val="0"/>
              </a:spcAft>
            </a:pPr>
            <a:endParaRPr lang="en-US" sz="1200" b="0" kern="1200" baseline="0" dirty="0">
              <a:solidFill>
                <a:schemeClr val="tx1"/>
              </a:solidFill>
              <a:effectLst/>
              <a:latin typeface="+mn-lt"/>
              <a:ea typeface="+mn-ea"/>
              <a:cs typeface="+mn-cs"/>
            </a:endParaRPr>
          </a:p>
          <a:p>
            <a:pPr>
              <a:spcBef>
                <a:spcPts val="0"/>
              </a:spcBef>
              <a:spcAft>
                <a:spcPts val="0"/>
              </a:spcAft>
            </a:pPr>
            <a:r>
              <a:rPr lang="en-US" sz="1200" b="0" kern="1200" baseline="0" dirty="0">
                <a:solidFill>
                  <a:schemeClr val="tx1"/>
                </a:solidFill>
                <a:effectLst/>
                <a:latin typeface="+mn-lt"/>
                <a:ea typeface="+mn-ea"/>
                <a:cs typeface="+mn-cs"/>
              </a:rPr>
              <a:t>Prior to conducting the mapping exercise with the team, review the </a:t>
            </a:r>
            <a:r>
              <a:rPr lang="en-US" sz="1200" b="1" kern="1200" baseline="0" dirty="0">
                <a:solidFill>
                  <a:schemeClr val="tx1"/>
                </a:solidFill>
                <a:effectLst/>
                <a:latin typeface="+mn-lt"/>
                <a:ea typeface="+mn-ea"/>
                <a:cs typeface="+mn-cs"/>
              </a:rPr>
              <a:t>Guide to Mapping the CR Process </a:t>
            </a:r>
            <a:r>
              <a:rPr lang="en-US" sz="1200" b="0" kern="1200" baseline="0" dirty="0">
                <a:solidFill>
                  <a:schemeClr val="tx1"/>
                </a:solidFill>
                <a:effectLst/>
                <a:latin typeface="+mn-lt"/>
                <a:ea typeface="+mn-ea"/>
                <a:cs typeface="+mn-cs"/>
              </a:rPr>
              <a:t>document included in the </a:t>
            </a:r>
            <a:r>
              <a:rPr lang="en-US" sz="1200" u="none" dirty="0"/>
              <a:t>Getting Started </a:t>
            </a:r>
            <a:r>
              <a:rPr lang="en-US" sz="1200" i="1" u="none" dirty="0"/>
              <a:t>Resource Guide</a:t>
            </a:r>
            <a:r>
              <a:rPr lang="en-US" sz="1200" i="1" u="none" strike="noStrike" dirty="0">
                <a:solidFill>
                  <a:schemeClr val="tx1"/>
                </a:solidFill>
                <a:effectLst/>
                <a:latin typeface="+mn-lt"/>
                <a:ea typeface="+mn-ea"/>
              </a:rPr>
              <a:t> </a:t>
            </a:r>
            <a:r>
              <a:rPr lang="en-US" sz="1100" u="none" strike="noStrike" dirty="0">
                <a:solidFill>
                  <a:srgbClr val="0000FF"/>
                </a:solidFill>
                <a:effectLst/>
                <a:latin typeface="Calibri" panose="020F0502020204030204" pitchFamily="34" charset="0"/>
                <a:ea typeface="Times New Roman" panose="02020603050405020304" pitchFamily="18" charset="0"/>
                <a:hlinkClick r:id="rId3"/>
              </a:rPr>
              <a:t>https://www.ahrq.gov/sites/default/files/wysiwyg/takeheart/training/getting-started-resource-guide.pdf</a:t>
            </a:r>
            <a:r>
              <a:rPr lang="en-US" sz="1100" u="none" strike="noStrike" dirty="0">
                <a:solidFill>
                  <a:srgbClr val="0000FF"/>
                </a:solidFill>
                <a:effectLst/>
                <a:latin typeface="Calibri" panose="020F0502020204030204" pitchFamily="34" charset="0"/>
                <a:ea typeface="Times New Roman" panose="02020603050405020304" pitchFamily="18" charset="0"/>
              </a:rPr>
              <a:t>.</a:t>
            </a:r>
          </a:p>
          <a:p>
            <a:pPr>
              <a:spcBef>
                <a:spcPts val="0"/>
              </a:spcBef>
              <a:spcAft>
                <a:spcPts val="0"/>
              </a:spcAft>
            </a:pPr>
            <a:endParaRPr lang="en-US" sz="1100" b="0" u="none" strike="noStrike" kern="1200" baseline="0" dirty="0">
              <a:solidFill>
                <a:srgbClr val="0000FF"/>
              </a:solidFill>
              <a:effectLst/>
              <a:latin typeface="Calibri" panose="020F0502020204030204" pitchFamily="34" charset="0"/>
              <a:ea typeface="Times New Roman" panose="02020603050405020304" pitchFamily="18" charset="0"/>
              <a:cs typeface="+mn-cs"/>
            </a:endParaRPr>
          </a:p>
          <a:p>
            <a:pPr>
              <a:spcBef>
                <a:spcPts val="0"/>
              </a:spcBef>
              <a:spcAft>
                <a:spcPts val="0"/>
              </a:spcAft>
            </a:pPr>
            <a:r>
              <a:rPr lang="en-US" sz="1100" b="0" u="none" strike="noStrike" kern="1200" baseline="0" dirty="0">
                <a:solidFill>
                  <a:schemeClr val="tx1"/>
                </a:solidFill>
                <a:effectLst/>
                <a:latin typeface="Calibri" panose="020F0502020204030204" pitchFamily="34" charset="0"/>
                <a:ea typeface="Times New Roman" panose="02020603050405020304" pitchFamily="18" charset="0"/>
                <a:cs typeface="+mn-cs"/>
              </a:rPr>
              <a:t> </a:t>
            </a:r>
            <a:r>
              <a:rPr lang="en-US" sz="1200" b="0" kern="1200" baseline="0" dirty="0">
                <a:solidFill>
                  <a:schemeClr val="tx1"/>
                </a:solidFill>
                <a:effectLst/>
                <a:latin typeface="+mn-lt"/>
                <a:ea typeface="+mn-ea"/>
                <a:cs typeface="+mn-cs"/>
              </a:rPr>
              <a:t>Use the document entitled </a:t>
            </a:r>
            <a:r>
              <a:rPr lang="en-US" sz="1200" b="1" kern="1200" baseline="0" dirty="0">
                <a:solidFill>
                  <a:schemeClr val="tx1"/>
                </a:solidFill>
                <a:effectLst/>
                <a:latin typeface="+mn-lt"/>
                <a:ea typeface="+mn-ea"/>
                <a:cs typeface="+mn-cs"/>
              </a:rPr>
              <a:t>Suggested Workflow Process Questions </a:t>
            </a:r>
            <a:r>
              <a:rPr lang="en-US" sz="1200" b="0" kern="1200" baseline="0" dirty="0">
                <a:solidFill>
                  <a:schemeClr val="tx1"/>
                </a:solidFill>
                <a:effectLst/>
                <a:latin typeface="+mn-lt"/>
                <a:ea typeface="+mn-ea"/>
                <a:cs typeface="+mn-cs"/>
              </a:rPr>
              <a:t>to help guide the discussions during the team mapping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67</a:t>
            </a:fld>
            <a:endParaRPr lang="en-US"/>
          </a:p>
        </p:txBody>
      </p:sp>
    </p:spTree>
    <p:extLst>
      <p:ext uri="{BB962C8B-B14F-4D97-AF65-F5344CB8AC3E}">
        <p14:creationId xmlns:p14="http://schemas.microsoft.com/office/powerpoint/2010/main" val="2315616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Mapping will require the involvement of representatives across multiple departments. Each individual possesses their own lens on the workflow process which can be very enlightening.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0" dirty="0"/>
          </a:p>
          <a:p>
            <a:pPr>
              <a:spcBef>
                <a:spcPts val="0"/>
              </a:spcBef>
              <a:spcAft>
                <a:spcPts val="0"/>
              </a:spcAft>
            </a:pPr>
            <a:r>
              <a:rPr lang="en-US" sz="1200" b="0" dirty="0"/>
              <a:t>Step 4 of the Implementation Guide </a:t>
            </a:r>
            <a:r>
              <a:rPr lang="en-US" sz="1100" u="none" strike="noStrike" dirty="0">
                <a:solidFill>
                  <a:srgbClr val="0000FF"/>
                </a:solidFill>
                <a:effectLst/>
                <a:latin typeface="Calibri" panose="020F0502020204030204" pitchFamily="34" charset="0"/>
                <a:ea typeface="Times New Roman" panose="02020603050405020304" pitchFamily="18" charset="0"/>
                <a:hlinkClick r:id="rId3"/>
              </a:rPr>
              <a:t>https://www.ahrq.gov/sites/default/files/wysiwyg/takeheart/training/getting-started-implementation-guide.pdf</a:t>
            </a:r>
            <a:r>
              <a:rPr lang="en-US" sz="1100" b="0" u="none" strike="noStrike" dirty="0">
                <a:solidFill>
                  <a:srgbClr val="0000FF"/>
                </a:solidFill>
                <a:effectLst/>
                <a:latin typeface="Calibri" panose="020F0502020204030204" pitchFamily="34" charset="0"/>
                <a:ea typeface="Times New Roman" panose="02020603050405020304" pitchFamily="18" charset="0"/>
              </a:rPr>
              <a:t> </a:t>
            </a:r>
            <a:r>
              <a:rPr lang="en-US" sz="1200" b="0" dirty="0"/>
              <a:t>provides detailed guidance on whom to include and how in the mapping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C20CEF46-6BD6-4B1F-90B9-33B57A5A6B7A}" type="slidenum">
              <a:rPr lang="en-US" smtClean="0"/>
              <a:t>68</a:t>
            </a:fld>
            <a:endParaRPr lang="en-US"/>
          </a:p>
        </p:txBody>
      </p:sp>
    </p:spTree>
    <p:extLst>
      <p:ext uri="{BB962C8B-B14F-4D97-AF65-F5344CB8AC3E}">
        <p14:creationId xmlns:p14="http://schemas.microsoft.com/office/powerpoint/2010/main" val="878907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spcAft>
                <a:spcPts val="0"/>
              </a:spcAft>
            </a:pPr>
            <a:r>
              <a:rPr lang="en-US" sz="1200" b="0" kern="1200" dirty="0">
                <a:solidFill>
                  <a:schemeClr val="tx1"/>
                </a:solidFill>
                <a:effectLst/>
                <a:latin typeface="+mn-lt"/>
                <a:ea typeface="+mn-ea"/>
                <a:cs typeface="+mn-cs"/>
              </a:rPr>
              <a:t>There are many ways to map workflow; using “sticky” notes is one example.</a:t>
            </a:r>
            <a:r>
              <a:rPr lang="en-US" dirty="0"/>
              <a:t> </a:t>
            </a:r>
            <a:r>
              <a:rPr lang="en-US" sz="1200" b="0" kern="1200" dirty="0">
                <a:solidFill>
                  <a:schemeClr val="tx1"/>
                </a:solidFill>
                <a:effectLst/>
                <a:latin typeface="+mn-lt"/>
                <a:ea typeface="+mn-ea"/>
                <a:cs typeface="+mn-cs"/>
              </a:rPr>
              <a:t>Use different colored notes to represent</a:t>
            </a:r>
            <a:r>
              <a:rPr lang="en-US" sz="1200" b="0" kern="1200" baseline="0" dirty="0">
                <a:solidFill>
                  <a:schemeClr val="tx1"/>
                </a:solidFill>
                <a:effectLst/>
                <a:latin typeface="+mn-lt"/>
                <a:ea typeface="+mn-ea"/>
                <a:cs typeface="+mn-cs"/>
              </a:rPr>
              <a:t> major activities, tasks</a:t>
            </a:r>
            <a:r>
              <a:rPr lang="en-US" dirty="0"/>
              <a:t>,</a:t>
            </a:r>
            <a:r>
              <a:rPr lang="en-US" sz="1200" b="0" kern="1200" baseline="0" dirty="0">
                <a:solidFill>
                  <a:schemeClr val="tx1"/>
                </a:solidFill>
                <a:effectLst/>
                <a:latin typeface="+mn-lt"/>
                <a:ea typeface="+mn-ea"/>
                <a:cs typeface="+mn-cs"/>
              </a:rPr>
              <a:t> and decision points for your</a:t>
            </a:r>
            <a:r>
              <a:rPr lang="en-US" sz="1200" b="0" kern="1200" dirty="0">
                <a:solidFill>
                  <a:schemeClr val="tx1"/>
                </a:solidFill>
                <a:effectLst/>
                <a:latin typeface="+mn-lt"/>
                <a:ea typeface="+mn-ea"/>
                <a:cs typeface="+mn-cs"/>
              </a:rPr>
              <a:t> current </a:t>
            </a:r>
            <a:r>
              <a:rPr lang="en-US" dirty="0"/>
              <a:t>CR process</a:t>
            </a:r>
            <a:r>
              <a:rPr lang="en-US" sz="1200" b="0" kern="120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You can move the sticky notes around to refine and modify the process. More d</a:t>
            </a:r>
            <a:r>
              <a:rPr lang="en-US" sz="1200" b="0" kern="1200" dirty="0">
                <a:solidFill>
                  <a:schemeClr val="tx1"/>
                </a:solidFill>
                <a:effectLst/>
                <a:latin typeface="+mn-lt"/>
                <a:ea typeface="+mn-ea"/>
                <a:cs typeface="+mn-cs"/>
              </a:rPr>
              <a:t>etailed guidance for</a:t>
            </a:r>
            <a:r>
              <a:rPr lang="en-US" sz="1200" b="0" kern="1200" baseline="0" dirty="0">
                <a:solidFill>
                  <a:schemeClr val="tx1"/>
                </a:solidFill>
                <a:effectLst/>
                <a:latin typeface="+mn-lt"/>
                <a:ea typeface="+mn-ea"/>
                <a:cs typeface="+mn-cs"/>
              </a:rPr>
              <a:t> the mapping process can be found in the Tools and Resource Guide</a:t>
            </a:r>
            <a:r>
              <a:rPr lang="en-US" sz="1200" b="0" u="none" strike="noStrike" kern="1200" baseline="0" dirty="0">
                <a:solidFill>
                  <a:schemeClr val="tx1"/>
                </a:solidFill>
                <a:effectLst/>
                <a:latin typeface="+mn-lt"/>
                <a:ea typeface="+mn-ea"/>
                <a:cs typeface="+mn-cs"/>
              </a:rPr>
              <a:t> </a:t>
            </a:r>
            <a:r>
              <a:rPr lang="en-US" sz="1100" u="none" strike="noStrike" dirty="0">
                <a:solidFill>
                  <a:srgbClr val="0000FF"/>
                </a:solidFill>
                <a:effectLst/>
                <a:latin typeface="Calibri" panose="020F0502020204030204" pitchFamily="34" charset="0"/>
                <a:ea typeface="Times New Roman" panose="02020603050405020304" pitchFamily="18" charset="0"/>
                <a:hlinkClick r:id="rId3"/>
              </a:rPr>
              <a:t>https://www.ahrq.gov/sites/default/files/wysiwyg/takeheart/training/getting-started-resource-guide.pdf</a:t>
            </a:r>
            <a:endParaRPr lang="en-US" sz="1100" dirty="0">
              <a:effectLst/>
              <a:latin typeface="Calibri" panose="020F0502020204030204" pitchFamily="34" charset="0"/>
              <a:ea typeface="Calibri" panose="020F0502020204030204" pitchFamily="34" charset="0"/>
            </a:endParaRPr>
          </a:p>
          <a:p>
            <a:pPr lvl="1">
              <a:defRPr/>
            </a:pPr>
            <a:r>
              <a:rPr lang="en-US" sz="1200" b="0" kern="1200" baseline="0" dirty="0">
                <a:solidFill>
                  <a:schemeClr val="tx1"/>
                </a:solidFill>
                <a:effectLst/>
                <a:latin typeface="+mn-lt"/>
                <a:ea typeface="+mn-ea"/>
                <a:cs typeface="+mn-cs"/>
              </a:rPr>
              <a:t> </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69</a:t>
            </a:fld>
            <a:endParaRPr lang="en-US"/>
          </a:p>
        </p:txBody>
      </p:sp>
    </p:spTree>
    <p:extLst>
      <p:ext uri="{BB962C8B-B14F-4D97-AF65-F5344CB8AC3E}">
        <p14:creationId xmlns:p14="http://schemas.microsoft.com/office/powerpoint/2010/main" val="363232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sz="1200" b="0" kern="1200" dirty="0">
                <a:solidFill>
                  <a:schemeClr val="tx1"/>
                </a:solidFill>
                <a:effectLst/>
                <a:latin typeface="+mn-lt"/>
                <a:ea typeface="+mn-ea"/>
                <a:cs typeface="+mn-cs"/>
              </a:rPr>
              <a:t>AR provides an opportunity to close the gap between </a:t>
            </a:r>
            <a:r>
              <a:rPr lang="en-US" dirty="0"/>
              <a:t>the number of eligible </a:t>
            </a:r>
            <a:r>
              <a:rPr lang="en-US" sz="1200" b="0" kern="1200" dirty="0">
                <a:solidFill>
                  <a:schemeClr val="tx1"/>
                </a:solidFill>
                <a:effectLst/>
                <a:latin typeface="+mn-lt"/>
                <a:ea typeface="+mn-ea"/>
                <a:cs typeface="+mn-cs"/>
              </a:rPr>
              <a:t>patients and </a:t>
            </a:r>
            <a:r>
              <a:rPr lang="en-US" dirty="0"/>
              <a:t>the number who enroll in and complete CR</a:t>
            </a:r>
            <a:r>
              <a:rPr lang="en-US" sz="1200" b="0" kern="1200" dirty="0">
                <a:solidFill>
                  <a:schemeClr val="tx1"/>
                </a:solidFill>
                <a:effectLst/>
                <a:latin typeface="+mn-lt"/>
                <a:ea typeface="+mn-ea"/>
                <a:cs typeface="+mn-cs"/>
              </a:rPr>
              <a:t>.</a:t>
            </a:r>
            <a:r>
              <a:rPr lang="en-US" dirty="0"/>
              <a:t> </a:t>
            </a:r>
            <a:r>
              <a:rPr lang="en-US" sz="1200" b="0" kern="1200" dirty="0">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means</a:t>
            </a:r>
            <a:r>
              <a:rPr lang="en-US" sz="1200" kern="1200" baseline="0" dirty="0">
                <a:solidFill>
                  <a:schemeClr val="tx1"/>
                </a:solidFill>
                <a:effectLst/>
                <a:latin typeface="+mn-lt"/>
                <a:ea typeface="+mn-ea"/>
                <a:cs typeface="+mn-cs"/>
              </a:rPr>
              <a:t>: An electronic medical record-based referral, </a:t>
            </a:r>
            <a:r>
              <a:rPr lang="en-US" dirty="0"/>
              <a:t>in which</a:t>
            </a:r>
            <a:r>
              <a:rPr lang="en-US" sz="1200" kern="1200" baseline="0" dirty="0">
                <a:solidFill>
                  <a:schemeClr val="tx1"/>
                </a:solidFill>
                <a:effectLst/>
                <a:latin typeface="+mn-lt"/>
                <a:ea typeface="+mn-ea"/>
                <a:cs typeface="+mn-cs"/>
              </a:rPr>
              <a:t> an order for </a:t>
            </a:r>
            <a:r>
              <a:rPr lang="en-US" dirty="0"/>
              <a:t>CR is</a:t>
            </a:r>
            <a:r>
              <a:rPr lang="en-US" sz="1200" kern="1200" baseline="0" dirty="0">
                <a:solidFill>
                  <a:schemeClr val="tx1"/>
                </a:solidFill>
                <a:effectLst/>
                <a:latin typeface="+mn-lt"/>
                <a:ea typeface="+mn-ea"/>
                <a:cs typeface="+mn-cs"/>
              </a:rPr>
              <a:t> generated for patients with designated diagnoses for which outpatient </a:t>
            </a:r>
            <a:r>
              <a:rPr lang="en-US" dirty="0"/>
              <a:t>CR</a:t>
            </a:r>
            <a:r>
              <a:rPr lang="en-US" sz="1200" kern="1200" baseline="0" dirty="0">
                <a:solidFill>
                  <a:schemeClr val="tx1"/>
                </a:solidFill>
                <a:effectLst/>
                <a:latin typeface="+mn-lt"/>
                <a:ea typeface="+mn-ea"/>
                <a:cs typeface="+mn-cs"/>
              </a:rPr>
              <a:t> is recommended. This order would be generated as a </a:t>
            </a:r>
            <a:r>
              <a:rPr lang="en-US" sz="1200" u="sng" kern="1200" baseline="0" dirty="0">
                <a:solidFill>
                  <a:schemeClr val="tx1"/>
                </a:solidFill>
                <a:effectLst/>
                <a:latin typeface="+mn-lt"/>
                <a:ea typeface="+mn-ea"/>
                <a:cs typeface="+mn-cs"/>
              </a:rPr>
              <a:t>default action in the record for that patient; </a:t>
            </a:r>
            <a:r>
              <a:rPr lang="en-US" sz="1200" kern="1200" baseline="0" dirty="0">
                <a:solidFill>
                  <a:schemeClr val="tx1"/>
                </a:solidFill>
                <a:effectLst/>
                <a:latin typeface="+mn-lt"/>
                <a:ea typeface="+mn-ea"/>
                <a:cs typeface="+mn-cs"/>
              </a:rPr>
              <a:t>providers would need to actively “opt-out” to not have the referral move forward. This referral, with appropriate communication to patients and </a:t>
            </a:r>
            <a:r>
              <a:rPr lang="en-US" dirty="0"/>
              <a:t>follow-up</a:t>
            </a:r>
            <a:r>
              <a:rPr lang="en-US" sz="1200" kern="1200" baseline="0" dirty="0">
                <a:solidFill>
                  <a:schemeClr val="tx1"/>
                </a:solidFill>
                <a:effectLst/>
                <a:latin typeface="+mn-lt"/>
                <a:ea typeface="+mn-ea"/>
                <a:cs typeface="+mn-cs"/>
              </a:rPr>
              <a:t> by clinical professionals, is designed to result in efficient systematic referral to outpatient CR during the hospital discharge process.</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1363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0"/>
              </a:spcBef>
              <a:spcAft>
                <a:spcPts val="0"/>
              </a:spcAft>
            </a:pPr>
            <a:r>
              <a:rPr lang="en-US" sz="1200" b="0" kern="1200" dirty="0">
                <a:solidFill>
                  <a:schemeClr val="tx1"/>
                </a:solidFill>
                <a:effectLst/>
                <a:latin typeface="+mn-lt"/>
                <a:ea typeface="+mn-ea"/>
                <a:cs typeface="+mn-cs"/>
              </a:rPr>
              <a:t>Mapping creates a picture called a flow chart which depicts all </a:t>
            </a:r>
            <a:r>
              <a:rPr lang="en-US" sz="1200" b="0" kern="1200" baseline="0" dirty="0">
                <a:solidFill>
                  <a:schemeClr val="tx1"/>
                </a:solidFill>
                <a:effectLst/>
                <a:latin typeface="+mn-lt"/>
                <a:ea typeface="+mn-ea"/>
                <a:cs typeface="+mn-cs"/>
              </a:rPr>
              <a:t>the major tasks, activities and decision points in the </a:t>
            </a:r>
            <a:r>
              <a:rPr lang="en-US" sz="1200" b="0" kern="1200" dirty="0">
                <a:solidFill>
                  <a:schemeClr val="tx1"/>
                </a:solidFill>
                <a:effectLst/>
                <a:latin typeface="+mn-lt"/>
                <a:ea typeface="+mn-ea"/>
                <a:cs typeface="+mn-cs"/>
              </a:rPr>
              <a:t>current cardiac rehabilitation process. A flow chart can help visualize the process. The </a:t>
            </a:r>
            <a:r>
              <a:rPr lang="en-US" sz="1200" b="0" kern="1200">
                <a:solidFill>
                  <a:schemeClr val="tx1"/>
                </a:solidFill>
                <a:effectLst/>
                <a:latin typeface="+mn-lt"/>
                <a:ea typeface="+mn-ea"/>
                <a:cs typeface="+mn-cs"/>
              </a:rPr>
              <a:t>implementation</a:t>
            </a:r>
            <a:r>
              <a:rPr lang="en-US" sz="1200" b="0" kern="1200" baseline="0">
                <a:solidFill>
                  <a:schemeClr val="tx1"/>
                </a:solidFill>
                <a:effectLst/>
                <a:latin typeface="+mn-lt"/>
                <a:ea typeface="+mn-ea"/>
                <a:cs typeface="+mn-cs"/>
              </a:rPr>
              <a:t> guide </a:t>
            </a:r>
            <a:r>
              <a:rPr lang="en-US" sz="1100" u="none" strike="noStrike">
                <a:solidFill>
                  <a:srgbClr val="0000FF"/>
                </a:solidFill>
                <a:effectLst/>
                <a:latin typeface="Calibri" panose="020F0502020204030204" pitchFamily="34" charset="0"/>
                <a:ea typeface="Times New Roman" panose="02020603050405020304" pitchFamily="18" charset="0"/>
                <a:hlinkClick r:id="rId3"/>
              </a:rPr>
              <a:t>https://www.ahrq.gov/sites/default/files/wysiwyg/takeheart/training/getting-started-implementation-guide.pdf</a:t>
            </a:r>
            <a:r>
              <a:rPr lang="en-US" sz="1100" b="0" u="none" strike="noStrike" kern="1200" baseline="0">
                <a:solidFill>
                  <a:schemeClr val="tx1"/>
                </a:solidFill>
                <a:effectLst/>
                <a:latin typeface="Calibri" panose="020F0502020204030204" pitchFamily="34" charset="0"/>
                <a:ea typeface="Times New Roman" panose="02020603050405020304" pitchFamily="18" charset="0"/>
                <a:cs typeface="+mn-cs"/>
              </a:rPr>
              <a:t> </a:t>
            </a:r>
            <a:r>
              <a:rPr lang="en-US" sz="1200" b="0" kern="1200" baseline="0">
                <a:solidFill>
                  <a:schemeClr val="tx1"/>
                </a:solidFill>
                <a:effectLst/>
                <a:latin typeface="+mn-lt"/>
                <a:ea typeface="+mn-ea"/>
                <a:cs typeface="+mn-cs"/>
              </a:rPr>
              <a:t>provides </a:t>
            </a:r>
            <a:r>
              <a:rPr lang="en-US" sz="1200" b="0" kern="1200" baseline="0" dirty="0">
                <a:solidFill>
                  <a:schemeClr val="tx1"/>
                </a:solidFill>
                <a:effectLst/>
                <a:latin typeface="+mn-lt"/>
                <a:ea typeface="+mn-ea"/>
                <a:cs typeface="+mn-cs"/>
              </a:rPr>
              <a:t>a link to a free flowchart template. </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70</a:t>
            </a:fld>
            <a:endParaRPr lang="en-US"/>
          </a:p>
        </p:txBody>
      </p:sp>
    </p:spTree>
    <p:extLst>
      <p:ext uri="{BB962C8B-B14F-4D97-AF65-F5344CB8AC3E}">
        <p14:creationId xmlns:p14="http://schemas.microsoft.com/office/powerpoint/2010/main" val="102162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defRPr/>
            </a:pPr>
            <a:r>
              <a:rPr lang="en-US" sz="1200" b="0" kern="1200" dirty="0">
                <a:solidFill>
                  <a:schemeClr val="tx1"/>
                </a:solidFill>
                <a:effectLst/>
                <a:latin typeface="+mn-lt"/>
                <a:ea typeface="+mn-ea"/>
                <a:cs typeface="+mn-cs"/>
              </a:rPr>
              <a:t>On the left of the slide is an example </a:t>
            </a:r>
            <a:r>
              <a:rPr lang="en-US" dirty="0"/>
              <a:t>an entire workflow process map</a:t>
            </a:r>
            <a:r>
              <a:rPr lang="en-US" sz="1200" b="0" kern="1200" dirty="0">
                <a:solidFill>
                  <a:schemeClr val="tx1"/>
                </a:solidFill>
                <a:effectLst/>
                <a:latin typeface="+mn-lt"/>
                <a:ea typeface="+mn-ea"/>
                <a:cs typeface="+mn-cs"/>
              </a:rPr>
              <a:t>.</a:t>
            </a:r>
            <a:r>
              <a:rPr lang="en-US" dirty="0"/>
              <a:t> On the right, is a part of the workflow process (referral). </a:t>
            </a:r>
            <a:r>
              <a:rPr lang="en-US" sz="1200" b="0" kern="1200" dirty="0">
                <a:solidFill>
                  <a:schemeClr val="tx1"/>
                </a:solidFill>
                <a:effectLst/>
                <a:latin typeface="+mn-lt"/>
                <a:ea typeface="+mn-ea"/>
                <a:cs typeface="+mn-cs"/>
              </a:rPr>
              <a:t>For the purpose of the </a:t>
            </a:r>
            <a:r>
              <a:rPr lang="en-US" dirty="0"/>
              <a:t>project, spend</a:t>
            </a:r>
            <a:r>
              <a:rPr lang="en-US" sz="1200" b="0" kern="1200" dirty="0">
                <a:solidFill>
                  <a:schemeClr val="tx1"/>
                </a:solidFill>
                <a:effectLst/>
                <a:latin typeface="+mn-lt"/>
                <a:ea typeface="+mn-ea"/>
                <a:cs typeface="+mn-cs"/>
              </a:rPr>
              <a:t> time focusing on part/s of the process that you are trying to improve (e.g., referrals, care coordination</a:t>
            </a:r>
            <a:r>
              <a:rPr lang="en-US" dirty="0"/>
              <a:t>,</a:t>
            </a:r>
            <a:r>
              <a:rPr lang="en-US" sz="1200" b="0" kern="1200" dirty="0">
                <a:solidFill>
                  <a:schemeClr val="tx1"/>
                </a:solidFill>
                <a:effectLst/>
                <a:latin typeface="+mn-lt"/>
                <a:ea typeface="+mn-ea"/>
                <a:cs typeface="+mn-cs"/>
              </a:rPr>
              <a:t> data collection).</a:t>
            </a:r>
            <a:endParaRPr lang="en-US" sz="1200" b="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71</a:t>
            </a:fld>
            <a:endParaRPr lang="en-US"/>
          </a:p>
        </p:txBody>
      </p:sp>
    </p:spTree>
    <p:extLst>
      <p:ext uri="{BB962C8B-B14F-4D97-AF65-F5344CB8AC3E}">
        <p14:creationId xmlns:p14="http://schemas.microsoft.com/office/powerpoint/2010/main" val="10640055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defRPr/>
            </a:pPr>
            <a:r>
              <a:rPr lang="en-US" sz="1200" b="0" kern="1200">
                <a:solidFill>
                  <a:schemeClr val="tx1"/>
                </a:solidFill>
                <a:effectLst/>
                <a:latin typeface="+mn-lt"/>
                <a:ea typeface="+mn-ea"/>
                <a:cs typeface="+mn-cs"/>
              </a:rPr>
              <a:t>On the left of the slide is an example </a:t>
            </a:r>
            <a:r>
              <a:rPr lang="en-US"/>
              <a:t>an entire workflow process map</a:t>
            </a:r>
            <a:r>
              <a:rPr lang="en-US" sz="1200" b="0" kern="1200">
                <a:solidFill>
                  <a:schemeClr val="tx1"/>
                </a:solidFill>
                <a:effectLst/>
                <a:latin typeface="+mn-lt"/>
                <a:ea typeface="+mn-ea"/>
                <a:cs typeface="+mn-cs"/>
              </a:rPr>
              <a:t>.</a:t>
            </a:r>
            <a:r>
              <a:rPr lang="en-US"/>
              <a:t> On the right, is a part of the workflow process (referral). </a:t>
            </a:r>
            <a:r>
              <a:rPr lang="en-US" sz="1200" b="0" kern="1200">
                <a:solidFill>
                  <a:schemeClr val="tx1"/>
                </a:solidFill>
                <a:effectLst/>
                <a:latin typeface="+mn-lt"/>
                <a:ea typeface="+mn-ea"/>
                <a:cs typeface="+mn-cs"/>
              </a:rPr>
              <a:t>For the purpose of the </a:t>
            </a:r>
            <a:r>
              <a:rPr lang="en-US"/>
              <a:t>project, spend</a:t>
            </a:r>
            <a:r>
              <a:rPr lang="en-US" sz="1200" b="0" kern="1200">
                <a:solidFill>
                  <a:schemeClr val="tx1"/>
                </a:solidFill>
                <a:effectLst/>
                <a:latin typeface="+mn-lt"/>
                <a:ea typeface="+mn-ea"/>
                <a:cs typeface="+mn-cs"/>
              </a:rPr>
              <a:t> time focusing on parts of the process that you are trying to improve: referrals, care coordination</a:t>
            </a:r>
            <a:r>
              <a:rPr lang="en-US"/>
              <a:t>,</a:t>
            </a:r>
            <a:r>
              <a:rPr lang="en-US" sz="1200" b="0" kern="1200">
                <a:solidFill>
                  <a:schemeClr val="tx1"/>
                </a:solidFill>
                <a:effectLst/>
                <a:latin typeface="+mn-lt"/>
                <a:ea typeface="+mn-ea"/>
                <a:cs typeface="+mn-cs"/>
              </a:rPr>
              <a:t> and data collection.</a:t>
            </a:r>
            <a:endParaRPr lang="en-US" sz="1200" b="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72</a:t>
            </a:fld>
            <a:endParaRPr lang="en-US"/>
          </a:p>
        </p:txBody>
      </p:sp>
    </p:spTree>
    <p:extLst>
      <p:ext uri="{BB962C8B-B14F-4D97-AF65-F5344CB8AC3E}">
        <p14:creationId xmlns:p14="http://schemas.microsoft.com/office/powerpoint/2010/main" val="56916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Start by breaking down the referral process. </a:t>
            </a:r>
            <a:br>
              <a:rPr lang="en-US" sz="1200" b="0" kern="1200" baseline="0" dirty="0">
                <a:solidFill>
                  <a:schemeClr val="tx1"/>
                </a:solidFill>
                <a:effectLst/>
                <a:latin typeface="+mn-lt"/>
                <a:ea typeface="+mn-ea"/>
                <a:cs typeface="+mn-cs"/>
              </a:rPr>
            </a:br>
            <a:endParaRPr lang="en-US" sz="1200" b="0" kern="1200" baseline="0" dirty="0">
              <a:solidFill>
                <a:schemeClr val="tx1"/>
              </a:solidFill>
              <a:effectLst/>
              <a:latin typeface="+mn-lt"/>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Here are some sample questions that relate to the current processes for REFERRING patients to CR to explore during the workflow mapping process</a:t>
            </a:r>
            <a:r>
              <a:rPr lang="en-US" sz="1200" b="0" kern="1200" dirty="0">
                <a:solidFill>
                  <a:schemeClr val="tx1"/>
                </a:solidFill>
                <a:effectLst/>
                <a:latin typeface="+mn-lt"/>
                <a:ea typeface="+mn-ea"/>
                <a:cs typeface="+mn-cs"/>
              </a:rPr>
              <a:t>. </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 by exploring the patients involved in the process.</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Who is referred to cardiac rehabilitation and why?</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Which patients are currently referred for cardiac rehabilitation, i.e. what diagnoses?</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Are some diagnoses missing?</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Is the process different for surgical vs. non-surgical patients?</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Who decides which patients are referred?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Make sure to examine the how, when and where for the referral process. Here are some additional questions.</a:t>
            </a:r>
            <a:endParaRPr lang="en-US" dirty="0">
              <a:ea typeface="+mn-ea"/>
              <a:cs typeface="+mn-cs"/>
            </a:endParaRPr>
          </a:p>
          <a:p>
            <a:pPr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is the current trigger for a CR referral, e.g. patient diagnosis, physician initiated, etc.?</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happens to patients admitted to general medical floor rather than a cardiology floor?</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Where does the referral get made, i.e. in hospital or outpatient follow up visit with physician?</a:t>
            </a:r>
            <a:endParaRPr lang="en-US" sz="1200" b="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Do some surgeons require the patient to wait 6 weeks?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73</a:t>
            </a:fld>
            <a:endParaRPr lang="en-US"/>
          </a:p>
        </p:txBody>
      </p:sp>
    </p:spTree>
    <p:extLst>
      <p:ext uri="{BB962C8B-B14F-4D97-AF65-F5344CB8AC3E}">
        <p14:creationId xmlns:p14="http://schemas.microsoft.com/office/powerpoint/2010/main" val="2243052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Times New Roman" panose="02020603050405020304" pitchFamily="18" charset="0"/>
                <a:ea typeface="Calibri" panose="020F0502020204030204" pitchFamily="34" charset="0"/>
              </a:rPr>
              <a:t>Next, look at the processes that cover the time from referral to enrollment, this slide provides examples of the types of questions you will want to ask and answer about existing processes for coordinating care for patients who are referred to CR.</a:t>
            </a:r>
            <a:endParaRPr lang="en-US"/>
          </a:p>
          <a:p>
            <a:pPr marR="0" lvl="1" indent="0" algn="l" defTabSz="914400" rtl="0" eaLnBrk="1" fontAlgn="auto" latinLnBrk="0" hangingPunct="1">
              <a:lnSpc>
                <a:spcPct val="100000"/>
              </a:lnSpc>
              <a:spcBef>
                <a:spcPts val="0"/>
              </a:spcBef>
              <a:spcAft>
                <a:spcPts val="0"/>
              </a:spcAft>
              <a:buClrTx/>
              <a:buSzTx/>
              <a:buFontTx/>
              <a:buNone/>
              <a:tabLst/>
              <a:defRPr/>
            </a:pPr>
            <a:endParaRPr lang="en-US" sz="1200" b="1" kern="1200" baseline="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a:solidFill>
                  <a:schemeClr val="tx1"/>
                </a:solidFill>
                <a:effectLst/>
                <a:latin typeface="+mn-lt"/>
                <a:ea typeface="+mn-ea"/>
                <a:cs typeface="+mn-cs"/>
              </a:rPr>
              <a:t>What is your CR enrollment process?</a:t>
            </a:r>
            <a:endParaRPr lang="en-US" sz="1200" b="0" kern="1200" baseline="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a:solidFill>
                  <a:schemeClr val="tx1"/>
                </a:solidFill>
                <a:effectLst/>
                <a:latin typeface="+mn-lt"/>
                <a:ea typeface="+mn-ea"/>
                <a:cs typeface="+mn-cs"/>
              </a:rPr>
              <a:t>Who communicates with the patient?</a:t>
            </a:r>
            <a:endParaRPr lang="en-US" sz="1200" b="0" kern="1200" baseline="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a:solidFill>
                  <a:schemeClr val="tx1"/>
                </a:solidFill>
                <a:effectLst/>
                <a:latin typeface="+mn-lt"/>
                <a:ea typeface="+mn-ea"/>
                <a:cs typeface="+mn-cs"/>
              </a:rPr>
              <a:t>How is type of health insurance factored in? </a:t>
            </a:r>
            <a:endParaRPr lang="en-US" sz="1200" b="0" kern="1200" baseline="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a:solidFill>
                  <a:schemeClr val="tx1"/>
                </a:solidFill>
                <a:effectLst/>
                <a:latin typeface="+mn-lt"/>
                <a:ea typeface="+mn-ea"/>
                <a:cs typeface="+mn-cs"/>
              </a:rPr>
              <a:t>How is the CR program selected? </a:t>
            </a:r>
            <a:endParaRPr lang="en-US" sz="1200" b="0" kern="1200" baseline="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baseline="0">
                <a:solidFill>
                  <a:schemeClr val="tx1"/>
                </a:solidFill>
                <a:effectLst/>
                <a:latin typeface="+mn-lt"/>
                <a:ea typeface="+mn-ea"/>
                <a:cs typeface="+mn-cs"/>
              </a:rPr>
              <a:t>Who follows up with the patient to see if they enrolled?</a:t>
            </a:r>
            <a:endParaRPr lang="en-US" sz="1200" b="0" kern="1200" baseline="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74</a:t>
            </a:fld>
            <a:endParaRPr lang="en-US"/>
          </a:p>
        </p:txBody>
      </p:sp>
    </p:spTree>
    <p:extLst>
      <p:ext uri="{BB962C8B-B14F-4D97-AF65-F5344CB8AC3E}">
        <p14:creationId xmlns:p14="http://schemas.microsoft.com/office/powerpoint/2010/main" val="4265671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When you complete the mapping exercise, the map might look like the one pictured here. This example is meant to provide a high-level view of the referral to completion process for cardiac rehabilitation. Now you can begin to use the map to identify workflow processes that need to be addressed to accommodate AR with effective CC.</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75</a:t>
            </a:fld>
            <a:endParaRPr lang="en-US"/>
          </a:p>
        </p:txBody>
      </p:sp>
    </p:spTree>
    <p:extLst>
      <p:ext uri="{BB962C8B-B14F-4D97-AF65-F5344CB8AC3E}">
        <p14:creationId xmlns:p14="http://schemas.microsoft.com/office/powerpoint/2010/main" val="33606332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When you complete the mapping exercise, the map might look like the one pictured here. This example is meant to provide a high-level view of the referral to completion process for cardiac rehabilitation. Now you can begin to use the map to identify workflow processes that need to be addressed to accommodate AR with effective CC.</a:t>
            </a:r>
            <a:endParaRPr lang="en-US" dirty="0">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76</a:t>
            </a:fld>
            <a:endParaRPr lang="en-US"/>
          </a:p>
        </p:txBody>
      </p:sp>
    </p:spTree>
    <p:extLst>
      <p:ext uri="{BB962C8B-B14F-4D97-AF65-F5344CB8AC3E}">
        <p14:creationId xmlns:p14="http://schemas.microsoft.com/office/powerpoint/2010/main" val="1954364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r>
              <a:rPr lang="en-US" b="0" dirty="0"/>
              <a:t>Your workflow map should become a working</a:t>
            </a:r>
            <a:r>
              <a:rPr lang="en-US" b="0" baseline="0" dirty="0"/>
              <a:t> document.</a:t>
            </a:r>
            <a:r>
              <a:rPr lang="en-US" dirty="0"/>
              <a:t> </a:t>
            </a:r>
            <a:r>
              <a:rPr lang="en-US" b="0" baseline="0" dirty="0"/>
              <a:t>It is a tool to identify areas of change, improvement</a:t>
            </a:r>
            <a:r>
              <a:rPr lang="en-US" dirty="0"/>
              <a:t>,</a:t>
            </a:r>
            <a:r>
              <a:rPr lang="en-US" b="0" baseline="0" dirty="0"/>
              <a:t> or potential barriers. It can also be used to identify successes and processes that lead to success which can be duplicated elsewhere.</a:t>
            </a:r>
            <a:r>
              <a:rPr lang="en-US" dirty="0"/>
              <a:t> </a:t>
            </a:r>
            <a:r>
              <a:rPr lang="en-US" b="0" baseline="0" dirty="0"/>
              <a:t>Work together to analyze workflow process failures. </a:t>
            </a:r>
          </a:p>
          <a:p>
            <a:pPr lvl="1"/>
            <a:endParaRPr lang="en-US" sz="1200" b="0" baseline="0" dirty="0">
              <a:effectLst/>
              <a:latin typeface="+mn-l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t>77</a:t>
            </a:fld>
            <a:endParaRPr lang="en-US"/>
          </a:p>
        </p:txBody>
      </p:sp>
    </p:spTree>
    <p:extLst>
      <p:ext uri="{BB962C8B-B14F-4D97-AF65-F5344CB8AC3E}">
        <p14:creationId xmlns:p14="http://schemas.microsoft.com/office/powerpoint/2010/main" val="1756994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panose="020F0502020204030204" pitchFamily="34" charset="0"/>
                <a:cs typeface="Calibri"/>
              </a:rPr>
              <a:t>To capture the underlying reasons specific problems identified during the mapping process,  use </a:t>
            </a:r>
            <a:r>
              <a:rPr lang="en-US" b="1" dirty="0">
                <a:latin typeface="Calibri"/>
                <a:ea typeface="Calibri" panose="020F0502020204030204" pitchFamily="34" charset="0"/>
                <a:cs typeface="Calibri"/>
              </a:rPr>
              <a:t>Fishbone</a:t>
            </a:r>
            <a:r>
              <a:rPr lang="en-US" sz="1200" b="1" dirty="0">
                <a:effectLst/>
                <a:latin typeface="Calibri"/>
                <a:ea typeface="Calibri" panose="020F0502020204030204" pitchFamily="34" charset="0"/>
                <a:cs typeface="Calibri"/>
              </a:rPr>
              <a:t> Diagrams</a:t>
            </a:r>
            <a:endParaRPr lang="en-US" sz="1200" b="0" dirty="0">
              <a:effectLst/>
              <a:latin typeface="Calibri"/>
              <a:ea typeface="Calibri" panose="020F0502020204030204" pitchFamily="34" charset="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cs typeface="Calibri"/>
            </a:endParaRPr>
          </a:p>
          <a:p>
            <a:pPr marR="0" lvl="1">
              <a:spcBef>
                <a:spcPts val="0"/>
              </a:spcBef>
              <a:spcAft>
                <a:spcPts val="0"/>
              </a:spcAft>
            </a:pPr>
            <a:r>
              <a:rPr lang="en-US" sz="1200" b="0" dirty="0">
                <a:effectLst/>
                <a:latin typeface="Calibri"/>
                <a:ea typeface="Calibri" panose="020F0502020204030204" pitchFamily="34" charset="0"/>
                <a:cs typeface="Calibri"/>
              </a:rPr>
              <a:t>This example fishbone diagram captures common causes eligible patients fail to be referred </a:t>
            </a:r>
            <a:r>
              <a:rPr lang="en-US" dirty="0">
                <a:latin typeface="Calibri"/>
                <a:ea typeface="Calibri" panose="020F0502020204030204" pitchFamily="34" charset="0"/>
                <a:cs typeface="Calibri"/>
              </a:rPr>
              <a:t>to</a:t>
            </a:r>
            <a:r>
              <a:rPr lang="en-US" sz="1200" b="0" dirty="0">
                <a:effectLst/>
                <a:latin typeface="Calibri"/>
                <a:ea typeface="Calibri" panose="020F0502020204030204" pitchFamily="34" charset="0"/>
                <a:cs typeface="Calibri"/>
              </a:rPr>
              <a:t> CR. The Implementation Guide contains a more complete discussion of how to use this tool. Fishbone diagrams are a useful way to identify major causes of process failures as well as specific failures that fall into these general categories.</a:t>
            </a:r>
            <a:endParaRPr lang="en-US" dirty="0"/>
          </a:p>
          <a:p>
            <a:pPr marR="0" lvl="1">
              <a:spcBef>
                <a:spcPts val="0"/>
              </a:spcBef>
              <a:spcAft>
                <a:spcPts val="0"/>
              </a:spcAft>
            </a:pPr>
            <a:endParaRPr lang="en-US" sz="1200" b="0" dirty="0">
              <a:effectLst/>
              <a:latin typeface="Calibri" panose="020F0502020204030204" pitchFamily="34" charset="0"/>
              <a:ea typeface="Calibri" panose="020F0502020204030204" pitchFamily="34" charset="0"/>
            </a:endParaRPr>
          </a:p>
          <a:p>
            <a:pPr marR="0" lvl="1">
              <a:spcBef>
                <a:spcPts val="0"/>
              </a:spcBef>
              <a:spcAft>
                <a:spcPts val="0"/>
              </a:spcAft>
            </a:pPr>
            <a:r>
              <a:rPr lang="en-US" sz="1200" b="0" dirty="0">
                <a:effectLst/>
                <a:latin typeface="Calibri" panose="020F0502020204030204" pitchFamily="34" charset="0"/>
                <a:ea typeface="Calibri" panose="020F0502020204030204" pitchFamily="34" charset="0"/>
              </a:rPr>
              <a:t>Be sure to include the team and patients in this process to ensure that you fully understand underlying causes of process failures and can address them as you redesign your processes.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20CEF46-6BD6-4B1F-90B9-33B57A5A6B7A}" type="slidenum">
              <a:rPr lang="en-US" smtClean="0"/>
              <a:t>78</a:t>
            </a:fld>
            <a:endParaRPr lang="en-US"/>
          </a:p>
        </p:txBody>
      </p:sp>
    </p:spTree>
    <p:extLst>
      <p:ext uri="{BB962C8B-B14F-4D97-AF65-F5344CB8AC3E}">
        <p14:creationId xmlns:p14="http://schemas.microsoft.com/office/powerpoint/2010/main" val="29526804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a:spcBef>
                <a:spcPts val="0"/>
              </a:spcBef>
              <a:spcAft>
                <a:spcPts val="0"/>
              </a:spcAft>
            </a:pPr>
            <a:r>
              <a:rPr lang="en-US" sz="1200" b="0" dirty="0">
                <a:effectLst/>
                <a:latin typeface="Calibri"/>
                <a:ea typeface="Calibri" panose="020F0502020204030204" pitchFamily="34" charset="0"/>
                <a:cs typeface="Calibri"/>
              </a:rPr>
              <a:t>This example fishbone diagram captures common causes eligible patients fail to be referred </a:t>
            </a:r>
            <a:r>
              <a:rPr lang="en-US" dirty="0">
                <a:latin typeface="Calibri"/>
                <a:ea typeface="Calibri" panose="020F0502020204030204" pitchFamily="34" charset="0"/>
                <a:cs typeface="Calibri"/>
              </a:rPr>
              <a:t>to</a:t>
            </a:r>
            <a:r>
              <a:rPr lang="en-US" sz="1200" b="0" dirty="0">
                <a:effectLst/>
                <a:latin typeface="Calibri"/>
                <a:ea typeface="Calibri" panose="020F0502020204030204" pitchFamily="34" charset="0"/>
                <a:cs typeface="Calibri"/>
              </a:rPr>
              <a:t> CR. The Implementation Guide contains a more complete discussion of how to use this tool. Fishbone diagrams are a useful way to identify major causes of process failures as well as specific failures that fall into these general categories.</a:t>
            </a:r>
            <a:endParaRPr lang="en-US" dirty="0"/>
          </a:p>
          <a:p>
            <a:pPr marR="0" lvl="1">
              <a:spcBef>
                <a:spcPts val="0"/>
              </a:spcBef>
              <a:spcAft>
                <a:spcPts val="0"/>
              </a:spcAft>
            </a:pPr>
            <a:endParaRPr lang="en-US" sz="1200" b="0">
              <a:effectLst/>
              <a:latin typeface="Calibri" panose="020F0502020204030204" pitchFamily="34" charset="0"/>
              <a:ea typeface="Calibri" panose="020F0502020204030204" pitchFamily="34" charset="0"/>
            </a:endParaRPr>
          </a:p>
          <a:p>
            <a:pPr marR="0" lvl="1">
              <a:spcBef>
                <a:spcPts val="0"/>
              </a:spcBef>
              <a:spcAft>
                <a:spcPts val="0"/>
              </a:spcAft>
            </a:pPr>
            <a:r>
              <a:rPr lang="en-US" sz="1200" b="0">
                <a:effectLst/>
                <a:latin typeface="Calibri" panose="020F0502020204030204" pitchFamily="34" charset="0"/>
                <a:ea typeface="Calibri" panose="020F0502020204030204" pitchFamily="34" charset="0"/>
              </a:rPr>
              <a:t>Be </a:t>
            </a:r>
            <a:r>
              <a:rPr lang="en-US" sz="1200" b="0" dirty="0">
                <a:effectLst/>
                <a:latin typeface="Calibri" panose="020F0502020204030204" pitchFamily="34" charset="0"/>
                <a:ea typeface="Calibri" panose="020F0502020204030204" pitchFamily="34" charset="0"/>
              </a:rPr>
              <a:t>sure to include the team and patients in this process to ensure that you fully understand underlying causes of process failures and can address them as you redesign your processes.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20CEF46-6BD6-4B1F-90B9-33B57A5A6B7A}" type="slidenum">
              <a:rPr lang="en-US" smtClean="0"/>
              <a:t>79</a:t>
            </a:fld>
            <a:endParaRPr lang="en-US"/>
          </a:p>
        </p:txBody>
      </p:sp>
    </p:spTree>
    <p:extLst>
      <p:ext uri="{BB962C8B-B14F-4D97-AF65-F5344CB8AC3E}">
        <p14:creationId xmlns:p14="http://schemas.microsoft.com/office/powerpoint/2010/main" val="215056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0" kern="1200" baseline="0" dirty="0">
                <a:solidFill>
                  <a:schemeClr val="tx1"/>
                </a:solidFill>
                <a:effectLst/>
                <a:latin typeface="+mn-lt"/>
                <a:ea typeface="+mn-ea"/>
                <a:cs typeface="+mn-cs"/>
              </a:rPr>
              <a:t>Effective CC support </a:t>
            </a:r>
            <a:r>
              <a:rPr lang="en-US" sz="1200" kern="1200" baseline="0" dirty="0">
                <a:solidFill>
                  <a:schemeClr val="tx1"/>
                </a:solidFill>
                <a:effectLst/>
                <a:latin typeface="+mn-lt"/>
                <a:ea typeface="+mn-ea"/>
                <a:cs typeface="+mn-cs"/>
              </a:rPr>
              <a:t>means: a system of processes staffed by individuals who facilitate the patient care journey from referral to enrollment through participation in </a:t>
            </a:r>
            <a:r>
              <a:rPr lang="en-US" dirty="0"/>
              <a:t>CR</a:t>
            </a:r>
            <a:r>
              <a:rPr lang="en-US" sz="1200" kern="1200" baseline="0" dirty="0">
                <a:solidFill>
                  <a:schemeClr val="tx1"/>
                </a:solidFill>
                <a:effectLst/>
                <a:latin typeface="+mn-lt"/>
                <a:ea typeface="+mn-ea"/>
                <a:cs typeface="+mn-cs"/>
              </a:rPr>
              <a:t>.</a:t>
            </a:r>
            <a:r>
              <a:rPr lang="en-US" dirty="0"/>
              <a:t> </a:t>
            </a:r>
            <a:r>
              <a:rPr lang="en-US" sz="1200" kern="1200" baseline="0" dirty="0">
                <a:solidFill>
                  <a:schemeClr val="accent2"/>
                </a:solidFill>
                <a:effectLst/>
                <a:latin typeface="+mn-lt"/>
                <a:ea typeface="+mn-ea"/>
                <a:cs typeface="+mn-cs"/>
              </a:rPr>
              <a:t>There are a wide variety of staffing </a:t>
            </a:r>
            <a:r>
              <a:rPr lang="en-US" dirty="0">
                <a:solidFill>
                  <a:schemeClr val="accent2"/>
                </a:solidFill>
              </a:rPr>
              <a:t>models, including use of </a:t>
            </a:r>
            <a:r>
              <a:rPr lang="en-US" sz="1200" kern="1200" baseline="0" dirty="0">
                <a:solidFill>
                  <a:schemeClr val="accent2"/>
                </a:solidFill>
                <a:effectLst/>
                <a:latin typeface="+mn-lt"/>
                <a:ea typeface="+mn-ea"/>
                <a:cs typeface="+mn-cs"/>
              </a:rPr>
              <a:t>navigator support and patient ambassadors.</a:t>
            </a:r>
            <a:r>
              <a:rPr lang="en-US" dirty="0">
                <a:solidFill>
                  <a:schemeClr val="accent2"/>
                </a:solidFill>
              </a:rPr>
              <a:t> </a:t>
            </a:r>
            <a:r>
              <a:rPr lang="en-US" sz="1200" kern="1200" baseline="0" dirty="0">
                <a:solidFill>
                  <a:schemeClr val="accent2"/>
                </a:solidFill>
                <a:effectLst/>
                <a:latin typeface="+mn-lt"/>
                <a:ea typeface="+mn-ea"/>
                <a:cs typeface="+mn-cs"/>
              </a:rPr>
              <a:t>Generally, CC involves workflow processes to improve patient awareness and knowledge about the benefits of cardiac rehabilitation. Effective CC also includes processes to address patient needs and concerns which inhibit their participation in cardiac rehabilitation, </a:t>
            </a:r>
            <a:r>
              <a:rPr lang="en-US" sz="1200" kern="1200" baseline="0" dirty="0">
                <a:solidFill>
                  <a:schemeClr val="tx1"/>
                </a:solidFill>
                <a:effectLst/>
                <a:latin typeface="+mn-lt"/>
                <a:ea typeface="+mn-ea"/>
                <a:cs typeface="+mn-cs"/>
              </a:rPr>
              <a:t>including creating or strengthening linkages to outpatient care and community resources.</a:t>
            </a:r>
            <a:r>
              <a:rPr lang="en-US" dirty="0"/>
              <a:t> </a:t>
            </a:r>
            <a:endParaRPr lang="en-US" dirty="0">
              <a:ea typeface="+mn-ea"/>
              <a:cs typeface="+mn-cs"/>
            </a:endParaRPr>
          </a:p>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0CEF46-6BD6-4B1F-90B9-33B57A5A6B7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6478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purpose of TAKEheart is to close the gap between CR evidence and practice.</a:t>
            </a:r>
          </a:p>
          <a:p>
            <a:pPr marL="628650" lvl="1" indent="-171450">
              <a:buFont typeface="Arial" panose="020B0604020202020204" pitchFamily="34" charset="0"/>
              <a:buChar char="•"/>
              <a:defRPr/>
            </a:pPr>
            <a:r>
              <a:rPr lang="en-US" dirty="0"/>
              <a:t>The peer-reviewed publication cited below</a:t>
            </a:r>
            <a:r>
              <a:rPr lang="en-US" baseline="0" dirty="0"/>
              <a:t> demonstrated the importance of pushing for increased referral rates. This evidence laid the foundation for Million Hearts’ work in CR and for the intervention—</a:t>
            </a:r>
            <a:r>
              <a:rPr lang="en-US" dirty="0"/>
              <a:t>AR with</a:t>
            </a:r>
            <a:r>
              <a:rPr lang="en-US" baseline="0" dirty="0"/>
              <a:t> </a:t>
            </a:r>
            <a:r>
              <a:rPr lang="en-US" dirty="0"/>
              <a:t>CC</a:t>
            </a:r>
            <a:r>
              <a:rPr lang="en-US" baseline="0" dirty="0"/>
              <a:t> support.</a:t>
            </a:r>
            <a:endParaRPr lang="en-US" baseline="0"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baseline="0" dirty="0">
              <a:solidFill>
                <a:schemeClr val="tx1"/>
              </a:solidFill>
              <a:effectLst/>
              <a:latin typeface="+mn-lt"/>
              <a:cs typeface="Calibri" panose="020F0502020204030204"/>
            </a:endParaRPr>
          </a:p>
          <a:p>
            <a:pPr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Citations:</a:t>
            </a:r>
            <a:endParaRPr lang="en-US" sz="1200" kern="1200" dirty="0">
              <a:solidFill>
                <a:schemeClr val="tx1"/>
              </a:solidFill>
              <a:effectLst/>
              <a:latin typeface="+mn-lt"/>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Ades PA, Keteyian SJ, Wright JS, 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 Increasing cardiac rehabilitation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participation from 20% to 70%: a road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map from the Million Hearts Cardiac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Rehabilitation Collaborative. Mayo Clin Proc.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2017;92(2):234–42.</a:t>
            </a:r>
            <a:endParaRPr lang="en-US" sz="1200" kern="120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CEF46-6BD6-4B1F-90B9-33B57A5A6B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944F-AFFF-52A6-348E-8622A4A2D92E}"/>
              </a:ext>
            </a:extLst>
          </p:cNvPr>
          <p:cNvSpPr>
            <a:spLocks noGrp="1"/>
          </p:cNvSpPr>
          <p:nvPr>
            <p:ph type="ctrTitle"/>
          </p:nvPr>
        </p:nvSpPr>
        <p:spPr>
          <a:xfrm>
            <a:off x="1524000" y="1122363"/>
            <a:ext cx="9144000" cy="2387600"/>
          </a:xfrm>
          <a:solidFill>
            <a:srgbClr val="C10230"/>
          </a:solidFill>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C0098B-BA72-D549-9DBE-B1FFA46F6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2E970E-03D9-8A38-5BDA-215136637DAE}"/>
              </a:ext>
            </a:extLst>
          </p:cNvPr>
          <p:cNvSpPr>
            <a:spLocks noGrp="1"/>
          </p:cNvSpPr>
          <p:nvPr>
            <p:ph type="dt" sz="half" idx="10"/>
          </p:nvPr>
        </p:nvSpPr>
        <p:spPr/>
        <p:txBody>
          <a:bodyPr/>
          <a:lstStyle/>
          <a:p>
            <a:fld id="{677BB140-F5E5-41B9-858B-26F6EFA25396}" type="datetime1">
              <a:rPr lang="en-US" smtClean="0"/>
              <a:t>4/14/2023</a:t>
            </a:fld>
            <a:endParaRPr lang="en-US"/>
          </a:p>
        </p:txBody>
      </p:sp>
      <p:sp>
        <p:nvSpPr>
          <p:cNvPr id="5" name="Footer Placeholder 4">
            <a:extLst>
              <a:ext uri="{FF2B5EF4-FFF2-40B4-BE49-F238E27FC236}">
                <a16:creationId xmlns:a16="http://schemas.microsoft.com/office/drawing/2014/main" id="{CD49A606-D322-8152-2139-713507BC6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5D2FB-37B8-40CC-7E5E-2D797A21D5F0}"/>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3892948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ABAF-D257-32A0-F34A-213D2F950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34BF07-DDCB-752E-33BF-CA9C1456E9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26A2F-5761-C1BC-686E-0DF574E7AE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8A6A2-A622-22A5-CA1D-EE6F0A7DAF11}"/>
              </a:ext>
            </a:extLst>
          </p:cNvPr>
          <p:cNvSpPr>
            <a:spLocks noGrp="1"/>
          </p:cNvSpPr>
          <p:nvPr>
            <p:ph type="dt" sz="half" idx="10"/>
          </p:nvPr>
        </p:nvSpPr>
        <p:spPr/>
        <p:txBody>
          <a:bodyPr/>
          <a:lstStyle/>
          <a:p>
            <a:fld id="{32C0F51D-9984-46A3-93E3-E93CA9BBDF4D}" type="datetime1">
              <a:rPr lang="en-US" smtClean="0"/>
              <a:t>4/14/2023</a:t>
            </a:fld>
            <a:endParaRPr lang="en-US"/>
          </a:p>
        </p:txBody>
      </p:sp>
      <p:sp>
        <p:nvSpPr>
          <p:cNvPr id="6" name="Footer Placeholder 5">
            <a:extLst>
              <a:ext uri="{FF2B5EF4-FFF2-40B4-BE49-F238E27FC236}">
                <a16:creationId xmlns:a16="http://schemas.microsoft.com/office/drawing/2014/main" id="{0E80D315-3685-628F-EB86-93D355ABE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5CDD2-9521-E894-8AC0-9D3704F7F7FB}"/>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341687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ABAF-D257-32A0-F34A-213D2F950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34BF07-DDCB-752E-33BF-CA9C1456E92A}"/>
              </a:ext>
            </a:extLst>
          </p:cNvPr>
          <p:cNvSpPr>
            <a:spLocks noGrp="1"/>
          </p:cNvSpPr>
          <p:nvPr>
            <p:ph sz="half" idx="1"/>
          </p:nvPr>
        </p:nvSpPr>
        <p:spPr>
          <a:xfrm>
            <a:off x="838200" y="3238499"/>
            <a:ext cx="3009900" cy="29384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826A2F-5761-C1BC-686E-0DF574E7AEBD}"/>
              </a:ext>
            </a:extLst>
          </p:cNvPr>
          <p:cNvSpPr>
            <a:spLocks noGrp="1"/>
          </p:cNvSpPr>
          <p:nvPr>
            <p:ph sz="half" idx="2"/>
          </p:nvPr>
        </p:nvSpPr>
        <p:spPr>
          <a:xfrm>
            <a:off x="4191000" y="3238499"/>
            <a:ext cx="3638550" cy="29384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978A6A2-A622-22A5-CA1D-EE6F0A7DAF11}"/>
              </a:ext>
            </a:extLst>
          </p:cNvPr>
          <p:cNvSpPr>
            <a:spLocks noGrp="1"/>
          </p:cNvSpPr>
          <p:nvPr>
            <p:ph type="dt" sz="half" idx="10"/>
          </p:nvPr>
        </p:nvSpPr>
        <p:spPr/>
        <p:txBody>
          <a:bodyPr/>
          <a:lstStyle/>
          <a:p>
            <a:fld id="{32C0F51D-9984-46A3-93E3-E93CA9BBDF4D}" type="datetime1">
              <a:rPr lang="en-US" smtClean="0"/>
              <a:t>4/14/2023</a:t>
            </a:fld>
            <a:endParaRPr lang="en-US"/>
          </a:p>
        </p:txBody>
      </p:sp>
      <p:sp>
        <p:nvSpPr>
          <p:cNvPr id="6" name="Footer Placeholder 5">
            <a:extLst>
              <a:ext uri="{FF2B5EF4-FFF2-40B4-BE49-F238E27FC236}">
                <a16:creationId xmlns:a16="http://schemas.microsoft.com/office/drawing/2014/main" id="{0E80D315-3685-628F-EB86-93D355ABE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5CDD2-9521-E894-8AC0-9D3704F7F7FB}"/>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8" name="Content Placeholder 3">
            <a:extLst>
              <a:ext uri="{FF2B5EF4-FFF2-40B4-BE49-F238E27FC236}">
                <a16:creationId xmlns:a16="http://schemas.microsoft.com/office/drawing/2014/main" id="{D845F3FD-7204-C0FB-2846-2FF2FEBA56CE}"/>
              </a:ext>
            </a:extLst>
          </p:cNvPr>
          <p:cNvSpPr>
            <a:spLocks noGrp="1"/>
          </p:cNvSpPr>
          <p:nvPr>
            <p:ph sz="half" idx="13"/>
          </p:nvPr>
        </p:nvSpPr>
        <p:spPr>
          <a:xfrm>
            <a:off x="8153400" y="3238500"/>
            <a:ext cx="3219450" cy="29384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294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ABAF-D257-32A0-F34A-213D2F950CA4}"/>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9978A6A2-A622-22A5-CA1D-EE6F0A7DAF11}"/>
              </a:ext>
            </a:extLst>
          </p:cNvPr>
          <p:cNvSpPr>
            <a:spLocks noGrp="1"/>
          </p:cNvSpPr>
          <p:nvPr>
            <p:ph type="dt" sz="half" idx="10"/>
          </p:nvPr>
        </p:nvSpPr>
        <p:spPr/>
        <p:txBody>
          <a:bodyPr/>
          <a:lstStyle/>
          <a:p>
            <a:fld id="{32C0F51D-9984-46A3-93E3-E93CA9BBDF4D}" type="datetime1">
              <a:rPr lang="en-US" smtClean="0"/>
              <a:t>4/14/2023</a:t>
            </a:fld>
            <a:endParaRPr lang="en-US"/>
          </a:p>
        </p:txBody>
      </p:sp>
      <p:sp>
        <p:nvSpPr>
          <p:cNvPr id="6" name="Footer Placeholder 5">
            <a:extLst>
              <a:ext uri="{FF2B5EF4-FFF2-40B4-BE49-F238E27FC236}">
                <a16:creationId xmlns:a16="http://schemas.microsoft.com/office/drawing/2014/main" id="{0E80D315-3685-628F-EB86-93D355ABE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5CDD2-9521-E894-8AC0-9D3704F7F7FB}"/>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9" name="TextBox 8">
            <a:extLst>
              <a:ext uri="{FF2B5EF4-FFF2-40B4-BE49-F238E27FC236}">
                <a16:creationId xmlns:a16="http://schemas.microsoft.com/office/drawing/2014/main" id="{A0AA15C7-62DD-E5CC-D47A-E1960EF2C54F}"/>
              </a:ext>
            </a:extLst>
          </p:cNvPr>
          <p:cNvSpPr txBox="1"/>
          <p:nvPr userDrawn="1"/>
        </p:nvSpPr>
        <p:spPr>
          <a:xfrm>
            <a:off x="1524001" y="1519439"/>
            <a:ext cx="2231571" cy="369332"/>
          </a:xfrm>
          <a:prstGeom prst="rect">
            <a:avLst/>
          </a:prstGeom>
          <a:noFill/>
        </p:spPr>
        <p:txBody>
          <a:bodyPr wrap="square" rtlCol="0">
            <a:spAutoFit/>
          </a:bodyPr>
          <a:lstStyle/>
          <a:p>
            <a:pPr algn="ctr"/>
            <a:r>
              <a:rPr lang="en-US">
                <a:solidFill>
                  <a:schemeClr val="bg1"/>
                </a:solidFill>
              </a:rPr>
              <a:t>PARTICIPANTS</a:t>
            </a:r>
          </a:p>
        </p:txBody>
      </p:sp>
      <p:sp>
        <p:nvSpPr>
          <p:cNvPr id="10" name="Freeform: Shape 9">
            <a:extLst>
              <a:ext uri="{FF2B5EF4-FFF2-40B4-BE49-F238E27FC236}">
                <a16:creationId xmlns:a16="http://schemas.microsoft.com/office/drawing/2014/main" id="{B35C3C7C-3DFA-E066-C854-D77239E6CA9F}"/>
              </a:ext>
            </a:extLst>
          </p:cNvPr>
          <p:cNvSpPr>
            <a:spLocks noGrp="1" noRot="1" noMove="1" noResize="1" noEditPoints="1" noAdjustHandles="1" noChangeArrowheads="1" noChangeShapeType="1"/>
          </p:cNvSpPr>
          <p:nvPr userDrawn="1"/>
        </p:nvSpPr>
        <p:spPr>
          <a:xfrm>
            <a:off x="522774" y="1320800"/>
            <a:ext cx="3398308" cy="858252"/>
          </a:xfrm>
          <a:custGeom>
            <a:avLst/>
            <a:gdLst>
              <a:gd name="connsiteX0" fmla="*/ 0 w 3398308"/>
              <a:gd name="connsiteY0" fmla="*/ 0 h 1209600"/>
              <a:gd name="connsiteX1" fmla="*/ 3398308 w 3398308"/>
              <a:gd name="connsiteY1" fmla="*/ 0 h 1209600"/>
              <a:gd name="connsiteX2" fmla="*/ 3398308 w 3398308"/>
              <a:gd name="connsiteY2" fmla="*/ 1209600 h 1209600"/>
              <a:gd name="connsiteX3" fmla="*/ 0 w 3398308"/>
              <a:gd name="connsiteY3" fmla="*/ 1209600 h 1209600"/>
              <a:gd name="connsiteX4" fmla="*/ 0 w 3398308"/>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08" h="1209600">
                <a:moveTo>
                  <a:pt x="0" y="0"/>
                </a:moveTo>
                <a:lnTo>
                  <a:pt x="3398308" y="0"/>
                </a:lnTo>
                <a:lnTo>
                  <a:pt x="3398308" y="1209600"/>
                </a:lnTo>
                <a:lnTo>
                  <a:pt x="0" y="1209600"/>
                </a:lnTo>
                <a:lnTo>
                  <a:pt x="0" y="0"/>
                </a:lnTo>
                <a:close/>
              </a:path>
            </a:pathLst>
          </a:custGeom>
          <a:solidFill>
            <a:srgbClr val="692A75"/>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en-US" sz="2800" b="1" kern="1200" dirty="0">
              <a:latin typeface="Avenir Next LT Pro" panose="020B0504020202020204" pitchFamily="34" charset="0"/>
              <a:cs typeface="Calibri"/>
            </a:endParaRPr>
          </a:p>
        </p:txBody>
      </p:sp>
      <p:sp>
        <p:nvSpPr>
          <p:cNvPr id="12" name="Freeform: Shape 11">
            <a:extLst>
              <a:ext uri="{FF2B5EF4-FFF2-40B4-BE49-F238E27FC236}">
                <a16:creationId xmlns:a16="http://schemas.microsoft.com/office/drawing/2014/main" id="{6E7AC9D0-6B8F-E100-6704-04E8F30E1716}"/>
              </a:ext>
            </a:extLst>
          </p:cNvPr>
          <p:cNvSpPr>
            <a:spLocks noGrp="1" noRot="1" noMove="1" noResize="1" noEditPoints="1" noAdjustHandles="1" noChangeArrowheads="1" noChangeShapeType="1"/>
          </p:cNvSpPr>
          <p:nvPr userDrawn="1"/>
        </p:nvSpPr>
        <p:spPr>
          <a:xfrm>
            <a:off x="4396845" y="1320800"/>
            <a:ext cx="3398308" cy="858252"/>
          </a:xfrm>
          <a:custGeom>
            <a:avLst/>
            <a:gdLst>
              <a:gd name="connsiteX0" fmla="*/ 0 w 3398308"/>
              <a:gd name="connsiteY0" fmla="*/ 0 h 1209600"/>
              <a:gd name="connsiteX1" fmla="*/ 3398308 w 3398308"/>
              <a:gd name="connsiteY1" fmla="*/ 0 h 1209600"/>
              <a:gd name="connsiteX2" fmla="*/ 3398308 w 3398308"/>
              <a:gd name="connsiteY2" fmla="*/ 1209600 h 1209600"/>
              <a:gd name="connsiteX3" fmla="*/ 0 w 3398308"/>
              <a:gd name="connsiteY3" fmla="*/ 1209600 h 1209600"/>
              <a:gd name="connsiteX4" fmla="*/ 0 w 3398308"/>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08" h="1209600">
                <a:moveTo>
                  <a:pt x="0" y="0"/>
                </a:moveTo>
                <a:lnTo>
                  <a:pt x="3398308" y="0"/>
                </a:lnTo>
                <a:lnTo>
                  <a:pt x="3398308" y="1209600"/>
                </a:lnTo>
                <a:lnTo>
                  <a:pt x="0" y="1209600"/>
                </a:lnTo>
                <a:lnTo>
                  <a:pt x="0" y="0"/>
                </a:lnTo>
                <a:close/>
              </a:path>
            </a:pathLst>
          </a:custGeom>
          <a:solidFill>
            <a:srgbClr val="692A75"/>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en-US" sz="2800" b="1" kern="1200" dirty="0">
              <a:latin typeface="Avenir Next LT Pro" panose="020B0504020202020204" pitchFamily="34" charset="0"/>
              <a:cs typeface="Calibri"/>
            </a:endParaRPr>
          </a:p>
        </p:txBody>
      </p:sp>
      <p:sp>
        <p:nvSpPr>
          <p:cNvPr id="14" name="Freeform: Shape 13">
            <a:extLst>
              <a:ext uri="{FF2B5EF4-FFF2-40B4-BE49-F238E27FC236}">
                <a16:creationId xmlns:a16="http://schemas.microsoft.com/office/drawing/2014/main" id="{2D71535E-2501-26E7-CFC7-A16A76627A32}"/>
              </a:ext>
            </a:extLst>
          </p:cNvPr>
          <p:cNvSpPr>
            <a:spLocks noGrp="1" noRot="1" noMove="1" noResize="1" noEditPoints="1" noAdjustHandles="1" noChangeArrowheads="1" noChangeShapeType="1"/>
          </p:cNvSpPr>
          <p:nvPr userDrawn="1"/>
        </p:nvSpPr>
        <p:spPr>
          <a:xfrm>
            <a:off x="8270917" y="1320800"/>
            <a:ext cx="3398308" cy="858252"/>
          </a:xfrm>
          <a:custGeom>
            <a:avLst/>
            <a:gdLst>
              <a:gd name="connsiteX0" fmla="*/ 0 w 3398308"/>
              <a:gd name="connsiteY0" fmla="*/ 0 h 1209600"/>
              <a:gd name="connsiteX1" fmla="*/ 3398308 w 3398308"/>
              <a:gd name="connsiteY1" fmla="*/ 0 h 1209600"/>
              <a:gd name="connsiteX2" fmla="*/ 3398308 w 3398308"/>
              <a:gd name="connsiteY2" fmla="*/ 1209600 h 1209600"/>
              <a:gd name="connsiteX3" fmla="*/ 0 w 3398308"/>
              <a:gd name="connsiteY3" fmla="*/ 1209600 h 1209600"/>
              <a:gd name="connsiteX4" fmla="*/ 0 w 3398308"/>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08" h="1209600">
                <a:moveTo>
                  <a:pt x="0" y="0"/>
                </a:moveTo>
                <a:lnTo>
                  <a:pt x="3398308" y="0"/>
                </a:lnTo>
                <a:lnTo>
                  <a:pt x="3398308" y="1209600"/>
                </a:lnTo>
                <a:lnTo>
                  <a:pt x="0" y="1209600"/>
                </a:lnTo>
                <a:lnTo>
                  <a:pt x="0" y="0"/>
                </a:lnTo>
                <a:close/>
              </a:path>
            </a:pathLst>
          </a:custGeom>
          <a:solidFill>
            <a:srgbClr val="692A75"/>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endParaRPr lang="en-US" sz="2800" b="1" kern="1200" dirty="0">
              <a:latin typeface="Avenir Next LT Pro" panose="020B0504020202020204" pitchFamily="34" charset="0"/>
              <a:cs typeface="Calibri"/>
            </a:endParaRPr>
          </a:p>
        </p:txBody>
      </p:sp>
      <p:sp>
        <p:nvSpPr>
          <p:cNvPr id="17" name="Text Placeholder 16">
            <a:extLst>
              <a:ext uri="{FF2B5EF4-FFF2-40B4-BE49-F238E27FC236}">
                <a16:creationId xmlns:a16="http://schemas.microsoft.com/office/drawing/2014/main" id="{9CA8B3C7-8C5C-BC30-C9BE-1E21D1E8ED16}"/>
              </a:ext>
            </a:extLst>
          </p:cNvPr>
          <p:cNvSpPr>
            <a:spLocks noGrp="1"/>
          </p:cNvSpPr>
          <p:nvPr>
            <p:ph type="body" sz="quarter" idx="14"/>
          </p:nvPr>
        </p:nvSpPr>
        <p:spPr>
          <a:xfrm>
            <a:off x="510646" y="1343018"/>
            <a:ext cx="3398307" cy="813816"/>
          </a:xfrm>
        </p:spPr>
        <p:txBody>
          <a:bodyPr anchor="ctr"/>
          <a:lstStyle>
            <a:lvl1pPr marL="0" indent="0" algn="ctr">
              <a:buNone/>
              <a:defRPr b="1">
                <a:solidFill>
                  <a:schemeClr val="bg1"/>
                </a:solidFill>
              </a:defRPr>
            </a:lvl1pPr>
          </a:lstStyle>
          <a:p>
            <a:pPr lvl="0"/>
            <a:r>
              <a:rPr lang="en-US" dirty="0"/>
              <a:t>Click to edit Master text styles</a:t>
            </a:r>
          </a:p>
        </p:txBody>
      </p:sp>
      <p:sp>
        <p:nvSpPr>
          <p:cNvPr id="20" name="Text Placeholder 16">
            <a:extLst>
              <a:ext uri="{FF2B5EF4-FFF2-40B4-BE49-F238E27FC236}">
                <a16:creationId xmlns:a16="http://schemas.microsoft.com/office/drawing/2014/main" id="{F11B24EE-9A02-CB6E-E703-F8C20D98BEB1}"/>
              </a:ext>
            </a:extLst>
          </p:cNvPr>
          <p:cNvSpPr>
            <a:spLocks noGrp="1"/>
          </p:cNvSpPr>
          <p:nvPr>
            <p:ph type="body" sz="quarter" idx="15"/>
          </p:nvPr>
        </p:nvSpPr>
        <p:spPr>
          <a:xfrm>
            <a:off x="522774" y="2355473"/>
            <a:ext cx="3398307" cy="3708789"/>
          </a:xfrm>
        </p:spPr>
        <p:txBody>
          <a:bodyPr anchor="t">
            <a:normAutofit/>
          </a:bodyPr>
          <a:lstStyle>
            <a:lvl1pPr marL="457200" indent="-457200" algn="l">
              <a:buFont typeface="Arial" panose="020B0604020202020204" pitchFamily="34" charset="0"/>
              <a:buChar char="•"/>
              <a:defRPr sz="2000" b="0">
                <a:solidFill>
                  <a:schemeClr val="tx1"/>
                </a:solidFill>
              </a:defRPr>
            </a:lvl1pPr>
          </a:lstStyle>
          <a:p>
            <a:pPr lvl="0"/>
            <a:r>
              <a:rPr lang="en-US" dirty="0"/>
              <a:t>Click to edit Master text styles</a:t>
            </a:r>
          </a:p>
        </p:txBody>
      </p:sp>
      <p:sp>
        <p:nvSpPr>
          <p:cNvPr id="23" name="Text Placeholder 16">
            <a:extLst>
              <a:ext uri="{FF2B5EF4-FFF2-40B4-BE49-F238E27FC236}">
                <a16:creationId xmlns:a16="http://schemas.microsoft.com/office/drawing/2014/main" id="{CC60785B-4098-F21E-2D5E-96C8B32C2518}"/>
              </a:ext>
            </a:extLst>
          </p:cNvPr>
          <p:cNvSpPr>
            <a:spLocks noGrp="1"/>
          </p:cNvSpPr>
          <p:nvPr>
            <p:ph type="body" sz="quarter" idx="16"/>
          </p:nvPr>
        </p:nvSpPr>
        <p:spPr>
          <a:xfrm>
            <a:off x="4372588" y="1343018"/>
            <a:ext cx="3398307" cy="813816"/>
          </a:xfrm>
        </p:spPr>
        <p:txBody>
          <a:bodyPr anchor="ctr"/>
          <a:lstStyle>
            <a:lvl1pPr marL="0" indent="0" algn="ctr">
              <a:buNone/>
              <a:defRPr b="1">
                <a:solidFill>
                  <a:schemeClr val="bg1"/>
                </a:solidFill>
              </a:defRPr>
            </a:lvl1pPr>
          </a:lstStyle>
          <a:p>
            <a:pPr lvl="0"/>
            <a:r>
              <a:rPr lang="en-US" dirty="0"/>
              <a:t>Click to edit Master text styles</a:t>
            </a:r>
          </a:p>
        </p:txBody>
      </p:sp>
      <p:sp>
        <p:nvSpPr>
          <p:cNvPr id="24" name="Text Placeholder 16">
            <a:extLst>
              <a:ext uri="{FF2B5EF4-FFF2-40B4-BE49-F238E27FC236}">
                <a16:creationId xmlns:a16="http://schemas.microsoft.com/office/drawing/2014/main" id="{6335868A-DE91-7FCC-E731-4118A36AF624}"/>
              </a:ext>
            </a:extLst>
          </p:cNvPr>
          <p:cNvSpPr>
            <a:spLocks noGrp="1"/>
          </p:cNvSpPr>
          <p:nvPr>
            <p:ph type="body" sz="quarter" idx="17"/>
          </p:nvPr>
        </p:nvSpPr>
        <p:spPr>
          <a:xfrm>
            <a:off x="4384716" y="2355473"/>
            <a:ext cx="3398307" cy="3708789"/>
          </a:xfrm>
        </p:spPr>
        <p:txBody>
          <a:bodyPr anchor="t">
            <a:normAutofit/>
          </a:bodyPr>
          <a:lstStyle>
            <a:lvl1pPr marL="457200" indent="-457200" algn="l">
              <a:buFont typeface="Arial" panose="020B0604020202020204" pitchFamily="34" charset="0"/>
              <a:buChar char="•"/>
              <a:defRPr sz="2000" b="0">
                <a:solidFill>
                  <a:schemeClr val="tx1"/>
                </a:solidFill>
              </a:defRPr>
            </a:lvl1pPr>
          </a:lstStyle>
          <a:p>
            <a:pPr lvl="0"/>
            <a:r>
              <a:rPr lang="en-US" dirty="0"/>
              <a:t>Click to edit Master text styles</a:t>
            </a:r>
          </a:p>
        </p:txBody>
      </p:sp>
      <p:sp>
        <p:nvSpPr>
          <p:cNvPr id="25" name="Text Placeholder 16">
            <a:extLst>
              <a:ext uri="{FF2B5EF4-FFF2-40B4-BE49-F238E27FC236}">
                <a16:creationId xmlns:a16="http://schemas.microsoft.com/office/drawing/2014/main" id="{78324586-B51C-54A8-1931-10B2A57000EC}"/>
              </a:ext>
            </a:extLst>
          </p:cNvPr>
          <p:cNvSpPr>
            <a:spLocks noGrp="1"/>
          </p:cNvSpPr>
          <p:nvPr>
            <p:ph type="body" sz="quarter" idx="18"/>
          </p:nvPr>
        </p:nvSpPr>
        <p:spPr>
          <a:xfrm>
            <a:off x="8270919" y="1327134"/>
            <a:ext cx="3398307" cy="813816"/>
          </a:xfrm>
        </p:spPr>
        <p:txBody>
          <a:bodyPr anchor="ctr"/>
          <a:lstStyle>
            <a:lvl1pPr marL="0" indent="0" algn="ctr">
              <a:buNone/>
              <a:defRPr b="1">
                <a:solidFill>
                  <a:schemeClr val="bg1"/>
                </a:solidFill>
              </a:defRPr>
            </a:lvl1pPr>
          </a:lstStyle>
          <a:p>
            <a:pPr lvl="0"/>
            <a:r>
              <a:rPr lang="en-US" dirty="0"/>
              <a:t>Click to edit Master text styles</a:t>
            </a:r>
          </a:p>
        </p:txBody>
      </p:sp>
      <p:sp>
        <p:nvSpPr>
          <p:cNvPr id="26" name="Text Placeholder 16">
            <a:extLst>
              <a:ext uri="{FF2B5EF4-FFF2-40B4-BE49-F238E27FC236}">
                <a16:creationId xmlns:a16="http://schemas.microsoft.com/office/drawing/2014/main" id="{D1769C59-2AD5-E9B1-1948-5502F8BF9C6B}"/>
              </a:ext>
            </a:extLst>
          </p:cNvPr>
          <p:cNvSpPr>
            <a:spLocks noGrp="1"/>
          </p:cNvSpPr>
          <p:nvPr>
            <p:ph type="body" sz="quarter" idx="19"/>
          </p:nvPr>
        </p:nvSpPr>
        <p:spPr>
          <a:xfrm>
            <a:off x="8283047" y="2339589"/>
            <a:ext cx="3398307" cy="3708789"/>
          </a:xfrm>
        </p:spPr>
        <p:txBody>
          <a:bodyPr anchor="t">
            <a:normAutofit/>
          </a:bodyPr>
          <a:lstStyle>
            <a:lvl1pPr marL="457200" indent="-457200" algn="l">
              <a:buFont typeface="Arial" panose="020B0604020202020204" pitchFamily="34" charset="0"/>
              <a:buChar char="•"/>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69325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23F7-391B-8FDB-B0DE-80F939E633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798B-4972-B50E-25C4-6F196245A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AC1D8-69F5-DAAD-67F9-0FFA74E5C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111AC1-2235-0536-4EC8-804CAAC05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4A7737-45BA-8B89-8187-B794D4C5F4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F9654-5986-B43A-D533-5EEBF7BE8467}"/>
              </a:ext>
            </a:extLst>
          </p:cNvPr>
          <p:cNvSpPr>
            <a:spLocks noGrp="1"/>
          </p:cNvSpPr>
          <p:nvPr>
            <p:ph type="dt" sz="half" idx="10"/>
          </p:nvPr>
        </p:nvSpPr>
        <p:spPr/>
        <p:txBody>
          <a:bodyPr/>
          <a:lstStyle/>
          <a:p>
            <a:fld id="{D0B11EA5-F2D5-44DD-B002-59DBCD0FB8A2}" type="datetime1">
              <a:rPr lang="en-US" smtClean="0"/>
              <a:t>4/14/2023</a:t>
            </a:fld>
            <a:endParaRPr lang="en-US"/>
          </a:p>
        </p:txBody>
      </p:sp>
      <p:sp>
        <p:nvSpPr>
          <p:cNvPr id="8" name="Footer Placeholder 7">
            <a:extLst>
              <a:ext uri="{FF2B5EF4-FFF2-40B4-BE49-F238E27FC236}">
                <a16:creationId xmlns:a16="http://schemas.microsoft.com/office/drawing/2014/main" id="{D73F311C-56E1-1D3B-6AD9-11CD4FDFC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B9B4E0-E79D-AD66-4952-AF8C9C971065}"/>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2257467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A-DA50-CD19-16B5-15294257B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B400A-6329-1807-5249-ADFB72D5729F}"/>
              </a:ext>
            </a:extLst>
          </p:cNvPr>
          <p:cNvSpPr>
            <a:spLocks noGrp="1"/>
          </p:cNvSpPr>
          <p:nvPr>
            <p:ph type="dt" sz="half" idx="10"/>
          </p:nvPr>
        </p:nvSpPr>
        <p:spPr/>
        <p:txBody>
          <a:bodyPr/>
          <a:lstStyle/>
          <a:p>
            <a:fld id="{5669583B-16C0-45A6-A6FE-C93A838B8441}" type="datetime1">
              <a:rPr lang="en-US" smtClean="0"/>
              <a:t>4/14/2023</a:t>
            </a:fld>
            <a:endParaRPr lang="en-US"/>
          </a:p>
        </p:txBody>
      </p:sp>
      <p:sp>
        <p:nvSpPr>
          <p:cNvPr id="4" name="Footer Placeholder 3">
            <a:extLst>
              <a:ext uri="{FF2B5EF4-FFF2-40B4-BE49-F238E27FC236}">
                <a16:creationId xmlns:a16="http://schemas.microsoft.com/office/drawing/2014/main" id="{E8C40F5F-1489-0ACE-43C9-E57DA198B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0F310-D1F8-8E69-D7CC-C749EED9B9C3}"/>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4159148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A-DA50-CD19-16B5-15294257B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B400A-6329-1807-5249-ADFB72D5729F}"/>
              </a:ext>
            </a:extLst>
          </p:cNvPr>
          <p:cNvSpPr>
            <a:spLocks noGrp="1"/>
          </p:cNvSpPr>
          <p:nvPr>
            <p:ph type="dt" sz="half" idx="10"/>
          </p:nvPr>
        </p:nvSpPr>
        <p:spPr/>
        <p:txBody>
          <a:bodyPr/>
          <a:lstStyle/>
          <a:p>
            <a:fld id="{5669583B-16C0-45A6-A6FE-C93A838B8441}" type="datetime1">
              <a:rPr lang="en-US" smtClean="0"/>
              <a:t>4/14/2023</a:t>
            </a:fld>
            <a:endParaRPr lang="en-US"/>
          </a:p>
        </p:txBody>
      </p:sp>
      <p:sp>
        <p:nvSpPr>
          <p:cNvPr id="4" name="Footer Placeholder 3">
            <a:extLst>
              <a:ext uri="{FF2B5EF4-FFF2-40B4-BE49-F238E27FC236}">
                <a16:creationId xmlns:a16="http://schemas.microsoft.com/office/drawing/2014/main" id="{E8C40F5F-1489-0ACE-43C9-E57DA198B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0F310-D1F8-8E69-D7CC-C749EED9B9C3}"/>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6" name="TextBox 5">
            <a:extLst>
              <a:ext uri="{FF2B5EF4-FFF2-40B4-BE49-F238E27FC236}">
                <a16:creationId xmlns:a16="http://schemas.microsoft.com/office/drawing/2014/main" id="{B6B65903-F56B-37EC-26F8-9697A18297C3}"/>
              </a:ext>
            </a:extLst>
          </p:cNvPr>
          <p:cNvSpPr txBox="1"/>
          <p:nvPr userDrawn="1"/>
        </p:nvSpPr>
        <p:spPr>
          <a:xfrm>
            <a:off x="1524001" y="1519439"/>
            <a:ext cx="2231571" cy="369332"/>
          </a:xfrm>
          <a:prstGeom prst="rect">
            <a:avLst/>
          </a:prstGeom>
          <a:noFill/>
        </p:spPr>
        <p:txBody>
          <a:bodyPr wrap="square" rtlCol="0">
            <a:spAutoFit/>
          </a:bodyPr>
          <a:lstStyle/>
          <a:p>
            <a:pPr algn="ctr"/>
            <a:r>
              <a:rPr lang="en-US">
                <a:solidFill>
                  <a:schemeClr val="bg1"/>
                </a:solidFill>
              </a:rPr>
              <a:t>PARTICIPANTS</a:t>
            </a:r>
          </a:p>
        </p:txBody>
      </p:sp>
      <p:sp>
        <p:nvSpPr>
          <p:cNvPr id="7" name="Arrow: Left-Right 6" descr="arrow pointing to both left and right directions">
            <a:extLst>
              <a:ext uri="{FF2B5EF4-FFF2-40B4-BE49-F238E27FC236}">
                <a16:creationId xmlns:a16="http://schemas.microsoft.com/office/drawing/2014/main" id="{5783C0D0-B321-7088-D4C9-371EC5401B9E}"/>
              </a:ext>
            </a:extLst>
          </p:cNvPr>
          <p:cNvSpPr/>
          <p:nvPr userDrawn="1"/>
        </p:nvSpPr>
        <p:spPr>
          <a:xfrm>
            <a:off x="1533204" y="5215946"/>
            <a:ext cx="9412956" cy="874703"/>
          </a:xfrm>
          <a:prstGeom prst="leftRightArrow">
            <a:avLst/>
          </a:prstGeom>
          <a:solidFill>
            <a:srgbClr val="692A75"/>
          </a:solidFill>
          <a:ln>
            <a:noFill/>
          </a:ln>
          <a:scene3d>
            <a:camera prst="orthographicFront">
              <a:rot lat="0" lon="0" rev="0"/>
            </a:camera>
            <a:lightRig rig="contrasting" dir="t">
              <a:rot lat="0" lon="0" rev="1200000"/>
            </a:lightRig>
          </a:scene3d>
          <a:sp3d z="300000" contourW="19050" prstMaterial="metal">
            <a:bevelB w="165100" h="254000"/>
          </a:sp3d>
        </p:spPr>
        <p:style>
          <a:lnRef idx="0">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9" name="Oval 8" descr="Icon with hands in a circle">
            <a:extLst>
              <a:ext uri="{FF2B5EF4-FFF2-40B4-BE49-F238E27FC236}">
                <a16:creationId xmlns:a16="http://schemas.microsoft.com/office/drawing/2014/main" id="{E5425037-3D96-C92E-B462-F1E49F12611D}"/>
              </a:ext>
            </a:extLst>
          </p:cNvPr>
          <p:cNvSpPr/>
          <p:nvPr/>
        </p:nvSpPr>
        <p:spPr>
          <a:xfrm>
            <a:off x="1533203" y="1783984"/>
            <a:ext cx="1941841" cy="1941841"/>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scene3d>
            <a:camera prst="orthographicFront">
              <a:rot lat="0" lon="0" rev="0"/>
            </a:camera>
            <a:lightRig rig="contrasting" dir="t">
              <a:rot lat="0" lon="0" rev="1200000"/>
            </a:lightRig>
          </a:scene3d>
          <a:sp3d z="300000" contourW="19050" prstMaterial="metal">
            <a:bevelB w="165100" h="254000"/>
          </a:sp3d>
        </p:spPr>
        <p:style>
          <a:lnRef idx="0">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2" name="Oval 11" descr="Icon of a clinical staff">
            <a:extLst>
              <a:ext uri="{FF2B5EF4-FFF2-40B4-BE49-F238E27FC236}">
                <a16:creationId xmlns:a16="http://schemas.microsoft.com/office/drawing/2014/main" id="{BB65958D-DC01-AB51-32D3-DE911FA59603}"/>
              </a:ext>
            </a:extLst>
          </p:cNvPr>
          <p:cNvSpPr/>
          <p:nvPr/>
        </p:nvSpPr>
        <p:spPr>
          <a:xfrm>
            <a:off x="3979706" y="1783984"/>
            <a:ext cx="1941841" cy="1941841"/>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a:scene3d>
            <a:camera prst="orthographicFront">
              <a:rot lat="0" lon="0" rev="0"/>
            </a:camera>
            <a:lightRig rig="contrasting" dir="t">
              <a:rot lat="0" lon="0" rev="1200000"/>
            </a:lightRig>
          </a:scene3d>
          <a:sp3d z="300000" contourW="19050" prstMaterial="metal">
            <a:bevelB w="165100" h="254000"/>
          </a:sp3d>
        </p:spPr>
        <p:style>
          <a:lnRef idx="0">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5" name="Oval 14" descr="Icon of a group of people">
            <a:extLst>
              <a:ext uri="{FF2B5EF4-FFF2-40B4-BE49-F238E27FC236}">
                <a16:creationId xmlns:a16="http://schemas.microsoft.com/office/drawing/2014/main" id="{0D932297-1CBD-1C9A-EE50-8230DE268FC3}"/>
              </a:ext>
            </a:extLst>
          </p:cNvPr>
          <p:cNvSpPr/>
          <p:nvPr/>
        </p:nvSpPr>
        <p:spPr>
          <a:xfrm>
            <a:off x="6581104" y="1783984"/>
            <a:ext cx="1941841" cy="1941841"/>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a:scene3d>
            <a:camera prst="orthographicFront">
              <a:rot lat="0" lon="0" rev="0"/>
            </a:camera>
            <a:lightRig rig="contrasting" dir="t">
              <a:rot lat="0" lon="0" rev="1200000"/>
            </a:lightRig>
          </a:scene3d>
          <a:sp3d z="300000" contourW="19050" prstMaterial="metal">
            <a:bevelB w="165100" h="254000"/>
          </a:sp3d>
        </p:spPr>
        <p:style>
          <a:lnRef idx="0">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8" name="Oval 17" descr="Icon of a patient in a bed">
            <a:extLst>
              <a:ext uri="{FF2B5EF4-FFF2-40B4-BE49-F238E27FC236}">
                <a16:creationId xmlns:a16="http://schemas.microsoft.com/office/drawing/2014/main" id="{8CF0D87D-2192-6383-EB48-EAF7C0AA9079}"/>
              </a:ext>
            </a:extLst>
          </p:cNvPr>
          <p:cNvSpPr/>
          <p:nvPr/>
        </p:nvSpPr>
        <p:spPr>
          <a:xfrm>
            <a:off x="9039521" y="1783984"/>
            <a:ext cx="1941841" cy="1941841"/>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a:scene3d>
            <a:camera prst="orthographicFront">
              <a:rot lat="0" lon="0" rev="0"/>
            </a:camera>
            <a:lightRig rig="contrasting" dir="t">
              <a:rot lat="0" lon="0" rev="1200000"/>
            </a:lightRig>
          </a:scene3d>
          <a:sp3d z="300000" contourW="19050" prstMaterial="metal">
            <a:bevelB w="165100" h="254000"/>
          </a:sp3d>
        </p:spPr>
        <p:style>
          <a:lnRef idx="0">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1" name="Text Placeholder 20">
            <a:extLst>
              <a:ext uri="{FF2B5EF4-FFF2-40B4-BE49-F238E27FC236}">
                <a16:creationId xmlns:a16="http://schemas.microsoft.com/office/drawing/2014/main" id="{E82C8E04-EC1E-0169-1FAC-8AAC2FEEB0AE}"/>
              </a:ext>
            </a:extLst>
          </p:cNvPr>
          <p:cNvSpPr>
            <a:spLocks noGrp="1"/>
          </p:cNvSpPr>
          <p:nvPr>
            <p:ph type="body" sz="quarter" idx="13"/>
          </p:nvPr>
        </p:nvSpPr>
        <p:spPr>
          <a:xfrm>
            <a:off x="1564323" y="4270611"/>
            <a:ext cx="1879600" cy="447675"/>
          </a:xfrm>
        </p:spPr>
        <p:txBody>
          <a:bodyPr/>
          <a:lstStyle>
            <a:lvl1pPr marL="0" indent="0" algn="ctr">
              <a:buNone/>
              <a:defRPr sz="1800"/>
            </a:lvl1pPr>
          </a:lstStyle>
          <a:p>
            <a:pPr lvl="0"/>
            <a:r>
              <a:rPr lang="en-US" dirty="0"/>
              <a:t>Click to edit Master text styles</a:t>
            </a:r>
          </a:p>
        </p:txBody>
      </p:sp>
      <p:sp>
        <p:nvSpPr>
          <p:cNvPr id="22" name="Text Placeholder 20">
            <a:extLst>
              <a:ext uri="{FF2B5EF4-FFF2-40B4-BE49-F238E27FC236}">
                <a16:creationId xmlns:a16="http://schemas.microsoft.com/office/drawing/2014/main" id="{046BA62C-D0A9-4E30-F533-DC3C02F4AB0D}"/>
              </a:ext>
            </a:extLst>
          </p:cNvPr>
          <p:cNvSpPr>
            <a:spLocks noGrp="1"/>
          </p:cNvSpPr>
          <p:nvPr>
            <p:ph type="body" sz="quarter" idx="14"/>
          </p:nvPr>
        </p:nvSpPr>
        <p:spPr>
          <a:xfrm>
            <a:off x="4010826" y="4270611"/>
            <a:ext cx="1879600" cy="447675"/>
          </a:xfrm>
        </p:spPr>
        <p:txBody>
          <a:bodyPr/>
          <a:lstStyle>
            <a:lvl1pPr marL="0" indent="0" algn="ctr">
              <a:buNone/>
              <a:defRPr sz="1800"/>
            </a:lvl1pPr>
          </a:lstStyle>
          <a:p>
            <a:pPr lvl="0"/>
            <a:r>
              <a:rPr lang="en-US" dirty="0"/>
              <a:t>Click to edit Master text styles</a:t>
            </a:r>
          </a:p>
        </p:txBody>
      </p:sp>
      <p:sp>
        <p:nvSpPr>
          <p:cNvPr id="23" name="Text Placeholder 20">
            <a:extLst>
              <a:ext uri="{FF2B5EF4-FFF2-40B4-BE49-F238E27FC236}">
                <a16:creationId xmlns:a16="http://schemas.microsoft.com/office/drawing/2014/main" id="{5C0FE88A-380D-B8C3-41A8-0385DFCF7328}"/>
              </a:ext>
            </a:extLst>
          </p:cNvPr>
          <p:cNvSpPr>
            <a:spLocks noGrp="1"/>
          </p:cNvSpPr>
          <p:nvPr>
            <p:ph type="body" sz="quarter" idx="15"/>
          </p:nvPr>
        </p:nvSpPr>
        <p:spPr>
          <a:xfrm>
            <a:off x="6612224" y="4270611"/>
            <a:ext cx="1879600" cy="447675"/>
          </a:xfrm>
        </p:spPr>
        <p:txBody>
          <a:bodyPr/>
          <a:lstStyle>
            <a:lvl1pPr marL="0" indent="0" algn="ctr">
              <a:buNone/>
              <a:defRPr sz="1800"/>
            </a:lvl1pPr>
          </a:lstStyle>
          <a:p>
            <a:pPr lvl="0"/>
            <a:r>
              <a:rPr lang="en-US" dirty="0"/>
              <a:t>Click to edit Master text styles</a:t>
            </a:r>
          </a:p>
        </p:txBody>
      </p:sp>
      <p:sp>
        <p:nvSpPr>
          <p:cNvPr id="24" name="Text Placeholder 20">
            <a:extLst>
              <a:ext uri="{FF2B5EF4-FFF2-40B4-BE49-F238E27FC236}">
                <a16:creationId xmlns:a16="http://schemas.microsoft.com/office/drawing/2014/main" id="{9FB11D54-5581-6C65-F8AA-E784D69B23EA}"/>
              </a:ext>
            </a:extLst>
          </p:cNvPr>
          <p:cNvSpPr>
            <a:spLocks noGrp="1"/>
          </p:cNvSpPr>
          <p:nvPr>
            <p:ph type="body" sz="quarter" idx="16"/>
          </p:nvPr>
        </p:nvSpPr>
        <p:spPr>
          <a:xfrm>
            <a:off x="9070641" y="4270611"/>
            <a:ext cx="1879600" cy="447675"/>
          </a:xfrm>
        </p:spPr>
        <p:txBody>
          <a:bodyPr/>
          <a:lstStyle>
            <a:lvl1pPr marL="0" indent="0" algn="ctr">
              <a:buNone/>
              <a:defRPr sz="1800"/>
            </a:lvl1pPr>
          </a:lstStyle>
          <a:p>
            <a:pPr lvl="0"/>
            <a:r>
              <a:rPr lang="en-US" dirty="0"/>
              <a:t>Click to edit Master text styles</a:t>
            </a:r>
          </a:p>
        </p:txBody>
      </p:sp>
    </p:spTree>
    <p:extLst>
      <p:ext uri="{BB962C8B-B14F-4D97-AF65-F5344CB8AC3E}">
        <p14:creationId xmlns:p14="http://schemas.microsoft.com/office/powerpoint/2010/main" val="367875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A-DA50-CD19-16B5-15294257B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B400A-6329-1807-5249-ADFB72D5729F}"/>
              </a:ext>
            </a:extLst>
          </p:cNvPr>
          <p:cNvSpPr>
            <a:spLocks noGrp="1"/>
          </p:cNvSpPr>
          <p:nvPr>
            <p:ph type="dt" sz="half" idx="10"/>
          </p:nvPr>
        </p:nvSpPr>
        <p:spPr/>
        <p:txBody>
          <a:bodyPr/>
          <a:lstStyle/>
          <a:p>
            <a:fld id="{5669583B-16C0-45A6-A6FE-C93A838B8441}" type="datetime1">
              <a:rPr lang="en-US" smtClean="0"/>
              <a:t>4/14/2023</a:t>
            </a:fld>
            <a:endParaRPr lang="en-US"/>
          </a:p>
        </p:txBody>
      </p:sp>
      <p:sp>
        <p:nvSpPr>
          <p:cNvPr id="4" name="Footer Placeholder 3">
            <a:extLst>
              <a:ext uri="{FF2B5EF4-FFF2-40B4-BE49-F238E27FC236}">
                <a16:creationId xmlns:a16="http://schemas.microsoft.com/office/drawing/2014/main" id="{E8C40F5F-1489-0ACE-43C9-E57DA198B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0F310-D1F8-8E69-D7CC-C749EED9B9C3}"/>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6" name="TextBox 5">
            <a:extLst>
              <a:ext uri="{FF2B5EF4-FFF2-40B4-BE49-F238E27FC236}">
                <a16:creationId xmlns:a16="http://schemas.microsoft.com/office/drawing/2014/main" id="{86EFC924-0486-545B-D180-EF6D7F14D41C}"/>
              </a:ext>
            </a:extLst>
          </p:cNvPr>
          <p:cNvSpPr txBox="1"/>
          <p:nvPr userDrawn="1"/>
        </p:nvSpPr>
        <p:spPr>
          <a:xfrm>
            <a:off x="1393694" y="1241988"/>
            <a:ext cx="9144000" cy="584775"/>
          </a:xfrm>
          <a:prstGeom prst="rect">
            <a:avLst/>
          </a:prstGeom>
          <a:noFill/>
        </p:spPr>
        <p:txBody>
          <a:bodyPr wrap="square" rtlCol="0">
            <a:spAutoFit/>
          </a:bodyPr>
          <a:lstStyle/>
          <a:p>
            <a:pPr algn="ctr"/>
            <a:r>
              <a:rPr lang="en-US" sz="3200" b="1" dirty="0">
                <a:solidFill>
                  <a:srgbClr val="7030A0"/>
                </a:solidFill>
                <a:latin typeface="Avenir Next LT Pro" panose="020B0504020202020204" pitchFamily="34" charset="0"/>
              </a:rPr>
              <a:t>The CR Workflow Process</a:t>
            </a:r>
          </a:p>
        </p:txBody>
      </p:sp>
      <p:grpSp>
        <p:nvGrpSpPr>
          <p:cNvPr id="7" name="Group 6">
            <a:extLst>
              <a:ext uri="{FF2B5EF4-FFF2-40B4-BE49-F238E27FC236}">
                <a16:creationId xmlns:a16="http://schemas.microsoft.com/office/drawing/2014/main" id="{E1386C98-5B08-334D-030F-6C9E7BB13B15}"/>
              </a:ext>
            </a:extLst>
          </p:cNvPr>
          <p:cNvGrpSpPr/>
          <p:nvPr userDrawn="1"/>
        </p:nvGrpSpPr>
        <p:grpSpPr>
          <a:xfrm>
            <a:off x="397139" y="2793847"/>
            <a:ext cx="11318469" cy="3531976"/>
            <a:chOff x="0" y="1"/>
            <a:chExt cx="5940425" cy="1853754"/>
          </a:xfrm>
        </p:grpSpPr>
        <p:sp>
          <p:nvSpPr>
            <p:cNvPr id="8" name="Oval 7">
              <a:extLst>
                <a:ext uri="{FF2B5EF4-FFF2-40B4-BE49-F238E27FC236}">
                  <a16:creationId xmlns:a16="http://schemas.microsoft.com/office/drawing/2014/main" id="{3BBC20FC-8CEC-E72E-CDAA-94FAE0C88456}"/>
                </a:ext>
              </a:extLst>
            </p:cNvPr>
            <p:cNvSpPr/>
            <p:nvPr/>
          </p:nvSpPr>
          <p:spPr>
            <a:xfrm>
              <a:off x="0" y="1"/>
              <a:ext cx="1163320" cy="1163320"/>
            </a:xfrm>
            <a:prstGeom prst="ellipse">
              <a:avLst/>
            </a:prstGeom>
            <a:solidFill>
              <a:srgbClr val="C602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000" kern="1200">
                  <a:solidFill>
                    <a:srgbClr val="FFFFFF"/>
                  </a:solidFill>
                  <a:effectLst/>
                  <a:latin typeface="Avenir Next LT Pro" panose="020B0504020202020204" pitchFamily="34" charset="0"/>
                  <a:ea typeface="Calibri" panose="020F0502020204030204" pitchFamily="34" charset="0"/>
                  <a:cs typeface="Arial" panose="020B0604020202020204" pitchFamily="34" charset="0"/>
                </a:rPr>
                <a:t>Designation of Eligible Patients</a:t>
              </a:r>
              <a:endParaRPr lang="en-US" sz="2800">
                <a:effectLst/>
                <a:ea typeface="Calibri" panose="020F0502020204030204" pitchFamily="34" charset="0"/>
                <a:cs typeface="Arial" panose="020B0604020202020204" pitchFamily="34" charset="0"/>
              </a:endParaRPr>
            </a:p>
          </p:txBody>
        </p:sp>
        <p:sp>
          <p:nvSpPr>
            <p:cNvPr id="9" name="Oval 8">
              <a:extLst>
                <a:ext uri="{FF2B5EF4-FFF2-40B4-BE49-F238E27FC236}">
                  <a16:creationId xmlns:a16="http://schemas.microsoft.com/office/drawing/2014/main" id="{674CF71F-BDAD-A33F-95AB-FE29C60CCA81}"/>
                </a:ext>
              </a:extLst>
            </p:cNvPr>
            <p:cNvSpPr/>
            <p:nvPr/>
          </p:nvSpPr>
          <p:spPr>
            <a:xfrm>
              <a:off x="1195705" y="1"/>
              <a:ext cx="1163320" cy="1163320"/>
            </a:xfrm>
            <a:prstGeom prst="ellipse">
              <a:avLst/>
            </a:prstGeom>
            <a:solidFill>
              <a:srgbClr val="691F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000" kern="1200">
                  <a:solidFill>
                    <a:srgbClr val="FFFFFF"/>
                  </a:solidFill>
                  <a:effectLst/>
                  <a:latin typeface="Avenir Next LT Pro" panose="020B0504020202020204" pitchFamily="34" charset="0"/>
                  <a:ea typeface="Calibri" panose="020F0502020204030204" pitchFamily="34" charset="0"/>
                  <a:cs typeface="Arial" panose="020B0604020202020204" pitchFamily="34" charset="0"/>
                </a:rPr>
                <a:t>How Referrals Currently Happen</a:t>
              </a:r>
              <a:endParaRPr lang="en-US" sz="2800">
                <a:effectLst/>
                <a:ea typeface="Calibri" panose="020F0502020204030204" pitchFamily="34" charset="0"/>
                <a:cs typeface="Arial" panose="020B0604020202020204" pitchFamily="34" charset="0"/>
              </a:endParaRPr>
            </a:p>
          </p:txBody>
        </p:sp>
        <p:sp>
          <p:nvSpPr>
            <p:cNvPr id="10" name="Oval 9">
              <a:extLst>
                <a:ext uri="{FF2B5EF4-FFF2-40B4-BE49-F238E27FC236}">
                  <a16:creationId xmlns:a16="http://schemas.microsoft.com/office/drawing/2014/main" id="{41F9B826-1C57-D082-E77D-22DF23615F26}"/>
                </a:ext>
              </a:extLst>
            </p:cNvPr>
            <p:cNvSpPr/>
            <p:nvPr/>
          </p:nvSpPr>
          <p:spPr>
            <a:xfrm>
              <a:off x="2385695" y="16511"/>
              <a:ext cx="1163320" cy="1163320"/>
            </a:xfrm>
            <a:prstGeom prst="ellipse">
              <a:avLst/>
            </a:prstGeom>
            <a:solidFill>
              <a:srgbClr val="691F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000" kern="1200">
                  <a:solidFill>
                    <a:srgbClr val="FFFFFF"/>
                  </a:solidFill>
                  <a:effectLst/>
                  <a:latin typeface="Avenir Next LT Pro" panose="020B0504020202020204" pitchFamily="34" charset="0"/>
                  <a:ea typeface="Calibri" panose="020F0502020204030204" pitchFamily="34" charset="0"/>
                  <a:cs typeface="Arial" panose="020B0604020202020204" pitchFamily="34" charset="0"/>
                </a:rPr>
                <a:t>How Data is Collected</a:t>
              </a:r>
              <a:endParaRPr lang="en-US" sz="2800">
                <a:effectLst/>
                <a:ea typeface="Calibri" panose="020F0502020204030204" pitchFamily="34" charset="0"/>
                <a:cs typeface="Arial" panose="020B0604020202020204" pitchFamily="34" charset="0"/>
              </a:endParaRPr>
            </a:p>
          </p:txBody>
        </p:sp>
        <p:sp>
          <p:nvSpPr>
            <p:cNvPr id="11" name="Oval 10">
              <a:extLst>
                <a:ext uri="{FF2B5EF4-FFF2-40B4-BE49-F238E27FC236}">
                  <a16:creationId xmlns:a16="http://schemas.microsoft.com/office/drawing/2014/main" id="{F28ACDAC-4DBA-1074-1E26-DA1F52A36B62}"/>
                </a:ext>
              </a:extLst>
            </p:cNvPr>
            <p:cNvSpPr/>
            <p:nvPr/>
          </p:nvSpPr>
          <p:spPr>
            <a:xfrm>
              <a:off x="3581400" y="16511"/>
              <a:ext cx="1163320" cy="1163320"/>
            </a:xfrm>
            <a:prstGeom prst="ellipse">
              <a:avLst/>
            </a:prstGeom>
            <a:solidFill>
              <a:srgbClr val="691F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000" kern="1200">
                  <a:solidFill>
                    <a:srgbClr val="FFFFFF"/>
                  </a:solidFill>
                  <a:effectLst/>
                  <a:latin typeface="Avenir Next LT Pro" panose="020B0504020202020204" pitchFamily="34" charset="0"/>
                  <a:ea typeface="Calibri" panose="020F0502020204030204" pitchFamily="34" charset="0"/>
                  <a:cs typeface="Arial" panose="020B0604020202020204" pitchFamily="34" charset="0"/>
                </a:rPr>
                <a:t>How CC Currently Works</a:t>
              </a:r>
              <a:endParaRPr lang="en-US" sz="2800">
                <a:effectLst/>
                <a:ea typeface="Calibri" panose="020F0502020204030204" pitchFamily="34" charset="0"/>
                <a:cs typeface="Arial" panose="020B0604020202020204" pitchFamily="34" charset="0"/>
              </a:endParaRPr>
            </a:p>
          </p:txBody>
        </p:sp>
        <p:sp>
          <p:nvSpPr>
            <p:cNvPr id="12" name="Oval 11">
              <a:extLst>
                <a:ext uri="{FF2B5EF4-FFF2-40B4-BE49-F238E27FC236}">
                  <a16:creationId xmlns:a16="http://schemas.microsoft.com/office/drawing/2014/main" id="{E8E334B0-8E49-8F5B-F2C2-B177490203F0}"/>
                </a:ext>
              </a:extLst>
            </p:cNvPr>
            <p:cNvSpPr/>
            <p:nvPr/>
          </p:nvSpPr>
          <p:spPr>
            <a:xfrm>
              <a:off x="4777105" y="16511"/>
              <a:ext cx="1163320" cy="1163320"/>
            </a:xfrm>
            <a:prstGeom prst="ellipse">
              <a:avLst/>
            </a:prstGeom>
            <a:solidFill>
              <a:srgbClr val="C602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p>
              <a:pPr marL="0" marR="0" algn="ctr">
                <a:lnSpc>
                  <a:spcPct val="106000"/>
                </a:lnSpc>
                <a:spcBef>
                  <a:spcPts val="0"/>
                </a:spcBef>
                <a:spcAft>
                  <a:spcPts val="800"/>
                </a:spcAft>
              </a:pPr>
              <a:r>
                <a:rPr lang="en-US" sz="2000" kern="1200">
                  <a:solidFill>
                    <a:srgbClr val="FFFFFF"/>
                  </a:solidFill>
                  <a:effectLst/>
                  <a:latin typeface="Avenir Next LT Pro" panose="020B0504020202020204" pitchFamily="34" charset="0"/>
                  <a:ea typeface="Calibri" panose="020F0502020204030204" pitchFamily="34" charset="0"/>
                  <a:cs typeface="Arial" panose="020B0604020202020204" pitchFamily="34" charset="0"/>
                </a:rPr>
                <a:t>Patient Completion of CR</a:t>
              </a:r>
              <a:endParaRPr lang="en-US" sz="2800">
                <a:effectLst/>
                <a:ea typeface="Calibri" panose="020F0502020204030204" pitchFamily="34" charset="0"/>
                <a:cs typeface="Arial" panose="020B0604020202020204" pitchFamily="34" charset="0"/>
              </a:endParaRPr>
            </a:p>
          </p:txBody>
        </p:sp>
        <p:cxnSp>
          <p:nvCxnSpPr>
            <p:cNvPr id="13" name="Connector: Elbow 12">
              <a:extLst>
                <a:ext uri="{FF2B5EF4-FFF2-40B4-BE49-F238E27FC236}">
                  <a16:creationId xmlns:a16="http://schemas.microsoft.com/office/drawing/2014/main" id="{3B893C3E-7675-1944-05EE-48DC2AE408FA}"/>
                </a:ext>
              </a:extLst>
            </p:cNvPr>
            <p:cNvCxnSpPr/>
            <p:nvPr/>
          </p:nvCxnSpPr>
          <p:spPr>
            <a:xfrm rot="16200000" flipH="1">
              <a:off x="2961957" y="-2380296"/>
              <a:ext cx="16510" cy="4777105"/>
            </a:xfrm>
            <a:prstGeom prst="bentConnector3">
              <a:avLst>
                <a:gd name="adj1" fmla="val -2046826"/>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E9CF9E6A-2F24-4312-ACBC-42F357AB287F}"/>
                </a:ext>
              </a:extLst>
            </p:cNvPr>
            <p:cNvCxnSpPr>
              <a:cxnSpLocks/>
            </p:cNvCxnSpPr>
            <p:nvPr/>
          </p:nvCxnSpPr>
          <p:spPr>
            <a:xfrm rot="16200000" flipH="1">
              <a:off x="2961957" y="-21272"/>
              <a:ext cx="16510" cy="2385695"/>
            </a:xfrm>
            <a:prstGeom prst="bentConnector3">
              <a:avLst>
                <a:gd name="adj1" fmla="val 2207038"/>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41A12AE-52C2-F1B1-9588-EA51073B2F81}"/>
                </a:ext>
              </a:extLst>
            </p:cNvPr>
            <p:cNvCxnSpPr>
              <a:cxnSpLocks/>
            </p:cNvCxnSpPr>
            <p:nvPr/>
          </p:nvCxnSpPr>
          <p:spPr>
            <a:xfrm flipH="1" flipV="1">
              <a:off x="2967355" y="1163320"/>
              <a:ext cx="2858" cy="36424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B1B2978F-EAFC-E52C-5F41-05D310FA2E8F}"/>
                </a:ext>
              </a:extLst>
            </p:cNvPr>
            <p:cNvSpPr txBox="1"/>
            <p:nvPr/>
          </p:nvSpPr>
          <p:spPr>
            <a:xfrm>
              <a:off x="1588218" y="1543706"/>
              <a:ext cx="2767330" cy="310049"/>
            </a:xfrm>
            <a:prstGeom prst="rect">
              <a:avLst/>
            </a:prstGeom>
            <a:noFill/>
          </p:spPr>
          <p:txBody>
            <a:bodyPr wrap="square">
              <a:spAutoFit/>
            </a:bodyPr>
            <a:lstStyle/>
            <a:p>
              <a:pPr marL="0" marR="0" algn="ctr">
                <a:lnSpc>
                  <a:spcPct val="106000"/>
                </a:lnSpc>
                <a:spcBef>
                  <a:spcPts val="0"/>
                </a:spcBef>
                <a:spcAft>
                  <a:spcPts val="800"/>
                </a:spcAft>
              </a:pPr>
              <a:r>
                <a:rPr lang="en-US" sz="3200" kern="1200" dirty="0">
                  <a:solidFill>
                    <a:srgbClr val="691F74"/>
                  </a:solidFill>
                  <a:effectLst/>
                  <a:latin typeface="Avenir Next LT Pro" panose="020B0504020202020204" pitchFamily="34" charset="0"/>
                  <a:ea typeface="Calibri" panose="020F0502020204030204" pitchFamily="34" charset="0"/>
                  <a:cs typeface="Arial" panose="020B0604020202020204" pitchFamily="34" charset="0"/>
                </a:rPr>
                <a:t>Foundational Process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41967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A-DA50-CD19-16B5-15294257B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B400A-6329-1807-5249-ADFB72D5729F}"/>
              </a:ext>
            </a:extLst>
          </p:cNvPr>
          <p:cNvSpPr>
            <a:spLocks noGrp="1"/>
          </p:cNvSpPr>
          <p:nvPr>
            <p:ph type="dt" sz="half" idx="10"/>
          </p:nvPr>
        </p:nvSpPr>
        <p:spPr/>
        <p:txBody>
          <a:bodyPr/>
          <a:lstStyle/>
          <a:p>
            <a:fld id="{5669583B-16C0-45A6-A6FE-C93A838B8441}" type="datetime1">
              <a:rPr lang="en-US" smtClean="0"/>
              <a:t>4/14/2023</a:t>
            </a:fld>
            <a:endParaRPr lang="en-US"/>
          </a:p>
        </p:txBody>
      </p:sp>
      <p:sp>
        <p:nvSpPr>
          <p:cNvPr id="4" name="Footer Placeholder 3">
            <a:extLst>
              <a:ext uri="{FF2B5EF4-FFF2-40B4-BE49-F238E27FC236}">
                <a16:creationId xmlns:a16="http://schemas.microsoft.com/office/drawing/2014/main" id="{E8C40F5F-1489-0ACE-43C9-E57DA198B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0F310-D1F8-8E69-D7CC-C749EED9B9C3}"/>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grpSp>
        <p:nvGrpSpPr>
          <p:cNvPr id="6" name="Group 5">
            <a:extLst>
              <a:ext uri="{FF2B5EF4-FFF2-40B4-BE49-F238E27FC236}">
                <a16:creationId xmlns:a16="http://schemas.microsoft.com/office/drawing/2014/main" id="{D46089CE-D416-FB1B-D73E-02DB388523B0}"/>
              </a:ext>
            </a:extLst>
          </p:cNvPr>
          <p:cNvGrpSpPr/>
          <p:nvPr userDrawn="1"/>
        </p:nvGrpSpPr>
        <p:grpSpPr>
          <a:xfrm>
            <a:off x="1546440" y="1388129"/>
            <a:ext cx="9158118" cy="4747202"/>
            <a:chOff x="1516941" y="1270142"/>
            <a:chExt cx="9158118" cy="4540151"/>
          </a:xfrm>
        </p:grpSpPr>
        <p:sp>
          <p:nvSpPr>
            <p:cNvPr id="7" name="Rectangle 6">
              <a:extLst>
                <a:ext uri="{FF2B5EF4-FFF2-40B4-BE49-F238E27FC236}">
                  <a16:creationId xmlns:a16="http://schemas.microsoft.com/office/drawing/2014/main" id="{38147FC8-521F-4C09-EB58-70EEC0874E30}"/>
                </a:ext>
              </a:extLst>
            </p:cNvPr>
            <p:cNvSpPr/>
            <p:nvPr/>
          </p:nvSpPr>
          <p:spPr>
            <a:xfrm>
              <a:off x="1524001" y="1270142"/>
              <a:ext cx="9143998" cy="673769"/>
            </a:xfrm>
            <a:prstGeom prst="rect">
              <a:avLst/>
            </a:prstGeom>
            <a:solidFill>
              <a:srgbClr val="692A75"/>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8" name="Rectangle 7">
              <a:extLst>
                <a:ext uri="{FF2B5EF4-FFF2-40B4-BE49-F238E27FC236}">
                  <a16:creationId xmlns:a16="http://schemas.microsoft.com/office/drawing/2014/main" id="{783BC261-A295-7628-4581-AA282EF16733}"/>
                </a:ext>
              </a:extLst>
            </p:cNvPr>
            <p:cNvSpPr/>
            <p:nvPr/>
          </p:nvSpPr>
          <p:spPr>
            <a:xfrm>
              <a:off x="1524001" y="2230033"/>
              <a:ext cx="9143999" cy="673769"/>
            </a:xfrm>
            <a:prstGeom prst="rect">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9" name="Rectangle 8">
              <a:extLst>
                <a:ext uri="{FF2B5EF4-FFF2-40B4-BE49-F238E27FC236}">
                  <a16:creationId xmlns:a16="http://schemas.microsoft.com/office/drawing/2014/main" id="{1F1AD890-A544-00A1-5EF5-A0DAE89DAFC5}"/>
                </a:ext>
              </a:extLst>
            </p:cNvPr>
            <p:cNvSpPr/>
            <p:nvPr/>
          </p:nvSpPr>
          <p:spPr>
            <a:xfrm>
              <a:off x="1516941" y="3189924"/>
              <a:ext cx="9158118" cy="673769"/>
            </a:xfrm>
            <a:prstGeom prst="rect">
              <a:avLst/>
            </a:prstGeom>
            <a:solidFill>
              <a:srgbClr val="692A75"/>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10" name="Rectangle 9">
              <a:extLst>
                <a:ext uri="{FF2B5EF4-FFF2-40B4-BE49-F238E27FC236}">
                  <a16:creationId xmlns:a16="http://schemas.microsoft.com/office/drawing/2014/main" id="{87DCF106-9F92-E84D-6E3E-D5166FD512FF}"/>
                </a:ext>
              </a:extLst>
            </p:cNvPr>
            <p:cNvSpPr/>
            <p:nvPr/>
          </p:nvSpPr>
          <p:spPr>
            <a:xfrm>
              <a:off x="1526905" y="4202085"/>
              <a:ext cx="9138191" cy="673769"/>
            </a:xfrm>
            <a:prstGeom prst="rect">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11" name="Rectangle 10">
              <a:extLst>
                <a:ext uri="{FF2B5EF4-FFF2-40B4-BE49-F238E27FC236}">
                  <a16:creationId xmlns:a16="http://schemas.microsoft.com/office/drawing/2014/main" id="{8129A92F-5BFC-A776-D3D5-6583817C02C0}"/>
                </a:ext>
              </a:extLst>
            </p:cNvPr>
            <p:cNvSpPr/>
            <p:nvPr/>
          </p:nvSpPr>
          <p:spPr>
            <a:xfrm>
              <a:off x="1526905" y="5136524"/>
              <a:ext cx="9138190" cy="673769"/>
            </a:xfrm>
            <a:prstGeom prst="rect">
              <a:avLst/>
            </a:prstGeom>
            <a:solidFill>
              <a:srgbClr val="692A75"/>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endPar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grpSp>
      <p:sp>
        <p:nvSpPr>
          <p:cNvPr id="13" name="Text Placeholder 12">
            <a:extLst>
              <a:ext uri="{FF2B5EF4-FFF2-40B4-BE49-F238E27FC236}">
                <a16:creationId xmlns:a16="http://schemas.microsoft.com/office/drawing/2014/main" id="{2ABAF99B-38C5-1276-4E6A-6CCF35DEB57C}"/>
              </a:ext>
            </a:extLst>
          </p:cNvPr>
          <p:cNvSpPr>
            <a:spLocks noGrp="1"/>
          </p:cNvSpPr>
          <p:nvPr>
            <p:ph type="body" sz="quarter" idx="13"/>
          </p:nvPr>
        </p:nvSpPr>
        <p:spPr>
          <a:xfrm>
            <a:off x="1628775" y="1387475"/>
            <a:ext cx="9075738" cy="704850"/>
          </a:xfrm>
        </p:spPr>
        <p:txBody>
          <a:bodyPr anchor="ctr"/>
          <a:lstStyle>
            <a:lvl1pPr marL="0" indent="0">
              <a:buNone/>
              <a:defRPr sz="2400">
                <a:solidFill>
                  <a:schemeClr val="bg1"/>
                </a:solidFill>
              </a:defRPr>
            </a:lvl1pPr>
          </a:lstStyle>
          <a:p>
            <a:pPr lvl="0"/>
            <a:r>
              <a:rPr lang="en-US" dirty="0"/>
              <a:t>Click to edit Master text styles</a:t>
            </a:r>
          </a:p>
        </p:txBody>
      </p:sp>
      <p:sp>
        <p:nvSpPr>
          <p:cNvPr id="14" name="Text Placeholder 12">
            <a:extLst>
              <a:ext uri="{FF2B5EF4-FFF2-40B4-BE49-F238E27FC236}">
                <a16:creationId xmlns:a16="http://schemas.microsoft.com/office/drawing/2014/main" id="{0930F08E-125F-9259-7F11-1E6F75DF658A}"/>
              </a:ext>
            </a:extLst>
          </p:cNvPr>
          <p:cNvSpPr>
            <a:spLocks noGrp="1"/>
          </p:cNvSpPr>
          <p:nvPr>
            <p:ph type="body" sz="quarter" idx="14"/>
          </p:nvPr>
        </p:nvSpPr>
        <p:spPr>
          <a:xfrm>
            <a:off x="1628775" y="2391618"/>
            <a:ext cx="9075738" cy="704850"/>
          </a:xfrm>
        </p:spPr>
        <p:txBody>
          <a:bodyPr anchor="ctr"/>
          <a:lstStyle>
            <a:lvl1pPr marL="0" indent="0">
              <a:buNone/>
              <a:defRPr sz="2400">
                <a:solidFill>
                  <a:schemeClr val="bg1"/>
                </a:solidFill>
              </a:defRPr>
            </a:lvl1pPr>
          </a:lstStyle>
          <a:p>
            <a:pPr lvl="0"/>
            <a:r>
              <a:rPr lang="en-US" dirty="0"/>
              <a:t>Click to edit Master text styles</a:t>
            </a:r>
          </a:p>
        </p:txBody>
      </p:sp>
      <p:sp>
        <p:nvSpPr>
          <p:cNvPr id="15" name="Text Placeholder 12">
            <a:extLst>
              <a:ext uri="{FF2B5EF4-FFF2-40B4-BE49-F238E27FC236}">
                <a16:creationId xmlns:a16="http://schemas.microsoft.com/office/drawing/2014/main" id="{90E66775-AE5D-4C7B-0C86-415A2A962441}"/>
              </a:ext>
            </a:extLst>
          </p:cNvPr>
          <p:cNvSpPr>
            <a:spLocks noGrp="1"/>
          </p:cNvSpPr>
          <p:nvPr>
            <p:ph type="body" sz="quarter" idx="15"/>
          </p:nvPr>
        </p:nvSpPr>
        <p:spPr>
          <a:xfrm>
            <a:off x="1616205" y="3386249"/>
            <a:ext cx="9075738" cy="704850"/>
          </a:xfrm>
        </p:spPr>
        <p:txBody>
          <a:bodyPr anchor="ctr"/>
          <a:lstStyle>
            <a:lvl1pPr marL="0" indent="0">
              <a:buNone/>
              <a:defRPr sz="2400">
                <a:solidFill>
                  <a:schemeClr val="bg1"/>
                </a:solidFill>
              </a:defRPr>
            </a:lvl1pPr>
          </a:lstStyle>
          <a:p>
            <a:pPr lvl="0"/>
            <a:r>
              <a:rPr lang="en-US" dirty="0"/>
              <a:t>Click to edit Master text styles</a:t>
            </a:r>
          </a:p>
        </p:txBody>
      </p:sp>
      <p:sp>
        <p:nvSpPr>
          <p:cNvPr id="16" name="Text Placeholder 12">
            <a:extLst>
              <a:ext uri="{FF2B5EF4-FFF2-40B4-BE49-F238E27FC236}">
                <a16:creationId xmlns:a16="http://schemas.microsoft.com/office/drawing/2014/main" id="{6DC6EC02-5A87-7C21-32F3-E6CB04558A16}"/>
              </a:ext>
            </a:extLst>
          </p:cNvPr>
          <p:cNvSpPr>
            <a:spLocks noGrp="1"/>
          </p:cNvSpPr>
          <p:nvPr>
            <p:ph type="body" sz="quarter" idx="16"/>
          </p:nvPr>
        </p:nvSpPr>
        <p:spPr>
          <a:xfrm>
            <a:off x="1628381" y="4444923"/>
            <a:ext cx="9075738" cy="704850"/>
          </a:xfrm>
        </p:spPr>
        <p:txBody>
          <a:bodyPr anchor="ctr"/>
          <a:lstStyle>
            <a:lvl1pPr marL="0" indent="0">
              <a:buNone/>
              <a:defRPr sz="2400">
                <a:solidFill>
                  <a:schemeClr val="bg1"/>
                </a:solidFill>
              </a:defRPr>
            </a:lvl1pPr>
          </a:lstStyle>
          <a:p>
            <a:pPr lvl="0"/>
            <a:r>
              <a:rPr lang="en-US" dirty="0"/>
              <a:t>Click to edit Master text styles</a:t>
            </a:r>
          </a:p>
        </p:txBody>
      </p:sp>
      <p:sp>
        <p:nvSpPr>
          <p:cNvPr id="17" name="Text Placeholder 12">
            <a:extLst>
              <a:ext uri="{FF2B5EF4-FFF2-40B4-BE49-F238E27FC236}">
                <a16:creationId xmlns:a16="http://schemas.microsoft.com/office/drawing/2014/main" id="{892F4866-3C24-34D1-57D3-FF58C7123493}"/>
              </a:ext>
            </a:extLst>
          </p:cNvPr>
          <p:cNvSpPr>
            <a:spLocks noGrp="1"/>
          </p:cNvSpPr>
          <p:nvPr>
            <p:ph type="body" sz="quarter" idx="17"/>
          </p:nvPr>
        </p:nvSpPr>
        <p:spPr>
          <a:xfrm>
            <a:off x="1628775" y="5425897"/>
            <a:ext cx="9075738" cy="704850"/>
          </a:xfrm>
        </p:spPr>
        <p:txBody>
          <a:bodyPr anchor="ctr"/>
          <a:lstStyle>
            <a:lvl1pPr marL="0" indent="0">
              <a:buNone/>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65683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BCB7A-2D82-4551-A69B-6AD521D1C7A4}"/>
              </a:ext>
            </a:extLst>
          </p:cNvPr>
          <p:cNvSpPr>
            <a:spLocks noGrp="1"/>
          </p:cNvSpPr>
          <p:nvPr>
            <p:ph type="dt" sz="half" idx="10"/>
          </p:nvPr>
        </p:nvSpPr>
        <p:spPr/>
        <p:txBody>
          <a:bodyPr/>
          <a:lstStyle/>
          <a:p>
            <a:fld id="{63A5B380-3C2E-4B00-AF9E-465A06A13E97}" type="datetime1">
              <a:rPr lang="en-US" smtClean="0"/>
              <a:t>4/14/2023</a:t>
            </a:fld>
            <a:endParaRPr lang="en-US"/>
          </a:p>
        </p:txBody>
      </p:sp>
      <p:sp>
        <p:nvSpPr>
          <p:cNvPr id="3" name="Footer Placeholder 2">
            <a:extLst>
              <a:ext uri="{FF2B5EF4-FFF2-40B4-BE49-F238E27FC236}">
                <a16:creationId xmlns:a16="http://schemas.microsoft.com/office/drawing/2014/main" id="{AB2D2C0C-FED4-751C-8AA9-5A903152F7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A6AC49-37DA-65DB-A257-AAFDC7A6D80F}"/>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5" name="Title 6">
            <a:extLst>
              <a:ext uri="{FF2B5EF4-FFF2-40B4-BE49-F238E27FC236}">
                <a16:creationId xmlns:a16="http://schemas.microsoft.com/office/drawing/2014/main" id="{65E8D702-3AC5-AC64-0836-FAF3CBD1E2D0}"/>
              </a:ext>
            </a:extLst>
          </p:cNvPr>
          <p:cNvSpPr>
            <a:spLocks noGrp="1"/>
          </p:cNvSpPr>
          <p:nvPr>
            <p:ph type="title"/>
          </p:nvPr>
        </p:nvSpPr>
        <p:spPr>
          <a:xfrm>
            <a:off x="0" y="1"/>
            <a:ext cx="12192000" cy="813816"/>
          </a:xfrm>
          <a:solidFill>
            <a:srgbClr val="C42033"/>
          </a:solidFill>
        </p:spPr>
        <p:txBody>
          <a:bodyPr>
            <a:normAutofit/>
          </a:bodyPr>
          <a:lstStyle/>
          <a:p>
            <a:pPr algn="ctr"/>
            <a:endParaRPr lang="en-US" sz="34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367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BCB7A-2D82-4551-A69B-6AD521D1C7A4}"/>
              </a:ext>
            </a:extLst>
          </p:cNvPr>
          <p:cNvSpPr>
            <a:spLocks noGrp="1"/>
          </p:cNvSpPr>
          <p:nvPr>
            <p:ph type="dt" sz="half" idx="10"/>
          </p:nvPr>
        </p:nvSpPr>
        <p:spPr/>
        <p:txBody>
          <a:bodyPr/>
          <a:lstStyle/>
          <a:p>
            <a:fld id="{63A5B380-3C2E-4B00-AF9E-465A06A13E97}" type="datetime1">
              <a:rPr lang="en-US" smtClean="0"/>
              <a:t>4/14/2023</a:t>
            </a:fld>
            <a:endParaRPr lang="en-US"/>
          </a:p>
        </p:txBody>
      </p:sp>
      <p:sp>
        <p:nvSpPr>
          <p:cNvPr id="3" name="Footer Placeholder 2">
            <a:extLst>
              <a:ext uri="{FF2B5EF4-FFF2-40B4-BE49-F238E27FC236}">
                <a16:creationId xmlns:a16="http://schemas.microsoft.com/office/drawing/2014/main" id="{AB2D2C0C-FED4-751C-8AA9-5A903152F7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A6AC49-37DA-65DB-A257-AAFDC7A6D80F}"/>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5" name="Title 6">
            <a:extLst>
              <a:ext uri="{FF2B5EF4-FFF2-40B4-BE49-F238E27FC236}">
                <a16:creationId xmlns:a16="http://schemas.microsoft.com/office/drawing/2014/main" id="{65E8D702-3AC5-AC64-0836-FAF3CBD1E2D0}"/>
              </a:ext>
            </a:extLst>
          </p:cNvPr>
          <p:cNvSpPr>
            <a:spLocks noGrp="1"/>
          </p:cNvSpPr>
          <p:nvPr>
            <p:ph type="title"/>
          </p:nvPr>
        </p:nvSpPr>
        <p:spPr>
          <a:xfrm>
            <a:off x="0" y="1"/>
            <a:ext cx="12192000" cy="813816"/>
          </a:xfrm>
          <a:solidFill>
            <a:srgbClr val="C42033"/>
          </a:solidFill>
        </p:spPr>
        <p:txBody>
          <a:bodyPr>
            <a:normAutofit/>
          </a:bodyPr>
          <a:lstStyle/>
          <a:p>
            <a:pPr algn="ctr"/>
            <a:endParaRPr lang="en-US" sz="3400">
              <a:solidFill>
                <a:schemeClr val="bg1"/>
              </a:solidFill>
              <a:latin typeface="Calibri" panose="020F0502020204030204" pitchFamily="34" charset="0"/>
              <a:cs typeface="Calibri" panose="020F0502020204030204" pitchFamily="34" charset="0"/>
            </a:endParaRPr>
          </a:p>
        </p:txBody>
      </p:sp>
      <p:cxnSp>
        <p:nvCxnSpPr>
          <p:cNvPr id="8" name="Straight Connector 7" descr="&quot;&quot;">
            <a:extLst>
              <a:ext uri="{FF2B5EF4-FFF2-40B4-BE49-F238E27FC236}">
                <a16:creationId xmlns:a16="http://schemas.microsoft.com/office/drawing/2014/main" id="{79451E16-7F07-9556-A8D6-230D8035D58F}"/>
              </a:ext>
            </a:extLst>
          </p:cNvPr>
          <p:cNvCxnSpPr>
            <a:cxnSpLocks/>
          </p:cNvCxnSpPr>
          <p:nvPr userDrawn="1"/>
        </p:nvCxnSpPr>
        <p:spPr>
          <a:xfrm>
            <a:off x="1455291" y="3774856"/>
            <a:ext cx="4365406" cy="0"/>
          </a:xfrm>
          <a:prstGeom prst="line">
            <a:avLst/>
          </a:prstGeom>
          <a:ln w="76200">
            <a:solidFill>
              <a:srgbClr val="692A7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373186C-F6E5-2291-BFE1-2318DCAF518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2407" y="2191989"/>
            <a:ext cx="1490473" cy="1490473"/>
          </a:xfrm>
          <a:prstGeom prst="rect">
            <a:avLst/>
          </a:prstGeom>
        </p:spPr>
      </p:pic>
      <p:sp>
        <p:nvSpPr>
          <p:cNvPr id="14" name="Text Placeholder 13">
            <a:extLst>
              <a:ext uri="{FF2B5EF4-FFF2-40B4-BE49-F238E27FC236}">
                <a16:creationId xmlns:a16="http://schemas.microsoft.com/office/drawing/2014/main" id="{5796B008-6891-9A93-B616-CEAE7174B40D}"/>
              </a:ext>
            </a:extLst>
          </p:cNvPr>
          <p:cNvSpPr>
            <a:spLocks noGrp="1"/>
          </p:cNvSpPr>
          <p:nvPr>
            <p:ph type="body" sz="quarter" idx="13"/>
          </p:nvPr>
        </p:nvSpPr>
        <p:spPr>
          <a:xfrm>
            <a:off x="1455738" y="2042418"/>
            <a:ext cx="4364959" cy="1592826"/>
          </a:xfrm>
        </p:spPr>
        <p:txBody>
          <a:bodyPr/>
          <a:lstStyle>
            <a:lvl1pPr marL="0" indent="0">
              <a:buNone/>
              <a:defRPr/>
            </a:lvl1pPr>
          </a:lstStyle>
          <a:p>
            <a:pPr lvl="0"/>
            <a:r>
              <a:rPr lang="en-US" dirty="0"/>
              <a:t>Click to edit Master text styles</a:t>
            </a:r>
          </a:p>
        </p:txBody>
      </p:sp>
      <p:sp>
        <p:nvSpPr>
          <p:cNvPr id="23" name="Text Placeholder 13">
            <a:extLst>
              <a:ext uri="{FF2B5EF4-FFF2-40B4-BE49-F238E27FC236}">
                <a16:creationId xmlns:a16="http://schemas.microsoft.com/office/drawing/2014/main" id="{FF15939B-1AD1-1832-BCE1-771EA7BB86BF}"/>
              </a:ext>
            </a:extLst>
          </p:cNvPr>
          <p:cNvSpPr>
            <a:spLocks noGrp="1"/>
          </p:cNvSpPr>
          <p:nvPr>
            <p:ph type="body" sz="quarter" idx="14"/>
          </p:nvPr>
        </p:nvSpPr>
        <p:spPr>
          <a:xfrm>
            <a:off x="1455738" y="4131503"/>
            <a:ext cx="4364959" cy="1592826"/>
          </a:xfrm>
        </p:spPr>
        <p:txBody>
          <a:bodyPr/>
          <a:lstStyle>
            <a:lvl1pPr marL="0" indent="0">
              <a:buNone/>
              <a:defRPr/>
            </a:lvl1pPr>
          </a:lstStyle>
          <a:p>
            <a:pPr lvl="0"/>
            <a:r>
              <a:rPr lang="en-US" dirty="0"/>
              <a:t>Click to edit Master text styles</a:t>
            </a:r>
          </a:p>
        </p:txBody>
      </p:sp>
      <p:sp>
        <p:nvSpPr>
          <p:cNvPr id="24" name="Text Placeholder 13">
            <a:extLst>
              <a:ext uri="{FF2B5EF4-FFF2-40B4-BE49-F238E27FC236}">
                <a16:creationId xmlns:a16="http://schemas.microsoft.com/office/drawing/2014/main" id="{FCE0733C-6778-FFA8-CBFA-EE8325119F40}"/>
              </a:ext>
            </a:extLst>
          </p:cNvPr>
          <p:cNvSpPr>
            <a:spLocks noGrp="1"/>
          </p:cNvSpPr>
          <p:nvPr>
            <p:ph type="body" sz="quarter" idx="15"/>
          </p:nvPr>
        </p:nvSpPr>
        <p:spPr>
          <a:xfrm>
            <a:off x="6836421" y="4182679"/>
            <a:ext cx="4114801" cy="1490473"/>
          </a:xfrm>
        </p:spPr>
        <p:txBody>
          <a:bodyPr/>
          <a:lstStyle>
            <a:lvl1pPr marL="0" indent="0">
              <a:buNone/>
              <a:defRPr b="1"/>
            </a:lvl1pPr>
          </a:lstStyle>
          <a:p>
            <a:pPr lvl="0"/>
            <a:r>
              <a:rPr lang="en-US" dirty="0"/>
              <a:t>Click to edit Master text styles</a:t>
            </a:r>
          </a:p>
        </p:txBody>
      </p:sp>
      <p:sp>
        <p:nvSpPr>
          <p:cNvPr id="26" name="Text Placeholder 13">
            <a:extLst>
              <a:ext uri="{FF2B5EF4-FFF2-40B4-BE49-F238E27FC236}">
                <a16:creationId xmlns:a16="http://schemas.microsoft.com/office/drawing/2014/main" id="{DAC53013-3B0C-4B29-908B-B720D5C936BE}"/>
              </a:ext>
            </a:extLst>
          </p:cNvPr>
          <p:cNvSpPr>
            <a:spLocks noGrp="1"/>
          </p:cNvSpPr>
          <p:nvPr>
            <p:ph type="body" sz="quarter" idx="16"/>
          </p:nvPr>
        </p:nvSpPr>
        <p:spPr>
          <a:xfrm>
            <a:off x="9026013" y="2123840"/>
            <a:ext cx="2488237" cy="1490473"/>
          </a:xfrm>
        </p:spPr>
        <p:txBody>
          <a:bodyPr/>
          <a:lstStyle>
            <a:lvl1pPr marL="0" indent="0">
              <a:buNone/>
              <a:defRPr b="0"/>
            </a:lvl1pPr>
          </a:lstStyle>
          <a:p>
            <a:pPr lvl="0"/>
            <a:r>
              <a:rPr lang="en-US" dirty="0"/>
              <a:t>Click to edit Master text styles</a:t>
            </a:r>
          </a:p>
        </p:txBody>
      </p:sp>
    </p:spTree>
    <p:extLst>
      <p:ext uri="{BB962C8B-B14F-4D97-AF65-F5344CB8AC3E}">
        <p14:creationId xmlns:p14="http://schemas.microsoft.com/office/powerpoint/2010/main" val="331645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970C-50CB-D63F-83D2-042D13DD1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CCB51-A77B-3D7C-A7F7-396BB1897B4D}"/>
              </a:ext>
            </a:extLst>
          </p:cNvPr>
          <p:cNvSpPr>
            <a:spLocks noGrp="1"/>
          </p:cNvSpPr>
          <p:nvPr>
            <p:ph idx="1"/>
          </p:nvPr>
        </p:nvSpPr>
        <p:spPr>
          <a:xfrm>
            <a:off x="838200" y="1256145"/>
            <a:ext cx="10515600" cy="49208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3965CD-A453-41EF-2ABB-EC122B34EFEB}"/>
              </a:ext>
            </a:extLst>
          </p:cNvPr>
          <p:cNvSpPr>
            <a:spLocks noGrp="1"/>
          </p:cNvSpPr>
          <p:nvPr>
            <p:ph type="dt" sz="half" idx="10"/>
          </p:nvPr>
        </p:nvSpPr>
        <p:spPr/>
        <p:txBody>
          <a:bodyPr/>
          <a:lstStyle/>
          <a:p>
            <a:fld id="{2172CE13-8FE4-44E0-966F-5C12E8EF7099}" type="datetime1">
              <a:rPr lang="en-US" smtClean="0"/>
              <a:t>4/14/2023</a:t>
            </a:fld>
            <a:endParaRPr lang="en-US"/>
          </a:p>
        </p:txBody>
      </p:sp>
      <p:sp>
        <p:nvSpPr>
          <p:cNvPr id="5" name="Footer Placeholder 4">
            <a:extLst>
              <a:ext uri="{FF2B5EF4-FFF2-40B4-BE49-F238E27FC236}">
                <a16:creationId xmlns:a16="http://schemas.microsoft.com/office/drawing/2014/main" id="{68831B29-0D00-6948-7225-233CCE70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E3579-C1F7-0757-C716-9D60B7BFE857}"/>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3573563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CE26-3552-166C-5656-C293DED83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4387F-7A10-CF98-FB0E-3BC6F836D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C96EC-8703-B4EF-3633-73C474430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275D71-1B59-FDC7-C36E-253AC0B65B39}"/>
              </a:ext>
            </a:extLst>
          </p:cNvPr>
          <p:cNvSpPr>
            <a:spLocks noGrp="1"/>
          </p:cNvSpPr>
          <p:nvPr>
            <p:ph type="dt" sz="half" idx="10"/>
          </p:nvPr>
        </p:nvSpPr>
        <p:spPr/>
        <p:txBody>
          <a:bodyPr/>
          <a:lstStyle/>
          <a:p>
            <a:fld id="{9CD4B37A-573F-4B60-ADDA-9CE8A9EFCAD6}" type="datetime1">
              <a:rPr lang="en-US" smtClean="0"/>
              <a:t>4/14/2023</a:t>
            </a:fld>
            <a:endParaRPr lang="en-US"/>
          </a:p>
        </p:txBody>
      </p:sp>
      <p:sp>
        <p:nvSpPr>
          <p:cNvPr id="6" name="Footer Placeholder 5">
            <a:extLst>
              <a:ext uri="{FF2B5EF4-FFF2-40B4-BE49-F238E27FC236}">
                <a16:creationId xmlns:a16="http://schemas.microsoft.com/office/drawing/2014/main" id="{6A36C742-4F50-1503-3839-2B818C5D4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D8C71-F5DA-C11E-325A-41B502E08C28}"/>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3641485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B988-A063-EDC3-823F-56EC5FAF9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971E68-A973-B163-F449-46DBB3EE6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2F0191-EC1D-0991-31D7-C1077BE50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840BC6-D795-3037-0820-0B92E9FFD1B3}"/>
              </a:ext>
            </a:extLst>
          </p:cNvPr>
          <p:cNvSpPr>
            <a:spLocks noGrp="1"/>
          </p:cNvSpPr>
          <p:nvPr>
            <p:ph type="dt" sz="half" idx="10"/>
          </p:nvPr>
        </p:nvSpPr>
        <p:spPr/>
        <p:txBody>
          <a:bodyPr/>
          <a:lstStyle/>
          <a:p>
            <a:fld id="{1DC02BA4-6F61-45DF-B404-C9839C5CFE65}" type="datetime1">
              <a:rPr lang="en-US" smtClean="0"/>
              <a:t>4/14/2023</a:t>
            </a:fld>
            <a:endParaRPr lang="en-US"/>
          </a:p>
        </p:txBody>
      </p:sp>
      <p:sp>
        <p:nvSpPr>
          <p:cNvPr id="6" name="Footer Placeholder 5">
            <a:extLst>
              <a:ext uri="{FF2B5EF4-FFF2-40B4-BE49-F238E27FC236}">
                <a16:creationId xmlns:a16="http://schemas.microsoft.com/office/drawing/2014/main" id="{210803B2-5908-0E7A-B5E6-C4C33806C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38A6F-3FC1-7ECE-F43D-C55B59438A55}"/>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2961721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C8B3-1E71-E1D5-1D57-7C9174004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836ED8-B129-17C0-2060-DAE3D1CBA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206DE-818E-681B-286F-17928942B68C}"/>
              </a:ext>
            </a:extLst>
          </p:cNvPr>
          <p:cNvSpPr>
            <a:spLocks noGrp="1"/>
          </p:cNvSpPr>
          <p:nvPr>
            <p:ph type="dt" sz="half" idx="10"/>
          </p:nvPr>
        </p:nvSpPr>
        <p:spPr/>
        <p:txBody>
          <a:bodyPr/>
          <a:lstStyle/>
          <a:p>
            <a:fld id="{497EB45D-65B4-4D47-8D63-70E6F39F7D5F}" type="datetime1">
              <a:rPr lang="en-US" smtClean="0"/>
              <a:t>4/14/2023</a:t>
            </a:fld>
            <a:endParaRPr lang="en-US"/>
          </a:p>
        </p:txBody>
      </p:sp>
      <p:sp>
        <p:nvSpPr>
          <p:cNvPr id="5" name="Footer Placeholder 4">
            <a:extLst>
              <a:ext uri="{FF2B5EF4-FFF2-40B4-BE49-F238E27FC236}">
                <a16:creationId xmlns:a16="http://schemas.microsoft.com/office/drawing/2014/main" id="{33CD97A4-4707-68A1-0D27-A0978380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1720C-D4F4-59E6-09C2-043303E665BD}"/>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1341906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2DD95-195F-DD53-A1EC-50CB483E4E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C387C5-A23B-317C-BE75-D7C9A97523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7DE3F-F2F8-D199-8306-DF6A4A40ACB3}"/>
              </a:ext>
            </a:extLst>
          </p:cNvPr>
          <p:cNvSpPr>
            <a:spLocks noGrp="1"/>
          </p:cNvSpPr>
          <p:nvPr>
            <p:ph type="dt" sz="half" idx="10"/>
          </p:nvPr>
        </p:nvSpPr>
        <p:spPr/>
        <p:txBody>
          <a:bodyPr/>
          <a:lstStyle/>
          <a:p>
            <a:fld id="{27F53BEA-54B5-4DFC-B270-01A9E9D4DA44}" type="datetime1">
              <a:rPr lang="en-US" smtClean="0"/>
              <a:t>4/14/2023</a:t>
            </a:fld>
            <a:endParaRPr lang="en-US"/>
          </a:p>
        </p:txBody>
      </p:sp>
      <p:sp>
        <p:nvSpPr>
          <p:cNvPr id="5" name="Footer Placeholder 4">
            <a:extLst>
              <a:ext uri="{FF2B5EF4-FFF2-40B4-BE49-F238E27FC236}">
                <a16:creationId xmlns:a16="http://schemas.microsoft.com/office/drawing/2014/main" id="{A3ECB5EE-B907-8CE9-CE5F-1E8A32ACC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9549-5DB5-8539-FEAA-9FC21D3B4C3D}"/>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3771458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4116724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972837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505524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079875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754989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24027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970C-50CB-D63F-83D2-042D13DD131B}"/>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C3965CD-A453-41EF-2ABB-EC122B34EFEB}"/>
              </a:ext>
            </a:extLst>
          </p:cNvPr>
          <p:cNvSpPr>
            <a:spLocks noGrp="1"/>
          </p:cNvSpPr>
          <p:nvPr>
            <p:ph type="dt" sz="half" idx="10"/>
          </p:nvPr>
        </p:nvSpPr>
        <p:spPr/>
        <p:txBody>
          <a:bodyPr/>
          <a:lstStyle/>
          <a:p>
            <a:fld id="{2172CE13-8FE4-44E0-966F-5C12E8EF7099}" type="datetime1">
              <a:rPr lang="en-US" smtClean="0"/>
              <a:t>4/14/2023</a:t>
            </a:fld>
            <a:endParaRPr lang="en-US"/>
          </a:p>
        </p:txBody>
      </p:sp>
      <p:sp>
        <p:nvSpPr>
          <p:cNvPr id="5" name="Footer Placeholder 4">
            <a:extLst>
              <a:ext uri="{FF2B5EF4-FFF2-40B4-BE49-F238E27FC236}">
                <a16:creationId xmlns:a16="http://schemas.microsoft.com/office/drawing/2014/main" id="{68831B29-0D00-6948-7225-233CCE70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E3579-C1F7-0757-C716-9D60B7BFE857}"/>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34" name="Text Placeholder 33">
            <a:extLst>
              <a:ext uri="{FF2B5EF4-FFF2-40B4-BE49-F238E27FC236}">
                <a16:creationId xmlns:a16="http://schemas.microsoft.com/office/drawing/2014/main" id="{4213FA16-0793-1651-6B0F-DFDA42E89325}"/>
              </a:ext>
            </a:extLst>
          </p:cNvPr>
          <p:cNvSpPr>
            <a:spLocks noGrp="1"/>
          </p:cNvSpPr>
          <p:nvPr>
            <p:ph type="body" sz="quarter" idx="13"/>
          </p:nvPr>
        </p:nvSpPr>
        <p:spPr>
          <a:xfrm>
            <a:off x="942974" y="1193801"/>
            <a:ext cx="10410825" cy="813816"/>
          </a:xfrm>
        </p:spPr>
        <p:txBody>
          <a:bodyPr/>
          <a:lstStyle>
            <a:lvl1pPr marL="0" indent="0">
              <a:buNone/>
              <a:defRPr b="1">
                <a:solidFill>
                  <a:srgbClr val="C42033"/>
                </a:solidFill>
              </a:defRPr>
            </a:lvl1pPr>
          </a:lstStyle>
          <a:p>
            <a:pPr lvl="0"/>
            <a:r>
              <a:rPr lang="en-US" dirty="0"/>
              <a:t>Click to edit Master text styles</a:t>
            </a:r>
          </a:p>
        </p:txBody>
      </p:sp>
      <p:sp>
        <p:nvSpPr>
          <p:cNvPr id="36" name="Text Placeholder 35">
            <a:extLst>
              <a:ext uri="{FF2B5EF4-FFF2-40B4-BE49-F238E27FC236}">
                <a16:creationId xmlns:a16="http://schemas.microsoft.com/office/drawing/2014/main" id="{1B34A957-037C-DA68-D854-72152A29B5EF}"/>
              </a:ext>
            </a:extLst>
          </p:cNvPr>
          <p:cNvSpPr>
            <a:spLocks noGrp="1"/>
          </p:cNvSpPr>
          <p:nvPr>
            <p:ph type="body" sz="quarter" idx="14"/>
          </p:nvPr>
        </p:nvSpPr>
        <p:spPr>
          <a:xfrm>
            <a:off x="942975" y="2175637"/>
            <a:ext cx="4318141" cy="1276965"/>
          </a:xfrm>
        </p:spPr>
        <p:txBody>
          <a:bodyPr>
            <a:noAutofit/>
          </a:bodyPr>
          <a:lstStyle>
            <a:lvl1pPr marL="0" indent="0">
              <a:buNone/>
              <a:defRPr sz="1800" b="1">
                <a:solidFill>
                  <a:srgbClr val="692A75"/>
                </a:solidFill>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37" name="Text Placeholder 35">
            <a:extLst>
              <a:ext uri="{FF2B5EF4-FFF2-40B4-BE49-F238E27FC236}">
                <a16:creationId xmlns:a16="http://schemas.microsoft.com/office/drawing/2014/main" id="{3254E46D-E1B0-8417-DF21-F214D59E83C3}"/>
              </a:ext>
            </a:extLst>
          </p:cNvPr>
          <p:cNvSpPr>
            <a:spLocks noGrp="1"/>
          </p:cNvSpPr>
          <p:nvPr>
            <p:ph type="body" sz="quarter" idx="15"/>
          </p:nvPr>
        </p:nvSpPr>
        <p:spPr>
          <a:xfrm>
            <a:off x="942975" y="4358141"/>
            <a:ext cx="4318141" cy="1276965"/>
          </a:xfrm>
        </p:spPr>
        <p:txBody>
          <a:bodyPr>
            <a:noAutofit/>
          </a:bodyPr>
          <a:lstStyle>
            <a:lvl1pPr marL="0" indent="0">
              <a:buNone/>
              <a:defRPr sz="1800" b="1">
                <a:solidFill>
                  <a:srgbClr val="692A75"/>
                </a:solidFill>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40" name="Text Placeholder 35">
            <a:extLst>
              <a:ext uri="{FF2B5EF4-FFF2-40B4-BE49-F238E27FC236}">
                <a16:creationId xmlns:a16="http://schemas.microsoft.com/office/drawing/2014/main" id="{CF801E4C-AB29-BD48-B590-1E6526DC17AB}"/>
              </a:ext>
            </a:extLst>
          </p:cNvPr>
          <p:cNvSpPr>
            <a:spLocks noGrp="1"/>
          </p:cNvSpPr>
          <p:nvPr>
            <p:ph type="body" sz="quarter" idx="16"/>
          </p:nvPr>
        </p:nvSpPr>
        <p:spPr>
          <a:xfrm>
            <a:off x="7035658" y="2175637"/>
            <a:ext cx="4318141" cy="1276965"/>
          </a:xfrm>
        </p:spPr>
        <p:txBody>
          <a:bodyPr>
            <a:noAutofit/>
          </a:bodyPr>
          <a:lstStyle>
            <a:lvl1pPr marL="0" indent="0">
              <a:buNone/>
              <a:defRPr sz="1800" b="1">
                <a:solidFill>
                  <a:srgbClr val="692A75"/>
                </a:solidFill>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41" name="Text Placeholder 35">
            <a:extLst>
              <a:ext uri="{FF2B5EF4-FFF2-40B4-BE49-F238E27FC236}">
                <a16:creationId xmlns:a16="http://schemas.microsoft.com/office/drawing/2014/main" id="{A4DF9272-F8A0-C17B-2297-26080C8B8BA6}"/>
              </a:ext>
            </a:extLst>
          </p:cNvPr>
          <p:cNvSpPr>
            <a:spLocks noGrp="1"/>
          </p:cNvSpPr>
          <p:nvPr>
            <p:ph type="body" sz="quarter" idx="17"/>
          </p:nvPr>
        </p:nvSpPr>
        <p:spPr>
          <a:xfrm>
            <a:off x="7035658" y="4312865"/>
            <a:ext cx="4318141" cy="1276965"/>
          </a:xfrm>
        </p:spPr>
        <p:txBody>
          <a:bodyPr>
            <a:noAutofit/>
          </a:bodyPr>
          <a:lstStyle>
            <a:lvl1pPr marL="0" indent="0">
              <a:buNone/>
              <a:defRPr sz="1800" b="1">
                <a:solidFill>
                  <a:srgbClr val="692A75"/>
                </a:solidFill>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43" name="Rectangle 42">
            <a:extLst>
              <a:ext uri="{FF2B5EF4-FFF2-40B4-BE49-F238E27FC236}">
                <a16:creationId xmlns:a16="http://schemas.microsoft.com/office/drawing/2014/main" id="{D6A9393C-A427-E937-F4B3-2BE1B5F42AB7}"/>
              </a:ext>
            </a:extLst>
          </p:cNvPr>
          <p:cNvSpPr/>
          <p:nvPr/>
        </p:nvSpPr>
        <p:spPr>
          <a:xfrm>
            <a:off x="2640992" y="6361406"/>
            <a:ext cx="9551008" cy="496594"/>
          </a:xfrm>
          <a:prstGeom prst="rect">
            <a:avLst/>
          </a:prstGeom>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sp>
        <p:nvSpPr>
          <p:cNvPr id="44" name="Rectangle 43">
            <a:extLst>
              <a:ext uri="{FF2B5EF4-FFF2-40B4-BE49-F238E27FC236}">
                <a16:creationId xmlns:a16="http://schemas.microsoft.com/office/drawing/2014/main" id="{B1490586-72E6-FD8C-FCB9-EF963998315F}"/>
              </a:ext>
            </a:extLst>
          </p:cNvPr>
          <p:cNvSpPr/>
          <p:nvPr/>
        </p:nvSpPr>
        <p:spPr>
          <a:xfrm>
            <a:off x="0" y="6361406"/>
            <a:ext cx="2776672" cy="496594"/>
          </a:xfrm>
          <a:prstGeom prst="rect">
            <a:avLst/>
          </a:prstGeom>
          <a:solidFill>
            <a:srgbClr val="69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spTree>
    <p:extLst>
      <p:ext uri="{BB962C8B-B14F-4D97-AF65-F5344CB8AC3E}">
        <p14:creationId xmlns:p14="http://schemas.microsoft.com/office/powerpoint/2010/main" val="1325975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538666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314155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710460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58476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046126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63638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grpSp>
        <p:nvGrpSpPr>
          <p:cNvPr id="7" name="Group 6">
            <a:extLst>
              <a:ext uri="{FF2B5EF4-FFF2-40B4-BE49-F238E27FC236}">
                <a16:creationId xmlns:a16="http://schemas.microsoft.com/office/drawing/2014/main" id="{2FCA067C-387E-EE4D-8E4E-6006FD806F75}"/>
              </a:ext>
            </a:extLst>
          </p:cNvPr>
          <p:cNvGrpSpPr/>
          <p:nvPr userDrawn="1"/>
        </p:nvGrpSpPr>
        <p:grpSpPr>
          <a:xfrm>
            <a:off x="467625" y="293325"/>
            <a:ext cx="11256751" cy="496594"/>
            <a:chOff x="350718" y="293325"/>
            <a:chExt cx="8442563" cy="496594"/>
          </a:xfrm>
        </p:grpSpPr>
        <p:sp>
          <p:nvSpPr>
            <p:cNvPr id="8" name="Rectangle 7">
              <a:extLst>
                <a:ext uri="{FF2B5EF4-FFF2-40B4-BE49-F238E27FC236}">
                  <a16:creationId xmlns:a16="http://schemas.microsoft.com/office/drawing/2014/main" id="{E7F8C14A-8A08-DC49-85E7-7D25462DBA4C}"/>
                </a:ext>
              </a:extLst>
            </p:cNvPr>
            <p:cNvSpPr/>
            <p:nvPr/>
          </p:nvSpPr>
          <p:spPr>
            <a:xfrm>
              <a:off x="2179519" y="293325"/>
              <a:ext cx="6613762" cy="496594"/>
            </a:xfrm>
            <a:prstGeom prst="rect">
              <a:avLst/>
            </a:prstGeom>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614B0D20-94DA-6B4C-B672-BB9EF8469217}"/>
                </a:ext>
              </a:extLst>
            </p:cNvPr>
            <p:cNvSpPr/>
            <p:nvPr/>
          </p:nvSpPr>
          <p:spPr>
            <a:xfrm>
              <a:off x="350718" y="293325"/>
              <a:ext cx="1922755" cy="496594"/>
            </a:xfrm>
            <a:prstGeom prst="rect">
              <a:avLst/>
            </a:prstGeom>
            <a:solidFill>
              <a:srgbClr val="69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F78C3F9D-F7A9-0244-AAC6-D2A4B259CA77}"/>
                </a:ext>
              </a:extLst>
            </p:cNvPr>
            <p:cNvPicPr>
              <a:picLocks noChangeAspect="1"/>
            </p:cNvPicPr>
            <p:nvPr/>
          </p:nvPicPr>
          <p:blipFill>
            <a:blip r:embed="rId2"/>
            <a:stretch>
              <a:fillRect/>
            </a:stretch>
          </p:blipFill>
          <p:spPr>
            <a:xfrm>
              <a:off x="527282" y="392350"/>
              <a:ext cx="1539512" cy="304279"/>
            </a:xfrm>
            <a:prstGeom prst="rect">
              <a:avLst/>
            </a:prstGeom>
          </p:spPr>
        </p:pic>
        <p:pic>
          <p:nvPicPr>
            <p:cNvPr id="11" name="Picture 10">
              <a:extLst>
                <a:ext uri="{FF2B5EF4-FFF2-40B4-BE49-F238E27FC236}">
                  <a16:creationId xmlns:a16="http://schemas.microsoft.com/office/drawing/2014/main" id="{5F4DFCFA-7F66-2C49-A093-438E687ECB11}"/>
                </a:ext>
              </a:extLst>
            </p:cNvPr>
            <p:cNvPicPr>
              <a:picLocks noChangeAspect="1"/>
            </p:cNvPicPr>
            <p:nvPr/>
          </p:nvPicPr>
          <p:blipFill rotWithShape="1">
            <a:blip r:embed="rId3"/>
            <a:srcRect t="83069"/>
            <a:stretch/>
          </p:blipFill>
          <p:spPr>
            <a:xfrm>
              <a:off x="2462563" y="447104"/>
              <a:ext cx="4169968" cy="176509"/>
            </a:xfrm>
            <a:prstGeom prst="rect">
              <a:avLst/>
            </a:prstGeom>
          </p:spPr>
        </p:pic>
      </p:grpSp>
    </p:spTree>
    <p:extLst>
      <p:ext uri="{BB962C8B-B14F-4D97-AF65-F5344CB8AC3E}">
        <p14:creationId xmlns:p14="http://schemas.microsoft.com/office/powerpoint/2010/main" val="3105526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684777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488809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90488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970C-50CB-D63F-83D2-042D13DD131B}"/>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C3965CD-A453-41EF-2ABB-EC122B34EFEB}"/>
              </a:ext>
            </a:extLst>
          </p:cNvPr>
          <p:cNvSpPr>
            <a:spLocks noGrp="1"/>
          </p:cNvSpPr>
          <p:nvPr>
            <p:ph type="dt" sz="half" idx="10"/>
          </p:nvPr>
        </p:nvSpPr>
        <p:spPr/>
        <p:txBody>
          <a:bodyPr/>
          <a:lstStyle/>
          <a:p>
            <a:fld id="{2172CE13-8FE4-44E0-966F-5C12E8EF7099}" type="datetime1">
              <a:rPr lang="en-US" smtClean="0"/>
              <a:t>4/14/2023</a:t>
            </a:fld>
            <a:endParaRPr lang="en-US"/>
          </a:p>
        </p:txBody>
      </p:sp>
      <p:sp>
        <p:nvSpPr>
          <p:cNvPr id="5" name="Footer Placeholder 4">
            <a:extLst>
              <a:ext uri="{FF2B5EF4-FFF2-40B4-BE49-F238E27FC236}">
                <a16:creationId xmlns:a16="http://schemas.microsoft.com/office/drawing/2014/main" id="{68831B29-0D00-6948-7225-233CCE70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E3579-C1F7-0757-C716-9D60B7BFE857}"/>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8" name="Freeform: Shape 7">
            <a:extLst>
              <a:ext uri="{FF2B5EF4-FFF2-40B4-BE49-F238E27FC236}">
                <a16:creationId xmlns:a16="http://schemas.microsoft.com/office/drawing/2014/main" id="{10215F7C-5199-32FD-A368-2732D8933A05}"/>
              </a:ext>
            </a:extLst>
          </p:cNvPr>
          <p:cNvSpPr/>
          <p:nvPr/>
        </p:nvSpPr>
        <p:spPr>
          <a:xfrm>
            <a:off x="1609803" y="1472949"/>
            <a:ext cx="3754439" cy="177242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9" name="Freeform: Shape 8">
            <a:extLst>
              <a:ext uri="{FF2B5EF4-FFF2-40B4-BE49-F238E27FC236}">
                <a16:creationId xmlns:a16="http://schemas.microsoft.com/office/drawing/2014/main" id="{ABC3F36E-6BBE-951C-B1DD-31D29FF55913}"/>
              </a:ext>
            </a:extLst>
          </p:cNvPr>
          <p:cNvSpPr/>
          <p:nvPr/>
        </p:nvSpPr>
        <p:spPr>
          <a:xfrm>
            <a:off x="6227763" y="1472949"/>
            <a:ext cx="3754437" cy="177242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algn="ctr" defTabSz="1022350">
              <a:lnSpc>
                <a:spcPct val="90000"/>
              </a:lnSpc>
              <a:spcBef>
                <a:spcPct val="0"/>
              </a:spcBef>
              <a:spcAft>
                <a:spcPct val="35000"/>
              </a:spcAft>
            </a:pPr>
            <a:endPar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10" name="Freeform: Shape 9">
            <a:extLst>
              <a:ext uri="{FF2B5EF4-FFF2-40B4-BE49-F238E27FC236}">
                <a16:creationId xmlns:a16="http://schemas.microsoft.com/office/drawing/2014/main" id="{A5FC5949-112B-C302-DED6-CFB1956C5E1C}"/>
              </a:ext>
            </a:extLst>
          </p:cNvPr>
          <p:cNvSpPr/>
          <p:nvPr/>
        </p:nvSpPr>
        <p:spPr>
          <a:xfrm>
            <a:off x="6235009" y="3924796"/>
            <a:ext cx="3754437" cy="177242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000" kern="12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B8D2400D-A824-B9B0-D68C-03C3CC53C9BD}"/>
              </a:ext>
            </a:extLst>
          </p:cNvPr>
          <p:cNvCxnSpPr>
            <a:cxnSpLocks/>
          </p:cNvCxnSpPr>
          <p:nvPr/>
        </p:nvCxnSpPr>
        <p:spPr>
          <a:xfrm>
            <a:off x="8104981" y="3193922"/>
            <a:ext cx="0" cy="782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59B754DA-148E-51FF-9721-1D46C1D1E4DE}"/>
              </a:ext>
            </a:extLst>
          </p:cNvPr>
          <p:cNvSpPr/>
          <p:nvPr/>
        </p:nvSpPr>
        <p:spPr>
          <a:xfrm>
            <a:off x="1609802" y="3924796"/>
            <a:ext cx="3754439" cy="177242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no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algn="ctr" defTabSz="1022350">
              <a:lnSpc>
                <a:spcPct val="90000"/>
              </a:lnSpc>
              <a:spcBef>
                <a:spcPct val="0"/>
              </a:spcBef>
              <a:spcAft>
                <a:spcPct val="35000"/>
              </a:spcAft>
            </a:pPr>
            <a:endParaRPr lang="en-US" sz="2800" dirty="0">
              <a:solidFill>
                <a:schemeClr val="tx1"/>
              </a:solidFill>
              <a:latin typeface="Avenir Next LT Pro" panose="020B0504020202020204" pitchFamily="34" charset="0"/>
            </a:endParaRPr>
          </a:p>
        </p:txBody>
      </p:sp>
      <p:sp>
        <p:nvSpPr>
          <p:cNvPr id="13" name="Content Placeholder 2">
            <a:extLst>
              <a:ext uri="{FF2B5EF4-FFF2-40B4-BE49-F238E27FC236}">
                <a16:creationId xmlns:a16="http://schemas.microsoft.com/office/drawing/2014/main" id="{C9CF2657-180A-4166-6772-F77CA77887AA}"/>
              </a:ext>
            </a:extLst>
          </p:cNvPr>
          <p:cNvSpPr>
            <a:spLocks noGrp="1"/>
          </p:cNvSpPr>
          <p:nvPr>
            <p:ph idx="13"/>
          </p:nvPr>
        </p:nvSpPr>
        <p:spPr>
          <a:xfrm>
            <a:off x="1609803" y="1493243"/>
            <a:ext cx="3754438" cy="1772419"/>
          </a:xfrm>
        </p:spPr>
        <p:txBody>
          <a:bodyPr anchor="ctr">
            <a:normAutofit/>
          </a:bodyPr>
          <a:lstStyle>
            <a:lvl1pPr marL="0" indent="0" algn="ctr">
              <a:buNone/>
              <a:defRPr sz="2000">
                <a:solidFill>
                  <a:schemeClr val="bg1"/>
                </a:solidFill>
              </a:defRPr>
            </a:lvl1pPr>
          </a:lstStyle>
          <a:p>
            <a:pPr lvl="0"/>
            <a:r>
              <a:rPr lang="en-US" dirty="0"/>
              <a:t>Click to edit Master text styles</a:t>
            </a:r>
          </a:p>
        </p:txBody>
      </p:sp>
      <p:sp>
        <p:nvSpPr>
          <p:cNvPr id="14" name="Content Placeholder 2">
            <a:extLst>
              <a:ext uri="{FF2B5EF4-FFF2-40B4-BE49-F238E27FC236}">
                <a16:creationId xmlns:a16="http://schemas.microsoft.com/office/drawing/2014/main" id="{15076114-4952-4546-B170-64F1BD00E240}"/>
              </a:ext>
            </a:extLst>
          </p:cNvPr>
          <p:cNvSpPr>
            <a:spLocks noGrp="1"/>
          </p:cNvSpPr>
          <p:nvPr>
            <p:ph idx="14"/>
          </p:nvPr>
        </p:nvSpPr>
        <p:spPr>
          <a:xfrm>
            <a:off x="1609802" y="3904502"/>
            <a:ext cx="3754438" cy="1772419"/>
          </a:xfrm>
        </p:spPr>
        <p:txBody>
          <a:bodyPr anchor="ctr">
            <a:normAutofit/>
          </a:bodyPr>
          <a:lstStyle>
            <a:lvl1pPr marL="0" indent="0" algn="ctr">
              <a:buNone/>
              <a:defRPr sz="2000">
                <a:solidFill>
                  <a:schemeClr val="bg1"/>
                </a:solidFill>
              </a:defRPr>
            </a:lvl1pPr>
          </a:lstStyle>
          <a:p>
            <a:pPr lvl="0"/>
            <a:r>
              <a:rPr lang="en-US" dirty="0"/>
              <a:t>Click to edit Master text styles</a:t>
            </a:r>
          </a:p>
        </p:txBody>
      </p:sp>
      <p:sp>
        <p:nvSpPr>
          <p:cNvPr id="15" name="Content Placeholder 2">
            <a:extLst>
              <a:ext uri="{FF2B5EF4-FFF2-40B4-BE49-F238E27FC236}">
                <a16:creationId xmlns:a16="http://schemas.microsoft.com/office/drawing/2014/main" id="{CB7F05FC-01B0-9C68-3B22-7A235BF20EED}"/>
              </a:ext>
            </a:extLst>
          </p:cNvPr>
          <p:cNvSpPr>
            <a:spLocks noGrp="1"/>
          </p:cNvSpPr>
          <p:nvPr>
            <p:ph idx="15"/>
          </p:nvPr>
        </p:nvSpPr>
        <p:spPr>
          <a:xfrm>
            <a:off x="6276181" y="1493243"/>
            <a:ext cx="3754438" cy="1772419"/>
          </a:xfrm>
        </p:spPr>
        <p:txBody>
          <a:bodyPr anchor="ctr">
            <a:normAutofit/>
          </a:bodyPr>
          <a:lstStyle>
            <a:lvl1pPr marL="0" indent="0" algn="ctr">
              <a:buNone/>
              <a:defRPr sz="2000">
                <a:solidFill>
                  <a:schemeClr val="bg1"/>
                </a:solidFill>
              </a:defRPr>
            </a:lvl1pPr>
          </a:lstStyle>
          <a:p>
            <a:pPr lvl="0"/>
            <a:r>
              <a:rPr lang="en-US" dirty="0"/>
              <a:t>Click to edit Master text styles</a:t>
            </a:r>
          </a:p>
        </p:txBody>
      </p:sp>
      <p:sp>
        <p:nvSpPr>
          <p:cNvPr id="16" name="Content Placeholder 2">
            <a:extLst>
              <a:ext uri="{FF2B5EF4-FFF2-40B4-BE49-F238E27FC236}">
                <a16:creationId xmlns:a16="http://schemas.microsoft.com/office/drawing/2014/main" id="{03075F16-B6F8-54F0-4DF7-DD1500D571E5}"/>
              </a:ext>
            </a:extLst>
          </p:cNvPr>
          <p:cNvSpPr>
            <a:spLocks noGrp="1"/>
          </p:cNvSpPr>
          <p:nvPr>
            <p:ph idx="16"/>
          </p:nvPr>
        </p:nvSpPr>
        <p:spPr>
          <a:xfrm>
            <a:off x="6276180" y="3904502"/>
            <a:ext cx="3754438" cy="1772419"/>
          </a:xfrm>
        </p:spPr>
        <p:txBody>
          <a:bodyPr anchor="ctr">
            <a:normAutofit/>
          </a:bodyPr>
          <a:lstStyle>
            <a:lvl1pPr marL="0" indent="0" algn="ctr">
              <a:buNone/>
              <a:defRPr sz="2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950185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377241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774955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885473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233606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981767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333507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962933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Picture 12" descr="A person in a red shirt&#10;&#10;Description automatically generated">
            <a:extLst>
              <a:ext uri="{FF2B5EF4-FFF2-40B4-BE49-F238E27FC236}">
                <a16:creationId xmlns:a16="http://schemas.microsoft.com/office/drawing/2014/main" id="{EE6CB7F2-8C13-104A-9F43-6A7BA695F1D2}"/>
              </a:ext>
            </a:extLst>
          </p:cNvPr>
          <p:cNvPicPr>
            <a:picLocks noChangeAspect="1"/>
          </p:cNvPicPr>
          <p:nvPr userDrawn="1"/>
        </p:nvPicPr>
        <p:blipFill rotWithShape="1">
          <a:blip r:embed="rId2"/>
          <a:srcRect l="2673" t="1" r="6610" b="57"/>
          <a:stretch/>
        </p:blipFill>
        <p:spPr>
          <a:xfrm>
            <a:off x="0" y="-7088"/>
            <a:ext cx="12192000" cy="6865088"/>
          </a:xfrm>
          <a:prstGeom prst="rect">
            <a:avLst/>
          </a:prstGeom>
        </p:spPr>
      </p:pic>
      <p:pic>
        <p:nvPicPr>
          <p:cNvPr id="10" name="Picture 9">
            <a:extLst>
              <a:ext uri="{FF2B5EF4-FFF2-40B4-BE49-F238E27FC236}">
                <a16:creationId xmlns:a16="http://schemas.microsoft.com/office/drawing/2014/main" id="{A1CDFC4B-C666-3B40-8BA5-DE9BF0290652}"/>
              </a:ext>
            </a:extLst>
          </p:cNvPr>
          <p:cNvPicPr>
            <a:picLocks noChangeAspect="1"/>
          </p:cNvPicPr>
          <p:nvPr/>
        </p:nvPicPr>
        <p:blipFill>
          <a:blip r:embed="rId3"/>
          <a:stretch>
            <a:fillRect/>
          </a:stretch>
        </p:blipFill>
        <p:spPr>
          <a:xfrm>
            <a:off x="703043" y="392351"/>
            <a:ext cx="2052683" cy="304279"/>
          </a:xfrm>
          <a:prstGeom prst="rect">
            <a:avLst/>
          </a:prstGeom>
        </p:spPr>
      </p:pic>
      <p:pic>
        <p:nvPicPr>
          <p:cNvPr id="11" name="Picture 10">
            <a:extLst>
              <a:ext uri="{FF2B5EF4-FFF2-40B4-BE49-F238E27FC236}">
                <a16:creationId xmlns:a16="http://schemas.microsoft.com/office/drawing/2014/main" id="{3B6D1D01-41C9-A24F-8AC7-EAF26A24C49A}"/>
              </a:ext>
            </a:extLst>
          </p:cNvPr>
          <p:cNvPicPr>
            <a:picLocks noChangeAspect="1"/>
          </p:cNvPicPr>
          <p:nvPr/>
        </p:nvPicPr>
        <p:blipFill rotWithShape="1">
          <a:blip r:embed="rId4"/>
          <a:srcRect t="83069"/>
          <a:stretch/>
        </p:blipFill>
        <p:spPr>
          <a:xfrm>
            <a:off x="3283418" y="447105"/>
            <a:ext cx="5559957" cy="176509"/>
          </a:xfrm>
          <a:prstGeom prst="rect">
            <a:avLst/>
          </a:prstGeom>
        </p:spPr>
      </p:pic>
    </p:spTree>
    <p:extLst>
      <p:ext uri="{BB962C8B-B14F-4D97-AF65-F5344CB8AC3E}">
        <p14:creationId xmlns:p14="http://schemas.microsoft.com/office/powerpoint/2010/main" val="2050003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BCB7A-2D82-4551-A69B-6AD521D1C7A4}"/>
              </a:ext>
            </a:extLst>
          </p:cNvPr>
          <p:cNvSpPr>
            <a:spLocks noGrp="1"/>
          </p:cNvSpPr>
          <p:nvPr>
            <p:ph type="dt" sz="half" idx="10"/>
          </p:nvPr>
        </p:nvSpPr>
        <p:spPr/>
        <p:txBody>
          <a:bodyPr/>
          <a:lstStyle/>
          <a:p>
            <a:fld id="{63A5B380-3C2E-4B00-AF9E-465A06A13E97}" type="datetime1">
              <a:rPr lang="en-US" smtClean="0"/>
              <a:t>4/14/2023</a:t>
            </a:fld>
            <a:endParaRPr lang="en-US"/>
          </a:p>
        </p:txBody>
      </p:sp>
      <p:sp>
        <p:nvSpPr>
          <p:cNvPr id="3" name="Footer Placeholder 2">
            <a:extLst>
              <a:ext uri="{FF2B5EF4-FFF2-40B4-BE49-F238E27FC236}">
                <a16:creationId xmlns:a16="http://schemas.microsoft.com/office/drawing/2014/main" id="{AB2D2C0C-FED4-751C-8AA9-5A903152F7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A6AC49-37DA-65DB-A257-AAFDC7A6D80F}"/>
              </a:ext>
            </a:extLst>
          </p:cNvPr>
          <p:cNvSpPr>
            <a:spLocks noGrp="1"/>
          </p:cNvSpPr>
          <p:nvPr>
            <p:ph type="sldNum" sz="quarter" idx="12"/>
          </p:nvPr>
        </p:nvSpPr>
        <p:spPr/>
        <p:txBody>
          <a:bodyPr/>
          <a:lstStyle/>
          <a:p>
            <a:fld id="{56FAB8D9-EC93-452B-B8CD-B076CB1D95D6}" type="slidenum">
              <a:rPr lang="en-US" smtClean="0"/>
              <a:t>‹#›</a:t>
            </a:fld>
            <a:endParaRPr lang="en-US"/>
          </a:p>
        </p:txBody>
      </p:sp>
      <p:sp>
        <p:nvSpPr>
          <p:cNvPr id="5" name="Title 6">
            <a:extLst>
              <a:ext uri="{FF2B5EF4-FFF2-40B4-BE49-F238E27FC236}">
                <a16:creationId xmlns:a16="http://schemas.microsoft.com/office/drawing/2014/main" id="{65E8D702-3AC5-AC64-0836-FAF3CBD1E2D0}"/>
              </a:ext>
            </a:extLst>
          </p:cNvPr>
          <p:cNvSpPr>
            <a:spLocks noGrp="1"/>
          </p:cNvSpPr>
          <p:nvPr>
            <p:ph type="title"/>
          </p:nvPr>
        </p:nvSpPr>
        <p:spPr>
          <a:xfrm>
            <a:off x="0" y="1"/>
            <a:ext cx="12192000" cy="813816"/>
          </a:xfrm>
          <a:solidFill>
            <a:srgbClr val="C42033"/>
          </a:solidFill>
        </p:spPr>
        <p:txBody>
          <a:bodyPr>
            <a:normAutofit/>
          </a:bodyPr>
          <a:lstStyle/>
          <a:p>
            <a:pPr algn="ctr"/>
            <a:endParaRPr lang="en-US" sz="3400" dirty="0">
              <a:solidFill>
                <a:schemeClr val="bg1"/>
              </a:solidFill>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F4AECB2F-13E6-FDAE-659B-F11A607E6935}"/>
              </a:ext>
            </a:extLst>
          </p:cNvPr>
          <p:cNvGrpSpPr>
            <a:grpSpLocks noGrp="1" noUngrp="1" noRot="1" noMove="1" noResize="1"/>
          </p:cNvGrpSpPr>
          <p:nvPr userDrawn="1"/>
        </p:nvGrpSpPr>
        <p:grpSpPr>
          <a:xfrm>
            <a:off x="1744077" y="1592824"/>
            <a:ext cx="8743986" cy="4493785"/>
            <a:chOff x="1744077" y="1592824"/>
            <a:chExt cx="8743986" cy="4493785"/>
          </a:xfrm>
        </p:grpSpPr>
        <p:sp>
          <p:nvSpPr>
            <p:cNvPr id="7" name="Freeform: Shape 6">
              <a:extLst>
                <a:ext uri="{FF2B5EF4-FFF2-40B4-BE49-F238E27FC236}">
                  <a16:creationId xmlns:a16="http://schemas.microsoft.com/office/drawing/2014/main" id="{FEC2FE14-CB03-52C7-1041-FA6C0523B1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297418" y="5454116"/>
              <a:ext cx="623341" cy="81444"/>
            </a:xfrm>
            <a:custGeom>
              <a:avLst/>
              <a:gdLst>
                <a:gd name="connsiteX0" fmla="*/ 0 w 550647"/>
                <a:gd name="connsiteY0" fmla="*/ 45720 h 91440"/>
                <a:gd name="connsiteX1" fmla="*/ 550647 w 550647"/>
                <a:gd name="connsiteY1" fmla="*/ 45720 h 91440"/>
              </a:gdLst>
              <a:ahLst/>
              <a:cxnLst>
                <a:cxn ang="0">
                  <a:pos x="connsiteX0" y="connsiteY0"/>
                </a:cxn>
                <a:cxn ang="0">
                  <a:pos x="connsiteX1" y="connsiteY1"/>
                </a:cxn>
              </a:cxnLst>
              <a:rect l="l" t="t" r="r" b="b"/>
              <a:pathLst>
                <a:path w="550647" h="91440">
                  <a:moveTo>
                    <a:pt x="0" y="45720"/>
                  </a:moveTo>
                  <a:lnTo>
                    <a:pt x="550647" y="45720"/>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73493" tIns="42814" rIns="273492" bIns="428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8" name="Freeform: Shape 7">
              <a:extLst>
                <a:ext uri="{FF2B5EF4-FFF2-40B4-BE49-F238E27FC236}">
                  <a16:creationId xmlns:a16="http://schemas.microsoft.com/office/drawing/2014/main" id="{0A21212B-7B7D-C529-4A63-0AD52C44E5EB}"/>
                </a:ext>
              </a:extLst>
            </p:cNvPr>
            <p:cNvSpPr>
              <a:spLocks noGrp="1" noRot="1" noMove="1" noResize="1" noEditPoints="1" noAdjustHandles="1" noChangeArrowheads="1" noChangeShapeType="1"/>
            </p:cNvSpPr>
            <p:nvPr userDrawn="1"/>
          </p:nvSpPr>
          <p:spPr>
            <a:xfrm>
              <a:off x="1744077" y="1592824"/>
              <a:ext cx="2527164"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dirty="0">
                <a:solidFill>
                  <a:schemeClr val="bg1"/>
                </a:solidFill>
                <a:effectLst>
                  <a:outerShdw blurRad="38100" dist="38100" dir="2700000" algn="tl">
                    <a:srgbClr val="000000">
                      <a:alpha val="43137"/>
                    </a:srgbClr>
                  </a:outerShdw>
                </a:effectLst>
              </a:endParaRPr>
            </a:p>
          </p:txBody>
        </p:sp>
        <p:sp>
          <p:nvSpPr>
            <p:cNvPr id="9" name="Freeform: Shape 8">
              <a:extLst>
                <a:ext uri="{FF2B5EF4-FFF2-40B4-BE49-F238E27FC236}">
                  <a16:creationId xmlns:a16="http://schemas.microsoft.com/office/drawing/2014/main" id="{B15F054B-F653-F280-5173-42326106B42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269441" y="2153371"/>
              <a:ext cx="581248" cy="75944"/>
            </a:xfrm>
            <a:custGeom>
              <a:avLst/>
              <a:gdLst>
                <a:gd name="connsiteX0" fmla="*/ 0 w 550647"/>
                <a:gd name="connsiteY0" fmla="*/ 45720 h 91440"/>
                <a:gd name="connsiteX1" fmla="*/ 550647 w 550647"/>
                <a:gd name="connsiteY1" fmla="*/ 45720 h 91440"/>
              </a:gdLst>
              <a:ahLst/>
              <a:cxnLst>
                <a:cxn ang="0">
                  <a:pos x="connsiteX0" y="connsiteY0"/>
                </a:cxn>
                <a:cxn ang="0">
                  <a:pos x="connsiteX1" y="connsiteY1"/>
                </a:cxn>
              </a:cxnLst>
              <a:rect l="l" t="t" r="r" b="b"/>
              <a:pathLst>
                <a:path w="550647" h="91440">
                  <a:moveTo>
                    <a:pt x="0" y="45720"/>
                  </a:moveTo>
                  <a:lnTo>
                    <a:pt x="550647" y="45720"/>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73493" tIns="42814" rIns="273492" bIns="428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0" name="Freeform: Shape 9">
              <a:extLst>
                <a:ext uri="{FF2B5EF4-FFF2-40B4-BE49-F238E27FC236}">
                  <a16:creationId xmlns:a16="http://schemas.microsoft.com/office/drawing/2014/main" id="{70E0B9E5-BB53-062F-3AAF-E759640EDF72}"/>
                </a:ext>
              </a:extLst>
            </p:cNvPr>
            <p:cNvSpPr>
              <a:spLocks noGrp="1" noRot="1" noMove="1" noResize="1" noEditPoints="1" noAdjustHandles="1" noChangeArrowheads="1" noChangeShapeType="1"/>
            </p:cNvSpPr>
            <p:nvPr userDrawn="1"/>
          </p:nvSpPr>
          <p:spPr>
            <a:xfrm>
              <a:off x="4852489" y="1592824"/>
              <a:ext cx="2527163"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C10230"/>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11" name="Freeform: Shape 10">
              <a:extLst>
                <a:ext uri="{FF2B5EF4-FFF2-40B4-BE49-F238E27FC236}">
                  <a16:creationId xmlns:a16="http://schemas.microsoft.com/office/drawing/2014/main" id="{012FFC70-922F-0556-45BB-F81D4FA5B2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77852" y="2153370"/>
              <a:ext cx="583048" cy="76179"/>
            </a:xfrm>
            <a:custGeom>
              <a:avLst/>
              <a:gdLst>
                <a:gd name="connsiteX0" fmla="*/ 0 w 550647"/>
                <a:gd name="connsiteY0" fmla="*/ 45720 h 91440"/>
                <a:gd name="connsiteX1" fmla="*/ 550647 w 550647"/>
                <a:gd name="connsiteY1" fmla="*/ 45720 h 91440"/>
              </a:gdLst>
              <a:ahLst/>
              <a:cxnLst>
                <a:cxn ang="0">
                  <a:pos x="connsiteX0" y="connsiteY0"/>
                </a:cxn>
                <a:cxn ang="0">
                  <a:pos x="connsiteX1" y="connsiteY1"/>
                </a:cxn>
              </a:cxnLst>
              <a:rect l="l" t="t" r="r" b="b"/>
              <a:pathLst>
                <a:path w="550647" h="91440">
                  <a:moveTo>
                    <a:pt x="0" y="45720"/>
                  </a:moveTo>
                  <a:lnTo>
                    <a:pt x="550647" y="45720"/>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73493" tIns="42814" rIns="273492" bIns="428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a:extLst>
                <a:ext uri="{FF2B5EF4-FFF2-40B4-BE49-F238E27FC236}">
                  <a16:creationId xmlns:a16="http://schemas.microsoft.com/office/drawing/2014/main" id="{F6F29753-77DB-658D-1205-5399DC63A821}"/>
                </a:ext>
              </a:extLst>
            </p:cNvPr>
            <p:cNvSpPr>
              <a:spLocks noGrp="1" noRot="1" noMove="1" noResize="1" noEditPoints="1" noAdjustHandles="1" noChangeArrowheads="1" noChangeShapeType="1"/>
            </p:cNvSpPr>
            <p:nvPr/>
          </p:nvSpPr>
          <p:spPr>
            <a:xfrm>
              <a:off x="7960900" y="1592824"/>
              <a:ext cx="2527163"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13" name="Freeform: Shape 12">
              <a:extLst>
                <a:ext uri="{FF2B5EF4-FFF2-40B4-BE49-F238E27FC236}">
                  <a16:creationId xmlns:a16="http://schemas.microsoft.com/office/drawing/2014/main" id="{36993774-F00D-223E-01C2-CFB29CBC299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07659" y="2784448"/>
              <a:ext cx="6216822" cy="465797"/>
            </a:xfrm>
            <a:custGeom>
              <a:avLst/>
              <a:gdLst>
                <a:gd name="connsiteX0" fmla="*/ 6216822 w 6216822"/>
                <a:gd name="connsiteY0" fmla="*/ 0 h 550647"/>
                <a:gd name="connsiteX1" fmla="*/ 6216822 w 6216822"/>
                <a:gd name="connsiteY1" fmla="*/ 292423 h 550647"/>
                <a:gd name="connsiteX2" fmla="*/ 0 w 6216822"/>
                <a:gd name="connsiteY2" fmla="*/ 292423 h 550647"/>
                <a:gd name="connsiteX3" fmla="*/ 0 w 6216822"/>
                <a:gd name="connsiteY3" fmla="*/ 550647 h 550647"/>
              </a:gdLst>
              <a:ahLst/>
              <a:cxnLst>
                <a:cxn ang="0">
                  <a:pos x="connsiteX0" y="connsiteY0"/>
                </a:cxn>
                <a:cxn ang="0">
                  <a:pos x="connsiteX1" y="connsiteY1"/>
                </a:cxn>
                <a:cxn ang="0">
                  <a:pos x="connsiteX2" y="connsiteY2"/>
                </a:cxn>
                <a:cxn ang="0">
                  <a:pos x="connsiteX3" y="connsiteY3"/>
                </a:cxn>
              </a:cxnLst>
              <a:rect l="l" t="t" r="r" b="b"/>
              <a:pathLst>
                <a:path w="6216822" h="550647">
                  <a:moveTo>
                    <a:pt x="6216822" y="0"/>
                  </a:moveTo>
                  <a:lnTo>
                    <a:pt x="6216822" y="292423"/>
                  </a:lnTo>
                  <a:lnTo>
                    <a:pt x="0" y="292423"/>
                  </a:lnTo>
                  <a:lnTo>
                    <a:pt x="0" y="550647"/>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965013" tIns="272418" rIns="2965013" bIns="272417"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FC50E0F4-92CD-A98C-9ED7-81859AC2F62B}"/>
                </a:ext>
              </a:extLst>
            </p:cNvPr>
            <p:cNvSpPr>
              <a:spLocks noGrp="1" noRot="1" noMove="1" noResize="1" noEditPoints="1" noAdjustHandles="1" noChangeArrowheads="1" noChangeShapeType="1"/>
            </p:cNvSpPr>
            <p:nvPr/>
          </p:nvSpPr>
          <p:spPr>
            <a:xfrm>
              <a:off x="1744077" y="3243196"/>
              <a:ext cx="2527164"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C10230"/>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15" name="Freeform: Shape 14">
              <a:extLst>
                <a:ext uri="{FF2B5EF4-FFF2-40B4-BE49-F238E27FC236}">
                  <a16:creationId xmlns:a16="http://schemas.microsoft.com/office/drawing/2014/main" id="{873D811A-0F1D-B75F-2914-DDEAF1C3E5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269441" y="3803743"/>
              <a:ext cx="550647" cy="71946"/>
            </a:xfrm>
            <a:custGeom>
              <a:avLst/>
              <a:gdLst>
                <a:gd name="connsiteX0" fmla="*/ 0 w 550647"/>
                <a:gd name="connsiteY0" fmla="*/ 45720 h 91440"/>
                <a:gd name="connsiteX1" fmla="*/ 550647 w 550647"/>
                <a:gd name="connsiteY1" fmla="*/ 45720 h 91440"/>
              </a:gdLst>
              <a:ahLst/>
              <a:cxnLst>
                <a:cxn ang="0">
                  <a:pos x="connsiteX0" y="connsiteY0"/>
                </a:cxn>
                <a:cxn ang="0">
                  <a:pos x="connsiteX1" y="connsiteY1"/>
                </a:cxn>
              </a:cxnLst>
              <a:rect l="l" t="t" r="r" b="b"/>
              <a:pathLst>
                <a:path w="550647" h="91440">
                  <a:moveTo>
                    <a:pt x="0" y="45720"/>
                  </a:moveTo>
                  <a:lnTo>
                    <a:pt x="550647" y="45720"/>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73493" tIns="42814" rIns="273492" bIns="428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6" name="Freeform: Shape 15">
              <a:extLst>
                <a:ext uri="{FF2B5EF4-FFF2-40B4-BE49-F238E27FC236}">
                  <a16:creationId xmlns:a16="http://schemas.microsoft.com/office/drawing/2014/main" id="{DC39D3FA-8AED-C968-AD25-C66A02A8DFD3}"/>
                </a:ext>
              </a:extLst>
            </p:cNvPr>
            <p:cNvSpPr>
              <a:spLocks noGrp="1" noRot="1" noMove="1" noResize="1" noEditPoints="1" noAdjustHandles="1" noChangeArrowheads="1" noChangeShapeType="1"/>
            </p:cNvSpPr>
            <p:nvPr/>
          </p:nvSpPr>
          <p:spPr>
            <a:xfrm>
              <a:off x="4818288" y="3243196"/>
              <a:ext cx="2527163"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17" name="Freeform: Shape 16">
              <a:extLst>
                <a:ext uri="{FF2B5EF4-FFF2-40B4-BE49-F238E27FC236}">
                  <a16:creationId xmlns:a16="http://schemas.microsoft.com/office/drawing/2014/main" id="{4CA13568-6C2A-8B32-C042-C2E470C2EA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45452" y="3803742"/>
              <a:ext cx="615448" cy="80412"/>
            </a:xfrm>
            <a:custGeom>
              <a:avLst/>
              <a:gdLst>
                <a:gd name="connsiteX0" fmla="*/ 0 w 550647"/>
                <a:gd name="connsiteY0" fmla="*/ 45720 h 91440"/>
                <a:gd name="connsiteX1" fmla="*/ 550647 w 550647"/>
                <a:gd name="connsiteY1" fmla="*/ 45720 h 91440"/>
              </a:gdLst>
              <a:ahLst/>
              <a:cxnLst>
                <a:cxn ang="0">
                  <a:pos x="connsiteX0" y="connsiteY0"/>
                </a:cxn>
                <a:cxn ang="0">
                  <a:pos x="connsiteX1" y="connsiteY1"/>
                </a:cxn>
              </a:cxnLst>
              <a:rect l="l" t="t" r="r" b="b"/>
              <a:pathLst>
                <a:path w="550647" h="91440">
                  <a:moveTo>
                    <a:pt x="0" y="45720"/>
                  </a:moveTo>
                  <a:lnTo>
                    <a:pt x="550647" y="45720"/>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73493" tIns="42814" rIns="273492" bIns="428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C8A080E9-5A98-2DE9-AA4A-6907E7CEBCB4}"/>
                </a:ext>
              </a:extLst>
            </p:cNvPr>
            <p:cNvSpPr>
              <a:spLocks noGrp="1" noRot="1" noMove="1" noResize="1" noEditPoints="1" noAdjustHandles="1" noChangeArrowheads="1" noChangeShapeType="1"/>
            </p:cNvSpPr>
            <p:nvPr/>
          </p:nvSpPr>
          <p:spPr>
            <a:xfrm>
              <a:off x="7960900" y="3243196"/>
              <a:ext cx="2527163"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C10230"/>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8A0B6AAF-18F5-E5C1-7D62-8233670050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07659" y="4434820"/>
              <a:ext cx="6216822" cy="467214"/>
            </a:xfrm>
            <a:custGeom>
              <a:avLst/>
              <a:gdLst>
                <a:gd name="connsiteX0" fmla="*/ 6216822 w 6216822"/>
                <a:gd name="connsiteY0" fmla="*/ 0 h 550647"/>
                <a:gd name="connsiteX1" fmla="*/ 6216822 w 6216822"/>
                <a:gd name="connsiteY1" fmla="*/ 292423 h 550647"/>
                <a:gd name="connsiteX2" fmla="*/ 0 w 6216822"/>
                <a:gd name="connsiteY2" fmla="*/ 292423 h 550647"/>
                <a:gd name="connsiteX3" fmla="*/ 0 w 6216822"/>
                <a:gd name="connsiteY3" fmla="*/ 550647 h 550647"/>
              </a:gdLst>
              <a:ahLst/>
              <a:cxnLst>
                <a:cxn ang="0">
                  <a:pos x="connsiteX0" y="connsiteY0"/>
                </a:cxn>
                <a:cxn ang="0">
                  <a:pos x="connsiteX1" y="connsiteY1"/>
                </a:cxn>
                <a:cxn ang="0">
                  <a:pos x="connsiteX2" y="connsiteY2"/>
                </a:cxn>
                <a:cxn ang="0">
                  <a:pos x="connsiteX3" y="connsiteY3"/>
                </a:cxn>
              </a:cxnLst>
              <a:rect l="l" t="t" r="r" b="b"/>
              <a:pathLst>
                <a:path w="6216822" h="550647">
                  <a:moveTo>
                    <a:pt x="6216822" y="0"/>
                  </a:moveTo>
                  <a:lnTo>
                    <a:pt x="6216822" y="292423"/>
                  </a:lnTo>
                  <a:lnTo>
                    <a:pt x="0" y="292423"/>
                  </a:lnTo>
                  <a:lnTo>
                    <a:pt x="0" y="550647"/>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965013" tIns="272418" rIns="2965013" bIns="272417"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0" name="Freeform: Shape 19">
              <a:extLst>
                <a:ext uri="{FF2B5EF4-FFF2-40B4-BE49-F238E27FC236}">
                  <a16:creationId xmlns:a16="http://schemas.microsoft.com/office/drawing/2014/main" id="{43E08B75-416A-4522-B412-D8441D3211D9}"/>
                </a:ext>
              </a:extLst>
            </p:cNvPr>
            <p:cNvSpPr>
              <a:spLocks noGrp="1" noRot="1" noMove="1" noResize="1" noEditPoints="1" noAdjustHandles="1" noChangeArrowheads="1" noChangeShapeType="1"/>
            </p:cNvSpPr>
            <p:nvPr/>
          </p:nvSpPr>
          <p:spPr>
            <a:xfrm>
              <a:off x="1744077" y="4892152"/>
              <a:ext cx="2527164"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C2FAC60D-2198-DBC5-4DE6-780480BF05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239945" y="5454116"/>
              <a:ext cx="623341" cy="81444"/>
            </a:xfrm>
            <a:custGeom>
              <a:avLst/>
              <a:gdLst>
                <a:gd name="connsiteX0" fmla="*/ 0 w 550647"/>
                <a:gd name="connsiteY0" fmla="*/ 45720 h 91440"/>
                <a:gd name="connsiteX1" fmla="*/ 550647 w 550647"/>
                <a:gd name="connsiteY1" fmla="*/ 45720 h 91440"/>
              </a:gdLst>
              <a:ahLst/>
              <a:cxnLst>
                <a:cxn ang="0">
                  <a:pos x="connsiteX0" y="connsiteY0"/>
                </a:cxn>
                <a:cxn ang="0">
                  <a:pos x="connsiteX1" y="connsiteY1"/>
                </a:cxn>
              </a:cxnLst>
              <a:rect l="l" t="t" r="r" b="b"/>
              <a:pathLst>
                <a:path w="550647" h="91440">
                  <a:moveTo>
                    <a:pt x="0" y="45720"/>
                  </a:moveTo>
                  <a:lnTo>
                    <a:pt x="550647" y="45720"/>
                  </a:lnTo>
                </a:path>
              </a:pathLst>
            </a:custGeom>
            <a:noFill/>
            <a:ln w="38100">
              <a:solidFill>
                <a:schemeClr val="tx1"/>
              </a:solidFill>
              <a:tailEnd type="triangle" w="lg" len="med"/>
            </a:ln>
          </p:spPr>
          <p:style>
            <a:lnRef idx="1">
              <a:scrgbClr r="0" g="0" b="0"/>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273493" tIns="42814" rIns="273492" bIns="428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2" name="Freeform: Shape 21">
              <a:extLst>
                <a:ext uri="{FF2B5EF4-FFF2-40B4-BE49-F238E27FC236}">
                  <a16:creationId xmlns:a16="http://schemas.microsoft.com/office/drawing/2014/main" id="{624F3FD7-705C-019D-834A-0B77B725A63C}"/>
                </a:ext>
              </a:extLst>
            </p:cNvPr>
            <p:cNvSpPr>
              <a:spLocks noGrp="1" noRot="1" noMove="1" noResize="1" noEditPoints="1" noAdjustHandles="1" noChangeArrowheads="1" noChangeShapeType="1"/>
            </p:cNvSpPr>
            <p:nvPr/>
          </p:nvSpPr>
          <p:spPr>
            <a:xfrm>
              <a:off x="4852489" y="4893569"/>
              <a:ext cx="2527163"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C10230"/>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marL="0" lvl="0" indent="0" algn="ctr" defTabSz="1022350">
                <a:lnSpc>
                  <a:spcPct val="90000"/>
                </a:lnSpc>
                <a:spcBef>
                  <a:spcPct val="0"/>
                </a:spcBef>
                <a:spcAft>
                  <a:spcPct val="35000"/>
                </a:spcAft>
                <a:buNone/>
              </a:pPr>
              <a:endParaRPr lang="en-US" sz="2300" kern="1200" dirty="0">
                <a:solidFill>
                  <a:schemeClr val="bg1"/>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F64FB85F-98EA-04E4-B599-5D4C8DF2EF89}"/>
                </a:ext>
              </a:extLst>
            </p:cNvPr>
            <p:cNvSpPr>
              <a:spLocks noGrp="1" noRot="1" noMove="1" noResize="1" noEditPoints="1" noAdjustHandles="1" noChangeArrowheads="1" noChangeShapeType="1"/>
            </p:cNvSpPr>
            <p:nvPr/>
          </p:nvSpPr>
          <p:spPr>
            <a:xfrm>
              <a:off x="7920759" y="4893569"/>
              <a:ext cx="2527163" cy="1193040"/>
            </a:xfrm>
            <a:custGeom>
              <a:avLst/>
              <a:gdLst>
                <a:gd name="connsiteX0" fmla="*/ 0 w 2527163"/>
                <a:gd name="connsiteY0" fmla="*/ 0 h 1516298"/>
                <a:gd name="connsiteX1" fmla="*/ 2527163 w 2527163"/>
                <a:gd name="connsiteY1" fmla="*/ 0 h 1516298"/>
                <a:gd name="connsiteX2" fmla="*/ 2527163 w 2527163"/>
                <a:gd name="connsiteY2" fmla="*/ 1516298 h 1516298"/>
                <a:gd name="connsiteX3" fmla="*/ 0 w 2527163"/>
                <a:gd name="connsiteY3" fmla="*/ 1516298 h 1516298"/>
                <a:gd name="connsiteX4" fmla="*/ 0 w 2527163"/>
                <a:gd name="connsiteY4" fmla="*/ 0 h 151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163" h="1516298">
                  <a:moveTo>
                    <a:pt x="0" y="0"/>
                  </a:moveTo>
                  <a:lnTo>
                    <a:pt x="2527163" y="0"/>
                  </a:lnTo>
                  <a:lnTo>
                    <a:pt x="2527163" y="1516298"/>
                  </a:lnTo>
                  <a:lnTo>
                    <a:pt x="0" y="1516298"/>
                  </a:lnTo>
                  <a:lnTo>
                    <a:pt x="0" y="0"/>
                  </a:lnTo>
                  <a:close/>
                </a:path>
              </a:pathLst>
            </a:custGeom>
            <a:solidFill>
              <a:srgbClr val="691F74"/>
            </a:solidFill>
            <a:ln w="38100">
              <a:no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23833" tIns="129985" rIns="123833" bIns="129985" numCol="1" spcCol="1270" anchor="ctr" anchorCtr="0">
              <a:noAutofit/>
            </a:bodyPr>
            <a:lstStyle/>
            <a:p>
              <a:pPr algn="ctr" defTabSz="1022350">
                <a:lnSpc>
                  <a:spcPct val="90000"/>
                </a:lnSpc>
                <a:spcBef>
                  <a:spcPct val="0"/>
                </a:spcBef>
                <a:spcAft>
                  <a:spcPct val="35000"/>
                </a:spcAft>
              </a:pPr>
              <a:endParaRPr lang="en-US" sz="2300" dirty="0">
                <a:solidFill>
                  <a:schemeClr val="bg1"/>
                </a:solidFill>
                <a:effectLst>
                  <a:outerShdw blurRad="38100" dist="38100" dir="2700000" algn="tl">
                    <a:srgbClr val="000000">
                      <a:alpha val="43137"/>
                    </a:srgbClr>
                  </a:outerShdw>
                </a:effectLst>
              </a:endParaRPr>
            </a:p>
          </p:txBody>
        </p:sp>
      </p:grpSp>
      <p:sp>
        <p:nvSpPr>
          <p:cNvPr id="34" name="Text Placeholder 24">
            <a:extLst>
              <a:ext uri="{FF2B5EF4-FFF2-40B4-BE49-F238E27FC236}">
                <a16:creationId xmlns:a16="http://schemas.microsoft.com/office/drawing/2014/main" id="{449F03BF-B57A-5FAC-66A0-29ACBB4391BB}"/>
              </a:ext>
            </a:extLst>
          </p:cNvPr>
          <p:cNvSpPr>
            <a:spLocks noGrp="1"/>
          </p:cNvSpPr>
          <p:nvPr>
            <p:ph type="body" sz="quarter" idx="13"/>
          </p:nvPr>
        </p:nvSpPr>
        <p:spPr>
          <a:xfrm>
            <a:off x="1740475" y="1591408"/>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54" name="Text Placeholder 24">
            <a:extLst>
              <a:ext uri="{FF2B5EF4-FFF2-40B4-BE49-F238E27FC236}">
                <a16:creationId xmlns:a16="http://schemas.microsoft.com/office/drawing/2014/main" id="{15C02488-FB08-E8BA-84FB-8D03C9DBC8A2}"/>
              </a:ext>
            </a:extLst>
          </p:cNvPr>
          <p:cNvSpPr>
            <a:spLocks noGrp="1"/>
          </p:cNvSpPr>
          <p:nvPr>
            <p:ph type="body" sz="quarter" idx="14"/>
          </p:nvPr>
        </p:nvSpPr>
        <p:spPr>
          <a:xfrm>
            <a:off x="4832417" y="1603787"/>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55" name="Text Placeholder 24">
            <a:extLst>
              <a:ext uri="{FF2B5EF4-FFF2-40B4-BE49-F238E27FC236}">
                <a16:creationId xmlns:a16="http://schemas.microsoft.com/office/drawing/2014/main" id="{E38C5F83-C075-15C3-EE51-9F5983F8793A}"/>
              </a:ext>
            </a:extLst>
          </p:cNvPr>
          <p:cNvSpPr>
            <a:spLocks noGrp="1"/>
          </p:cNvSpPr>
          <p:nvPr>
            <p:ph type="body" sz="quarter" idx="15"/>
          </p:nvPr>
        </p:nvSpPr>
        <p:spPr>
          <a:xfrm>
            <a:off x="7940830" y="1604531"/>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56" name="Text Placeholder 24">
            <a:extLst>
              <a:ext uri="{FF2B5EF4-FFF2-40B4-BE49-F238E27FC236}">
                <a16:creationId xmlns:a16="http://schemas.microsoft.com/office/drawing/2014/main" id="{6ADE31AD-DF14-CAD7-44BA-6C658455FD1E}"/>
              </a:ext>
            </a:extLst>
          </p:cNvPr>
          <p:cNvSpPr>
            <a:spLocks noGrp="1"/>
          </p:cNvSpPr>
          <p:nvPr>
            <p:ph type="body" sz="quarter" idx="16"/>
          </p:nvPr>
        </p:nvSpPr>
        <p:spPr>
          <a:xfrm>
            <a:off x="1744076" y="3208239"/>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57" name="Text Placeholder 24">
            <a:extLst>
              <a:ext uri="{FF2B5EF4-FFF2-40B4-BE49-F238E27FC236}">
                <a16:creationId xmlns:a16="http://schemas.microsoft.com/office/drawing/2014/main" id="{FCE08D79-45B9-A7DA-2E2E-AC3A739F5F2E}"/>
              </a:ext>
            </a:extLst>
          </p:cNvPr>
          <p:cNvSpPr>
            <a:spLocks noGrp="1"/>
          </p:cNvSpPr>
          <p:nvPr>
            <p:ph type="body" sz="quarter" idx="17"/>
          </p:nvPr>
        </p:nvSpPr>
        <p:spPr>
          <a:xfrm>
            <a:off x="4836018" y="3220618"/>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58" name="Text Placeholder 24">
            <a:extLst>
              <a:ext uri="{FF2B5EF4-FFF2-40B4-BE49-F238E27FC236}">
                <a16:creationId xmlns:a16="http://schemas.microsoft.com/office/drawing/2014/main" id="{8D96069C-52B3-86A3-20C6-2FDBC31743A7}"/>
              </a:ext>
            </a:extLst>
          </p:cNvPr>
          <p:cNvSpPr>
            <a:spLocks noGrp="1"/>
          </p:cNvSpPr>
          <p:nvPr>
            <p:ph type="body" sz="quarter" idx="18"/>
          </p:nvPr>
        </p:nvSpPr>
        <p:spPr>
          <a:xfrm>
            <a:off x="7944431" y="3221362"/>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59" name="Text Placeholder 24">
            <a:extLst>
              <a:ext uri="{FF2B5EF4-FFF2-40B4-BE49-F238E27FC236}">
                <a16:creationId xmlns:a16="http://schemas.microsoft.com/office/drawing/2014/main" id="{EDDAE2F6-F8B5-915F-291A-A79AFBB1EB82}"/>
              </a:ext>
            </a:extLst>
          </p:cNvPr>
          <p:cNvSpPr>
            <a:spLocks noGrp="1"/>
          </p:cNvSpPr>
          <p:nvPr>
            <p:ph type="body" sz="quarter" idx="19"/>
          </p:nvPr>
        </p:nvSpPr>
        <p:spPr>
          <a:xfrm>
            <a:off x="1740475" y="4909733"/>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60" name="Text Placeholder 24">
            <a:extLst>
              <a:ext uri="{FF2B5EF4-FFF2-40B4-BE49-F238E27FC236}">
                <a16:creationId xmlns:a16="http://schemas.microsoft.com/office/drawing/2014/main" id="{4AAFBFB9-08D7-A71C-7DC7-653653666C89}"/>
              </a:ext>
            </a:extLst>
          </p:cNvPr>
          <p:cNvSpPr>
            <a:spLocks noGrp="1"/>
          </p:cNvSpPr>
          <p:nvPr>
            <p:ph type="body" sz="quarter" idx="20"/>
          </p:nvPr>
        </p:nvSpPr>
        <p:spPr>
          <a:xfrm>
            <a:off x="4832417" y="4922112"/>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
        <p:nvSpPr>
          <p:cNvPr id="61" name="Text Placeholder 24">
            <a:extLst>
              <a:ext uri="{FF2B5EF4-FFF2-40B4-BE49-F238E27FC236}">
                <a16:creationId xmlns:a16="http://schemas.microsoft.com/office/drawing/2014/main" id="{DEE901B6-E071-68FB-D14A-5F383114C0C1}"/>
              </a:ext>
            </a:extLst>
          </p:cNvPr>
          <p:cNvSpPr>
            <a:spLocks noGrp="1"/>
          </p:cNvSpPr>
          <p:nvPr>
            <p:ph type="body" sz="quarter" idx="21"/>
          </p:nvPr>
        </p:nvSpPr>
        <p:spPr>
          <a:xfrm>
            <a:off x="7940830" y="4922856"/>
            <a:ext cx="2527165" cy="1193040"/>
          </a:xfrm>
        </p:spPr>
        <p:txBody>
          <a:bodyPr anchor="ctr">
            <a:normAutofit/>
          </a:bodyPr>
          <a:lstStyle>
            <a:lvl1pPr marL="0" indent="0" algn="ctr">
              <a:buNone/>
              <a:defRPr lang="en-US" sz="2300" dirty="0" smtClean="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497014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grpSp>
        <p:nvGrpSpPr>
          <p:cNvPr id="7" name="Group 6">
            <a:extLst>
              <a:ext uri="{FF2B5EF4-FFF2-40B4-BE49-F238E27FC236}">
                <a16:creationId xmlns:a16="http://schemas.microsoft.com/office/drawing/2014/main" id="{2FCA067C-387E-EE4D-8E4E-6006FD806F75}"/>
              </a:ext>
            </a:extLst>
          </p:cNvPr>
          <p:cNvGrpSpPr/>
          <p:nvPr userDrawn="1"/>
        </p:nvGrpSpPr>
        <p:grpSpPr>
          <a:xfrm>
            <a:off x="467625" y="293325"/>
            <a:ext cx="11256751" cy="496594"/>
            <a:chOff x="350718" y="293325"/>
            <a:chExt cx="8442563" cy="496594"/>
          </a:xfrm>
        </p:grpSpPr>
        <p:sp>
          <p:nvSpPr>
            <p:cNvPr id="8" name="Rectangle 7">
              <a:extLst>
                <a:ext uri="{FF2B5EF4-FFF2-40B4-BE49-F238E27FC236}">
                  <a16:creationId xmlns:a16="http://schemas.microsoft.com/office/drawing/2014/main" id="{E7F8C14A-8A08-DC49-85E7-7D25462DBA4C}"/>
                </a:ext>
              </a:extLst>
            </p:cNvPr>
            <p:cNvSpPr/>
            <p:nvPr/>
          </p:nvSpPr>
          <p:spPr>
            <a:xfrm>
              <a:off x="2179519" y="293325"/>
              <a:ext cx="6613762" cy="496594"/>
            </a:xfrm>
            <a:prstGeom prst="rect">
              <a:avLst/>
            </a:prstGeom>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614B0D20-94DA-6B4C-B672-BB9EF8469217}"/>
                </a:ext>
              </a:extLst>
            </p:cNvPr>
            <p:cNvSpPr/>
            <p:nvPr/>
          </p:nvSpPr>
          <p:spPr>
            <a:xfrm>
              <a:off x="350718" y="293325"/>
              <a:ext cx="1922755" cy="496594"/>
            </a:xfrm>
            <a:prstGeom prst="rect">
              <a:avLst/>
            </a:prstGeom>
            <a:solidFill>
              <a:srgbClr val="69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F78C3F9D-F7A9-0244-AAC6-D2A4B259CA77}"/>
                </a:ext>
              </a:extLst>
            </p:cNvPr>
            <p:cNvPicPr>
              <a:picLocks noChangeAspect="1"/>
            </p:cNvPicPr>
            <p:nvPr/>
          </p:nvPicPr>
          <p:blipFill>
            <a:blip r:embed="rId2"/>
            <a:stretch>
              <a:fillRect/>
            </a:stretch>
          </p:blipFill>
          <p:spPr>
            <a:xfrm>
              <a:off x="527282" y="392350"/>
              <a:ext cx="1539512" cy="304279"/>
            </a:xfrm>
            <a:prstGeom prst="rect">
              <a:avLst/>
            </a:prstGeom>
          </p:spPr>
        </p:pic>
        <p:pic>
          <p:nvPicPr>
            <p:cNvPr id="11" name="Picture 10">
              <a:extLst>
                <a:ext uri="{FF2B5EF4-FFF2-40B4-BE49-F238E27FC236}">
                  <a16:creationId xmlns:a16="http://schemas.microsoft.com/office/drawing/2014/main" id="{5F4DFCFA-7F66-2C49-A093-438E687ECB11}"/>
                </a:ext>
              </a:extLst>
            </p:cNvPr>
            <p:cNvPicPr>
              <a:picLocks noChangeAspect="1"/>
            </p:cNvPicPr>
            <p:nvPr/>
          </p:nvPicPr>
          <p:blipFill rotWithShape="1">
            <a:blip r:embed="rId3"/>
            <a:srcRect t="83069"/>
            <a:stretch/>
          </p:blipFill>
          <p:spPr>
            <a:xfrm>
              <a:off x="2462563" y="447104"/>
              <a:ext cx="4169968" cy="176509"/>
            </a:xfrm>
            <a:prstGeom prst="rect">
              <a:avLst/>
            </a:prstGeom>
          </p:spPr>
        </p:pic>
      </p:grpSp>
    </p:spTree>
    <p:extLst>
      <p:ext uri="{BB962C8B-B14F-4D97-AF65-F5344CB8AC3E}">
        <p14:creationId xmlns:p14="http://schemas.microsoft.com/office/powerpoint/2010/main" val="343149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970C-50CB-D63F-83D2-042D13DD1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CCB51-A77B-3D7C-A7F7-396BB1897B4D}"/>
              </a:ext>
            </a:extLst>
          </p:cNvPr>
          <p:cNvSpPr>
            <a:spLocks noGrp="1"/>
          </p:cNvSpPr>
          <p:nvPr>
            <p:ph idx="1"/>
          </p:nvPr>
        </p:nvSpPr>
        <p:spPr>
          <a:xfrm>
            <a:off x="2438400" y="1265670"/>
            <a:ext cx="3200400" cy="19061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3965CD-A453-41EF-2ABB-EC122B34EFEB}"/>
              </a:ext>
            </a:extLst>
          </p:cNvPr>
          <p:cNvSpPr>
            <a:spLocks noGrp="1"/>
          </p:cNvSpPr>
          <p:nvPr>
            <p:ph type="dt" sz="half" idx="10"/>
          </p:nvPr>
        </p:nvSpPr>
        <p:spPr/>
        <p:txBody>
          <a:bodyPr/>
          <a:lstStyle/>
          <a:p>
            <a:fld id="{2172CE13-8FE4-44E0-966F-5C12E8EF7099}" type="datetime1">
              <a:rPr lang="en-US" smtClean="0"/>
              <a:t>4/14/2023</a:t>
            </a:fld>
            <a:endParaRPr lang="en-US"/>
          </a:p>
        </p:txBody>
      </p:sp>
      <p:sp>
        <p:nvSpPr>
          <p:cNvPr id="5" name="Footer Placeholder 4">
            <a:extLst>
              <a:ext uri="{FF2B5EF4-FFF2-40B4-BE49-F238E27FC236}">
                <a16:creationId xmlns:a16="http://schemas.microsoft.com/office/drawing/2014/main" id="{68831B29-0D00-6948-7225-233CCE70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E3579-C1F7-0757-C716-9D60B7BFE857}"/>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9" name="Content Placeholder 2">
            <a:extLst>
              <a:ext uri="{FF2B5EF4-FFF2-40B4-BE49-F238E27FC236}">
                <a16:creationId xmlns:a16="http://schemas.microsoft.com/office/drawing/2014/main" id="{FF2F7606-AEF0-CB98-467D-A9B3E68D8606}"/>
              </a:ext>
            </a:extLst>
          </p:cNvPr>
          <p:cNvSpPr>
            <a:spLocks noGrp="1"/>
          </p:cNvSpPr>
          <p:nvPr>
            <p:ph idx="13"/>
          </p:nvPr>
        </p:nvSpPr>
        <p:spPr>
          <a:xfrm>
            <a:off x="8153400" y="1265670"/>
            <a:ext cx="3200400" cy="19061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4411F79A-6159-82FF-E5C8-2A3970A5B2AA}"/>
              </a:ext>
            </a:extLst>
          </p:cNvPr>
          <p:cNvSpPr>
            <a:spLocks noGrp="1"/>
          </p:cNvSpPr>
          <p:nvPr>
            <p:ph idx="14"/>
          </p:nvPr>
        </p:nvSpPr>
        <p:spPr>
          <a:xfrm>
            <a:off x="2438400" y="3998341"/>
            <a:ext cx="3200400" cy="19061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FE9EA1F2-7DAD-3529-4EF5-58670C54AC0A}"/>
              </a:ext>
            </a:extLst>
          </p:cNvPr>
          <p:cNvSpPr>
            <a:spLocks noGrp="1"/>
          </p:cNvSpPr>
          <p:nvPr>
            <p:ph idx="15"/>
          </p:nvPr>
        </p:nvSpPr>
        <p:spPr>
          <a:xfrm>
            <a:off x="8153400" y="3998341"/>
            <a:ext cx="3200400" cy="19061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3460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852639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245578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442754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478458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113365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4199219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2658075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265776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11696769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43643-C343-E242-96C8-DCEC3832F61D}" type="slidenum">
              <a:rPr lang="en-US" smtClean="0"/>
              <a:t>‹#›</a:t>
            </a:fld>
            <a:endParaRPr lang="en-US"/>
          </a:p>
        </p:txBody>
      </p:sp>
    </p:spTree>
    <p:extLst>
      <p:ext uri="{BB962C8B-B14F-4D97-AF65-F5344CB8AC3E}">
        <p14:creationId xmlns:p14="http://schemas.microsoft.com/office/powerpoint/2010/main" val="303275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Partial Circle 11">
            <a:extLst>
              <a:ext uri="{FF2B5EF4-FFF2-40B4-BE49-F238E27FC236}">
                <a16:creationId xmlns:a16="http://schemas.microsoft.com/office/drawing/2014/main" id="{B8B2F549-D1D8-8A96-6D91-EBF5BB3C3840}"/>
              </a:ext>
            </a:extLst>
          </p:cNvPr>
          <p:cNvSpPr/>
          <p:nvPr/>
        </p:nvSpPr>
        <p:spPr>
          <a:xfrm>
            <a:off x="3033252" y="1064286"/>
            <a:ext cx="5571536" cy="5571536"/>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C2C970C-50CB-D63F-83D2-042D13DD131B}"/>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C3965CD-A453-41EF-2ABB-EC122B34EFEB}"/>
              </a:ext>
            </a:extLst>
          </p:cNvPr>
          <p:cNvSpPr>
            <a:spLocks noGrp="1"/>
          </p:cNvSpPr>
          <p:nvPr>
            <p:ph type="dt" sz="half" idx="10"/>
          </p:nvPr>
        </p:nvSpPr>
        <p:spPr/>
        <p:txBody>
          <a:bodyPr/>
          <a:lstStyle/>
          <a:p>
            <a:fld id="{2172CE13-8FE4-44E0-966F-5C12E8EF7099}" type="datetime1">
              <a:rPr lang="en-US" smtClean="0"/>
              <a:t>4/14/2023</a:t>
            </a:fld>
            <a:endParaRPr lang="en-US"/>
          </a:p>
        </p:txBody>
      </p:sp>
      <p:sp>
        <p:nvSpPr>
          <p:cNvPr id="5" name="Footer Placeholder 4">
            <a:extLst>
              <a:ext uri="{FF2B5EF4-FFF2-40B4-BE49-F238E27FC236}">
                <a16:creationId xmlns:a16="http://schemas.microsoft.com/office/drawing/2014/main" id="{68831B29-0D00-6948-7225-233CCE70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E3579-C1F7-0757-C716-9D60B7BFE857}"/>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8" name="Partial Circle 7">
            <a:extLst>
              <a:ext uri="{FF2B5EF4-FFF2-40B4-BE49-F238E27FC236}">
                <a16:creationId xmlns:a16="http://schemas.microsoft.com/office/drawing/2014/main" id="{854688A6-88A4-1302-2811-D7E707022F12}"/>
              </a:ext>
            </a:extLst>
          </p:cNvPr>
          <p:cNvSpPr/>
          <p:nvPr/>
        </p:nvSpPr>
        <p:spPr>
          <a:xfrm rot="16200000">
            <a:off x="3033250" y="1178180"/>
            <a:ext cx="5571534" cy="5571534"/>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artial Circle 13">
            <a:extLst>
              <a:ext uri="{FF2B5EF4-FFF2-40B4-BE49-F238E27FC236}">
                <a16:creationId xmlns:a16="http://schemas.microsoft.com/office/drawing/2014/main" id="{FBDD4A2B-AE29-06C9-6CF3-523953216ECF}"/>
              </a:ext>
            </a:extLst>
          </p:cNvPr>
          <p:cNvSpPr/>
          <p:nvPr/>
        </p:nvSpPr>
        <p:spPr>
          <a:xfrm rot="5400000">
            <a:off x="3206214" y="1064493"/>
            <a:ext cx="5571535" cy="5571535"/>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artial Circle 15">
            <a:extLst>
              <a:ext uri="{FF2B5EF4-FFF2-40B4-BE49-F238E27FC236}">
                <a16:creationId xmlns:a16="http://schemas.microsoft.com/office/drawing/2014/main" id="{1A42EE42-217B-6F8B-2D4E-D216C40E08DD}"/>
              </a:ext>
            </a:extLst>
          </p:cNvPr>
          <p:cNvSpPr/>
          <p:nvPr/>
        </p:nvSpPr>
        <p:spPr>
          <a:xfrm rot="10800000">
            <a:off x="3206215" y="1169912"/>
            <a:ext cx="5571534" cy="5571534"/>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DF4551D2-5E34-E496-60BF-6BB5E077EB26}"/>
              </a:ext>
            </a:extLst>
          </p:cNvPr>
          <p:cNvSpPr/>
          <p:nvPr/>
        </p:nvSpPr>
        <p:spPr>
          <a:xfrm>
            <a:off x="4979900" y="2850946"/>
            <a:ext cx="1861040" cy="1957032"/>
          </a:xfrm>
          <a:prstGeom prst="ellipse">
            <a:avLst/>
          </a:prstGeom>
          <a:solidFill>
            <a:srgbClr val="C420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26" name="Text Placeholder 25">
            <a:extLst>
              <a:ext uri="{FF2B5EF4-FFF2-40B4-BE49-F238E27FC236}">
                <a16:creationId xmlns:a16="http://schemas.microsoft.com/office/drawing/2014/main" id="{8617E5ED-EBA6-EA30-2B69-542F6ED069DE}"/>
              </a:ext>
            </a:extLst>
          </p:cNvPr>
          <p:cNvSpPr>
            <a:spLocks noGrp="1"/>
          </p:cNvSpPr>
          <p:nvPr>
            <p:ph type="body" sz="quarter" idx="16"/>
          </p:nvPr>
        </p:nvSpPr>
        <p:spPr>
          <a:xfrm>
            <a:off x="4974084" y="2850946"/>
            <a:ext cx="1861040" cy="1957032"/>
          </a:xfrm>
        </p:spPr>
        <p:txBody>
          <a:bodyPr anchor="ctr"/>
          <a:lstStyle>
            <a:lvl1pPr marL="0" indent="0" algn="ctr">
              <a:buNone/>
              <a:defRPr>
                <a:solidFill>
                  <a:schemeClr val="bg1"/>
                </a:solidFill>
              </a:defRPr>
            </a:lvl1pPr>
          </a:lstStyle>
          <a:p>
            <a:pPr lvl="0"/>
            <a:r>
              <a:rPr lang="en-US" dirty="0"/>
              <a:t>Click to edit</a:t>
            </a:r>
          </a:p>
        </p:txBody>
      </p:sp>
      <p:sp>
        <p:nvSpPr>
          <p:cNvPr id="27" name="Text Placeholder 25">
            <a:extLst>
              <a:ext uri="{FF2B5EF4-FFF2-40B4-BE49-F238E27FC236}">
                <a16:creationId xmlns:a16="http://schemas.microsoft.com/office/drawing/2014/main" id="{9CCBEB99-0F62-40FB-E542-A1C9810B911A}"/>
              </a:ext>
            </a:extLst>
          </p:cNvPr>
          <p:cNvSpPr>
            <a:spLocks noGrp="1"/>
          </p:cNvSpPr>
          <p:nvPr>
            <p:ph type="body" sz="quarter" idx="17"/>
          </p:nvPr>
        </p:nvSpPr>
        <p:spPr>
          <a:xfrm>
            <a:off x="3511060" y="1522564"/>
            <a:ext cx="1861040" cy="1957032"/>
          </a:xfrm>
        </p:spPr>
        <p:txBody>
          <a:bodyPr anchor="ctr"/>
          <a:lstStyle>
            <a:lvl1pPr marL="0" indent="0" algn="ctr">
              <a:buNone/>
              <a:defRPr>
                <a:solidFill>
                  <a:schemeClr val="bg1"/>
                </a:solidFill>
              </a:defRPr>
            </a:lvl1pPr>
          </a:lstStyle>
          <a:p>
            <a:pPr lvl="0"/>
            <a:r>
              <a:rPr lang="en-US" dirty="0"/>
              <a:t>Click to edit</a:t>
            </a:r>
          </a:p>
        </p:txBody>
      </p:sp>
      <p:sp>
        <p:nvSpPr>
          <p:cNvPr id="28" name="Text Placeholder 25">
            <a:extLst>
              <a:ext uri="{FF2B5EF4-FFF2-40B4-BE49-F238E27FC236}">
                <a16:creationId xmlns:a16="http://schemas.microsoft.com/office/drawing/2014/main" id="{3D693C7D-03E8-FE29-0638-8C2008C1B0F7}"/>
              </a:ext>
            </a:extLst>
          </p:cNvPr>
          <p:cNvSpPr>
            <a:spLocks noGrp="1"/>
          </p:cNvSpPr>
          <p:nvPr>
            <p:ph type="body" sz="quarter" idx="18"/>
          </p:nvPr>
        </p:nvSpPr>
        <p:spPr>
          <a:xfrm>
            <a:off x="6311410" y="1522564"/>
            <a:ext cx="1861040" cy="1957032"/>
          </a:xfrm>
        </p:spPr>
        <p:txBody>
          <a:bodyPr anchor="ctr"/>
          <a:lstStyle>
            <a:lvl1pPr marL="0" indent="0" algn="ctr">
              <a:buNone/>
              <a:defRPr>
                <a:solidFill>
                  <a:schemeClr val="bg1"/>
                </a:solidFill>
              </a:defRPr>
            </a:lvl1pPr>
          </a:lstStyle>
          <a:p>
            <a:pPr lvl="0"/>
            <a:r>
              <a:rPr lang="en-US" dirty="0"/>
              <a:t>Click to edit</a:t>
            </a:r>
          </a:p>
        </p:txBody>
      </p:sp>
      <p:sp>
        <p:nvSpPr>
          <p:cNvPr id="31" name="Text Placeholder 25">
            <a:extLst>
              <a:ext uri="{FF2B5EF4-FFF2-40B4-BE49-F238E27FC236}">
                <a16:creationId xmlns:a16="http://schemas.microsoft.com/office/drawing/2014/main" id="{297C5121-4438-157C-10AA-6F5718637FCC}"/>
              </a:ext>
            </a:extLst>
          </p:cNvPr>
          <p:cNvSpPr>
            <a:spLocks noGrp="1"/>
          </p:cNvSpPr>
          <p:nvPr>
            <p:ph type="body" sz="quarter" idx="19"/>
          </p:nvPr>
        </p:nvSpPr>
        <p:spPr>
          <a:xfrm>
            <a:off x="6444503" y="4305150"/>
            <a:ext cx="1861040" cy="1957032"/>
          </a:xfrm>
        </p:spPr>
        <p:txBody>
          <a:bodyPr anchor="ctr"/>
          <a:lstStyle>
            <a:lvl1pPr marL="0" indent="0" algn="ctr">
              <a:buNone/>
              <a:defRPr>
                <a:solidFill>
                  <a:schemeClr val="bg1"/>
                </a:solidFill>
              </a:defRPr>
            </a:lvl1pPr>
          </a:lstStyle>
          <a:p>
            <a:pPr lvl="0"/>
            <a:r>
              <a:rPr lang="en-US" dirty="0"/>
              <a:t>Click to edit</a:t>
            </a:r>
          </a:p>
        </p:txBody>
      </p:sp>
      <p:sp>
        <p:nvSpPr>
          <p:cNvPr id="32" name="Text Placeholder 25">
            <a:extLst>
              <a:ext uri="{FF2B5EF4-FFF2-40B4-BE49-F238E27FC236}">
                <a16:creationId xmlns:a16="http://schemas.microsoft.com/office/drawing/2014/main" id="{50536306-9EC2-95E3-B127-FF470112AE6D}"/>
              </a:ext>
            </a:extLst>
          </p:cNvPr>
          <p:cNvSpPr>
            <a:spLocks noGrp="1"/>
          </p:cNvSpPr>
          <p:nvPr>
            <p:ph type="body" sz="quarter" idx="20"/>
          </p:nvPr>
        </p:nvSpPr>
        <p:spPr>
          <a:xfrm>
            <a:off x="3485939" y="4323328"/>
            <a:ext cx="1861040" cy="1957032"/>
          </a:xfrm>
        </p:spPr>
        <p:txBody>
          <a:bodyPr anchor="ctr"/>
          <a:lstStyle>
            <a:lvl1pPr marL="0" indent="0" algn="ctr">
              <a:buNone/>
              <a:defRPr>
                <a:solidFill>
                  <a:schemeClr val="bg1"/>
                </a:solidFill>
              </a:defRPr>
            </a:lvl1pPr>
          </a:lstStyle>
          <a:p>
            <a:pPr lvl="0"/>
            <a:r>
              <a:rPr lang="en-US" dirty="0"/>
              <a:t>Click to edit</a:t>
            </a:r>
          </a:p>
        </p:txBody>
      </p:sp>
    </p:spTree>
    <p:extLst>
      <p:ext uri="{BB962C8B-B14F-4D97-AF65-F5344CB8AC3E}">
        <p14:creationId xmlns:p14="http://schemas.microsoft.com/office/powerpoint/2010/main" val="2408283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Picture 12" descr="A person in a red shirt&#10;&#10;Description automatically generated">
            <a:extLst>
              <a:ext uri="{FF2B5EF4-FFF2-40B4-BE49-F238E27FC236}">
                <a16:creationId xmlns:a16="http://schemas.microsoft.com/office/drawing/2014/main" id="{EE6CB7F2-8C13-104A-9F43-6A7BA695F1D2}"/>
              </a:ext>
            </a:extLst>
          </p:cNvPr>
          <p:cNvPicPr>
            <a:picLocks noChangeAspect="1"/>
          </p:cNvPicPr>
          <p:nvPr userDrawn="1"/>
        </p:nvPicPr>
        <p:blipFill rotWithShape="1">
          <a:blip r:embed="rId2"/>
          <a:srcRect l="2673" t="1" r="6610" b="57"/>
          <a:stretch/>
        </p:blipFill>
        <p:spPr>
          <a:xfrm>
            <a:off x="0" y="-7088"/>
            <a:ext cx="12192000" cy="6865088"/>
          </a:xfrm>
          <a:prstGeom prst="rect">
            <a:avLst/>
          </a:prstGeom>
        </p:spPr>
      </p:pic>
      <p:pic>
        <p:nvPicPr>
          <p:cNvPr id="10" name="Picture 9">
            <a:extLst>
              <a:ext uri="{FF2B5EF4-FFF2-40B4-BE49-F238E27FC236}">
                <a16:creationId xmlns:a16="http://schemas.microsoft.com/office/drawing/2014/main" id="{A1CDFC4B-C666-3B40-8BA5-DE9BF0290652}"/>
              </a:ext>
            </a:extLst>
          </p:cNvPr>
          <p:cNvPicPr>
            <a:picLocks noChangeAspect="1"/>
          </p:cNvPicPr>
          <p:nvPr/>
        </p:nvPicPr>
        <p:blipFill>
          <a:blip r:embed="rId3"/>
          <a:stretch>
            <a:fillRect/>
          </a:stretch>
        </p:blipFill>
        <p:spPr>
          <a:xfrm>
            <a:off x="703043" y="392351"/>
            <a:ext cx="2052683" cy="304279"/>
          </a:xfrm>
          <a:prstGeom prst="rect">
            <a:avLst/>
          </a:prstGeom>
        </p:spPr>
      </p:pic>
      <p:pic>
        <p:nvPicPr>
          <p:cNvPr id="11" name="Picture 10">
            <a:extLst>
              <a:ext uri="{FF2B5EF4-FFF2-40B4-BE49-F238E27FC236}">
                <a16:creationId xmlns:a16="http://schemas.microsoft.com/office/drawing/2014/main" id="{3B6D1D01-41C9-A24F-8AC7-EAF26A24C49A}"/>
              </a:ext>
            </a:extLst>
          </p:cNvPr>
          <p:cNvPicPr>
            <a:picLocks noChangeAspect="1"/>
          </p:cNvPicPr>
          <p:nvPr/>
        </p:nvPicPr>
        <p:blipFill rotWithShape="1">
          <a:blip r:embed="rId4"/>
          <a:srcRect t="83069"/>
          <a:stretch/>
        </p:blipFill>
        <p:spPr>
          <a:xfrm>
            <a:off x="3283418" y="447105"/>
            <a:ext cx="5559957" cy="176509"/>
          </a:xfrm>
          <a:prstGeom prst="rect">
            <a:avLst/>
          </a:prstGeom>
        </p:spPr>
      </p:pic>
    </p:spTree>
    <p:extLst>
      <p:ext uri="{BB962C8B-B14F-4D97-AF65-F5344CB8AC3E}">
        <p14:creationId xmlns:p14="http://schemas.microsoft.com/office/powerpoint/2010/main" val="144886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artial Circle 11">
            <a:extLst>
              <a:ext uri="{FF2B5EF4-FFF2-40B4-BE49-F238E27FC236}">
                <a16:creationId xmlns:a16="http://schemas.microsoft.com/office/drawing/2014/main" id="{B8B2F549-D1D8-8A96-6D91-EBF5BB3C3840}"/>
              </a:ext>
            </a:extLst>
          </p:cNvPr>
          <p:cNvSpPr/>
          <p:nvPr/>
        </p:nvSpPr>
        <p:spPr>
          <a:xfrm>
            <a:off x="3033252" y="1064286"/>
            <a:ext cx="5571536" cy="5571536"/>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C2C970C-50CB-D63F-83D2-042D13DD131B}"/>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C3965CD-A453-41EF-2ABB-EC122B34EFEB}"/>
              </a:ext>
            </a:extLst>
          </p:cNvPr>
          <p:cNvSpPr>
            <a:spLocks noGrp="1"/>
          </p:cNvSpPr>
          <p:nvPr>
            <p:ph type="dt" sz="half" idx="10"/>
          </p:nvPr>
        </p:nvSpPr>
        <p:spPr/>
        <p:txBody>
          <a:bodyPr/>
          <a:lstStyle/>
          <a:p>
            <a:fld id="{2172CE13-8FE4-44E0-966F-5C12E8EF7099}" type="datetime1">
              <a:rPr lang="en-US" smtClean="0"/>
              <a:t>4/14/2023</a:t>
            </a:fld>
            <a:endParaRPr lang="en-US"/>
          </a:p>
        </p:txBody>
      </p:sp>
      <p:sp>
        <p:nvSpPr>
          <p:cNvPr id="5" name="Footer Placeholder 4">
            <a:extLst>
              <a:ext uri="{FF2B5EF4-FFF2-40B4-BE49-F238E27FC236}">
                <a16:creationId xmlns:a16="http://schemas.microsoft.com/office/drawing/2014/main" id="{68831B29-0D00-6948-7225-233CCE706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E3579-C1F7-0757-C716-9D60B7BFE857}"/>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8" name="Partial Circle 7">
            <a:extLst>
              <a:ext uri="{FF2B5EF4-FFF2-40B4-BE49-F238E27FC236}">
                <a16:creationId xmlns:a16="http://schemas.microsoft.com/office/drawing/2014/main" id="{854688A6-88A4-1302-2811-D7E707022F12}"/>
              </a:ext>
            </a:extLst>
          </p:cNvPr>
          <p:cNvSpPr/>
          <p:nvPr/>
        </p:nvSpPr>
        <p:spPr>
          <a:xfrm rot="16200000">
            <a:off x="3033250" y="1178180"/>
            <a:ext cx="5571534" cy="5571534"/>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artial Circle 13">
            <a:extLst>
              <a:ext uri="{FF2B5EF4-FFF2-40B4-BE49-F238E27FC236}">
                <a16:creationId xmlns:a16="http://schemas.microsoft.com/office/drawing/2014/main" id="{FBDD4A2B-AE29-06C9-6CF3-523953216ECF}"/>
              </a:ext>
            </a:extLst>
          </p:cNvPr>
          <p:cNvSpPr/>
          <p:nvPr/>
        </p:nvSpPr>
        <p:spPr>
          <a:xfrm rot="5400000">
            <a:off x="3206214" y="1064493"/>
            <a:ext cx="5571535" cy="5571535"/>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artial Circle 15">
            <a:extLst>
              <a:ext uri="{FF2B5EF4-FFF2-40B4-BE49-F238E27FC236}">
                <a16:creationId xmlns:a16="http://schemas.microsoft.com/office/drawing/2014/main" id="{1A42EE42-217B-6F8B-2D4E-D216C40E08DD}"/>
              </a:ext>
            </a:extLst>
          </p:cNvPr>
          <p:cNvSpPr/>
          <p:nvPr/>
        </p:nvSpPr>
        <p:spPr>
          <a:xfrm rot="10800000">
            <a:off x="3206215" y="1169912"/>
            <a:ext cx="5571534" cy="5571534"/>
          </a:xfrm>
          <a:prstGeom prst="pie">
            <a:avLst>
              <a:gd name="adj1" fmla="val 10816809"/>
              <a:gd name="adj2" fmla="val 16200000"/>
            </a:avLst>
          </a:prstGeom>
          <a:solidFill>
            <a:srgbClr val="692A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DF4551D2-5E34-E496-60BF-6BB5E077EB26}"/>
              </a:ext>
            </a:extLst>
          </p:cNvPr>
          <p:cNvSpPr/>
          <p:nvPr/>
        </p:nvSpPr>
        <p:spPr>
          <a:xfrm>
            <a:off x="4979900" y="2850946"/>
            <a:ext cx="1861040" cy="1957032"/>
          </a:xfrm>
          <a:prstGeom prst="ellipse">
            <a:avLst/>
          </a:prstGeom>
          <a:solidFill>
            <a:srgbClr val="C420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26" name="Text Placeholder 25">
            <a:extLst>
              <a:ext uri="{FF2B5EF4-FFF2-40B4-BE49-F238E27FC236}">
                <a16:creationId xmlns:a16="http://schemas.microsoft.com/office/drawing/2014/main" id="{8617E5ED-EBA6-EA30-2B69-542F6ED069DE}"/>
              </a:ext>
            </a:extLst>
          </p:cNvPr>
          <p:cNvSpPr>
            <a:spLocks noGrp="1"/>
          </p:cNvSpPr>
          <p:nvPr>
            <p:ph type="body" sz="quarter" idx="16"/>
          </p:nvPr>
        </p:nvSpPr>
        <p:spPr>
          <a:xfrm>
            <a:off x="4974084" y="2850946"/>
            <a:ext cx="1861040" cy="1957032"/>
          </a:xfrm>
        </p:spPr>
        <p:txBody>
          <a:bodyPr anchor="ctr"/>
          <a:lstStyle>
            <a:lvl1pPr marL="0" indent="0" algn="ctr">
              <a:buNone/>
              <a:defRPr>
                <a:solidFill>
                  <a:schemeClr val="bg1"/>
                </a:solidFill>
              </a:defRPr>
            </a:lvl1pPr>
          </a:lstStyle>
          <a:p>
            <a:pPr lvl="0"/>
            <a:r>
              <a:rPr lang="en-US" dirty="0"/>
              <a:t>Click to edit</a:t>
            </a:r>
          </a:p>
        </p:txBody>
      </p:sp>
      <p:grpSp>
        <p:nvGrpSpPr>
          <p:cNvPr id="45" name="Group 44">
            <a:extLst>
              <a:ext uri="{FF2B5EF4-FFF2-40B4-BE49-F238E27FC236}">
                <a16:creationId xmlns:a16="http://schemas.microsoft.com/office/drawing/2014/main" id="{615A9ED2-604A-E84B-BE8B-99DF7E4D5EAB}"/>
              </a:ext>
            </a:extLst>
          </p:cNvPr>
          <p:cNvGrpSpPr/>
          <p:nvPr userDrawn="1"/>
        </p:nvGrpSpPr>
        <p:grpSpPr>
          <a:xfrm>
            <a:off x="3653375" y="1185883"/>
            <a:ext cx="4478919" cy="3579095"/>
            <a:chOff x="3627948" y="-5554868"/>
            <a:chExt cx="4478919" cy="3579095"/>
          </a:xfrm>
        </p:grpSpPr>
        <p:sp>
          <p:nvSpPr>
            <p:cNvPr id="33" name="Star: 5 Points 32">
              <a:extLst>
                <a:ext uri="{FF2B5EF4-FFF2-40B4-BE49-F238E27FC236}">
                  <a16:creationId xmlns:a16="http://schemas.microsoft.com/office/drawing/2014/main" id="{C7B023FC-EC04-BD65-0856-3B6D680EE794}"/>
                </a:ext>
              </a:extLst>
            </p:cNvPr>
            <p:cNvSpPr/>
            <p:nvPr userDrawn="1"/>
          </p:nvSpPr>
          <p:spPr>
            <a:xfrm>
              <a:off x="3627948" y="-5540306"/>
              <a:ext cx="914400" cy="914400"/>
            </a:xfrm>
            <a:prstGeom prst="star5">
              <a:avLst/>
            </a:prstGeom>
            <a:solidFill>
              <a:srgbClr val="C420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Star: 5 Points 33">
              <a:extLst>
                <a:ext uri="{FF2B5EF4-FFF2-40B4-BE49-F238E27FC236}">
                  <a16:creationId xmlns:a16="http://schemas.microsoft.com/office/drawing/2014/main" id="{C678B2BE-B139-9A87-D028-2AF2616A7BB1}"/>
                </a:ext>
              </a:extLst>
            </p:cNvPr>
            <p:cNvSpPr/>
            <p:nvPr userDrawn="1"/>
          </p:nvSpPr>
          <p:spPr>
            <a:xfrm>
              <a:off x="7192467" y="-5554868"/>
              <a:ext cx="914400" cy="914400"/>
            </a:xfrm>
            <a:prstGeom prst="star5">
              <a:avLst/>
            </a:prstGeom>
            <a:solidFill>
              <a:srgbClr val="C420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5" name="Straight Arrow Connector 34">
              <a:extLst>
                <a:ext uri="{FF2B5EF4-FFF2-40B4-BE49-F238E27FC236}">
                  <a16:creationId xmlns:a16="http://schemas.microsoft.com/office/drawing/2014/main" id="{DA832FEB-9A8A-F621-D591-4F4FAFD18C84}"/>
                </a:ext>
              </a:extLst>
            </p:cNvPr>
            <p:cNvCxnSpPr>
              <a:cxnSpLocks/>
            </p:cNvCxnSpPr>
            <p:nvPr userDrawn="1"/>
          </p:nvCxnSpPr>
          <p:spPr>
            <a:xfrm>
              <a:off x="4935565" y="-3900084"/>
              <a:ext cx="296313" cy="258136"/>
            </a:xfrm>
            <a:prstGeom prst="straightConnector1">
              <a:avLst/>
            </a:prstGeom>
            <a:ln w="57150">
              <a:solidFill>
                <a:srgbClr val="F1ADB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0092066-0549-055C-BD79-78F78DC794AB}"/>
                </a:ext>
              </a:extLst>
            </p:cNvPr>
            <p:cNvCxnSpPr>
              <a:cxnSpLocks/>
            </p:cNvCxnSpPr>
            <p:nvPr userDrawn="1"/>
          </p:nvCxnSpPr>
          <p:spPr>
            <a:xfrm flipH="1">
              <a:off x="6547832" y="-3893405"/>
              <a:ext cx="272543" cy="251457"/>
            </a:xfrm>
            <a:prstGeom prst="straightConnector1">
              <a:avLst/>
            </a:prstGeom>
            <a:ln w="57150">
              <a:solidFill>
                <a:srgbClr val="F1ADB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978EF92-2A18-2945-CDA5-F20D6385C7BD}"/>
                </a:ext>
              </a:extLst>
            </p:cNvPr>
            <p:cNvCxnSpPr>
              <a:cxnSpLocks/>
            </p:cNvCxnSpPr>
            <p:nvPr userDrawn="1"/>
          </p:nvCxnSpPr>
          <p:spPr>
            <a:xfrm flipV="1">
              <a:off x="4929075" y="-2258118"/>
              <a:ext cx="302803" cy="282345"/>
            </a:xfrm>
            <a:prstGeom prst="straightConnector1">
              <a:avLst/>
            </a:prstGeom>
            <a:ln w="57150">
              <a:solidFill>
                <a:srgbClr val="F1ADB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61835CD-0237-CA6C-1E5A-063DA6A5F403}"/>
                </a:ext>
              </a:extLst>
            </p:cNvPr>
            <p:cNvCxnSpPr>
              <a:cxnSpLocks/>
            </p:cNvCxnSpPr>
            <p:nvPr userDrawn="1"/>
          </p:nvCxnSpPr>
          <p:spPr>
            <a:xfrm flipH="1" flipV="1">
              <a:off x="6547832" y="-2258118"/>
              <a:ext cx="266053" cy="282345"/>
            </a:xfrm>
            <a:prstGeom prst="straightConnector1">
              <a:avLst/>
            </a:prstGeom>
            <a:ln w="57150">
              <a:solidFill>
                <a:srgbClr val="F1ADB5"/>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 Placeholder 25">
            <a:extLst>
              <a:ext uri="{FF2B5EF4-FFF2-40B4-BE49-F238E27FC236}">
                <a16:creationId xmlns:a16="http://schemas.microsoft.com/office/drawing/2014/main" id="{9CCBEB99-0F62-40FB-E542-A1C9810B911A}"/>
              </a:ext>
            </a:extLst>
          </p:cNvPr>
          <p:cNvSpPr>
            <a:spLocks noGrp="1"/>
          </p:cNvSpPr>
          <p:nvPr>
            <p:ph type="body" sz="quarter" idx="17"/>
          </p:nvPr>
        </p:nvSpPr>
        <p:spPr>
          <a:xfrm>
            <a:off x="3511060" y="1522564"/>
            <a:ext cx="1861040" cy="1957032"/>
          </a:xfrm>
        </p:spPr>
        <p:txBody>
          <a:bodyPr anchor="ctr">
            <a:normAutofit/>
          </a:bodyPr>
          <a:lstStyle>
            <a:lvl1pPr marL="0" indent="0" algn="ctr">
              <a:buNone/>
              <a:defRPr sz="2000">
                <a:solidFill>
                  <a:schemeClr val="bg1"/>
                </a:solidFill>
              </a:defRPr>
            </a:lvl1pPr>
          </a:lstStyle>
          <a:p>
            <a:pPr lvl="0"/>
            <a:r>
              <a:rPr lang="en-US" dirty="0"/>
              <a:t>Click to edit</a:t>
            </a:r>
          </a:p>
        </p:txBody>
      </p:sp>
      <p:sp>
        <p:nvSpPr>
          <p:cNvPr id="28" name="Text Placeholder 25">
            <a:extLst>
              <a:ext uri="{FF2B5EF4-FFF2-40B4-BE49-F238E27FC236}">
                <a16:creationId xmlns:a16="http://schemas.microsoft.com/office/drawing/2014/main" id="{3D693C7D-03E8-FE29-0638-8C2008C1B0F7}"/>
              </a:ext>
            </a:extLst>
          </p:cNvPr>
          <p:cNvSpPr>
            <a:spLocks noGrp="1"/>
          </p:cNvSpPr>
          <p:nvPr>
            <p:ph type="body" sz="quarter" idx="18"/>
          </p:nvPr>
        </p:nvSpPr>
        <p:spPr>
          <a:xfrm>
            <a:off x="6311410" y="1522564"/>
            <a:ext cx="1861040" cy="1957032"/>
          </a:xfrm>
        </p:spPr>
        <p:txBody>
          <a:bodyPr anchor="ctr">
            <a:normAutofit/>
          </a:bodyPr>
          <a:lstStyle>
            <a:lvl1pPr marL="0" indent="0" algn="ctr">
              <a:buNone/>
              <a:defRPr sz="2000">
                <a:solidFill>
                  <a:schemeClr val="bg1"/>
                </a:solidFill>
              </a:defRPr>
            </a:lvl1pPr>
          </a:lstStyle>
          <a:p>
            <a:pPr lvl="0"/>
            <a:r>
              <a:rPr lang="en-US" dirty="0"/>
              <a:t>Click to edit</a:t>
            </a:r>
          </a:p>
        </p:txBody>
      </p:sp>
      <p:sp>
        <p:nvSpPr>
          <p:cNvPr id="31" name="Text Placeholder 25">
            <a:extLst>
              <a:ext uri="{FF2B5EF4-FFF2-40B4-BE49-F238E27FC236}">
                <a16:creationId xmlns:a16="http://schemas.microsoft.com/office/drawing/2014/main" id="{297C5121-4438-157C-10AA-6F5718637FCC}"/>
              </a:ext>
            </a:extLst>
          </p:cNvPr>
          <p:cNvSpPr>
            <a:spLocks noGrp="1"/>
          </p:cNvSpPr>
          <p:nvPr>
            <p:ph type="body" sz="quarter" idx="19"/>
          </p:nvPr>
        </p:nvSpPr>
        <p:spPr>
          <a:xfrm>
            <a:off x="6444503" y="4305150"/>
            <a:ext cx="1861040" cy="1957032"/>
          </a:xfrm>
        </p:spPr>
        <p:txBody>
          <a:bodyPr anchor="ctr">
            <a:normAutofit/>
          </a:bodyPr>
          <a:lstStyle>
            <a:lvl1pPr marL="0" indent="0" algn="ctr">
              <a:buNone/>
              <a:defRPr sz="2000">
                <a:solidFill>
                  <a:schemeClr val="bg1"/>
                </a:solidFill>
              </a:defRPr>
            </a:lvl1pPr>
          </a:lstStyle>
          <a:p>
            <a:pPr lvl="0"/>
            <a:r>
              <a:rPr lang="en-US" dirty="0"/>
              <a:t>Click to edit</a:t>
            </a:r>
          </a:p>
        </p:txBody>
      </p:sp>
      <p:sp>
        <p:nvSpPr>
          <p:cNvPr id="32" name="Text Placeholder 25">
            <a:extLst>
              <a:ext uri="{FF2B5EF4-FFF2-40B4-BE49-F238E27FC236}">
                <a16:creationId xmlns:a16="http://schemas.microsoft.com/office/drawing/2014/main" id="{50536306-9EC2-95E3-B127-FF470112AE6D}"/>
              </a:ext>
            </a:extLst>
          </p:cNvPr>
          <p:cNvSpPr>
            <a:spLocks noGrp="1"/>
          </p:cNvSpPr>
          <p:nvPr>
            <p:ph type="body" sz="quarter" idx="20"/>
          </p:nvPr>
        </p:nvSpPr>
        <p:spPr>
          <a:xfrm>
            <a:off x="3485939" y="4323328"/>
            <a:ext cx="1861040" cy="1957032"/>
          </a:xfrm>
        </p:spPr>
        <p:txBody>
          <a:bodyPr anchor="ctr">
            <a:normAutofit/>
          </a:bodyPr>
          <a:lstStyle>
            <a:lvl1pPr marL="0" indent="0" algn="ctr">
              <a:buNone/>
              <a:defRPr sz="2000">
                <a:solidFill>
                  <a:schemeClr val="bg1"/>
                </a:solidFill>
              </a:defRPr>
            </a:lvl1pPr>
          </a:lstStyle>
          <a:p>
            <a:pPr lvl="0"/>
            <a:r>
              <a:rPr lang="en-US" dirty="0"/>
              <a:t>Click to edit</a:t>
            </a:r>
          </a:p>
        </p:txBody>
      </p:sp>
    </p:spTree>
    <p:extLst>
      <p:ext uri="{BB962C8B-B14F-4D97-AF65-F5344CB8AC3E}">
        <p14:creationId xmlns:p14="http://schemas.microsoft.com/office/powerpoint/2010/main" val="3585390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A-DA50-CD19-16B5-15294257B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B400A-6329-1807-5249-ADFB72D5729F}"/>
              </a:ext>
            </a:extLst>
          </p:cNvPr>
          <p:cNvSpPr>
            <a:spLocks noGrp="1"/>
          </p:cNvSpPr>
          <p:nvPr>
            <p:ph type="dt" sz="half" idx="10"/>
          </p:nvPr>
        </p:nvSpPr>
        <p:spPr/>
        <p:txBody>
          <a:bodyPr/>
          <a:lstStyle/>
          <a:p>
            <a:fld id="{5669583B-16C0-45A6-A6FE-C93A838B8441}" type="datetime1">
              <a:rPr lang="en-US" smtClean="0"/>
              <a:t>4/14/2023</a:t>
            </a:fld>
            <a:endParaRPr lang="en-US"/>
          </a:p>
        </p:txBody>
      </p:sp>
      <p:sp>
        <p:nvSpPr>
          <p:cNvPr id="4" name="Footer Placeholder 3">
            <a:extLst>
              <a:ext uri="{FF2B5EF4-FFF2-40B4-BE49-F238E27FC236}">
                <a16:creationId xmlns:a16="http://schemas.microsoft.com/office/drawing/2014/main" id="{E8C40F5F-1489-0ACE-43C9-E57DA198B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0F310-D1F8-8E69-D7CC-C749EED9B9C3}"/>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
        <p:nvSpPr>
          <p:cNvPr id="6" name="Content Placeholder 2">
            <a:extLst>
              <a:ext uri="{FF2B5EF4-FFF2-40B4-BE49-F238E27FC236}">
                <a16:creationId xmlns:a16="http://schemas.microsoft.com/office/drawing/2014/main" id="{525D524A-710C-A791-D9FC-476DA4552E29}"/>
              </a:ext>
            </a:extLst>
          </p:cNvPr>
          <p:cNvSpPr>
            <a:spLocks noGrp="1"/>
          </p:cNvSpPr>
          <p:nvPr>
            <p:ph sz="half" idx="1"/>
          </p:nvPr>
        </p:nvSpPr>
        <p:spPr>
          <a:xfrm>
            <a:off x="762000"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818EFC80-FCE0-CEF4-5575-95EF9352B236}"/>
              </a:ext>
            </a:extLst>
          </p:cNvPr>
          <p:cNvSpPr>
            <a:spLocks noGrp="1"/>
          </p:cNvSpPr>
          <p:nvPr>
            <p:ph sz="half" idx="2"/>
          </p:nvPr>
        </p:nvSpPr>
        <p:spPr>
          <a:xfrm>
            <a:off x="6096000"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99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5921-F8DC-5824-8F01-8435FB11BD8C}"/>
              </a:ext>
            </a:extLst>
          </p:cNvPr>
          <p:cNvSpPr>
            <a:spLocks noGrp="1"/>
          </p:cNvSpPr>
          <p:nvPr>
            <p:ph type="title"/>
          </p:nvPr>
        </p:nvSpPr>
        <p:spPr>
          <a:xfrm>
            <a:off x="831850" y="1709738"/>
            <a:ext cx="10515600" cy="2852737"/>
          </a:xfrm>
          <a:solidFill>
            <a:srgbClr val="C10230"/>
          </a:solidFill>
        </p:spPr>
        <p:txBody>
          <a:bodyPr anchor="ctr" anchorCtr="0"/>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B9E813-80ED-7EF5-CA96-A5CC87345C48}"/>
              </a:ext>
            </a:extLst>
          </p:cNvPr>
          <p:cNvSpPr>
            <a:spLocks noGrp="1"/>
          </p:cNvSpPr>
          <p:nvPr>
            <p:ph type="body" idx="1"/>
          </p:nvPr>
        </p:nvSpPr>
        <p:spPr>
          <a:xfrm>
            <a:off x="831850" y="4589463"/>
            <a:ext cx="10515600" cy="1500187"/>
          </a:xfrm>
        </p:spPr>
        <p:txBody>
          <a:bodyPr>
            <a:normAutofit/>
          </a:bodyPr>
          <a:lstStyle>
            <a:lvl1pPr marL="0" indent="0">
              <a:buNone/>
              <a:defRPr sz="36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2E1CB8-390A-0CE3-C0CF-02C1FA344AD0}"/>
              </a:ext>
            </a:extLst>
          </p:cNvPr>
          <p:cNvSpPr>
            <a:spLocks noGrp="1"/>
          </p:cNvSpPr>
          <p:nvPr>
            <p:ph type="dt" sz="half" idx="10"/>
          </p:nvPr>
        </p:nvSpPr>
        <p:spPr/>
        <p:txBody>
          <a:bodyPr/>
          <a:lstStyle/>
          <a:p>
            <a:fld id="{2075271E-DABD-4426-BCD2-437944D1246C}" type="datetime1">
              <a:rPr lang="en-US" smtClean="0"/>
              <a:t>4/14/2023</a:t>
            </a:fld>
            <a:endParaRPr lang="en-US"/>
          </a:p>
        </p:txBody>
      </p:sp>
      <p:sp>
        <p:nvSpPr>
          <p:cNvPr id="5" name="Footer Placeholder 4">
            <a:extLst>
              <a:ext uri="{FF2B5EF4-FFF2-40B4-BE49-F238E27FC236}">
                <a16:creationId xmlns:a16="http://schemas.microsoft.com/office/drawing/2014/main" id="{96071383-0EE5-09A0-8881-41885B190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F9856-0156-DF7F-C375-2BAE9191ECCA}"/>
              </a:ext>
            </a:extLst>
          </p:cNvPr>
          <p:cNvSpPr>
            <a:spLocks noGrp="1"/>
          </p:cNvSpPr>
          <p:nvPr>
            <p:ph type="sldNum" sz="quarter" idx="12"/>
          </p:nvPr>
        </p:nvSpPr>
        <p:spPr>
          <a:xfrm>
            <a:off x="8610600" y="6356350"/>
            <a:ext cx="2743200" cy="365125"/>
          </a:xfrm>
          <a:prstGeom prst="rect">
            <a:avLst/>
          </a:prstGeom>
        </p:spPr>
        <p:txBody>
          <a:bodyPr/>
          <a:lstStyle/>
          <a:p>
            <a:fld id="{56FAB8D9-EC93-452B-B8CD-B076CB1D95D6}" type="slidenum">
              <a:rPr lang="en-US" smtClean="0"/>
              <a:t>‹#›</a:t>
            </a:fld>
            <a:endParaRPr lang="en-US"/>
          </a:p>
        </p:txBody>
      </p:sp>
    </p:spTree>
    <p:extLst>
      <p:ext uri="{BB962C8B-B14F-4D97-AF65-F5344CB8AC3E}">
        <p14:creationId xmlns:p14="http://schemas.microsoft.com/office/powerpoint/2010/main" val="298080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71CABE-BBCA-8262-0804-7CBF1E56FB27}"/>
              </a:ext>
            </a:extLst>
          </p:cNvPr>
          <p:cNvSpPr>
            <a:spLocks noGrp="1"/>
          </p:cNvSpPr>
          <p:nvPr>
            <p:ph type="title"/>
          </p:nvPr>
        </p:nvSpPr>
        <p:spPr>
          <a:xfrm>
            <a:off x="0" y="0"/>
            <a:ext cx="12188952" cy="813816"/>
          </a:xfrm>
          <a:prstGeom prst="rect">
            <a:avLst/>
          </a:prstGeom>
          <a:solidFill>
            <a:srgbClr val="C10230"/>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44C37E-7625-C582-7FA1-37A41B0BCA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21194E-D052-3273-CE22-1A808BEF1A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fld id="{038E68AC-0B73-4D19-94E6-E10DD204704C}" type="datetime1">
              <a:rPr lang="en-US" smtClean="0"/>
              <a:pPr/>
              <a:t>4/14/2023</a:t>
            </a:fld>
            <a:endParaRPr lang="en-US"/>
          </a:p>
        </p:txBody>
      </p:sp>
      <p:sp>
        <p:nvSpPr>
          <p:cNvPr id="5" name="Footer Placeholder 4">
            <a:extLst>
              <a:ext uri="{FF2B5EF4-FFF2-40B4-BE49-F238E27FC236}">
                <a16:creationId xmlns:a16="http://schemas.microsoft.com/office/drawing/2014/main" id="{65EC518A-A249-5842-5EAF-86A2AE8FA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panose="020B0504020202020204" pitchFamily="34" charset="0"/>
              </a:defRPr>
            </a:lvl1pPr>
          </a:lstStyle>
          <a:p>
            <a:endParaRPr lang="en-US"/>
          </a:p>
        </p:txBody>
      </p:sp>
      <p:sp>
        <p:nvSpPr>
          <p:cNvPr id="6" name="Slide Number Placeholder 5">
            <a:extLst>
              <a:ext uri="{FF2B5EF4-FFF2-40B4-BE49-F238E27FC236}">
                <a16:creationId xmlns:a16="http://schemas.microsoft.com/office/drawing/2014/main" id="{95E5582E-E15C-2D9E-1ADC-48E3CC440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venir Next LT Pro" panose="020B0504020202020204" pitchFamily="34" charset="0"/>
              </a:defRPr>
            </a:lvl1pPr>
          </a:lstStyle>
          <a:p>
            <a:fld id="{56FAB8D9-EC93-452B-B8CD-B076CB1D95D6}" type="slidenum">
              <a:rPr lang="en-US" smtClean="0"/>
              <a:pPr/>
              <a:t>‹#›</a:t>
            </a:fld>
            <a:endParaRPr lang="en-US"/>
          </a:p>
        </p:txBody>
      </p:sp>
    </p:spTree>
    <p:extLst>
      <p:ext uri="{BB962C8B-B14F-4D97-AF65-F5344CB8AC3E}">
        <p14:creationId xmlns:p14="http://schemas.microsoft.com/office/powerpoint/2010/main" val="213346273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91" r:id="rId3"/>
    <p:sldLayoutId id="2147483782" r:id="rId4"/>
    <p:sldLayoutId id="2147483780" r:id="rId5"/>
    <p:sldLayoutId id="2147483785" r:id="rId6"/>
    <p:sldLayoutId id="2147483787" r:id="rId7"/>
    <p:sldLayoutId id="2147483778" r:id="rId8"/>
    <p:sldLayoutId id="2147483769" r:id="rId9"/>
    <p:sldLayoutId id="2147483770" r:id="rId10"/>
    <p:sldLayoutId id="2147483779" r:id="rId11"/>
    <p:sldLayoutId id="2147483784" r:id="rId12"/>
    <p:sldLayoutId id="2147483771" r:id="rId13"/>
    <p:sldLayoutId id="2147483772" r:id="rId14"/>
    <p:sldLayoutId id="2147483790" r:id="rId15"/>
    <p:sldLayoutId id="2147483788" r:id="rId16"/>
    <p:sldLayoutId id="2147483786" r:id="rId17"/>
    <p:sldLayoutId id="2147483773" r:id="rId18"/>
    <p:sldLayoutId id="2147483789" r:id="rId19"/>
    <p:sldLayoutId id="2147483774" r:id="rId20"/>
    <p:sldLayoutId id="2147483775" r:id="rId21"/>
    <p:sldLayoutId id="2147483776" r:id="rId22"/>
    <p:sldLayoutId id="2147483777" r:id="rId23"/>
  </p:sldLayoutIdLst>
  <p:hf hdr="0" ftr="0" dt="0"/>
  <p:txStyles>
    <p:titleStyle>
      <a:lvl1pPr algn="ctr" defTabSz="914400" rtl="0" eaLnBrk="1" latinLnBrk="0" hangingPunct="1">
        <a:lnSpc>
          <a:spcPct val="100000"/>
        </a:lnSpc>
        <a:spcBef>
          <a:spcPct val="0"/>
        </a:spcBef>
        <a:buNone/>
        <a:defRPr sz="3400" b="1" kern="1200">
          <a:solidFill>
            <a:schemeClr val="bg1"/>
          </a:solidFill>
          <a:latin typeface="Avenir Next LT Pro" panose="020B050402020202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43643-C343-E242-96C8-DCEC3832F61D}" type="slidenum">
              <a:rPr lang="en-US" smtClean="0"/>
              <a:t>‹#›</a:t>
            </a:fld>
            <a:endParaRPr lang="en-US"/>
          </a:p>
        </p:txBody>
      </p:sp>
    </p:spTree>
    <p:extLst>
      <p:ext uri="{BB962C8B-B14F-4D97-AF65-F5344CB8AC3E}">
        <p14:creationId xmlns:p14="http://schemas.microsoft.com/office/powerpoint/2010/main" val="298952468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83"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43643-C343-E242-96C8-DCEC3832F61D}" type="slidenum">
              <a:rPr lang="en-US" smtClean="0"/>
              <a:t>‹#›</a:t>
            </a:fld>
            <a:endParaRPr lang="en-US"/>
          </a:p>
        </p:txBody>
      </p:sp>
    </p:spTree>
    <p:extLst>
      <p:ext uri="{BB962C8B-B14F-4D97-AF65-F5344CB8AC3E}">
        <p14:creationId xmlns:p14="http://schemas.microsoft.com/office/powerpoint/2010/main" val="221174101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8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43643-C343-E242-96C8-DCEC3832F61D}" type="slidenum">
              <a:rPr lang="en-US" smtClean="0"/>
              <a:t>‹#›</a:t>
            </a:fld>
            <a:endParaRPr lang="en-US"/>
          </a:p>
        </p:txBody>
      </p:sp>
    </p:spTree>
    <p:extLst>
      <p:ext uri="{BB962C8B-B14F-4D97-AF65-F5344CB8AC3E}">
        <p14:creationId xmlns:p14="http://schemas.microsoft.com/office/powerpoint/2010/main" val="143310014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implementation-guide.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ahrq.gov/takeheart/training/getting-started/index.html#maximizing" TargetMode="External"/><Relationship Id="rId5" Type="http://schemas.openxmlformats.org/officeDocument/2006/relationships/hyperlink" Target="https://www.ahrq.gov/takeheart/training/module-1/index.html" TargetMode="External"/><Relationship Id="rId4" Type="http://schemas.openxmlformats.org/officeDocument/2006/relationships/hyperlink" Target="https://www.ahrq.gov/sites/default/files/wysiwyg/takeheart/training/getting-started-resource-guide.pdf" TargetMode="Externa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8226;%09https:/www.ahrq.gov/sites/default/files/wysiwyg/takeheart/training/getting-started-implementation-guide.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ahrq.gov/takeheart/training/module-2/index.html" TargetMode="Externa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ahrq.gov/takeheart/training/module-4/index.html" TargetMode="External"/><Relationship Id="rId3" Type="http://schemas.openxmlformats.org/officeDocument/2006/relationships/hyperlink" Target="https://www.ahrq.gov/sites/default/files/wysiwyg/takeheart/training/getting-started-implementation-guide.pdf" TargetMode="External"/><Relationship Id="rId7" Type="http://schemas.openxmlformats.org/officeDocument/2006/relationships/hyperlink" Target="https://www.ahrq.gov/takeheart/training/module-3/index.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ahrq.gov/takeheart/training/module-2/index.html" TargetMode="External"/><Relationship Id="rId5" Type="http://schemas.openxmlformats.org/officeDocument/2006/relationships/hyperlink" Target="https://www.ahrq.gov/takeheart/training/module-1/index.html" TargetMode="External"/><Relationship Id="rId10" Type="http://schemas.openxmlformats.org/officeDocument/2006/relationships/hyperlink" Target="https://www.ahrq.gov/takeheart/training/getting-started/index.html#leveraging" TargetMode="External"/><Relationship Id="rId4" Type="http://schemas.openxmlformats.org/officeDocument/2006/relationships/hyperlink" Target="https://www.ahrq.gov/sites/default/files/wysiwyg/takeheart/training/getting-started-resource-guide.pdf" TargetMode="External"/><Relationship Id="rId9" Type="http://schemas.openxmlformats.org/officeDocument/2006/relationships/hyperlink" Target="https://www.ahrq.gov/takeheart/training/getting-started/index.html#maximizin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8226;%09https:/www.ahrq.gov/sites/default/files/wysiwyg/takeheart/training/getting-started-implementation-guide.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5.xml"/><Relationship Id="rId7" Type="http://schemas.openxmlformats.org/officeDocument/2006/relationships/slide" Target="slide3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1.xml"/><Relationship Id="rId10" Type="http://schemas.openxmlformats.org/officeDocument/2006/relationships/slide" Target="slide66.xml"/><Relationship Id="rId4" Type="http://schemas.openxmlformats.org/officeDocument/2006/relationships/slide" Target="slide13.xml"/><Relationship Id="rId9" Type="http://schemas.openxmlformats.org/officeDocument/2006/relationships/slide" Target="slide5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48.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ahrq.gov/takeheart/training/module-3/index.html" TargetMode="External"/></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8226;%09https:/www.ahrq.gov/sites/default/files/wysiwyg/takeheart/training/getting-started-implementation-guide.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www.ahrq.gov/takeheart/training/getting-started/index.html#leveraging" TargetMode="External"/><Relationship Id="rId4" Type="http://schemas.openxmlformats.org/officeDocument/2006/relationships/hyperlink" Target="https://www.ahrq.gov/takeheart/training/module-4/index.html" TargetMode="Externa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hyperlink" Target="https://millionhearts.hhs.gov/files/Cardiac_Rehab_Change_Pkg.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implementation-guide.pdf"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www.ahrq.gov/sites/default/files/wysiwyg/takeheart/training/getting-started-resource-guide.pdf" TargetMode="External"/><Relationship Id="rId4" Type="http://schemas.openxmlformats.org/officeDocument/2006/relationships/hyperlink" Target="../&#8226;%09https:/www.ahrq.gov/sites/default/files/wysiwyg/takeheart/training/getting-started-implementation-guide.pdf" TargetMode="External"/></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hyperlink" Target="https://www.ahrq.gov/sites/default/files/wysiwyg/takeheart/training/getting-started-resource-guide.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94B3D62C-5FB5-3EE1-4D36-D2EF3E4DE6F9}"/>
              </a:ext>
            </a:extLst>
          </p:cNvPr>
          <p:cNvSpPr txBox="1">
            <a:spLocks noGrp="1"/>
          </p:cNvSpPr>
          <p:nvPr>
            <p:ph type="title" idx="4294967295"/>
          </p:nvPr>
        </p:nvSpPr>
        <p:spPr>
          <a:xfrm>
            <a:off x="5197752" y="2112510"/>
            <a:ext cx="6108108" cy="3886200"/>
          </a:xfrm>
          <a:prstGeom prst="rect">
            <a:avLst/>
          </a:prstGeom>
          <a:solidFill>
            <a:srgbClr val="C10230"/>
          </a:solidFill>
          <a:ln>
            <a:noFill/>
            <a:prstDash/>
          </a:ln>
          <a:effectLst/>
        </p:spPr>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bg1"/>
                </a:solidFill>
                <a:latin typeface="Calibri" panose="020F0502020204030204" pitchFamily="34" charset="0"/>
                <a:ea typeface="+mj-ea"/>
                <a:cs typeface="Calibri" panose="020F0502020204030204" pitchFamily="34" charset="0"/>
              </a:defRPr>
            </a:lvl1pPr>
          </a:lstStyle>
          <a:p>
            <a:pPr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venir Next LT Pro" panose="020B0504020202020204" pitchFamily="34" charset="0"/>
              </a:rPr>
              <a:t>Getting Started</a:t>
            </a:r>
            <a:br>
              <a:rPr kumimoji="0" lang="en-US" sz="4000" b="1" i="0" u="none" strike="noStrike" kern="1200" cap="none" spc="0" normalizeH="0" baseline="0" noProof="0" dirty="0">
                <a:ln>
                  <a:noFill/>
                </a:ln>
                <a:solidFill>
                  <a:schemeClr val="bg1"/>
                </a:solidFill>
                <a:effectLst/>
                <a:uLnTx/>
                <a:uFillTx/>
                <a:latin typeface="Avenir Next LT Pro" panose="020B0504020202020204" pitchFamily="34" charset="0"/>
              </a:rPr>
            </a:br>
            <a:r>
              <a:rPr kumimoji="0" lang="en-US" sz="3200" b="1" i="0" u="none" strike="noStrike" kern="1200" cap="none" spc="0" normalizeH="0" baseline="0" noProof="0" dirty="0">
                <a:ln>
                  <a:noFill/>
                </a:ln>
                <a:solidFill>
                  <a:schemeClr val="bg1"/>
                </a:solidFill>
                <a:effectLst/>
                <a:uLnTx/>
                <a:uFillTx/>
                <a:latin typeface="Avenir Next LT Pro" panose="020B0504020202020204" pitchFamily="34" charset="0"/>
              </a:rPr>
              <a:t>Laying the Groundwork for Implementing Automatic Referral &amp; Effective Care Coordination</a:t>
            </a:r>
            <a:endParaRPr kumimoji="0" lang="en-US" sz="4000" b="1"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pic>
        <p:nvPicPr>
          <p:cNvPr id="5" name="Picture 4" descr="TAKE heart logo. AHRQ's Initiative to increase Use of Cardiac Rehabilitation">
            <a:extLst>
              <a:ext uri="{FF2B5EF4-FFF2-40B4-BE49-F238E27FC236}">
                <a16:creationId xmlns:a16="http://schemas.microsoft.com/office/drawing/2014/main" id="{E74C6DEE-6431-154B-85D9-69A1E0E6C1FE}"/>
              </a:ext>
            </a:extLst>
          </p:cNvPr>
          <p:cNvPicPr>
            <a:picLocks noChangeAspect="1"/>
          </p:cNvPicPr>
          <p:nvPr/>
        </p:nvPicPr>
        <p:blipFill>
          <a:blip r:embed="rId3"/>
          <a:stretch>
            <a:fillRect/>
          </a:stretch>
        </p:blipFill>
        <p:spPr>
          <a:xfrm>
            <a:off x="781176" y="435033"/>
            <a:ext cx="3587833" cy="1195944"/>
          </a:xfrm>
          <a:prstGeom prst="rect">
            <a:avLst/>
          </a:prstGeom>
        </p:spPr>
      </p:pic>
      <p:pic>
        <p:nvPicPr>
          <p:cNvPr id="16" name="Picture 15" descr="AHRQ Agency for Healthcare Research and Quality logo.">
            <a:extLst>
              <a:ext uri="{FF2B5EF4-FFF2-40B4-BE49-F238E27FC236}">
                <a16:creationId xmlns:a16="http://schemas.microsoft.com/office/drawing/2014/main" id="{1D97EC15-23E2-234F-9FA6-A14A9F8D67E2}"/>
              </a:ext>
            </a:extLst>
          </p:cNvPr>
          <p:cNvPicPr>
            <a:picLocks noChangeAspect="1"/>
          </p:cNvPicPr>
          <p:nvPr/>
        </p:nvPicPr>
        <p:blipFill>
          <a:blip r:embed="rId4"/>
          <a:stretch>
            <a:fillRect/>
          </a:stretch>
        </p:blipFill>
        <p:spPr>
          <a:xfrm>
            <a:off x="7574517" y="435033"/>
            <a:ext cx="3731343" cy="1195944"/>
          </a:xfrm>
          <a:prstGeom prst="rect">
            <a:avLst/>
          </a:prstGeom>
        </p:spPr>
      </p:pic>
      <p:sp>
        <p:nvSpPr>
          <p:cNvPr id="6" name="Rectangle 5" descr="&quot;&quot;">
            <a:extLst>
              <a:ext uri="{FF2B5EF4-FFF2-40B4-BE49-F238E27FC236}">
                <a16:creationId xmlns:a16="http://schemas.microsoft.com/office/drawing/2014/main" id="{FA560870-CFA7-4749-BBF1-6C4330BA4618}"/>
              </a:ext>
              <a:ext uri="{C183D7F6-B498-43B3-948B-1728B52AA6E4}">
                <adec:decorative xmlns:adec="http://schemas.microsoft.com/office/drawing/2017/decorative" val="1"/>
              </a:ext>
            </a:extLst>
          </p:cNvPr>
          <p:cNvSpPr/>
          <p:nvPr/>
        </p:nvSpPr>
        <p:spPr>
          <a:xfrm>
            <a:off x="781176" y="2122901"/>
            <a:ext cx="563174" cy="3886200"/>
          </a:xfrm>
          <a:prstGeom prst="rect">
            <a:avLst/>
          </a:prstGeom>
          <a:solidFill>
            <a:srgbClr val="691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uot;&quot;">
            <a:extLst>
              <a:ext uri="{FF2B5EF4-FFF2-40B4-BE49-F238E27FC236}">
                <a16:creationId xmlns:a16="http://schemas.microsoft.com/office/drawing/2014/main" id="{A3857472-549B-444F-9D87-4A93CD6EBCE8}"/>
              </a:ext>
              <a:ext uri="{C183D7F6-B498-43B3-948B-1728B52AA6E4}">
                <adec:decorative xmlns:adec="http://schemas.microsoft.com/office/drawing/2017/decorative" val="1"/>
              </a:ext>
            </a:extLst>
          </p:cNvPr>
          <p:cNvPicPr>
            <a:picLocks noChangeAspect="1"/>
          </p:cNvPicPr>
          <p:nvPr/>
        </p:nvPicPr>
        <p:blipFill rotWithShape="1">
          <a:blip r:embed="rId5"/>
          <a:srcRect l="10749" b="8616"/>
          <a:stretch/>
        </p:blipFill>
        <p:spPr>
          <a:xfrm>
            <a:off x="1344350" y="2122901"/>
            <a:ext cx="3853401" cy="3886984"/>
          </a:xfrm>
          <a:prstGeom prst="rect">
            <a:avLst/>
          </a:prstGeom>
        </p:spPr>
      </p:pic>
    </p:spTree>
    <p:extLst>
      <p:ext uri="{BB962C8B-B14F-4D97-AF65-F5344CB8AC3E}">
        <p14:creationId xmlns:p14="http://schemas.microsoft.com/office/powerpoint/2010/main" val="1691768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44BB-95AB-4CC7-9FEE-21323C657548}"/>
              </a:ext>
            </a:extLst>
          </p:cNvPr>
          <p:cNvSpPr>
            <a:spLocks noGrp="1"/>
          </p:cNvSpPr>
          <p:nvPr>
            <p:ph type="title"/>
          </p:nvPr>
        </p:nvSpPr>
        <p:spPr/>
        <p:txBody>
          <a:bodyPr/>
          <a:lstStyle/>
          <a:p>
            <a:r>
              <a:rPr lang="en-US" dirty="0"/>
              <a:t>2011 Study: Benefits of CC</a:t>
            </a:r>
          </a:p>
        </p:txBody>
      </p:sp>
      <p:sp>
        <p:nvSpPr>
          <p:cNvPr id="4" name="Slide Number Placeholder 3">
            <a:extLst>
              <a:ext uri="{FF2B5EF4-FFF2-40B4-BE49-F238E27FC236}">
                <a16:creationId xmlns:a16="http://schemas.microsoft.com/office/drawing/2014/main" id="{E7B0D0BE-DDF9-4FFF-9117-30D36EFB7ACF}"/>
              </a:ext>
              <a:ext uri="{C183D7F6-B498-43B3-948B-1728B52AA6E4}">
                <adec:decorative xmlns:adec="http://schemas.microsoft.com/office/drawing/2017/decorative" val="1"/>
              </a:ext>
            </a:extLst>
          </p:cNvPr>
          <p:cNvSpPr>
            <a:spLocks noGrp="1"/>
          </p:cNvSpPr>
          <p:nvPr>
            <p:ph type="sldNum" sz="quarter" idx="12"/>
          </p:nvPr>
        </p:nvSpPr>
        <p:spPr/>
        <p:txBody>
          <a:bodyPr/>
          <a:lstStyle/>
          <a:p>
            <a:fld id="{56FAB8D9-EC93-452B-B8CD-B076CB1D95D6}" type="slidenum">
              <a:rPr lang="en-US" smtClean="0"/>
              <a:t>10</a:t>
            </a:fld>
            <a:endParaRPr lang="en-US"/>
          </a:p>
        </p:txBody>
      </p:sp>
      <p:pic>
        <p:nvPicPr>
          <p:cNvPr id="5" name="Content Placeholder 4" descr="AR plus CC equals Increased Referral, Increased Enrollment, Increased Adherence, and Improved Cardiac Health">
            <a:extLst>
              <a:ext uri="{FF2B5EF4-FFF2-40B4-BE49-F238E27FC236}">
                <a16:creationId xmlns:a16="http://schemas.microsoft.com/office/drawing/2014/main" id="{36465538-4374-47CF-8A7F-CD17EC35E6AF}"/>
              </a:ext>
            </a:extLst>
          </p:cNvPr>
          <p:cNvPicPr>
            <a:picLocks noGrp="1" noChangeAspect="1"/>
          </p:cNvPicPr>
          <p:nvPr>
            <p:ph idx="1"/>
          </p:nvPr>
        </p:nvPicPr>
        <p:blipFill>
          <a:blip r:embed="rId3"/>
          <a:stretch>
            <a:fillRect/>
          </a:stretch>
        </p:blipFill>
        <p:spPr>
          <a:xfrm>
            <a:off x="929192" y="1207698"/>
            <a:ext cx="10333616" cy="2490165"/>
          </a:xfrm>
          <a:prstGeom prst="rect">
            <a:avLst/>
          </a:prstGeom>
        </p:spPr>
      </p:pic>
      <p:graphicFrame>
        <p:nvGraphicFramePr>
          <p:cNvPr id="8" name="Table 7">
            <a:extLst>
              <a:ext uri="{FF2B5EF4-FFF2-40B4-BE49-F238E27FC236}">
                <a16:creationId xmlns:a16="http://schemas.microsoft.com/office/drawing/2014/main" id="{CF97E5AF-41BA-42BB-A4BD-051368F6B122}"/>
              </a:ext>
            </a:extLst>
          </p:cNvPr>
          <p:cNvGraphicFramePr>
            <a:graphicFrameLocks noGrp="1"/>
          </p:cNvGraphicFramePr>
          <p:nvPr/>
        </p:nvGraphicFramePr>
        <p:xfrm>
          <a:off x="1552755" y="4051429"/>
          <a:ext cx="9333781" cy="2316480"/>
        </p:xfrm>
        <a:graphic>
          <a:graphicData uri="http://schemas.openxmlformats.org/drawingml/2006/table">
            <a:tbl>
              <a:tblPr firstRow="1" bandRow="1">
                <a:tableStyleId>{5940675A-B579-460E-94D1-54222C63F5DA}</a:tableStyleId>
              </a:tblPr>
              <a:tblGrid>
                <a:gridCol w="2968648">
                  <a:extLst>
                    <a:ext uri="{9D8B030D-6E8A-4147-A177-3AD203B41FA5}">
                      <a16:colId xmlns:a16="http://schemas.microsoft.com/office/drawing/2014/main" val="1667582217"/>
                    </a:ext>
                  </a:extLst>
                </a:gridCol>
                <a:gridCol w="6365133">
                  <a:extLst>
                    <a:ext uri="{9D8B030D-6E8A-4147-A177-3AD203B41FA5}">
                      <a16:colId xmlns:a16="http://schemas.microsoft.com/office/drawing/2014/main" val="3882187967"/>
                    </a:ext>
                  </a:extLst>
                </a:gridCol>
              </a:tblGrid>
              <a:tr h="576230">
                <a:tc>
                  <a:txBody>
                    <a:bodyPr/>
                    <a:lstStyle/>
                    <a:p>
                      <a:r>
                        <a:rPr lang="en-US" sz="2800" b="1" u="none" dirty="0">
                          <a:solidFill>
                            <a:schemeClr val="accent1"/>
                          </a:solidFill>
                        </a:rPr>
                        <a:t>Treatment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u="none" dirty="0">
                          <a:solidFill>
                            <a:schemeClr val="accent1"/>
                          </a:solidFill>
                        </a:rPr>
                        <a:t>% Eligible Patients Referred to CR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207900"/>
                  </a:ext>
                </a:extLst>
              </a:tr>
              <a:tr h="576230">
                <a:tc>
                  <a:txBody>
                    <a:bodyPr/>
                    <a:lstStyle/>
                    <a:p>
                      <a:r>
                        <a:rPr lang="en-US" sz="2800" b="1" dirty="0"/>
                        <a:t>Control</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3200" b="1" dirty="0"/>
                        <a:t>32%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3363287"/>
                  </a:ext>
                </a:extLst>
              </a:tr>
              <a:tr h="576230">
                <a:tc>
                  <a:txBody>
                    <a:bodyPr/>
                    <a:lstStyle/>
                    <a:p>
                      <a:r>
                        <a:rPr lang="en-US" sz="2800" b="1" dirty="0">
                          <a:solidFill>
                            <a:srgbClr val="C00000"/>
                          </a:solidFill>
                        </a:rPr>
                        <a:t>AR</a:t>
                      </a:r>
                      <a:r>
                        <a:rPr lang="en-US" sz="2800" b="1" dirty="0">
                          <a:solidFill>
                            <a:srgbClr val="C42033"/>
                          </a:solidFill>
                        </a:rPr>
                        <a:t> alone </a:t>
                      </a:r>
                      <a:endParaRPr lang="en-US" sz="2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3200" b="1" dirty="0">
                          <a:solidFill>
                            <a:srgbClr val="C42033"/>
                          </a:solidFill>
                        </a:rPr>
                        <a:t>70% </a:t>
                      </a:r>
                      <a:endParaRPr lang="en-US" sz="32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8166190"/>
                  </a:ext>
                </a:extLst>
              </a:tr>
              <a:tr h="576230">
                <a:tc>
                  <a:txBody>
                    <a:bodyPr/>
                    <a:lstStyle/>
                    <a:p>
                      <a:r>
                        <a:rPr lang="en-US" sz="2800" b="1" dirty="0">
                          <a:solidFill>
                            <a:srgbClr val="7030A0"/>
                          </a:solidFill>
                        </a:rPr>
                        <a:t>AR</a:t>
                      </a:r>
                      <a:r>
                        <a:rPr lang="en-US" sz="2800" b="1" i="1" dirty="0">
                          <a:solidFill>
                            <a:srgbClr val="7030A0"/>
                          </a:solidFill>
                        </a:rPr>
                        <a:t> </a:t>
                      </a:r>
                      <a:r>
                        <a:rPr lang="en-US" sz="2800" b="1" dirty="0">
                          <a:solidFill>
                            <a:srgbClr val="7030A0"/>
                          </a:solidFill>
                        </a:rPr>
                        <a:t>&amp; effective CC </a:t>
                      </a:r>
                      <a:endParaRPr lang="en-US" sz="2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7030A0"/>
                          </a:solidFill>
                        </a:rPr>
                        <a:t>86%</a:t>
                      </a:r>
                      <a:r>
                        <a:rPr lang="en-US" sz="3200" b="1" dirty="0"/>
                        <a:t> </a:t>
                      </a:r>
                      <a:endParaRPr lang="en-US" sz="3200" b="1" i="1" dirty="0">
                        <a:solidFill>
                          <a:srgbClr val="7030A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0566185"/>
                  </a:ext>
                </a:extLst>
              </a:tr>
            </a:tbl>
          </a:graphicData>
        </a:graphic>
      </p:graphicFrame>
    </p:spTree>
    <p:extLst>
      <p:ext uri="{BB962C8B-B14F-4D97-AF65-F5344CB8AC3E}">
        <p14:creationId xmlns:p14="http://schemas.microsoft.com/office/powerpoint/2010/main" val="283639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57DB4F-92E0-2284-F1D8-54CD30180101}"/>
              </a:ext>
            </a:extLst>
          </p:cNvPr>
          <p:cNvSpPr>
            <a:spLocks noGrp="1"/>
          </p:cNvSpPr>
          <p:nvPr>
            <p:ph type="title"/>
          </p:nvPr>
        </p:nvSpPr>
        <p:spPr/>
        <p:txBody>
          <a:bodyPr>
            <a:normAutofit/>
          </a:bodyPr>
          <a:lstStyle/>
          <a:p>
            <a:pPr algn="ctr"/>
            <a:r>
              <a:rPr lang="en-US" sz="3400" b="1" dirty="0">
                <a:solidFill>
                  <a:schemeClr val="bg1"/>
                </a:solidFill>
                <a:latin typeface="Avenir Next LT Pro" panose="020B0504020202020204" pitchFamily="34" charset="0"/>
                <a:cs typeface="Calibri" panose="020F0502020204030204" pitchFamily="34" charset="0"/>
              </a:rPr>
              <a:t>Quality Improvement Project Overview</a:t>
            </a:r>
          </a:p>
        </p:txBody>
      </p:sp>
      <p:sp>
        <p:nvSpPr>
          <p:cNvPr id="2" name="Text Placeholder 1">
            <a:extLst>
              <a:ext uri="{FF2B5EF4-FFF2-40B4-BE49-F238E27FC236}">
                <a16:creationId xmlns:a16="http://schemas.microsoft.com/office/drawing/2014/main" id="{EA3CD237-5ACD-1B04-9590-F027478D37AE}"/>
              </a:ext>
            </a:extLst>
          </p:cNvPr>
          <p:cNvSpPr>
            <a:spLocks noGrp="1"/>
          </p:cNvSpPr>
          <p:nvPr>
            <p:ph type="body" sz="quarter" idx="13"/>
          </p:nvPr>
        </p:nvSpPr>
        <p:spPr/>
        <p:txBody>
          <a:bodyPr/>
          <a:lstStyle/>
          <a:p>
            <a:r>
              <a:rPr lang="en-US" sz="2300" dirty="0">
                <a:solidFill>
                  <a:schemeClr val="bg1"/>
                </a:solidFill>
                <a:effectLst>
                  <a:outerShdw blurRad="38100" dist="38100" dir="2700000" algn="tl">
                    <a:srgbClr val="000000">
                      <a:alpha val="43137"/>
                    </a:srgbClr>
                  </a:outerShdw>
                </a:effectLst>
              </a:rPr>
              <a:t>Making the Case/Gaining Leadership support</a:t>
            </a:r>
          </a:p>
        </p:txBody>
      </p:sp>
      <p:sp>
        <p:nvSpPr>
          <p:cNvPr id="3" name="Text Placeholder 2">
            <a:extLst>
              <a:ext uri="{FF2B5EF4-FFF2-40B4-BE49-F238E27FC236}">
                <a16:creationId xmlns:a16="http://schemas.microsoft.com/office/drawing/2014/main" id="{8F3FC038-D9EF-4EC4-C25E-8A204273BC9B}"/>
              </a:ext>
            </a:extLst>
          </p:cNvPr>
          <p:cNvSpPr>
            <a:spLocks noGrp="1"/>
          </p:cNvSpPr>
          <p:nvPr>
            <p:ph type="body" sz="quarter" idx="14"/>
          </p:nvPr>
        </p:nvSpPr>
        <p:spPr/>
        <p:txBody>
          <a:bodyPr/>
          <a:lstStyle/>
          <a:p>
            <a:r>
              <a:rPr lang="en-US" dirty="0">
                <a:effectLst>
                  <a:outerShdw blurRad="38100" dist="38100" dir="2700000" algn="tl">
                    <a:srgbClr val="000000">
                      <a:alpha val="43137"/>
                    </a:srgbClr>
                  </a:outerShdw>
                </a:effectLst>
              </a:rPr>
              <a:t>Form a </a:t>
            </a:r>
            <a:r>
              <a:rPr lang="en-US" sz="2300" kern="1200" dirty="0">
                <a:solidFill>
                  <a:schemeClr val="bg1"/>
                </a:solidFill>
                <a:effectLst>
                  <a:outerShdw blurRad="38100" dist="38100" dir="2700000" algn="tl">
                    <a:srgbClr val="000000">
                      <a:alpha val="43137"/>
                    </a:srgbClr>
                  </a:outerShdw>
                </a:effectLst>
              </a:rPr>
              <a:t>team with compelling aim</a:t>
            </a:r>
          </a:p>
        </p:txBody>
      </p:sp>
      <p:sp>
        <p:nvSpPr>
          <p:cNvPr id="8" name="Text Placeholder 7">
            <a:extLst>
              <a:ext uri="{FF2B5EF4-FFF2-40B4-BE49-F238E27FC236}">
                <a16:creationId xmlns:a16="http://schemas.microsoft.com/office/drawing/2014/main" id="{0272BB56-D59E-52E7-4FB2-7EE8C9C29A5C}"/>
              </a:ext>
            </a:extLst>
          </p:cNvPr>
          <p:cNvSpPr>
            <a:spLocks noGrp="1"/>
          </p:cNvSpPr>
          <p:nvPr>
            <p:ph type="body" sz="quarter" idx="15"/>
          </p:nvPr>
        </p:nvSpPr>
        <p:spPr/>
        <p:txBody>
          <a:bodyPr/>
          <a:lstStyle/>
          <a:p>
            <a:r>
              <a:rPr lang="en-US" sz="2300" kern="1200" dirty="0">
                <a:solidFill>
                  <a:schemeClr val="bg1"/>
                </a:solidFill>
                <a:effectLst>
                  <a:outerShdw blurRad="38100" dist="38100" dir="2700000" algn="tl">
                    <a:srgbClr val="000000">
                      <a:alpha val="43137"/>
                    </a:srgbClr>
                  </a:outerShdw>
                </a:effectLst>
              </a:rPr>
              <a:t>Conduct initial planning</a:t>
            </a:r>
          </a:p>
        </p:txBody>
      </p:sp>
      <p:sp>
        <p:nvSpPr>
          <p:cNvPr id="9" name="Text Placeholder 8">
            <a:extLst>
              <a:ext uri="{FF2B5EF4-FFF2-40B4-BE49-F238E27FC236}">
                <a16:creationId xmlns:a16="http://schemas.microsoft.com/office/drawing/2014/main" id="{B573DA41-9324-D375-A031-9716077533CB}"/>
              </a:ext>
            </a:extLst>
          </p:cNvPr>
          <p:cNvSpPr>
            <a:spLocks noGrp="1"/>
          </p:cNvSpPr>
          <p:nvPr>
            <p:ph type="body" sz="quarter" idx="16"/>
          </p:nvPr>
        </p:nvSpPr>
        <p:spPr>
          <a:xfrm>
            <a:off x="1740475" y="3429340"/>
            <a:ext cx="2527165" cy="1193040"/>
          </a:xfrm>
        </p:spPr>
        <p:txBody>
          <a:bodyPr/>
          <a:lstStyle/>
          <a:p>
            <a:r>
              <a:rPr lang="en-US" sz="2300" kern="1200" dirty="0">
                <a:solidFill>
                  <a:schemeClr val="bg1"/>
                </a:solidFill>
                <a:effectLst>
                  <a:outerShdw blurRad="38100" dist="38100" dir="2700000" algn="tl">
                    <a:srgbClr val="000000">
                      <a:alpha val="43137"/>
                    </a:srgbClr>
                  </a:outerShdw>
                </a:effectLst>
              </a:rPr>
              <a:t>Map current workflow processes</a:t>
            </a:r>
          </a:p>
          <a:p>
            <a:endParaRPr lang="en-US" dirty="0"/>
          </a:p>
        </p:txBody>
      </p:sp>
      <p:sp>
        <p:nvSpPr>
          <p:cNvPr id="10" name="Text Placeholder 9">
            <a:extLst>
              <a:ext uri="{FF2B5EF4-FFF2-40B4-BE49-F238E27FC236}">
                <a16:creationId xmlns:a16="http://schemas.microsoft.com/office/drawing/2014/main" id="{04511E19-B1D4-A2E8-C9E0-C68DAC5BEB75}"/>
              </a:ext>
            </a:extLst>
          </p:cNvPr>
          <p:cNvSpPr>
            <a:spLocks noGrp="1"/>
          </p:cNvSpPr>
          <p:nvPr>
            <p:ph type="body" sz="quarter" idx="17"/>
          </p:nvPr>
        </p:nvSpPr>
        <p:spPr/>
        <p:txBody>
          <a:bodyPr/>
          <a:lstStyle/>
          <a:p>
            <a:r>
              <a:rPr lang="en-US" sz="2300" kern="1200" dirty="0">
                <a:solidFill>
                  <a:schemeClr val="bg1"/>
                </a:solidFill>
                <a:effectLst>
                  <a:outerShdw blurRad="38100" dist="38100" dir="2700000" algn="tl">
                    <a:srgbClr val="000000">
                      <a:alpha val="43137"/>
                    </a:srgbClr>
                  </a:outerShdw>
                </a:effectLst>
              </a:rPr>
              <a:t>Identify gaps </a:t>
            </a:r>
            <a:r>
              <a:rPr lang="en-US" sz="2300" dirty="0">
                <a:solidFill>
                  <a:schemeClr val="bg1"/>
                </a:solidFill>
                <a:effectLst>
                  <a:outerShdw blurRad="38100" dist="38100" dir="2700000" algn="tl">
                    <a:srgbClr val="000000">
                      <a:alpha val="43137"/>
                    </a:srgbClr>
                  </a:outerShdw>
                </a:effectLst>
              </a:rPr>
              <a:t>&amp; </a:t>
            </a:r>
            <a:r>
              <a:rPr lang="en-US" sz="2300" kern="1200" dirty="0">
                <a:solidFill>
                  <a:schemeClr val="bg1"/>
                </a:solidFill>
                <a:effectLst>
                  <a:outerShdw blurRad="38100" dist="38100" dir="2700000" algn="tl">
                    <a:srgbClr val="000000">
                      <a:alpha val="43137"/>
                    </a:srgbClr>
                  </a:outerShdw>
                </a:effectLst>
              </a:rPr>
              <a:t>areas for change</a:t>
            </a:r>
          </a:p>
        </p:txBody>
      </p:sp>
      <p:sp>
        <p:nvSpPr>
          <p:cNvPr id="11" name="Text Placeholder 10">
            <a:extLst>
              <a:ext uri="{FF2B5EF4-FFF2-40B4-BE49-F238E27FC236}">
                <a16:creationId xmlns:a16="http://schemas.microsoft.com/office/drawing/2014/main" id="{01A24121-7871-E64A-2393-ED07D8F2F1FF}"/>
              </a:ext>
            </a:extLst>
          </p:cNvPr>
          <p:cNvSpPr>
            <a:spLocks noGrp="1"/>
          </p:cNvSpPr>
          <p:nvPr>
            <p:ph type="body" sz="quarter" idx="18"/>
          </p:nvPr>
        </p:nvSpPr>
        <p:spPr/>
        <p:txBody>
          <a:bodyPr>
            <a:normAutofit fontScale="92500"/>
          </a:bodyPr>
          <a:lstStyle/>
          <a:p>
            <a:r>
              <a:rPr lang="en-US" sz="2300" kern="1200" dirty="0">
                <a:solidFill>
                  <a:schemeClr val="bg1"/>
                </a:solidFill>
                <a:effectLst>
                  <a:outerShdw blurRad="38100" dist="38100" dir="2700000" algn="tl">
                    <a:srgbClr val="000000">
                      <a:alpha val="43137"/>
                    </a:srgbClr>
                  </a:outerShdw>
                </a:effectLst>
              </a:rPr>
              <a:t>Implement changes/ Redesign workflow processes</a:t>
            </a:r>
          </a:p>
        </p:txBody>
      </p:sp>
      <p:sp>
        <p:nvSpPr>
          <p:cNvPr id="12" name="Text Placeholder 11">
            <a:extLst>
              <a:ext uri="{FF2B5EF4-FFF2-40B4-BE49-F238E27FC236}">
                <a16:creationId xmlns:a16="http://schemas.microsoft.com/office/drawing/2014/main" id="{27F15126-1B92-C271-8B2A-E3AAD04ED54D}"/>
              </a:ext>
            </a:extLst>
          </p:cNvPr>
          <p:cNvSpPr>
            <a:spLocks noGrp="1"/>
          </p:cNvSpPr>
          <p:nvPr>
            <p:ph type="body" sz="quarter" idx="19"/>
          </p:nvPr>
        </p:nvSpPr>
        <p:spPr/>
        <p:txBody>
          <a:bodyPr/>
          <a:lstStyle/>
          <a:p>
            <a:r>
              <a:rPr lang="en-US" sz="2300" kern="1200" dirty="0">
                <a:solidFill>
                  <a:schemeClr val="bg1"/>
                </a:solidFill>
                <a:effectLst>
                  <a:outerShdw blurRad="38100" dist="38100" dir="2700000" algn="tl">
                    <a:srgbClr val="000000">
                      <a:alpha val="43137"/>
                    </a:srgbClr>
                  </a:outerShdw>
                </a:effectLst>
              </a:rPr>
              <a:t>Orient staff</a:t>
            </a:r>
          </a:p>
        </p:txBody>
      </p:sp>
      <p:sp>
        <p:nvSpPr>
          <p:cNvPr id="13" name="Text Placeholder 12">
            <a:extLst>
              <a:ext uri="{FF2B5EF4-FFF2-40B4-BE49-F238E27FC236}">
                <a16:creationId xmlns:a16="http://schemas.microsoft.com/office/drawing/2014/main" id="{45D762E9-48A9-D1A0-C820-02E85F3DDF64}"/>
              </a:ext>
            </a:extLst>
          </p:cNvPr>
          <p:cNvSpPr>
            <a:spLocks noGrp="1"/>
          </p:cNvSpPr>
          <p:nvPr>
            <p:ph type="body" sz="quarter" idx="20"/>
          </p:nvPr>
        </p:nvSpPr>
        <p:spPr/>
        <p:txBody>
          <a:bodyPr/>
          <a:lstStyle/>
          <a:p>
            <a:r>
              <a:rPr lang="en-US" sz="2300" kern="1200" dirty="0">
                <a:solidFill>
                  <a:schemeClr val="bg1"/>
                </a:solidFill>
                <a:effectLst>
                  <a:outerShdw blurRad="38100" dist="38100" dir="2700000" algn="tl">
                    <a:srgbClr val="000000">
                      <a:alpha val="43137"/>
                    </a:srgbClr>
                  </a:outerShdw>
                </a:effectLst>
              </a:rPr>
              <a:t>Monitor results &amp; refine</a:t>
            </a:r>
          </a:p>
        </p:txBody>
      </p:sp>
      <p:sp>
        <p:nvSpPr>
          <p:cNvPr id="14" name="Text Placeholder 13">
            <a:extLst>
              <a:ext uri="{FF2B5EF4-FFF2-40B4-BE49-F238E27FC236}">
                <a16:creationId xmlns:a16="http://schemas.microsoft.com/office/drawing/2014/main" id="{146E4455-F278-EE51-ACBA-03E55DB48D7A}"/>
              </a:ext>
            </a:extLst>
          </p:cNvPr>
          <p:cNvSpPr>
            <a:spLocks noGrp="1"/>
          </p:cNvSpPr>
          <p:nvPr>
            <p:ph type="body" sz="quarter" idx="21"/>
          </p:nvPr>
        </p:nvSpPr>
        <p:spPr/>
        <p:txBody>
          <a:bodyPr/>
          <a:lstStyle/>
          <a:p>
            <a:r>
              <a:rPr lang="en-US" sz="2300" dirty="0">
                <a:solidFill>
                  <a:schemeClr val="bg1"/>
                </a:solidFill>
                <a:effectLst>
                  <a:outerShdw blurRad="38100" dist="38100" dir="2700000" algn="tl">
                    <a:srgbClr val="000000">
                      <a:alpha val="43137"/>
                    </a:srgbClr>
                  </a:outerShdw>
                </a:effectLst>
              </a:rPr>
              <a:t>Extend &amp; spread</a:t>
            </a:r>
          </a:p>
        </p:txBody>
      </p:sp>
      <p:sp>
        <p:nvSpPr>
          <p:cNvPr id="6" name="Slide Number Placeholder 8">
            <a:extLst>
              <a:ext uri="{FF2B5EF4-FFF2-40B4-BE49-F238E27FC236}">
                <a16:creationId xmlns:a16="http://schemas.microsoft.com/office/drawing/2014/main" id="{7B3B3597-7BA6-4405-7D14-32D31BBDF0D7}"/>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11</a:t>
            </a:fld>
            <a:endParaRPr lang="en-US" dirty="0"/>
          </a:p>
        </p:txBody>
      </p:sp>
    </p:spTree>
    <p:extLst>
      <p:ext uri="{BB962C8B-B14F-4D97-AF65-F5344CB8AC3E}">
        <p14:creationId xmlns:p14="http://schemas.microsoft.com/office/powerpoint/2010/main" val="166468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57E9-30AD-4B7F-9823-AEC8AC305DCC}"/>
              </a:ext>
            </a:extLst>
          </p:cNvPr>
          <p:cNvSpPr>
            <a:spLocks noGrp="1"/>
          </p:cNvSpPr>
          <p:nvPr>
            <p:ph type="title"/>
          </p:nvPr>
        </p:nvSpPr>
        <p:spPr>
          <a:xfrm>
            <a:off x="0" y="-1"/>
            <a:ext cx="12188952" cy="1571626"/>
          </a:xfrm>
        </p:spPr>
        <p:txBody>
          <a:bodyPr>
            <a:normAutofit fontScale="90000"/>
          </a:bodyPr>
          <a:lstStyle/>
          <a:p>
            <a:br>
              <a:rPr lang="en-US" dirty="0"/>
            </a:br>
            <a:r>
              <a:rPr lang="en-US" sz="4400" dirty="0"/>
              <a:t>REMINDER: Process Redesign Takes Time!</a:t>
            </a:r>
            <a:br>
              <a:rPr lang="en-US" sz="4400" dirty="0"/>
            </a:br>
            <a:endParaRPr lang="en-US" sz="4400" dirty="0"/>
          </a:p>
        </p:txBody>
      </p:sp>
      <p:sp>
        <p:nvSpPr>
          <p:cNvPr id="3" name="Content Placeholder 2">
            <a:extLst>
              <a:ext uri="{FF2B5EF4-FFF2-40B4-BE49-F238E27FC236}">
                <a16:creationId xmlns:a16="http://schemas.microsoft.com/office/drawing/2014/main" id="{862396B4-6A82-42ED-895B-EAB24C75ED13}"/>
              </a:ext>
            </a:extLst>
          </p:cNvPr>
          <p:cNvSpPr>
            <a:spLocks noGrp="1"/>
          </p:cNvSpPr>
          <p:nvPr>
            <p:ph idx="1"/>
          </p:nvPr>
        </p:nvSpPr>
        <p:spPr/>
        <p:txBody>
          <a:bodyPr>
            <a:normAutofit/>
          </a:bodyPr>
          <a:lstStyle/>
          <a:p>
            <a:endParaRPr lang="en-US" dirty="0"/>
          </a:p>
          <a:p>
            <a:pPr marL="0" indent="0">
              <a:buNone/>
            </a:pPr>
            <a:r>
              <a:rPr lang="en-US" sz="4000" dirty="0"/>
              <a:t>While there is wide variation in the length of time needed to complete the activities described here, </a:t>
            </a:r>
            <a:r>
              <a:rPr lang="en-US" sz="4000" b="1" dirty="0"/>
              <a:t>most hospitals should expect to invest at least 1-3 months in laying the foundation for their CR QI initiative.</a:t>
            </a:r>
          </a:p>
          <a:p>
            <a:endParaRPr lang="en-US" sz="4000" dirty="0"/>
          </a:p>
          <a:p>
            <a:endParaRPr lang="en-US" sz="4000" dirty="0"/>
          </a:p>
          <a:p>
            <a:endParaRPr lang="en-US" dirty="0"/>
          </a:p>
        </p:txBody>
      </p:sp>
      <p:sp>
        <p:nvSpPr>
          <p:cNvPr id="4" name="Slide Number Placeholder 3">
            <a:extLst>
              <a:ext uri="{FF2B5EF4-FFF2-40B4-BE49-F238E27FC236}">
                <a16:creationId xmlns:a16="http://schemas.microsoft.com/office/drawing/2014/main" id="{CCC4486F-8DC6-4E17-8F62-45F6000D8907}"/>
              </a:ext>
            </a:extLst>
          </p:cNvPr>
          <p:cNvSpPr>
            <a:spLocks noGrp="1"/>
          </p:cNvSpPr>
          <p:nvPr>
            <p:ph type="sldNum" sz="quarter" idx="12"/>
          </p:nvPr>
        </p:nvSpPr>
        <p:spPr/>
        <p:txBody>
          <a:bodyPr/>
          <a:lstStyle/>
          <a:p>
            <a:fld id="{56FAB8D9-EC93-452B-B8CD-B076CB1D95D6}" type="slidenum">
              <a:rPr lang="en-US" smtClean="0"/>
              <a:t>12</a:t>
            </a:fld>
            <a:endParaRPr lang="en-US"/>
          </a:p>
        </p:txBody>
      </p:sp>
    </p:spTree>
    <p:extLst>
      <p:ext uri="{BB962C8B-B14F-4D97-AF65-F5344CB8AC3E}">
        <p14:creationId xmlns:p14="http://schemas.microsoft.com/office/powerpoint/2010/main" val="419872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Step 1: Making the Case</a:t>
            </a:r>
            <a:endParaRPr lang="en-US" dirty="0">
              <a:cs typeface="Calibri"/>
            </a:endParaRPr>
          </a:p>
        </p:txBody>
      </p:sp>
    </p:spTree>
    <p:extLst>
      <p:ext uri="{BB962C8B-B14F-4D97-AF65-F5344CB8AC3E}">
        <p14:creationId xmlns:p14="http://schemas.microsoft.com/office/powerpoint/2010/main" val="196934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Making the Case for CR</a:t>
            </a:r>
          </a:p>
        </p:txBody>
      </p:sp>
      <p:pic>
        <p:nvPicPr>
          <p:cNvPr id="14" name="Content Placeholder 4" descr="A graphic depicting the benefits of CR to patients. "/>
          <p:cNvPicPr>
            <a:picLocks noGrp="1" noChangeAspect="1"/>
          </p:cNvPicPr>
          <p:nvPr>
            <p:ph sz="half" idx="1"/>
          </p:nvPr>
        </p:nvPicPr>
        <p:blipFill rotWithShape="1">
          <a:blip r:embed="rId3"/>
          <a:stretch/>
        </p:blipFill>
        <p:spPr>
          <a:xfrm>
            <a:off x="285751" y="1414463"/>
            <a:ext cx="3257549" cy="3486150"/>
          </a:xfrm>
          <a:prstGeom prst="ellipse">
            <a:avLst/>
          </a:prstGeom>
          <a:ln w="127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a:extLst>
              <a:ext uri="{FF2B5EF4-FFF2-40B4-BE49-F238E27FC236}">
                <a16:creationId xmlns:a16="http://schemas.microsoft.com/office/drawing/2014/main" id="{0369CE78-3734-C0E4-742A-08F12447B516}"/>
              </a:ext>
            </a:extLst>
          </p:cNvPr>
          <p:cNvSpPr>
            <a:spLocks noGrp="1"/>
          </p:cNvSpPr>
          <p:nvPr>
            <p:ph sz="half" idx="2"/>
          </p:nvPr>
        </p:nvSpPr>
        <p:spPr>
          <a:xfrm>
            <a:off x="3800474" y="813815"/>
            <a:ext cx="8388477" cy="6529960"/>
          </a:xfrm>
        </p:spPr>
        <p:txBody>
          <a:bodyPr>
            <a:noAutofit/>
          </a:bodyPr>
          <a:lstStyle/>
          <a:p>
            <a:pPr marL="342900" indent="-342900">
              <a:spcBef>
                <a:spcPts val="0"/>
              </a:spcBef>
              <a:buFont typeface="Arial" panose="020B0604020202020204" pitchFamily="34" charset="0"/>
              <a:buChar char="•"/>
            </a:pPr>
            <a:r>
              <a:rPr lang="en-US" b="1" dirty="0">
                <a:latin typeface="Avenir Next LT Pro" panose="020B0504020202020204" pitchFamily="34" charset="0"/>
              </a:rPr>
              <a:t>CR reduces mortality. </a:t>
            </a:r>
            <a:r>
              <a:rPr lang="en-US" dirty="0">
                <a:latin typeface="Avenir Next LT Pro" panose="020B0504020202020204" pitchFamily="34" charset="0"/>
              </a:rPr>
              <a:t>CR participation is associated with a 13-24% reduction in total mortality over 1-3 years. </a:t>
            </a:r>
          </a:p>
          <a:p>
            <a:pPr marL="342900" indent="-342900">
              <a:lnSpc>
                <a:spcPct val="125000"/>
              </a:lnSpc>
              <a:spcAft>
                <a:spcPts val="1200"/>
              </a:spcAft>
              <a:buFont typeface="Arial" panose="020B0604020202020204" pitchFamily="34" charset="0"/>
              <a:buChar char="•"/>
            </a:pPr>
            <a:r>
              <a:rPr lang="en-US" b="1" dirty="0">
                <a:latin typeface="Avenir Next LT Pro" panose="020B0504020202020204" pitchFamily="34" charset="0"/>
              </a:rPr>
              <a:t>CR reduces re-hospitalization, </a:t>
            </a:r>
            <a:r>
              <a:rPr lang="en-US" dirty="0">
                <a:latin typeface="Avenir Next LT Pro" panose="020B0504020202020204" pitchFamily="34" charset="0"/>
              </a:rPr>
              <a:t>up to 30%</a:t>
            </a:r>
          </a:p>
          <a:p>
            <a:pPr marL="342900" indent="-342900">
              <a:spcBef>
                <a:spcPts val="0"/>
              </a:spcBef>
              <a:buFont typeface="Arial" panose="020B0604020202020204" pitchFamily="34" charset="0"/>
              <a:buChar char="•"/>
            </a:pPr>
            <a:r>
              <a:rPr lang="en-US" b="1" dirty="0">
                <a:latin typeface="Avenir Next LT Pro" panose="020B0504020202020204" pitchFamily="34" charset="0"/>
              </a:rPr>
              <a:t>CR is clinically effective </a:t>
            </a:r>
            <a:r>
              <a:rPr lang="en-US" dirty="0">
                <a:latin typeface="Avenir Next LT Pro" panose="020B0504020202020204" pitchFamily="34" charset="0"/>
              </a:rPr>
              <a:t>for people who have or have had:</a:t>
            </a:r>
          </a:p>
          <a:p>
            <a:pPr marL="914400" lvl="1" indent="-457200">
              <a:spcBef>
                <a:spcPts val="0"/>
              </a:spcBef>
              <a:buFont typeface="Courier New" panose="020B0604020202020204" pitchFamily="34" charset="0"/>
              <a:buChar char="o"/>
            </a:pPr>
            <a:r>
              <a:rPr lang="en-US" sz="2800" dirty="0">
                <a:latin typeface="Avenir Next LT Pro" panose="020B0504020202020204" pitchFamily="34" charset="0"/>
              </a:rPr>
              <a:t>A heart attack</a:t>
            </a:r>
            <a:endParaRPr lang="en-US" sz="2800" dirty="0">
              <a:latin typeface="Avenir Next LT Pro" panose="020B0504020202020204" pitchFamily="34" charset="0"/>
              <a:cs typeface="Calibri" panose="020F0502020204030204"/>
            </a:endParaRPr>
          </a:p>
          <a:p>
            <a:pPr marL="914400" lvl="1" indent="-457200">
              <a:spcBef>
                <a:spcPts val="0"/>
              </a:spcBef>
              <a:buFont typeface="Courier New" panose="020B0604020202020204" pitchFamily="34" charset="0"/>
              <a:buChar char="o"/>
            </a:pPr>
            <a:r>
              <a:rPr lang="en-US" sz="2800" dirty="0">
                <a:latin typeface="Avenir Next LT Pro" panose="020B0504020202020204" pitchFamily="34" charset="0"/>
              </a:rPr>
              <a:t>A percutaneous coronary intervention (PCI)</a:t>
            </a:r>
            <a:endParaRPr lang="en-US" sz="2800" dirty="0">
              <a:latin typeface="Avenir Next LT Pro" panose="020B0504020202020204" pitchFamily="34" charset="0"/>
              <a:cs typeface="Calibri" panose="020F0502020204030204"/>
            </a:endParaRPr>
          </a:p>
          <a:p>
            <a:pPr marL="914400" lvl="1" indent="-457200">
              <a:spcBef>
                <a:spcPts val="0"/>
              </a:spcBef>
              <a:buFont typeface="Courier New" panose="020B0604020202020204" pitchFamily="34" charset="0"/>
              <a:buChar char="o"/>
            </a:pPr>
            <a:r>
              <a:rPr lang="en-US" sz="2800" dirty="0">
                <a:latin typeface="Avenir Next LT Pro" panose="020B0504020202020204" pitchFamily="34" charset="0"/>
              </a:rPr>
              <a:t>CABG surgery, heart valve replacement or repair, or a heart or heart-lung transplant</a:t>
            </a:r>
            <a:endParaRPr lang="en-US" sz="2800" dirty="0">
              <a:latin typeface="Avenir Next LT Pro" panose="020B0504020202020204" pitchFamily="34" charset="0"/>
              <a:cs typeface="Calibri" panose="020F0502020204030204"/>
            </a:endParaRPr>
          </a:p>
          <a:p>
            <a:pPr marL="914400" lvl="1" indent="-457200">
              <a:spcBef>
                <a:spcPts val="0"/>
              </a:spcBef>
              <a:buFont typeface="Courier New" panose="020B0604020202020204" pitchFamily="34" charset="0"/>
              <a:buChar char="o"/>
            </a:pPr>
            <a:r>
              <a:rPr lang="en-US" sz="2800" dirty="0">
                <a:latin typeface="Avenir Next LT Pro" panose="020B0504020202020204" pitchFamily="34" charset="0"/>
              </a:rPr>
              <a:t>Chronic stable angina</a:t>
            </a:r>
            <a:endParaRPr lang="en-US" sz="2800" dirty="0">
              <a:latin typeface="Avenir Next LT Pro" panose="020B0504020202020204" pitchFamily="34" charset="0"/>
              <a:cs typeface="Calibri" panose="020F0502020204030204"/>
            </a:endParaRPr>
          </a:p>
          <a:p>
            <a:pPr marL="914400" lvl="1" indent="-457200">
              <a:spcBef>
                <a:spcPts val="0"/>
              </a:spcBef>
              <a:buFont typeface="Courier New" panose="020B0604020202020204" pitchFamily="34" charset="0"/>
              <a:buChar char="o"/>
            </a:pPr>
            <a:r>
              <a:rPr lang="en-US" sz="2800" dirty="0">
                <a:latin typeface="Avenir Next LT Pro" panose="020B0504020202020204" pitchFamily="34" charset="0"/>
              </a:rPr>
              <a:t>Chronic stable heart failure</a:t>
            </a:r>
          </a:p>
        </p:txBody>
      </p:sp>
      <p:sp>
        <p:nvSpPr>
          <p:cNvPr id="6" name="Slide Number Placeholder 8">
            <a:extLst>
              <a:ext uri="{FF2B5EF4-FFF2-40B4-BE49-F238E27FC236}">
                <a16:creationId xmlns:a16="http://schemas.microsoft.com/office/drawing/2014/main" id="{0465DAF3-4B37-B2C5-92BC-6A6A2496C91D}"/>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14</a:t>
            </a:fld>
            <a:endParaRPr lang="en-US" dirty="0"/>
          </a:p>
        </p:txBody>
      </p:sp>
    </p:spTree>
    <p:extLst>
      <p:ext uri="{BB962C8B-B14F-4D97-AF65-F5344CB8AC3E}">
        <p14:creationId xmlns:p14="http://schemas.microsoft.com/office/powerpoint/2010/main" val="379245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pPr algn="ctr">
              <a:lnSpc>
                <a:spcPct val="100000"/>
              </a:lnSpc>
            </a:pPr>
            <a:r>
              <a:rPr lang="en-US" sz="3400" b="1" dirty="0">
                <a:solidFill>
                  <a:schemeClr val="bg1"/>
                </a:solidFill>
                <a:latin typeface="Avenir Next LT Pro" panose="020B0504020202020204" pitchFamily="34" charset="0"/>
                <a:cs typeface="Calibri" panose="020F0502020204030204" pitchFamily="34" charset="0"/>
              </a:rPr>
              <a:t>Making the Case for CR (continued)</a:t>
            </a:r>
          </a:p>
        </p:txBody>
      </p:sp>
      <p:sp>
        <p:nvSpPr>
          <p:cNvPr id="7" name="Content Placeholder 6">
            <a:extLst>
              <a:ext uri="{FF2B5EF4-FFF2-40B4-BE49-F238E27FC236}">
                <a16:creationId xmlns:a16="http://schemas.microsoft.com/office/drawing/2014/main" id="{A29B2CDE-D776-941F-7CC1-522C46EB876B}"/>
              </a:ext>
            </a:extLst>
          </p:cNvPr>
          <p:cNvSpPr>
            <a:spLocks noGrp="1"/>
          </p:cNvSpPr>
          <p:nvPr>
            <p:ph idx="1"/>
          </p:nvPr>
        </p:nvSpPr>
        <p:spPr>
          <a:xfrm>
            <a:off x="526670" y="1333263"/>
            <a:ext cx="7688855" cy="4920818"/>
          </a:xfrm>
        </p:spPr>
        <p:txBody>
          <a:bodyPr>
            <a:normAutofit lnSpcReduction="10000"/>
          </a:bodyPr>
          <a:lstStyle/>
          <a:p>
            <a:pPr>
              <a:spcAft>
                <a:spcPts val="1800"/>
              </a:spcAft>
            </a:pPr>
            <a:r>
              <a:rPr lang="en-US" sz="3600" dirty="0"/>
              <a:t>CR is a low-cost intervention compared to inpatient treatments for acute cardiac conditions, and provides a high return on investment given the impact of its benefits </a:t>
            </a:r>
          </a:p>
          <a:p>
            <a:pPr>
              <a:spcAft>
                <a:spcPts val="1800"/>
              </a:spcAft>
            </a:pPr>
            <a:r>
              <a:rPr lang="en-US" sz="3600" dirty="0"/>
              <a:t>Referring patients to CR is a class 1a recommendation (AHA/ACC) for MI &amp; CABG</a:t>
            </a:r>
          </a:p>
        </p:txBody>
      </p:sp>
      <p:pic>
        <p:nvPicPr>
          <p:cNvPr id="27"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3989" y="2202510"/>
            <a:ext cx="3142211" cy="276514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8">
            <a:extLst>
              <a:ext uri="{FF2B5EF4-FFF2-40B4-BE49-F238E27FC236}">
                <a16:creationId xmlns:a16="http://schemas.microsoft.com/office/drawing/2014/main" id="{53F7763C-4A38-C163-3C44-E4ACDADA204B}"/>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15</a:t>
            </a:fld>
            <a:endParaRPr lang="en-US" dirty="0"/>
          </a:p>
        </p:txBody>
      </p:sp>
    </p:spTree>
    <p:extLst>
      <p:ext uri="{BB962C8B-B14F-4D97-AF65-F5344CB8AC3E}">
        <p14:creationId xmlns:p14="http://schemas.microsoft.com/office/powerpoint/2010/main" val="91419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CR Services are Underutilized!</a:t>
            </a:r>
          </a:p>
        </p:txBody>
      </p:sp>
      <p:sp>
        <p:nvSpPr>
          <p:cNvPr id="7" name="Content Placeholder 6">
            <a:extLst>
              <a:ext uri="{FF2B5EF4-FFF2-40B4-BE49-F238E27FC236}">
                <a16:creationId xmlns:a16="http://schemas.microsoft.com/office/drawing/2014/main" id="{27E1CEDF-F948-3015-8F1B-43AC6BB035C7}"/>
              </a:ext>
            </a:extLst>
          </p:cNvPr>
          <p:cNvSpPr>
            <a:spLocks noGrp="1"/>
          </p:cNvSpPr>
          <p:nvPr>
            <p:ph idx="1"/>
          </p:nvPr>
        </p:nvSpPr>
        <p:spPr/>
        <p:txBody>
          <a:bodyPr>
            <a:normAutofit/>
          </a:bodyPr>
          <a:lstStyle/>
          <a:p>
            <a:pPr marL="0" indent="0">
              <a:buNone/>
            </a:pPr>
            <a:r>
              <a:rPr lang="en-US" sz="4000" dirty="0"/>
              <a:t>Despite proven benefits</a:t>
            </a:r>
          </a:p>
          <a:p>
            <a:pPr lvl="1"/>
            <a:r>
              <a:rPr lang="en-US" sz="4000" dirty="0"/>
              <a:t>25% of hospitals refer fewer than 20% of eligible patients to CR.*</a:t>
            </a:r>
          </a:p>
          <a:p>
            <a:pPr lvl="1"/>
            <a:r>
              <a:rPr lang="en-US" sz="4000" dirty="0"/>
              <a:t>ONLY 29% of Medicare beneficiaries eligible for CR participated in at least one session**</a:t>
            </a:r>
          </a:p>
          <a:p>
            <a:pPr lvl="1"/>
            <a:endParaRPr lang="en-US" sz="4000" dirty="0"/>
          </a:p>
          <a:p>
            <a:pPr lvl="1"/>
            <a:endParaRPr lang="en-US" sz="4000" dirty="0"/>
          </a:p>
          <a:p>
            <a:pPr lvl="1"/>
            <a:endParaRPr lang="en-US" sz="3200" dirty="0"/>
          </a:p>
        </p:txBody>
      </p:sp>
      <p:sp>
        <p:nvSpPr>
          <p:cNvPr id="2" name="Slide Number Placeholder 8">
            <a:extLst>
              <a:ext uri="{FF2B5EF4-FFF2-40B4-BE49-F238E27FC236}">
                <a16:creationId xmlns:a16="http://schemas.microsoft.com/office/drawing/2014/main" id="{12921CB6-1791-8F0E-1C87-673D587EA677}"/>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16</a:t>
            </a:fld>
            <a:endParaRPr lang="en-US" dirty="0"/>
          </a:p>
        </p:txBody>
      </p:sp>
    </p:spTree>
    <p:extLst>
      <p:ext uri="{BB962C8B-B14F-4D97-AF65-F5344CB8AC3E}">
        <p14:creationId xmlns:p14="http://schemas.microsoft.com/office/powerpoint/2010/main" val="114568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pPr algn="ctr">
              <a:lnSpc>
                <a:spcPct val="100000"/>
              </a:lnSpc>
            </a:pPr>
            <a:r>
              <a:rPr lang="en-US" sz="3400" b="1" dirty="0">
                <a:solidFill>
                  <a:schemeClr val="bg1"/>
                </a:solidFill>
                <a:latin typeface="Avenir Next LT Pro" panose="020B0504020202020204" pitchFamily="34" charset="0"/>
                <a:cs typeface="Calibri" panose="020F0502020204030204" pitchFamily="34" charset="0"/>
              </a:rPr>
              <a:t>Possible Causes of Underuse of CR</a:t>
            </a:r>
          </a:p>
        </p:txBody>
      </p:sp>
      <p:sp>
        <p:nvSpPr>
          <p:cNvPr id="3" name="Text Placeholder 2">
            <a:extLst>
              <a:ext uri="{FF2B5EF4-FFF2-40B4-BE49-F238E27FC236}">
                <a16:creationId xmlns:a16="http://schemas.microsoft.com/office/drawing/2014/main" id="{0E00E928-91A4-37A3-28FB-C15473712505}"/>
              </a:ext>
            </a:extLst>
          </p:cNvPr>
          <p:cNvSpPr>
            <a:spLocks noGrp="1"/>
          </p:cNvSpPr>
          <p:nvPr>
            <p:ph type="body" sz="quarter" idx="14"/>
          </p:nvPr>
        </p:nvSpPr>
        <p:spPr/>
        <p:txBody>
          <a:bodyPr/>
          <a:lstStyle/>
          <a:p>
            <a:r>
              <a:rPr lang="en-US" sz="2800" b="1" kern="1200" dirty="0">
                <a:latin typeface="Avenir Next LT Pro" panose="020B0504020202020204" pitchFamily="34" charset="0"/>
                <a:cs typeface="Calibri"/>
              </a:rPr>
              <a:t>Patients</a:t>
            </a:r>
            <a:endParaRPr lang="en-US" dirty="0"/>
          </a:p>
        </p:txBody>
      </p:sp>
      <p:sp>
        <p:nvSpPr>
          <p:cNvPr id="5" name="Text Placeholder 4">
            <a:extLst>
              <a:ext uri="{FF2B5EF4-FFF2-40B4-BE49-F238E27FC236}">
                <a16:creationId xmlns:a16="http://schemas.microsoft.com/office/drawing/2014/main" id="{4DED78D0-FFC7-AA7B-9DFF-8316F868D8F0}"/>
              </a:ext>
            </a:extLst>
          </p:cNvPr>
          <p:cNvSpPr>
            <a:spLocks noGrp="1"/>
          </p:cNvSpPr>
          <p:nvPr>
            <p:ph type="body" sz="quarter" idx="15"/>
          </p:nvPr>
        </p:nvSpPr>
        <p:spPr/>
        <p:txBody>
          <a:bodyPr/>
          <a:lstStyle/>
          <a:p>
            <a:pPr marL="228600" lvl="1" indent="-228600" algn="l" defTabSz="933450" rtl="0">
              <a:lnSpc>
                <a:spcPct val="105000"/>
              </a:lnSpc>
              <a:spcBef>
                <a:spcPct val="0"/>
              </a:spcBef>
              <a:spcAft>
                <a:spcPts val="600"/>
              </a:spcAft>
              <a:buChar char="•"/>
            </a:pPr>
            <a:r>
              <a:rPr lang="en-US" sz="2000" b="0" kern="1200" dirty="0">
                <a:latin typeface="Avenir Next LT Pro" panose="020B0504020202020204" pitchFamily="34" charset="0"/>
                <a:cs typeface="Calibri"/>
              </a:rPr>
              <a:t>May need help with enrollment</a:t>
            </a:r>
          </a:p>
          <a:p>
            <a:pPr marL="228600" lvl="1" indent="-228600" algn="l" defTabSz="933450" rtl="0">
              <a:lnSpc>
                <a:spcPct val="105000"/>
              </a:lnSpc>
              <a:spcBef>
                <a:spcPct val="0"/>
              </a:spcBef>
              <a:spcAft>
                <a:spcPts val="600"/>
              </a:spcAft>
              <a:buChar char="•"/>
            </a:pPr>
            <a:r>
              <a:rPr lang="en-US" sz="2000" b="0" kern="1200" dirty="0">
                <a:latin typeface="Avenir Next LT Pro" panose="020B0504020202020204" pitchFamily="34" charset="0"/>
                <a:cs typeface="Calibri"/>
              </a:rPr>
              <a:t>Are not aware of the importance and benefits of CR</a:t>
            </a:r>
          </a:p>
          <a:p>
            <a:pPr marL="228600" lvl="1" indent="-228600" algn="l" defTabSz="933450" rtl="0">
              <a:lnSpc>
                <a:spcPct val="105000"/>
              </a:lnSpc>
              <a:spcBef>
                <a:spcPct val="0"/>
              </a:spcBef>
              <a:spcAft>
                <a:spcPts val="600"/>
              </a:spcAft>
              <a:buChar char="•"/>
            </a:pPr>
            <a:r>
              <a:rPr lang="en-US" sz="2000" b="0" kern="1200" dirty="0">
                <a:latin typeface="Avenir Next LT Pro" panose="020B0504020202020204" pitchFamily="34" charset="0"/>
                <a:cs typeface="Calibri"/>
              </a:rPr>
              <a:t>Lack time, motivation, support, financial resources (for co-payments), transportation</a:t>
            </a:r>
          </a:p>
          <a:p>
            <a:endParaRPr lang="en-US" dirty="0"/>
          </a:p>
        </p:txBody>
      </p:sp>
      <p:sp>
        <p:nvSpPr>
          <p:cNvPr id="7" name="Text Placeholder 6">
            <a:extLst>
              <a:ext uri="{FF2B5EF4-FFF2-40B4-BE49-F238E27FC236}">
                <a16:creationId xmlns:a16="http://schemas.microsoft.com/office/drawing/2014/main" id="{0834BD7C-2805-2B82-870B-90260BF7FEF0}"/>
              </a:ext>
            </a:extLst>
          </p:cNvPr>
          <p:cNvSpPr>
            <a:spLocks noGrp="1"/>
          </p:cNvSpPr>
          <p:nvPr>
            <p:ph type="body" sz="quarter" idx="16"/>
          </p:nvPr>
        </p:nvSpPr>
        <p:spPr/>
        <p:txBody>
          <a:bodyPr/>
          <a:lstStyle/>
          <a:p>
            <a:r>
              <a:rPr lang="en-US" sz="2800" b="1" kern="1200" dirty="0">
                <a:latin typeface="Avenir Next LT Pro" panose="020B0504020202020204" pitchFamily="34" charset="0"/>
                <a:cs typeface="Calibri"/>
              </a:rPr>
              <a:t>Providers</a:t>
            </a:r>
          </a:p>
        </p:txBody>
      </p:sp>
      <p:sp>
        <p:nvSpPr>
          <p:cNvPr id="14" name="Text Placeholder 13">
            <a:extLst>
              <a:ext uri="{FF2B5EF4-FFF2-40B4-BE49-F238E27FC236}">
                <a16:creationId xmlns:a16="http://schemas.microsoft.com/office/drawing/2014/main" id="{38EC6FF5-39EA-5B6D-C8B1-E064DAE609B1}"/>
              </a:ext>
            </a:extLst>
          </p:cNvPr>
          <p:cNvSpPr>
            <a:spLocks noGrp="1"/>
          </p:cNvSpPr>
          <p:nvPr>
            <p:ph type="body" sz="quarter" idx="17"/>
          </p:nvPr>
        </p:nvSpPr>
        <p:spPr>
          <a:xfrm>
            <a:off x="4372588" y="2339589"/>
            <a:ext cx="3398307" cy="3708789"/>
          </a:xfrm>
        </p:spPr>
        <p:txBody>
          <a:bodyPr/>
          <a:lstStyle/>
          <a:p>
            <a:pPr marL="228600" lvl="1" indent="-228600" algn="l" defTabSz="933450" rtl="0">
              <a:lnSpc>
                <a:spcPct val="105000"/>
              </a:lnSpc>
              <a:spcBef>
                <a:spcPct val="0"/>
              </a:spcBef>
              <a:spcAft>
                <a:spcPts val="600"/>
              </a:spcAft>
              <a:buChar char="•"/>
            </a:pPr>
            <a:r>
              <a:rPr lang="en-US" sz="2000" b="0" kern="1200" dirty="0">
                <a:latin typeface="Avenir Next LT Pro" panose="020B0504020202020204" pitchFamily="34" charset="0"/>
                <a:cs typeface="Calibri"/>
              </a:rPr>
              <a:t>Fail to promptly and consistently identify and refer patients who are eligible for CR </a:t>
            </a:r>
          </a:p>
          <a:p>
            <a:pPr marL="228600" lvl="1" indent="-228600" algn="l" defTabSz="933450">
              <a:lnSpc>
                <a:spcPct val="105000"/>
              </a:lnSpc>
              <a:spcBef>
                <a:spcPct val="0"/>
              </a:spcBef>
              <a:spcAft>
                <a:spcPts val="600"/>
              </a:spcAft>
              <a:buChar char="•"/>
            </a:pPr>
            <a:r>
              <a:rPr lang="en-US" sz="2000" b="0" kern="1200" dirty="0">
                <a:latin typeface="Avenir Next LT Pro" panose="020B0504020202020204" pitchFamily="34" charset="0"/>
                <a:cs typeface="Calibri"/>
              </a:rPr>
              <a:t>Focus on inpatient care</a:t>
            </a:r>
          </a:p>
          <a:p>
            <a:pPr marL="228600" lvl="1" indent="-228600" algn="l" defTabSz="933450">
              <a:lnSpc>
                <a:spcPct val="105000"/>
              </a:lnSpc>
              <a:spcBef>
                <a:spcPct val="0"/>
              </a:spcBef>
              <a:spcAft>
                <a:spcPts val="600"/>
              </a:spcAft>
              <a:buChar char="•"/>
            </a:pPr>
            <a:r>
              <a:rPr lang="en-US" sz="2000" b="0" kern="1200" dirty="0">
                <a:latin typeface="Avenir Next LT Pro" panose="020B0504020202020204" pitchFamily="34" charset="0"/>
                <a:cs typeface="Calibri"/>
              </a:rPr>
              <a:t>Do not understand the importance, benefits, and operations of CR</a:t>
            </a:r>
          </a:p>
          <a:p>
            <a:pPr marL="0" indent="0">
              <a:buNone/>
            </a:pPr>
            <a:endParaRPr lang="en-US" dirty="0"/>
          </a:p>
        </p:txBody>
      </p:sp>
      <p:sp>
        <p:nvSpPr>
          <p:cNvPr id="15" name="Text Placeholder 14">
            <a:extLst>
              <a:ext uri="{FF2B5EF4-FFF2-40B4-BE49-F238E27FC236}">
                <a16:creationId xmlns:a16="http://schemas.microsoft.com/office/drawing/2014/main" id="{FE70D78C-C8E8-C80B-DEAE-4C52FEC663A3}"/>
              </a:ext>
            </a:extLst>
          </p:cNvPr>
          <p:cNvSpPr>
            <a:spLocks noGrp="1"/>
          </p:cNvSpPr>
          <p:nvPr>
            <p:ph type="body" sz="quarter" idx="18"/>
          </p:nvPr>
        </p:nvSpPr>
        <p:spPr/>
        <p:txBody>
          <a:bodyPr/>
          <a:lstStyle/>
          <a:p>
            <a:r>
              <a:rPr lang="en-US" sz="2800" b="1" kern="1200" dirty="0">
                <a:latin typeface="Avenir Next LT Pro" panose="020B0504020202020204" pitchFamily="34" charset="0"/>
                <a:cs typeface="Calibri"/>
              </a:rPr>
              <a:t>Hospitals</a:t>
            </a:r>
          </a:p>
        </p:txBody>
      </p:sp>
      <p:sp>
        <p:nvSpPr>
          <p:cNvPr id="16" name="Text Placeholder 15">
            <a:extLst>
              <a:ext uri="{FF2B5EF4-FFF2-40B4-BE49-F238E27FC236}">
                <a16:creationId xmlns:a16="http://schemas.microsoft.com/office/drawing/2014/main" id="{CBDDAF51-1038-C38E-F655-EC239762FCB9}"/>
              </a:ext>
            </a:extLst>
          </p:cNvPr>
          <p:cNvSpPr>
            <a:spLocks noGrp="1"/>
          </p:cNvSpPr>
          <p:nvPr>
            <p:ph type="body" sz="quarter" idx="19"/>
          </p:nvPr>
        </p:nvSpPr>
        <p:spPr>
          <a:xfrm>
            <a:off x="8283047" y="2339589"/>
            <a:ext cx="3398307" cy="4132649"/>
          </a:xfrm>
        </p:spPr>
        <p:txBody>
          <a:bodyPr>
            <a:normAutofit/>
          </a:bodyPr>
          <a:lstStyle/>
          <a:p>
            <a:pPr marL="228600" lvl="1" indent="-228600" algn="l" defTabSz="889000" rtl="0">
              <a:lnSpc>
                <a:spcPct val="105000"/>
              </a:lnSpc>
              <a:spcBef>
                <a:spcPct val="0"/>
              </a:spcBef>
              <a:spcAft>
                <a:spcPts val="600"/>
              </a:spcAft>
              <a:buChar char="•"/>
            </a:pPr>
            <a:r>
              <a:rPr lang="en-US" sz="2000" dirty="0">
                <a:cs typeface="Calibri"/>
              </a:rPr>
              <a:t>Le</a:t>
            </a:r>
            <a:r>
              <a:rPr lang="en-US" sz="2000" b="0" kern="1200" dirty="0">
                <a:latin typeface="Avenir Next LT Pro" panose="020B0504020202020204" pitchFamily="34" charset="0"/>
                <a:cs typeface="Calibri"/>
              </a:rPr>
              <a:t>adership  not familiar with the evidence on benefits of CR and/or unaware of low participation rates </a:t>
            </a:r>
          </a:p>
          <a:p>
            <a:pPr marL="228600" lvl="1" indent="-228600" algn="l" defTabSz="889000" rtl="0">
              <a:lnSpc>
                <a:spcPct val="105000"/>
              </a:lnSpc>
              <a:spcBef>
                <a:spcPct val="0"/>
              </a:spcBef>
              <a:spcAft>
                <a:spcPts val="600"/>
              </a:spcAft>
              <a:buChar char="•"/>
            </a:pPr>
            <a:r>
              <a:rPr lang="en-US" sz="2000" b="0" kern="1200" dirty="0">
                <a:latin typeface="Avenir Next LT Pro" panose="020B0504020202020204" pitchFamily="34" charset="0"/>
                <a:cs typeface="Calibri"/>
              </a:rPr>
              <a:t>Have difficulty identifying eligible patients or coordinating  and/or sustaining outpatient CR</a:t>
            </a:r>
          </a:p>
          <a:p>
            <a:pPr marL="228600" lvl="1" indent="-228600" algn="l" defTabSz="889000" rtl="0">
              <a:lnSpc>
                <a:spcPct val="105000"/>
              </a:lnSpc>
              <a:spcBef>
                <a:spcPct val="0"/>
              </a:spcBef>
              <a:spcAft>
                <a:spcPts val="600"/>
              </a:spcAft>
              <a:buChar char="•"/>
            </a:pPr>
            <a:r>
              <a:rPr lang="en-US" sz="2000" dirty="0">
                <a:cs typeface="Calibri"/>
              </a:rPr>
              <a:t>Lack of value-based payment models</a:t>
            </a:r>
            <a:endParaRPr lang="en-US" sz="2000" b="0" kern="1200" dirty="0">
              <a:latin typeface="Avenir Next LT Pro" panose="020B0504020202020204" pitchFamily="34" charset="0"/>
              <a:cs typeface="Calibri"/>
            </a:endParaRPr>
          </a:p>
          <a:p>
            <a:pPr marL="228600" lvl="1" indent="-228600" algn="l" defTabSz="889000" rtl="0">
              <a:lnSpc>
                <a:spcPct val="105000"/>
              </a:lnSpc>
              <a:spcBef>
                <a:spcPct val="0"/>
              </a:spcBef>
              <a:spcAft>
                <a:spcPts val="600"/>
              </a:spcAft>
              <a:buChar char="•"/>
            </a:pPr>
            <a:endParaRPr lang="en-US" sz="2000" b="0" kern="1200" dirty="0">
              <a:latin typeface="Avenir Next LT Pro" panose="020B0504020202020204" pitchFamily="34" charset="0"/>
              <a:cs typeface="Calibri"/>
            </a:endParaRPr>
          </a:p>
          <a:p>
            <a:endParaRPr lang="en-US" dirty="0"/>
          </a:p>
        </p:txBody>
      </p:sp>
      <p:sp>
        <p:nvSpPr>
          <p:cNvPr id="6" name="Slide Number Placeholder 8">
            <a:extLst>
              <a:ext uri="{FF2B5EF4-FFF2-40B4-BE49-F238E27FC236}">
                <a16:creationId xmlns:a16="http://schemas.microsoft.com/office/drawing/2014/main" id="{C8DEE00E-9997-F5B8-B008-F73CC313490E}"/>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17</a:t>
            </a:fld>
            <a:endParaRPr lang="en-US" dirty="0"/>
          </a:p>
        </p:txBody>
      </p:sp>
    </p:spTree>
    <p:extLst>
      <p:ext uri="{BB962C8B-B14F-4D97-AF65-F5344CB8AC3E}">
        <p14:creationId xmlns:p14="http://schemas.microsoft.com/office/powerpoint/2010/main" val="571850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Closing the Gap with AR and CC</a:t>
            </a:r>
          </a:p>
        </p:txBody>
      </p:sp>
      <p:sp>
        <p:nvSpPr>
          <p:cNvPr id="7" name="Content Placeholder 6">
            <a:extLst>
              <a:ext uri="{FF2B5EF4-FFF2-40B4-BE49-F238E27FC236}">
                <a16:creationId xmlns:a16="http://schemas.microsoft.com/office/drawing/2014/main" id="{A608D032-6194-4F39-B517-C39EA25F6AB4}"/>
              </a:ext>
            </a:extLst>
          </p:cNvPr>
          <p:cNvSpPr>
            <a:spLocks noGrp="1"/>
          </p:cNvSpPr>
          <p:nvPr>
            <p:ph idx="1"/>
          </p:nvPr>
        </p:nvSpPr>
        <p:spPr>
          <a:xfrm>
            <a:off x="838200" y="1256145"/>
            <a:ext cx="10548938" cy="4920818"/>
          </a:xfrm>
        </p:spPr>
        <p:txBody>
          <a:bodyPr vert="horz" lIns="91440" tIns="45720" rIns="91440" bIns="45720" rtlCol="0" anchor="t">
            <a:normAutofit/>
          </a:bodyPr>
          <a:lstStyle/>
          <a:p>
            <a:pPr marL="0" indent="0">
              <a:buNone/>
            </a:pPr>
            <a:r>
              <a:rPr lang="en-US" sz="3200" b="1" dirty="0"/>
              <a:t>A 2011 study examined the impact of implementing</a:t>
            </a:r>
          </a:p>
          <a:p>
            <a:pPr marL="0" indent="0">
              <a:buNone/>
            </a:pPr>
            <a:endParaRPr lang="en-US" sz="3600" b="1" dirty="0">
              <a:solidFill>
                <a:schemeClr val="accent6">
                  <a:lumMod val="75000"/>
                </a:schemeClr>
              </a:solidFill>
            </a:endParaRPr>
          </a:p>
          <a:p>
            <a:pPr marL="0" indent="0">
              <a:buNone/>
            </a:pPr>
            <a:r>
              <a:rPr lang="en-US" sz="3600" b="1" dirty="0">
                <a:solidFill>
                  <a:schemeClr val="accent6">
                    <a:lumMod val="75000"/>
                  </a:schemeClr>
                </a:solidFill>
              </a:rPr>
              <a:t>Automatic referral (AR)</a:t>
            </a:r>
            <a:r>
              <a:rPr lang="en-US" sz="3600" b="1" dirty="0"/>
              <a:t>  </a:t>
            </a:r>
          </a:p>
          <a:p>
            <a:pPr marL="0" indent="0">
              <a:buNone/>
            </a:pPr>
            <a:r>
              <a:rPr lang="en-US" sz="3600" b="1" dirty="0"/>
              <a:t> 		+</a:t>
            </a:r>
          </a:p>
          <a:p>
            <a:pPr marL="0" indent="0">
              <a:buNone/>
            </a:pPr>
            <a:r>
              <a:rPr lang="en-US" sz="3600" b="1" dirty="0"/>
              <a:t> </a:t>
            </a:r>
            <a:r>
              <a:rPr lang="en-US" sz="3600" b="1" dirty="0">
                <a:solidFill>
                  <a:srgbClr val="0070C0"/>
                </a:solidFill>
              </a:rPr>
              <a:t>Enhanced care coordination (CC)</a:t>
            </a:r>
            <a:r>
              <a:rPr lang="en-US" sz="3600" dirty="0"/>
              <a:t> </a:t>
            </a:r>
          </a:p>
          <a:p>
            <a:pPr marL="0" indent="0">
              <a:buNone/>
            </a:pPr>
            <a:endParaRPr lang="en-US" sz="3600" dirty="0"/>
          </a:p>
          <a:p>
            <a:pPr marL="0" indent="0">
              <a:buNone/>
            </a:pPr>
            <a:r>
              <a:rPr lang="en-US" sz="3600" b="1" dirty="0"/>
              <a:t>on CR utilization</a:t>
            </a:r>
            <a:endParaRPr lang="en-US" sz="3600" b="1" dirty="0">
              <a:solidFill>
                <a:srgbClr val="0070C0"/>
              </a:solidFill>
            </a:endParaRPr>
          </a:p>
        </p:txBody>
      </p:sp>
      <p:sp>
        <p:nvSpPr>
          <p:cNvPr id="6" name="Slide Number Placeholder 8">
            <a:extLst>
              <a:ext uri="{FF2B5EF4-FFF2-40B4-BE49-F238E27FC236}">
                <a16:creationId xmlns:a16="http://schemas.microsoft.com/office/drawing/2014/main" id="{2D6CD44E-BD67-A2C7-F2EA-D669383B17EA}"/>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18</a:t>
            </a:fld>
            <a:endParaRPr lang="en-US" dirty="0"/>
          </a:p>
        </p:txBody>
      </p:sp>
    </p:spTree>
    <p:extLst>
      <p:ext uri="{BB962C8B-B14F-4D97-AF65-F5344CB8AC3E}">
        <p14:creationId xmlns:p14="http://schemas.microsoft.com/office/powerpoint/2010/main" val="3147386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2011 Study Results</a:t>
            </a:r>
          </a:p>
        </p:txBody>
      </p:sp>
      <p:graphicFrame>
        <p:nvGraphicFramePr>
          <p:cNvPr id="8" name="Table 11">
            <a:extLst>
              <a:ext uri="{FF2B5EF4-FFF2-40B4-BE49-F238E27FC236}">
                <a16:creationId xmlns:a16="http://schemas.microsoft.com/office/drawing/2014/main" id="{DA8110DD-570C-DDF9-5BD8-2D2240FD78A4}"/>
              </a:ext>
            </a:extLst>
          </p:cNvPr>
          <p:cNvGraphicFramePr>
            <a:graphicFrameLocks noGrp="1"/>
          </p:cNvGraphicFramePr>
          <p:nvPr>
            <p:ph sz="half" idx="2"/>
            <p:extLst>
              <p:ext uri="{D42A27DB-BD31-4B8C-83A1-F6EECF244321}">
                <p14:modId xmlns:p14="http://schemas.microsoft.com/office/powerpoint/2010/main" val="2545891067"/>
              </p:ext>
            </p:extLst>
          </p:nvPr>
        </p:nvGraphicFramePr>
        <p:xfrm>
          <a:off x="1500187" y="1085850"/>
          <a:ext cx="7858125" cy="2443164"/>
        </p:xfrm>
        <a:graphic>
          <a:graphicData uri="http://schemas.openxmlformats.org/drawingml/2006/table">
            <a:tbl>
              <a:tblPr firstRow="1" bandRow="1">
                <a:tableStyleId>{5940675A-B579-460E-94D1-54222C63F5DA}</a:tableStyleId>
              </a:tblPr>
              <a:tblGrid>
                <a:gridCol w="2937466">
                  <a:extLst>
                    <a:ext uri="{9D8B030D-6E8A-4147-A177-3AD203B41FA5}">
                      <a16:colId xmlns:a16="http://schemas.microsoft.com/office/drawing/2014/main" val="4108913066"/>
                    </a:ext>
                  </a:extLst>
                </a:gridCol>
                <a:gridCol w="4920659">
                  <a:extLst>
                    <a:ext uri="{9D8B030D-6E8A-4147-A177-3AD203B41FA5}">
                      <a16:colId xmlns:a16="http://schemas.microsoft.com/office/drawing/2014/main" val="3365387043"/>
                    </a:ext>
                  </a:extLst>
                </a:gridCol>
              </a:tblGrid>
              <a:tr h="685800">
                <a:tc>
                  <a:txBody>
                    <a:bodyPr/>
                    <a:lstStyle/>
                    <a:p>
                      <a:r>
                        <a:rPr lang="en-US" sz="2400" b="1" u="none" dirty="0">
                          <a:solidFill>
                            <a:schemeClr val="accent1"/>
                          </a:solidFill>
                        </a:rPr>
                        <a:t>Treatment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accent1"/>
                          </a:solidFill>
                        </a:rPr>
                        <a:t>% Eligible Patients Referred to CR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905486"/>
                  </a:ext>
                </a:extLst>
              </a:tr>
              <a:tr h="585788">
                <a:tc>
                  <a:txBody>
                    <a:bodyPr/>
                    <a:lstStyle/>
                    <a:p>
                      <a:r>
                        <a:rPr lang="en-US" sz="2400" b="1" dirty="0"/>
                        <a:t>Control</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1" dirty="0"/>
                        <a:t>32%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7834813"/>
                  </a:ext>
                </a:extLst>
              </a:tr>
              <a:tr h="585788">
                <a:tc>
                  <a:txBody>
                    <a:bodyPr/>
                    <a:lstStyle/>
                    <a:p>
                      <a:r>
                        <a:rPr lang="en-US" sz="2400" b="1" dirty="0">
                          <a:solidFill>
                            <a:srgbClr val="C00000"/>
                          </a:solidFill>
                        </a:rPr>
                        <a:t>AR</a:t>
                      </a:r>
                      <a:r>
                        <a:rPr lang="en-US" sz="2400" b="1" dirty="0">
                          <a:solidFill>
                            <a:srgbClr val="C42033"/>
                          </a:solidFill>
                        </a:rPr>
                        <a:t> alone </a:t>
                      </a:r>
                      <a:endParaRPr 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400" b="1" dirty="0">
                          <a:solidFill>
                            <a:srgbClr val="C42033"/>
                          </a:solidFill>
                        </a:rPr>
                        <a:t>70% </a:t>
                      </a:r>
                      <a:endParaRPr 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8917925"/>
                  </a:ext>
                </a:extLst>
              </a:tr>
              <a:tr h="585788">
                <a:tc>
                  <a:txBody>
                    <a:bodyPr/>
                    <a:lstStyle/>
                    <a:p>
                      <a:r>
                        <a:rPr lang="en-US" sz="2400" b="1" dirty="0">
                          <a:solidFill>
                            <a:srgbClr val="7030A0"/>
                          </a:solidFill>
                        </a:rPr>
                        <a:t>AR</a:t>
                      </a:r>
                      <a:r>
                        <a:rPr lang="en-US" sz="2400" b="1" i="1" dirty="0">
                          <a:solidFill>
                            <a:srgbClr val="7030A0"/>
                          </a:solidFill>
                        </a:rPr>
                        <a:t> </a:t>
                      </a:r>
                      <a:r>
                        <a:rPr lang="en-US" sz="2400" b="1" dirty="0">
                          <a:solidFill>
                            <a:srgbClr val="7030A0"/>
                          </a:solidFill>
                        </a:rPr>
                        <a:t>&amp; effective CC </a:t>
                      </a:r>
                      <a:endParaRPr lang="en-US" sz="24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7030A0"/>
                          </a:solidFill>
                        </a:rPr>
                        <a:t>86%</a:t>
                      </a:r>
                      <a:r>
                        <a:rPr lang="en-US" sz="2400" b="1" dirty="0"/>
                        <a:t> </a:t>
                      </a:r>
                      <a:endParaRPr lang="en-US" sz="2400" b="1" i="1" dirty="0">
                        <a:solidFill>
                          <a:srgbClr val="7030A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46659"/>
                  </a:ext>
                </a:extLst>
              </a:tr>
            </a:tbl>
          </a:graphicData>
        </a:graphic>
      </p:graphicFrame>
      <p:pic>
        <p:nvPicPr>
          <p:cNvPr id="3" name="Picture 2" descr="AR plus CC equals Increased Referral, Increased Enrollment, Increased Adherence, and Improved Cardiac Health">
            <a:extLst>
              <a:ext uri="{FF2B5EF4-FFF2-40B4-BE49-F238E27FC236}">
                <a16:creationId xmlns:a16="http://schemas.microsoft.com/office/drawing/2014/main" id="{31AB2F15-69A1-EBFA-A7F6-CBA787A39321}"/>
              </a:ext>
            </a:extLst>
          </p:cNvPr>
          <p:cNvPicPr>
            <a:picLocks noChangeAspect="1"/>
          </p:cNvPicPr>
          <p:nvPr/>
        </p:nvPicPr>
        <p:blipFill>
          <a:blip r:embed="rId3"/>
          <a:stretch>
            <a:fillRect/>
          </a:stretch>
        </p:blipFill>
        <p:spPr>
          <a:xfrm>
            <a:off x="990600" y="4029075"/>
            <a:ext cx="10333616" cy="2141710"/>
          </a:xfrm>
          <a:prstGeom prst="rect">
            <a:avLst/>
          </a:prstGeom>
        </p:spPr>
      </p:pic>
      <p:sp>
        <p:nvSpPr>
          <p:cNvPr id="6" name="Slide Number Placeholder 8">
            <a:extLst>
              <a:ext uri="{FF2B5EF4-FFF2-40B4-BE49-F238E27FC236}">
                <a16:creationId xmlns:a16="http://schemas.microsoft.com/office/drawing/2014/main" id="{B1E55993-6E30-34F3-B348-7EE7FA74C096}"/>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19</a:t>
            </a:fld>
            <a:endParaRPr lang="en-US" dirty="0"/>
          </a:p>
        </p:txBody>
      </p:sp>
    </p:spTree>
    <p:extLst>
      <p:ext uri="{BB962C8B-B14F-4D97-AF65-F5344CB8AC3E}">
        <p14:creationId xmlns:p14="http://schemas.microsoft.com/office/powerpoint/2010/main" val="2979725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9E89-CCAF-113A-F5F0-48F676ABD683}"/>
              </a:ext>
            </a:extLst>
          </p:cNvPr>
          <p:cNvSpPr>
            <a:spLocks noGrp="1"/>
          </p:cNvSpPr>
          <p:nvPr>
            <p:ph type="title"/>
          </p:nvPr>
        </p:nvSpPr>
        <p:spPr/>
        <p:txBody>
          <a:bodyPr>
            <a:normAutofit/>
          </a:bodyPr>
          <a:lstStyle/>
          <a:p>
            <a:r>
              <a:rPr lang="en-US" sz="4000" dirty="0">
                <a:solidFill>
                  <a:srgbClr val="FFFFFF"/>
                </a:solidFill>
              </a:rPr>
              <a:t>Acronym List</a:t>
            </a:r>
          </a:p>
        </p:txBody>
      </p:sp>
      <p:sp>
        <p:nvSpPr>
          <p:cNvPr id="5" name="Content Placeholder 4">
            <a:extLst>
              <a:ext uri="{FF2B5EF4-FFF2-40B4-BE49-F238E27FC236}">
                <a16:creationId xmlns:a16="http://schemas.microsoft.com/office/drawing/2014/main" id="{15BEF42C-4D64-7E7B-F368-AFD36D1DED5C}"/>
              </a:ext>
            </a:extLst>
          </p:cNvPr>
          <p:cNvSpPr>
            <a:spLocks noGrp="1"/>
          </p:cNvSpPr>
          <p:nvPr>
            <p:ph idx="1"/>
          </p:nvPr>
        </p:nvSpPr>
        <p:spPr>
          <a:xfrm>
            <a:off x="838200" y="1028700"/>
            <a:ext cx="11125200" cy="5692775"/>
          </a:xfrm>
        </p:spPr>
        <p:txBody>
          <a:bodyPr>
            <a:normAutofit fontScale="92500" lnSpcReduction="20000"/>
          </a:bodyPr>
          <a:lstStyle/>
          <a:p>
            <a:pPr marL="0" indent="0" defTabSz="977900">
              <a:lnSpc>
                <a:spcPct val="150000"/>
              </a:lnSpc>
              <a:spcBef>
                <a:spcPct val="0"/>
              </a:spcBef>
              <a:spcAft>
                <a:spcPct val="35000"/>
              </a:spcAft>
              <a:buNone/>
            </a:pPr>
            <a:r>
              <a:rPr lang="en-US" sz="2200" kern="1200" dirty="0">
                <a:latin typeface="Avenir Next LT Pro" panose="020B0504020202020204" pitchFamily="34" charset="0"/>
              </a:rPr>
              <a:t>AACVPR – American Association of Cardiovascular and Pulmonary Rehabilitation</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AR – Automatic Referral</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CABG - </a:t>
            </a:r>
            <a:r>
              <a:rPr lang="en-US" sz="2300" dirty="0">
                <a:effectLst/>
                <a:latin typeface="Calibri" panose="020F0502020204030204" pitchFamily="34" charset="0"/>
                <a:ea typeface="Calibri" panose="020F0502020204030204" pitchFamily="34" charset="0"/>
                <a:cs typeface="Arial" panose="020B0604020202020204" pitchFamily="34" charset="0"/>
              </a:rPr>
              <a:t>Coronary Artery Bypass Graft</a:t>
            </a:r>
            <a:endParaRPr lang="en-US" sz="2300" kern="1200" dirty="0">
              <a:latin typeface="Avenir Next LT Pro" panose="020B0504020202020204" pitchFamily="34" charset="0"/>
            </a:endParaRP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CC – Care Coordination</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CR – Cardiac Rehabilitation</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CRCP – Cardiac Rehabilitation Change Package</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EMR – Electronic </a:t>
            </a:r>
            <a:r>
              <a:rPr lang="en-US" sz="2200" dirty="0"/>
              <a:t>M</a:t>
            </a:r>
            <a:r>
              <a:rPr lang="en-US" sz="2200" kern="1200" dirty="0">
                <a:latin typeface="Avenir Next LT Pro" panose="020B0504020202020204" pitchFamily="34" charset="0"/>
              </a:rPr>
              <a:t>edical </a:t>
            </a:r>
            <a:r>
              <a:rPr lang="en-US" sz="2200" dirty="0"/>
              <a:t>R</a:t>
            </a:r>
            <a:r>
              <a:rPr lang="en-US" sz="2200" kern="1200" dirty="0">
                <a:latin typeface="Avenir Next LT Pro" panose="020B0504020202020204" pitchFamily="34" charset="0"/>
              </a:rPr>
              <a:t>ecord</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IG – Implementation Guide</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PCI- Percutaneous Coronary Intervention</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PPT – PowerPoint presentation</a:t>
            </a:r>
          </a:p>
          <a:p>
            <a:pPr marL="0" indent="0" defTabSz="977900">
              <a:lnSpc>
                <a:spcPct val="150000"/>
              </a:lnSpc>
              <a:spcBef>
                <a:spcPct val="0"/>
              </a:spcBef>
              <a:spcAft>
                <a:spcPct val="35000"/>
              </a:spcAft>
              <a:buNone/>
            </a:pPr>
            <a:r>
              <a:rPr lang="en-US" sz="2200" kern="1200" dirty="0">
                <a:latin typeface="Avenir Next LT Pro" panose="020B0504020202020204" pitchFamily="34" charset="0"/>
              </a:rPr>
              <a:t>QI – Quality Improvement</a:t>
            </a:r>
          </a:p>
        </p:txBody>
      </p:sp>
      <p:sp>
        <p:nvSpPr>
          <p:cNvPr id="3" name="Slide Number Placeholder 8">
            <a:extLst>
              <a:ext uri="{FF2B5EF4-FFF2-40B4-BE49-F238E27FC236}">
                <a16:creationId xmlns:a16="http://schemas.microsoft.com/office/drawing/2014/main" id="{45E4F9D9-DB0D-80FF-EFCF-7BBD16625DB7}"/>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a:t>
            </a:fld>
            <a:endParaRPr lang="en-US" dirty="0"/>
          </a:p>
        </p:txBody>
      </p:sp>
    </p:spTree>
    <p:extLst>
      <p:ext uri="{BB962C8B-B14F-4D97-AF65-F5344CB8AC3E}">
        <p14:creationId xmlns:p14="http://schemas.microsoft.com/office/powerpoint/2010/main" val="214400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76451-F3C1-4FDE-8B03-2D0EF2E2491D}"/>
              </a:ext>
            </a:extLst>
          </p:cNvPr>
          <p:cNvSpPr>
            <a:spLocks noGrp="1"/>
          </p:cNvSpPr>
          <p:nvPr>
            <p:ph type="title"/>
          </p:nvPr>
        </p:nvSpPr>
        <p:spPr/>
        <p:txBody>
          <a:bodyPr/>
          <a:lstStyle/>
          <a:p>
            <a:r>
              <a:rPr lang="en-US" dirty="0"/>
              <a:t>Additional Information on </a:t>
            </a:r>
            <a:r>
              <a:rPr lang="en-US" i="1" dirty="0"/>
              <a:t>Making the Case</a:t>
            </a:r>
          </a:p>
        </p:txBody>
      </p:sp>
      <p:sp>
        <p:nvSpPr>
          <p:cNvPr id="3" name="Content Placeholder 2">
            <a:extLst>
              <a:ext uri="{FF2B5EF4-FFF2-40B4-BE49-F238E27FC236}">
                <a16:creationId xmlns:a16="http://schemas.microsoft.com/office/drawing/2014/main" id="{C06944AF-D3E3-4222-A337-939EA43365F5}"/>
              </a:ext>
            </a:extLst>
          </p:cNvPr>
          <p:cNvSpPr>
            <a:spLocks noGrp="1"/>
          </p:cNvSpPr>
          <p:nvPr>
            <p:ph idx="1"/>
          </p:nvPr>
        </p:nvSpPr>
        <p:spPr>
          <a:xfrm>
            <a:off x="432014" y="1146875"/>
            <a:ext cx="11327971" cy="5361041"/>
          </a:xfrm>
        </p:spPr>
        <p:txBody>
          <a:bodyPr>
            <a:normAutofit/>
          </a:bodyPr>
          <a:lstStyle/>
          <a:p>
            <a:pPr>
              <a:spcBef>
                <a:spcPts val="0"/>
              </a:spcBef>
            </a:pPr>
            <a:r>
              <a:rPr lang="en-US" dirty="0">
                <a:hlinkClick r:id="rId3"/>
              </a:rPr>
              <a:t>Getting Started Implementation Guide</a:t>
            </a:r>
            <a:r>
              <a:rPr lang="en-US" b="1" i="1" dirty="0"/>
              <a:t>, </a:t>
            </a:r>
            <a:r>
              <a:rPr lang="en-US" i="1" dirty="0"/>
              <a:t>Step 1</a:t>
            </a:r>
            <a:r>
              <a:rPr lang="en-US" dirty="0"/>
              <a:t>, offers</a:t>
            </a:r>
            <a:r>
              <a:rPr lang="en-US" b="1" dirty="0"/>
              <a:t>: </a:t>
            </a:r>
          </a:p>
          <a:p>
            <a:pPr lvl="1">
              <a:spcBef>
                <a:spcPts val="0"/>
              </a:spcBef>
              <a:buFont typeface="Courier New" panose="02070309020205020404" pitchFamily="49" charset="0"/>
              <a:buChar char="o"/>
            </a:pPr>
            <a:r>
              <a:rPr lang="en-US" sz="2800" dirty="0"/>
              <a:t>Guidance on how to make the case to leadership and peers</a:t>
            </a:r>
          </a:p>
          <a:p>
            <a:pPr lvl="1">
              <a:spcBef>
                <a:spcPts val="0"/>
              </a:spcBef>
              <a:buFont typeface="Courier New" panose="02070309020205020404" pitchFamily="49" charset="0"/>
              <a:buChar char="o"/>
            </a:pPr>
            <a:r>
              <a:rPr lang="en-US" sz="2800" dirty="0"/>
              <a:t>Information on how to prepare an elevator speech</a:t>
            </a:r>
          </a:p>
          <a:p>
            <a:pPr lvl="1">
              <a:spcBef>
                <a:spcPts val="0"/>
              </a:spcBef>
              <a:buFont typeface="Courier New" panose="02070309020205020404" pitchFamily="49" charset="0"/>
              <a:buChar char="o"/>
            </a:pPr>
            <a:r>
              <a:rPr lang="en-US" sz="2800" dirty="0"/>
              <a:t>Tailored messages about the benefits of CR for different audiences</a:t>
            </a:r>
          </a:p>
          <a:p>
            <a:pPr>
              <a:spcBef>
                <a:spcPts val="0"/>
              </a:spcBef>
            </a:pPr>
            <a:r>
              <a:rPr lang="en-US" dirty="0">
                <a:hlinkClick r:id="rId4"/>
              </a:rPr>
              <a:t>Getting Started Resource Guide</a:t>
            </a:r>
            <a:r>
              <a:rPr lang="en-US" dirty="0"/>
              <a:t> includes</a:t>
            </a:r>
          </a:p>
          <a:p>
            <a:pPr lvl="1">
              <a:spcBef>
                <a:spcPts val="0"/>
              </a:spcBef>
              <a:buFont typeface="Courier New" panose="02070309020205020404" pitchFamily="49" charset="0"/>
              <a:buChar char="o"/>
            </a:pPr>
            <a:r>
              <a:rPr lang="en-US" sz="2800" dirty="0"/>
              <a:t>A ready-to-share infographic summarizing the evidence for AR and CC</a:t>
            </a:r>
            <a:endParaRPr lang="en-US" u="sng" dirty="0">
              <a:latin typeface="Source Sans Pro" panose="020B0503030403020204" pitchFamily="34" charset="0"/>
            </a:endParaRPr>
          </a:p>
          <a:p>
            <a:pPr>
              <a:spcBef>
                <a:spcPts val="0"/>
              </a:spcBef>
              <a:defRPr/>
            </a:pPr>
            <a:r>
              <a:rPr lang="en-US" u="sng" dirty="0"/>
              <a:t>View the Recording of </a:t>
            </a:r>
            <a:r>
              <a:rPr lang="en-US" u="sng" dirty="0">
                <a:solidFill>
                  <a:srgbClr val="0563C1"/>
                </a:solidFill>
              </a:rPr>
              <a:t>Welcome to the TAKEheart Initiative and the Benefits of Improving Cardiac Rehabilitation</a:t>
            </a:r>
          </a:p>
          <a:p>
            <a:pPr>
              <a:spcBef>
                <a:spcPts val="0"/>
              </a:spcBef>
              <a:defRPr/>
            </a:pPr>
            <a:r>
              <a:rPr lang="en-US" u="sng" dirty="0">
                <a:hlinkClick r:id="rId5">
                  <a:extLst>
                    <a:ext uri="{A12FA001-AC4F-418D-AE19-62706E023703}">
                      <ahyp:hlinkClr xmlns:ahyp="http://schemas.microsoft.com/office/drawing/2018/hyperlinkcolor" val="tx"/>
                    </a:ext>
                  </a:extLst>
                </a:hlinkClick>
              </a:rPr>
              <a:t>View the Recording of</a:t>
            </a:r>
            <a:r>
              <a:rPr lang="en-US" u="sng" dirty="0"/>
              <a:t> </a:t>
            </a:r>
            <a:r>
              <a:rPr kumimoji="0" lang="en-US" b="0" i="0" u="sng" strike="noStrike" kern="1200" cap="none" spc="0" normalizeH="0" baseline="0" noProof="0" dirty="0">
                <a:ln>
                  <a:noFill/>
                </a:ln>
                <a:solidFill>
                  <a:srgbClr val="005B94"/>
                </a:solidFill>
                <a:effectLst/>
                <a:uLnTx/>
                <a:uFillTx/>
                <a:hlinkClick r:id="rId6"/>
              </a:rPr>
              <a:t>Maximizing Physician Support for Cardiac Rehab</a:t>
            </a:r>
            <a:endParaRPr kumimoji="0" lang="en-US" b="0" i="0" u="sng" strike="noStrike" kern="1200" cap="none" spc="0" normalizeH="0" baseline="0" noProof="0" dirty="0">
              <a:ln>
                <a:noFill/>
              </a:ln>
              <a:solidFill>
                <a:srgbClr val="005B94"/>
              </a:solidFill>
              <a:effectLst/>
              <a:uLnTx/>
              <a:uFillTx/>
            </a:endParaRPr>
          </a:p>
          <a:p>
            <a:pPr marL="0" marR="0" lvl="0" indent="0" algn="l" defTabSz="914400" rtl="0" eaLnBrk="1" fontAlgn="auto" latinLnBrk="0" hangingPunct="1">
              <a:spcBef>
                <a:spcPts val="0"/>
              </a:spcBef>
              <a:buClrTx/>
              <a:buSzTx/>
              <a:buNone/>
              <a:tabLst/>
              <a:defRPr/>
            </a:pPr>
            <a:endParaRPr kumimoji="0" lang="en-US"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pPr marL="0" indent="0">
              <a:buNone/>
            </a:pPr>
            <a:endParaRPr lang="en-US" b="1" dirty="0">
              <a:hlinkClick r:id="rId3"/>
            </a:endParaRPr>
          </a:p>
          <a:p>
            <a:pPr lvl="1">
              <a:lnSpc>
                <a:spcPct val="115000"/>
              </a:lnSpc>
              <a:buFont typeface="Courier New" panose="02070309020205020404" pitchFamily="49" charset="0"/>
              <a:buChar char="o"/>
            </a:pPr>
            <a:endParaRPr lang="en-US" sz="2800" dirty="0"/>
          </a:p>
          <a:p>
            <a:pPr lvl="1">
              <a:lnSpc>
                <a:spcPct val="115000"/>
              </a:lnSpc>
              <a:buFont typeface="Courier New" panose="02070309020205020404" pitchFamily="49" charset="0"/>
              <a:buChar char="o"/>
            </a:pPr>
            <a:endParaRPr lang="en-US" sz="2800" dirty="0"/>
          </a:p>
          <a:p>
            <a:pPr lvl="1">
              <a:lnSpc>
                <a:spcPct val="115000"/>
              </a:lnSpc>
              <a:buFont typeface="Courier New" panose="02070309020205020404" pitchFamily="49" charset="0"/>
              <a:buChar char="o"/>
            </a:pPr>
            <a:endParaRPr lang="en-US" sz="2800" dirty="0"/>
          </a:p>
          <a:p>
            <a:pPr lvl="1">
              <a:buFont typeface="Courier New" panose="02070309020205020404" pitchFamily="49" charset="0"/>
              <a:buChar char="o"/>
            </a:pPr>
            <a:endParaRPr lang="en-US" sz="2800" i="1" dirty="0"/>
          </a:p>
          <a:p>
            <a:endParaRPr lang="en-US" dirty="0"/>
          </a:p>
        </p:txBody>
      </p:sp>
      <p:sp>
        <p:nvSpPr>
          <p:cNvPr id="4" name="Slide Number Placeholder 3">
            <a:extLst>
              <a:ext uri="{FF2B5EF4-FFF2-40B4-BE49-F238E27FC236}">
                <a16:creationId xmlns:a16="http://schemas.microsoft.com/office/drawing/2014/main" id="{ED5B42E5-D91F-4E0C-8EBD-14B214356358}"/>
              </a:ext>
            </a:extLst>
          </p:cNvPr>
          <p:cNvSpPr>
            <a:spLocks noGrp="1"/>
          </p:cNvSpPr>
          <p:nvPr>
            <p:ph type="sldNum" sz="quarter" idx="12"/>
          </p:nvPr>
        </p:nvSpPr>
        <p:spPr/>
        <p:txBody>
          <a:bodyPr/>
          <a:lstStyle/>
          <a:p>
            <a:fld id="{56FAB8D9-EC93-452B-B8CD-B076CB1D95D6}" type="slidenum">
              <a:rPr lang="en-US" smtClean="0"/>
              <a:t>20</a:t>
            </a:fld>
            <a:endParaRPr lang="en-US"/>
          </a:p>
        </p:txBody>
      </p:sp>
    </p:spTree>
    <p:extLst>
      <p:ext uri="{BB962C8B-B14F-4D97-AF65-F5344CB8AC3E}">
        <p14:creationId xmlns:p14="http://schemas.microsoft.com/office/powerpoint/2010/main" val="172436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Step 2: Forming a QI Team</a:t>
            </a:r>
            <a:endParaRPr lang="en-US" dirty="0">
              <a:cs typeface="Calibri"/>
            </a:endParaRPr>
          </a:p>
        </p:txBody>
      </p:sp>
    </p:spTree>
    <p:extLst>
      <p:ext uri="{BB962C8B-B14F-4D97-AF65-F5344CB8AC3E}">
        <p14:creationId xmlns:p14="http://schemas.microsoft.com/office/powerpoint/2010/main" val="441328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83E1-9335-31D3-89C7-76C42E542D74}"/>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A Multidisciplinary Implementation Team</a:t>
            </a:r>
          </a:p>
        </p:txBody>
      </p:sp>
      <p:sp>
        <p:nvSpPr>
          <p:cNvPr id="7" name="Content Placeholder 6">
            <a:extLst>
              <a:ext uri="{FF2B5EF4-FFF2-40B4-BE49-F238E27FC236}">
                <a16:creationId xmlns:a16="http://schemas.microsoft.com/office/drawing/2014/main" id="{BE89D4CB-2E1C-BB0A-D177-6E85ACC37EF9}"/>
              </a:ext>
            </a:extLst>
          </p:cNvPr>
          <p:cNvSpPr>
            <a:spLocks noGrp="1"/>
          </p:cNvSpPr>
          <p:nvPr>
            <p:ph idx="1"/>
          </p:nvPr>
        </p:nvSpPr>
        <p:spPr/>
        <p:txBody>
          <a:bodyPr>
            <a:normAutofit/>
          </a:bodyPr>
          <a:lstStyle/>
          <a:p>
            <a:r>
              <a:rPr lang="en-US" sz="3600" dirty="0"/>
              <a:t>Ensures access to the diverse </a:t>
            </a:r>
            <a:r>
              <a:rPr lang="en-US" sz="3600" b="1" dirty="0"/>
              <a:t>expertise, input, and feedback </a:t>
            </a:r>
            <a:r>
              <a:rPr lang="en-US" sz="3600" dirty="0"/>
              <a:t>needed to achieve complex process redesign</a:t>
            </a:r>
            <a:endParaRPr lang="en-US" sz="3600" dirty="0">
              <a:cs typeface="Calibri" panose="020F0502020204030204"/>
            </a:endParaRPr>
          </a:p>
          <a:p>
            <a:r>
              <a:rPr lang="en-US" sz="3600" b="1" dirty="0"/>
              <a:t>Secures buy-in,</a:t>
            </a:r>
            <a:r>
              <a:rPr lang="en-US" sz="3600" dirty="0"/>
              <a:t> shared commitment to, and support for, success</a:t>
            </a:r>
            <a:endParaRPr lang="en-US" sz="3600" dirty="0">
              <a:cs typeface="Calibri"/>
            </a:endParaRPr>
          </a:p>
          <a:p>
            <a:r>
              <a:rPr lang="en-US" sz="3600" dirty="0"/>
              <a:t>Assures ability to draw on </a:t>
            </a:r>
            <a:r>
              <a:rPr lang="en-US" sz="3600" b="1" dirty="0"/>
              <a:t>established relationships</a:t>
            </a:r>
            <a:r>
              <a:rPr lang="en-US" sz="3600" dirty="0"/>
              <a:t> when obstacles occur</a:t>
            </a:r>
            <a:endParaRPr lang="en-US" sz="3600" dirty="0">
              <a:cs typeface="Calibri" panose="020F0502020204030204"/>
            </a:endParaRPr>
          </a:p>
        </p:txBody>
      </p:sp>
      <p:sp>
        <p:nvSpPr>
          <p:cNvPr id="5" name="Slide Number Placeholder 8">
            <a:extLst>
              <a:ext uri="{FF2B5EF4-FFF2-40B4-BE49-F238E27FC236}">
                <a16:creationId xmlns:a16="http://schemas.microsoft.com/office/drawing/2014/main" id="{A7D79D0E-A34F-95F6-FDF4-6269EB511AF0}"/>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22</a:t>
            </a:fld>
            <a:endParaRPr lang="en-US" dirty="0"/>
          </a:p>
        </p:txBody>
      </p:sp>
    </p:spTree>
    <p:extLst>
      <p:ext uri="{BB962C8B-B14F-4D97-AF65-F5344CB8AC3E}">
        <p14:creationId xmlns:p14="http://schemas.microsoft.com/office/powerpoint/2010/main" val="232939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83E1-9335-31D3-89C7-76C42E542D74}"/>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Build A Team</a:t>
            </a:r>
          </a:p>
        </p:txBody>
      </p:sp>
      <p:sp>
        <p:nvSpPr>
          <p:cNvPr id="7" name="Content Placeholder 6">
            <a:extLst>
              <a:ext uri="{FF2B5EF4-FFF2-40B4-BE49-F238E27FC236}">
                <a16:creationId xmlns:a16="http://schemas.microsoft.com/office/drawing/2014/main" id="{250B9B08-5650-EFCB-CE3B-4086576E153E}"/>
              </a:ext>
            </a:extLst>
          </p:cNvPr>
          <p:cNvSpPr>
            <a:spLocks noGrp="1"/>
          </p:cNvSpPr>
          <p:nvPr>
            <p:ph idx="1"/>
          </p:nvPr>
        </p:nvSpPr>
        <p:spPr>
          <a:xfrm>
            <a:off x="838200" y="1014414"/>
            <a:ext cx="4733925" cy="5843586"/>
          </a:xfrm>
        </p:spPr>
        <p:txBody>
          <a:bodyPr>
            <a:normAutofit lnSpcReduction="10000"/>
          </a:bodyPr>
          <a:lstStyle/>
          <a:p>
            <a:pPr>
              <a:lnSpc>
                <a:spcPct val="125000"/>
              </a:lnSpc>
            </a:pPr>
            <a:r>
              <a:rPr lang="en-US" sz="2400" dirty="0"/>
              <a:t>A </a:t>
            </a:r>
            <a:r>
              <a:rPr lang="en-US" sz="2400" b="1" dirty="0"/>
              <a:t>Champion (Team Lead) </a:t>
            </a:r>
            <a:r>
              <a:rPr lang="en-US" sz="2400" dirty="0"/>
              <a:t>to advocate for and manage the quality improvement initiative.</a:t>
            </a:r>
            <a:endParaRPr lang="en-US" sz="2400" dirty="0">
              <a:cs typeface="Calibri"/>
            </a:endParaRPr>
          </a:p>
          <a:p>
            <a:pPr>
              <a:lnSpc>
                <a:spcPct val="125000"/>
              </a:lnSpc>
            </a:pPr>
            <a:r>
              <a:rPr lang="en-US" sz="2400" dirty="0"/>
              <a:t>Individuals representing all parts of the CR referral and enrollment processes or who deliver or receive CR services</a:t>
            </a:r>
            <a:endParaRPr lang="en-US" sz="2400" dirty="0">
              <a:cs typeface="Calibri"/>
            </a:endParaRPr>
          </a:p>
          <a:p>
            <a:pPr lvl="1">
              <a:lnSpc>
                <a:spcPct val="125000"/>
              </a:lnSpc>
            </a:pPr>
            <a:r>
              <a:rPr lang="en-US" sz="2000" b="1" dirty="0"/>
              <a:t>IT Representatives </a:t>
            </a:r>
            <a:endParaRPr lang="en-US" sz="2000" b="1" dirty="0">
              <a:cs typeface="Calibri"/>
            </a:endParaRPr>
          </a:p>
          <a:p>
            <a:pPr lvl="1">
              <a:lnSpc>
                <a:spcPct val="125000"/>
              </a:lnSpc>
            </a:pPr>
            <a:r>
              <a:rPr lang="en-US" sz="2000" b="1" dirty="0"/>
              <a:t>Physicians</a:t>
            </a:r>
            <a:endParaRPr lang="en-US" sz="2000" b="1" dirty="0">
              <a:cs typeface="Calibri"/>
            </a:endParaRPr>
          </a:p>
          <a:p>
            <a:pPr lvl="1">
              <a:lnSpc>
                <a:spcPct val="125000"/>
              </a:lnSpc>
            </a:pPr>
            <a:r>
              <a:rPr lang="en-US" sz="2000" b="1" dirty="0"/>
              <a:t>Hospital QI Staff and Managers</a:t>
            </a:r>
            <a:endParaRPr lang="en-US" sz="2000" b="1" dirty="0">
              <a:cs typeface="Calibri"/>
            </a:endParaRPr>
          </a:p>
          <a:p>
            <a:pPr lvl="1">
              <a:lnSpc>
                <a:spcPct val="125000"/>
              </a:lnSpc>
            </a:pPr>
            <a:r>
              <a:rPr lang="en-US" sz="2000" b="1" dirty="0"/>
              <a:t>Patients (including CR graduates)</a:t>
            </a:r>
            <a:endParaRPr lang="en-US" sz="2000" b="1" dirty="0">
              <a:cs typeface="Calibri"/>
            </a:endParaRPr>
          </a:p>
          <a:p>
            <a:pPr lvl="1">
              <a:lnSpc>
                <a:spcPct val="125000"/>
              </a:lnSpc>
            </a:pPr>
            <a:r>
              <a:rPr lang="en-US" sz="2000" b="1" dirty="0"/>
              <a:t>Relevant CR Staff</a:t>
            </a:r>
            <a:endParaRPr lang="en-US" sz="2000" b="1" dirty="0">
              <a:cs typeface="Calibri" panose="020F0502020204030204"/>
            </a:endParaRPr>
          </a:p>
        </p:txBody>
      </p:sp>
      <p:sp>
        <p:nvSpPr>
          <p:cNvPr id="5" name="Slide Number Placeholder 8">
            <a:extLst>
              <a:ext uri="{FF2B5EF4-FFF2-40B4-BE49-F238E27FC236}">
                <a16:creationId xmlns:a16="http://schemas.microsoft.com/office/drawing/2014/main" id="{5252FA55-B5D3-E738-A70A-5886891BE388}"/>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23</a:t>
            </a:fld>
            <a:endParaRPr lang="en-US" dirty="0"/>
          </a:p>
        </p:txBody>
      </p:sp>
      <p:sp>
        <p:nvSpPr>
          <p:cNvPr id="4" name="TextBox 3">
            <a:extLst>
              <a:ext uri="{FF2B5EF4-FFF2-40B4-BE49-F238E27FC236}">
                <a16:creationId xmlns:a16="http://schemas.microsoft.com/office/drawing/2014/main" id="{56EB6FFA-E7A4-43A3-B3B4-01D04736C074}"/>
              </a:ext>
            </a:extLst>
          </p:cNvPr>
          <p:cNvSpPr txBox="1"/>
          <p:nvPr/>
        </p:nvSpPr>
        <p:spPr>
          <a:xfrm>
            <a:off x="6786562" y="1174536"/>
            <a:ext cx="4567238" cy="4078039"/>
          </a:xfrm>
          <a:prstGeom prst="rect">
            <a:avLst/>
          </a:prstGeom>
          <a:noFill/>
        </p:spPr>
        <p:txBody>
          <a:bodyPr wrap="square" rtlCol="0">
            <a:spAutoFit/>
          </a:bodyPr>
          <a:lstStyle/>
          <a:p>
            <a:pPr marL="0" indent="0">
              <a:lnSpc>
                <a:spcPct val="125000"/>
              </a:lnSpc>
              <a:buNone/>
            </a:pPr>
            <a:r>
              <a:rPr lang="en-US" sz="2800" b="1" kern="1200" baseline="0" dirty="0">
                <a:solidFill>
                  <a:srgbClr val="C00000"/>
                </a:solidFill>
                <a:effectLst/>
              </a:rPr>
              <a:t>TIPS and Reminders</a:t>
            </a:r>
          </a:p>
          <a:p>
            <a:pPr marL="800100" lvl="1" indent="-342900">
              <a:buFont typeface="Arial" panose="020B0604020202020204" pitchFamily="34" charset="0"/>
              <a:buChar char="•"/>
            </a:pPr>
            <a:r>
              <a:rPr lang="en-US" sz="2800" kern="1200" baseline="0" dirty="0">
                <a:effectLst/>
              </a:rPr>
              <a:t>The team can start small and grow over time.</a:t>
            </a:r>
          </a:p>
          <a:p>
            <a:pPr marL="800100" lvl="1" indent="-342900">
              <a:buFont typeface="Arial" panose="020B0604020202020204" pitchFamily="34" charset="0"/>
              <a:buChar char="•"/>
            </a:pPr>
            <a:r>
              <a:rPr lang="en-US" sz="2800" dirty="0"/>
              <a:t>Routinely meeting as a team may not always be possible --  but continued engagement of all key stakeholders is essential to success!</a:t>
            </a:r>
          </a:p>
        </p:txBody>
      </p:sp>
    </p:spTree>
    <p:extLst>
      <p:ext uri="{BB962C8B-B14F-4D97-AF65-F5344CB8AC3E}">
        <p14:creationId xmlns:p14="http://schemas.microsoft.com/office/powerpoint/2010/main" val="187928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Role of CR Champion</a:t>
            </a:r>
          </a:p>
        </p:txBody>
      </p:sp>
      <p:sp>
        <p:nvSpPr>
          <p:cNvPr id="6" name="Content Placeholder 5">
            <a:extLst>
              <a:ext uri="{FF2B5EF4-FFF2-40B4-BE49-F238E27FC236}">
                <a16:creationId xmlns:a16="http://schemas.microsoft.com/office/drawing/2014/main" id="{4EA3817C-7D2D-3F80-A00C-BBE2895607EB}"/>
              </a:ext>
            </a:extLst>
          </p:cNvPr>
          <p:cNvSpPr>
            <a:spLocks noGrp="1"/>
          </p:cNvSpPr>
          <p:nvPr>
            <p:ph idx="1"/>
          </p:nvPr>
        </p:nvSpPr>
        <p:spPr>
          <a:xfrm>
            <a:off x="838200" y="1256145"/>
            <a:ext cx="6663813" cy="4920818"/>
          </a:xfrm>
        </p:spPr>
        <p:txBody>
          <a:bodyPr>
            <a:normAutofit fontScale="77500" lnSpcReduction="20000"/>
          </a:bodyPr>
          <a:lstStyle/>
          <a:p>
            <a:pPr>
              <a:lnSpc>
                <a:spcPct val="125000"/>
              </a:lnSpc>
            </a:pPr>
            <a:r>
              <a:rPr lang="en-US" dirty="0"/>
              <a:t>Serves as Team Leader</a:t>
            </a:r>
          </a:p>
          <a:p>
            <a:pPr>
              <a:lnSpc>
                <a:spcPct val="125000"/>
              </a:lnSpc>
            </a:pPr>
            <a:r>
              <a:rPr lang="en-US" dirty="0"/>
              <a:t>Engages and collaborates with hospital leadership to obtain support for AR with effective CC</a:t>
            </a:r>
          </a:p>
          <a:p>
            <a:pPr>
              <a:lnSpc>
                <a:spcPct val="125000"/>
              </a:lnSpc>
            </a:pPr>
            <a:r>
              <a:rPr lang="en-US" dirty="0"/>
              <a:t>Balances the needs of staff, patients, and management</a:t>
            </a:r>
          </a:p>
          <a:p>
            <a:pPr>
              <a:lnSpc>
                <a:spcPct val="125000"/>
              </a:lnSpc>
            </a:pPr>
            <a:r>
              <a:rPr lang="en-US" dirty="0"/>
              <a:t>Manages conflicting interests and scarce resources </a:t>
            </a:r>
          </a:p>
          <a:p>
            <a:pPr>
              <a:lnSpc>
                <a:spcPct val="125000"/>
              </a:lnSpc>
            </a:pPr>
            <a:r>
              <a:rPr lang="en-US" dirty="0"/>
              <a:t>Helps to build a culture to support change</a:t>
            </a:r>
          </a:p>
          <a:p>
            <a:pPr>
              <a:lnSpc>
                <a:spcPct val="125000"/>
              </a:lnSpc>
            </a:pPr>
            <a:r>
              <a:rPr lang="en-US" dirty="0"/>
              <a:t>Assists team in developing its aim statement and action plan</a:t>
            </a:r>
          </a:p>
        </p:txBody>
      </p:sp>
      <p:pic>
        <p:nvPicPr>
          <p:cNvPr id="8" name="Picture 7" descr="&quot;&quot;">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39700" y="816429"/>
            <a:ext cx="4352299" cy="6041569"/>
          </a:xfrm>
          <a:prstGeom prst="rect">
            <a:avLst/>
          </a:prstGeom>
        </p:spPr>
      </p:pic>
      <p:sp>
        <p:nvSpPr>
          <p:cNvPr id="3" name="Slide Number Placeholder 8">
            <a:extLst>
              <a:ext uri="{FF2B5EF4-FFF2-40B4-BE49-F238E27FC236}">
                <a16:creationId xmlns:a16="http://schemas.microsoft.com/office/drawing/2014/main" id="{E5652016-3D84-AFE6-5055-F84C2C94B59C}"/>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24</a:t>
            </a:fld>
            <a:endParaRPr lang="en-US" dirty="0"/>
          </a:p>
        </p:txBody>
      </p:sp>
    </p:spTree>
    <p:extLst>
      <p:ext uri="{BB962C8B-B14F-4D97-AF65-F5344CB8AC3E}">
        <p14:creationId xmlns:p14="http://schemas.microsoft.com/office/powerpoint/2010/main" val="584808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83E1-9335-31D3-89C7-76C42E542D74}"/>
              </a:ext>
            </a:extLst>
          </p:cNvPr>
          <p:cNvSpPr>
            <a:spLocks noGrp="1"/>
          </p:cNvSpPr>
          <p:nvPr>
            <p:ph type="title"/>
          </p:nvPr>
        </p:nvSpPr>
        <p:spPr>
          <a:xfrm>
            <a:off x="0" y="0"/>
            <a:ext cx="12188952" cy="813816"/>
          </a:xfrm>
          <a:solidFill>
            <a:srgbClr val="C10230"/>
          </a:solidFill>
        </p:spPr>
        <p:txBody>
          <a:bodyPr vert="horz" lIns="91440" tIns="45720" rIns="91440" bIns="45720" rtlCol="0" anchor="ctr">
            <a:normAutofit/>
          </a:bodyPr>
          <a:lstStyle/>
          <a:p>
            <a:pPr algn="ctr">
              <a:lnSpc>
                <a:spcPct val="100000"/>
              </a:lnSpc>
            </a:pPr>
            <a:r>
              <a:rPr lang="en-US" sz="3400" b="1" dirty="0">
                <a:solidFill>
                  <a:schemeClr val="bg1"/>
                </a:solidFill>
                <a:latin typeface="Avenir Next LT Pro" panose="020B0504020202020204" pitchFamily="34" charset="0"/>
                <a:cs typeface="Calibri" panose="020F0502020204030204" pitchFamily="34" charset="0"/>
              </a:rPr>
              <a:t>Team Member Expectations</a:t>
            </a:r>
          </a:p>
        </p:txBody>
      </p:sp>
      <p:sp>
        <p:nvSpPr>
          <p:cNvPr id="4" name="Text Placeholder 3">
            <a:extLst>
              <a:ext uri="{FF2B5EF4-FFF2-40B4-BE49-F238E27FC236}">
                <a16:creationId xmlns:a16="http://schemas.microsoft.com/office/drawing/2014/main" id="{6E9685A0-3D0A-7F22-14EE-C790B25CF2D3}"/>
              </a:ext>
            </a:extLst>
          </p:cNvPr>
          <p:cNvSpPr>
            <a:spLocks noGrp="1"/>
          </p:cNvSpPr>
          <p:nvPr>
            <p:ph type="body" sz="quarter" idx="16"/>
          </p:nvPr>
        </p:nvSpPr>
        <p:spPr/>
        <p:txBody>
          <a:bodyPr>
            <a:normAutofit/>
          </a:bodyPr>
          <a:lstStyle/>
          <a:p>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Expectations for Team Members</a:t>
            </a:r>
          </a:p>
        </p:txBody>
      </p:sp>
      <p:sp>
        <p:nvSpPr>
          <p:cNvPr id="7" name="Text Placeholder 6">
            <a:extLst>
              <a:ext uri="{FF2B5EF4-FFF2-40B4-BE49-F238E27FC236}">
                <a16:creationId xmlns:a16="http://schemas.microsoft.com/office/drawing/2014/main" id="{DD300011-4C49-9667-7359-88AE381912D6}"/>
              </a:ext>
            </a:extLst>
          </p:cNvPr>
          <p:cNvSpPr>
            <a:spLocks noGrp="1"/>
          </p:cNvSpPr>
          <p:nvPr>
            <p:ph type="body" sz="quarter" idx="17"/>
          </p:nvPr>
        </p:nvSpPr>
        <p:spPr>
          <a:xfrm>
            <a:off x="3532915" y="1142859"/>
            <a:ext cx="1861040" cy="1957032"/>
          </a:xfrm>
        </p:spPr>
        <p:txBody>
          <a:bodyPr anchor="b">
            <a:normAutofit/>
          </a:bodyPr>
          <a:lstStyle/>
          <a:p>
            <a:pPr algn="r">
              <a:spcBef>
                <a:spcPts val="0"/>
              </a:spcBef>
            </a:pP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Collaborate</a:t>
            </a:r>
            <a:b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b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 to reach consensus on project goals </a:t>
            </a:r>
          </a:p>
        </p:txBody>
      </p:sp>
      <p:sp>
        <p:nvSpPr>
          <p:cNvPr id="8" name="Text Placeholder 7">
            <a:extLst>
              <a:ext uri="{FF2B5EF4-FFF2-40B4-BE49-F238E27FC236}">
                <a16:creationId xmlns:a16="http://schemas.microsoft.com/office/drawing/2014/main" id="{25B21405-0E90-CCC9-B965-735044D997AF}"/>
              </a:ext>
            </a:extLst>
          </p:cNvPr>
          <p:cNvSpPr>
            <a:spLocks noGrp="1"/>
          </p:cNvSpPr>
          <p:nvPr>
            <p:ph type="body" sz="quarter" idx="18"/>
          </p:nvPr>
        </p:nvSpPr>
        <p:spPr>
          <a:xfrm>
            <a:off x="6510503" y="1114745"/>
            <a:ext cx="1861040" cy="1957032"/>
          </a:xfrm>
        </p:spPr>
        <p:txBody>
          <a:bodyPr anchor="b">
            <a:normAutofit/>
          </a:bodyPr>
          <a:lstStyle/>
          <a:p>
            <a:pPr algn="l">
              <a:spcBef>
                <a:spcPts val="0"/>
              </a:spcBef>
            </a:pPr>
            <a:r>
              <a:rPr lang="en-US" sz="2000" dirty="0"/>
              <a:t>Work together to create an action plan</a:t>
            </a:r>
          </a:p>
        </p:txBody>
      </p:sp>
      <p:sp>
        <p:nvSpPr>
          <p:cNvPr id="9" name="Text Placeholder 8">
            <a:extLst>
              <a:ext uri="{FF2B5EF4-FFF2-40B4-BE49-F238E27FC236}">
                <a16:creationId xmlns:a16="http://schemas.microsoft.com/office/drawing/2014/main" id="{897B610E-4C9F-2E0F-F17C-037465F1F486}"/>
              </a:ext>
            </a:extLst>
          </p:cNvPr>
          <p:cNvSpPr>
            <a:spLocks noGrp="1"/>
          </p:cNvSpPr>
          <p:nvPr>
            <p:ph type="body" sz="quarter" idx="19"/>
          </p:nvPr>
        </p:nvSpPr>
        <p:spPr>
          <a:xfrm>
            <a:off x="6491453" y="4400400"/>
            <a:ext cx="1861040" cy="1957032"/>
          </a:xfrm>
        </p:spPr>
        <p:txBody>
          <a:bodyPr anchor="t">
            <a:normAutofit/>
          </a:bodyPr>
          <a:lstStyle/>
          <a:p>
            <a:pPr algn="l">
              <a:spcBef>
                <a:spcPts val="0"/>
              </a:spcBef>
            </a:pPr>
            <a:r>
              <a:rPr lang="en-US" sz="2000" dirty="0"/>
              <a:t>Join forces to create buy-in for the improvement efforts</a:t>
            </a:r>
          </a:p>
        </p:txBody>
      </p:sp>
      <p:sp>
        <p:nvSpPr>
          <p:cNvPr id="12" name="Text Placeholder 11">
            <a:extLst>
              <a:ext uri="{FF2B5EF4-FFF2-40B4-BE49-F238E27FC236}">
                <a16:creationId xmlns:a16="http://schemas.microsoft.com/office/drawing/2014/main" id="{3F1D7971-9448-7260-4898-4E16B65E1B77}"/>
              </a:ext>
            </a:extLst>
          </p:cNvPr>
          <p:cNvSpPr>
            <a:spLocks noGrp="1"/>
          </p:cNvSpPr>
          <p:nvPr>
            <p:ph type="body" sz="quarter" idx="20"/>
          </p:nvPr>
        </p:nvSpPr>
        <p:spPr>
          <a:xfrm>
            <a:off x="2488650" y="4457550"/>
            <a:ext cx="2791005" cy="1957032"/>
          </a:xfrm>
        </p:spPr>
        <p:txBody>
          <a:bodyPr anchor="b">
            <a:normAutofit/>
          </a:bodyPr>
          <a:lstStyle/>
          <a:p>
            <a:pPr algn="r">
              <a:spcBef>
                <a:spcPts val="0"/>
              </a:spcBef>
            </a:pPr>
            <a:r>
              <a:rPr lang="en-US" sz="2000" dirty="0"/>
              <a:t>Willing and </a:t>
            </a:r>
            <a:br>
              <a:rPr lang="en-US" sz="2000" dirty="0"/>
            </a:br>
            <a:r>
              <a:rPr lang="en-US" sz="2000" dirty="0"/>
              <a:t>actively </a:t>
            </a:r>
            <a:br>
              <a:rPr lang="en-US" sz="2000" dirty="0"/>
            </a:br>
            <a:r>
              <a:rPr lang="en-US" sz="2000" dirty="0"/>
              <a:t>engaged</a:t>
            </a:r>
          </a:p>
          <a:p>
            <a:pPr algn="r">
              <a:spcBef>
                <a:spcPts val="0"/>
              </a:spcBef>
            </a:pPr>
            <a:r>
              <a:rPr lang="en-US" sz="2000" dirty="0"/>
              <a:t>	-Accept tasks</a:t>
            </a:r>
          </a:p>
          <a:p>
            <a:pPr algn="r">
              <a:spcBef>
                <a:spcPts val="0"/>
              </a:spcBef>
            </a:pPr>
            <a:r>
              <a:rPr lang="en-US" sz="2000" dirty="0"/>
              <a:t>	-Fulfill tasks</a:t>
            </a:r>
          </a:p>
          <a:p>
            <a:pPr>
              <a:spcBef>
                <a:spcPts val="0"/>
              </a:spcBef>
            </a:pPr>
            <a:endParaRPr lang="en-US" dirty="0"/>
          </a:p>
        </p:txBody>
      </p:sp>
      <p:sp>
        <p:nvSpPr>
          <p:cNvPr id="3" name="Slide Number Placeholder 8">
            <a:extLst>
              <a:ext uri="{FF2B5EF4-FFF2-40B4-BE49-F238E27FC236}">
                <a16:creationId xmlns:a16="http://schemas.microsoft.com/office/drawing/2014/main" id="{91220551-14B0-BD75-E63C-9BE3C8F6F5C3}"/>
              </a:ext>
              <a:ext uri="{C183D7F6-B498-43B3-948B-1728B52AA6E4}">
                <adec:decorative xmlns:adec="http://schemas.microsoft.com/office/drawing/2017/decorative" val="1"/>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25</a:t>
            </a:fld>
            <a:endParaRPr lang="en-US" dirty="0"/>
          </a:p>
        </p:txBody>
      </p:sp>
    </p:spTree>
    <p:extLst>
      <p:ext uri="{BB962C8B-B14F-4D97-AF65-F5344CB8AC3E}">
        <p14:creationId xmlns:p14="http://schemas.microsoft.com/office/powerpoint/2010/main" val="1045205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p:txBody>
          <a:bodyPr>
            <a:noAutofit/>
          </a:bodyPr>
          <a:lstStyle/>
          <a:p>
            <a:pPr algn="ctr"/>
            <a:r>
              <a:rPr lang="en-US" sz="2800" dirty="0">
                <a:solidFill>
                  <a:schemeClr val="bg1"/>
                </a:solidFill>
              </a:rPr>
              <a:t>Learn more about: </a:t>
            </a:r>
            <a:r>
              <a:rPr lang="en-US" sz="2800" i="1" dirty="0">
                <a:solidFill>
                  <a:schemeClr val="bg1"/>
                </a:solidFill>
              </a:rPr>
              <a:t>Forming a Team and Selecting A Champion</a:t>
            </a:r>
            <a:r>
              <a:rPr lang="en-US" sz="2800" dirty="0">
                <a:solidFill>
                  <a:schemeClr val="bg1"/>
                </a:solidFill>
              </a:rPr>
              <a:t>…</a:t>
            </a:r>
          </a:p>
        </p:txBody>
      </p:sp>
      <p:sp>
        <p:nvSpPr>
          <p:cNvPr id="3" name="Content Placeholder 2">
            <a:extLst>
              <a:ext uri="{FF2B5EF4-FFF2-40B4-BE49-F238E27FC236}">
                <a16:creationId xmlns:a16="http://schemas.microsoft.com/office/drawing/2014/main" id="{97B3E9FF-0300-F719-D3F5-287F3FC85EE1}"/>
              </a:ext>
            </a:extLst>
          </p:cNvPr>
          <p:cNvSpPr>
            <a:spLocks noGrp="1"/>
          </p:cNvSpPr>
          <p:nvPr>
            <p:ph idx="1"/>
          </p:nvPr>
        </p:nvSpPr>
        <p:spPr>
          <a:xfrm>
            <a:off x="1023938" y="1557338"/>
            <a:ext cx="9763126" cy="4633911"/>
          </a:xfrm>
        </p:spPr>
        <p:txBody>
          <a:bodyPr>
            <a:normAutofit fontScale="25000" lnSpcReduction="20000"/>
          </a:bodyPr>
          <a:lstStyle/>
          <a:p>
            <a:pPr>
              <a:lnSpc>
                <a:spcPct val="105000"/>
              </a:lnSpc>
            </a:pPr>
            <a:endParaRPr lang="en-US" sz="3600" b="1" dirty="0">
              <a:hlinkClick r:id="rId3"/>
            </a:endParaRPr>
          </a:p>
          <a:p>
            <a:pPr marL="0" indent="0">
              <a:lnSpc>
                <a:spcPct val="105000"/>
              </a:lnSpc>
              <a:buNone/>
            </a:pPr>
            <a:r>
              <a:rPr lang="en-US" sz="12800" dirty="0">
                <a:hlinkClick r:id="rId3"/>
              </a:rPr>
              <a:t>The Getting Started </a:t>
            </a:r>
            <a:r>
              <a:rPr lang="en-US" sz="12800" i="1" dirty="0">
                <a:hlinkClick r:id="rId3"/>
              </a:rPr>
              <a:t>Implementation Guide</a:t>
            </a:r>
            <a:r>
              <a:rPr lang="en-US" sz="12800" b="1" i="1" dirty="0"/>
              <a:t>, </a:t>
            </a:r>
            <a:r>
              <a:rPr lang="en-US" sz="12800" i="1" dirty="0"/>
              <a:t>Step 2</a:t>
            </a:r>
            <a:r>
              <a:rPr lang="en-US" sz="12800" b="1" i="1" dirty="0"/>
              <a:t>,</a:t>
            </a:r>
            <a:r>
              <a:rPr lang="en-US" sz="12800" i="1" dirty="0"/>
              <a:t> </a:t>
            </a:r>
            <a:r>
              <a:rPr lang="en-US" sz="12800" dirty="0"/>
              <a:t>provides additional practical guidance about HOW to:</a:t>
            </a:r>
          </a:p>
          <a:p>
            <a:pPr lvl="1">
              <a:lnSpc>
                <a:spcPct val="105000"/>
              </a:lnSpc>
            </a:pPr>
            <a:r>
              <a:rPr lang="en-US" sz="12800" dirty="0"/>
              <a:t>create a team</a:t>
            </a:r>
          </a:p>
          <a:p>
            <a:pPr lvl="1">
              <a:lnSpc>
                <a:spcPct val="105000"/>
              </a:lnSpc>
            </a:pPr>
            <a:r>
              <a:rPr lang="en-US" sz="12800" dirty="0"/>
              <a:t>choose a project champion</a:t>
            </a:r>
          </a:p>
          <a:p>
            <a:pPr lvl="1">
              <a:lnSpc>
                <a:spcPct val="105000"/>
              </a:lnSpc>
            </a:pPr>
            <a:endParaRPr lang="en-US" sz="12800" dirty="0"/>
          </a:p>
          <a:p>
            <a:pPr marL="0" indent="0">
              <a:lnSpc>
                <a:spcPct val="105000"/>
              </a:lnSpc>
              <a:buNone/>
            </a:pPr>
            <a:r>
              <a:rPr lang="en-US" sz="12800" i="0" u="sng" dirty="0">
                <a:effectLst/>
                <a:latin typeface="Source Sans Pro" panose="020B0503030403020204" pitchFamily="34" charset="0"/>
                <a:hlinkClick r:id="rId4">
                  <a:extLst>
                    <a:ext uri="{A12FA001-AC4F-418D-AE19-62706E023703}">
                      <ahyp:hlinkClr xmlns:ahyp="http://schemas.microsoft.com/office/drawing/2018/hyperlinkcolor" val="tx"/>
                    </a:ext>
                  </a:extLst>
                </a:hlinkClick>
              </a:rPr>
              <a:t>View </a:t>
            </a:r>
            <a:r>
              <a:rPr lang="en-US" sz="12800" u="sng" dirty="0">
                <a:latin typeface="Source Sans Pro" panose="020B0503030403020204" pitchFamily="34" charset="0"/>
                <a:hlinkClick r:id="rId4">
                  <a:extLst>
                    <a:ext uri="{A12FA001-AC4F-418D-AE19-62706E023703}">
                      <ahyp:hlinkClr xmlns:ahyp="http://schemas.microsoft.com/office/drawing/2018/hyperlinkcolor" val="tx"/>
                    </a:ext>
                  </a:extLst>
                </a:hlinkClick>
              </a:rPr>
              <a:t>Recording of </a:t>
            </a:r>
            <a:r>
              <a:rPr lang="en-US" sz="12800" u="sng" dirty="0">
                <a:solidFill>
                  <a:srgbClr val="0563C1"/>
                </a:solidFill>
                <a:latin typeface="Source Sans Pro" panose="020B0503030403020204" pitchFamily="34" charset="0"/>
                <a:hlinkClick r:id="rId4">
                  <a:extLst>
                    <a:ext uri="{A12FA001-AC4F-418D-AE19-62706E023703}">
                      <ahyp:hlinkClr xmlns:ahyp="http://schemas.microsoft.com/office/drawing/2018/hyperlinkcolor" val="tx"/>
                    </a:ext>
                  </a:extLst>
                </a:hlinkClick>
              </a:rPr>
              <a:t>Original Training </a:t>
            </a:r>
            <a:r>
              <a:rPr lang="en-US" sz="12800" i="0" u="sng" dirty="0">
                <a:solidFill>
                  <a:srgbClr val="0563C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Module 2: Laying the Foundation, Leadership, and Action Plans</a:t>
            </a:r>
            <a:endParaRPr lang="en-US" sz="12800" i="0" u="sng" dirty="0">
              <a:solidFill>
                <a:srgbClr val="005B94"/>
              </a:solidFill>
              <a:effectLst/>
              <a:latin typeface="Source Sans Pro" panose="020B0503030403020204" pitchFamily="34" charset="0"/>
            </a:endParaRPr>
          </a:p>
          <a:p>
            <a:pPr>
              <a:lnSpc>
                <a:spcPct val="105000"/>
              </a:lnSpc>
            </a:pPr>
            <a:endParaRPr lang="en-US" sz="12800" b="1" dirty="0">
              <a:hlinkClick r:id="rId3"/>
            </a:endParaRPr>
          </a:p>
          <a:p>
            <a:pPr lvl="1">
              <a:lnSpc>
                <a:spcPct val="105000"/>
              </a:lnSpc>
            </a:pPr>
            <a:endParaRPr lang="en-US" sz="12800" dirty="0"/>
          </a:p>
          <a:p>
            <a:pPr lvl="1">
              <a:lnSpc>
                <a:spcPct val="105000"/>
              </a:lnSpc>
            </a:pPr>
            <a:endParaRPr lang="en-US" sz="12800" dirty="0"/>
          </a:p>
          <a:p>
            <a:pPr lvl="1">
              <a:lnSpc>
                <a:spcPct val="105000"/>
              </a:lnSpc>
            </a:pPr>
            <a:endParaRPr lang="en-US" sz="12800" dirty="0"/>
          </a:p>
          <a:p>
            <a:pPr>
              <a:lnSpc>
                <a:spcPct val="105000"/>
              </a:lnSpc>
            </a:pPr>
            <a:endParaRPr lang="en-US" sz="12800" b="1" dirty="0">
              <a:hlinkClick r:id="rId3"/>
            </a:endParaRPr>
          </a:p>
          <a:p>
            <a:pPr lvl="1">
              <a:lnSpc>
                <a:spcPct val="105000"/>
              </a:lnSpc>
            </a:pPr>
            <a:endParaRPr lang="en-US" sz="12800" dirty="0"/>
          </a:p>
          <a:p>
            <a:pPr lvl="1">
              <a:lnSpc>
                <a:spcPct val="105000"/>
              </a:lnSpc>
            </a:pPr>
            <a:endParaRPr lang="en-US" sz="12800" dirty="0"/>
          </a:p>
          <a:p>
            <a:pPr lvl="1">
              <a:lnSpc>
                <a:spcPct val="105000"/>
              </a:lnSpc>
            </a:pPr>
            <a:endParaRPr lang="en-US" sz="12800" dirty="0"/>
          </a:p>
          <a:p>
            <a:pPr>
              <a:lnSpc>
                <a:spcPct val="105000"/>
              </a:lnSpc>
            </a:pPr>
            <a:endParaRPr lang="en-US" sz="12800" dirty="0"/>
          </a:p>
          <a:p>
            <a:pPr>
              <a:lnSpc>
                <a:spcPct val="105000"/>
              </a:lnSpc>
            </a:pPr>
            <a:endParaRPr lang="en-US" sz="3600" dirty="0"/>
          </a:p>
          <a:p>
            <a:pPr marL="0" indent="0">
              <a:lnSpc>
                <a:spcPct val="105000"/>
              </a:lnSpc>
              <a:buNone/>
            </a:pPr>
            <a:endParaRPr lang="en-US" sz="4000" i="1" dirty="0"/>
          </a:p>
          <a:p>
            <a:pPr marL="0" indent="0">
              <a:lnSpc>
                <a:spcPct val="105000"/>
              </a:lnSpc>
              <a:buNone/>
            </a:pPr>
            <a:r>
              <a:rPr lang="en-US" sz="4000" i="1" dirty="0"/>
              <a:t>	</a:t>
            </a:r>
          </a:p>
          <a:p>
            <a:pPr marL="0" indent="0">
              <a:lnSpc>
                <a:spcPct val="105000"/>
              </a:lnSpc>
              <a:buNone/>
            </a:pPr>
            <a:endParaRPr lang="en-US" dirty="0"/>
          </a:p>
        </p:txBody>
      </p:sp>
      <p:sp>
        <p:nvSpPr>
          <p:cNvPr id="2" name="Slide Number Placeholder 8">
            <a:extLst>
              <a:ext uri="{FF2B5EF4-FFF2-40B4-BE49-F238E27FC236}">
                <a16:creationId xmlns:a16="http://schemas.microsoft.com/office/drawing/2014/main" id="{7792F575-624C-8BE5-89BA-A716AE0F0AB1}"/>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26</a:t>
            </a:fld>
            <a:endParaRPr lang="en-US" dirty="0"/>
          </a:p>
        </p:txBody>
      </p:sp>
    </p:spTree>
    <p:extLst>
      <p:ext uri="{BB962C8B-B14F-4D97-AF65-F5344CB8AC3E}">
        <p14:creationId xmlns:p14="http://schemas.microsoft.com/office/powerpoint/2010/main" val="893219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Step 3: Project Aim and Action Plan</a:t>
            </a:r>
            <a:endParaRPr lang="en-US" dirty="0">
              <a:cs typeface="Calibri"/>
            </a:endParaRPr>
          </a:p>
        </p:txBody>
      </p:sp>
    </p:spTree>
    <p:extLst>
      <p:ext uri="{BB962C8B-B14F-4D97-AF65-F5344CB8AC3E}">
        <p14:creationId xmlns:p14="http://schemas.microsoft.com/office/powerpoint/2010/main" val="80665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Develop an Aim Statement</a:t>
            </a:r>
          </a:p>
        </p:txBody>
      </p:sp>
      <p:sp>
        <p:nvSpPr>
          <p:cNvPr id="9" name="Content Placeholder 8">
            <a:extLst>
              <a:ext uri="{FF2B5EF4-FFF2-40B4-BE49-F238E27FC236}">
                <a16:creationId xmlns:a16="http://schemas.microsoft.com/office/drawing/2014/main" id="{F69E3D03-B3FD-7FA6-08AE-8E522CA00881}"/>
              </a:ext>
            </a:extLst>
          </p:cNvPr>
          <p:cNvSpPr>
            <a:spLocks noGrp="1"/>
          </p:cNvSpPr>
          <p:nvPr>
            <p:ph sz="half" idx="1"/>
          </p:nvPr>
        </p:nvSpPr>
        <p:spPr>
          <a:xfrm>
            <a:off x="762000" y="1253331"/>
            <a:ext cx="10744200" cy="1349948"/>
          </a:xfrm>
        </p:spPr>
        <p:txBody>
          <a:bodyPr>
            <a:normAutofit/>
          </a:bodyPr>
          <a:lstStyle/>
          <a:p>
            <a:pPr marL="0" indent="0" algn="ctr">
              <a:buNone/>
            </a:pPr>
            <a:r>
              <a:rPr lang="en-US" sz="3200" dirty="0"/>
              <a:t> An Aim Statement is your team's declaration of the desired outcome of your improvement project.</a:t>
            </a:r>
          </a:p>
        </p:txBody>
      </p:sp>
      <p:pic>
        <p:nvPicPr>
          <p:cNvPr id="3" name="Picture 2" descr="Compass icon"/>
          <p:cNvPicPr>
            <a:picLocks noChangeAspect="1"/>
          </p:cNvPicPr>
          <p:nvPr/>
        </p:nvPicPr>
        <p:blipFill>
          <a:blip r:embed="rId3"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3911002" y="2603279"/>
            <a:ext cx="4369996" cy="2458122"/>
          </a:xfrm>
          <a:prstGeom prst="rect">
            <a:avLst/>
          </a:prstGeom>
        </p:spPr>
      </p:pic>
      <p:sp>
        <p:nvSpPr>
          <p:cNvPr id="4" name="Content Placeholder 3">
            <a:extLst>
              <a:ext uri="{FF2B5EF4-FFF2-40B4-BE49-F238E27FC236}">
                <a16:creationId xmlns:a16="http://schemas.microsoft.com/office/drawing/2014/main" id="{B7D27FEC-CAC3-9E64-70BE-2F1D913358FC}"/>
              </a:ext>
            </a:extLst>
          </p:cNvPr>
          <p:cNvSpPr>
            <a:spLocks noGrp="1"/>
          </p:cNvSpPr>
          <p:nvPr>
            <p:ph sz="half" idx="2"/>
          </p:nvPr>
        </p:nvSpPr>
        <p:spPr>
          <a:xfrm>
            <a:off x="133350" y="5061401"/>
            <a:ext cx="11144250" cy="1034598"/>
          </a:xfrm>
        </p:spPr>
        <p:txBody>
          <a:bodyPr/>
          <a:lstStyle/>
          <a:p>
            <a:pPr marL="457200" lvl="1" indent="0" algn="ctr">
              <a:buNone/>
            </a:pPr>
            <a:r>
              <a:rPr lang="en-US" sz="2800" dirty="0"/>
              <a:t>Your Aim Statement can</a:t>
            </a:r>
          </a:p>
          <a:p>
            <a:pPr marL="457200" lvl="1" indent="0" algn="ctr">
              <a:buNone/>
            </a:pPr>
            <a:r>
              <a:rPr lang="en-US" sz="2800" dirty="0"/>
              <a:t>act as a beacon to guide and focus your team’s efforts</a:t>
            </a:r>
          </a:p>
          <a:p>
            <a:pPr marL="0" indent="0">
              <a:buNone/>
            </a:pPr>
            <a:endParaRPr lang="en-US" dirty="0"/>
          </a:p>
        </p:txBody>
      </p:sp>
      <p:sp>
        <p:nvSpPr>
          <p:cNvPr id="8" name="Slide Number Placeholder 8">
            <a:extLst>
              <a:ext uri="{FF2B5EF4-FFF2-40B4-BE49-F238E27FC236}">
                <a16:creationId xmlns:a16="http://schemas.microsoft.com/office/drawing/2014/main" id="{61D0F8C6-7668-BD90-F2AA-4A73796F5818}"/>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28</a:t>
            </a:fld>
            <a:endParaRPr lang="en-US" dirty="0"/>
          </a:p>
        </p:txBody>
      </p:sp>
    </p:spTree>
    <p:extLst>
      <p:ext uri="{BB962C8B-B14F-4D97-AF65-F5344CB8AC3E}">
        <p14:creationId xmlns:p14="http://schemas.microsoft.com/office/powerpoint/2010/main" val="1774507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 Writing Your Aim Statement (1)</a:t>
            </a:r>
          </a:p>
        </p:txBody>
      </p:sp>
      <p:sp>
        <p:nvSpPr>
          <p:cNvPr id="8" name="Content Placeholder 7">
            <a:extLst>
              <a:ext uri="{FF2B5EF4-FFF2-40B4-BE49-F238E27FC236}">
                <a16:creationId xmlns:a16="http://schemas.microsoft.com/office/drawing/2014/main" id="{32A3FB91-DEFB-704F-B311-D6E3ECCCC95C}"/>
              </a:ext>
            </a:extLst>
          </p:cNvPr>
          <p:cNvSpPr>
            <a:spLocks noGrp="1"/>
          </p:cNvSpPr>
          <p:nvPr>
            <p:ph idx="1"/>
          </p:nvPr>
        </p:nvSpPr>
        <p:spPr/>
        <p:txBody>
          <a:bodyPr>
            <a:normAutofit fontScale="70000" lnSpcReduction="20000"/>
          </a:bodyPr>
          <a:lstStyle/>
          <a:p>
            <a:pPr marL="0" lvl="1" indent="0">
              <a:lnSpc>
                <a:spcPct val="125000"/>
              </a:lnSpc>
              <a:buNone/>
            </a:pPr>
            <a:r>
              <a:rPr lang="en-US" sz="4000" b="1" dirty="0"/>
              <a:t>The aim statement answers the following questions:</a:t>
            </a:r>
          </a:p>
          <a:p>
            <a:pPr marL="457200" lvl="1" indent="0" defTabSz="457200">
              <a:lnSpc>
                <a:spcPct val="125000"/>
              </a:lnSpc>
              <a:buNone/>
            </a:pPr>
            <a:r>
              <a:rPr lang="en-US" sz="3100" b="1" dirty="0"/>
              <a:t>Q: What do you hope to accomplish?</a:t>
            </a:r>
          </a:p>
          <a:p>
            <a:pPr marL="457200" lvl="1" indent="0" defTabSz="457200">
              <a:lnSpc>
                <a:spcPct val="125000"/>
              </a:lnSpc>
              <a:buNone/>
            </a:pPr>
            <a:r>
              <a:rPr lang="en-US" sz="3100" dirty="0"/>
              <a:t>A: Increase cardiac rehabilitation referrals, enrollment, and participation</a:t>
            </a:r>
            <a:endParaRPr lang="en-US" sz="3100" dirty="0">
              <a:cs typeface="Calibri"/>
            </a:endParaRPr>
          </a:p>
          <a:p>
            <a:pPr marL="457200" lvl="1" indent="0" defTabSz="457200">
              <a:lnSpc>
                <a:spcPct val="125000"/>
              </a:lnSpc>
              <a:buNone/>
            </a:pPr>
            <a:r>
              <a:rPr lang="en-US" sz="3100" b="1" dirty="0"/>
              <a:t>Q: For whom?</a:t>
            </a:r>
            <a:endParaRPr lang="en-US" sz="3100" b="1" dirty="0">
              <a:cs typeface="Calibri"/>
            </a:endParaRPr>
          </a:p>
          <a:p>
            <a:pPr marL="457200" lvl="1" indent="0">
              <a:lnSpc>
                <a:spcPct val="125000"/>
              </a:lnSpc>
              <a:buNone/>
            </a:pPr>
            <a:r>
              <a:rPr lang="en-US" sz="3100" dirty="0"/>
              <a:t>A: Patients with eligible diagnoses*</a:t>
            </a:r>
            <a:endParaRPr lang="en-US" sz="3100" dirty="0">
              <a:cs typeface="Calibri"/>
            </a:endParaRPr>
          </a:p>
          <a:p>
            <a:pPr marL="457200" lvl="1" indent="0" defTabSz="457200">
              <a:lnSpc>
                <a:spcPct val="125000"/>
              </a:lnSpc>
              <a:buNone/>
            </a:pPr>
            <a:r>
              <a:rPr lang="en-US" sz="3100" b="1" dirty="0"/>
              <a:t>Q: Why is it important?</a:t>
            </a:r>
            <a:endParaRPr lang="en-US" sz="3100" b="1" dirty="0">
              <a:cs typeface="Calibri"/>
            </a:endParaRPr>
          </a:p>
          <a:p>
            <a:pPr marL="457200" lvl="1" indent="0" defTabSz="457200">
              <a:lnSpc>
                <a:spcPct val="125000"/>
              </a:lnSpc>
              <a:buNone/>
            </a:pPr>
            <a:r>
              <a:rPr lang="en-US" sz="3100" dirty="0"/>
              <a:t>A: Improves health, saves lives, and reduces hospital readmissions</a:t>
            </a:r>
          </a:p>
          <a:p>
            <a:pPr marL="457200" lvl="1" indent="0" defTabSz="457200">
              <a:lnSpc>
                <a:spcPct val="125000"/>
              </a:lnSpc>
              <a:buNone/>
            </a:pPr>
            <a:r>
              <a:rPr lang="en-US" sz="3100" b="1" dirty="0"/>
              <a:t>Q: What change will you implement to achieve your aim?</a:t>
            </a:r>
            <a:endParaRPr lang="en-US" sz="3100" b="1" dirty="0">
              <a:cs typeface="Calibri"/>
            </a:endParaRPr>
          </a:p>
          <a:p>
            <a:pPr marL="457200" lvl="1" indent="0" defTabSz="457200">
              <a:lnSpc>
                <a:spcPct val="125000"/>
              </a:lnSpc>
              <a:buNone/>
            </a:pPr>
            <a:r>
              <a:rPr lang="en-US" sz="3100" dirty="0"/>
              <a:t>A: AR with effective CC</a:t>
            </a:r>
          </a:p>
          <a:p>
            <a:pPr marL="457200" lvl="1" indent="0" defTabSz="457200">
              <a:lnSpc>
                <a:spcPct val="125000"/>
              </a:lnSpc>
              <a:buNone/>
            </a:pPr>
            <a:r>
              <a:rPr lang="en-US" sz="3100" b="1" dirty="0"/>
              <a:t>Q: How will you measure progress or impact of change?</a:t>
            </a:r>
            <a:endParaRPr lang="en-US" sz="3100" b="1" dirty="0">
              <a:cs typeface="Calibri"/>
            </a:endParaRPr>
          </a:p>
          <a:p>
            <a:pPr marL="457200" lvl="1" indent="0" defTabSz="457200">
              <a:lnSpc>
                <a:spcPct val="125000"/>
              </a:lnSpc>
              <a:buNone/>
            </a:pPr>
            <a:r>
              <a:rPr lang="en-US" sz="3100" dirty="0"/>
              <a:t>A: </a:t>
            </a:r>
            <a:r>
              <a:rPr lang="en-US" sz="2900" dirty="0">
                <a:effectLst/>
                <a:latin typeface="Segoe UI" panose="020B0502040204020203" pitchFamily="34" charset="0"/>
              </a:rPr>
              <a:t>Assess CR referral rate and/or measure CR enrollment, participation, and adherence.</a:t>
            </a:r>
            <a:endParaRPr lang="en-US" sz="2900" dirty="0">
              <a:effectLst/>
              <a:latin typeface="Arial" panose="020B0604020202020204" pitchFamily="34" charset="0"/>
            </a:endParaRPr>
          </a:p>
          <a:p>
            <a:pPr marL="457200" lvl="1" indent="0" defTabSz="457200">
              <a:lnSpc>
                <a:spcPct val="125000"/>
              </a:lnSpc>
              <a:buNone/>
            </a:pPr>
            <a:endParaRPr lang="en-US" sz="3100" dirty="0">
              <a:cs typeface="Calibri"/>
            </a:endParaRPr>
          </a:p>
        </p:txBody>
      </p:sp>
      <p:sp>
        <p:nvSpPr>
          <p:cNvPr id="6" name="Slide Number Placeholder 8">
            <a:extLst>
              <a:ext uri="{FF2B5EF4-FFF2-40B4-BE49-F238E27FC236}">
                <a16:creationId xmlns:a16="http://schemas.microsoft.com/office/drawing/2014/main" id="{63BFEDC4-A760-6982-1F21-C1B7147FF25A}"/>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29</a:t>
            </a:fld>
            <a:endParaRPr lang="en-US" dirty="0"/>
          </a:p>
        </p:txBody>
      </p:sp>
    </p:spTree>
    <p:extLst>
      <p:ext uri="{BB962C8B-B14F-4D97-AF65-F5344CB8AC3E}">
        <p14:creationId xmlns:p14="http://schemas.microsoft.com/office/powerpoint/2010/main" val="41830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8045-F33E-41CB-B59F-61151E5D5298}"/>
              </a:ext>
            </a:extLst>
          </p:cNvPr>
          <p:cNvSpPr>
            <a:spLocks noGrp="1"/>
          </p:cNvSpPr>
          <p:nvPr>
            <p:ph type="title"/>
          </p:nvPr>
        </p:nvSpPr>
        <p:spPr/>
        <p:txBody>
          <a:bodyPr>
            <a:normAutofit/>
          </a:bodyPr>
          <a:lstStyle/>
          <a:p>
            <a:r>
              <a:rPr lang="en-US" sz="2800" dirty="0"/>
              <a:t>Overview of TAKEheart Materials for GETTING STARTED</a:t>
            </a:r>
          </a:p>
        </p:txBody>
      </p:sp>
      <p:sp>
        <p:nvSpPr>
          <p:cNvPr id="3" name="Content Placeholder 2">
            <a:extLst>
              <a:ext uri="{FF2B5EF4-FFF2-40B4-BE49-F238E27FC236}">
                <a16:creationId xmlns:a16="http://schemas.microsoft.com/office/drawing/2014/main" id="{6991E72C-C248-49AD-A9D1-F8AAE91CB0E7}"/>
              </a:ext>
            </a:extLst>
          </p:cNvPr>
          <p:cNvSpPr>
            <a:spLocks noGrp="1"/>
          </p:cNvSpPr>
          <p:nvPr>
            <p:ph idx="1"/>
          </p:nvPr>
        </p:nvSpPr>
        <p:spPr>
          <a:xfrm>
            <a:off x="352354" y="976393"/>
            <a:ext cx="11484244" cy="6782331"/>
          </a:xfrm>
        </p:spPr>
        <p:txBody>
          <a:bodyPr>
            <a:normAutofit fontScale="40000" lnSpcReduction="20000"/>
          </a:bodyPr>
          <a:lstStyle/>
          <a:p>
            <a:r>
              <a:rPr lang="en-US" sz="7000" b="1" dirty="0"/>
              <a:t>Consolidated Curriculum for Getting Started</a:t>
            </a:r>
          </a:p>
          <a:p>
            <a:pPr lvl="1"/>
            <a:r>
              <a:rPr lang="fr-FR" sz="7000" dirty="0"/>
              <a:t>PPT Slides</a:t>
            </a:r>
          </a:p>
          <a:p>
            <a:pPr lvl="1"/>
            <a:r>
              <a:rPr kumimoji="0" lang="en-US" sz="7000" b="0" i="0" u="none" strike="noStrike" kern="1200" cap="none" spc="0" normalizeH="0" baseline="0" noProof="0" dirty="0">
                <a:ln>
                  <a:noFill/>
                </a:ln>
                <a:solidFill>
                  <a:prstClr val="black"/>
                </a:solidFill>
                <a:effectLst/>
                <a:uLnTx/>
                <a:uFillTx/>
                <a:hlinkClick r:id="rId3"/>
              </a:rPr>
              <a:t>Implementation Guide </a:t>
            </a:r>
            <a:endParaRPr kumimoji="0" lang="en-US" sz="7000" b="0" i="0" u="none" strike="noStrike" kern="1200" cap="none" spc="0" normalizeH="0" baseline="0" noProof="0" dirty="0">
              <a:ln>
                <a:noFill/>
              </a:ln>
              <a:solidFill>
                <a:prstClr val="black"/>
              </a:solidFill>
              <a:effectLst/>
              <a:uLnTx/>
              <a:uFillTx/>
            </a:endParaRPr>
          </a:p>
          <a:p>
            <a:pPr lvl="1"/>
            <a:r>
              <a:rPr lang="en-US" sz="7000" dirty="0">
                <a:hlinkClick r:id="rId4"/>
              </a:rPr>
              <a:t>Resource Guide</a:t>
            </a:r>
            <a:endParaRPr lang="en-US" sz="7000" dirty="0"/>
          </a:p>
          <a:p>
            <a:r>
              <a:rPr lang="en-US" sz="7000" b="1" dirty="0"/>
              <a:t>Original Training Modules</a:t>
            </a:r>
            <a:endParaRPr lang="en-US" sz="7000" dirty="0"/>
          </a:p>
          <a:p>
            <a:pPr marL="457200" marR="0" lvl="1" indent="0" algn="l" defTabSz="914400" rtl="0" eaLnBrk="1" fontAlgn="auto" latinLnBrk="0" hangingPunct="1">
              <a:lnSpc>
                <a:spcPct val="100000"/>
              </a:lnSpc>
              <a:spcBef>
                <a:spcPts val="0"/>
              </a:spcBef>
              <a:spcAft>
                <a:spcPts val="0"/>
              </a:spcAft>
              <a:buClrTx/>
              <a:buSzTx/>
              <a:buNone/>
              <a:tabLst/>
              <a:defRPr/>
            </a:pPr>
            <a:r>
              <a:rPr kumimoji="0" lang="en-US" sz="7000" b="0" i="0" u="sng" strike="noStrike" kern="1200" cap="none" spc="0" normalizeH="0" baseline="0" noProof="0" dirty="0">
                <a:ln>
                  <a:noFill/>
                </a:ln>
                <a:solidFill>
                  <a:srgbClr val="112E51"/>
                </a:solidFill>
                <a:effectLst/>
                <a:uLnTx/>
                <a:uFillTx/>
                <a:hlinkClick r:id="rId5"/>
              </a:rPr>
              <a:t>#1: Welcome to TAKEheart and the Benefits of Improving CR</a:t>
            </a:r>
            <a:endParaRPr kumimoji="0" lang="en-US" sz="7000" b="0" i="0" u="none" strike="noStrike" kern="1200" cap="none" spc="0" normalizeH="0" baseline="0" noProof="0" dirty="0">
              <a:ln>
                <a:noFill/>
              </a:ln>
              <a:solidFill>
                <a:srgbClr val="1B1B1B"/>
              </a:solidFill>
              <a:effectLst/>
              <a:uLnTx/>
              <a:uFillTx/>
            </a:endParaRPr>
          </a:p>
          <a:p>
            <a:pPr marL="457200" marR="0" lvl="1" indent="0" algn="l" defTabSz="914400" rtl="0" eaLnBrk="1" fontAlgn="auto" latinLnBrk="0" hangingPunct="1">
              <a:lnSpc>
                <a:spcPct val="100000"/>
              </a:lnSpc>
              <a:spcBef>
                <a:spcPts val="0"/>
              </a:spcBef>
              <a:spcAft>
                <a:spcPts val="0"/>
              </a:spcAft>
              <a:buClrTx/>
              <a:buSzTx/>
              <a:buNone/>
              <a:tabLst/>
              <a:defRPr/>
            </a:pPr>
            <a:r>
              <a:rPr kumimoji="0" lang="en-US" sz="7000" b="0" i="0" u="sng" strike="noStrike" kern="1200" cap="none" spc="0" normalizeH="0" baseline="0" noProof="0" dirty="0">
                <a:ln>
                  <a:noFill/>
                </a:ln>
                <a:solidFill>
                  <a:srgbClr val="112E51"/>
                </a:solidFill>
                <a:effectLst/>
                <a:uLnTx/>
                <a:uFillTx/>
                <a:hlinkClick r:id="rId6"/>
              </a:rPr>
              <a:t>#</a:t>
            </a:r>
            <a:r>
              <a:rPr lang="en-US" sz="7000" u="sng" dirty="0">
                <a:solidFill>
                  <a:srgbClr val="112E51"/>
                </a:solidFill>
                <a:hlinkClick r:id="rId6"/>
              </a:rPr>
              <a:t>2: </a:t>
            </a:r>
            <a:r>
              <a:rPr kumimoji="0" lang="en-US" sz="7000" b="0" i="0" u="sng" strike="noStrike" kern="1200" cap="none" spc="0" normalizeH="0" baseline="0" noProof="0" dirty="0">
                <a:ln>
                  <a:noFill/>
                </a:ln>
                <a:solidFill>
                  <a:srgbClr val="005B94"/>
                </a:solidFill>
                <a:effectLst/>
                <a:uLnTx/>
                <a:uFillTx/>
                <a:hlinkClick r:id="rId6"/>
              </a:rPr>
              <a:t>Laying the Foundation, Leadership, and Action Plans</a:t>
            </a:r>
            <a:endParaRPr kumimoji="0" lang="en-US" sz="7000" b="0" i="0" u="sng" strike="noStrike" kern="1200" cap="none" spc="0" normalizeH="0" baseline="0" noProof="0" dirty="0">
              <a:ln>
                <a:noFill/>
              </a:ln>
              <a:solidFill>
                <a:srgbClr val="005B94"/>
              </a:solidFill>
              <a:effectLst/>
              <a:uLnTx/>
              <a:uFillTx/>
            </a:endParaRPr>
          </a:p>
          <a:p>
            <a:pPr marL="457200" marR="0" lvl="1" indent="0" algn="l" defTabSz="914400" rtl="0" eaLnBrk="1" fontAlgn="auto" latinLnBrk="0" hangingPunct="1">
              <a:lnSpc>
                <a:spcPct val="100000"/>
              </a:lnSpc>
              <a:spcBef>
                <a:spcPts val="0"/>
              </a:spcBef>
              <a:spcAft>
                <a:spcPts val="0"/>
              </a:spcAft>
              <a:buClrTx/>
              <a:buSzTx/>
              <a:buNone/>
              <a:tabLst/>
              <a:defRPr/>
            </a:pPr>
            <a:r>
              <a:rPr lang="en-US" sz="7000" u="sng" dirty="0">
                <a:solidFill>
                  <a:srgbClr val="005B94"/>
                </a:solidFill>
              </a:rPr>
              <a:t>#3: </a:t>
            </a:r>
            <a:r>
              <a:rPr kumimoji="0" lang="en-US" sz="7000" b="0" i="0" u="sng" strike="noStrike" kern="1200" cap="none" spc="0" normalizeH="0" baseline="0" noProof="0" dirty="0">
                <a:ln>
                  <a:noFill/>
                </a:ln>
                <a:solidFill>
                  <a:srgbClr val="005B94"/>
                </a:solidFill>
                <a:effectLst/>
                <a:uLnTx/>
                <a:uFillTx/>
                <a:hlinkClick r:id="rId7"/>
              </a:rPr>
              <a:t>Understanding Your Workflow Processes to Prepare for System Change</a:t>
            </a:r>
            <a:endParaRPr kumimoji="0" lang="en-US" sz="7000" b="0" i="0" u="none" strike="noStrike" kern="1200" cap="none" spc="0" normalizeH="0" baseline="0" noProof="0" dirty="0">
              <a:ln>
                <a:noFill/>
              </a:ln>
              <a:solidFill>
                <a:srgbClr val="1B1B1B"/>
              </a:solidFill>
              <a:effectLst/>
              <a:uLnTx/>
              <a:uFillTx/>
            </a:endParaRPr>
          </a:p>
          <a:p>
            <a:pPr marL="457200" marR="0" lvl="1" indent="0" algn="l" defTabSz="914400" rtl="0" eaLnBrk="1" fontAlgn="auto" latinLnBrk="0" hangingPunct="1">
              <a:lnSpc>
                <a:spcPct val="100000"/>
              </a:lnSpc>
              <a:spcBef>
                <a:spcPts val="0"/>
              </a:spcBef>
              <a:spcAft>
                <a:spcPts val="0"/>
              </a:spcAft>
              <a:buClrTx/>
              <a:buSzTx/>
              <a:buNone/>
              <a:tabLst/>
              <a:defRPr/>
            </a:pPr>
            <a:r>
              <a:rPr kumimoji="0" lang="en-US" sz="7000" b="0" i="0" u="sng" strike="noStrike" kern="1200" cap="none" spc="0" normalizeH="0" baseline="0" noProof="0" dirty="0">
                <a:ln>
                  <a:noFill/>
                </a:ln>
                <a:solidFill>
                  <a:srgbClr val="005B94"/>
                </a:solidFill>
                <a:effectLst/>
                <a:uLnTx/>
                <a:uFillTx/>
                <a:hlinkClick r:id="rId8"/>
              </a:rPr>
              <a:t>#4: Preparing &amp; Understanding Data to Foster Systems Change</a:t>
            </a:r>
            <a:endParaRPr kumimoji="0" lang="en-US" sz="7000" b="0" i="0" u="sng" strike="noStrike" kern="1200" cap="none" spc="0" normalizeH="0" baseline="0" noProof="0" dirty="0">
              <a:ln>
                <a:noFill/>
              </a:ln>
              <a:solidFill>
                <a:srgbClr val="005B94"/>
              </a:solidFill>
              <a:effectLst/>
              <a:uLnTx/>
              <a:uFillTx/>
            </a:endParaRPr>
          </a:p>
          <a:p>
            <a:r>
              <a:rPr lang="en-US" sz="7000" b="1" dirty="0"/>
              <a:t>Other Related Webinars </a:t>
            </a:r>
          </a:p>
          <a:p>
            <a:pPr lvl="1"/>
            <a:r>
              <a:rPr lang="en-US" sz="7000" u="sng" dirty="0">
                <a:solidFill>
                  <a:srgbClr val="005B94"/>
                </a:solidFill>
                <a:hlinkClick r:id="rId9"/>
              </a:rPr>
              <a:t>Maximizing Physician Support for Cardiac Rehab</a:t>
            </a:r>
            <a:endParaRPr lang="en-US" sz="7000" u="sng" dirty="0">
              <a:solidFill>
                <a:srgbClr val="005B94"/>
              </a:solidFill>
            </a:endParaRPr>
          </a:p>
          <a:p>
            <a:pPr lvl="1"/>
            <a:r>
              <a:rPr lang="en-US" sz="7000" b="0" i="0" u="sng" dirty="0">
                <a:solidFill>
                  <a:srgbClr val="112E51"/>
                </a:solidFill>
                <a:effectLst/>
                <a:hlinkClick r:id="rId10"/>
              </a:rPr>
              <a:t>Leveraging Data To Enhance Your CR Program</a:t>
            </a:r>
            <a:endParaRPr lang="en-US" sz="7000" b="0" i="0" dirty="0">
              <a:solidFill>
                <a:srgbClr val="1B1B1B"/>
              </a:solidFill>
              <a:effectLst/>
            </a:endParaRPr>
          </a:p>
          <a:p>
            <a:pPr lvl="1"/>
            <a:endParaRPr lang="en-US" sz="5800" b="0" i="0" dirty="0">
              <a:solidFill>
                <a:srgbClr val="1B1B1B"/>
              </a:solidFill>
              <a:effectLst/>
              <a:latin typeface="Source Sans Pro" panose="020B0503030403020204" pitchFamily="34" charset="0"/>
            </a:endParaRPr>
          </a:p>
          <a:p>
            <a:pPr marL="457200" lvl="1" indent="0" algn="ctr">
              <a:buNone/>
            </a:pPr>
            <a:r>
              <a:rPr lang="en-US" sz="4500" b="1" dirty="0">
                <a:solidFill>
                  <a:srgbClr val="C00000"/>
                </a:solidFill>
                <a:latin typeface="+mn-lt"/>
              </a:rPr>
              <a:t>Please read the notes below for further description of these materials</a:t>
            </a:r>
          </a:p>
          <a:p>
            <a:pPr marL="0" indent="0" algn="ctr">
              <a:buNone/>
            </a:pPr>
            <a:r>
              <a:rPr lang="en-US" sz="3300" b="1" dirty="0">
                <a:solidFill>
                  <a:schemeClr val="bg2"/>
                </a:solidFill>
                <a:latin typeface="+mn-lt"/>
              </a:rPr>
              <a:t>(</a:t>
            </a:r>
            <a:endParaRPr lang="en-US" sz="3300" dirty="0">
              <a:latin typeface="+mn-lt"/>
            </a:endParaRPr>
          </a:p>
          <a:p>
            <a:pPr lvl="1"/>
            <a:endParaRPr lang="en-US" sz="3200" dirty="0"/>
          </a:p>
          <a:p>
            <a:pPr lvl="1"/>
            <a:endParaRPr lang="fr-FR" sz="3200" dirty="0"/>
          </a:p>
          <a:p>
            <a:pPr lvl="1"/>
            <a:endParaRPr lang="fr-FR" dirty="0"/>
          </a:p>
          <a:p>
            <a:pPr lvl="1"/>
            <a:endParaRPr lang="fr-FR"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F4E6FEBE-52D2-4541-BBF7-4C639C5208F1}"/>
              </a:ext>
            </a:extLst>
          </p:cNvPr>
          <p:cNvSpPr>
            <a:spLocks noGrp="1"/>
          </p:cNvSpPr>
          <p:nvPr>
            <p:ph type="sldNum" sz="quarter" idx="12"/>
          </p:nvPr>
        </p:nvSpPr>
        <p:spPr>
          <a:xfrm rot="7545029">
            <a:off x="8610600" y="6356350"/>
            <a:ext cx="2743200" cy="365125"/>
          </a:xfrm>
        </p:spPr>
        <p:txBody>
          <a:bodyPr/>
          <a:lstStyle/>
          <a:p>
            <a:fld id="{56FAB8D9-EC93-452B-B8CD-B076CB1D95D6}" type="slidenum">
              <a:rPr lang="en-US" smtClean="0"/>
              <a:t>3</a:t>
            </a:fld>
            <a:endParaRPr lang="en-US" dirty="0"/>
          </a:p>
        </p:txBody>
      </p:sp>
    </p:spTree>
    <p:extLst>
      <p:ext uri="{BB962C8B-B14F-4D97-AF65-F5344CB8AC3E}">
        <p14:creationId xmlns:p14="http://schemas.microsoft.com/office/powerpoint/2010/main" val="3203257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 Writing Your Aim Statement (2)</a:t>
            </a:r>
          </a:p>
        </p:txBody>
      </p:sp>
      <p:sp>
        <p:nvSpPr>
          <p:cNvPr id="8" name="Content Placeholder 7">
            <a:extLst>
              <a:ext uri="{FF2B5EF4-FFF2-40B4-BE49-F238E27FC236}">
                <a16:creationId xmlns:a16="http://schemas.microsoft.com/office/drawing/2014/main" id="{32A3FB91-DEFB-704F-B311-D6E3ECCCC95C}"/>
              </a:ext>
            </a:extLst>
          </p:cNvPr>
          <p:cNvSpPr>
            <a:spLocks noGrp="1"/>
          </p:cNvSpPr>
          <p:nvPr>
            <p:ph idx="1"/>
          </p:nvPr>
        </p:nvSpPr>
        <p:spPr/>
        <p:txBody>
          <a:bodyPr>
            <a:normAutofit/>
          </a:bodyPr>
          <a:lstStyle/>
          <a:p>
            <a:pPr marL="571500" lvl="1" indent="-571500">
              <a:lnSpc>
                <a:spcPct val="125000"/>
              </a:lnSpc>
            </a:pPr>
            <a:r>
              <a:rPr lang="en-US" sz="2800" b="1" dirty="0"/>
              <a:t>Your aim statement should reflect your organization’s priorities and available resources</a:t>
            </a:r>
          </a:p>
          <a:p>
            <a:pPr marL="571500" lvl="1" indent="-571500">
              <a:lnSpc>
                <a:spcPct val="125000"/>
              </a:lnSpc>
            </a:pPr>
            <a:r>
              <a:rPr lang="en-US" sz="2600" dirty="0"/>
              <a:t>For example, hospitals seeking to increase patient participation in CR will need to decide whether they have the desire, need, support, and resources to tackle both AR and CC simultaneously, or to begin with just one</a:t>
            </a:r>
          </a:p>
          <a:p>
            <a:pPr marL="571500" lvl="1" indent="-571500">
              <a:lnSpc>
                <a:spcPct val="125000"/>
              </a:lnSpc>
            </a:pPr>
            <a:endParaRPr lang="en-US" sz="4000" b="1" dirty="0"/>
          </a:p>
          <a:p>
            <a:pPr marL="0" lvl="1" indent="0">
              <a:lnSpc>
                <a:spcPct val="125000"/>
              </a:lnSpc>
              <a:buNone/>
            </a:pPr>
            <a:endParaRPr lang="en-US" sz="3100" dirty="0">
              <a:cs typeface="Calibri"/>
            </a:endParaRPr>
          </a:p>
        </p:txBody>
      </p:sp>
      <p:sp>
        <p:nvSpPr>
          <p:cNvPr id="6" name="Slide Number Placeholder 8">
            <a:extLst>
              <a:ext uri="{FF2B5EF4-FFF2-40B4-BE49-F238E27FC236}">
                <a16:creationId xmlns:a16="http://schemas.microsoft.com/office/drawing/2014/main" id="{63BFEDC4-A760-6982-1F21-C1B7147FF25A}"/>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30</a:t>
            </a:fld>
            <a:endParaRPr lang="en-US" dirty="0"/>
          </a:p>
        </p:txBody>
      </p:sp>
    </p:spTree>
    <p:extLst>
      <p:ext uri="{BB962C8B-B14F-4D97-AF65-F5344CB8AC3E}">
        <p14:creationId xmlns:p14="http://schemas.microsoft.com/office/powerpoint/2010/main" val="480271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pPr algn="ctr">
              <a:lnSpc>
                <a:spcPct val="100000"/>
              </a:lnSpc>
            </a:pPr>
            <a:r>
              <a:rPr lang="en-US" sz="3400" b="1" dirty="0">
                <a:solidFill>
                  <a:schemeClr val="bg1"/>
                </a:solidFill>
                <a:latin typeface="Avenir Next LT Pro" panose="020B0504020202020204" pitchFamily="34" charset="0"/>
                <a:cs typeface="Calibri" panose="020F0502020204030204" pitchFamily="34" charset="0"/>
              </a:rPr>
              <a:t>Aim Statement: Include S.M.A.R.T. Goals</a:t>
            </a:r>
          </a:p>
        </p:txBody>
      </p:sp>
      <p:sp>
        <p:nvSpPr>
          <p:cNvPr id="5" name="Text Placeholder 4">
            <a:extLst>
              <a:ext uri="{FF2B5EF4-FFF2-40B4-BE49-F238E27FC236}">
                <a16:creationId xmlns:a16="http://schemas.microsoft.com/office/drawing/2014/main" id="{917F66F2-CAC0-5A30-5BE7-6806F1331450}"/>
              </a:ext>
            </a:extLst>
          </p:cNvPr>
          <p:cNvSpPr>
            <a:spLocks noGrp="1"/>
          </p:cNvSpPr>
          <p:nvPr>
            <p:ph type="body" sz="quarter" idx="13"/>
          </p:nvPr>
        </p:nvSpPr>
        <p:spPr/>
        <p:txBody>
          <a:bodyPr/>
          <a:lstStyle/>
          <a:p>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rPr>
              <a:t>S</a:t>
            </a:r>
            <a:r>
              <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rPr>
              <a:t>pecific: Description of a specific outcome or process</a:t>
            </a:r>
          </a:p>
        </p:txBody>
      </p:sp>
      <p:sp>
        <p:nvSpPr>
          <p:cNvPr id="7" name="Text Placeholder 6">
            <a:extLst>
              <a:ext uri="{FF2B5EF4-FFF2-40B4-BE49-F238E27FC236}">
                <a16:creationId xmlns:a16="http://schemas.microsoft.com/office/drawing/2014/main" id="{A2E764B2-6EA9-8B2E-7EF7-D61B4845F1D2}"/>
              </a:ext>
            </a:extLst>
          </p:cNvPr>
          <p:cNvSpPr>
            <a:spLocks noGrp="1"/>
          </p:cNvSpPr>
          <p:nvPr>
            <p:ph type="body" sz="quarter" idx="14"/>
          </p:nvPr>
        </p:nvSpPr>
        <p:spPr/>
        <p:txBody>
          <a:bodyPr/>
          <a:lstStyle/>
          <a:p>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rPr>
              <a:t>M</a:t>
            </a:r>
            <a:r>
              <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rPr>
              <a:t>easurable: How will it be measured, e.g., rate, frequency?</a:t>
            </a:r>
          </a:p>
        </p:txBody>
      </p:sp>
      <p:sp>
        <p:nvSpPr>
          <p:cNvPr id="9" name="Text Placeholder 8">
            <a:extLst>
              <a:ext uri="{FF2B5EF4-FFF2-40B4-BE49-F238E27FC236}">
                <a16:creationId xmlns:a16="http://schemas.microsoft.com/office/drawing/2014/main" id="{72A666DD-5690-F1FE-4356-99D515A5557D}"/>
              </a:ext>
            </a:extLst>
          </p:cNvPr>
          <p:cNvSpPr>
            <a:spLocks noGrp="1"/>
          </p:cNvSpPr>
          <p:nvPr>
            <p:ph type="body" sz="quarter" idx="15"/>
          </p:nvPr>
        </p:nvSpPr>
        <p:spPr/>
        <p:txBody>
          <a:bodyPr/>
          <a:lstStyle/>
          <a:p>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rPr>
              <a:t>A</a:t>
            </a:r>
            <a:r>
              <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rPr>
              <a:t>chievable: Plan to stretch but make sure it is achievable </a:t>
            </a:r>
          </a:p>
        </p:txBody>
      </p:sp>
      <p:sp>
        <p:nvSpPr>
          <p:cNvPr id="10" name="Text Placeholder 9">
            <a:extLst>
              <a:ext uri="{FF2B5EF4-FFF2-40B4-BE49-F238E27FC236}">
                <a16:creationId xmlns:a16="http://schemas.microsoft.com/office/drawing/2014/main" id="{89327DD0-E1AA-7981-DA51-5CF31111CD90}"/>
              </a:ext>
            </a:extLst>
          </p:cNvPr>
          <p:cNvSpPr>
            <a:spLocks noGrp="1"/>
          </p:cNvSpPr>
          <p:nvPr>
            <p:ph type="body" sz="quarter" idx="16"/>
          </p:nvPr>
        </p:nvSpPr>
        <p:spPr/>
        <p:txBody>
          <a:bodyPr/>
          <a:lstStyle/>
          <a:p>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rPr>
              <a:t>R</a:t>
            </a:r>
            <a:r>
              <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rPr>
              <a:t>elevant: Need to link directly to the Aim statement</a:t>
            </a:r>
          </a:p>
        </p:txBody>
      </p:sp>
      <p:sp>
        <p:nvSpPr>
          <p:cNvPr id="11" name="Text Placeholder 10">
            <a:extLst>
              <a:ext uri="{FF2B5EF4-FFF2-40B4-BE49-F238E27FC236}">
                <a16:creationId xmlns:a16="http://schemas.microsoft.com/office/drawing/2014/main" id="{0680E124-EF0F-119C-593B-787780F1C67B}"/>
              </a:ext>
            </a:extLst>
          </p:cNvPr>
          <p:cNvSpPr>
            <a:spLocks noGrp="1"/>
          </p:cNvSpPr>
          <p:nvPr>
            <p:ph type="body" sz="quarter" idx="17"/>
          </p:nvPr>
        </p:nvSpPr>
        <p:spPr/>
        <p:txBody>
          <a:bodyPr/>
          <a:lstStyle/>
          <a:p>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rPr>
              <a:t>T</a:t>
            </a:r>
            <a:r>
              <a:rPr lang="en-US" sz="2400" dirty="0">
                <a:solidFill>
                  <a:schemeClr val="bg1"/>
                </a:solidFill>
                <a:effectLst>
                  <a:outerShdw blurRad="38100" dist="38100" dir="2700000" algn="tl">
                    <a:srgbClr val="000000">
                      <a:alpha val="43137"/>
                    </a:srgbClr>
                  </a:outerShdw>
                </a:effectLst>
                <a:latin typeface="Avenir Next LT Pro" panose="020B0504020202020204" pitchFamily="34" charset="0"/>
              </a:rPr>
              <a:t>ime bound: Need clear start and finish dates</a:t>
            </a:r>
          </a:p>
        </p:txBody>
      </p:sp>
      <p:sp>
        <p:nvSpPr>
          <p:cNvPr id="3" name="Slide Number Placeholder 8">
            <a:extLst>
              <a:ext uri="{FF2B5EF4-FFF2-40B4-BE49-F238E27FC236}">
                <a16:creationId xmlns:a16="http://schemas.microsoft.com/office/drawing/2014/main" id="{ACB55003-34A9-0429-B0F7-09E6D135BF31}"/>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31</a:t>
            </a:fld>
            <a:endParaRPr lang="en-US" dirty="0"/>
          </a:p>
        </p:txBody>
      </p:sp>
    </p:spTree>
    <p:extLst>
      <p:ext uri="{BB962C8B-B14F-4D97-AF65-F5344CB8AC3E}">
        <p14:creationId xmlns:p14="http://schemas.microsoft.com/office/powerpoint/2010/main" val="4054761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Examples of S.M.A.R.T. Goals</a:t>
            </a:r>
          </a:p>
        </p:txBody>
      </p:sp>
      <p:sp>
        <p:nvSpPr>
          <p:cNvPr id="7" name="Content Placeholder 6">
            <a:extLst>
              <a:ext uri="{FF2B5EF4-FFF2-40B4-BE49-F238E27FC236}">
                <a16:creationId xmlns:a16="http://schemas.microsoft.com/office/drawing/2014/main" id="{D20DCA2A-DF1D-D9BA-6BF5-77E5284E80D2}"/>
              </a:ext>
            </a:extLst>
          </p:cNvPr>
          <p:cNvSpPr>
            <a:spLocks noGrp="1"/>
          </p:cNvSpPr>
          <p:nvPr>
            <p:ph idx="1"/>
          </p:nvPr>
        </p:nvSpPr>
        <p:spPr/>
        <p:txBody>
          <a:bodyPr>
            <a:normAutofit/>
          </a:bodyPr>
          <a:lstStyle/>
          <a:p>
            <a:pPr>
              <a:lnSpc>
                <a:spcPct val="105000"/>
              </a:lnSpc>
            </a:pPr>
            <a:r>
              <a:rPr lang="en-US" sz="3200" dirty="0"/>
              <a:t>The percentage of eligible patients referred to cardiac rehabilitation will increase by 10% from Q1 to Q3.</a:t>
            </a:r>
          </a:p>
          <a:p>
            <a:pPr>
              <a:lnSpc>
                <a:spcPct val="105000"/>
              </a:lnSpc>
            </a:pPr>
            <a:r>
              <a:rPr lang="en-US" sz="3200" dirty="0"/>
              <a:t>The percentage of referred patients who enroll in a CR program will increase by 5% from Q1 to Q2.</a:t>
            </a:r>
          </a:p>
          <a:p>
            <a:pPr>
              <a:lnSpc>
                <a:spcPct val="105000"/>
              </a:lnSpc>
            </a:pPr>
            <a:r>
              <a:rPr lang="en-US" sz="3200" dirty="0"/>
              <a:t>The percentage of enrolled patients who complete a CR program will increase by 15% from Q2 to Q4.</a:t>
            </a:r>
          </a:p>
        </p:txBody>
      </p:sp>
      <p:sp>
        <p:nvSpPr>
          <p:cNvPr id="6" name="Slide Number Placeholder 8">
            <a:extLst>
              <a:ext uri="{FF2B5EF4-FFF2-40B4-BE49-F238E27FC236}">
                <a16:creationId xmlns:a16="http://schemas.microsoft.com/office/drawing/2014/main" id="{5273822A-8C1D-740D-7CB7-00DB3846E687}"/>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32</a:t>
            </a:fld>
            <a:endParaRPr lang="en-US" dirty="0"/>
          </a:p>
        </p:txBody>
      </p:sp>
    </p:spTree>
    <p:extLst>
      <p:ext uri="{BB962C8B-B14F-4D97-AF65-F5344CB8AC3E}">
        <p14:creationId xmlns:p14="http://schemas.microsoft.com/office/powerpoint/2010/main" val="3217368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Example of an Aim Statement</a:t>
            </a:r>
          </a:p>
        </p:txBody>
      </p:sp>
      <p:sp>
        <p:nvSpPr>
          <p:cNvPr id="9" name="Content Placeholder 8">
            <a:extLst>
              <a:ext uri="{FF2B5EF4-FFF2-40B4-BE49-F238E27FC236}">
                <a16:creationId xmlns:a16="http://schemas.microsoft.com/office/drawing/2014/main" id="{F9CD8DCA-4F47-8009-F455-7D6EA6C4F793}"/>
              </a:ext>
            </a:extLst>
          </p:cNvPr>
          <p:cNvSpPr>
            <a:spLocks noGrp="1"/>
          </p:cNvSpPr>
          <p:nvPr>
            <p:ph idx="1"/>
          </p:nvPr>
        </p:nvSpPr>
        <p:spPr>
          <a:xfrm>
            <a:off x="360947" y="1312609"/>
            <a:ext cx="8554453" cy="4864354"/>
          </a:xfrm>
        </p:spPr>
        <p:txBody>
          <a:bodyPr>
            <a:normAutofit/>
          </a:bodyPr>
          <a:lstStyle/>
          <a:p>
            <a:pPr marL="0" indent="0" algn="ctr">
              <a:buNone/>
            </a:pPr>
            <a:r>
              <a:rPr lang="en-US" sz="3200" dirty="0"/>
              <a:t>We aim to increase the number of patients with MI, PCI and CABG who participate in CR by 30%. This is important because we want to improve patient care and outcomes and reduce hospital readmissions. We will accomplish this aim by implementing AR with effective CC by March 31,2022. We intend to see a 30% increase in current participation rates by December 31, 2022.</a:t>
            </a:r>
          </a:p>
          <a:p>
            <a:pPr marL="0" indent="0" algn="ctr">
              <a:buNone/>
            </a:pPr>
            <a:endParaRPr lang="en-US" sz="3200" dirty="0"/>
          </a:p>
        </p:txBody>
      </p:sp>
      <p:pic>
        <p:nvPicPr>
          <p:cNvPr id="7" name="Picture 6" descr="Lightbulb icon">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589168" y="1735617"/>
            <a:ext cx="2431319" cy="3233426"/>
          </a:xfrm>
          <a:prstGeom prst="rect">
            <a:avLst/>
          </a:prstGeom>
        </p:spPr>
      </p:pic>
      <p:sp>
        <p:nvSpPr>
          <p:cNvPr id="8" name="Slide Number Placeholder 8">
            <a:extLst>
              <a:ext uri="{FF2B5EF4-FFF2-40B4-BE49-F238E27FC236}">
                <a16:creationId xmlns:a16="http://schemas.microsoft.com/office/drawing/2014/main" id="{0D1D505E-65F0-3589-A0D9-6FCFBEC28215}"/>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33</a:t>
            </a:fld>
            <a:endParaRPr lang="en-US" dirty="0"/>
          </a:p>
        </p:txBody>
      </p:sp>
    </p:spTree>
    <p:extLst>
      <p:ext uri="{BB962C8B-B14F-4D97-AF65-F5344CB8AC3E}">
        <p14:creationId xmlns:p14="http://schemas.microsoft.com/office/powerpoint/2010/main" val="1952252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Develop an Action Plan</a:t>
            </a:r>
          </a:p>
        </p:txBody>
      </p:sp>
      <p:sp>
        <p:nvSpPr>
          <p:cNvPr id="9" name="Content Placeholder 8">
            <a:extLst>
              <a:ext uri="{FF2B5EF4-FFF2-40B4-BE49-F238E27FC236}">
                <a16:creationId xmlns:a16="http://schemas.microsoft.com/office/drawing/2014/main" id="{D7548674-00FC-8247-3422-E0E7C02BCA87}"/>
              </a:ext>
            </a:extLst>
          </p:cNvPr>
          <p:cNvSpPr>
            <a:spLocks noGrp="1"/>
          </p:cNvSpPr>
          <p:nvPr>
            <p:ph idx="1"/>
          </p:nvPr>
        </p:nvSpPr>
        <p:spPr>
          <a:xfrm>
            <a:off x="838200" y="1256145"/>
            <a:ext cx="6732639" cy="4920818"/>
          </a:xfrm>
        </p:spPr>
        <p:txBody>
          <a:bodyPr>
            <a:normAutofit/>
          </a:bodyPr>
          <a:lstStyle/>
          <a:p>
            <a:r>
              <a:rPr lang="en-US" sz="2800" dirty="0"/>
              <a:t>The Action </a:t>
            </a:r>
            <a:r>
              <a:rPr lang="en-US" dirty="0"/>
              <a:t>P</a:t>
            </a:r>
            <a:r>
              <a:rPr lang="en-US" sz="2800" dirty="0"/>
              <a:t>lan operationalizes the project.</a:t>
            </a:r>
          </a:p>
          <a:p>
            <a:r>
              <a:rPr lang="en-US" dirty="0"/>
              <a:t>The Action Plan is comprised of the tasks needed to achieve the goals articulated in your Aim Statement</a:t>
            </a:r>
          </a:p>
          <a:p>
            <a:r>
              <a:rPr lang="en-US" dirty="0"/>
              <a:t>The Action Plan identifies the people assigned to complete each task </a:t>
            </a:r>
            <a:r>
              <a:rPr lang="en-US" sz="2800" b="1" dirty="0"/>
              <a:t>Remember to consider resource needs and priorities.</a:t>
            </a:r>
          </a:p>
        </p:txBody>
      </p:sp>
      <p:pic>
        <p:nvPicPr>
          <p:cNvPr id="6" name="Picture 5" descr="Action plan illustration icon"/>
          <p:cNvPicPr>
            <a:picLocks noChangeAspect="1"/>
          </p:cNvPicPr>
          <p:nvPr/>
        </p:nvPicPr>
        <p:blipFill>
          <a:blip r:embed="rId3"/>
          <a:stretch>
            <a:fillRect/>
          </a:stretch>
        </p:blipFill>
        <p:spPr>
          <a:xfrm>
            <a:off x="7951654" y="2546554"/>
            <a:ext cx="3689573" cy="2573846"/>
          </a:xfrm>
          <a:prstGeom prst="rect">
            <a:avLst/>
          </a:prstGeom>
        </p:spPr>
      </p:pic>
      <p:sp>
        <p:nvSpPr>
          <p:cNvPr id="8" name="Slide Number Placeholder 8">
            <a:extLst>
              <a:ext uri="{FF2B5EF4-FFF2-40B4-BE49-F238E27FC236}">
                <a16:creationId xmlns:a16="http://schemas.microsoft.com/office/drawing/2014/main" id="{E095D13B-CE70-1A93-8BEC-4E60DA705FFF}"/>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34</a:t>
            </a:fld>
            <a:endParaRPr lang="en-US" dirty="0"/>
          </a:p>
        </p:txBody>
      </p:sp>
    </p:spTree>
    <p:extLst>
      <p:ext uri="{BB962C8B-B14F-4D97-AF65-F5344CB8AC3E}">
        <p14:creationId xmlns:p14="http://schemas.microsoft.com/office/powerpoint/2010/main" val="339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pPr algn="ctr">
              <a:lnSpc>
                <a:spcPct val="100000"/>
              </a:lnSpc>
            </a:pPr>
            <a:r>
              <a:rPr lang="en-US" sz="3400" b="1" dirty="0">
                <a:solidFill>
                  <a:schemeClr val="bg1"/>
                </a:solidFill>
                <a:latin typeface="Avenir Next LT Pro" panose="020B0504020202020204" pitchFamily="34" charset="0"/>
                <a:cs typeface="Calibri" panose="020F0502020204030204" pitchFamily="34" charset="0"/>
              </a:rPr>
              <a:t>Action Plan Template</a:t>
            </a:r>
          </a:p>
        </p:txBody>
      </p:sp>
      <p:sp>
        <p:nvSpPr>
          <p:cNvPr id="7" name="Content Placeholder 6">
            <a:extLst>
              <a:ext uri="{FF2B5EF4-FFF2-40B4-BE49-F238E27FC236}">
                <a16:creationId xmlns:a16="http://schemas.microsoft.com/office/drawing/2014/main" id="{25F4E325-657A-14A2-9AD7-017CF059880C}"/>
              </a:ext>
            </a:extLst>
          </p:cNvPr>
          <p:cNvSpPr>
            <a:spLocks noGrp="1"/>
          </p:cNvSpPr>
          <p:nvPr>
            <p:ph idx="1"/>
          </p:nvPr>
        </p:nvSpPr>
        <p:spPr>
          <a:xfrm>
            <a:off x="838200" y="967486"/>
            <a:ext cx="10791092" cy="2461514"/>
          </a:xfrm>
        </p:spPr>
        <p:txBody>
          <a:bodyPr>
            <a:normAutofit/>
          </a:bodyPr>
          <a:lstStyle/>
          <a:p>
            <a:pPr marL="0" marR="0" indent="0">
              <a:spcBef>
                <a:spcPts val="0"/>
              </a:spcBef>
              <a:spcAft>
                <a:spcPts val="0"/>
              </a:spcAft>
              <a:buNone/>
            </a:pPr>
            <a:r>
              <a:rPr lang="en-US" sz="1800" b="1" dirty="0">
                <a:effectLst/>
                <a:latin typeface="Avenir Next LT Pro" panose="020B0504020202020204" pitchFamily="34" charset="0"/>
              </a:rPr>
              <a:t>Hospital Name:</a:t>
            </a:r>
            <a:endParaRPr lang="en-US" sz="1800" b="1" dirty="0">
              <a:solidFill>
                <a:srgbClr val="FFFFFF"/>
              </a:solidFill>
              <a:effectLst/>
              <a:latin typeface="Avenir Next LT Pro" panose="020B0504020202020204" pitchFamily="34" charset="0"/>
              <a:ea typeface="Calibri" panose="020F0502020204030204" pitchFamily="34" charset="0"/>
              <a:cs typeface="Arial" panose="020B0604020202020204" pitchFamily="34" charset="0"/>
            </a:endParaRPr>
          </a:p>
          <a:p>
            <a:pPr marL="0" marR="0" indent="0" algn="l" rtl="0" eaLnBrk="1" fontAlgn="t" latinLnBrk="0" hangingPunct="1">
              <a:spcBef>
                <a:spcPts val="0"/>
              </a:spcBef>
              <a:spcAft>
                <a:spcPts val="0"/>
              </a:spcAft>
              <a:buNone/>
            </a:pPr>
            <a:r>
              <a:rPr lang="en-US" sz="1800" b="1" i="0" u="none" strike="noStrike" kern="1200" dirty="0">
                <a:solidFill>
                  <a:srgbClr val="000000"/>
                </a:solidFill>
                <a:effectLst/>
                <a:latin typeface="Avenir Next LT Pro" panose="020B0504020202020204" pitchFamily="34" charset="0"/>
              </a:rPr>
              <a:t>Team Members, Role:</a:t>
            </a:r>
            <a:endParaRPr lang="en-US"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buNone/>
            </a:pPr>
            <a:r>
              <a:rPr lang="en-US" sz="1800" b="1" i="0" u="none" strike="noStrike" kern="1200" dirty="0">
                <a:solidFill>
                  <a:srgbClr val="000000"/>
                </a:solidFill>
                <a:effectLst/>
                <a:latin typeface="Avenir Next LT Pro" panose="020B0504020202020204" pitchFamily="34" charset="0"/>
              </a:rPr>
              <a:t>Aim Statement:</a:t>
            </a:r>
            <a:endParaRPr lang="en-US" sz="1800" b="0" i="0" u="none" strike="noStrike" dirty="0">
              <a:effectLst/>
              <a:latin typeface="Arial" panose="020B0604020202020204" pitchFamily="34" charset="0"/>
            </a:endParaRPr>
          </a:p>
          <a:p>
            <a:pPr marL="0" marR="0" indent="0" algn="l" rtl="0" eaLnBrk="1" fontAlgn="t" latinLnBrk="0" hangingPunct="1">
              <a:spcBef>
                <a:spcPts val="0"/>
              </a:spcBef>
              <a:spcAft>
                <a:spcPts val="0"/>
              </a:spcAft>
              <a:buNone/>
            </a:pPr>
            <a:r>
              <a:rPr lang="en-US" sz="1800" b="0" i="0" u="none" strike="noStrike" kern="1200" dirty="0">
                <a:solidFill>
                  <a:srgbClr val="000000"/>
                </a:solidFill>
                <a:effectLst/>
                <a:latin typeface="Avenir Next LT Pro" panose="020B0504020202020204" pitchFamily="34" charset="0"/>
              </a:rPr>
              <a:t>Example: We aim to increase the number of patients with MI, PCI and CABG who participate in cardiac rehabilitation by 30%. This is important because we want to improve patient care and outcomes and reduce hospital readmissions. We will accomplish this aim by implementing automatic referral with care coordination by March 31, 2022. We intend to see a 30% increase in current participation rates by December 31, 2022.</a:t>
            </a:r>
            <a:endParaRPr lang="en-US" dirty="0"/>
          </a:p>
        </p:txBody>
      </p:sp>
      <p:graphicFrame>
        <p:nvGraphicFramePr>
          <p:cNvPr id="6" name="Table 5">
            <a:extLst>
              <a:ext uri="{FF2B5EF4-FFF2-40B4-BE49-F238E27FC236}">
                <a16:creationId xmlns:a16="http://schemas.microsoft.com/office/drawing/2014/main" id="{9E4FF311-E737-75E3-14BD-837D319FAB0F}"/>
              </a:ext>
            </a:extLst>
          </p:cNvPr>
          <p:cNvGraphicFramePr>
            <a:graphicFrameLocks noGrp="1"/>
          </p:cNvGraphicFramePr>
          <p:nvPr>
            <p:extLst>
              <p:ext uri="{D42A27DB-BD31-4B8C-83A1-F6EECF244321}">
                <p14:modId xmlns:p14="http://schemas.microsoft.com/office/powerpoint/2010/main" val="1739920336"/>
              </p:ext>
            </p:extLst>
          </p:nvPr>
        </p:nvGraphicFramePr>
        <p:xfrm>
          <a:off x="838200" y="3541638"/>
          <a:ext cx="10791092" cy="2560320"/>
        </p:xfrm>
        <a:graphic>
          <a:graphicData uri="http://schemas.openxmlformats.org/drawingml/2006/table">
            <a:tbl>
              <a:tblPr firstRow="1" firstCol="1" bandRow="1">
                <a:tableStyleId>{5C22544A-7EE6-4342-B048-85BDC9FD1C3A}</a:tableStyleId>
              </a:tblPr>
              <a:tblGrid>
                <a:gridCol w="1939727">
                  <a:extLst>
                    <a:ext uri="{9D8B030D-6E8A-4147-A177-3AD203B41FA5}">
                      <a16:colId xmlns:a16="http://schemas.microsoft.com/office/drawing/2014/main" val="2553976331"/>
                    </a:ext>
                  </a:extLst>
                </a:gridCol>
                <a:gridCol w="783962">
                  <a:extLst>
                    <a:ext uri="{9D8B030D-6E8A-4147-A177-3AD203B41FA5}">
                      <a16:colId xmlns:a16="http://schemas.microsoft.com/office/drawing/2014/main" val="4109580667"/>
                    </a:ext>
                  </a:extLst>
                </a:gridCol>
                <a:gridCol w="3919809">
                  <a:extLst>
                    <a:ext uri="{9D8B030D-6E8A-4147-A177-3AD203B41FA5}">
                      <a16:colId xmlns:a16="http://schemas.microsoft.com/office/drawing/2014/main" val="282904457"/>
                    </a:ext>
                  </a:extLst>
                </a:gridCol>
                <a:gridCol w="1343934">
                  <a:extLst>
                    <a:ext uri="{9D8B030D-6E8A-4147-A177-3AD203B41FA5}">
                      <a16:colId xmlns:a16="http://schemas.microsoft.com/office/drawing/2014/main" val="706472576"/>
                    </a:ext>
                  </a:extLst>
                </a:gridCol>
                <a:gridCol w="1299137">
                  <a:extLst>
                    <a:ext uri="{9D8B030D-6E8A-4147-A177-3AD203B41FA5}">
                      <a16:colId xmlns:a16="http://schemas.microsoft.com/office/drawing/2014/main" val="2995211252"/>
                    </a:ext>
                  </a:extLst>
                </a:gridCol>
                <a:gridCol w="1504523">
                  <a:extLst>
                    <a:ext uri="{9D8B030D-6E8A-4147-A177-3AD203B41FA5}">
                      <a16:colId xmlns:a16="http://schemas.microsoft.com/office/drawing/2014/main" val="908645492"/>
                    </a:ext>
                  </a:extLst>
                </a:gridCol>
              </a:tblGrid>
              <a:tr h="316360">
                <a:tc>
                  <a:txBody>
                    <a:bodyPr/>
                    <a:lstStyle/>
                    <a:p>
                      <a:pPr marL="0" marR="0" algn="ctr">
                        <a:spcBef>
                          <a:spcPts val="0"/>
                        </a:spcBef>
                        <a:spcAft>
                          <a:spcPts val="0"/>
                        </a:spcAft>
                      </a:pPr>
                      <a:r>
                        <a:rPr lang="en-US" sz="1400" b="1" dirty="0">
                          <a:solidFill>
                            <a:schemeClr val="tx1"/>
                          </a:solidFill>
                          <a:effectLst/>
                          <a:latin typeface="Avenir Next LT Pro" panose="020B0504020202020204" pitchFamily="34" charset="0"/>
                        </a:rPr>
                        <a:t>Task</a:t>
                      </a:r>
                      <a:endParaRPr lang="en-US" sz="1400" b="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Avenir Next LT Pro" panose="020B0504020202020204" pitchFamily="34" charset="0"/>
                        </a:rPr>
                        <a:t>Task Lead</a:t>
                      </a:r>
                      <a:endParaRPr lang="en-US" sz="1400" b="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Avenir Next LT Pro" panose="020B0504020202020204" pitchFamily="34" charset="0"/>
                        </a:rPr>
                        <a:t>S.M.A.R.T. Goal (Specific, Measurable, Achievable, Relevant, Timebound)</a:t>
                      </a:r>
                      <a:endParaRPr lang="en-US" sz="1400" b="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Avenir Next LT Pro" panose="020B0504020202020204" pitchFamily="34" charset="0"/>
                        </a:rPr>
                        <a:t>Status</a:t>
                      </a:r>
                      <a:endParaRPr lang="en-US" sz="1400" b="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Avenir Next LT Pro" panose="020B0504020202020204" pitchFamily="34" charset="0"/>
                        </a:rPr>
                        <a:t>Finish Date</a:t>
                      </a:r>
                      <a:endParaRPr lang="en-US" sz="1400" b="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Avenir Next LT Pro" panose="020B0504020202020204" pitchFamily="34" charset="0"/>
                        </a:rPr>
                        <a:t>Comments (challenges / facilitators)</a:t>
                      </a:r>
                      <a:endParaRPr lang="en-US" sz="1400" b="1"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extLst>
                  <a:ext uri="{0D108BD9-81ED-4DB2-BD59-A6C34878D82A}">
                    <a16:rowId xmlns:a16="http://schemas.microsoft.com/office/drawing/2014/main" val="2317860202"/>
                  </a:ext>
                </a:extLst>
              </a:tr>
              <a:tr h="685447">
                <a:tc>
                  <a:txBody>
                    <a:bodyPr/>
                    <a:lstStyle/>
                    <a:p>
                      <a:pPr marL="0" marR="0">
                        <a:spcBef>
                          <a:spcPts val="0"/>
                        </a:spcBef>
                        <a:spcAft>
                          <a:spcPts val="0"/>
                        </a:spcAft>
                      </a:pPr>
                      <a:r>
                        <a:rPr lang="en-US" sz="1400" b="0" dirty="0">
                          <a:solidFill>
                            <a:schemeClr val="tx1"/>
                          </a:solidFill>
                          <a:effectLst/>
                          <a:latin typeface="Avenir Next LT Pro" panose="020B0504020202020204" pitchFamily="34" charset="0"/>
                        </a:rPr>
                        <a:t>Develop specifications for the automatic referral in the EHR system.</a:t>
                      </a:r>
                      <a:endParaRPr lang="en-US" sz="1400" b="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Luna Patel</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Beginning 6/4/2021, the CR QI team will meet with IT representatives each Tuesday and Thursday at noon for a half hour to define the changes necessary for automatic referral and will complete the task by 7/28/2021. </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Completed</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8/13/2021</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Took longer because IT staff had limited ability to attend meetings</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extLst>
                  <a:ext uri="{0D108BD9-81ED-4DB2-BD59-A6C34878D82A}">
                    <a16:rowId xmlns:a16="http://schemas.microsoft.com/office/drawing/2014/main" val="2274885379"/>
                  </a:ext>
                </a:extLst>
              </a:tr>
              <a:tr h="105453">
                <a:tc>
                  <a:txBody>
                    <a:bodyPr/>
                    <a:lstStyle/>
                    <a:p>
                      <a:pPr marL="0" marR="0">
                        <a:spcBef>
                          <a:spcPts val="0"/>
                        </a:spcBef>
                        <a:spcAft>
                          <a:spcPts val="0"/>
                        </a:spcAft>
                      </a:pPr>
                      <a:r>
                        <a:rPr lang="en-US" sz="1400" b="0" dirty="0">
                          <a:solidFill>
                            <a:schemeClr val="tx1"/>
                          </a:solidFill>
                          <a:effectLst/>
                          <a:latin typeface="Avenir Next LT Pro" panose="020B0504020202020204" pitchFamily="34" charset="0"/>
                        </a:rPr>
                        <a:t>Choose a task or enter your own.</a:t>
                      </a:r>
                      <a:endParaRPr lang="en-US" sz="1400" b="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Enter name.</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Click here to enter a goal.</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Choose or add one.</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Click to enter a date.</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Click to enter comments.</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extLst>
                  <a:ext uri="{0D108BD9-81ED-4DB2-BD59-A6C34878D82A}">
                    <a16:rowId xmlns:a16="http://schemas.microsoft.com/office/drawing/2014/main" val="1332789502"/>
                  </a:ext>
                </a:extLst>
              </a:tr>
              <a:tr h="105453">
                <a:tc>
                  <a:txBody>
                    <a:bodyPr/>
                    <a:lstStyle/>
                    <a:p>
                      <a:pPr marL="0" marR="0">
                        <a:spcBef>
                          <a:spcPts val="0"/>
                        </a:spcBef>
                        <a:spcAft>
                          <a:spcPts val="0"/>
                        </a:spcAft>
                      </a:pPr>
                      <a:r>
                        <a:rPr lang="en-US" sz="1400" b="0" dirty="0">
                          <a:solidFill>
                            <a:schemeClr val="tx1"/>
                          </a:solidFill>
                          <a:effectLst/>
                          <a:latin typeface="Avenir Next LT Pro" panose="020B0504020202020204" pitchFamily="34" charset="0"/>
                        </a:rPr>
                        <a:t>Choose a task or enter your own.</a:t>
                      </a:r>
                      <a:endParaRPr lang="en-US" sz="1400" b="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Enter name.</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Click here to enter a goal.</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Choose or add one.</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Click to enter a date.</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a:spcBef>
                          <a:spcPts val="0"/>
                        </a:spcBef>
                        <a:spcAft>
                          <a:spcPts val="0"/>
                        </a:spcAft>
                      </a:pPr>
                      <a:r>
                        <a:rPr lang="en-US" sz="1400" dirty="0">
                          <a:solidFill>
                            <a:schemeClr val="tx1"/>
                          </a:solidFill>
                          <a:effectLst/>
                          <a:latin typeface="Avenir Next LT Pro" panose="020B0504020202020204" pitchFamily="34" charset="0"/>
                        </a:rPr>
                        <a:t>Click to enter comments.</a:t>
                      </a:r>
                      <a:endParaRPr lang="en-US" sz="1400" dirty="0">
                        <a:solidFill>
                          <a:schemeClr val="tx1"/>
                        </a:solidFill>
                        <a:effectLst/>
                        <a:latin typeface="Avenir Next LT Pro" panose="020B05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extLst>
                  <a:ext uri="{0D108BD9-81ED-4DB2-BD59-A6C34878D82A}">
                    <a16:rowId xmlns:a16="http://schemas.microsoft.com/office/drawing/2014/main" val="1528527796"/>
                  </a:ext>
                </a:extLst>
              </a:tr>
            </a:tbl>
          </a:graphicData>
        </a:graphic>
      </p:graphicFrame>
      <p:sp>
        <p:nvSpPr>
          <p:cNvPr id="3" name="Slide Number Placeholder 8">
            <a:extLst>
              <a:ext uri="{FF2B5EF4-FFF2-40B4-BE49-F238E27FC236}">
                <a16:creationId xmlns:a16="http://schemas.microsoft.com/office/drawing/2014/main" id="{03F580FF-DD0D-0D3C-CB20-3F2214A0F7FB}"/>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35</a:t>
            </a:fld>
            <a:endParaRPr lang="en-US" dirty="0"/>
          </a:p>
        </p:txBody>
      </p:sp>
    </p:spTree>
    <p:extLst>
      <p:ext uri="{BB962C8B-B14F-4D97-AF65-F5344CB8AC3E}">
        <p14:creationId xmlns:p14="http://schemas.microsoft.com/office/powerpoint/2010/main" val="1346227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Action Plans Evolve Over Time</a:t>
            </a:r>
          </a:p>
        </p:txBody>
      </p:sp>
      <p:sp>
        <p:nvSpPr>
          <p:cNvPr id="7" name="Content Placeholder 6">
            <a:extLst>
              <a:ext uri="{FF2B5EF4-FFF2-40B4-BE49-F238E27FC236}">
                <a16:creationId xmlns:a16="http://schemas.microsoft.com/office/drawing/2014/main" id="{27E1CEDF-F948-3015-8F1B-43AC6BB035C7}"/>
              </a:ext>
            </a:extLst>
          </p:cNvPr>
          <p:cNvSpPr>
            <a:spLocks noGrp="1"/>
          </p:cNvSpPr>
          <p:nvPr>
            <p:ph idx="1"/>
          </p:nvPr>
        </p:nvSpPr>
        <p:spPr/>
        <p:txBody>
          <a:bodyPr>
            <a:normAutofit/>
          </a:bodyPr>
          <a:lstStyle/>
          <a:p>
            <a:r>
              <a:rPr lang="en-US" sz="3600" dirty="0"/>
              <a:t>Completed tasks will be removed.</a:t>
            </a:r>
          </a:p>
          <a:p>
            <a:r>
              <a:rPr lang="en-US" sz="3600" dirty="0"/>
              <a:t>New tasks will be added as you learn more and move across the phases of planning, testing, implementing, and fine-tuning.</a:t>
            </a:r>
          </a:p>
          <a:p>
            <a:r>
              <a:rPr lang="en-US" sz="3600" b="0" dirty="0">
                <a:cs typeface="Calibri"/>
              </a:rPr>
              <a:t>All tasks should align with and support the aim statement.</a:t>
            </a:r>
            <a:endParaRPr lang="en-US" sz="3600" dirty="0"/>
          </a:p>
        </p:txBody>
      </p:sp>
      <p:sp>
        <p:nvSpPr>
          <p:cNvPr id="2" name="Slide Number Placeholder 8">
            <a:extLst>
              <a:ext uri="{FF2B5EF4-FFF2-40B4-BE49-F238E27FC236}">
                <a16:creationId xmlns:a16="http://schemas.microsoft.com/office/drawing/2014/main" id="{12921CB6-1791-8F0E-1C87-673D587EA677}"/>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36</a:t>
            </a:fld>
            <a:endParaRPr lang="en-US" dirty="0"/>
          </a:p>
        </p:txBody>
      </p:sp>
    </p:spTree>
    <p:extLst>
      <p:ext uri="{BB962C8B-B14F-4D97-AF65-F5344CB8AC3E}">
        <p14:creationId xmlns:p14="http://schemas.microsoft.com/office/powerpoint/2010/main" val="278116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62C7B7-BAD3-36F0-F840-5C6515E5AA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6806" y="1735616"/>
            <a:ext cx="3809775" cy="3809775"/>
          </a:xfrm>
          <a:prstGeom prst="rect">
            <a:avLst/>
          </a:prstGeom>
        </p:spPr>
      </p:pic>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Tasks Need S.M.A.R.T. Goals Too</a:t>
            </a:r>
          </a:p>
        </p:txBody>
      </p:sp>
      <p:sp>
        <p:nvSpPr>
          <p:cNvPr id="8" name="Content Placeholder 7">
            <a:extLst>
              <a:ext uri="{FF2B5EF4-FFF2-40B4-BE49-F238E27FC236}">
                <a16:creationId xmlns:a16="http://schemas.microsoft.com/office/drawing/2014/main" id="{84527CAE-3DBF-0F70-A5DD-4D74D70EAAF4}"/>
              </a:ext>
            </a:extLst>
          </p:cNvPr>
          <p:cNvSpPr>
            <a:spLocks noGrp="1"/>
          </p:cNvSpPr>
          <p:nvPr>
            <p:ph idx="1"/>
          </p:nvPr>
        </p:nvSpPr>
        <p:spPr>
          <a:xfrm>
            <a:off x="838200" y="1256145"/>
            <a:ext cx="7772400" cy="4920818"/>
          </a:xfrm>
        </p:spPr>
        <p:txBody>
          <a:bodyPr>
            <a:normAutofit fontScale="92500"/>
          </a:bodyPr>
          <a:lstStyle/>
          <a:p>
            <a:pPr marL="0" indent="0" algn="ctr">
              <a:buNone/>
            </a:pPr>
            <a:r>
              <a:rPr lang="en-US" sz="4300" b="1" dirty="0"/>
              <a:t>EXAMPLE</a:t>
            </a:r>
          </a:p>
          <a:p>
            <a:pPr marL="0" indent="0" algn="ctr">
              <a:buNone/>
            </a:pPr>
            <a:r>
              <a:rPr lang="en-US" sz="4000" dirty="0"/>
              <a:t>Beginning 6/4/2021, the CR QI team will meet with IT representatives each Tuesday and Thursday at noon for a half hour to define the changes necessary for AR and will complete the task by 7/28/2021. </a:t>
            </a:r>
          </a:p>
        </p:txBody>
      </p:sp>
      <p:sp>
        <p:nvSpPr>
          <p:cNvPr id="6" name="Slide Number Placeholder 8">
            <a:extLst>
              <a:ext uri="{FF2B5EF4-FFF2-40B4-BE49-F238E27FC236}">
                <a16:creationId xmlns:a16="http://schemas.microsoft.com/office/drawing/2014/main" id="{A018CB47-254F-FD1F-8245-BE9CE8206EAA}"/>
              </a:ext>
              <a:ext uri="{C183D7F6-B498-43B3-948B-1728B52AA6E4}">
                <adec:decorative xmlns:adec="http://schemas.microsoft.com/office/drawing/2017/decorative" val="1"/>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37</a:t>
            </a:fld>
            <a:endParaRPr lang="en-US" dirty="0"/>
          </a:p>
        </p:txBody>
      </p:sp>
    </p:spTree>
    <p:extLst>
      <p:ext uri="{BB962C8B-B14F-4D97-AF65-F5344CB8AC3E}">
        <p14:creationId xmlns:p14="http://schemas.microsoft.com/office/powerpoint/2010/main" val="2819284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a:solidFill>
            <a:srgbClr val="C10230"/>
          </a:solidFill>
        </p:spPr>
        <p:txBody>
          <a:bodyPr vert="horz" lIns="91440" tIns="45720" rIns="91440" bIns="45720" rtlCol="0" anchor="ctr">
            <a:normAutofit/>
          </a:bodyPr>
          <a:lstStyle/>
          <a:p>
            <a:r>
              <a:rPr lang="en-US" sz="3200" dirty="0"/>
              <a:t>Learn More About: </a:t>
            </a:r>
            <a:r>
              <a:rPr lang="en-US" sz="3200" i="1" dirty="0"/>
              <a:t>The Aim Statement and Action Plan</a:t>
            </a:r>
          </a:p>
        </p:txBody>
      </p:sp>
      <p:sp>
        <p:nvSpPr>
          <p:cNvPr id="3" name="Content Placeholder 2">
            <a:extLst>
              <a:ext uri="{FF2B5EF4-FFF2-40B4-BE49-F238E27FC236}">
                <a16:creationId xmlns:a16="http://schemas.microsoft.com/office/drawing/2014/main" id="{97B3E9FF-0300-F719-D3F5-287F3FC85EE1}"/>
              </a:ext>
            </a:extLst>
          </p:cNvPr>
          <p:cNvSpPr>
            <a:spLocks noGrp="1"/>
          </p:cNvSpPr>
          <p:nvPr>
            <p:ph idx="1"/>
          </p:nvPr>
        </p:nvSpPr>
        <p:spPr>
          <a:xfrm>
            <a:off x="838200" y="1256145"/>
            <a:ext cx="11163300" cy="4920818"/>
          </a:xfrm>
        </p:spPr>
        <p:txBody>
          <a:bodyPr vert="horz" lIns="91440" tIns="45720" rIns="91440" bIns="45720" rtlCol="0" anchor="t">
            <a:normAutofit/>
          </a:bodyPr>
          <a:lstStyle/>
          <a:p>
            <a:pPr marL="0" indent="0">
              <a:lnSpc>
                <a:spcPct val="105000"/>
              </a:lnSpc>
              <a:spcBef>
                <a:spcPts val="1200"/>
              </a:spcBef>
              <a:buNone/>
            </a:pPr>
            <a:r>
              <a:rPr lang="en-US" sz="3300" dirty="0">
                <a:hlinkClick r:id="rId3">
                  <a:extLst>
                    <a:ext uri="{A12FA001-AC4F-418D-AE19-62706E023703}">
                      <ahyp:hlinkClr xmlns:ahyp="http://schemas.microsoft.com/office/drawing/2018/hyperlinkcolor" val="tx"/>
                    </a:ext>
                  </a:extLst>
                </a:hlinkClick>
              </a:rPr>
              <a:t>The</a:t>
            </a:r>
            <a:r>
              <a:rPr lang="en-US" sz="3300" dirty="0">
                <a:solidFill>
                  <a:srgbClr val="0563C1"/>
                </a:solidFill>
                <a:hlinkClick r:id="rId3">
                  <a:extLst>
                    <a:ext uri="{A12FA001-AC4F-418D-AE19-62706E023703}">
                      <ahyp:hlinkClr xmlns:ahyp="http://schemas.microsoft.com/office/drawing/2018/hyperlinkcolor" val="tx"/>
                    </a:ext>
                  </a:extLst>
                </a:hlinkClick>
              </a:rPr>
              <a:t> Getting Started </a:t>
            </a:r>
            <a:r>
              <a:rPr lang="en-US" sz="3300" i="1" dirty="0">
                <a:solidFill>
                  <a:srgbClr val="0563C1"/>
                </a:solidFill>
                <a:hlinkClick r:id="rId3">
                  <a:extLst>
                    <a:ext uri="{A12FA001-AC4F-418D-AE19-62706E023703}">
                      <ahyp:hlinkClr xmlns:ahyp="http://schemas.microsoft.com/office/drawing/2018/hyperlinkcolor" val="tx"/>
                    </a:ext>
                  </a:extLst>
                </a:hlinkClick>
              </a:rPr>
              <a:t>Implementation Guide</a:t>
            </a:r>
            <a:r>
              <a:rPr lang="en-US" sz="3300" dirty="0"/>
              <a:t> </a:t>
            </a:r>
            <a:r>
              <a:rPr lang="en-US" sz="3300" i="1" dirty="0"/>
              <a:t>Step 3</a:t>
            </a:r>
            <a:r>
              <a:rPr lang="en-US" sz="3300" dirty="0"/>
              <a:t>,</a:t>
            </a:r>
          </a:p>
          <a:p>
            <a:pPr marL="0" indent="0">
              <a:lnSpc>
                <a:spcPct val="105000"/>
              </a:lnSpc>
              <a:spcBef>
                <a:spcPts val="1200"/>
              </a:spcBef>
              <a:buNone/>
            </a:pPr>
            <a:r>
              <a:rPr lang="en-US" sz="3300" dirty="0"/>
              <a:t>provides additional information about HOW to:</a:t>
            </a:r>
          </a:p>
          <a:p>
            <a:pPr lvl="1">
              <a:lnSpc>
                <a:spcPct val="105000"/>
              </a:lnSpc>
              <a:spcBef>
                <a:spcPts val="1200"/>
              </a:spcBef>
            </a:pPr>
            <a:r>
              <a:rPr lang="en-US" sz="3300" dirty="0"/>
              <a:t>Create an aim statement</a:t>
            </a:r>
            <a:endParaRPr lang="en-US" sz="3300" dirty="0">
              <a:cs typeface="Calibri"/>
            </a:endParaRPr>
          </a:p>
          <a:p>
            <a:pPr lvl="1">
              <a:lnSpc>
                <a:spcPct val="105000"/>
              </a:lnSpc>
              <a:spcBef>
                <a:spcPts val="1200"/>
              </a:spcBef>
            </a:pPr>
            <a:r>
              <a:rPr lang="en-US" sz="3300" dirty="0"/>
              <a:t>Develop an action plan</a:t>
            </a:r>
            <a:endParaRPr lang="en-US" sz="3300" dirty="0">
              <a:cs typeface="Calibri"/>
            </a:endParaRPr>
          </a:p>
          <a:p>
            <a:pPr marL="0" indent="0">
              <a:lnSpc>
                <a:spcPct val="105000"/>
              </a:lnSpc>
              <a:spcBef>
                <a:spcPts val="1200"/>
              </a:spcBef>
              <a:buNone/>
            </a:pPr>
            <a:r>
              <a:rPr lang="en-US" sz="3300" dirty="0">
                <a:hlinkClick r:id="rId3">
                  <a:extLst>
                    <a:ext uri="{A12FA001-AC4F-418D-AE19-62706E023703}">
                      <ahyp:hlinkClr xmlns:ahyp="http://schemas.microsoft.com/office/drawing/2018/hyperlinkcolor" val="tx"/>
                    </a:ext>
                  </a:extLst>
                </a:hlinkClick>
              </a:rPr>
              <a:t>The</a:t>
            </a:r>
            <a:r>
              <a:rPr lang="en-US" sz="3300" dirty="0">
                <a:solidFill>
                  <a:srgbClr val="0563C1"/>
                </a:solidFill>
                <a:hlinkClick r:id="rId3">
                  <a:extLst>
                    <a:ext uri="{A12FA001-AC4F-418D-AE19-62706E023703}">
                      <ahyp:hlinkClr xmlns:ahyp="http://schemas.microsoft.com/office/drawing/2018/hyperlinkcolor" val="tx"/>
                    </a:ext>
                  </a:extLst>
                </a:hlinkClick>
              </a:rPr>
              <a:t> Getting Started </a:t>
            </a:r>
            <a:r>
              <a:rPr lang="en-US" sz="3300" i="1" dirty="0">
                <a:solidFill>
                  <a:srgbClr val="0563C1"/>
                </a:solidFill>
                <a:hlinkClick r:id="rId3">
                  <a:extLst>
                    <a:ext uri="{A12FA001-AC4F-418D-AE19-62706E023703}">
                      <ahyp:hlinkClr xmlns:ahyp="http://schemas.microsoft.com/office/drawing/2018/hyperlinkcolor" val="tx"/>
                    </a:ext>
                  </a:extLst>
                </a:hlinkClick>
              </a:rPr>
              <a:t>Implementation Guide</a:t>
            </a:r>
            <a:r>
              <a:rPr lang="en-US" sz="3300" i="1" dirty="0"/>
              <a:t>,</a:t>
            </a:r>
            <a:r>
              <a:rPr lang="en-US" sz="3300" dirty="0"/>
              <a:t> </a:t>
            </a:r>
            <a:r>
              <a:rPr lang="en-US" sz="3300" i="1" dirty="0"/>
              <a:t>Appendix, includes</a:t>
            </a:r>
            <a:r>
              <a:rPr lang="en-US" sz="3300" dirty="0"/>
              <a:t> the Action Plan Template</a:t>
            </a:r>
          </a:p>
          <a:p>
            <a:pPr marL="0" indent="0">
              <a:lnSpc>
                <a:spcPct val="105000"/>
              </a:lnSpc>
              <a:spcBef>
                <a:spcPts val="1200"/>
              </a:spcBef>
              <a:buNone/>
            </a:pPr>
            <a:endParaRPr lang="en-US" sz="3200" dirty="0"/>
          </a:p>
        </p:txBody>
      </p:sp>
      <p:sp>
        <p:nvSpPr>
          <p:cNvPr id="2" name="Slide Number Placeholder 8">
            <a:extLst>
              <a:ext uri="{FF2B5EF4-FFF2-40B4-BE49-F238E27FC236}">
                <a16:creationId xmlns:a16="http://schemas.microsoft.com/office/drawing/2014/main" id="{5429BB0C-FAB5-CC88-E86A-06E5C852AF1E}"/>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38</a:t>
            </a:fld>
            <a:endParaRPr lang="en-US" dirty="0"/>
          </a:p>
        </p:txBody>
      </p:sp>
    </p:spTree>
    <p:extLst>
      <p:ext uri="{BB962C8B-B14F-4D97-AF65-F5344CB8AC3E}">
        <p14:creationId xmlns:p14="http://schemas.microsoft.com/office/powerpoint/2010/main" val="1084149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Step 4: Mapping Workflow Processes</a:t>
            </a:r>
            <a:endParaRPr lang="en-US" dirty="0">
              <a:cs typeface="Calibri"/>
            </a:endParaRPr>
          </a:p>
        </p:txBody>
      </p:sp>
    </p:spTree>
    <p:extLst>
      <p:ext uri="{BB962C8B-B14F-4D97-AF65-F5344CB8AC3E}">
        <p14:creationId xmlns:p14="http://schemas.microsoft.com/office/powerpoint/2010/main" val="6454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9E89-CCAF-113A-F5F0-48F676ABD683}"/>
              </a:ext>
            </a:extLst>
          </p:cNvPr>
          <p:cNvSpPr>
            <a:spLocks noGrp="1"/>
          </p:cNvSpPr>
          <p:nvPr>
            <p:ph type="title"/>
          </p:nvPr>
        </p:nvSpPr>
        <p:spPr>
          <a:solidFill>
            <a:srgbClr val="C10230"/>
          </a:solidFill>
        </p:spPr>
        <p:txBody>
          <a:bodyPr vert="horz" lIns="91440" tIns="45720" rIns="91440" bIns="45720" rtlCol="0" anchor="ctr">
            <a:normAutofit/>
          </a:bodyPr>
          <a:lstStyle/>
          <a:p>
            <a:r>
              <a:rPr lang="en-US" sz="4000" dirty="0">
                <a:solidFill>
                  <a:srgbClr val="FFFFFF"/>
                </a:solidFill>
              </a:rPr>
              <a:t>Table of Contents</a:t>
            </a:r>
          </a:p>
        </p:txBody>
      </p:sp>
      <p:sp>
        <p:nvSpPr>
          <p:cNvPr id="5" name="Content Placeholder 4">
            <a:extLst>
              <a:ext uri="{FF2B5EF4-FFF2-40B4-BE49-F238E27FC236}">
                <a16:creationId xmlns:a16="http://schemas.microsoft.com/office/drawing/2014/main" id="{6D33723D-1AA8-B95B-F82F-9244716EEA95}"/>
              </a:ext>
            </a:extLst>
          </p:cNvPr>
          <p:cNvSpPr>
            <a:spLocks noGrp="1"/>
          </p:cNvSpPr>
          <p:nvPr>
            <p:ph idx="1"/>
          </p:nvPr>
        </p:nvSpPr>
        <p:spPr>
          <a:xfrm>
            <a:off x="590550" y="1351580"/>
            <a:ext cx="10515600" cy="4866122"/>
          </a:xfrm>
        </p:spPr>
        <p:txBody>
          <a:bodyPr>
            <a:normAutofit/>
          </a:bodyPr>
          <a:lstStyle/>
          <a:p>
            <a:pPr marL="0" indent="0">
              <a:buNone/>
            </a:pPr>
            <a:r>
              <a:rPr lang="en-US" sz="2800" kern="1200" dirty="0">
                <a:latin typeface="Avenir Next LT Pro" panose="020B0504020202020204" pitchFamily="34" charset="0"/>
                <a:hlinkClick r:id="rId3" action="ppaction://hlinksldjump"/>
              </a:rPr>
              <a:t>Project Overview</a:t>
            </a:r>
            <a:endParaRPr lang="en-US" sz="2800" kern="1200" dirty="0">
              <a:latin typeface="Avenir Next LT Pro" panose="020B0504020202020204" pitchFamily="34" charset="0"/>
            </a:endParaRPr>
          </a:p>
          <a:p>
            <a:pPr marL="0" indent="0">
              <a:buNone/>
            </a:pPr>
            <a:r>
              <a:rPr lang="en-US" sz="2800" kern="1200" dirty="0">
                <a:latin typeface="Avenir Next LT Pro" panose="020B0504020202020204" pitchFamily="34" charset="0"/>
                <a:hlinkClick r:id="rId4" action="ppaction://hlinksldjump"/>
              </a:rPr>
              <a:t>Step 1: Making the Case</a:t>
            </a:r>
            <a:endParaRPr lang="en-US" sz="2800" kern="1200" dirty="0">
              <a:latin typeface="Avenir Next LT Pro" panose="020B0504020202020204" pitchFamily="34" charset="0"/>
            </a:endParaRPr>
          </a:p>
          <a:p>
            <a:pPr marL="0" indent="0">
              <a:buNone/>
            </a:pPr>
            <a:r>
              <a:rPr lang="en-US" sz="2800" kern="1200" dirty="0">
                <a:latin typeface="Avenir Next LT Pro" panose="020B0504020202020204" pitchFamily="34" charset="0"/>
                <a:hlinkClick r:id="rId5" action="ppaction://hlinksldjump"/>
              </a:rPr>
              <a:t>Step 2: Forming a QI Team</a:t>
            </a:r>
            <a:endParaRPr lang="en-US" sz="2800" kern="1200" dirty="0">
              <a:latin typeface="Avenir Next LT Pro" panose="020B0504020202020204" pitchFamily="34" charset="0"/>
            </a:endParaRPr>
          </a:p>
          <a:p>
            <a:pPr marL="0" indent="0">
              <a:buNone/>
            </a:pPr>
            <a:r>
              <a:rPr lang="en-US" sz="2800" kern="1200" dirty="0">
                <a:latin typeface="Avenir Next LT Pro" panose="020B0504020202020204" pitchFamily="34" charset="0"/>
                <a:hlinkClick r:id="rId6" action="ppaction://hlinksldjump"/>
              </a:rPr>
              <a:t>Step 3: Project Aim and Action Plan</a:t>
            </a:r>
            <a:endParaRPr lang="en-US" sz="2800" kern="1200" dirty="0">
              <a:latin typeface="Avenir Next LT Pro" panose="020B0504020202020204" pitchFamily="34" charset="0"/>
            </a:endParaRPr>
          </a:p>
          <a:p>
            <a:pPr marL="0" indent="0">
              <a:buNone/>
            </a:pPr>
            <a:r>
              <a:rPr lang="en-US" sz="2800" kern="1200" dirty="0">
                <a:latin typeface="Avenir Next LT Pro" panose="020B0504020202020204" pitchFamily="34" charset="0"/>
                <a:hlinkClick r:id="rId7" action="ppaction://hlinksldjump"/>
              </a:rPr>
              <a:t>Step 4: Mapping Workflow Processes</a:t>
            </a:r>
            <a:endParaRPr lang="en-US" sz="2800" kern="1200" dirty="0">
              <a:latin typeface="Avenir Next LT Pro" panose="020B0504020202020204" pitchFamily="34" charset="0"/>
            </a:endParaRPr>
          </a:p>
          <a:p>
            <a:pPr marL="0" indent="0">
              <a:buNone/>
            </a:pPr>
            <a:r>
              <a:rPr lang="en-US" sz="2800" kern="1200" dirty="0">
                <a:latin typeface="Avenir Next LT Pro" panose="020B0504020202020204" pitchFamily="34" charset="0"/>
                <a:hlinkClick r:id="rId8" action="ppaction://hlinksldjump"/>
              </a:rPr>
              <a:t>Step 5: Understanding Data</a:t>
            </a:r>
            <a:endParaRPr lang="en-US" sz="2800" kern="1200" dirty="0">
              <a:latin typeface="Avenir Next LT Pro" panose="020B0504020202020204" pitchFamily="34" charset="0"/>
            </a:endParaRPr>
          </a:p>
          <a:p>
            <a:pPr marL="0" indent="0">
              <a:buNone/>
            </a:pPr>
            <a:r>
              <a:rPr lang="en-US" sz="2800" kern="1200" dirty="0">
                <a:latin typeface="Avenir Next LT Pro" panose="020B0504020202020204" pitchFamily="34" charset="0"/>
                <a:hlinkClick r:id="rId9" action="ppaction://hlinksldjump"/>
              </a:rPr>
              <a:t>Step 6: Monitoring Improvement</a:t>
            </a:r>
            <a:endParaRPr lang="en-US" sz="2800" kern="1200" dirty="0">
              <a:latin typeface="Avenir Next LT Pro" panose="020B0504020202020204" pitchFamily="34" charset="0"/>
            </a:endParaRPr>
          </a:p>
          <a:p>
            <a:pPr marL="0" indent="0">
              <a:buNone/>
            </a:pPr>
            <a:r>
              <a:rPr lang="en-US" dirty="0">
                <a:hlinkClick r:id="rId10" action="ppaction://hlinksldjump"/>
              </a:rPr>
              <a:t>Appendix: Workflow Process Mapping Exercise Slides</a:t>
            </a:r>
            <a:endParaRPr lang="en-US" sz="2800" kern="1200" dirty="0">
              <a:latin typeface="Avenir Next LT Pro" panose="020B0504020202020204" pitchFamily="34" charset="0"/>
            </a:endParaRPr>
          </a:p>
        </p:txBody>
      </p:sp>
      <p:sp>
        <p:nvSpPr>
          <p:cNvPr id="3" name="Slide Number Placeholder 8">
            <a:extLst>
              <a:ext uri="{FF2B5EF4-FFF2-40B4-BE49-F238E27FC236}">
                <a16:creationId xmlns:a16="http://schemas.microsoft.com/office/drawing/2014/main" id="{67E19D71-09E0-1B5C-C4ED-DD4034B8486A}"/>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a:t>
            </a:fld>
            <a:endParaRPr lang="en-US" dirty="0"/>
          </a:p>
        </p:txBody>
      </p:sp>
    </p:spTree>
    <p:extLst>
      <p:ext uri="{BB962C8B-B14F-4D97-AF65-F5344CB8AC3E}">
        <p14:creationId xmlns:p14="http://schemas.microsoft.com/office/powerpoint/2010/main" val="77554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2827A7-D3D3-BD25-E95C-3DFB0282ACEE}"/>
              </a:ext>
            </a:extLst>
          </p:cNvPr>
          <p:cNvSpPr>
            <a:spLocks noGrp="1"/>
          </p:cNvSpPr>
          <p:nvPr>
            <p:ph type="title"/>
          </p:nvPr>
        </p:nvSpPr>
        <p:spPr/>
        <p:txBody>
          <a:bodyPr/>
          <a:lstStyle/>
          <a:p>
            <a:r>
              <a:rPr lang="en-US" dirty="0"/>
              <a:t>CR Workflow Process Mapping</a:t>
            </a:r>
          </a:p>
        </p:txBody>
      </p:sp>
      <p:sp>
        <p:nvSpPr>
          <p:cNvPr id="7" name="Content Placeholder 6">
            <a:extLst>
              <a:ext uri="{FF2B5EF4-FFF2-40B4-BE49-F238E27FC236}">
                <a16:creationId xmlns:a16="http://schemas.microsoft.com/office/drawing/2014/main" id="{4563E25F-05D7-913E-C258-DF0982C535D9}"/>
              </a:ext>
            </a:extLst>
          </p:cNvPr>
          <p:cNvSpPr>
            <a:spLocks noGrp="1"/>
          </p:cNvSpPr>
          <p:nvPr>
            <p:ph idx="1"/>
          </p:nvPr>
        </p:nvSpPr>
        <p:spPr>
          <a:xfrm>
            <a:off x="838200" y="1256145"/>
            <a:ext cx="7371735" cy="4920818"/>
          </a:xfrm>
        </p:spPr>
        <p:txBody>
          <a:bodyPr/>
          <a:lstStyle/>
          <a:p>
            <a:pPr marL="0" indent="0">
              <a:buNone/>
            </a:pPr>
            <a:r>
              <a:rPr lang="en-US" b="1" dirty="0"/>
              <a:t>Workflow process mapping: </a:t>
            </a:r>
          </a:p>
          <a:p>
            <a:r>
              <a:rPr lang="en-US" dirty="0"/>
              <a:t>Is a tool used to understand and visualize the steps involved in CR referral, enrollment, participation, and completion.</a:t>
            </a:r>
          </a:p>
          <a:p>
            <a:r>
              <a:rPr lang="en-US" dirty="0"/>
              <a:t>Provides a picture of the patient journey from the time of referral to completion.</a:t>
            </a:r>
          </a:p>
          <a:p>
            <a:r>
              <a:rPr lang="en-US" dirty="0"/>
              <a:t>Demonstrates gaps and opportunities for improvement. </a:t>
            </a:r>
          </a:p>
          <a:p>
            <a:r>
              <a:rPr lang="en-US" dirty="0"/>
              <a:t>Shows what data is collected and how and where it is stored.</a:t>
            </a:r>
          </a:p>
        </p:txBody>
      </p:sp>
      <p:pic>
        <p:nvPicPr>
          <p:cNvPr id="8" name="Graphic 7" descr="Pen and paper icon">
            <a:extLst>
              <a:ext uri="{FF2B5EF4-FFF2-40B4-BE49-F238E27FC236}">
                <a16:creationId xmlns:a16="http://schemas.microsoft.com/office/drawing/2014/main" id="{4B25B932-0B25-4465-B141-1631D6EA3591}"/>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6766" y="1997267"/>
            <a:ext cx="2982140" cy="2982140"/>
          </a:xfrm>
          <a:prstGeom prst="rect">
            <a:avLst/>
          </a:prstGeom>
          <a:effectLst>
            <a:innerShdw blurRad="63500" dist="50800" dir="13500000">
              <a:prstClr val="black">
                <a:alpha val="50000"/>
              </a:prstClr>
            </a:innerShdw>
          </a:effectLst>
        </p:spPr>
      </p:pic>
      <p:sp>
        <p:nvSpPr>
          <p:cNvPr id="3" name="Slide Number Placeholder 8">
            <a:extLst>
              <a:ext uri="{FF2B5EF4-FFF2-40B4-BE49-F238E27FC236}">
                <a16:creationId xmlns:a16="http://schemas.microsoft.com/office/drawing/2014/main" id="{FBB39EE3-12FC-470F-5D57-AF123CF2BB7F}"/>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40</a:t>
            </a:fld>
            <a:endParaRPr lang="en-US" dirty="0"/>
          </a:p>
        </p:txBody>
      </p:sp>
    </p:spTree>
    <p:extLst>
      <p:ext uri="{BB962C8B-B14F-4D97-AF65-F5344CB8AC3E}">
        <p14:creationId xmlns:p14="http://schemas.microsoft.com/office/powerpoint/2010/main" val="3239512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Purpose of Workflow Process Mapping</a:t>
            </a:r>
          </a:p>
        </p:txBody>
      </p:sp>
      <p:pic>
        <p:nvPicPr>
          <p:cNvPr id="7" name="Graphic 6" descr="Telescope icon">
            <a:extLst>
              <a:ext uri="{FF2B5EF4-FFF2-40B4-BE49-F238E27FC236}">
                <a16:creationId xmlns:a16="http://schemas.microsoft.com/office/drawing/2014/main" id="{321DF220-436E-4798-8F6C-F9941B0C09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232" y="1956334"/>
            <a:ext cx="3520440" cy="3520440"/>
          </a:xfrm>
          <a:prstGeom prst="rect">
            <a:avLst/>
          </a:prstGeom>
          <a:effectLst>
            <a:innerShdw blurRad="63500" dist="50800" dir="13500000">
              <a:prstClr val="black">
                <a:alpha val="50000"/>
              </a:prstClr>
            </a:innerShdw>
          </a:effectLst>
        </p:spPr>
      </p:pic>
      <p:sp>
        <p:nvSpPr>
          <p:cNvPr id="9" name="Content Placeholder 8">
            <a:extLst>
              <a:ext uri="{FF2B5EF4-FFF2-40B4-BE49-F238E27FC236}">
                <a16:creationId xmlns:a16="http://schemas.microsoft.com/office/drawing/2014/main" id="{22549B52-31EB-1C2D-1244-E14A82EBDB9A}"/>
              </a:ext>
            </a:extLst>
          </p:cNvPr>
          <p:cNvSpPr>
            <a:spLocks noGrp="1"/>
          </p:cNvSpPr>
          <p:nvPr>
            <p:ph idx="1"/>
          </p:nvPr>
        </p:nvSpPr>
        <p:spPr>
          <a:xfrm>
            <a:off x="4572000" y="1256145"/>
            <a:ext cx="6781800" cy="4920818"/>
          </a:xfrm>
        </p:spPr>
        <p:txBody>
          <a:bodyPr anchor="ctr">
            <a:normAutofit/>
          </a:bodyPr>
          <a:lstStyle/>
          <a:p>
            <a:pPr marL="0" indent="0">
              <a:buNone/>
            </a:pPr>
            <a:r>
              <a:rPr lang="en-US" sz="3600" b="1" dirty="0"/>
              <a:t>CR Workflow Process Maps:</a:t>
            </a:r>
            <a:endParaRPr lang="en-US" sz="3600" b="1" dirty="0">
              <a:cs typeface="Calibri"/>
            </a:endParaRPr>
          </a:p>
          <a:p>
            <a:pPr marL="457200" indent="-457200">
              <a:buFont typeface="Arial"/>
              <a:buChar char="•"/>
            </a:pPr>
            <a:r>
              <a:rPr lang="en-US" sz="3200" dirty="0"/>
              <a:t>Reveal how your current patient referral and CC processes work.</a:t>
            </a:r>
            <a:endParaRPr lang="en-US" sz="3200" dirty="0">
              <a:cs typeface="Calibri" panose="020F0502020204030204"/>
            </a:endParaRPr>
          </a:p>
          <a:p>
            <a:pPr marL="457200" indent="-457200">
              <a:buFont typeface="Arial"/>
              <a:buChar char="•"/>
            </a:pPr>
            <a:r>
              <a:rPr lang="en-US" sz="3200" dirty="0"/>
              <a:t>Identify the problems and process failures your team will need to solve.</a:t>
            </a:r>
            <a:endParaRPr lang="en-US" sz="3200" dirty="0">
              <a:cs typeface="Calibri" panose="020F0502020204030204"/>
            </a:endParaRPr>
          </a:p>
        </p:txBody>
      </p:sp>
      <p:sp>
        <p:nvSpPr>
          <p:cNvPr id="8" name="Slide Number Placeholder 8">
            <a:extLst>
              <a:ext uri="{FF2B5EF4-FFF2-40B4-BE49-F238E27FC236}">
                <a16:creationId xmlns:a16="http://schemas.microsoft.com/office/drawing/2014/main" id="{10FC70BC-9776-8099-E8F8-5CF67824B3DC}"/>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41</a:t>
            </a:fld>
            <a:endParaRPr lang="en-US" dirty="0"/>
          </a:p>
        </p:txBody>
      </p:sp>
    </p:spTree>
    <p:extLst>
      <p:ext uri="{BB962C8B-B14F-4D97-AF65-F5344CB8AC3E}">
        <p14:creationId xmlns:p14="http://schemas.microsoft.com/office/powerpoint/2010/main" val="3772329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FD2C06E2-A8F8-093F-52E3-C5FE8C7F56A9}"/>
              </a:ext>
            </a:extLst>
          </p:cNvPr>
          <p:cNvSpPr>
            <a:spLocks noGrp="1"/>
          </p:cNvSpPr>
          <p:nvPr>
            <p:ph type="title"/>
          </p:nvPr>
        </p:nvSpPr>
        <p:spPr/>
        <p:txBody>
          <a:bodyPr/>
          <a:lstStyle/>
          <a:p>
            <a:r>
              <a:rPr lang="en-US" dirty="0"/>
              <a:t>Paths to CR: Where Should You Focus</a:t>
            </a:r>
          </a:p>
        </p:txBody>
      </p:sp>
      <p:sp>
        <p:nvSpPr>
          <p:cNvPr id="10" name="Text Placeholder 9">
            <a:extLst>
              <a:ext uri="{FF2B5EF4-FFF2-40B4-BE49-F238E27FC236}">
                <a16:creationId xmlns:a16="http://schemas.microsoft.com/office/drawing/2014/main" id="{0E6039FE-5C07-26A4-3905-5BABD8FA07A5}"/>
              </a:ext>
            </a:extLst>
          </p:cNvPr>
          <p:cNvSpPr>
            <a:spLocks noGrp="1"/>
          </p:cNvSpPr>
          <p:nvPr>
            <p:ph type="body" sz="quarter" idx="16"/>
          </p:nvPr>
        </p:nvSpPr>
        <p:spPr/>
        <p:txBody>
          <a:bodyPr>
            <a:norm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Outpatient CR</a:t>
            </a:r>
          </a:p>
        </p:txBody>
      </p:sp>
      <p:sp>
        <p:nvSpPr>
          <p:cNvPr id="3" name="Text Placeholder 2">
            <a:extLst>
              <a:ext uri="{FF2B5EF4-FFF2-40B4-BE49-F238E27FC236}">
                <a16:creationId xmlns:a16="http://schemas.microsoft.com/office/drawing/2014/main" id="{D9DB8528-56DC-815C-6307-AA6ABB11C650}"/>
              </a:ext>
            </a:extLst>
          </p:cNvPr>
          <p:cNvSpPr>
            <a:spLocks noGrp="1"/>
          </p:cNvSpPr>
          <p:nvPr>
            <p:ph type="body" sz="quarter" idx="17"/>
          </p:nvPr>
        </p:nvSpPr>
        <p:spPr>
          <a:xfrm>
            <a:off x="3511060" y="1636864"/>
            <a:ext cx="1861040" cy="1957032"/>
          </a:xfrm>
        </p:spPr>
        <p:txBody>
          <a:bodyPr/>
          <a:lstStyle/>
          <a:p>
            <a:r>
              <a:rPr lang="en-US" dirty="0"/>
              <a:t>Inpatient CR</a:t>
            </a:r>
          </a:p>
        </p:txBody>
      </p:sp>
      <p:sp>
        <p:nvSpPr>
          <p:cNvPr id="11" name="Text Placeholder 10">
            <a:extLst>
              <a:ext uri="{FF2B5EF4-FFF2-40B4-BE49-F238E27FC236}">
                <a16:creationId xmlns:a16="http://schemas.microsoft.com/office/drawing/2014/main" id="{D2E99DA8-1C9D-CEE9-CB83-04F80FA6EBB2}"/>
              </a:ext>
            </a:extLst>
          </p:cNvPr>
          <p:cNvSpPr>
            <a:spLocks noGrp="1"/>
          </p:cNvSpPr>
          <p:nvPr>
            <p:ph type="body" sz="quarter" idx="18"/>
          </p:nvPr>
        </p:nvSpPr>
        <p:spPr>
          <a:xfrm>
            <a:off x="6374910" y="1636864"/>
            <a:ext cx="1861040" cy="1957032"/>
          </a:xfrm>
        </p:spPr>
        <p:txBody>
          <a:bodyPr/>
          <a:lstStyle/>
          <a:p>
            <a:r>
              <a:rPr lang="en-US" dirty="0"/>
              <a:t>Procedures</a:t>
            </a:r>
          </a:p>
        </p:txBody>
      </p:sp>
      <p:sp>
        <p:nvSpPr>
          <p:cNvPr id="12" name="Text Placeholder 11">
            <a:extLst>
              <a:ext uri="{FF2B5EF4-FFF2-40B4-BE49-F238E27FC236}">
                <a16:creationId xmlns:a16="http://schemas.microsoft.com/office/drawing/2014/main" id="{938F26C4-D438-5748-3A4E-FC1B0A5D2DF8}"/>
              </a:ext>
            </a:extLst>
          </p:cNvPr>
          <p:cNvSpPr>
            <a:spLocks noGrp="1"/>
          </p:cNvSpPr>
          <p:nvPr>
            <p:ph type="body" sz="quarter" idx="19"/>
          </p:nvPr>
        </p:nvSpPr>
        <p:spPr>
          <a:xfrm>
            <a:off x="6495303" y="4305150"/>
            <a:ext cx="1861040" cy="1957032"/>
          </a:xfrm>
        </p:spPr>
        <p:txBody>
          <a:bodyPr/>
          <a:lstStyle/>
          <a:p>
            <a:r>
              <a:rPr lang="en-US" dirty="0"/>
              <a:t>Physician practices &amp; Patient self referrals</a:t>
            </a:r>
          </a:p>
        </p:txBody>
      </p:sp>
      <p:sp>
        <p:nvSpPr>
          <p:cNvPr id="13" name="Text Placeholder 12">
            <a:extLst>
              <a:ext uri="{FF2B5EF4-FFF2-40B4-BE49-F238E27FC236}">
                <a16:creationId xmlns:a16="http://schemas.microsoft.com/office/drawing/2014/main" id="{25E97781-01D9-3ED9-CDA1-CFABC1025437}"/>
              </a:ext>
            </a:extLst>
          </p:cNvPr>
          <p:cNvSpPr>
            <a:spLocks noGrp="1"/>
          </p:cNvSpPr>
          <p:nvPr>
            <p:ph type="body" sz="quarter" idx="20"/>
          </p:nvPr>
        </p:nvSpPr>
        <p:spPr/>
        <p:txBody>
          <a:bodyPr/>
          <a:lstStyle/>
          <a:p>
            <a:r>
              <a:rPr lang="en-US" dirty="0"/>
              <a:t>Outpatient / Ambulatory Care</a:t>
            </a:r>
          </a:p>
        </p:txBody>
      </p:sp>
      <p:sp>
        <p:nvSpPr>
          <p:cNvPr id="6" name="Slide Number Placeholder 8">
            <a:extLst>
              <a:ext uri="{FF2B5EF4-FFF2-40B4-BE49-F238E27FC236}">
                <a16:creationId xmlns:a16="http://schemas.microsoft.com/office/drawing/2014/main" id="{CD6C3AC5-4025-426D-E220-6A9F2755510D}"/>
              </a:ext>
              <a:ext uri="{C183D7F6-B498-43B3-948B-1728B52AA6E4}">
                <adec:decorative xmlns:adec="http://schemas.microsoft.com/office/drawing/2017/decorative" val="1"/>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42</a:t>
            </a:fld>
            <a:endParaRPr lang="en-US" dirty="0"/>
          </a:p>
        </p:txBody>
      </p:sp>
    </p:spTree>
    <p:extLst>
      <p:ext uri="{BB962C8B-B14F-4D97-AF65-F5344CB8AC3E}">
        <p14:creationId xmlns:p14="http://schemas.microsoft.com/office/powerpoint/2010/main" val="2666162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a:solidFill>
            <a:srgbClr val="C10230"/>
          </a:solidFill>
        </p:spPr>
        <p:txBody>
          <a:bodyPr vert="horz" lIns="91440" tIns="45720" rIns="91440" bIns="45720" rtlCol="0" anchor="ctr">
            <a:normAutofit/>
          </a:bodyPr>
          <a:lstStyle/>
          <a:p>
            <a:r>
              <a:rPr lang="en-US" sz="3200" b="1" dirty="0">
                <a:solidFill>
                  <a:schemeClr val="bg1"/>
                </a:solidFill>
                <a:latin typeface="Avenir Next LT Pro" panose="020B0504020202020204" pitchFamily="34" charset="0"/>
                <a:cs typeface="Calibri" panose="020F0502020204030204" pitchFamily="34" charset="0"/>
              </a:rPr>
              <a:t>Workflow Processes to Map</a:t>
            </a:r>
            <a:endParaRPr lang="en-US" sz="3200" i="1" dirty="0"/>
          </a:p>
        </p:txBody>
      </p:sp>
      <p:sp>
        <p:nvSpPr>
          <p:cNvPr id="3" name="Content Placeholder 2">
            <a:extLst>
              <a:ext uri="{FF2B5EF4-FFF2-40B4-BE49-F238E27FC236}">
                <a16:creationId xmlns:a16="http://schemas.microsoft.com/office/drawing/2014/main" id="{97B3E9FF-0300-F719-D3F5-287F3FC85EE1}"/>
              </a:ext>
            </a:extLst>
          </p:cNvPr>
          <p:cNvSpPr>
            <a:spLocks noGrp="1"/>
          </p:cNvSpPr>
          <p:nvPr>
            <p:ph idx="1"/>
          </p:nvPr>
        </p:nvSpPr>
        <p:spPr>
          <a:xfrm>
            <a:off x="838200" y="1256145"/>
            <a:ext cx="11163300" cy="4920818"/>
          </a:xfrm>
        </p:spPr>
        <p:txBody>
          <a:bodyPr vert="horz" lIns="91440" tIns="45720" rIns="91440" bIns="45720" rtlCol="0" anchor="t">
            <a:normAutofit/>
          </a:bodyPr>
          <a:lstStyle/>
          <a:p>
            <a:pPr marL="571500" indent="-571500">
              <a:buFont typeface="Arial" panose="020B0604020202020204" pitchFamily="34" charset="0"/>
              <a:buChar char="•"/>
            </a:pPr>
            <a:r>
              <a:rPr lang="en-US" sz="4400" dirty="0">
                <a:latin typeface="Avenir Next LT Pro" panose="020B0504020202020204" pitchFamily="34" charset="0"/>
                <a:cs typeface="Arial" panose="020B0604020202020204" pitchFamily="34" charset="0"/>
              </a:rPr>
              <a:t>Designation of Eligible Patients</a:t>
            </a:r>
          </a:p>
          <a:p>
            <a:pPr marL="571500" indent="-571500">
              <a:buFont typeface="Arial" panose="020B0604020202020204" pitchFamily="34" charset="0"/>
              <a:buChar char="•"/>
            </a:pPr>
            <a:r>
              <a:rPr lang="en-US" sz="4400" kern="1200" dirty="0">
                <a:effectLst/>
                <a:latin typeface="Avenir Next LT Pro" panose="020B0504020202020204" pitchFamily="34" charset="0"/>
                <a:ea typeface="Calibri" panose="020F0502020204030204" pitchFamily="34" charset="0"/>
                <a:cs typeface="Arial" panose="020B0604020202020204" pitchFamily="34" charset="0"/>
              </a:rPr>
              <a:t>How Referrals Currently Happen</a:t>
            </a:r>
          </a:p>
          <a:p>
            <a:pPr marL="571500" indent="-571500">
              <a:buFont typeface="Arial" panose="020B0604020202020204" pitchFamily="34" charset="0"/>
              <a:buChar char="•"/>
            </a:pPr>
            <a:r>
              <a:rPr lang="en-US" sz="4400" kern="1200" dirty="0">
                <a:effectLst/>
                <a:latin typeface="Avenir Next LT Pro" panose="020B0504020202020204" pitchFamily="34" charset="0"/>
                <a:ea typeface="Calibri" panose="020F0502020204030204" pitchFamily="34" charset="0"/>
                <a:cs typeface="Arial" panose="020B0604020202020204" pitchFamily="34" charset="0"/>
              </a:rPr>
              <a:t>How Data is Collected</a:t>
            </a:r>
          </a:p>
          <a:p>
            <a:pPr marL="571500" indent="-571500">
              <a:buFont typeface="Arial" panose="020B0604020202020204" pitchFamily="34" charset="0"/>
              <a:buChar char="•"/>
            </a:pPr>
            <a:r>
              <a:rPr lang="en-US" sz="4400" kern="1200" dirty="0">
                <a:effectLst/>
                <a:latin typeface="Avenir Next LT Pro" panose="020B0504020202020204" pitchFamily="34" charset="0"/>
                <a:ea typeface="Calibri" panose="020F0502020204030204" pitchFamily="34" charset="0"/>
                <a:cs typeface="Arial" panose="020B0604020202020204" pitchFamily="34" charset="0"/>
              </a:rPr>
              <a:t>How CC Currently Works</a:t>
            </a:r>
            <a:endParaRPr lang="en-US" sz="4400" dirty="0">
              <a:effectLst/>
              <a:ea typeface="Calibri" panose="020F0502020204030204" pitchFamily="34" charset="0"/>
              <a:cs typeface="Arial" panose="020B0604020202020204" pitchFamily="34" charset="0"/>
            </a:endParaRPr>
          </a:p>
          <a:p>
            <a:pPr marL="0" indent="0">
              <a:lnSpc>
                <a:spcPct val="105000"/>
              </a:lnSpc>
              <a:spcBef>
                <a:spcPts val="1200"/>
              </a:spcBef>
              <a:buNone/>
            </a:pPr>
            <a:endParaRPr lang="en-US" sz="3200" dirty="0"/>
          </a:p>
        </p:txBody>
      </p:sp>
      <p:sp>
        <p:nvSpPr>
          <p:cNvPr id="2" name="Slide Number Placeholder 8">
            <a:extLst>
              <a:ext uri="{FF2B5EF4-FFF2-40B4-BE49-F238E27FC236}">
                <a16:creationId xmlns:a16="http://schemas.microsoft.com/office/drawing/2014/main" id="{5429BB0C-FAB5-CC88-E86A-06E5C852AF1E}"/>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43</a:t>
            </a:fld>
            <a:endParaRPr lang="en-US" dirty="0"/>
          </a:p>
        </p:txBody>
      </p:sp>
    </p:spTree>
    <p:extLst>
      <p:ext uri="{BB962C8B-B14F-4D97-AF65-F5344CB8AC3E}">
        <p14:creationId xmlns:p14="http://schemas.microsoft.com/office/powerpoint/2010/main" val="3204007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255AE-2EAE-3716-9E9A-0231E433A483}"/>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cs typeface="Calibri" panose="020F0502020204030204" pitchFamily="34" charset="0"/>
              </a:rPr>
              <a:t>Capturing Key Insights From Workflow Process Maps</a:t>
            </a:r>
            <a:endParaRPr lang="en-US" sz="3200" dirty="0"/>
          </a:p>
        </p:txBody>
      </p:sp>
      <p:sp>
        <p:nvSpPr>
          <p:cNvPr id="7" name="Rectangle 6" descr="Presentation with Checklist">
            <a:extLst>
              <a:ext uri="{FF2B5EF4-FFF2-40B4-BE49-F238E27FC236}">
                <a16:creationId xmlns:a16="http://schemas.microsoft.com/office/drawing/2014/main" id="{70EAC5A0-78D3-FEE3-5160-6AFFDA86BF15}"/>
              </a:ext>
            </a:extLst>
          </p:cNvPr>
          <p:cNvSpPr/>
          <p:nvPr/>
        </p:nvSpPr>
        <p:spPr>
          <a:xfrm>
            <a:off x="1254007" y="1496321"/>
            <a:ext cx="1893704" cy="189370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Content Placeholder 13">
            <a:extLst>
              <a:ext uri="{FF2B5EF4-FFF2-40B4-BE49-F238E27FC236}">
                <a16:creationId xmlns:a16="http://schemas.microsoft.com/office/drawing/2014/main" id="{F21E68B3-0590-A29F-D887-79A60EDD90D2}"/>
              </a:ext>
            </a:extLst>
          </p:cNvPr>
          <p:cNvSpPr>
            <a:spLocks noGrp="1"/>
          </p:cNvSpPr>
          <p:nvPr>
            <p:ph sz="half" idx="1"/>
          </p:nvPr>
        </p:nvSpPr>
        <p:spPr>
          <a:xfrm>
            <a:off x="845718" y="3453524"/>
            <a:ext cx="2710282" cy="2523410"/>
          </a:xfrm>
        </p:spPr>
        <p:txBody>
          <a:bodyPr>
            <a:normAutofit/>
          </a:bodyPr>
          <a:lstStyle/>
          <a:p>
            <a:r>
              <a:rPr lang="en-US" sz="2000" kern="1200" dirty="0">
                <a:latin typeface="Avenir Next LT Pro" panose="020B0504020202020204" pitchFamily="34" charset="0"/>
                <a:cs typeface="Calibri"/>
              </a:rPr>
              <a:t>Use process maps to identify process gaps and failures that you’ll need to address as you design and implement AR with effective CC.</a:t>
            </a:r>
          </a:p>
        </p:txBody>
      </p:sp>
      <p:sp>
        <p:nvSpPr>
          <p:cNvPr id="9" name="Rectangle 8" descr="Head with Gears">
            <a:extLst>
              <a:ext uri="{FF2B5EF4-FFF2-40B4-BE49-F238E27FC236}">
                <a16:creationId xmlns:a16="http://schemas.microsoft.com/office/drawing/2014/main" id="{8DB27E74-87E0-E329-EAC3-96C6C2F4B810}"/>
              </a:ext>
            </a:extLst>
          </p:cNvPr>
          <p:cNvSpPr/>
          <p:nvPr/>
        </p:nvSpPr>
        <p:spPr>
          <a:xfrm>
            <a:off x="5171957" y="1496321"/>
            <a:ext cx="1893704" cy="189370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5" name="Content Placeholder 14">
            <a:extLst>
              <a:ext uri="{FF2B5EF4-FFF2-40B4-BE49-F238E27FC236}">
                <a16:creationId xmlns:a16="http://schemas.microsoft.com/office/drawing/2014/main" id="{E9ABBDBF-F77A-3186-67EE-6B195382E8B6}"/>
              </a:ext>
            </a:extLst>
          </p:cNvPr>
          <p:cNvSpPr>
            <a:spLocks noGrp="1"/>
          </p:cNvSpPr>
          <p:nvPr>
            <p:ph sz="half" idx="2"/>
          </p:nvPr>
        </p:nvSpPr>
        <p:spPr>
          <a:xfrm>
            <a:off x="4763668" y="3453524"/>
            <a:ext cx="2710282" cy="2523410"/>
          </a:xfrm>
        </p:spPr>
        <p:txBody>
          <a:bodyPr>
            <a:normAutofit/>
          </a:bodyPr>
          <a:lstStyle/>
          <a:p>
            <a:r>
              <a:rPr lang="en-US" sz="2000" kern="1200" dirty="0">
                <a:latin typeface="Avenir Next LT Pro" panose="020B0504020202020204" pitchFamily="34" charset="0"/>
                <a:cs typeface="Calibri"/>
              </a:rPr>
              <a:t>Capture staff insights about what is working and what is not.</a:t>
            </a:r>
          </a:p>
        </p:txBody>
      </p:sp>
      <p:sp>
        <p:nvSpPr>
          <p:cNvPr id="11" name="Rectangle 10" descr="Fish">
            <a:extLst>
              <a:ext uri="{FF2B5EF4-FFF2-40B4-BE49-F238E27FC236}">
                <a16:creationId xmlns:a16="http://schemas.microsoft.com/office/drawing/2014/main" id="{CB4BFE63-01B8-ED42-8752-13B8AF30FEA3}"/>
              </a:ext>
            </a:extLst>
          </p:cNvPr>
          <p:cNvSpPr/>
          <p:nvPr/>
        </p:nvSpPr>
        <p:spPr>
          <a:xfrm>
            <a:off x="8842257" y="1496321"/>
            <a:ext cx="1893704" cy="189370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Content Placeholder 15">
            <a:extLst>
              <a:ext uri="{FF2B5EF4-FFF2-40B4-BE49-F238E27FC236}">
                <a16:creationId xmlns:a16="http://schemas.microsoft.com/office/drawing/2014/main" id="{327D1458-5262-A2D2-7642-17D1EBBE9280}"/>
              </a:ext>
            </a:extLst>
          </p:cNvPr>
          <p:cNvSpPr>
            <a:spLocks noGrp="1"/>
          </p:cNvSpPr>
          <p:nvPr>
            <p:ph sz="half" idx="13"/>
          </p:nvPr>
        </p:nvSpPr>
        <p:spPr>
          <a:xfrm>
            <a:off x="8433968" y="3453524"/>
            <a:ext cx="2710282" cy="2523411"/>
          </a:xfrm>
        </p:spPr>
        <p:txBody>
          <a:bodyPr>
            <a:normAutofit fontScale="92500"/>
          </a:bodyPr>
          <a:lstStyle/>
          <a:p>
            <a:r>
              <a:rPr lang="en-US" sz="2000" dirty="0">
                <a:latin typeface="Avenir Next LT Pro" panose="020B0504020202020204" pitchFamily="34" charset="0"/>
                <a:cs typeface="Calibri"/>
              </a:rPr>
              <a:t>Use Fishbone diagrams to group failures into categories that your redesigned processes will address</a:t>
            </a:r>
          </a:p>
          <a:p>
            <a:r>
              <a:rPr lang="en-US" sz="2000" dirty="0">
                <a:cs typeface="Calibri"/>
              </a:rPr>
              <a:t>(</a:t>
            </a:r>
            <a:r>
              <a:rPr lang="en-US" sz="2000" dirty="0">
                <a:solidFill>
                  <a:srgbClr val="FF0000"/>
                </a:solidFill>
                <a:cs typeface="Calibri"/>
              </a:rPr>
              <a:t>See next slide for an example</a:t>
            </a:r>
            <a:r>
              <a:rPr lang="en-US" sz="2000" dirty="0">
                <a:cs typeface="Calibri"/>
              </a:rPr>
              <a:t>)</a:t>
            </a:r>
            <a:endParaRPr lang="en-US" sz="2000" dirty="0">
              <a:latin typeface="Avenir Next LT Pro" panose="020B0504020202020204" pitchFamily="34" charset="0"/>
              <a:cs typeface="Calibri"/>
            </a:endParaRPr>
          </a:p>
        </p:txBody>
      </p:sp>
      <p:sp>
        <p:nvSpPr>
          <p:cNvPr id="3" name="Slide Number Placeholder 8">
            <a:extLst>
              <a:ext uri="{FF2B5EF4-FFF2-40B4-BE49-F238E27FC236}">
                <a16:creationId xmlns:a16="http://schemas.microsoft.com/office/drawing/2014/main" id="{73EE9FBC-32D9-F426-750A-3B5B143E110B}"/>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44</a:t>
            </a:fld>
            <a:endParaRPr lang="en-US" dirty="0"/>
          </a:p>
        </p:txBody>
      </p:sp>
    </p:spTree>
    <p:extLst>
      <p:ext uri="{BB962C8B-B14F-4D97-AF65-F5344CB8AC3E}">
        <p14:creationId xmlns:p14="http://schemas.microsoft.com/office/powerpoint/2010/main" val="685409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3C3FA3-521B-76F4-529D-167FF354EDEF}"/>
              </a:ext>
            </a:extLst>
          </p:cNvPr>
          <p:cNvSpPr>
            <a:spLocks noGrp="1"/>
          </p:cNvSpPr>
          <p:nvPr>
            <p:ph type="title"/>
          </p:nvPr>
        </p:nvSpPr>
        <p:spPr/>
        <p:txBody>
          <a:bodyPr>
            <a:normAutofit/>
          </a:bodyPr>
          <a:lstStyle/>
          <a:p>
            <a:r>
              <a:rPr lang="en-US" sz="3200" dirty="0"/>
              <a:t>Sample Fishbone Diagram</a:t>
            </a:r>
          </a:p>
        </p:txBody>
      </p:sp>
      <p:sp>
        <p:nvSpPr>
          <p:cNvPr id="4" name="Content Placeholder 3">
            <a:extLst>
              <a:ext uri="{FF2B5EF4-FFF2-40B4-BE49-F238E27FC236}">
                <a16:creationId xmlns:a16="http://schemas.microsoft.com/office/drawing/2014/main" id="{B0C7CE9F-AD0C-F64A-A9D7-5C58DD45FCE5}"/>
              </a:ext>
            </a:extLst>
          </p:cNvPr>
          <p:cNvSpPr>
            <a:spLocks noGrp="1"/>
          </p:cNvSpPr>
          <p:nvPr>
            <p:ph idx="1"/>
          </p:nvPr>
        </p:nvSpPr>
        <p:spPr>
          <a:xfrm>
            <a:off x="967770" y="5780890"/>
            <a:ext cx="10515600" cy="464654"/>
          </a:xfrm>
        </p:spPr>
        <p:txBody>
          <a:bodyPr>
            <a:normAutofit fontScale="77500" lnSpcReduction="20000"/>
          </a:bodyPr>
          <a:lstStyle/>
          <a:p>
            <a:pPr marL="0" indent="0">
              <a:buNone/>
            </a:pPr>
            <a:r>
              <a:rPr lang="en-US" dirty="0"/>
              <a:t>See the following slide for an accessible version of “Sample Fishbone Diagram”</a:t>
            </a:r>
            <a:endParaRPr lang="en-US" strike="sngStrike" dirty="0"/>
          </a:p>
        </p:txBody>
      </p:sp>
      <p:grpSp>
        <p:nvGrpSpPr>
          <p:cNvPr id="41" name="Group 40" descr="Take heart&#10;AHRQ's initiative to increase use of cardiac rehabilitiation">
            <a:extLst>
              <a:ext uri="{FF2B5EF4-FFF2-40B4-BE49-F238E27FC236}">
                <a16:creationId xmlns:a16="http://schemas.microsoft.com/office/drawing/2014/main" id="{8C8FFAA3-B5AC-4AA1-8A19-282C09CE65F0}"/>
              </a:ext>
            </a:extLst>
          </p:cNvPr>
          <p:cNvGrpSpPr/>
          <p:nvPr/>
        </p:nvGrpSpPr>
        <p:grpSpPr>
          <a:xfrm>
            <a:off x="0" y="6361406"/>
            <a:ext cx="12192000" cy="496594"/>
            <a:chOff x="350718" y="293325"/>
            <a:chExt cx="8442563" cy="496594"/>
          </a:xfrm>
        </p:grpSpPr>
        <p:sp>
          <p:nvSpPr>
            <p:cNvPr id="47" name="Rectangle 46">
              <a:extLst>
                <a:ext uri="{FF2B5EF4-FFF2-40B4-BE49-F238E27FC236}">
                  <a16:creationId xmlns:a16="http://schemas.microsoft.com/office/drawing/2014/main" id="{3C3BFEA0-9D03-4253-8013-5DA5F24464D0}"/>
                </a:ext>
              </a:extLst>
            </p:cNvPr>
            <p:cNvSpPr/>
            <p:nvPr/>
          </p:nvSpPr>
          <p:spPr>
            <a:xfrm>
              <a:off x="2179519" y="293325"/>
              <a:ext cx="6613762" cy="496594"/>
            </a:xfrm>
            <a:prstGeom prst="rect">
              <a:avLst/>
            </a:prstGeom>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sp>
          <p:nvSpPr>
            <p:cNvPr id="48" name="Rectangle 47">
              <a:extLst>
                <a:ext uri="{FF2B5EF4-FFF2-40B4-BE49-F238E27FC236}">
                  <a16:creationId xmlns:a16="http://schemas.microsoft.com/office/drawing/2014/main" id="{4B89865E-23A7-46EF-BDE4-D539A2E690CF}"/>
                </a:ext>
              </a:extLst>
            </p:cNvPr>
            <p:cNvSpPr/>
            <p:nvPr/>
          </p:nvSpPr>
          <p:spPr>
            <a:xfrm>
              <a:off x="350718" y="293325"/>
              <a:ext cx="1922755" cy="496594"/>
            </a:xfrm>
            <a:prstGeom prst="rect">
              <a:avLst/>
            </a:prstGeom>
            <a:solidFill>
              <a:srgbClr val="69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pic>
          <p:nvPicPr>
            <p:cNvPr id="49" name="Picture 48">
              <a:extLst>
                <a:ext uri="{FF2B5EF4-FFF2-40B4-BE49-F238E27FC236}">
                  <a16:creationId xmlns:a16="http://schemas.microsoft.com/office/drawing/2014/main" id="{290386C6-A3AB-458A-83C8-7851965DBC6C}"/>
                </a:ext>
              </a:extLst>
            </p:cNvPr>
            <p:cNvPicPr>
              <a:picLocks noChangeAspect="1"/>
            </p:cNvPicPr>
            <p:nvPr/>
          </p:nvPicPr>
          <p:blipFill>
            <a:blip r:embed="rId3"/>
            <a:stretch>
              <a:fillRect/>
            </a:stretch>
          </p:blipFill>
          <p:spPr>
            <a:xfrm>
              <a:off x="527282" y="392350"/>
              <a:ext cx="1539512" cy="304279"/>
            </a:xfrm>
            <a:prstGeom prst="rect">
              <a:avLst/>
            </a:prstGeom>
          </p:spPr>
        </p:pic>
        <p:pic>
          <p:nvPicPr>
            <p:cNvPr id="50" name="Picture 49">
              <a:extLst>
                <a:ext uri="{FF2B5EF4-FFF2-40B4-BE49-F238E27FC236}">
                  <a16:creationId xmlns:a16="http://schemas.microsoft.com/office/drawing/2014/main" id="{C929609B-A37E-4B78-89BD-4618B16AA2FE}"/>
                </a:ext>
              </a:extLst>
            </p:cNvPr>
            <p:cNvPicPr>
              <a:picLocks noChangeAspect="1"/>
            </p:cNvPicPr>
            <p:nvPr/>
          </p:nvPicPr>
          <p:blipFill rotWithShape="1">
            <a:blip r:embed="rId4"/>
            <a:srcRect t="83069"/>
            <a:stretch/>
          </p:blipFill>
          <p:spPr>
            <a:xfrm>
              <a:off x="2462563" y="447104"/>
              <a:ext cx="4169968" cy="176509"/>
            </a:xfrm>
            <a:prstGeom prst="rect">
              <a:avLst/>
            </a:prstGeom>
          </p:spPr>
        </p:pic>
      </p:grpSp>
      <p:sp>
        <p:nvSpPr>
          <p:cNvPr id="7" name="Slide Number Placeholder 8">
            <a:extLst>
              <a:ext uri="{FF2B5EF4-FFF2-40B4-BE49-F238E27FC236}">
                <a16:creationId xmlns:a16="http://schemas.microsoft.com/office/drawing/2014/main" id="{2AB640F0-BEDC-9772-A9D3-1BC2E9AF54F5}"/>
              </a:ext>
            </a:extLst>
          </p:cNvPr>
          <p:cNvSpPr txBox="1">
            <a:spLocks/>
          </p:cNvSpPr>
          <p:nvPr/>
        </p:nvSpPr>
        <p:spPr>
          <a:xfrm>
            <a:off x="8958097" y="596357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45</a:t>
            </a:fld>
            <a:endParaRPr lang="en-US" dirty="0"/>
          </a:p>
        </p:txBody>
      </p:sp>
      <p:grpSp>
        <p:nvGrpSpPr>
          <p:cNvPr id="3" name="Group 2" descr="Sample Fishbone Diagram of failures to refer all patients eligible for CR.&#10;">
            <a:extLst>
              <a:ext uri="{FF2B5EF4-FFF2-40B4-BE49-F238E27FC236}">
                <a16:creationId xmlns:a16="http://schemas.microsoft.com/office/drawing/2014/main" id="{5A6A666D-0203-28B1-2A4B-74136DB44C37}"/>
              </a:ext>
            </a:extLst>
          </p:cNvPr>
          <p:cNvGrpSpPr/>
          <p:nvPr/>
        </p:nvGrpSpPr>
        <p:grpSpPr>
          <a:xfrm>
            <a:off x="963284" y="1204717"/>
            <a:ext cx="10738013" cy="4144209"/>
            <a:chOff x="847170" y="1493131"/>
            <a:chExt cx="10738013" cy="4144209"/>
          </a:xfrm>
        </p:grpSpPr>
        <p:sp>
          <p:nvSpPr>
            <p:cNvPr id="68" name="TextBox 67">
              <a:extLst>
                <a:ext uri="{FF2B5EF4-FFF2-40B4-BE49-F238E27FC236}">
                  <a16:creationId xmlns:a16="http://schemas.microsoft.com/office/drawing/2014/main" id="{0BC8B516-CA1D-08BD-5B04-63A7BD5DE6A2}"/>
                </a:ext>
              </a:extLst>
            </p:cNvPr>
            <p:cNvSpPr txBox="1"/>
            <p:nvPr/>
          </p:nvSpPr>
          <p:spPr>
            <a:xfrm>
              <a:off x="1707322" y="2249770"/>
              <a:ext cx="3435150" cy="307777"/>
            </a:xfrm>
            <a:prstGeom prst="rect">
              <a:avLst/>
            </a:prstGeom>
            <a:noFill/>
          </p:spPr>
          <p:txBody>
            <a:bodyPr wrap="square" rtlCol="0">
              <a:spAutoFit/>
            </a:bodyPr>
            <a:lstStyle/>
            <a:p>
              <a:r>
                <a:rPr lang="en-US" sz="1400" dirty="0">
                  <a:latin typeface="Avenir Next LT Pro" panose="020B0504020202020204" pitchFamily="34" charset="0"/>
                </a:rPr>
                <a:t>Confusion over eligibility criteria </a:t>
              </a:r>
            </a:p>
          </p:txBody>
        </p:sp>
        <p:sp>
          <p:nvSpPr>
            <p:cNvPr id="69" name="TextBox 68">
              <a:extLst>
                <a:ext uri="{FF2B5EF4-FFF2-40B4-BE49-F238E27FC236}">
                  <a16:creationId xmlns:a16="http://schemas.microsoft.com/office/drawing/2014/main" id="{68C622FB-AE70-07B7-0038-AC1EE83550CA}"/>
                </a:ext>
              </a:extLst>
            </p:cNvPr>
            <p:cNvSpPr txBox="1"/>
            <p:nvPr/>
          </p:nvSpPr>
          <p:spPr>
            <a:xfrm>
              <a:off x="1847235" y="2678203"/>
              <a:ext cx="3761435" cy="307777"/>
            </a:xfrm>
            <a:prstGeom prst="rect">
              <a:avLst/>
            </a:prstGeom>
            <a:noFill/>
          </p:spPr>
          <p:txBody>
            <a:bodyPr wrap="square" rtlCol="0">
              <a:spAutoFit/>
            </a:bodyPr>
            <a:lstStyle/>
            <a:p>
              <a:r>
                <a:rPr lang="en-US" sz="1400" dirty="0">
                  <a:latin typeface="Avenir Next LT Pro" panose="020B0504020202020204" pitchFamily="34" charset="0"/>
                </a:rPr>
                <a:t>Exclusive reliance on admission codes</a:t>
              </a:r>
            </a:p>
          </p:txBody>
        </p:sp>
        <p:sp>
          <p:nvSpPr>
            <p:cNvPr id="70" name="TextBox 69">
              <a:extLst>
                <a:ext uri="{FF2B5EF4-FFF2-40B4-BE49-F238E27FC236}">
                  <a16:creationId xmlns:a16="http://schemas.microsoft.com/office/drawing/2014/main" id="{B61A3400-090F-D4AC-848A-C98FCB0C116E}"/>
                </a:ext>
              </a:extLst>
            </p:cNvPr>
            <p:cNvSpPr txBox="1"/>
            <p:nvPr/>
          </p:nvSpPr>
          <p:spPr>
            <a:xfrm>
              <a:off x="1998452" y="3081288"/>
              <a:ext cx="4398250" cy="307777"/>
            </a:xfrm>
            <a:prstGeom prst="rect">
              <a:avLst/>
            </a:prstGeom>
            <a:noFill/>
          </p:spPr>
          <p:txBody>
            <a:bodyPr wrap="square" rtlCol="0">
              <a:spAutoFit/>
            </a:bodyPr>
            <a:lstStyle/>
            <a:p>
              <a:r>
                <a:rPr lang="en-US" sz="1400" dirty="0">
                  <a:latin typeface="Avenir Next LT Pro" panose="020B0504020202020204" pitchFamily="34" charset="0"/>
                </a:rPr>
                <a:t>Ownership of eligibility determinations unclear</a:t>
              </a:r>
            </a:p>
          </p:txBody>
        </p:sp>
        <p:sp>
          <p:nvSpPr>
            <p:cNvPr id="85" name="TextBox 84">
              <a:extLst>
                <a:ext uri="{FF2B5EF4-FFF2-40B4-BE49-F238E27FC236}">
                  <a16:creationId xmlns:a16="http://schemas.microsoft.com/office/drawing/2014/main" id="{2AD175D6-E08D-5B3E-D112-18BA511D3CC8}"/>
                </a:ext>
              </a:extLst>
            </p:cNvPr>
            <p:cNvSpPr txBox="1"/>
            <p:nvPr/>
          </p:nvSpPr>
          <p:spPr>
            <a:xfrm>
              <a:off x="5818325" y="2249770"/>
              <a:ext cx="4231799" cy="307777"/>
            </a:xfrm>
            <a:prstGeom prst="rect">
              <a:avLst/>
            </a:prstGeom>
            <a:noFill/>
          </p:spPr>
          <p:txBody>
            <a:bodyPr wrap="square" rtlCol="0">
              <a:spAutoFit/>
            </a:bodyPr>
            <a:lstStyle/>
            <a:p>
              <a:r>
                <a:rPr lang="en-US" sz="1400" dirty="0">
                  <a:latin typeface="Avenir Next LT Pro" panose="020B0504020202020204" pitchFamily="34" charset="0"/>
                </a:rPr>
                <a:t>Confusion over who is responsible for referral</a:t>
              </a:r>
            </a:p>
          </p:txBody>
        </p:sp>
        <p:sp>
          <p:nvSpPr>
            <p:cNvPr id="86" name="TextBox 85">
              <a:extLst>
                <a:ext uri="{FF2B5EF4-FFF2-40B4-BE49-F238E27FC236}">
                  <a16:creationId xmlns:a16="http://schemas.microsoft.com/office/drawing/2014/main" id="{96D30B3B-46C4-B70A-191C-C6A769ED8C17}"/>
                </a:ext>
              </a:extLst>
            </p:cNvPr>
            <p:cNvSpPr txBox="1"/>
            <p:nvPr/>
          </p:nvSpPr>
          <p:spPr>
            <a:xfrm>
              <a:off x="5958239" y="2678203"/>
              <a:ext cx="4102045" cy="307777"/>
            </a:xfrm>
            <a:prstGeom prst="rect">
              <a:avLst/>
            </a:prstGeom>
            <a:noFill/>
          </p:spPr>
          <p:txBody>
            <a:bodyPr wrap="square" rtlCol="0">
              <a:spAutoFit/>
            </a:bodyPr>
            <a:lstStyle/>
            <a:p>
              <a:r>
                <a:rPr lang="en-US" sz="1400" dirty="0">
                  <a:latin typeface="Avenir Next LT Pro" panose="020B0504020202020204" pitchFamily="34" charset="0"/>
                </a:rPr>
                <a:t>CR program unaware of referral so no follow-up</a:t>
              </a:r>
            </a:p>
          </p:txBody>
        </p:sp>
        <p:sp>
          <p:nvSpPr>
            <p:cNvPr id="87" name="TextBox 86">
              <a:extLst>
                <a:ext uri="{FF2B5EF4-FFF2-40B4-BE49-F238E27FC236}">
                  <a16:creationId xmlns:a16="http://schemas.microsoft.com/office/drawing/2014/main" id="{2B9A3533-E884-111B-2B87-D6BF95288E3B}"/>
                </a:ext>
              </a:extLst>
            </p:cNvPr>
            <p:cNvSpPr txBox="1"/>
            <p:nvPr/>
          </p:nvSpPr>
          <p:spPr>
            <a:xfrm>
              <a:off x="6109456" y="3081288"/>
              <a:ext cx="4398250" cy="307777"/>
            </a:xfrm>
            <a:prstGeom prst="rect">
              <a:avLst/>
            </a:prstGeom>
            <a:noFill/>
          </p:spPr>
          <p:txBody>
            <a:bodyPr wrap="square" rtlCol="0">
              <a:spAutoFit/>
            </a:bodyPr>
            <a:lstStyle/>
            <a:p>
              <a:r>
                <a:rPr lang="en-US" sz="1400" dirty="0">
                  <a:latin typeface="Avenir Next LT Pro" panose="020B0504020202020204" pitchFamily="34" charset="0"/>
                </a:rPr>
                <a:t>Delayed follow-up due to CR program wait list</a:t>
              </a:r>
            </a:p>
          </p:txBody>
        </p:sp>
        <p:sp>
          <p:nvSpPr>
            <p:cNvPr id="91" name="TextBox 90">
              <a:extLst>
                <a:ext uri="{FF2B5EF4-FFF2-40B4-BE49-F238E27FC236}">
                  <a16:creationId xmlns:a16="http://schemas.microsoft.com/office/drawing/2014/main" id="{B1D9FD87-0AC5-006D-C3D0-F1557459DC01}"/>
                </a:ext>
              </a:extLst>
            </p:cNvPr>
            <p:cNvSpPr txBox="1"/>
            <p:nvPr/>
          </p:nvSpPr>
          <p:spPr>
            <a:xfrm>
              <a:off x="1940786" y="4526763"/>
              <a:ext cx="3435150" cy="307777"/>
            </a:xfrm>
            <a:prstGeom prst="rect">
              <a:avLst/>
            </a:prstGeom>
            <a:noFill/>
          </p:spPr>
          <p:txBody>
            <a:bodyPr wrap="square" rtlCol="0">
              <a:spAutoFit/>
            </a:bodyPr>
            <a:lstStyle/>
            <a:p>
              <a:r>
                <a:rPr lang="en-US" sz="1400" dirty="0">
                  <a:latin typeface="Avenir Next LT Pro" panose="020B0504020202020204" pitchFamily="34" charset="0"/>
                </a:rPr>
                <a:t>Lost track of paperwork</a:t>
              </a:r>
            </a:p>
          </p:txBody>
        </p:sp>
        <p:sp>
          <p:nvSpPr>
            <p:cNvPr id="92" name="TextBox 91">
              <a:extLst>
                <a:ext uri="{FF2B5EF4-FFF2-40B4-BE49-F238E27FC236}">
                  <a16:creationId xmlns:a16="http://schemas.microsoft.com/office/drawing/2014/main" id="{3FF4BF6C-6D05-5F47-9781-B0AF7A621C72}"/>
                </a:ext>
              </a:extLst>
            </p:cNvPr>
            <p:cNvSpPr txBox="1"/>
            <p:nvPr/>
          </p:nvSpPr>
          <p:spPr>
            <a:xfrm>
              <a:off x="2182299" y="4123994"/>
              <a:ext cx="3761435" cy="307777"/>
            </a:xfrm>
            <a:prstGeom prst="rect">
              <a:avLst/>
            </a:prstGeom>
            <a:noFill/>
          </p:spPr>
          <p:txBody>
            <a:bodyPr wrap="square" rtlCol="0">
              <a:spAutoFit/>
            </a:bodyPr>
            <a:lstStyle/>
            <a:p>
              <a:r>
                <a:rPr lang="en-US" sz="1400" dirty="0">
                  <a:latin typeface="Avenir Next LT Pro" panose="020B0504020202020204" pitchFamily="34" charset="0"/>
                </a:rPr>
                <a:t>Perception that patient won’t enroll anyway</a:t>
              </a:r>
            </a:p>
          </p:txBody>
        </p:sp>
        <p:sp>
          <p:nvSpPr>
            <p:cNvPr id="93" name="TextBox 92">
              <a:extLst>
                <a:ext uri="{FF2B5EF4-FFF2-40B4-BE49-F238E27FC236}">
                  <a16:creationId xmlns:a16="http://schemas.microsoft.com/office/drawing/2014/main" id="{BD6F8F3E-3105-0CFD-6B99-B1CFEC51EA5B}"/>
                </a:ext>
              </a:extLst>
            </p:cNvPr>
            <p:cNvSpPr txBox="1"/>
            <p:nvPr/>
          </p:nvSpPr>
          <p:spPr>
            <a:xfrm>
              <a:off x="2353836" y="3721225"/>
              <a:ext cx="4398250" cy="307777"/>
            </a:xfrm>
            <a:prstGeom prst="rect">
              <a:avLst/>
            </a:prstGeom>
            <a:noFill/>
          </p:spPr>
          <p:txBody>
            <a:bodyPr wrap="square" rtlCol="0">
              <a:spAutoFit/>
            </a:bodyPr>
            <a:lstStyle/>
            <a:p>
              <a:r>
                <a:rPr lang="en-US" sz="1400" dirty="0">
                  <a:latin typeface="Avenir Next LT Pro" panose="020B0504020202020204" pitchFamily="34" charset="0"/>
                </a:rPr>
                <a:t>Belief that CR is not beneficial</a:t>
              </a:r>
            </a:p>
          </p:txBody>
        </p:sp>
        <p:grpSp>
          <p:nvGrpSpPr>
            <p:cNvPr id="2" name="Group 1">
              <a:extLst>
                <a:ext uri="{FF2B5EF4-FFF2-40B4-BE49-F238E27FC236}">
                  <a16:creationId xmlns:a16="http://schemas.microsoft.com/office/drawing/2014/main" id="{3B2A0A61-D209-FB39-C23A-C803F1FC311A}"/>
                </a:ext>
              </a:extLst>
            </p:cNvPr>
            <p:cNvGrpSpPr/>
            <p:nvPr/>
          </p:nvGrpSpPr>
          <p:grpSpPr>
            <a:xfrm>
              <a:off x="847170" y="1493131"/>
              <a:ext cx="10738013" cy="4144209"/>
              <a:chOff x="847170" y="1493131"/>
              <a:chExt cx="10738013" cy="4144209"/>
            </a:xfrm>
          </p:grpSpPr>
          <p:sp>
            <p:nvSpPr>
              <p:cNvPr id="15" name="TextBox 14">
                <a:extLst>
                  <a:ext uri="{FF2B5EF4-FFF2-40B4-BE49-F238E27FC236}">
                    <a16:creationId xmlns:a16="http://schemas.microsoft.com/office/drawing/2014/main" id="{425BEE10-68E3-974E-B082-3E27B6977339}"/>
                  </a:ext>
                </a:extLst>
              </p:cNvPr>
              <p:cNvSpPr txBox="1"/>
              <p:nvPr/>
            </p:nvSpPr>
            <p:spPr>
              <a:xfrm>
                <a:off x="10257561" y="2777691"/>
                <a:ext cx="1327622" cy="1477328"/>
              </a:xfrm>
              <a:prstGeom prst="rect">
                <a:avLst/>
              </a:prstGeom>
              <a:solidFill>
                <a:srgbClr val="C42033"/>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Failure to refer all patients eligible for CR</a:t>
                </a:r>
              </a:p>
            </p:txBody>
          </p:sp>
          <p:cxnSp>
            <p:nvCxnSpPr>
              <p:cNvPr id="32" name="Straight Connector 31">
                <a:extLst>
                  <a:ext uri="{FF2B5EF4-FFF2-40B4-BE49-F238E27FC236}">
                    <a16:creationId xmlns:a16="http://schemas.microsoft.com/office/drawing/2014/main" id="{91381488-47D8-AF79-A2CB-B36C31536489}"/>
                  </a:ext>
                </a:extLst>
              </p:cNvPr>
              <p:cNvCxnSpPr>
                <a:cxnSpLocks/>
                <a:stCxn id="15" idx="1"/>
              </p:cNvCxnSpPr>
              <p:nvPr/>
            </p:nvCxnSpPr>
            <p:spPr>
              <a:xfrm flipH="1">
                <a:off x="1978132" y="3516355"/>
                <a:ext cx="82794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FA5427E-E619-2F4F-6ADC-1A14493961CC}"/>
                  </a:ext>
                </a:extLst>
              </p:cNvPr>
              <p:cNvCxnSpPr>
                <a:cxnSpLocks/>
              </p:cNvCxnSpPr>
              <p:nvPr/>
            </p:nvCxnSpPr>
            <p:spPr>
              <a:xfrm>
                <a:off x="1401192" y="1719222"/>
                <a:ext cx="590845" cy="18046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203C65-5665-B247-6B62-C6341C8F1969}"/>
                  </a:ext>
                </a:extLst>
              </p:cNvPr>
              <p:cNvCxnSpPr>
                <a:cxnSpLocks/>
              </p:cNvCxnSpPr>
              <p:nvPr/>
            </p:nvCxnSpPr>
            <p:spPr>
              <a:xfrm flipV="1">
                <a:off x="1475224" y="3518029"/>
                <a:ext cx="964450" cy="19485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5457F37-632D-32DE-7006-CD234E3D96FB}"/>
                  </a:ext>
                </a:extLst>
              </p:cNvPr>
              <p:cNvCxnSpPr>
                <a:cxnSpLocks/>
              </p:cNvCxnSpPr>
              <p:nvPr/>
            </p:nvCxnSpPr>
            <p:spPr>
              <a:xfrm>
                <a:off x="5538686" y="1719267"/>
                <a:ext cx="542536" cy="1804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2A3135-7122-17A4-A252-4EDCB35A0E8D}"/>
                  </a:ext>
                </a:extLst>
              </p:cNvPr>
              <p:cNvCxnSpPr>
                <a:cxnSpLocks/>
              </p:cNvCxnSpPr>
              <p:nvPr/>
            </p:nvCxnSpPr>
            <p:spPr>
              <a:xfrm flipV="1">
                <a:off x="6010872" y="3518029"/>
                <a:ext cx="964450" cy="1948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A02576-73D4-D6F6-F7F1-B3C1ECF26B7B}"/>
                  </a:ext>
                </a:extLst>
              </p:cNvPr>
              <p:cNvSpPr txBox="1"/>
              <p:nvPr/>
            </p:nvSpPr>
            <p:spPr>
              <a:xfrm>
                <a:off x="847170" y="1493131"/>
                <a:ext cx="2556588" cy="646331"/>
              </a:xfrm>
              <a:prstGeom prst="rect">
                <a:avLst/>
              </a:prstGeom>
              <a:solidFill>
                <a:srgbClr val="692A75"/>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Eligibility not identified</a:t>
                </a:r>
              </a:p>
            </p:txBody>
          </p:sp>
          <p:sp>
            <p:nvSpPr>
              <p:cNvPr id="29" name="TextBox 28">
                <a:extLst>
                  <a:ext uri="{FF2B5EF4-FFF2-40B4-BE49-F238E27FC236}">
                    <a16:creationId xmlns:a16="http://schemas.microsoft.com/office/drawing/2014/main" id="{C8B85E87-7017-CEDF-73FA-105CDC59497D}"/>
                  </a:ext>
                </a:extLst>
              </p:cNvPr>
              <p:cNvSpPr txBox="1"/>
              <p:nvPr/>
            </p:nvSpPr>
            <p:spPr>
              <a:xfrm>
                <a:off x="5382818" y="1493131"/>
                <a:ext cx="2556588" cy="646331"/>
              </a:xfrm>
              <a:prstGeom prst="rect">
                <a:avLst/>
              </a:prstGeom>
              <a:solidFill>
                <a:srgbClr val="692A75"/>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Referral process failures</a:t>
                </a:r>
              </a:p>
            </p:txBody>
          </p:sp>
          <p:sp>
            <p:nvSpPr>
              <p:cNvPr id="22" name="TextBox 21">
                <a:extLst>
                  <a:ext uri="{FF2B5EF4-FFF2-40B4-BE49-F238E27FC236}">
                    <a16:creationId xmlns:a16="http://schemas.microsoft.com/office/drawing/2014/main" id="{33227049-FF97-2545-2ECA-753649303163}"/>
                  </a:ext>
                </a:extLst>
              </p:cNvPr>
              <p:cNvSpPr txBox="1"/>
              <p:nvPr/>
            </p:nvSpPr>
            <p:spPr>
              <a:xfrm>
                <a:off x="5382818" y="4991008"/>
                <a:ext cx="2556588" cy="646331"/>
              </a:xfrm>
              <a:prstGeom prst="rect">
                <a:avLst/>
              </a:prstGeom>
              <a:solidFill>
                <a:srgbClr val="692A75"/>
              </a:solidFill>
              <a:ln>
                <a:noFill/>
              </a:ln>
            </p:spPr>
            <p:txBody>
              <a:bodyPr wrap="square" rtlCol="0">
                <a:spAutoFit/>
              </a:bodyPr>
              <a:lstStyle/>
              <a:p>
                <a:pPr algn="ctr"/>
                <a:r>
                  <a:rPr lang="en-US" b="1">
                    <a:solidFill>
                      <a:schemeClr val="bg1"/>
                    </a:solidFill>
                    <a:effectLst>
                      <a:outerShdw blurRad="38100" dist="38100" dir="2700000" algn="tl">
                        <a:srgbClr val="000000">
                          <a:alpha val="43137"/>
                        </a:srgbClr>
                      </a:outerShdw>
                    </a:effectLst>
                    <a:latin typeface="Avenir Next LT Pro" panose="020B0504020202020204" pitchFamily="34" charset="0"/>
                  </a:rPr>
                  <a:t>Patient objection to referral</a:t>
                </a:r>
              </a:p>
            </p:txBody>
          </p:sp>
          <p:sp>
            <p:nvSpPr>
              <p:cNvPr id="30" name="TextBox 29">
                <a:extLst>
                  <a:ext uri="{FF2B5EF4-FFF2-40B4-BE49-F238E27FC236}">
                    <a16:creationId xmlns:a16="http://schemas.microsoft.com/office/drawing/2014/main" id="{FAF7E09C-863A-EE35-3632-448DDF5E18B3}"/>
                  </a:ext>
                </a:extLst>
              </p:cNvPr>
              <p:cNvSpPr txBox="1"/>
              <p:nvPr/>
            </p:nvSpPr>
            <p:spPr>
              <a:xfrm>
                <a:off x="847170" y="4991009"/>
                <a:ext cx="2556588" cy="646331"/>
              </a:xfrm>
              <a:prstGeom prst="rect">
                <a:avLst/>
              </a:prstGeom>
              <a:solidFill>
                <a:srgbClr val="692A75"/>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Cardiologist failure to refer</a:t>
                </a:r>
              </a:p>
            </p:txBody>
          </p:sp>
        </p:grpSp>
        <p:sp>
          <p:nvSpPr>
            <p:cNvPr id="94" name="TextBox 93">
              <a:extLst>
                <a:ext uri="{FF2B5EF4-FFF2-40B4-BE49-F238E27FC236}">
                  <a16:creationId xmlns:a16="http://schemas.microsoft.com/office/drawing/2014/main" id="{E661FCA3-3F69-87AF-2CB7-38277F8763D7}"/>
                </a:ext>
              </a:extLst>
            </p:cNvPr>
            <p:cNvSpPr txBox="1"/>
            <p:nvPr/>
          </p:nvSpPr>
          <p:spPr>
            <a:xfrm>
              <a:off x="6532990" y="4526763"/>
              <a:ext cx="3934076" cy="307777"/>
            </a:xfrm>
            <a:prstGeom prst="rect">
              <a:avLst/>
            </a:prstGeom>
            <a:noFill/>
          </p:spPr>
          <p:txBody>
            <a:bodyPr wrap="square" rtlCol="0">
              <a:spAutoFit/>
            </a:bodyPr>
            <a:lstStyle/>
            <a:p>
              <a:r>
                <a:rPr lang="en-US" sz="1400" dirty="0">
                  <a:latin typeface="Avenir Next LT Pro" panose="020B0504020202020204" pitchFamily="34" charset="0"/>
                </a:rPr>
                <a:t>Depression or belief they cannot succeed</a:t>
              </a:r>
            </a:p>
          </p:txBody>
        </p:sp>
        <p:sp>
          <p:nvSpPr>
            <p:cNvPr id="95" name="TextBox 94">
              <a:extLst>
                <a:ext uri="{FF2B5EF4-FFF2-40B4-BE49-F238E27FC236}">
                  <a16:creationId xmlns:a16="http://schemas.microsoft.com/office/drawing/2014/main" id="{ADCF87A6-826F-1D0F-8104-0E9D9951D08E}"/>
                </a:ext>
              </a:extLst>
            </p:cNvPr>
            <p:cNvSpPr txBox="1"/>
            <p:nvPr/>
          </p:nvSpPr>
          <p:spPr>
            <a:xfrm>
              <a:off x="6774503" y="4123994"/>
              <a:ext cx="3761435" cy="307777"/>
            </a:xfrm>
            <a:prstGeom prst="rect">
              <a:avLst/>
            </a:prstGeom>
            <a:noFill/>
          </p:spPr>
          <p:txBody>
            <a:bodyPr wrap="square" rtlCol="0">
              <a:spAutoFit/>
            </a:bodyPr>
            <a:lstStyle/>
            <a:p>
              <a:r>
                <a:rPr lang="en-US" sz="1400" dirty="0">
                  <a:latin typeface="Avenir Next LT Pro" panose="020B0504020202020204" pitchFamily="34" charset="0"/>
                </a:rPr>
                <a:t>Concerns about cost and time required</a:t>
              </a:r>
            </a:p>
          </p:txBody>
        </p:sp>
        <p:sp>
          <p:nvSpPr>
            <p:cNvPr id="96" name="TextBox 95">
              <a:extLst>
                <a:ext uri="{FF2B5EF4-FFF2-40B4-BE49-F238E27FC236}">
                  <a16:creationId xmlns:a16="http://schemas.microsoft.com/office/drawing/2014/main" id="{CAFD6C87-9771-4702-EDDB-62CD0DD164AD}"/>
                </a:ext>
              </a:extLst>
            </p:cNvPr>
            <p:cNvSpPr txBox="1"/>
            <p:nvPr/>
          </p:nvSpPr>
          <p:spPr>
            <a:xfrm>
              <a:off x="6946040" y="3721225"/>
              <a:ext cx="4398250" cy="307777"/>
            </a:xfrm>
            <a:prstGeom prst="rect">
              <a:avLst/>
            </a:prstGeom>
            <a:noFill/>
          </p:spPr>
          <p:txBody>
            <a:bodyPr wrap="square" rtlCol="0">
              <a:spAutoFit/>
            </a:bodyPr>
            <a:lstStyle/>
            <a:p>
              <a:r>
                <a:rPr lang="en-US" sz="1400" dirty="0">
                  <a:latin typeface="Avenir Next LT Pro" panose="020B0504020202020204" pitchFamily="34" charset="0"/>
                </a:rPr>
                <a:t>Belief that CR is not beneficial</a:t>
              </a:r>
            </a:p>
          </p:txBody>
        </p:sp>
      </p:grpSp>
    </p:spTree>
    <p:extLst>
      <p:ext uri="{BB962C8B-B14F-4D97-AF65-F5344CB8AC3E}">
        <p14:creationId xmlns:p14="http://schemas.microsoft.com/office/powerpoint/2010/main" val="790496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3C3FA3-521B-76F4-529D-167FF354EDEF}"/>
              </a:ext>
            </a:extLst>
          </p:cNvPr>
          <p:cNvSpPr>
            <a:spLocks noGrp="1"/>
          </p:cNvSpPr>
          <p:nvPr>
            <p:ph type="title"/>
          </p:nvPr>
        </p:nvSpPr>
        <p:spPr/>
        <p:txBody>
          <a:bodyPr>
            <a:normAutofit/>
          </a:bodyPr>
          <a:lstStyle/>
          <a:p>
            <a:r>
              <a:rPr lang="en-US" sz="3200" dirty="0"/>
              <a:t>Accessible Sample Fishbone Diagram</a:t>
            </a:r>
          </a:p>
        </p:txBody>
      </p:sp>
      <p:sp>
        <p:nvSpPr>
          <p:cNvPr id="11" name="Text Placeholder 10">
            <a:extLst>
              <a:ext uri="{FF2B5EF4-FFF2-40B4-BE49-F238E27FC236}">
                <a16:creationId xmlns:a16="http://schemas.microsoft.com/office/drawing/2014/main" id="{70B38B6E-980C-ECF8-F7E7-BBE8F3DDEE40}"/>
              </a:ext>
            </a:extLst>
          </p:cNvPr>
          <p:cNvSpPr>
            <a:spLocks noGrp="1"/>
          </p:cNvSpPr>
          <p:nvPr>
            <p:ph type="body" sz="quarter" idx="13"/>
          </p:nvPr>
        </p:nvSpPr>
        <p:spPr>
          <a:xfrm>
            <a:off x="844395" y="1062319"/>
            <a:ext cx="10854119" cy="679395"/>
          </a:xfrm>
        </p:spPr>
        <p:txBody>
          <a:bodyPr/>
          <a:lstStyle/>
          <a:p>
            <a:r>
              <a:rPr lang="en-US" b="1" dirty="0">
                <a:latin typeface="Avenir Next LT Pro" panose="020B0504020202020204" pitchFamily="34" charset="0"/>
              </a:rPr>
              <a:t>Failure to refer all patients eligible for CR</a:t>
            </a:r>
          </a:p>
        </p:txBody>
      </p:sp>
      <p:sp>
        <p:nvSpPr>
          <p:cNvPr id="12" name="Text Placeholder 11">
            <a:extLst>
              <a:ext uri="{FF2B5EF4-FFF2-40B4-BE49-F238E27FC236}">
                <a16:creationId xmlns:a16="http://schemas.microsoft.com/office/drawing/2014/main" id="{4574FF7F-A044-AC54-19F4-9317979AF58D}"/>
              </a:ext>
            </a:extLst>
          </p:cNvPr>
          <p:cNvSpPr>
            <a:spLocks noGrp="1"/>
          </p:cNvSpPr>
          <p:nvPr>
            <p:ph type="body" sz="quarter" idx="14"/>
          </p:nvPr>
        </p:nvSpPr>
        <p:spPr>
          <a:xfrm>
            <a:off x="536574" y="1885357"/>
            <a:ext cx="5458805" cy="1850344"/>
          </a:xfrm>
        </p:spPr>
        <p:txBody>
          <a:bodyPr/>
          <a:lstStyle/>
          <a:p>
            <a:r>
              <a:rPr lang="en-US" b="1" dirty="0">
                <a:latin typeface="Avenir Next LT Pro" panose="020B0504020202020204" pitchFamily="34" charset="0"/>
              </a:rPr>
              <a:t>Eligibility not identified</a:t>
            </a:r>
          </a:p>
          <a:p>
            <a:pPr marL="285750" indent="-285750">
              <a:buFont typeface="Arial" panose="020B0604020202020204" pitchFamily="34" charset="0"/>
              <a:buChar char="•"/>
            </a:pPr>
            <a:r>
              <a:rPr lang="en-US" sz="1800" b="0" dirty="0">
                <a:solidFill>
                  <a:schemeClr val="tx1"/>
                </a:solidFill>
                <a:latin typeface="Avenir Next LT Pro" panose="020B0504020202020204" pitchFamily="34" charset="0"/>
              </a:rPr>
              <a:t>Confusion over eligibility criteria</a:t>
            </a:r>
          </a:p>
          <a:p>
            <a:pPr marL="285750" indent="-285750">
              <a:buFont typeface="Arial" panose="020B0604020202020204" pitchFamily="34" charset="0"/>
              <a:buChar char="•"/>
            </a:pPr>
            <a:r>
              <a:rPr lang="fr-FR" sz="1800" b="0" dirty="0">
                <a:solidFill>
                  <a:schemeClr val="tx1"/>
                </a:solidFill>
                <a:latin typeface="Avenir Next LT Pro" panose="020B0504020202020204" pitchFamily="34" charset="0"/>
              </a:rPr>
              <a:t>Exclusive </a:t>
            </a:r>
            <a:r>
              <a:rPr lang="fr-FR" sz="1800" b="0" dirty="0" err="1">
                <a:solidFill>
                  <a:schemeClr val="tx1"/>
                </a:solidFill>
                <a:latin typeface="Avenir Next LT Pro" panose="020B0504020202020204" pitchFamily="34" charset="0"/>
              </a:rPr>
              <a:t>reliance</a:t>
            </a:r>
            <a:r>
              <a:rPr lang="fr-FR" sz="1800" b="0" dirty="0">
                <a:solidFill>
                  <a:schemeClr val="tx1"/>
                </a:solidFill>
                <a:latin typeface="Avenir Next LT Pro" panose="020B0504020202020204" pitchFamily="34" charset="0"/>
              </a:rPr>
              <a:t> on admission codes</a:t>
            </a:r>
          </a:p>
          <a:p>
            <a:pPr marL="285750" indent="-285750">
              <a:buFont typeface="Arial" panose="020B0604020202020204" pitchFamily="34" charset="0"/>
              <a:buChar char="•"/>
            </a:pPr>
            <a:r>
              <a:rPr lang="en-US" sz="1800" b="0" dirty="0">
                <a:solidFill>
                  <a:schemeClr val="tx1"/>
                </a:solidFill>
                <a:latin typeface="Avenir Next LT Pro" panose="020B0504020202020204" pitchFamily="34" charset="0"/>
              </a:rPr>
              <a:t>Ownership of eligibility determinations unclear</a:t>
            </a:r>
          </a:p>
          <a:p>
            <a:endParaRPr lang="en-US" dirty="0"/>
          </a:p>
        </p:txBody>
      </p:sp>
      <p:sp>
        <p:nvSpPr>
          <p:cNvPr id="13" name="Text Placeholder 12">
            <a:extLst>
              <a:ext uri="{FF2B5EF4-FFF2-40B4-BE49-F238E27FC236}">
                <a16:creationId xmlns:a16="http://schemas.microsoft.com/office/drawing/2014/main" id="{2E66D833-B2E0-255D-F7B1-B5D5B14FC59B}"/>
              </a:ext>
            </a:extLst>
          </p:cNvPr>
          <p:cNvSpPr>
            <a:spLocks noGrp="1"/>
          </p:cNvSpPr>
          <p:nvPr>
            <p:ph type="body" sz="quarter" idx="15"/>
          </p:nvPr>
        </p:nvSpPr>
        <p:spPr>
          <a:xfrm>
            <a:off x="536574" y="4080641"/>
            <a:ext cx="5287268" cy="1832486"/>
          </a:xfrm>
        </p:spPr>
        <p:txBody>
          <a:bodyPr/>
          <a:lstStyle/>
          <a:p>
            <a:r>
              <a:rPr lang="en-US"/>
              <a:t>Cardiologist failure to refer</a:t>
            </a:r>
          </a:p>
          <a:p>
            <a:pPr marL="285750" indent="-285750">
              <a:buFont typeface="Arial" panose="020B0604020202020204" pitchFamily="34" charset="0"/>
              <a:buChar char="•"/>
            </a:pPr>
            <a:r>
              <a:rPr lang="en-US" b="0">
                <a:solidFill>
                  <a:schemeClr val="tx1"/>
                </a:solidFill>
              </a:rPr>
              <a:t>Belief </a:t>
            </a:r>
            <a:r>
              <a:rPr lang="en-US" b="0" dirty="0">
                <a:solidFill>
                  <a:schemeClr val="tx1"/>
                </a:solidFill>
              </a:rPr>
              <a:t>that CR is not beneficial</a:t>
            </a:r>
          </a:p>
          <a:p>
            <a:pPr marL="285750" indent="-285750">
              <a:buFont typeface="Arial" panose="020B0604020202020204" pitchFamily="34" charset="0"/>
              <a:buChar char="•"/>
            </a:pPr>
            <a:r>
              <a:rPr lang="en-US" b="0" dirty="0">
                <a:solidFill>
                  <a:schemeClr val="tx1"/>
                </a:solidFill>
              </a:rPr>
              <a:t>Perception that patient won’t enroll anyway</a:t>
            </a:r>
          </a:p>
          <a:p>
            <a:pPr marL="285750" indent="-285750">
              <a:buFont typeface="Arial" panose="020B0604020202020204" pitchFamily="34" charset="0"/>
              <a:buChar char="•"/>
            </a:pPr>
            <a:r>
              <a:rPr lang="en-US" b="0" dirty="0">
                <a:solidFill>
                  <a:schemeClr val="tx1"/>
                </a:solidFill>
              </a:rPr>
              <a:t>Lost track of paperwork</a:t>
            </a:r>
          </a:p>
          <a:p>
            <a:endParaRPr lang="en-US" dirty="0"/>
          </a:p>
        </p:txBody>
      </p:sp>
      <p:sp>
        <p:nvSpPr>
          <p:cNvPr id="14" name="Text Placeholder 13">
            <a:extLst>
              <a:ext uri="{FF2B5EF4-FFF2-40B4-BE49-F238E27FC236}">
                <a16:creationId xmlns:a16="http://schemas.microsoft.com/office/drawing/2014/main" id="{BCC8A7E9-4513-AC5E-C252-F42E47F3D2D1}"/>
              </a:ext>
            </a:extLst>
          </p:cNvPr>
          <p:cNvSpPr>
            <a:spLocks noGrp="1"/>
          </p:cNvSpPr>
          <p:nvPr>
            <p:ph type="body" sz="quarter" idx="16"/>
          </p:nvPr>
        </p:nvSpPr>
        <p:spPr>
          <a:xfrm>
            <a:off x="6197599" y="1885357"/>
            <a:ext cx="5458805" cy="2041920"/>
          </a:xfrm>
        </p:spPr>
        <p:txBody>
          <a:bodyPr/>
          <a:lstStyle/>
          <a:p>
            <a:r>
              <a:rPr lang="en-US" dirty="0"/>
              <a:t>Referral process failures</a:t>
            </a:r>
          </a:p>
          <a:p>
            <a:pPr marL="285750" indent="-285750">
              <a:buFont typeface="Arial" panose="020B0604020202020204" pitchFamily="34" charset="0"/>
              <a:buChar char="•"/>
            </a:pPr>
            <a:r>
              <a:rPr lang="en-US" b="0" dirty="0">
                <a:solidFill>
                  <a:schemeClr val="tx1"/>
                </a:solidFill>
              </a:rPr>
              <a:t>Confusion over who is responsible for referral</a:t>
            </a:r>
          </a:p>
          <a:p>
            <a:pPr marL="285750" indent="-285750">
              <a:buFont typeface="Arial" panose="020B0604020202020204" pitchFamily="34" charset="0"/>
              <a:buChar char="•"/>
            </a:pPr>
            <a:r>
              <a:rPr lang="en-US" b="0" dirty="0">
                <a:solidFill>
                  <a:schemeClr val="tx1"/>
                </a:solidFill>
              </a:rPr>
              <a:t>CR program unaware of referral so no follow-up</a:t>
            </a:r>
          </a:p>
          <a:p>
            <a:pPr marL="285750" indent="-285750">
              <a:buFont typeface="Arial" panose="020B0604020202020204" pitchFamily="34" charset="0"/>
              <a:buChar char="•"/>
            </a:pPr>
            <a:r>
              <a:rPr lang="en-US" b="0" dirty="0">
                <a:solidFill>
                  <a:schemeClr val="tx1"/>
                </a:solidFill>
              </a:rPr>
              <a:t>Delayed follow-up due to CR program wait list</a:t>
            </a:r>
          </a:p>
        </p:txBody>
      </p:sp>
      <p:sp>
        <p:nvSpPr>
          <p:cNvPr id="16" name="Text Placeholder 15">
            <a:extLst>
              <a:ext uri="{FF2B5EF4-FFF2-40B4-BE49-F238E27FC236}">
                <a16:creationId xmlns:a16="http://schemas.microsoft.com/office/drawing/2014/main" id="{BF28EC84-824C-2222-030C-F7456BFE9F34}"/>
              </a:ext>
            </a:extLst>
          </p:cNvPr>
          <p:cNvSpPr>
            <a:spLocks noGrp="1"/>
          </p:cNvSpPr>
          <p:nvPr>
            <p:ph type="body" sz="quarter" idx="17"/>
          </p:nvPr>
        </p:nvSpPr>
        <p:spPr>
          <a:xfrm>
            <a:off x="6197599" y="4080641"/>
            <a:ext cx="5458805" cy="1953233"/>
          </a:xfrm>
        </p:spPr>
        <p:txBody>
          <a:bodyPr/>
          <a:lstStyle/>
          <a:p>
            <a:r>
              <a:rPr lang="en-US" dirty="0"/>
              <a:t>Patient objection to referral</a:t>
            </a:r>
          </a:p>
          <a:p>
            <a:pPr marL="285750" indent="-285750">
              <a:buFont typeface="Arial" panose="020B0604020202020204" pitchFamily="34" charset="0"/>
              <a:buChar char="•"/>
            </a:pPr>
            <a:r>
              <a:rPr lang="en-US" b="0" dirty="0">
                <a:solidFill>
                  <a:schemeClr val="tx1"/>
                </a:solidFill>
              </a:rPr>
              <a:t>Belief that CR is not beneficial</a:t>
            </a:r>
          </a:p>
          <a:p>
            <a:pPr marL="285750" indent="-285750">
              <a:buFont typeface="Arial" panose="020B0604020202020204" pitchFamily="34" charset="0"/>
              <a:buChar char="•"/>
            </a:pPr>
            <a:r>
              <a:rPr lang="en-US" b="0" dirty="0">
                <a:solidFill>
                  <a:schemeClr val="tx1"/>
                </a:solidFill>
              </a:rPr>
              <a:t>Concerns about cost and time required</a:t>
            </a:r>
          </a:p>
          <a:p>
            <a:pPr marL="285750" indent="-285750">
              <a:buFont typeface="Arial" panose="020B0604020202020204" pitchFamily="34" charset="0"/>
              <a:buChar char="•"/>
            </a:pPr>
            <a:r>
              <a:rPr lang="en-US" b="0" dirty="0">
                <a:solidFill>
                  <a:schemeClr val="tx1"/>
                </a:solidFill>
              </a:rPr>
              <a:t>Depression or belief they cannot succeed</a:t>
            </a:r>
          </a:p>
          <a:p>
            <a:endParaRPr lang="en-US" dirty="0"/>
          </a:p>
        </p:txBody>
      </p:sp>
      <p:sp>
        <p:nvSpPr>
          <p:cNvPr id="7" name="Slide Number Placeholder 8">
            <a:extLst>
              <a:ext uri="{FF2B5EF4-FFF2-40B4-BE49-F238E27FC236}">
                <a16:creationId xmlns:a16="http://schemas.microsoft.com/office/drawing/2014/main" id="{2AB640F0-BEDC-9772-A9D3-1BC2E9AF54F5}"/>
              </a:ext>
            </a:extLst>
          </p:cNvPr>
          <p:cNvSpPr txBox="1">
            <a:spLocks/>
          </p:cNvSpPr>
          <p:nvPr/>
        </p:nvSpPr>
        <p:spPr>
          <a:xfrm>
            <a:off x="8763000" y="596276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46</a:t>
            </a:fld>
            <a:endParaRPr lang="en-US" dirty="0"/>
          </a:p>
        </p:txBody>
      </p:sp>
      <p:pic>
        <p:nvPicPr>
          <p:cNvPr id="17" name="Picture 16" descr="Take Heart. AHRQ's  Initiative to Increase Use of Cardiac Rehabilitation">
            <a:extLst>
              <a:ext uri="{FF2B5EF4-FFF2-40B4-BE49-F238E27FC236}">
                <a16:creationId xmlns:a16="http://schemas.microsoft.com/office/drawing/2014/main" id="{AE20794C-93C2-24BF-274E-DB2E3F982DA8}"/>
              </a:ext>
            </a:extLst>
          </p:cNvPr>
          <p:cNvPicPr>
            <a:picLocks noChangeAspect="1"/>
          </p:cNvPicPr>
          <p:nvPr/>
        </p:nvPicPr>
        <p:blipFill>
          <a:blip r:embed="rId3"/>
          <a:stretch>
            <a:fillRect/>
          </a:stretch>
        </p:blipFill>
        <p:spPr>
          <a:xfrm>
            <a:off x="0" y="6364224"/>
            <a:ext cx="12192000" cy="493776"/>
          </a:xfrm>
          <a:prstGeom prst="rect">
            <a:avLst/>
          </a:prstGeom>
        </p:spPr>
      </p:pic>
    </p:spTree>
    <p:extLst>
      <p:ext uri="{BB962C8B-B14F-4D97-AF65-F5344CB8AC3E}">
        <p14:creationId xmlns:p14="http://schemas.microsoft.com/office/powerpoint/2010/main" val="1591430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4540-729C-F357-BB29-93B8D3863D87}"/>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cs typeface="Calibri" panose="020F0502020204030204" pitchFamily="34" charset="0"/>
              </a:rPr>
              <a:t>Redesigning Workflow Processes</a:t>
            </a:r>
          </a:p>
        </p:txBody>
      </p:sp>
      <p:sp>
        <p:nvSpPr>
          <p:cNvPr id="9" name="Rectangle 8" descr="Lightbulb">
            <a:extLst>
              <a:ext uri="{FF2B5EF4-FFF2-40B4-BE49-F238E27FC236}">
                <a16:creationId xmlns:a16="http://schemas.microsoft.com/office/drawing/2014/main" id="{30D5A15F-AA18-B699-4A48-548F8DA26816}"/>
              </a:ext>
            </a:extLst>
          </p:cNvPr>
          <p:cNvSpPr/>
          <p:nvPr/>
        </p:nvSpPr>
        <p:spPr>
          <a:xfrm>
            <a:off x="937566" y="1626866"/>
            <a:ext cx="1802134" cy="180213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Content Placeholder 5">
            <a:extLst>
              <a:ext uri="{FF2B5EF4-FFF2-40B4-BE49-F238E27FC236}">
                <a16:creationId xmlns:a16="http://schemas.microsoft.com/office/drawing/2014/main" id="{86340E32-B8C6-B534-16E2-511DB702D2C3}"/>
              </a:ext>
            </a:extLst>
          </p:cNvPr>
          <p:cNvSpPr>
            <a:spLocks noGrp="1"/>
          </p:cNvSpPr>
          <p:nvPr>
            <p:ph sz="half" idx="1"/>
          </p:nvPr>
        </p:nvSpPr>
        <p:spPr>
          <a:xfrm>
            <a:off x="3457453" y="1950259"/>
            <a:ext cx="7796981" cy="2214044"/>
          </a:xfrm>
        </p:spPr>
        <p:txBody>
          <a:bodyPr/>
          <a:lstStyle/>
          <a:p>
            <a:pPr marL="0" indent="0">
              <a:buNone/>
            </a:pPr>
            <a:r>
              <a:rPr lang="en-US" sz="2800" dirty="0">
                <a:latin typeface="Avenir Next LT Pro" panose="020B0504020202020204" pitchFamily="34" charset="0"/>
              </a:rPr>
              <a:t>Collaborate and involve key stakeholders, including front line workers, to redesign workflow processes.</a:t>
            </a:r>
          </a:p>
        </p:txBody>
      </p:sp>
      <p:sp>
        <p:nvSpPr>
          <p:cNvPr id="8" name="Rectangle 7" descr="Workflow">
            <a:extLst>
              <a:ext uri="{FF2B5EF4-FFF2-40B4-BE49-F238E27FC236}">
                <a16:creationId xmlns:a16="http://schemas.microsoft.com/office/drawing/2014/main" id="{8A17BB45-B529-CEA9-F949-A4F69D2E4750}"/>
              </a:ext>
            </a:extLst>
          </p:cNvPr>
          <p:cNvSpPr/>
          <p:nvPr/>
        </p:nvSpPr>
        <p:spPr>
          <a:xfrm>
            <a:off x="937566" y="3931829"/>
            <a:ext cx="1802134" cy="180213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Content Placeholder 6">
            <a:extLst>
              <a:ext uri="{FF2B5EF4-FFF2-40B4-BE49-F238E27FC236}">
                <a16:creationId xmlns:a16="http://schemas.microsoft.com/office/drawing/2014/main" id="{E04265B2-DEDC-06C9-B879-6E490FE5EFAD}"/>
              </a:ext>
            </a:extLst>
          </p:cNvPr>
          <p:cNvSpPr>
            <a:spLocks noGrp="1"/>
          </p:cNvSpPr>
          <p:nvPr>
            <p:ph sz="half" idx="2"/>
          </p:nvPr>
        </p:nvSpPr>
        <p:spPr>
          <a:xfrm>
            <a:off x="3457453" y="4164303"/>
            <a:ext cx="7373257" cy="1569660"/>
          </a:xfrm>
        </p:spPr>
        <p:txBody>
          <a:bodyPr/>
          <a:lstStyle/>
          <a:p>
            <a:pPr marL="0" indent="0">
              <a:buNone/>
            </a:pPr>
            <a:r>
              <a:rPr lang="en-US" dirty="0"/>
              <a:t>Begin to think about ways to streamline activities and make workflow processes more efficient.</a:t>
            </a:r>
          </a:p>
          <a:p>
            <a:pPr marL="0" indent="0">
              <a:buNone/>
            </a:pPr>
            <a:endParaRPr lang="en-US" dirty="0"/>
          </a:p>
        </p:txBody>
      </p:sp>
      <p:sp>
        <p:nvSpPr>
          <p:cNvPr id="3" name="Slide Number Placeholder 8">
            <a:extLst>
              <a:ext uri="{FF2B5EF4-FFF2-40B4-BE49-F238E27FC236}">
                <a16:creationId xmlns:a16="http://schemas.microsoft.com/office/drawing/2014/main" id="{0BEF58C1-5CE6-99CE-B21A-4EF9FFB448D3}"/>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47</a:t>
            </a:fld>
            <a:endParaRPr lang="en-US" dirty="0"/>
          </a:p>
        </p:txBody>
      </p:sp>
    </p:spTree>
    <p:extLst>
      <p:ext uri="{BB962C8B-B14F-4D97-AF65-F5344CB8AC3E}">
        <p14:creationId xmlns:p14="http://schemas.microsoft.com/office/powerpoint/2010/main" val="460383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p:txBody>
          <a:bodyPr>
            <a:normAutofit/>
          </a:bodyPr>
          <a:lstStyle/>
          <a:p>
            <a:pPr algn="ctr"/>
            <a:r>
              <a:rPr lang="en-US" sz="3400" dirty="0">
                <a:solidFill>
                  <a:schemeClr val="bg1"/>
                </a:solidFill>
              </a:rPr>
              <a:t>Learn More about: </a:t>
            </a:r>
            <a:r>
              <a:rPr lang="en-US" sz="3400" i="1" dirty="0">
                <a:solidFill>
                  <a:schemeClr val="bg1"/>
                </a:solidFill>
              </a:rPr>
              <a:t>Workflow Process Mapping</a:t>
            </a:r>
          </a:p>
        </p:txBody>
      </p:sp>
      <p:sp>
        <p:nvSpPr>
          <p:cNvPr id="8" name="Content Placeholder 7">
            <a:extLst>
              <a:ext uri="{FF2B5EF4-FFF2-40B4-BE49-F238E27FC236}">
                <a16:creationId xmlns:a16="http://schemas.microsoft.com/office/drawing/2014/main" id="{D4420D0C-1FB7-29E5-9874-EC383954B73D}"/>
              </a:ext>
            </a:extLst>
          </p:cNvPr>
          <p:cNvSpPr>
            <a:spLocks noGrp="1"/>
          </p:cNvSpPr>
          <p:nvPr>
            <p:ph idx="1"/>
          </p:nvPr>
        </p:nvSpPr>
        <p:spPr>
          <a:xfrm>
            <a:off x="657225" y="971550"/>
            <a:ext cx="10215564" cy="5148261"/>
          </a:xfrm>
        </p:spPr>
        <p:txBody>
          <a:bodyPr>
            <a:normAutofit/>
          </a:bodyPr>
          <a:lstStyle/>
          <a:p>
            <a:pPr>
              <a:lnSpc>
                <a:spcPct val="115000"/>
              </a:lnSpc>
            </a:pPr>
            <a:r>
              <a:rPr lang="en-US" sz="3600" dirty="0"/>
              <a:t>See the </a:t>
            </a:r>
            <a:r>
              <a:rPr lang="en-US" sz="3600" dirty="0">
                <a:hlinkClick r:id="rId3" action="ppaction://hlinksldjump"/>
              </a:rPr>
              <a:t>Appendix</a:t>
            </a:r>
            <a:r>
              <a:rPr lang="en-US" sz="3600" dirty="0"/>
              <a:t> at the end of this slide deck for a set of a slides with detailed, step-by-step guidance for conducting the process mapping exercise </a:t>
            </a:r>
          </a:p>
          <a:p>
            <a:pPr>
              <a:lnSpc>
                <a:spcPct val="115000"/>
              </a:lnSpc>
            </a:pPr>
            <a:r>
              <a:rPr kumimoji="0" lang="en-US" sz="3600" b="0" i="0" u="sng" strike="noStrike" kern="1200" cap="none" spc="0" normalizeH="0" baseline="0" noProof="0" dirty="0">
                <a:ln>
                  <a:noFill/>
                </a:ln>
                <a:solidFill>
                  <a:srgbClr val="005B94"/>
                </a:solidFill>
                <a:effectLst/>
                <a:uLnTx/>
                <a:uFillTx/>
                <a:latin typeface="Source Sans Pro" panose="020B0503030403020204" pitchFamily="34" charset="0"/>
                <a:ea typeface="+mn-ea"/>
                <a:cs typeface="+mn-cs"/>
                <a:hlinkClick r:id="rId4"/>
              </a:rPr>
              <a:t>View Recording of Original </a:t>
            </a:r>
            <a:r>
              <a:rPr lang="en-US" sz="3600" u="sng" dirty="0">
                <a:solidFill>
                  <a:srgbClr val="005B94"/>
                </a:solidFill>
                <a:latin typeface="Source Sans Pro" panose="020B0503030403020204" pitchFamily="34" charset="0"/>
                <a:hlinkClick r:id="rId4"/>
              </a:rPr>
              <a:t>Training Module 3: </a:t>
            </a:r>
            <a:r>
              <a:rPr kumimoji="0" lang="en-US" sz="3600" b="0" i="0" u="sng" strike="noStrike" kern="1200" cap="none" spc="0" normalizeH="0" baseline="0" noProof="0" dirty="0">
                <a:ln>
                  <a:noFill/>
                </a:ln>
                <a:solidFill>
                  <a:srgbClr val="005B94"/>
                </a:solidFill>
                <a:effectLst/>
                <a:uLnTx/>
                <a:uFillTx/>
                <a:latin typeface="Source Sans Pro" panose="020B0503030403020204" pitchFamily="34" charset="0"/>
                <a:ea typeface="+mn-ea"/>
                <a:cs typeface="+mn-cs"/>
                <a:hlinkClick r:id="rId4"/>
              </a:rPr>
              <a:t>Understanding Your Workflow Processes to Prepare for System Change</a:t>
            </a:r>
            <a:endParaRPr kumimoji="0" lang="en-US" sz="3600" b="0" i="0" u="sng" strike="noStrike" kern="1200" cap="none" spc="0" normalizeH="0" baseline="0" noProof="0" dirty="0">
              <a:ln>
                <a:noFill/>
              </a:ln>
              <a:solidFill>
                <a:srgbClr val="005B94"/>
              </a:solidFill>
              <a:effectLst/>
              <a:uLnTx/>
              <a:uFillTx/>
              <a:latin typeface="Source Sans Pro" panose="020B0503030403020204" pitchFamily="34" charset="0"/>
              <a:ea typeface="+mn-ea"/>
              <a:cs typeface="+mn-cs"/>
            </a:endParaRPr>
          </a:p>
          <a:p>
            <a:pPr>
              <a:lnSpc>
                <a:spcPct val="115000"/>
              </a:lnSpc>
            </a:pPr>
            <a:endParaRPr lang="en-US" sz="3600" dirty="0"/>
          </a:p>
          <a:p>
            <a:pPr>
              <a:lnSpc>
                <a:spcPct val="115000"/>
              </a:lnSpc>
            </a:pPr>
            <a:endParaRPr lang="en-US" sz="3600" dirty="0"/>
          </a:p>
        </p:txBody>
      </p:sp>
      <p:sp>
        <p:nvSpPr>
          <p:cNvPr id="2" name="Slide Number Placeholder 8">
            <a:extLst>
              <a:ext uri="{FF2B5EF4-FFF2-40B4-BE49-F238E27FC236}">
                <a16:creationId xmlns:a16="http://schemas.microsoft.com/office/drawing/2014/main" id="{F0E455BE-E04D-8B8F-C4E0-2186A9D61956}"/>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48</a:t>
            </a:fld>
            <a:endParaRPr lang="en-US" dirty="0"/>
          </a:p>
        </p:txBody>
      </p:sp>
    </p:spTree>
    <p:extLst>
      <p:ext uri="{BB962C8B-B14F-4D97-AF65-F5344CB8AC3E}">
        <p14:creationId xmlns:p14="http://schemas.microsoft.com/office/powerpoint/2010/main" val="2158730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Step 5: Understanding Data</a:t>
            </a:r>
            <a:endParaRPr lang="en-US" dirty="0">
              <a:cs typeface="Calibri"/>
            </a:endParaRPr>
          </a:p>
        </p:txBody>
      </p:sp>
    </p:spTree>
    <p:extLst>
      <p:ext uri="{BB962C8B-B14F-4D97-AF65-F5344CB8AC3E}">
        <p14:creationId xmlns:p14="http://schemas.microsoft.com/office/powerpoint/2010/main" val="377076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Project Overview</a:t>
            </a:r>
            <a:endParaRPr lang="en-US" dirty="0">
              <a:cs typeface="Calibri"/>
            </a:endParaRPr>
          </a:p>
        </p:txBody>
      </p:sp>
    </p:spTree>
    <p:extLst>
      <p:ext uri="{BB962C8B-B14F-4D97-AF65-F5344CB8AC3E}">
        <p14:creationId xmlns:p14="http://schemas.microsoft.com/office/powerpoint/2010/main" val="3270317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DCDDE2-AB85-A086-9678-D5C88E74EB41}"/>
              </a:ext>
            </a:extLst>
          </p:cNvPr>
          <p:cNvSpPr>
            <a:spLocks noGrp="1"/>
          </p:cNvSpPr>
          <p:nvPr>
            <p:ph type="title"/>
          </p:nvPr>
        </p:nvSpPr>
        <p:spPr/>
        <p:txBody>
          <a:bodyPr>
            <a:normAutofit/>
          </a:bodyPr>
          <a:lstStyle/>
          <a:p>
            <a:r>
              <a:rPr lang="en-US" dirty="0"/>
              <a:t>The Role of Data</a:t>
            </a:r>
          </a:p>
        </p:txBody>
      </p:sp>
      <p:sp>
        <p:nvSpPr>
          <p:cNvPr id="8" name="Content Placeholder 7">
            <a:extLst>
              <a:ext uri="{FF2B5EF4-FFF2-40B4-BE49-F238E27FC236}">
                <a16:creationId xmlns:a16="http://schemas.microsoft.com/office/drawing/2014/main" id="{1F40506D-836E-5089-FDE7-625372B94B98}"/>
              </a:ext>
            </a:extLst>
          </p:cNvPr>
          <p:cNvSpPr>
            <a:spLocks noGrp="1"/>
          </p:cNvSpPr>
          <p:nvPr>
            <p:ph idx="1"/>
          </p:nvPr>
        </p:nvSpPr>
        <p:spPr>
          <a:xfrm>
            <a:off x="838200" y="1256145"/>
            <a:ext cx="6811297" cy="4920818"/>
          </a:xfrm>
        </p:spPr>
        <p:txBody>
          <a:bodyPr>
            <a:normAutofit lnSpcReduction="10000"/>
          </a:bodyPr>
          <a:lstStyle/>
          <a:p>
            <a:pPr marL="0" indent="0">
              <a:buNone/>
            </a:pPr>
            <a:r>
              <a:rPr lang="en-US" b="1" dirty="0"/>
              <a:t>Data are used to:</a:t>
            </a:r>
          </a:p>
          <a:p>
            <a:r>
              <a:rPr lang="en-US" sz="2400" dirty="0">
                <a:latin typeface="Calibri"/>
                <a:cs typeface="Calibri"/>
              </a:rPr>
              <a:t>Establish the need for the project and the starting point.</a:t>
            </a:r>
          </a:p>
          <a:p>
            <a:r>
              <a:rPr lang="en-US" sz="2400" dirty="0">
                <a:latin typeface="Calibri"/>
                <a:cs typeface="Calibri"/>
              </a:rPr>
              <a:t>Identify gaps, errors, discrepancies, and areas for improvement.</a:t>
            </a:r>
          </a:p>
          <a:p>
            <a:r>
              <a:rPr lang="en-US" sz="2400" dirty="0">
                <a:latin typeface="Calibri"/>
                <a:cs typeface="Calibri"/>
              </a:rPr>
              <a:t>Help set targets for the future.</a:t>
            </a:r>
          </a:p>
          <a:p>
            <a:r>
              <a:rPr lang="en-US" sz="2400" dirty="0">
                <a:latin typeface="Calibri"/>
                <a:cs typeface="Calibri"/>
              </a:rPr>
              <a:t>Inform the implementation of a workable AR system as well as the structuring and monitoring of CC activities.</a:t>
            </a:r>
          </a:p>
          <a:p>
            <a:r>
              <a:rPr lang="en-US" sz="2400" dirty="0">
                <a:latin typeface="Calibri"/>
                <a:cs typeface="Calibri"/>
              </a:rPr>
              <a:t>Provide objective evidence.</a:t>
            </a:r>
          </a:p>
          <a:p>
            <a:r>
              <a:rPr lang="en-US" sz="2400" dirty="0">
                <a:latin typeface="Calibri"/>
                <a:cs typeface="Calibri"/>
              </a:rPr>
              <a:t>Track improvement progress and identify continuing needs.</a:t>
            </a:r>
            <a:endParaRPr lang="en-US" sz="2400" dirty="0"/>
          </a:p>
        </p:txBody>
      </p:sp>
      <p:pic>
        <p:nvPicPr>
          <p:cNvPr id="3" name="Graphic 2" descr="Presentation with pie chart with solid fill">
            <a:extLst>
              <a:ext uri="{FF2B5EF4-FFF2-40B4-BE49-F238E27FC236}">
                <a16:creationId xmlns:a16="http://schemas.microsoft.com/office/drawing/2014/main" id="{69B134C8-C2E5-420F-8346-F03580E19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9497" y="1874729"/>
            <a:ext cx="3909150" cy="3909150"/>
          </a:xfrm>
          <a:prstGeom prst="rect">
            <a:avLst/>
          </a:prstGeom>
          <a:effectLst>
            <a:innerShdw blurRad="63500" dist="50800" dir="13500000">
              <a:prstClr val="black">
                <a:alpha val="50000"/>
              </a:prstClr>
            </a:innerShdw>
          </a:effectLst>
        </p:spPr>
      </p:pic>
      <p:sp>
        <p:nvSpPr>
          <p:cNvPr id="2" name="Slide Number Placeholder 8">
            <a:extLst>
              <a:ext uri="{FF2B5EF4-FFF2-40B4-BE49-F238E27FC236}">
                <a16:creationId xmlns:a16="http://schemas.microsoft.com/office/drawing/2014/main" id="{115A5A52-90C1-ADE9-5540-D49A4AA6781C}"/>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50</a:t>
            </a:fld>
            <a:endParaRPr lang="en-US" dirty="0"/>
          </a:p>
        </p:txBody>
      </p:sp>
    </p:spTree>
    <p:extLst>
      <p:ext uri="{BB962C8B-B14F-4D97-AF65-F5344CB8AC3E}">
        <p14:creationId xmlns:p14="http://schemas.microsoft.com/office/powerpoint/2010/main" val="1808167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729BC-53C0-B678-327F-F850519A19E8}"/>
              </a:ext>
            </a:extLst>
          </p:cNvPr>
          <p:cNvSpPr>
            <a:spLocks noGrp="1"/>
          </p:cNvSpPr>
          <p:nvPr>
            <p:ph type="title"/>
          </p:nvPr>
        </p:nvSpPr>
        <p:spPr/>
        <p:txBody>
          <a:bodyPr>
            <a:normAutofit/>
          </a:bodyPr>
          <a:lstStyle/>
          <a:p>
            <a:r>
              <a:rPr lang="en-US" dirty="0"/>
              <a:t>Build a Data Team</a:t>
            </a:r>
          </a:p>
        </p:txBody>
      </p:sp>
      <p:pic>
        <p:nvPicPr>
          <p:cNvPr id="10" name="Graphic 9" descr="Bar chart outline">
            <a:extLst>
              <a:ext uri="{FF2B5EF4-FFF2-40B4-BE49-F238E27FC236}">
                <a16:creationId xmlns:a16="http://schemas.microsoft.com/office/drawing/2014/main" id="{B60291AC-440A-965F-2C0A-5B9EF12A6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229" y="1966195"/>
            <a:ext cx="3500718" cy="3500718"/>
          </a:xfrm>
          <a:prstGeom prst="rect">
            <a:avLst/>
          </a:prstGeom>
          <a:effectLst>
            <a:innerShdw blurRad="63500" dist="50800" dir="13500000">
              <a:prstClr val="black">
                <a:alpha val="50000"/>
              </a:prstClr>
            </a:innerShdw>
          </a:effectLst>
        </p:spPr>
      </p:pic>
      <p:sp>
        <p:nvSpPr>
          <p:cNvPr id="6" name="Content Placeholder 5">
            <a:extLst>
              <a:ext uri="{FF2B5EF4-FFF2-40B4-BE49-F238E27FC236}">
                <a16:creationId xmlns:a16="http://schemas.microsoft.com/office/drawing/2014/main" id="{A24F32DF-AA32-FB7E-CB7A-CBEBD322C768}"/>
              </a:ext>
            </a:extLst>
          </p:cNvPr>
          <p:cNvSpPr>
            <a:spLocks noGrp="1"/>
          </p:cNvSpPr>
          <p:nvPr>
            <p:ph idx="1"/>
          </p:nvPr>
        </p:nvSpPr>
        <p:spPr>
          <a:xfrm>
            <a:off x="4561840" y="1256145"/>
            <a:ext cx="5929179" cy="5100205"/>
          </a:xfrm>
        </p:spPr>
        <p:txBody>
          <a:bodyPr>
            <a:normAutofit fontScale="92500" lnSpcReduction="20000"/>
          </a:bodyPr>
          <a:lstStyle/>
          <a:p>
            <a:pPr marL="0" indent="0">
              <a:lnSpc>
                <a:spcPct val="115000"/>
              </a:lnSpc>
              <a:buNone/>
            </a:pPr>
            <a:r>
              <a:rPr lang="en-US" sz="2400" b="1" dirty="0"/>
              <a:t>Who should be involved?</a:t>
            </a:r>
          </a:p>
          <a:p>
            <a:pPr>
              <a:lnSpc>
                <a:spcPct val="115000"/>
              </a:lnSpc>
            </a:pPr>
            <a:r>
              <a:rPr lang="en-US" sz="2000" b="1" dirty="0"/>
              <a:t>People to include on the QI team for their data needs or data expertise:</a:t>
            </a:r>
          </a:p>
          <a:p>
            <a:pPr marL="800100" lvl="1" indent="-342900">
              <a:lnSpc>
                <a:spcPct val="115000"/>
              </a:lnSpc>
              <a:buFont typeface="Arial" panose="020B0604020202020204" pitchFamily="34" charset="0"/>
              <a:buChar char="•"/>
            </a:pPr>
            <a:r>
              <a:rPr lang="en-US" sz="2000" dirty="0"/>
              <a:t>IT Department Staff</a:t>
            </a:r>
          </a:p>
          <a:p>
            <a:pPr marL="800100" lvl="1" indent="-342900">
              <a:lnSpc>
                <a:spcPct val="115000"/>
              </a:lnSpc>
              <a:buFont typeface="Arial" panose="020B0604020202020204" pitchFamily="34" charset="0"/>
              <a:buChar char="•"/>
            </a:pPr>
            <a:r>
              <a:rPr lang="en-US" sz="2000" dirty="0"/>
              <a:t>CR Staff Responsible for Patient Tracking</a:t>
            </a:r>
          </a:p>
          <a:p>
            <a:pPr marL="800100" lvl="1" indent="-342900">
              <a:lnSpc>
                <a:spcPct val="115000"/>
              </a:lnSpc>
              <a:buFont typeface="Arial" panose="020B0604020202020204" pitchFamily="34" charset="0"/>
              <a:buChar char="•"/>
            </a:pPr>
            <a:r>
              <a:rPr lang="en-US" sz="2000" dirty="0"/>
              <a:t>Care Coordinators</a:t>
            </a:r>
          </a:p>
          <a:p>
            <a:pPr marL="800100" lvl="1" indent="-342900">
              <a:lnSpc>
                <a:spcPct val="115000"/>
              </a:lnSpc>
              <a:buFont typeface="Arial" panose="020B0604020202020204" pitchFamily="34" charset="0"/>
              <a:buChar char="•"/>
            </a:pPr>
            <a:r>
              <a:rPr lang="en-US" sz="2000" dirty="0"/>
              <a:t>Unit Managers</a:t>
            </a:r>
          </a:p>
          <a:p>
            <a:pPr marL="800100" lvl="1" indent="-342900">
              <a:lnSpc>
                <a:spcPct val="115000"/>
              </a:lnSpc>
              <a:buFont typeface="Arial" panose="020B0604020202020204" pitchFamily="34" charset="0"/>
              <a:buChar char="•"/>
            </a:pPr>
            <a:r>
              <a:rPr lang="en-US" sz="2000" dirty="0"/>
              <a:t>Unit- or System-level Leadership</a:t>
            </a:r>
          </a:p>
          <a:p>
            <a:pPr marL="800100" lvl="1" indent="-342900">
              <a:lnSpc>
                <a:spcPct val="115000"/>
              </a:lnSpc>
              <a:buFont typeface="Arial" panose="020B0604020202020204" pitchFamily="34" charset="0"/>
              <a:buChar char="•"/>
            </a:pPr>
            <a:r>
              <a:rPr lang="en-US" sz="2000" dirty="0"/>
              <a:t>Other CR Staff</a:t>
            </a:r>
          </a:p>
          <a:p>
            <a:pPr marL="800100" lvl="1" indent="-342900">
              <a:lnSpc>
                <a:spcPct val="115000"/>
              </a:lnSpc>
              <a:buFont typeface="Arial" panose="020B0604020202020204" pitchFamily="34" charset="0"/>
              <a:buChar char="•"/>
            </a:pPr>
            <a:r>
              <a:rPr lang="en-US" sz="2000" dirty="0"/>
              <a:t>Others with Data Expertise</a:t>
            </a:r>
          </a:p>
          <a:p>
            <a:pPr>
              <a:lnSpc>
                <a:spcPct val="115000"/>
              </a:lnSpc>
            </a:pPr>
            <a:r>
              <a:rPr lang="en-US" sz="2000" b="1" dirty="0"/>
              <a:t>Periodically, you’ll need input from:</a:t>
            </a:r>
          </a:p>
          <a:p>
            <a:pPr marL="800100" lvl="1" indent="-342900">
              <a:lnSpc>
                <a:spcPct val="115000"/>
              </a:lnSpc>
              <a:buFont typeface="Arial" panose="020B0604020202020204" pitchFamily="34" charset="0"/>
              <a:buChar char="•"/>
            </a:pPr>
            <a:r>
              <a:rPr lang="en-US" sz="2000" dirty="0"/>
              <a:t>Cardiologists</a:t>
            </a:r>
          </a:p>
          <a:p>
            <a:pPr marL="800100" lvl="1" indent="-342900">
              <a:lnSpc>
                <a:spcPct val="115000"/>
              </a:lnSpc>
              <a:buFont typeface="Arial" panose="020B0604020202020204" pitchFamily="34" charset="0"/>
              <a:buChar char="•"/>
            </a:pPr>
            <a:r>
              <a:rPr lang="en-US" sz="2000" dirty="0"/>
              <a:t>Nurses</a:t>
            </a:r>
          </a:p>
          <a:p>
            <a:pPr marL="800100" lvl="1" indent="-342900">
              <a:lnSpc>
                <a:spcPct val="115000"/>
              </a:lnSpc>
              <a:buFont typeface="Arial" panose="020B0604020202020204" pitchFamily="34" charset="0"/>
              <a:buChar char="•"/>
            </a:pPr>
            <a:r>
              <a:rPr lang="en-US" sz="2000" dirty="0"/>
              <a:t>Other Clinicians</a:t>
            </a:r>
          </a:p>
        </p:txBody>
      </p:sp>
      <p:sp>
        <p:nvSpPr>
          <p:cNvPr id="2" name="Slide Number Placeholder 8">
            <a:extLst>
              <a:ext uri="{FF2B5EF4-FFF2-40B4-BE49-F238E27FC236}">
                <a16:creationId xmlns:a16="http://schemas.microsoft.com/office/drawing/2014/main" id="{A30D2C79-13EF-F3C9-9D76-56086B0E234D}"/>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51</a:t>
            </a:fld>
            <a:endParaRPr lang="en-US" dirty="0"/>
          </a:p>
        </p:txBody>
      </p:sp>
    </p:spTree>
    <p:extLst>
      <p:ext uri="{BB962C8B-B14F-4D97-AF65-F5344CB8AC3E}">
        <p14:creationId xmlns:p14="http://schemas.microsoft.com/office/powerpoint/2010/main" val="2466748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r>
              <a:rPr lang="en-US" dirty="0">
                <a:solidFill>
                  <a:schemeClr val="lt1"/>
                </a:solidFill>
                <a:latin typeface="Avenir Next LT Pro" panose="020B0504020202020204" pitchFamily="34" charset="0"/>
              </a:rPr>
              <a:t>Data: Determine Who, What &amp; Where</a:t>
            </a:r>
          </a:p>
        </p:txBody>
      </p:sp>
      <p:sp>
        <p:nvSpPr>
          <p:cNvPr id="13" name="Rectangle 12" descr="line graph icon">
            <a:extLst>
              <a:ext uri="{FF2B5EF4-FFF2-40B4-BE49-F238E27FC236}">
                <a16:creationId xmlns:a16="http://schemas.microsoft.com/office/drawing/2014/main" id="{CAB1E8C8-AB9D-44F5-A698-21336AB3F9E0}"/>
              </a:ext>
            </a:extLst>
          </p:cNvPr>
          <p:cNvSpPr/>
          <p:nvPr/>
        </p:nvSpPr>
        <p:spPr>
          <a:xfrm>
            <a:off x="924796" y="1310807"/>
            <a:ext cx="1543102" cy="137349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47AB650D-00C7-8A70-2F56-EFC8AB314639}"/>
              </a:ext>
            </a:extLst>
          </p:cNvPr>
          <p:cNvSpPr txBox="1"/>
          <p:nvPr/>
        </p:nvSpPr>
        <p:spPr>
          <a:xfrm>
            <a:off x="2694039" y="1312385"/>
            <a:ext cx="7590504" cy="1336456"/>
          </a:xfrm>
          <a:prstGeom prst="rect">
            <a:avLst/>
          </a:prstGeom>
          <a:noFill/>
        </p:spPr>
        <p:txBody>
          <a:bodyPr wrap="square">
            <a:spAutoFit/>
          </a:bodyPr>
          <a:lstStyle/>
          <a:p>
            <a:pPr marL="0" indent="0">
              <a:lnSpc>
                <a:spcPct val="115000"/>
              </a:lnSpc>
              <a:buNone/>
            </a:pPr>
            <a:r>
              <a:rPr lang="en-US" sz="2400" dirty="0">
                <a:latin typeface="Avenir Next LT Pro" panose="020B0504020202020204" pitchFamily="34" charset="0"/>
              </a:rPr>
              <a:t>Mapping the data collection process helps the team understand what reports and program information can be generated and who has access to it.</a:t>
            </a:r>
          </a:p>
        </p:txBody>
      </p:sp>
      <p:sp>
        <p:nvSpPr>
          <p:cNvPr id="12" name="Content Placeholder 11">
            <a:extLst>
              <a:ext uri="{FF2B5EF4-FFF2-40B4-BE49-F238E27FC236}">
                <a16:creationId xmlns:a16="http://schemas.microsoft.com/office/drawing/2014/main" id="{C9B7C92A-72B4-E891-8E57-964C34ACB2DE}"/>
              </a:ext>
            </a:extLst>
          </p:cNvPr>
          <p:cNvSpPr>
            <a:spLocks noGrp="1"/>
          </p:cNvSpPr>
          <p:nvPr>
            <p:ph idx="1"/>
          </p:nvPr>
        </p:nvSpPr>
        <p:spPr>
          <a:xfrm>
            <a:off x="838200" y="3019420"/>
            <a:ext cx="10515600" cy="3157541"/>
          </a:xfrm>
        </p:spPr>
        <p:txBody>
          <a:bodyPr>
            <a:normAutofit fontScale="92500" lnSpcReduction="20000"/>
          </a:bodyPr>
          <a:lstStyle/>
          <a:p>
            <a:pPr marL="0" indent="0">
              <a:lnSpc>
                <a:spcPct val="115000"/>
              </a:lnSpc>
              <a:buNone/>
            </a:pPr>
            <a:r>
              <a:rPr lang="en-US" b="1" dirty="0"/>
              <a:t>Know:</a:t>
            </a:r>
          </a:p>
          <a:p>
            <a:pPr marL="457200" indent="-457200">
              <a:lnSpc>
                <a:spcPct val="115000"/>
              </a:lnSpc>
              <a:buFont typeface="Arial"/>
              <a:buChar char="•"/>
            </a:pPr>
            <a:r>
              <a:rPr lang="en-US" sz="2400" dirty="0"/>
              <a:t>Where your data reside</a:t>
            </a:r>
            <a:endParaRPr lang="en-US" sz="2400" dirty="0">
              <a:cs typeface="Calibri" panose="020F0502020204030204"/>
            </a:endParaRPr>
          </a:p>
          <a:p>
            <a:pPr marL="457200" indent="-457200">
              <a:lnSpc>
                <a:spcPct val="115000"/>
              </a:lnSpc>
              <a:buFont typeface="Arial"/>
              <a:buChar char="•"/>
            </a:pPr>
            <a:r>
              <a:rPr lang="en-US" sz="2400" dirty="0"/>
              <a:t>What it takes to capture the data you need</a:t>
            </a:r>
            <a:endParaRPr lang="en-US" sz="2400" dirty="0">
              <a:cs typeface="Calibri" panose="020F0502020204030204"/>
            </a:endParaRPr>
          </a:p>
          <a:p>
            <a:pPr marL="457200" indent="-457200">
              <a:lnSpc>
                <a:spcPct val="115000"/>
              </a:lnSpc>
              <a:buFont typeface="Arial"/>
              <a:buChar char="•"/>
            </a:pPr>
            <a:r>
              <a:rPr lang="en-US" sz="2400" dirty="0"/>
              <a:t>Whether new data capture processes are needed</a:t>
            </a:r>
            <a:endParaRPr lang="en-US" sz="2400" dirty="0">
              <a:cs typeface="Calibri" panose="020F0502020204030204"/>
            </a:endParaRPr>
          </a:p>
          <a:p>
            <a:pPr marL="457200" indent="-457200">
              <a:lnSpc>
                <a:spcPct val="115000"/>
              </a:lnSpc>
              <a:buFont typeface="Arial"/>
              <a:buChar char="•"/>
            </a:pPr>
            <a:r>
              <a:rPr lang="en-US" sz="2400" dirty="0"/>
              <a:t>Who oversees different aspects of data collection</a:t>
            </a:r>
          </a:p>
          <a:p>
            <a:pPr marL="0" indent="0" algn="ctr">
              <a:lnSpc>
                <a:spcPct val="115000"/>
              </a:lnSpc>
              <a:spcBef>
                <a:spcPts val="1800"/>
              </a:spcBef>
              <a:buNone/>
            </a:pPr>
            <a:r>
              <a:rPr lang="en-US" sz="2400" dirty="0">
                <a:cs typeface="Calibri" panose="020F0502020204030204"/>
              </a:rPr>
              <a:t>Use the </a:t>
            </a:r>
            <a:r>
              <a:rPr lang="en-US" sz="2400" b="1" dirty="0">
                <a:cs typeface="Calibri" panose="020F0502020204030204"/>
              </a:rPr>
              <a:t>Data Planning Tool </a:t>
            </a:r>
            <a:r>
              <a:rPr lang="en-US" sz="2400" dirty="0">
                <a:cs typeface="Calibri" panose="020F0502020204030204"/>
              </a:rPr>
              <a:t>in the </a:t>
            </a:r>
            <a:r>
              <a:rPr lang="en-US" sz="2400" b="1" dirty="0">
                <a:cs typeface="Calibri" panose="020F0502020204030204"/>
              </a:rPr>
              <a:t>Tool and Resource Guide </a:t>
            </a:r>
            <a:br>
              <a:rPr lang="en-US" sz="2400" b="1" dirty="0">
                <a:cs typeface="Calibri" panose="020F0502020204030204"/>
              </a:rPr>
            </a:br>
            <a:r>
              <a:rPr lang="en-US" sz="2400" dirty="0">
                <a:cs typeface="Calibri" panose="020F0502020204030204"/>
              </a:rPr>
              <a:t>to help determine missing and available data to support AR with CC. </a:t>
            </a:r>
          </a:p>
        </p:txBody>
      </p:sp>
      <p:sp>
        <p:nvSpPr>
          <p:cNvPr id="9" name="Slide Number Placeholder 8">
            <a:extLst>
              <a:ext uri="{FF2B5EF4-FFF2-40B4-BE49-F238E27FC236}">
                <a16:creationId xmlns:a16="http://schemas.microsoft.com/office/drawing/2014/main" id="{16EB0178-105F-16BC-342F-25C8E1C5163B}"/>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52</a:t>
            </a:fld>
            <a:endParaRPr lang="en-US" dirty="0"/>
          </a:p>
        </p:txBody>
      </p:sp>
      <p:sp>
        <p:nvSpPr>
          <p:cNvPr id="4" name="Slide Number Placeholder 3">
            <a:extLst>
              <a:ext uri="{FF2B5EF4-FFF2-40B4-BE49-F238E27FC236}">
                <a16:creationId xmlns:a16="http://schemas.microsoft.com/office/drawing/2014/main" id="{7BB56A87-5BA7-473B-AE16-DBCC373D6A7F}"/>
              </a:ext>
            </a:extLst>
          </p:cNvPr>
          <p:cNvSpPr>
            <a:spLocks noGrp="1"/>
          </p:cNvSpPr>
          <p:nvPr>
            <p:ph type="sldNum" sz="quarter" idx="12"/>
          </p:nvPr>
        </p:nvSpPr>
        <p:spPr/>
        <p:txBody>
          <a:bodyPr/>
          <a:lstStyle/>
          <a:p>
            <a:fld id="{9E543643-C343-E242-96C8-DCEC3832F61D}" type="slidenum">
              <a:rPr lang="en-US" smtClean="0">
                <a:solidFill>
                  <a:schemeClr val="bg1"/>
                </a:solidFill>
              </a:rPr>
              <a:t>52</a:t>
            </a:fld>
            <a:endParaRPr lang="en-US">
              <a:solidFill>
                <a:schemeClr val="bg1"/>
              </a:solidFill>
            </a:endParaRPr>
          </a:p>
        </p:txBody>
      </p:sp>
    </p:spTree>
    <p:extLst>
      <p:ext uri="{BB962C8B-B14F-4D97-AF65-F5344CB8AC3E}">
        <p14:creationId xmlns:p14="http://schemas.microsoft.com/office/powerpoint/2010/main" val="2700744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51EE76-42C8-36E8-A4CC-032B901569F8}"/>
              </a:ext>
            </a:extLst>
          </p:cNvPr>
          <p:cNvSpPr>
            <a:spLocks noGrp="1"/>
          </p:cNvSpPr>
          <p:nvPr>
            <p:ph type="title"/>
          </p:nvPr>
        </p:nvSpPr>
        <p:spPr>
          <a:xfrm>
            <a:off x="839788" y="365126"/>
            <a:ext cx="10515600" cy="823912"/>
          </a:xfrm>
          <a:solidFill>
            <a:srgbClr val="C42033"/>
          </a:solidFill>
        </p:spPr>
        <p:txBody>
          <a:bodyPr>
            <a:normAutofit/>
          </a:bodyPr>
          <a:lstStyle/>
          <a:p>
            <a:pPr algn="ctr"/>
            <a:r>
              <a:rPr lang="en-US" sz="3200" b="1" dirty="0">
                <a:solidFill>
                  <a:schemeClr val="bg1"/>
                </a:solidFill>
                <a:latin typeface="Avenir Next LT Pro" panose="020B0504020202020204" pitchFamily="34" charset="0"/>
              </a:rPr>
              <a:t>Types of Data</a:t>
            </a:r>
          </a:p>
        </p:txBody>
      </p:sp>
      <p:sp>
        <p:nvSpPr>
          <p:cNvPr id="5" name="Text Placeholder 4">
            <a:extLst>
              <a:ext uri="{FF2B5EF4-FFF2-40B4-BE49-F238E27FC236}">
                <a16:creationId xmlns:a16="http://schemas.microsoft.com/office/drawing/2014/main" id="{B594052C-8548-F4D6-2D5C-B9050E47DE0A}"/>
              </a:ext>
            </a:extLst>
          </p:cNvPr>
          <p:cNvSpPr>
            <a:spLocks noGrp="1"/>
          </p:cNvSpPr>
          <p:nvPr>
            <p:ph type="body" idx="1"/>
          </p:nvPr>
        </p:nvSpPr>
        <p:spPr>
          <a:xfrm>
            <a:off x="839789" y="1681163"/>
            <a:ext cx="4796252" cy="823912"/>
          </a:xfrm>
          <a:solidFill>
            <a:srgbClr val="692A75"/>
          </a:solidFill>
        </p:spPr>
        <p:txBody>
          <a:bodyPr>
            <a:normAutofit/>
          </a:bodyPr>
          <a:lstStyle/>
          <a:p>
            <a:pPr algn="ctr"/>
            <a:r>
              <a:rPr lang="en-US" kern="1200" dirty="0">
                <a:solidFill>
                  <a:schemeClr val="bg1"/>
                </a:solidFill>
                <a:effectLst>
                  <a:outerShdw blurRad="38100" dist="38100" dir="2700000" algn="tl">
                    <a:srgbClr val="000000">
                      <a:alpha val="43137"/>
                    </a:srgbClr>
                  </a:outerShdw>
                </a:effectLst>
                <a:latin typeface="Avenir Next LT Pro" panose="020B0504020202020204" pitchFamily="34" charset="0"/>
                <a:ea typeface="+mn-ea"/>
                <a:cs typeface="Calibri"/>
              </a:rPr>
              <a:t>Patient-level</a:t>
            </a:r>
            <a:r>
              <a:rPr lang="en-US" kern="1200" dirty="0">
                <a:solidFill>
                  <a:schemeClr val="bg1"/>
                </a:solidFill>
                <a:effectLst>
                  <a:outerShdw blurRad="38100" dist="38100" dir="2700000" algn="tl">
                    <a:srgbClr val="000000">
                      <a:alpha val="43137"/>
                    </a:srgbClr>
                  </a:outerShdw>
                </a:effectLst>
              </a:rPr>
              <a:t> </a:t>
            </a:r>
            <a:r>
              <a:rPr lang="en-US" kern="1200" dirty="0">
                <a:solidFill>
                  <a:schemeClr val="bg1"/>
                </a:solidFill>
                <a:effectLst>
                  <a:outerShdw blurRad="38100" dist="38100" dir="2700000" algn="tl">
                    <a:srgbClr val="000000">
                      <a:alpha val="43137"/>
                    </a:srgbClr>
                  </a:outerShdw>
                </a:effectLst>
                <a:latin typeface="Avenir Next LT Pro" panose="020B0504020202020204" pitchFamily="34" charset="0"/>
                <a:ea typeface="+mn-ea"/>
                <a:cs typeface="Calibri"/>
              </a:rPr>
              <a:t>Data</a:t>
            </a:r>
            <a:r>
              <a:rPr lang="en-US" kern="1200" dirty="0">
                <a:solidFill>
                  <a:schemeClr val="bg1"/>
                </a:solidFill>
                <a:effectLst>
                  <a:outerShdw blurRad="38100" dist="38100" dir="2700000" algn="tl">
                    <a:srgbClr val="000000">
                      <a:alpha val="43137"/>
                    </a:srgbClr>
                  </a:outerShdw>
                </a:effectLst>
              </a:rPr>
              <a:t>: </a:t>
            </a:r>
            <a:br>
              <a:rPr lang="en-US" kern="1200" dirty="0">
                <a:solidFill>
                  <a:schemeClr val="bg1"/>
                </a:solidFill>
                <a:effectLst>
                  <a:outerShdw blurRad="38100" dist="38100" dir="2700000" algn="tl">
                    <a:srgbClr val="000000">
                      <a:alpha val="43137"/>
                    </a:srgbClr>
                  </a:outerShdw>
                </a:effectLst>
              </a:rPr>
            </a:br>
            <a:r>
              <a:rPr lang="en-US" kern="1200" dirty="0">
                <a:solidFill>
                  <a:schemeClr val="bg1"/>
                </a:solidFill>
                <a:effectLst>
                  <a:outerShdw blurRad="38100" dist="38100" dir="2700000" algn="tl">
                    <a:srgbClr val="000000">
                      <a:alpha val="43137"/>
                    </a:srgbClr>
                  </a:outerShdw>
                </a:effectLst>
              </a:rPr>
              <a:t>Patient Specific</a:t>
            </a:r>
          </a:p>
        </p:txBody>
      </p:sp>
      <p:sp>
        <p:nvSpPr>
          <p:cNvPr id="6" name="Content Placeholder 5">
            <a:extLst>
              <a:ext uri="{FF2B5EF4-FFF2-40B4-BE49-F238E27FC236}">
                <a16:creationId xmlns:a16="http://schemas.microsoft.com/office/drawing/2014/main" id="{78CC872D-B242-7A68-8F73-E6F64F332B14}"/>
              </a:ext>
            </a:extLst>
          </p:cNvPr>
          <p:cNvSpPr>
            <a:spLocks noGrp="1"/>
          </p:cNvSpPr>
          <p:nvPr>
            <p:ph sz="half" idx="2"/>
          </p:nvPr>
        </p:nvSpPr>
        <p:spPr>
          <a:xfrm>
            <a:off x="839788" y="2505075"/>
            <a:ext cx="4796253" cy="3684588"/>
          </a:xfrm>
        </p:spPr>
        <p:txBody>
          <a:bodyPr>
            <a:normAutofit/>
          </a:bodyPr>
          <a:lstStyle/>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Age</a:t>
            </a:r>
          </a:p>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Gender</a:t>
            </a:r>
          </a:p>
          <a:p>
            <a:pPr marL="285750" lvl="1" indent="-285750" algn="l" defTabSz="1422400">
              <a:lnSpc>
                <a:spcPct val="90000"/>
              </a:lnSpc>
              <a:spcBef>
                <a:spcPct val="0"/>
              </a:spcBef>
              <a:spcAft>
                <a:spcPct val="15000"/>
              </a:spcAft>
              <a:buSzPct val="66000"/>
              <a:buChar char="•"/>
            </a:pPr>
            <a:r>
              <a:rPr lang="en-US" sz="2800" dirty="0"/>
              <a:t>Race/ethnicity</a:t>
            </a:r>
            <a:endParaRPr lang="en-US" sz="2800" kern="1200" dirty="0">
              <a:latin typeface="Avenir Next LT Pro" panose="020B0504020202020204" pitchFamily="34" charset="0"/>
            </a:endParaRPr>
          </a:p>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Zip code</a:t>
            </a:r>
          </a:p>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CR-qualifying diagnosis and/or procedure</a:t>
            </a:r>
          </a:p>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CR referral, enrollment, and participation</a:t>
            </a:r>
          </a:p>
          <a:p>
            <a:pPr marL="0" indent="0">
              <a:buNone/>
            </a:pPr>
            <a:endParaRPr lang="en-US" dirty="0"/>
          </a:p>
        </p:txBody>
      </p:sp>
      <p:sp>
        <p:nvSpPr>
          <p:cNvPr id="7" name="Text Placeholder 6">
            <a:extLst>
              <a:ext uri="{FF2B5EF4-FFF2-40B4-BE49-F238E27FC236}">
                <a16:creationId xmlns:a16="http://schemas.microsoft.com/office/drawing/2014/main" id="{62D6DBA5-EF3F-CC41-411A-1AB2E04F7702}"/>
              </a:ext>
            </a:extLst>
          </p:cNvPr>
          <p:cNvSpPr>
            <a:spLocks noGrp="1"/>
          </p:cNvSpPr>
          <p:nvPr>
            <p:ph type="body" sz="quarter" idx="3"/>
          </p:nvPr>
        </p:nvSpPr>
        <p:spPr>
          <a:solidFill>
            <a:srgbClr val="C42033"/>
          </a:solidFill>
        </p:spPr>
        <p:txBody>
          <a:bodyPr/>
          <a:lstStyle/>
          <a:p>
            <a:pPr algn="ctr"/>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cs typeface="Calibri"/>
              </a:rPr>
              <a:t>Aggregate Data: </a:t>
            </a:r>
            <a:b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cs typeface="Calibri"/>
              </a:rPr>
            </a:br>
            <a:r>
              <a:rPr lang="en-US" sz="2400" b="1" dirty="0">
                <a:solidFill>
                  <a:schemeClr val="bg1"/>
                </a:solidFill>
                <a:effectLst>
                  <a:outerShdw blurRad="38100" dist="38100" dir="2700000" algn="tl">
                    <a:srgbClr val="000000">
                      <a:alpha val="43137"/>
                    </a:srgbClr>
                  </a:outerShdw>
                </a:effectLst>
                <a:latin typeface="Avenir Next LT Pro" panose="020B0504020202020204" pitchFamily="34" charset="0"/>
                <a:cs typeface="Calibri"/>
              </a:rPr>
              <a:t>Population Specific</a:t>
            </a:r>
          </a:p>
        </p:txBody>
      </p:sp>
      <p:sp>
        <p:nvSpPr>
          <p:cNvPr id="8" name="Content Placeholder 7">
            <a:extLst>
              <a:ext uri="{FF2B5EF4-FFF2-40B4-BE49-F238E27FC236}">
                <a16:creationId xmlns:a16="http://schemas.microsoft.com/office/drawing/2014/main" id="{C728E308-5AD2-DC2C-59E0-901A3DB92ABF}"/>
              </a:ext>
            </a:extLst>
          </p:cNvPr>
          <p:cNvSpPr>
            <a:spLocks noGrp="1"/>
          </p:cNvSpPr>
          <p:nvPr>
            <p:ph sz="quarter" idx="4"/>
          </p:nvPr>
        </p:nvSpPr>
        <p:spPr>
          <a:xfrm>
            <a:off x="6172200" y="2543175"/>
            <a:ext cx="5183188" cy="3684588"/>
          </a:xfrm>
        </p:spPr>
        <p:txBody>
          <a:bodyPr>
            <a:normAutofit/>
          </a:bodyPr>
          <a:lstStyle/>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 of patients eligible for CR</a:t>
            </a:r>
          </a:p>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 of patients referred to CR</a:t>
            </a:r>
          </a:p>
          <a:p>
            <a:pPr marL="285750" lvl="1" indent="-285750" algn="l" defTabSz="1422400">
              <a:lnSpc>
                <a:spcPct val="90000"/>
              </a:lnSpc>
              <a:spcBef>
                <a:spcPct val="0"/>
              </a:spcBef>
              <a:spcAft>
                <a:spcPct val="15000"/>
              </a:spcAft>
              <a:buSzPct val="66000"/>
              <a:buChar char="•"/>
            </a:pPr>
            <a:r>
              <a:rPr lang="en-US" sz="2800" kern="1200" dirty="0">
                <a:latin typeface="Avenir Next LT Pro" panose="020B0504020202020204" pitchFamily="34" charset="0"/>
              </a:rPr>
              <a:t># of patients enrolled in CR</a:t>
            </a:r>
          </a:p>
          <a:p>
            <a:pPr marL="285750" lvl="1" indent="-285750" algn="l" defTabSz="1422400" rtl="0">
              <a:lnSpc>
                <a:spcPct val="90000"/>
              </a:lnSpc>
              <a:spcBef>
                <a:spcPct val="0"/>
              </a:spcBef>
              <a:spcAft>
                <a:spcPct val="15000"/>
              </a:spcAft>
              <a:buSzPct val="66000"/>
              <a:buChar char="•"/>
            </a:pPr>
            <a:r>
              <a:rPr lang="en-US" sz="2800" kern="1200" dirty="0">
                <a:latin typeface="Avenir Next LT Pro" panose="020B0504020202020204" pitchFamily="34" charset="0"/>
              </a:rPr>
              <a:t>CR referral, enrollment and participation </a:t>
            </a:r>
            <a:r>
              <a:rPr lang="en-US" sz="2800" b="1" kern="1200" dirty="0">
                <a:latin typeface="Avenir Next LT Pro" panose="020B0504020202020204" pitchFamily="34" charset="0"/>
              </a:rPr>
              <a:t>overall and in </a:t>
            </a:r>
            <a:r>
              <a:rPr lang="en-US" sz="2800" kern="1200" dirty="0">
                <a:latin typeface="Avenir Next LT Pro" panose="020B0504020202020204" pitchFamily="34" charset="0"/>
              </a:rPr>
              <a:t>underrepresented groups</a:t>
            </a:r>
          </a:p>
        </p:txBody>
      </p:sp>
      <p:sp>
        <p:nvSpPr>
          <p:cNvPr id="2" name="Slide Number Placeholder 8">
            <a:extLst>
              <a:ext uri="{FF2B5EF4-FFF2-40B4-BE49-F238E27FC236}">
                <a16:creationId xmlns:a16="http://schemas.microsoft.com/office/drawing/2014/main" id="{67993D72-1446-5466-E4EA-3FA009AE1C4A}"/>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53</a:t>
            </a:fld>
            <a:endParaRPr lang="en-US" dirty="0"/>
          </a:p>
        </p:txBody>
      </p:sp>
    </p:spTree>
    <p:extLst>
      <p:ext uri="{BB962C8B-B14F-4D97-AF65-F5344CB8AC3E}">
        <p14:creationId xmlns:p14="http://schemas.microsoft.com/office/powerpoint/2010/main" val="1440009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498F54D-C002-2A36-A337-4A988DB4AFC3}"/>
              </a:ext>
            </a:extLst>
          </p:cNvPr>
          <p:cNvSpPr>
            <a:spLocks noGrp="1"/>
          </p:cNvSpPr>
          <p:nvPr>
            <p:ph type="title"/>
          </p:nvPr>
        </p:nvSpPr>
        <p:spPr>
          <a:xfrm>
            <a:off x="1596" y="1"/>
            <a:ext cx="12190404" cy="796184"/>
          </a:xfrm>
          <a:solidFill>
            <a:srgbClr val="C42033"/>
          </a:solidFill>
        </p:spPr>
        <p:txBody>
          <a:bodyPr>
            <a:normAutofit/>
          </a:bodyPr>
          <a:lstStyle/>
          <a:p>
            <a:pPr algn="ctr"/>
            <a:r>
              <a:rPr lang="en-US" sz="3200" b="1" dirty="0">
                <a:solidFill>
                  <a:schemeClr val="bg1"/>
                </a:solidFill>
                <a:latin typeface="Avenir Next LT Pro" panose="020B0504020202020204" pitchFamily="34" charset="0"/>
              </a:rPr>
              <a:t>Questions Data Can Answer By Data Type</a:t>
            </a:r>
            <a:endParaRPr lang="en-US" sz="3200" dirty="0">
              <a:solidFill>
                <a:schemeClr val="bg1"/>
              </a:solidFill>
            </a:endParaRPr>
          </a:p>
        </p:txBody>
      </p:sp>
      <p:graphicFrame>
        <p:nvGraphicFramePr>
          <p:cNvPr id="7" name="Table 7">
            <a:extLst>
              <a:ext uri="{FF2B5EF4-FFF2-40B4-BE49-F238E27FC236}">
                <a16:creationId xmlns:a16="http://schemas.microsoft.com/office/drawing/2014/main" id="{EF3308DC-4293-42A8-8BF4-10DFB7F4FE49}"/>
              </a:ext>
            </a:extLst>
          </p:cNvPr>
          <p:cNvGraphicFramePr>
            <a:graphicFrameLocks noGrp="1"/>
          </p:cNvGraphicFramePr>
          <p:nvPr>
            <p:extLst>
              <p:ext uri="{D42A27DB-BD31-4B8C-83A1-F6EECF244321}">
                <p14:modId xmlns:p14="http://schemas.microsoft.com/office/powerpoint/2010/main" val="3577141411"/>
              </p:ext>
            </p:extLst>
          </p:nvPr>
        </p:nvGraphicFramePr>
        <p:xfrm>
          <a:off x="1592826" y="1414380"/>
          <a:ext cx="9065342" cy="4602480"/>
        </p:xfrm>
        <a:graphic>
          <a:graphicData uri="http://schemas.openxmlformats.org/drawingml/2006/table">
            <a:tbl>
              <a:tblPr firstRow="1" bandRow="1">
                <a:tableStyleId>{5C22544A-7EE6-4342-B048-85BDC9FD1C3A}</a:tableStyleId>
              </a:tblPr>
              <a:tblGrid>
                <a:gridCol w="2458064">
                  <a:extLst>
                    <a:ext uri="{9D8B030D-6E8A-4147-A177-3AD203B41FA5}">
                      <a16:colId xmlns:a16="http://schemas.microsoft.com/office/drawing/2014/main" val="2741356075"/>
                    </a:ext>
                  </a:extLst>
                </a:gridCol>
                <a:gridCol w="6607278">
                  <a:extLst>
                    <a:ext uri="{9D8B030D-6E8A-4147-A177-3AD203B41FA5}">
                      <a16:colId xmlns:a16="http://schemas.microsoft.com/office/drawing/2014/main" val="2040992537"/>
                    </a:ext>
                  </a:extLst>
                </a:gridCol>
              </a:tblGrid>
              <a:tr h="356194">
                <a:tc>
                  <a:txBody>
                    <a:bodyPr/>
                    <a:lstStyle/>
                    <a:p>
                      <a:pPr algn="ct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Data type</a:t>
                      </a:r>
                    </a:p>
                  </a:txBody>
                  <a:tcP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692A75"/>
                    </a:solidFill>
                  </a:tcPr>
                </a:tc>
                <a:tc>
                  <a:txBody>
                    <a:bodyPr/>
                    <a:lstStyle/>
                    <a:p>
                      <a:pPr algn="ct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What do the data show?</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692A75"/>
                    </a:solidFill>
                  </a:tcPr>
                </a:tc>
                <a:extLst>
                  <a:ext uri="{0D108BD9-81ED-4DB2-BD59-A6C34878D82A}">
                    <a16:rowId xmlns:a16="http://schemas.microsoft.com/office/drawing/2014/main" val="1822354692"/>
                  </a:ext>
                </a:extLst>
              </a:tr>
              <a:tr h="622999">
                <a:tc>
                  <a:txBody>
                    <a:bodyPr/>
                    <a:lstStyle/>
                    <a:p>
                      <a:r>
                        <a:rPr lang="en-US" sz="2000" b="1" dirty="0">
                          <a:latin typeface="Avenir Next LT Pro" panose="020B0504020202020204" pitchFamily="34" charset="0"/>
                        </a:rPr>
                        <a:t>Patient-level: age, gender, etc. </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Next LT Pro" panose="020B0504020202020204" pitchFamily="34" charset="0"/>
                        </a:rPr>
                        <a:t>Show the characteristics of patients who enroll or don’t enroll</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extLst>
                  <a:ext uri="{0D108BD9-81ED-4DB2-BD59-A6C34878D82A}">
                    <a16:rowId xmlns:a16="http://schemas.microsoft.com/office/drawing/2014/main" val="4135075825"/>
                  </a:ext>
                </a:extLst>
              </a:tr>
              <a:tr h="622999">
                <a:tc>
                  <a:txBody>
                    <a:bodyPr/>
                    <a:lstStyle/>
                    <a:p>
                      <a:r>
                        <a:rPr lang="en-US" sz="2000" b="1" dirty="0">
                          <a:latin typeface="Avenir Next LT Pro" panose="020B0504020202020204" pitchFamily="34" charset="0"/>
                        </a:rPr>
                        <a:t>Patient-level</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r>
                        <a:rPr lang="en-US" sz="2000" dirty="0">
                          <a:latin typeface="Avenir Next LT Pro" panose="020B0504020202020204" pitchFamily="34" charset="0"/>
                        </a:rPr>
                        <a:t>Show which specific patients were (or were not) referred or enrolled</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extLst>
                  <a:ext uri="{0D108BD9-81ED-4DB2-BD59-A6C34878D82A}">
                    <a16:rowId xmlns:a16="http://schemas.microsoft.com/office/drawing/2014/main" val="1137489948"/>
                  </a:ext>
                </a:extLst>
              </a:tr>
              <a:tr h="607625">
                <a:tc>
                  <a:txBody>
                    <a:bodyPr/>
                    <a:lstStyle/>
                    <a:p>
                      <a:r>
                        <a:rPr lang="en-US" sz="2000" b="1">
                          <a:latin typeface="Avenir Next LT Pro" panose="020B0504020202020204" pitchFamily="34" charset="0"/>
                        </a:rPr>
                        <a:t>Patient-level: referral source</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r>
                        <a:rPr lang="en-US" sz="2000" dirty="0">
                          <a:latin typeface="Avenir Next LT Pro" panose="020B0504020202020204" pitchFamily="34" charset="0"/>
                        </a:rPr>
                        <a:t>Show which providers are referring or not referring</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extLst>
                  <a:ext uri="{0D108BD9-81ED-4DB2-BD59-A6C34878D82A}">
                    <a16:rowId xmlns:a16="http://schemas.microsoft.com/office/drawing/2014/main" val="2928970313"/>
                  </a:ext>
                </a:extLst>
              </a:tr>
              <a:tr h="607625">
                <a:tc>
                  <a:txBody>
                    <a:bodyPr/>
                    <a:lstStyle/>
                    <a:p>
                      <a:r>
                        <a:rPr lang="en-US" sz="2000" b="1" dirty="0">
                          <a:latin typeface="Avenir Next LT Pro" panose="020B0504020202020204" pitchFamily="34" charset="0"/>
                        </a:rPr>
                        <a:t>Aggregate</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Next LT Pro" panose="020B0504020202020204" pitchFamily="34" charset="0"/>
                        </a:rPr>
                        <a:t>Can show where in the workflow process patients are dropping out</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extLst>
                  <a:ext uri="{0D108BD9-81ED-4DB2-BD59-A6C34878D82A}">
                    <a16:rowId xmlns:a16="http://schemas.microsoft.com/office/drawing/2014/main" val="383519149"/>
                  </a:ext>
                </a:extLst>
              </a:tr>
              <a:tr h="607625">
                <a:tc>
                  <a:txBody>
                    <a:bodyPr/>
                    <a:lstStyle/>
                    <a:p>
                      <a:r>
                        <a:rPr lang="en-US" sz="2000" b="1">
                          <a:latin typeface="Avenir Next LT Pro" panose="020B0504020202020204" pitchFamily="34" charset="0"/>
                        </a:rPr>
                        <a:t>Aggregate</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tc>
                  <a:txBody>
                    <a:bodyPr/>
                    <a:lstStyle/>
                    <a:p>
                      <a:r>
                        <a:rPr lang="en-US" sz="2000" dirty="0">
                          <a:latin typeface="Avenir Next LT Pro" panose="020B0504020202020204" pitchFamily="34" charset="0"/>
                        </a:rPr>
                        <a:t>Can be used to show what portion of eligible patients were or were not referred or enrolled </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noFill/>
                  </a:tcPr>
                </a:tc>
                <a:extLst>
                  <a:ext uri="{0D108BD9-81ED-4DB2-BD59-A6C34878D82A}">
                    <a16:rowId xmlns:a16="http://schemas.microsoft.com/office/drawing/2014/main" val="3273769280"/>
                  </a:ext>
                </a:extLst>
              </a:tr>
              <a:tr h="607625">
                <a:tc>
                  <a:txBody>
                    <a:bodyPr/>
                    <a:lstStyle/>
                    <a:p>
                      <a:r>
                        <a:rPr lang="en-US" sz="2000" b="1" dirty="0">
                          <a:latin typeface="Avenir Next LT Pro" panose="020B0504020202020204" pitchFamily="34" charset="0"/>
                        </a:rPr>
                        <a:t>Aggregate: referral source</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tc>
                  <a:txBody>
                    <a:bodyPr/>
                    <a:lstStyle/>
                    <a:p>
                      <a:r>
                        <a:rPr lang="en-US" sz="2000" dirty="0">
                          <a:latin typeface="Avenir Next LT Pro" panose="020B0504020202020204" pitchFamily="34" charset="0"/>
                        </a:rPr>
                        <a:t>Can be used to show which providers are referring a smaller proportion of eligible patients</a:t>
                      </a:r>
                    </a:p>
                  </a:txBody>
                  <a:tcPr anchor="ctr">
                    <a:lnL w="12700" cap="flat" cmpd="sng" algn="ctr">
                      <a:solidFill>
                        <a:srgbClr val="C42033"/>
                      </a:solidFill>
                      <a:prstDash val="solid"/>
                      <a:round/>
                      <a:headEnd type="none" w="med" len="med"/>
                      <a:tailEnd type="none" w="med" len="med"/>
                    </a:lnL>
                    <a:lnR w="12700" cap="flat" cmpd="sng" algn="ctr">
                      <a:solidFill>
                        <a:srgbClr val="C42033"/>
                      </a:solidFill>
                      <a:prstDash val="solid"/>
                      <a:round/>
                      <a:headEnd type="none" w="med" len="med"/>
                      <a:tailEnd type="none" w="med" len="med"/>
                    </a:lnR>
                    <a:lnT w="12700" cap="flat" cmpd="sng" algn="ctr">
                      <a:solidFill>
                        <a:srgbClr val="C42033"/>
                      </a:solidFill>
                      <a:prstDash val="solid"/>
                      <a:round/>
                      <a:headEnd type="none" w="med" len="med"/>
                      <a:tailEnd type="none" w="med" len="med"/>
                    </a:lnT>
                    <a:lnB w="12700" cap="flat" cmpd="sng" algn="ctr">
                      <a:solidFill>
                        <a:srgbClr val="C42033"/>
                      </a:solidFill>
                      <a:prstDash val="solid"/>
                      <a:round/>
                      <a:headEnd type="none" w="med" len="med"/>
                      <a:tailEnd type="none" w="med" len="med"/>
                    </a:lnB>
                    <a:solidFill>
                      <a:srgbClr val="F1ADB5"/>
                    </a:solidFill>
                  </a:tcPr>
                </a:tc>
                <a:extLst>
                  <a:ext uri="{0D108BD9-81ED-4DB2-BD59-A6C34878D82A}">
                    <a16:rowId xmlns:a16="http://schemas.microsoft.com/office/drawing/2014/main" val="844244856"/>
                  </a:ext>
                </a:extLst>
              </a:tr>
            </a:tbl>
          </a:graphicData>
        </a:graphic>
      </p:graphicFrame>
      <p:sp>
        <p:nvSpPr>
          <p:cNvPr id="2" name="Slide Number Placeholder 8">
            <a:extLst>
              <a:ext uri="{FF2B5EF4-FFF2-40B4-BE49-F238E27FC236}">
                <a16:creationId xmlns:a16="http://schemas.microsoft.com/office/drawing/2014/main" id="{3D0D088B-8D1A-5440-12DD-8AFE07249138}"/>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54</a:t>
            </a:fld>
            <a:endParaRPr lang="en-US" dirty="0"/>
          </a:p>
        </p:txBody>
      </p:sp>
    </p:spTree>
    <p:extLst>
      <p:ext uri="{BB962C8B-B14F-4D97-AF65-F5344CB8AC3E}">
        <p14:creationId xmlns:p14="http://schemas.microsoft.com/office/powerpoint/2010/main" val="1219281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r>
              <a:rPr lang="en-US" dirty="0">
                <a:latin typeface="Avenir Next LT Pro" panose="020B0504020202020204" pitchFamily="34" charset="0"/>
              </a:rPr>
              <a:t>Sample Questions to Explore with Data</a:t>
            </a:r>
          </a:p>
        </p:txBody>
      </p:sp>
      <p:sp>
        <p:nvSpPr>
          <p:cNvPr id="8" name="Content Placeholder 7">
            <a:extLst>
              <a:ext uri="{FF2B5EF4-FFF2-40B4-BE49-F238E27FC236}">
                <a16:creationId xmlns:a16="http://schemas.microsoft.com/office/drawing/2014/main" id="{E273D442-84C4-5538-3F04-9F0F40D7AD80}"/>
              </a:ext>
            </a:extLst>
          </p:cNvPr>
          <p:cNvSpPr>
            <a:spLocks noGrp="1"/>
          </p:cNvSpPr>
          <p:nvPr>
            <p:ph idx="1"/>
          </p:nvPr>
        </p:nvSpPr>
        <p:spPr/>
        <p:txBody>
          <a:bodyPr>
            <a:normAutofit/>
          </a:bodyPr>
          <a:lstStyle/>
          <a:p>
            <a:r>
              <a:rPr lang="en-US" dirty="0">
                <a:cs typeface="Calibri"/>
              </a:rPr>
              <a:t>Which clinicians are/are not  referring patients?</a:t>
            </a:r>
          </a:p>
          <a:p>
            <a:pPr lvl="1"/>
            <a:r>
              <a:rPr lang="en-US" dirty="0">
                <a:cs typeface="Calibri"/>
              </a:rPr>
              <a:t>Several providers</a:t>
            </a:r>
          </a:p>
          <a:p>
            <a:pPr lvl="1"/>
            <a:r>
              <a:rPr lang="en-US" dirty="0">
                <a:cs typeface="Calibri"/>
              </a:rPr>
              <a:t>One or two providers</a:t>
            </a:r>
          </a:p>
          <a:p>
            <a:r>
              <a:rPr lang="en-US" dirty="0">
                <a:cs typeface="Calibri"/>
              </a:rPr>
              <a:t>What is the referral profile?</a:t>
            </a:r>
          </a:p>
          <a:p>
            <a:pPr lvl="1"/>
            <a:r>
              <a:rPr lang="en-US" dirty="0">
                <a:cs typeface="Calibri"/>
              </a:rPr>
              <a:t>Majority of referred patients come from one or two providers</a:t>
            </a:r>
          </a:p>
          <a:p>
            <a:pPr lvl="1"/>
            <a:r>
              <a:rPr lang="en-US" dirty="0">
                <a:cs typeface="Calibri"/>
              </a:rPr>
              <a:t>Equal distribution from a variety of providers</a:t>
            </a:r>
          </a:p>
          <a:p>
            <a:r>
              <a:rPr lang="en-US" dirty="0">
                <a:cs typeface="Calibri"/>
              </a:rPr>
              <a:t>What is the profile of the primary participant?</a:t>
            </a:r>
          </a:p>
          <a:p>
            <a:pPr lvl="1"/>
            <a:r>
              <a:rPr lang="en-US" dirty="0">
                <a:cs typeface="Calibri"/>
              </a:rPr>
              <a:t>E.g., 68 </a:t>
            </a:r>
            <a:r>
              <a:rPr lang="en-US" dirty="0" err="1">
                <a:cs typeface="Calibri"/>
              </a:rPr>
              <a:t>y.o</a:t>
            </a:r>
            <a:r>
              <a:rPr lang="en-US" dirty="0">
                <a:cs typeface="Calibri"/>
              </a:rPr>
              <a:t>., Caucasian male w/ CABG</a:t>
            </a:r>
          </a:p>
          <a:p>
            <a:r>
              <a:rPr lang="en-US" dirty="0">
                <a:cs typeface="Calibri"/>
              </a:rPr>
              <a:t>What is the profile of the common non-participant?</a:t>
            </a:r>
          </a:p>
          <a:p>
            <a:pPr lvl="1"/>
            <a:r>
              <a:rPr lang="en-US" dirty="0">
                <a:cs typeface="Calibri"/>
              </a:rPr>
              <a:t>E.g., 57 </a:t>
            </a:r>
            <a:r>
              <a:rPr lang="en-US" dirty="0" err="1">
                <a:cs typeface="Calibri"/>
              </a:rPr>
              <a:t>y.o</a:t>
            </a:r>
            <a:r>
              <a:rPr lang="en-US" dirty="0">
                <a:cs typeface="Calibri"/>
              </a:rPr>
              <a:t>. Hispanic working woman w/ AMI</a:t>
            </a:r>
            <a:endParaRPr lang="en-US" dirty="0"/>
          </a:p>
        </p:txBody>
      </p:sp>
      <p:sp>
        <p:nvSpPr>
          <p:cNvPr id="3" name="Slide Number Placeholder 8">
            <a:extLst>
              <a:ext uri="{FF2B5EF4-FFF2-40B4-BE49-F238E27FC236}">
                <a16:creationId xmlns:a16="http://schemas.microsoft.com/office/drawing/2014/main" id="{95A876F5-1F33-8D5B-02AC-5FE8A11D92B4}"/>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55</a:t>
            </a:fld>
            <a:endParaRPr lang="en-US" dirty="0"/>
          </a:p>
        </p:txBody>
      </p:sp>
    </p:spTree>
    <p:extLst>
      <p:ext uri="{BB962C8B-B14F-4D97-AF65-F5344CB8AC3E}">
        <p14:creationId xmlns:p14="http://schemas.microsoft.com/office/powerpoint/2010/main" val="2514117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defTabSz="457200"/>
            <a:br>
              <a:rPr lang="en-US" sz="3600" dirty="0">
                <a:solidFill>
                  <a:schemeClr val="lt1"/>
                </a:solidFill>
                <a:latin typeface="Avenir Next LT Pro" panose="020B0504020202020204" pitchFamily="34" charset="0"/>
              </a:rPr>
            </a:br>
            <a:r>
              <a:rPr lang="en-US" sz="3600" dirty="0">
                <a:solidFill>
                  <a:schemeClr val="lt1"/>
                </a:solidFill>
                <a:latin typeface="Avenir Next LT Pro" panose="020B0504020202020204" pitchFamily="34" charset="0"/>
              </a:rPr>
              <a:t>Future Data Capture Plan </a:t>
            </a:r>
            <a:br>
              <a:rPr lang="en-US" sz="3600" dirty="0">
                <a:solidFill>
                  <a:schemeClr val="lt1"/>
                </a:solidFill>
                <a:latin typeface="Avenir Next LT Pro" panose="020B0504020202020204" pitchFamily="34" charset="0"/>
              </a:rPr>
            </a:br>
            <a:endParaRPr lang="en-US" sz="3600" dirty="0">
              <a:solidFill>
                <a:schemeClr val="lt1"/>
              </a:solidFill>
              <a:latin typeface="Avenir Next LT Pro" panose="020B0504020202020204" pitchFamily="34" charset="0"/>
            </a:endParaRPr>
          </a:p>
        </p:txBody>
      </p:sp>
      <p:sp>
        <p:nvSpPr>
          <p:cNvPr id="7" name="Content Placeholder 6">
            <a:extLst>
              <a:ext uri="{FF2B5EF4-FFF2-40B4-BE49-F238E27FC236}">
                <a16:creationId xmlns:a16="http://schemas.microsoft.com/office/drawing/2014/main" id="{3F5EA95B-EB0C-FCF7-B52D-F8EC42BB7EF4}"/>
              </a:ext>
            </a:extLst>
          </p:cNvPr>
          <p:cNvSpPr>
            <a:spLocks noGrp="1"/>
          </p:cNvSpPr>
          <p:nvPr>
            <p:ph idx="1"/>
          </p:nvPr>
        </p:nvSpPr>
        <p:spPr/>
        <p:txBody>
          <a:bodyPr>
            <a:normAutofit lnSpcReduction="10000"/>
          </a:bodyPr>
          <a:lstStyle/>
          <a:p>
            <a:pPr marL="0" indent="0" algn="ctr">
              <a:spcAft>
                <a:spcPts val="1800"/>
              </a:spcAft>
              <a:buNone/>
            </a:pPr>
            <a:r>
              <a:rPr lang="en-US" b="1" dirty="0"/>
              <a:t>GOAL: </a:t>
            </a:r>
            <a:r>
              <a:rPr lang="en-US" dirty="0"/>
              <a:t>Create capacity to track changes and manage eligible patients as you implement AR and enhance CC</a:t>
            </a:r>
          </a:p>
          <a:p>
            <a:pPr marL="0" indent="0">
              <a:buNone/>
            </a:pPr>
            <a:r>
              <a:rPr lang="en-US" sz="2800" b="1" dirty="0">
                <a:cs typeface="Calibri"/>
              </a:rPr>
              <a:t>Questions to Consider as You Create a Data Capture Plan: </a:t>
            </a:r>
          </a:p>
          <a:p>
            <a:pPr lvl="1"/>
            <a:r>
              <a:rPr lang="en-US" dirty="0">
                <a:cs typeface="Calibri"/>
              </a:rPr>
              <a:t>Are new processes required?</a:t>
            </a:r>
          </a:p>
          <a:p>
            <a:pPr lvl="1"/>
            <a:r>
              <a:rPr lang="en-US" sz="2400" dirty="0">
                <a:cs typeface="Calibri"/>
              </a:rPr>
              <a:t>How will you plan for increase in referrals and enrollment?</a:t>
            </a:r>
          </a:p>
          <a:p>
            <a:pPr lvl="1"/>
            <a:r>
              <a:rPr lang="en-US" sz="2400" dirty="0">
                <a:cs typeface="Calibri"/>
              </a:rPr>
              <a:t>Are additional resources required, software?</a:t>
            </a:r>
          </a:p>
          <a:p>
            <a:pPr lvl="1"/>
            <a:r>
              <a:rPr lang="en-US" sz="2400" dirty="0">
                <a:cs typeface="Calibri"/>
              </a:rPr>
              <a:t>Who will handle monitoring and reporting?</a:t>
            </a:r>
          </a:p>
          <a:p>
            <a:pPr lvl="1"/>
            <a:r>
              <a:rPr lang="en-US" sz="2400" dirty="0">
                <a:cs typeface="Calibri"/>
              </a:rPr>
              <a:t>How will you fill the roles?</a:t>
            </a:r>
          </a:p>
          <a:p>
            <a:pPr lvl="1"/>
            <a:r>
              <a:rPr lang="en-US" sz="2400" dirty="0">
                <a:cs typeface="Calibri"/>
              </a:rPr>
              <a:t>How will missing data to support AR and CC be recovered?</a:t>
            </a:r>
          </a:p>
          <a:p>
            <a:pPr lvl="1"/>
            <a:r>
              <a:rPr lang="en-US" sz="2400" dirty="0">
                <a:cs typeface="Calibri"/>
              </a:rPr>
              <a:t>When will you have roles and responsibilities assigned?</a:t>
            </a:r>
          </a:p>
          <a:p>
            <a:pPr lvl="1"/>
            <a:r>
              <a:rPr lang="en-US" sz="2400" dirty="0">
                <a:cs typeface="Calibri"/>
              </a:rPr>
              <a:t>When will you start using the new processes?</a:t>
            </a:r>
            <a:endParaRPr lang="en-US" dirty="0">
              <a:cs typeface="Calibri"/>
            </a:endParaRPr>
          </a:p>
        </p:txBody>
      </p:sp>
      <p:sp>
        <p:nvSpPr>
          <p:cNvPr id="3" name="Slide Number Placeholder 8">
            <a:extLst>
              <a:ext uri="{FF2B5EF4-FFF2-40B4-BE49-F238E27FC236}">
                <a16:creationId xmlns:a16="http://schemas.microsoft.com/office/drawing/2014/main" id="{FC6B0DDD-65C1-A2C5-EDA8-DC614059A00D}"/>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56</a:t>
            </a:fld>
            <a:endParaRPr lang="en-US" dirty="0"/>
          </a:p>
        </p:txBody>
      </p:sp>
    </p:spTree>
    <p:extLst>
      <p:ext uri="{BB962C8B-B14F-4D97-AF65-F5344CB8AC3E}">
        <p14:creationId xmlns:p14="http://schemas.microsoft.com/office/powerpoint/2010/main" val="2305528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defTabSz="457200"/>
            <a:r>
              <a:rPr lang="en-US" sz="3600" dirty="0">
                <a:latin typeface="Avenir Next LT Pro" panose="020B0504020202020204" pitchFamily="34" charset="0"/>
              </a:rPr>
              <a:t>Learn More about: Data</a:t>
            </a:r>
          </a:p>
        </p:txBody>
      </p:sp>
      <p:sp>
        <p:nvSpPr>
          <p:cNvPr id="8" name="Content Placeholder 2">
            <a:extLst>
              <a:ext uri="{FF2B5EF4-FFF2-40B4-BE49-F238E27FC236}">
                <a16:creationId xmlns:a16="http://schemas.microsoft.com/office/drawing/2014/main" id="{E2EABD4F-D44B-B9D6-DA0F-FA9FA4B15640}"/>
              </a:ext>
            </a:extLst>
          </p:cNvPr>
          <p:cNvSpPr>
            <a:spLocks noGrp="1"/>
          </p:cNvSpPr>
          <p:nvPr>
            <p:ph idx="1"/>
          </p:nvPr>
        </p:nvSpPr>
        <p:spPr>
          <a:xfrm>
            <a:off x="714376" y="1271589"/>
            <a:ext cx="10472737" cy="5449886"/>
          </a:xfrm>
        </p:spPr>
        <p:txBody>
          <a:bodyPr>
            <a:normAutofit/>
          </a:bodyPr>
          <a:lstStyle/>
          <a:p>
            <a:r>
              <a:rPr lang="en-US" sz="3600" dirty="0"/>
              <a:t>The </a:t>
            </a:r>
            <a:r>
              <a:rPr lang="en-US" sz="3600" dirty="0">
                <a:hlinkClick r:id="rId3"/>
              </a:rPr>
              <a:t>Getting Started Implementation Guide</a:t>
            </a:r>
            <a:r>
              <a:rPr lang="en-US" sz="3600" dirty="0"/>
              <a:t>,</a:t>
            </a:r>
            <a:r>
              <a:rPr lang="en-US" sz="3600" b="1" i="1" dirty="0"/>
              <a:t> </a:t>
            </a:r>
            <a:r>
              <a:rPr lang="en-US" sz="3600" dirty="0"/>
              <a:t> Step 5, includes additional information about HOW to:</a:t>
            </a:r>
          </a:p>
          <a:p>
            <a:pPr lvl="1"/>
            <a:r>
              <a:rPr lang="en-US" sz="3200" dirty="0"/>
              <a:t>Establish baseline data</a:t>
            </a:r>
          </a:p>
          <a:p>
            <a:pPr lvl="1"/>
            <a:r>
              <a:rPr lang="en-US" sz="3200" dirty="0"/>
              <a:t>Create a future data capture plan</a:t>
            </a:r>
          </a:p>
          <a:p>
            <a:r>
              <a:rPr lang="en-US" sz="3200" dirty="0"/>
              <a:t>View recording of </a:t>
            </a:r>
            <a:r>
              <a:rPr lang="en-US" sz="3200" i="0" u="sng" dirty="0">
                <a:solidFill>
                  <a:srgbClr val="005B94"/>
                </a:solidFill>
                <a:effectLst/>
                <a:latin typeface="Source Sans Pro" panose="020B0503030403020204" pitchFamily="34" charset="0"/>
                <a:hlinkClick r:id="rId4"/>
              </a:rPr>
              <a:t>Preparing and Understanding Your Data to Foster Systems Change</a:t>
            </a:r>
            <a:endParaRPr lang="en-US" sz="3200" u="sng" dirty="0">
              <a:solidFill>
                <a:srgbClr val="005B94"/>
              </a:solidFill>
              <a:latin typeface="Source Sans Pro" panose="020B0503030403020204" pitchFamily="34" charset="0"/>
            </a:endParaRPr>
          </a:p>
          <a:p>
            <a:r>
              <a:rPr lang="en-US" sz="3200" dirty="0"/>
              <a:t>View recording of </a:t>
            </a:r>
            <a:r>
              <a:rPr kumimoji="0" lang="en-US" sz="3200" b="0" i="0" u="sng" strike="noStrike" kern="1200" cap="none" spc="0" normalizeH="0" baseline="0" noProof="0" dirty="0">
                <a:ln>
                  <a:noFill/>
                </a:ln>
                <a:solidFill>
                  <a:srgbClr val="112E51"/>
                </a:solidFill>
                <a:effectLst/>
                <a:uLnTx/>
                <a:uFillTx/>
                <a:latin typeface="Source Sans Pro" panose="020B0503030403020204" pitchFamily="34" charset="0"/>
                <a:ea typeface="+mn-ea"/>
                <a:cs typeface="+mn-cs"/>
                <a:hlinkClick r:id="rId5"/>
              </a:rPr>
              <a:t>Leveraging Data To Enhance Your CR Program</a:t>
            </a:r>
            <a:endParaRPr kumimoji="0" lang="en-US" sz="32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endParaRPr>
          </a:p>
          <a:p>
            <a:endParaRPr lang="en-US" sz="3200" dirty="0"/>
          </a:p>
          <a:p>
            <a:endParaRPr lang="en-US" sz="3200" i="0" u="sng" dirty="0">
              <a:solidFill>
                <a:srgbClr val="005B94"/>
              </a:solidFill>
              <a:effectLst/>
              <a:latin typeface="Source Sans Pro" panose="020B0503030403020204" pitchFamily="34" charset="0"/>
            </a:endParaRPr>
          </a:p>
          <a:p>
            <a:endParaRPr lang="en-US" sz="3200" i="0" u="sng" dirty="0">
              <a:solidFill>
                <a:srgbClr val="005B94"/>
              </a:solidFill>
              <a:effectLst/>
              <a:latin typeface="Source Sans Pro" panose="020B0503030403020204" pitchFamily="34" charset="0"/>
            </a:endParaRPr>
          </a:p>
          <a:p>
            <a:endParaRPr lang="en-US" sz="3200" i="0" u="sng" dirty="0">
              <a:solidFill>
                <a:srgbClr val="005B94"/>
              </a:solidFill>
              <a:effectLst/>
              <a:latin typeface="Source Sans Pro" panose="020B0503030403020204" pitchFamily="34" charset="0"/>
            </a:endParaRPr>
          </a:p>
          <a:p>
            <a:endParaRPr lang="en-US" sz="3600" b="1" dirty="0"/>
          </a:p>
          <a:p>
            <a:pPr marL="0" indent="0">
              <a:buNone/>
            </a:pPr>
            <a:endParaRPr lang="en-US" sz="3200" dirty="0"/>
          </a:p>
        </p:txBody>
      </p:sp>
      <p:sp>
        <p:nvSpPr>
          <p:cNvPr id="2" name="Slide Number Placeholder 8">
            <a:extLst>
              <a:ext uri="{FF2B5EF4-FFF2-40B4-BE49-F238E27FC236}">
                <a16:creationId xmlns:a16="http://schemas.microsoft.com/office/drawing/2014/main" id="{860D1B58-1C27-016F-F18D-E49FBDBD14FE}"/>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57</a:t>
            </a:fld>
            <a:endParaRPr lang="en-US" dirty="0"/>
          </a:p>
        </p:txBody>
      </p:sp>
    </p:spTree>
    <p:extLst>
      <p:ext uri="{BB962C8B-B14F-4D97-AF65-F5344CB8AC3E}">
        <p14:creationId xmlns:p14="http://schemas.microsoft.com/office/powerpoint/2010/main" val="247169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Step 6: Monitoring Improvement</a:t>
            </a:r>
            <a:endParaRPr lang="en-US" dirty="0">
              <a:cs typeface="Calibri"/>
            </a:endParaRPr>
          </a:p>
        </p:txBody>
      </p:sp>
    </p:spTree>
    <p:extLst>
      <p:ext uri="{BB962C8B-B14F-4D97-AF65-F5344CB8AC3E}">
        <p14:creationId xmlns:p14="http://schemas.microsoft.com/office/powerpoint/2010/main" val="2463360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F0CA-B488-7090-EB5E-0C9CF4376859}"/>
              </a:ext>
            </a:extLst>
          </p:cNvPr>
          <p:cNvSpPr>
            <a:spLocks noGrp="1"/>
          </p:cNvSpPr>
          <p:nvPr>
            <p:ph type="title"/>
          </p:nvPr>
        </p:nvSpPr>
        <p:spPr>
          <a:solidFill>
            <a:srgbClr val="C42033"/>
          </a:solidFill>
        </p:spPr>
        <p:txBody>
          <a:bodyPr>
            <a:normAutofit/>
          </a:bodyPr>
          <a:lstStyle/>
          <a:p>
            <a:pPr algn="ctr"/>
            <a:r>
              <a:rPr lang="en-US" sz="3200" b="1" dirty="0">
                <a:solidFill>
                  <a:schemeClr val="lt1"/>
                </a:solidFill>
                <a:latin typeface="Avenir Next LT Pro" panose="020B0504020202020204" pitchFamily="34" charset="0"/>
              </a:rPr>
              <a:t>Measure Change</a:t>
            </a:r>
            <a:endParaRPr lang="en-US" sz="3200" dirty="0">
              <a:solidFill>
                <a:schemeClr val="bg1"/>
              </a:solidFill>
            </a:endParaRPr>
          </a:p>
        </p:txBody>
      </p:sp>
      <p:sp>
        <p:nvSpPr>
          <p:cNvPr id="7" name="Rectangle 6" descr="Icon showing people and a graph representing metrics">
            <a:extLst>
              <a:ext uri="{FF2B5EF4-FFF2-40B4-BE49-F238E27FC236}">
                <a16:creationId xmlns:a16="http://schemas.microsoft.com/office/drawing/2014/main" id="{9B26A84C-0DB6-3398-8A5A-B77CE5BEF482}"/>
              </a:ext>
            </a:extLst>
          </p:cNvPr>
          <p:cNvSpPr/>
          <p:nvPr/>
        </p:nvSpPr>
        <p:spPr>
          <a:xfrm>
            <a:off x="853924" y="1520823"/>
            <a:ext cx="1717677" cy="171767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Content Placeholder 4">
            <a:extLst>
              <a:ext uri="{FF2B5EF4-FFF2-40B4-BE49-F238E27FC236}">
                <a16:creationId xmlns:a16="http://schemas.microsoft.com/office/drawing/2014/main" id="{4C27EE22-763B-0C8B-4EC3-5F29A2354BD4}"/>
              </a:ext>
            </a:extLst>
          </p:cNvPr>
          <p:cNvSpPr>
            <a:spLocks noGrp="1"/>
          </p:cNvSpPr>
          <p:nvPr>
            <p:ph idx="1"/>
          </p:nvPr>
        </p:nvSpPr>
        <p:spPr>
          <a:xfrm>
            <a:off x="2838450" y="1520823"/>
            <a:ext cx="3505200" cy="2730515"/>
          </a:xfrm>
        </p:spPr>
        <p:txBody>
          <a:bodyPr>
            <a:noAutofit/>
          </a:bodyPr>
          <a:lstStyle/>
          <a:p>
            <a:r>
              <a:rPr lang="en-US" sz="2000" kern="1200" dirty="0">
                <a:latin typeface="Avenir Next LT Pro" panose="020B0504020202020204" pitchFamily="34" charset="0"/>
                <a:cs typeface="Calibri"/>
              </a:rPr>
              <a:t>Increasingly, CR metrics (referral, enrollment, adherence rates; time to refer, etc.) are being incorporated into quality performance programs</a:t>
            </a:r>
          </a:p>
        </p:txBody>
      </p:sp>
      <p:sp>
        <p:nvSpPr>
          <p:cNvPr id="8" name="Rectangle 7" descr="Organizational chart icon">
            <a:extLst>
              <a:ext uri="{FF2B5EF4-FFF2-40B4-BE49-F238E27FC236}">
                <a16:creationId xmlns:a16="http://schemas.microsoft.com/office/drawing/2014/main" id="{527E3785-C078-9543-F11D-9B5223E8B59D}"/>
              </a:ext>
            </a:extLst>
          </p:cNvPr>
          <p:cNvSpPr/>
          <p:nvPr/>
        </p:nvSpPr>
        <p:spPr>
          <a:xfrm>
            <a:off x="853924" y="4302847"/>
            <a:ext cx="1717677" cy="171767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Content Placeholder 10">
            <a:extLst>
              <a:ext uri="{FF2B5EF4-FFF2-40B4-BE49-F238E27FC236}">
                <a16:creationId xmlns:a16="http://schemas.microsoft.com/office/drawing/2014/main" id="{11967F99-02E9-9949-3A15-368EF6DFBD5E}"/>
              </a:ext>
            </a:extLst>
          </p:cNvPr>
          <p:cNvSpPr>
            <a:spLocks noGrp="1"/>
          </p:cNvSpPr>
          <p:nvPr>
            <p:ph idx="14"/>
          </p:nvPr>
        </p:nvSpPr>
        <p:spPr>
          <a:xfrm>
            <a:off x="2876550" y="4302847"/>
            <a:ext cx="3124200" cy="1906155"/>
          </a:xfrm>
        </p:spPr>
        <p:txBody>
          <a:bodyPr>
            <a:noAutofit/>
          </a:bodyPr>
          <a:lstStyle/>
          <a:p>
            <a:r>
              <a:rPr lang="en-US" sz="2000" kern="1200" dirty="0">
                <a:latin typeface="Avenir Next LT Pro" panose="020B0504020202020204" pitchFamily="34" charset="0"/>
                <a:cs typeface="Calibri"/>
              </a:rPr>
              <a:t>Progress can be tracked and communicated throughout the organization to drive continued improvement efforts.</a:t>
            </a:r>
          </a:p>
        </p:txBody>
      </p:sp>
      <p:sp>
        <p:nvSpPr>
          <p:cNvPr id="9" name="Rectangle 8" descr="Head with Gears">
            <a:extLst>
              <a:ext uri="{FF2B5EF4-FFF2-40B4-BE49-F238E27FC236}">
                <a16:creationId xmlns:a16="http://schemas.microsoft.com/office/drawing/2014/main" id="{0713DE90-F5AB-86DE-EE74-CA11F298E980}"/>
              </a:ext>
            </a:extLst>
          </p:cNvPr>
          <p:cNvSpPr/>
          <p:nvPr/>
        </p:nvSpPr>
        <p:spPr>
          <a:xfrm>
            <a:off x="6457950" y="1635123"/>
            <a:ext cx="1717677" cy="171767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Content Placeholder 5">
            <a:extLst>
              <a:ext uri="{FF2B5EF4-FFF2-40B4-BE49-F238E27FC236}">
                <a16:creationId xmlns:a16="http://schemas.microsoft.com/office/drawing/2014/main" id="{7F064CE1-2FCA-837C-2345-179678425275}"/>
              </a:ext>
            </a:extLst>
          </p:cNvPr>
          <p:cNvSpPr>
            <a:spLocks noGrp="1"/>
          </p:cNvSpPr>
          <p:nvPr>
            <p:ph idx="13"/>
          </p:nvPr>
        </p:nvSpPr>
        <p:spPr>
          <a:xfrm>
            <a:off x="8210550" y="1635123"/>
            <a:ext cx="3295650" cy="2842645"/>
          </a:xfrm>
        </p:spPr>
        <p:txBody>
          <a:bodyPr>
            <a:noAutofit/>
          </a:bodyPr>
          <a:lstStyle/>
          <a:p>
            <a:r>
              <a:rPr lang="en-US" sz="2000" kern="1200" dirty="0">
                <a:latin typeface="Avenir Next LT Pro" panose="020B0504020202020204" pitchFamily="34" charset="0"/>
                <a:cs typeface="Calibri"/>
              </a:rPr>
              <a:t>Measuring results over time lets the team know if the changes are working or whether adjustments are needed, informing decisions and actions.</a:t>
            </a:r>
          </a:p>
        </p:txBody>
      </p:sp>
      <p:sp>
        <p:nvSpPr>
          <p:cNvPr id="10" name="Rectangle 9" descr="Handshake">
            <a:extLst>
              <a:ext uri="{FF2B5EF4-FFF2-40B4-BE49-F238E27FC236}">
                <a16:creationId xmlns:a16="http://schemas.microsoft.com/office/drawing/2014/main" id="{BE066B76-F9E8-2373-3080-61FFC0563557}"/>
              </a:ext>
            </a:extLst>
          </p:cNvPr>
          <p:cNvSpPr/>
          <p:nvPr/>
        </p:nvSpPr>
        <p:spPr>
          <a:xfrm>
            <a:off x="6457950" y="4364038"/>
            <a:ext cx="1717677" cy="171767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ontent Placeholder 11">
            <a:extLst>
              <a:ext uri="{FF2B5EF4-FFF2-40B4-BE49-F238E27FC236}">
                <a16:creationId xmlns:a16="http://schemas.microsoft.com/office/drawing/2014/main" id="{DDECFB9E-6883-F0FB-C130-2DDA150FA64D}"/>
              </a:ext>
            </a:extLst>
          </p:cNvPr>
          <p:cNvSpPr>
            <a:spLocks noGrp="1"/>
          </p:cNvSpPr>
          <p:nvPr>
            <p:ph idx="15"/>
          </p:nvPr>
        </p:nvSpPr>
        <p:spPr>
          <a:xfrm>
            <a:off x="8210550" y="4477768"/>
            <a:ext cx="3295650" cy="1906155"/>
          </a:xfrm>
        </p:spPr>
        <p:txBody>
          <a:bodyPr>
            <a:noAutofit/>
          </a:bodyPr>
          <a:lstStyle/>
          <a:p>
            <a:r>
              <a:rPr lang="en-US" sz="2000" kern="1200" dirty="0">
                <a:latin typeface="Avenir Next LT Pro" panose="020B0504020202020204" pitchFamily="34" charset="0"/>
                <a:cs typeface="Calibri"/>
              </a:rPr>
              <a:t>Measuring results can maintain accountability and promote sustainability of change efforts.</a:t>
            </a:r>
          </a:p>
        </p:txBody>
      </p:sp>
      <p:sp>
        <p:nvSpPr>
          <p:cNvPr id="3" name="Slide Number Placeholder 8">
            <a:extLst>
              <a:ext uri="{FF2B5EF4-FFF2-40B4-BE49-F238E27FC236}">
                <a16:creationId xmlns:a16="http://schemas.microsoft.com/office/drawing/2014/main" id="{29A53D9E-F62F-B9AD-8970-37FF27C6F7A2}"/>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59</a:t>
            </a:fld>
            <a:endParaRPr lang="en-US" dirty="0"/>
          </a:p>
        </p:txBody>
      </p:sp>
    </p:spTree>
    <p:extLst>
      <p:ext uri="{BB962C8B-B14F-4D97-AF65-F5344CB8AC3E}">
        <p14:creationId xmlns:p14="http://schemas.microsoft.com/office/powerpoint/2010/main" val="262913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xfrm>
            <a:off x="3048" y="0"/>
            <a:ext cx="12188952" cy="813816"/>
          </a:xfrm>
        </p:spPr>
        <p:txBody>
          <a:bodyPr>
            <a:normAutofit/>
          </a:bodyPr>
          <a:lstStyle/>
          <a:p>
            <a:pPr algn="ctr"/>
            <a:r>
              <a:rPr lang="en-US" sz="3400" dirty="0">
                <a:solidFill>
                  <a:schemeClr val="bg1"/>
                </a:solidFill>
              </a:rPr>
              <a:t>What </a:t>
            </a:r>
            <a:r>
              <a:rPr lang="en-US" dirty="0"/>
              <a:t>i</a:t>
            </a:r>
            <a:r>
              <a:rPr lang="en-US" sz="3400" dirty="0">
                <a:solidFill>
                  <a:schemeClr val="bg1"/>
                </a:solidFill>
              </a:rPr>
              <a:t>s </a:t>
            </a:r>
            <a:r>
              <a:rPr lang="en-US" sz="3400" dirty="0" err="1">
                <a:solidFill>
                  <a:schemeClr val="bg1"/>
                </a:solidFill>
              </a:rPr>
              <a:t>TAKEheart</a:t>
            </a:r>
            <a:r>
              <a:rPr lang="en-US" sz="3400" dirty="0">
                <a:solidFill>
                  <a:schemeClr val="bg1"/>
                </a:solidFill>
              </a:rPr>
              <a:t>?</a:t>
            </a:r>
          </a:p>
        </p:txBody>
      </p:sp>
      <p:sp>
        <p:nvSpPr>
          <p:cNvPr id="8" name="Content Placeholder 7">
            <a:extLst>
              <a:ext uri="{FF2B5EF4-FFF2-40B4-BE49-F238E27FC236}">
                <a16:creationId xmlns:a16="http://schemas.microsoft.com/office/drawing/2014/main" id="{BFB7ADBC-9618-C456-2D4C-627980DBDB40}"/>
              </a:ext>
            </a:extLst>
          </p:cNvPr>
          <p:cNvSpPr>
            <a:spLocks noGrp="1"/>
          </p:cNvSpPr>
          <p:nvPr>
            <p:ph idx="1"/>
          </p:nvPr>
        </p:nvSpPr>
        <p:spPr>
          <a:xfrm>
            <a:off x="685800" y="1057275"/>
            <a:ext cx="10668000" cy="6286500"/>
          </a:xfrm>
        </p:spPr>
        <p:txBody>
          <a:bodyPr>
            <a:normAutofit fontScale="77500" lnSpcReduction="20000"/>
          </a:bodyPr>
          <a:lstStyle/>
          <a:p>
            <a:pPr marL="0" indent="0">
              <a:buNone/>
            </a:pPr>
            <a:r>
              <a:rPr lang="en-US" sz="4000" dirty="0">
                <a:latin typeface="+mn-lt"/>
              </a:rPr>
              <a:t>TAKEheart is an AHRQ initiative to assist hospitals and health systems in implementing evidence-based strategies for increasing patient participation in CR</a:t>
            </a:r>
          </a:p>
          <a:p>
            <a:pPr marL="0" indent="0">
              <a:buNone/>
            </a:pPr>
            <a:endParaRPr lang="en-US" sz="4000" dirty="0">
              <a:latin typeface="+mn-lt"/>
            </a:endParaRPr>
          </a:p>
          <a:p>
            <a:pPr marL="0" indent="0">
              <a:buNone/>
            </a:pPr>
            <a:r>
              <a:rPr lang="en-US" sz="4000" dirty="0">
                <a:latin typeface="+mn-lt"/>
              </a:rPr>
              <a:t>TAKEheart trainings are based two key change concepts outlined in </a:t>
            </a:r>
            <a:r>
              <a:rPr lang="en-US" sz="4000" u="sng" dirty="0">
                <a:solidFill>
                  <a:srgbClr val="0563C1"/>
                </a:solidFill>
                <a:effectLst/>
                <a:latin typeface="+mn-lt"/>
                <a:ea typeface="Calibri" panose="020F0502020204030204" pitchFamily="34" charset="0"/>
                <a:hlinkClick r:id="rId3"/>
              </a:rPr>
              <a:t>Million Hearts</a:t>
            </a:r>
            <a:r>
              <a:rPr lang="en-US" sz="4000" u="sng" baseline="30000" dirty="0">
                <a:solidFill>
                  <a:srgbClr val="0563C1"/>
                </a:solidFill>
                <a:effectLst/>
                <a:latin typeface="+mn-lt"/>
                <a:ea typeface="Calibri" panose="020F0502020204030204" pitchFamily="34" charset="0"/>
                <a:hlinkClick r:id="rId3"/>
              </a:rPr>
              <a:t>®</a:t>
            </a:r>
            <a:r>
              <a:rPr lang="en-US" sz="4000" u="sng" dirty="0">
                <a:solidFill>
                  <a:srgbClr val="0563C1"/>
                </a:solidFill>
                <a:effectLst/>
                <a:latin typeface="+mn-lt"/>
                <a:ea typeface="Calibri" panose="020F0502020204030204" pitchFamily="34" charset="0"/>
                <a:hlinkClick r:id="rId3"/>
              </a:rPr>
              <a:t>/AACVPR Cardiac Rehabilitation Change Package (CRCP)</a:t>
            </a:r>
            <a:r>
              <a:rPr lang="en-US" sz="4000" dirty="0">
                <a:effectLst/>
                <a:latin typeface="+mn-lt"/>
                <a:ea typeface="Calibri" panose="020F0502020204030204" pitchFamily="34" charset="0"/>
              </a:rPr>
              <a:t>,  a quality improvement action guide designed to achieve optimal CR participation: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100" b="1" i="0" u="none" strike="noStrike" kern="1200" cap="none" spc="0" normalizeH="0" baseline="0" noProof="0" dirty="0">
                <a:ln>
                  <a:noFill/>
                </a:ln>
                <a:solidFill>
                  <a:srgbClr val="70AD47">
                    <a:lumMod val="75000"/>
                  </a:srgbClr>
                </a:solidFill>
                <a:effectLst/>
                <a:uLnTx/>
                <a:uFillTx/>
                <a:latin typeface="+mn-lt"/>
                <a:ea typeface="+mn-ea"/>
                <a:cs typeface="+mn-cs"/>
              </a:rPr>
              <a:t>Automatic referral (AR)</a:t>
            </a:r>
            <a:r>
              <a:rPr kumimoji="0" lang="en-US" sz="4100" b="1" i="0" u="none" strike="noStrike" kern="1200" cap="none" spc="0" normalizeH="0" baseline="0" noProof="0" dirty="0">
                <a:ln>
                  <a:noFill/>
                </a:ln>
                <a:solidFill>
                  <a:prstClr val="black"/>
                </a:solidFill>
                <a:effectLst/>
                <a:uLnTx/>
                <a:uFillTx/>
                <a:latin typeface="+mn-lt"/>
                <a:ea typeface="+mn-ea"/>
                <a:cs typeface="+mn-cs"/>
              </a:rPr>
              <a:t> </a:t>
            </a:r>
            <a:r>
              <a:rPr kumimoji="0" lang="en-US" sz="4100" b="0" i="0" u="none" strike="noStrike" kern="1200" cap="none" spc="0" normalizeH="0" baseline="0" noProof="0" dirty="0">
                <a:ln>
                  <a:noFill/>
                </a:ln>
                <a:solidFill>
                  <a:prstClr val="black"/>
                </a:solidFill>
                <a:effectLst/>
                <a:uLnTx/>
                <a:uFillTx/>
                <a:latin typeface="+mn-lt"/>
                <a:ea typeface="+mn-ea"/>
                <a:cs typeface="+mn-cs"/>
              </a:rPr>
              <a:t>to ensure that all patients eligible for CR are referred, regardless of provider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100" b="1" i="0" u="none" strike="noStrike" kern="1200" cap="none" spc="0" normalizeH="0" baseline="0" noProof="0" dirty="0">
                <a:ln>
                  <a:noFill/>
                </a:ln>
                <a:solidFill>
                  <a:srgbClr val="0070C0"/>
                </a:solidFill>
                <a:effectLst/>
                <a:uLnTx/>
                <a:uFillTx/>
                <a:latin typeface="+mn-lt"/>
                <a:ea typeface="+mn-ea"/>
                <a:cs typeface="+mn-cs"/>
              </a:rPr>
              <a:t>Enhanced care coordination (CC) </a:t>
            </a:r>
            <a:r>
              <a:rPr kumimoji="0" lang="en-US" sz="4100" b="0" i="0" u="none" strike="noStrike" kern="1200" cap="none" spc="0" normalizeH="0" baseline="0" noProof="0" dirty="0">
                <a:ln>
                  <a:noFill/>
                </a:ln>
                <a:solidFill>
                  <a:prstClr val="black"/>
                </a:solidFill>
                <a:effectLst/>
                <a:uLnTx/>
                <a:uFillTx/>
                <a:latin typeface="+mn-lt"/>
                <a:ea typeface="+mn-ea"/>
                <a:cs typeface="+mn-cs"/>
              </a:rPr>
              <a:t>to educate patients and facilitate the enrollment process</a:t>
            </a:r>
          </a:p>
          <a:p>
            <a:endParaRPr lang="en-US" sz="4000" dirty="0">
              <a:effectLst/>
              <a:latin typeface="+mn-lt"/>
              <a:ea typeface="Calibri" panose="020F0502020204030204" pitchFamily="34" charset="0"/>
            </a:endParaRPr>
          </a:p>
          <a:p>
            <a:pPr marL="0" indent="0">
              <a:buNone/>
            </a:pPr>
            <a:endParaRPr lang="en-US" sz="1800" dirty="0">
              <a:latin typeface="Calibri" panose="020F0502020204030204" pitchFamily="34" charset="0"/>
              <a:ea typeface="Calibri" panose="020F0502020204030204" pitchFamily="34" charset="0"/>
            </a:endParaRPr>
          </a:p>
          <a:p>
            <a:pPr marL="0" indent="0">
              <a:buNone/>
            </a:pPr>
            <a:r>
              <a:rPr lang="en-US" sz="1800" dirty="0">
                <a:effectLst/>
                <a:latin typeface="Calibri" panose="020F0502020204030204" pitchFamily="34" charset="0"/>
                <a:ea typeface="Calibri" panose="020F0502020204030204" pitchFamily="34" charset="0"/>
              </a:rPr>
              <a:t> </a:t>
            </a:r>
          </a:p>
          <a:p>
            <a:pPr marL="0" indent="0">
              <a:buNone/>
            </a:pPr>
            <a:endParaRPr lang="en-US" sz="3200" dirty="0"/>
          </a:p>
          <a:p>
            <a:pPr marL="0" indent="0">
              <a:buNone/>
            </a:pPr>
            <a:endParaRPr lang="en-US" sz="2400" dirty="0"/>
          </a:p>
        </p:txBody>
      </p:sp>
      <p:sp>
        <p:nvSpPr>
          <p:cNvPr id="14" name="Slide Number Placeholder 8">
            <a:extLst>
              <a:ext uri="{FF2B5EF4-FFF2-40B4-BE49-F238E27FC236}">
                <a16:creationId xmlns:a16="http://schemas.microsoft.com/office/drawing/2014/main" id="{D9FE74AD-C858-D0F2-D769-F5BDD683844F}"/>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a:t>
            </a:fld>
            <a:endParaRPr lang="en-US" dirty="0"/>
          </a:p>
        </p:txBody>
      </p:sp>
    </p:spTree>
    <p:extLst>
      <p:ext uri="{BB962C8B-B14F-4D97-AF65-F5344CB8AC3E}">
        <p14:creationId xmlns:p14="http://schemas.microsoft.com/office/powerpoint/2010/main" val="1144943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2DCCF5-1938-D45E-5AF3-19FDD6579203}"/>
              </a:ext>
            </a:extLst>
          </p:cNvPr>
          <p:cNvSpPr>
            <a:spLocks noGrp="1"/>
          </p:cNvSpPr>
          <p:nvPr>
            <p:ph type="title"/>
          </p:nvPr>
        </p:nvSpPr>
        <p:spPr/>
        <p:txBody>
          <a:bodyPr/>
          <a:lstStyle/>
          <a:p>
            <a:r>
              <a:rPr lang="en-US" dirty="0"/>
              <a:t>Tips For Success</a:t>
            </a:r>
          </a:p>
        </p:txBody>
      </p:sp>
      <p:sp>
        <p:nvSpPr>
          <p:cNvPr id="6" name="Content Placeholder 5">
            <a:extLst>
              <a:ext uri="{FF2B5EF4-FFF2-40B4-BE49-F238E27FC236}">
                <a16:creationId xmlns:a16="http://schemas.microsoft.com/office/drawing/2014/main" id="{C1259DAB-8FF7-3ECA-5A63-5791F1F8C063}"/>
              </a:ext>
            </a:extLst>
          </p:cNvPr>
          <p:cNvSpPr>
            <a:spLocks noGrp="1"/>
          </p:cNvSpPr>
          <p:nvPr>
            <p:ph idx="1"/>
          </p:nvPr>
        </p:nvSpPr>
        <p:spPr/>
        <p:txBody>
          <a:bodyPr/>
          <a:lstStyle/>
          <a:p>
            <a:r>
              <a:rPr lang="en-US" sz="2800" dirty="0"/>
              <a:t>Start small and expand over time</a:t>
            </a:r>
          </a:p>
          <a:p>
            <a:r>
              <a:rPr lang="en-US" sz="2800" dirty="0"/>
              <a:t>Create measures that allow monitoring of highest priority changes</a:t>
            </a:r>
          </a:p>
          <a:p>
            <a:r>
              <a:rPr lang="en-US" sz="2800" dirty="0"/>
              <a:t>Keep data collection simple, maybe join a registry to manage/track patients</a:t>
            </a:r>
          </a:p>
          <a:p>
            <a:r>
              <a:rPr lang="en-US" sz="2800" dirty="0"/>
              <a:t>Measure frequently to assess progress over time</a:t>
            </a:r>
          </a:p>
          <a:p>
            <a:r>
              <a:rPr lang="en-US" sz="2800" dirty="0"/>
              <a:t>Discuss progress and celebrate success</a:t>
            </a:r>
          </a:p>
          <a:p>
            <a:r>
              <a:rPr lang="en-US" sz="2800" dirty="0"/>
              <a:t>If no success, revisit the process workflows, adjust and try again</a:t>
            </a:r>
          </a:p>
        </p:txBody>
      </p:sp>
      <p:sp>
        <p:nvSpPr>
          <p:cNvPr id="3" name="Slide Number Placeholder 8">
            <a:extLst>
              <a:ext uri="{FF2B5EF4-FFF2-40B4-BE49-F238E27FC236}">
                <a16:creationId xmlns:a16="http://schemas.microsoft.com/office/drawing/2014/main" id="{283B044B-2707-5B07-9E50-E758AAEA3589}"/>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60</a:t>
            </a:fld>
            <a:endParaRPr lang="en-US" dirty="0"/>
          </a:p>
        </p:txBody>
      </p:sp>
    </p:spTree>
    <p:extLst>
      <p:ext uri="{BB962C8B-B14F-4D97-AF65-F5344CB8AC3E}">
        <p14:creationId xmlns:p14="http://schemas.microsoft.com/office/powerpoint/2010/main" val="2390694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2DCCF5-1938-D45E-5AF3-19FDD6579203}"/>
              </a:ext>
            </a:extLst>
          </p:cNvPr>
          <p:cNvSpPr>
            <a:spLocks noGrp="1"/>
          </p:cNvSpPr>
          <p:nvPr>
            <p:ph type="title"/>
          </p:nvPr>
        </p:nvSpPr>
        <p:spPr/>
        <p:txBody>
          <a:bodyPr/>
          <a:lstStyle/>
          <a:p>
            <a:r>
              <a:rPr lang="en-US" dirty="0"/>
              <a:t>Sample Inpatient Referral Measure</a:t>
            </a:r>
          </a:p>
        </p:txBody>
      </p:sp>
      <p:sp>
        <p:nvSpPr>
          <p:cNvPr id="6" name="Content Placeholder 5">
            <a:extLst>
              <a:ext uri="{FF2B5EF4-FFF2-40B4-BE49-F238E27FC236}">
                <a16:creationId xmlns:a16="http://schemas.microsoft.com/office/drawing/2014/main" id="{C1259DAB-8FF7-3ECA-5A63-5791F1F8C063}"/>
              </a:ext>
            </a:extLst>
          </p:cNvPr>
          <p:cNvSpPr>
            <a:spLocks noGrp="1"/>
          </p:cNvSpPr>
          <p:nvPr>
            <p:ph idx="1"/>
          </p:nvPr>
        </p:nvSpPr>
        <p:spPr>
          <a:xfrm>
            <a:off x="653144" y="1683656"/>
            <a:ext cx="10566400" cy="4493305"/>
          </a:xfrm>
        </p:spPr>
        <p:txBody>
          <a:bodyPr/>
          <a:lstStyle/>
          <a:p>
            <a:pPr marL="0" indent="0">
              <a:buNone/>
            </a:pPr>
            <a:r>
              <a:rPr lang="en-US" sz="3200" b="1" dirty="0">
                <a:latin typeface="Avenir Next LT Pro" panose="020B0504020202020204" pitchFamily="34" charset="0"/>
              </a:rPr>
              <a:t>	Numerator</a:t>
            </a:r>
            <a:r>
              <a:rPr lang="en-US" sz="3200" b="1" dirty="0"/>
              <a:t> = </a:t>
            </a:r>
            <a:r>
              <a:rPr lang="en-US" sz="2800" b="1" dirty="0">
                <a:latin typeface="Avenir Next LT Pro" panose="020B0504020202020204" pitchFamily="34" charset="0"/>
              </a:rPr>
              <a:t>Number of eligible inpatients referred 	to outpatient CR program</a:t>
            </a:r>
          </a:p>
          <a:p>
            <a:pPr marL="0" indent="0">
              <a:buNone/>
            </a:pPr>
            <a:endParaRPr lang="en-US" sz="2800" dirty="0">
              <a:latin typeface="Avenir Next LT Pro" panose="020B0504020202020204" pitchFamily="34" charset="0"/>
            </a:endParaRPr>
          </a:p>
          <a:p>
            <a:pPr marL="0" indent="0">
              <a:buNone/>
            </a:pPr>
            <a:r>
              <a:rPr lang="en-US" sz="3200" b="1" dirty="0">
                <a:latin typeface="Avenir Next LT Pro" panose="020B0504020202020204" pitchFamily="34" charset="0"/>
              </a:rPr>
              <a:t>	Denominator</a:t>
            </a:r>
            <a:r>
              <a:rPr lang="en-US" sz="3200" b="1" dirty="0"/>
              <a:t> = </a:t>
            </a:r>
            <a:r>
              <a:rPr lang="en-US" sz="2800" b="1" dirty="0">
                <a:latin typeface="Avenir Next LT Pro" panose="020B0504020202020204" pitchFamily="34" charset="0"/>
              </a:rPr>
              <a:t>Number of inpatients discharged 	with 	appropriate ICD-10 codes </a:t>
            </a:r>
            <a:r>
              <a:rPr lang="en-US" sz="2800" b="1" dirty="0">
                <a:solidFill>
                  <a:srgbClr val="FF0000"/>
                </a:solidFill>
                <a:latin typeface="Avenir Next LT Pro" panose="020B0504020202020204" pitchFamily="34" charset="0"/>
              </a:rPr>
              <a:t>MINUS</a:t>
            </a:r>
            <a:r>
              <a:rPr lang="en-US" sz="2800" b="1" dirty="0">
                <a:latin typeface="Avenir Next LT Pro" panose="020B0504020202020204" pitchFamily="34" charset="0"/>
              </a:rPr>
              <a:t> Exclusions</a:t>
            </a:r>
          </a:p>
          <a:p>
            <a:pPr marL="0" indent="0">
              <a:buNone/>
            </a:pPr>
            <a:endParaRPr lang="en-US" b="1" dirty="0"/>
          </a:p>
          <a:p>
            <a:pPr marL="0" indent="0">
              <a:buNone/>
            </a:pPr>
            <a:r>
              <a:rPr lang="en-US" sz="2800" b="1" dirty="0">
                <a:latin typeface="Avenir Next LT Pro" panose="020B0504020202020204" pitchFamily="34" charset="0"/>
              </a:rPr>
              <a:t>		</a:t>
            </a:r>
            <a:r>
              <a:rPr lang="en-US" dirty="0">
                <a:latin typeface="Avenir Next LT Pro" panose="020B0504020202020204" pitchFamily="34" charset="0"/>
              </a:rPr>
              <a:t>(Recommended time period is  monthly)</a:t>
            </a:r>
          </a:p>
          <a:p>
            <a:pPr marL="0" indent="0">
              <a:buNone/>
            </a:pPr>
            <a:endParaRPr lang="en-US" dirty="0"/>
          </a:p>
          <a:p>
            <a:pPr marL="0" indent="0">
              <a:buNone/>
            </a:pPr>
            <a:endParaRPr lang="en-US" sz="2800" dirty="0"/>
          </a:p>
        </p:txBody>
      </p:sp>
      <p:sp>
        <p:nvSpPr>
          <p:cNvPr id="3" name="Slide Number Placeholder 8">
            <a:extLst>
              <a:ext uri="{FF2B5EF4-FFF2-40B4-BE49-F238E27FC236}">
                <a16:creationId xmlns:a16="http://schemas.microsoft.com/office/drawing/2014/main" id="{283B044B-2707-5B07-9E50-E758AAEA3589}"/>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61</a:t>
            </a:fld>
            <a:endParaRPr lang="en-US" dirty="0"/>
          </a:p>
        </p:txBody>
      </p:sp>
      <p:sp>
        <p:nvSpPr>
          <p:cNvPr id="4" name="Minus Sign 3">
            <a:extLst>
              <a:ext uri="{FF2B5EF4-FFF2-40B4-BE49-F238E27FC236}">
                <a16:creationId xmlns:a16="http://schemas.microsoft.com/office/drawing/2014/main" id="{FB1EF8AF-F7FF-48E3-954F-F52DA5B7D54D}"/>
              </a:ext>
              <a:ext uri="{C183D7F6-B498-43B3-948B-1728B52AA6E4}">
                <adec:decorative xmlns:adec="http://schemas.microsoft.com/office/drawing/2017/decorative" val="1"/>
              </a:ext>
            </a:extLst>
          </p:cNvPr>
          <p:cNvSpPr/>
          <p:nvPr/>
        </p:nvSpPr>
        <p:spPr>
          <a:xfrm>
            <a:off x="-261258" y="3063876"/>
            <a:ext cx="12743543" cy="129268"/>
          </a:xfrm>
          <a:prstGeom prst="mathMinus">
            <a:avLst>
              <a:gd name="adj1"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613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2DCCF5-1938-D45E-5AF3-19FDD6579203}"/>
              </a:ext>
            </a:extLst>
          </p:cNvPr>
          <p:cNvSpPr>
            <a:spLocks noGrp="1"/>
          </p:cNvSpPr>
          <p:nvPr>
            <p:ph type="title"/>
          </p:nvPr>
        </p:nvSpPr>
        <p:spPr/>
        <p:txBody>
          <a:bodyPr/>
          <a:lstStyle/>
          <a:p>
            <a:r>
              <a:rPr lang="en-US" dirty="0"/>
              <a:t>Sample Enrollment Measure</a:t>
            </a:r>
          </a:p>
        </p:txBody>
      </p:sp>
      <p:sp>
        <p:nvSpPr>
          <p:cNvPr id="6" name="Content Placeholder 5">
            <a:extLst>
              <a:ext uri="{FF2B5EF4-FFF2-40B4-BE49-F238E27FC236}">
                <a16:creationId xmlns:a16="http://schemas.microsoft.com/office/drawing/2014/main" id="{C1259DAB-8FF7-3ECA-5A63-5791F1F8C063}"/>
              </a:ext>
            </a:extLst>
          </p:cNvPr>
          <p:cNvSpPr>
            <a:spLocks noGrp="1"/>
          </p:cNvSpPr>
          <p:nvPr>
            <p:ph idx="1"/>
          </p:nvPr>
        </p:nvSpPr>
        <p:spPr>
          <a:xfrm>
            <a:off x="653144" y="1683656"/>
            <a:ext cx="10566400" cy="4493305"/>
          </a:xfrm>
        </p:spPr>
        <p:txBody>
          <a:bodyPr/>
          <a:lstStyle/>
          <a:p>
            <a:pPr marL="0" indent="0">
              <a:buNone/>
            </a:pPr>
            <a:r>
              <a:rPr lang="en-US" sz="3200" b="1" dirty="0">
                <a:latin typeface="Avenir Next LT Pro" panose="020B0504020202020204" pitchFamily="34" charset="0"/>
              </a:rPr>
              <a:t>	Numerator</a:t>
            </a:r>
            <a:r>
              <a:rPr lang="en-US" sz="3200" b="1" dirty="0"/>
              <a:t> = </a:t>
            </a:r>
            <a:r>
              <a:rPr lang="en-US" sz="2800" b="1" dirty="0">
                <a:latin typeface="Avenir Next LT Pro" panose="020B0504020202020204" pitchFamily="34" charset="0"/>
              </a:rPr>
              <a:t>Number of referred inpatients 	attending 	initial visit*</a:t>
            </a:r>
          </a:p>
          <a:p>
            <a:pPr marL="0" indent="0">
              <a:buNone/>
            </a:pPr>
            <a:endParaRPr lang="en-US" sz="2800" dirty="0">
              <a:latin typeface="Avenir Next LT Pro" panose="020B0504020202020204" pitchFamily="34" charset="0"/>
            </a:endParaRPr>
          </a:p>
          <a:p>
            <a:pPr marL="0" indent="0">
              <a:buNone/>
            </a:pPr>
            <a:r>
              <a:rPr lang="en-US" sz="3200" b="1" dirty="0">
                <a:latin typeface="Avenir Next LT Pro" panose="020B0504020202020204" pitchFamily="34" charset="0"/>
              </a:rPr>
              <a:t>	Denominator</a:t>
            </a:r>
            <a:r>
              <a:rPr lang="en-US" sz="3200" b="1" dirty="0"/>
              <a:t> = </a:t>
            </a:r>
            <a:r>
              <a:rPr lang="en-US" sz="2800" b="1" dirty="0">
                <a:latin typeface="Avenir Next LT Pro" panose="020B0504020202020204" pitchFamily="34" charset="0"/>
              </a:rPr>
              <a:t>Number of inpatient referrals 	received by the CR program </a:t>
            </a:r>
            <a:r>
              <a:rPr lang="en-US" sz="2800" b="1" dirty="0">
                <a:solidFill>
                  <a:srgbClr val="FF0000"/>
                </a:solidFill>
                <a:latin typeface="Avenir Next LT Pro" panose="020B0504020202020204" pitchFamily="34" charset="0"/>
              </a:rPr>
              <a:t>MINUS</a:t>
            </a:r>
            <a:r>
              <a:rPr lang="en-US" sz="2800" b="1" dirty="0">
                <a:latin typeface="Avenir Next LT Pro" panose="020B0504020202020204" pitchFamily="34" charset="0"/>
              </a:rPr>
              <a:t> Exclusions</a:t>
            </a:r>
          </a:p>
          <a:p>
            <a:pPr marL="0" indent="0">
              <a:buNone/>
            </a:pPr>
            <a:endParaRPr lang="en-US" b="1" dirty="0"/>
          </a:p>
          <a:p>
            <a:pPr marL="0" indent="0">
              <a:buNone/>
            </a:pPr>
            <a:r>
              <a:rPr lang="en-US" sz="2800" b="1" dirty="0">
                <a:latin typeface="Avenir Next LT Pro" panose="020B0504020202020204" pitchFamily="34" charset="0"/>
              </a:rPr>
              <a:t>		</a:t>
            </a:r>
            <a:r>
              <a:rPr lang="en-US" dirty="0">
                <a:latin typeface="Avenir Next LT Pro" panose="020B0504020202020204" pitchFamily="34" charset="0"/>
              </a:rPr>
              <a:t>(Recommended time period is  monthly)</a:t>
            </a:r>
          </a:p>
          <a:p>
            <a:pPr marL="0" indent="0">
              <a:buNone/>
            </a:pPr>
            <a:endParaRPr lang="en-US" dirty="0"/>
          </a:p>
          <a:p>
            <a:pPr marL="0" indent="0">
              <a:buNone/>
            </a:pPr>
            <a:endParaRPr lang="en-US" sz="2800" dirty="0"/>
          </a:p>
        </p:txBody>
      </p:sp>
      <p:sp>
        <p:nvSpPr>
          <p:cNvPr id="3" name="Slide Number Placeholder 8">
            <a:extLst>
              <a:ext uri="{FF2B5EF4-FFF2-40B4-BE49-F238E27FC236}">
                <a16:creationId xmlns:a16="http://schemas.microsoft.com/office/drawing/2014/main" id="{283B044B-2707-5B07-9E50-E758AAEA3589}"/>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62</a:t>
            </a:fld>
            <a:endParaRPr lang="en-US" dirty="0"/>
          </a:p>
        </p:txBody>
      </p:sp>
      <p:sp>
        <p:nvSpPr>
          <p:cNvPr id="4" name="Minus Sign 3">
            <a:extLst>
              <a:ext uri="{FF2B5EF4-FFF2-40B4-BE49-F238E27FC236}">
                <a16:creationId xmlns:a16="http://schemas.microsoft.com/office/drawing/2014/main" id="{FB1EF8AF-F7FF-48E3-954F-F52DA5B7D54D}"/>
              </a:ext>
              <a:ext uri="{C183D7F6-B498-43B3-948B-1728B52AA6E4}">
                <adec:decorative xmlns:adec="http://schemas.microsoft.com/office/drawing/2017/decorative" val="1"/>
              </a:ext>
            </a:extLst>
          </p:cNvPr>
          <p:cNvSpPr/>
          <p:nvPr/>
        </p:nvSpPr>
        <p:spPr>
          <a:xfrm>
            <a:off x="-261258" y="3063876"/>
            <a:ext cx="12743543" cy="129268"/>
          </a:xfrm>
          <a:prstGeom prst="mathMinus">
            <a:avLst>
              <a:gd name="adj1"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783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C461-3168-D60B-3D10-5963647709F0}"/>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Tell a Story: Data Visualization</a:t>
            </a:r>
            <a:endParaRPr lang="en-US" sz="3200" dirty="0">
              <a:solidFill>
                <a:schemeClr val="bg1"/>
              </a:solidFill>
            </a:endParaRPr>
          </a:p>
        </p:txBody>
      </p:sp>
      <p:sp>
        <p:nvSpPr>
          <p:cNvPr id="9" name="Rectangle 8" descr="Light Bulb and Gear">
            <a:extLst>
              <a:ext uri="{FF2B5EF4-FFF2-40B4-BE49-F238E27FC236}">
                <a16:creationId xmlns:a16="http://schemas.microsoft.com/office/drawing/2014/main" id="{35E72F8E-417C-7F62-E064-AAB9C4B7453B}"/>
              </a:ext>
            </a:extLst>
          </p:cNvPr>
          <p:cNvSpPr/>
          <p:nvPr/>
        </p:nvSpPr>
        <p:spPr>
          <a:xfrm>
            <a:off x="1337483" y="1384331"/>
            <a:ext cx="2011335" cy="201133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sp>
      <p:sp>
        <p:nvSpPr>
          <p:cNvPr id="5" name="Content Placeholder 4">
            <a:extLst>
              <a:ext uri="{FF2B5EF4-FFF2-40B4-BE49-F238E27FC236}">
                <a16:creationId xmlns:a16="http://schemas.microsoft.com/office/drawing/2014/main" id="{B785870C-29C6-B4DF-3E85-1298023CB8E8}"/>
              </a:ext>
            </a:extLst>
          </p:cNvPr>
          <p:cNvSpPr>
            <a:spLocks noGrp="1"/>
          </p:cNvSpPr>
          <p:nvPr>
            <p:ph sz="half" idx="1"/>
          </p:nvPr>
        </p:nvSpPr>
        <p:spPr>
          <a:xfrm>
            <a:off x="838200" y="3606088"/>
            <a:ext cx="3009900" cy="2570874"/>
          </a:xfrm>
        </p:spPr>
        <p:txBody>
          <a:bodyPr>
            <a:normAutofit fontScale="92500"/>
          </a:bodyPr>
          <a:lstStyle/>
          <a:p>
            <a:r>
              <a:rPr lang="en-US" sz="2800" kern="1200" dirty="0">
                <a:latin typeface="Avenir Next LT Pro" panose="020B0504020202020204" pitchFamily="34" charset="0"/>
              </a:rPr>
              <a:t>Provides a clear idea of what the information means by giving it a visual context (charts or graphs)</a:t>
            </a:r>
          </a:p>
        </p:txBody>
      </p:sp>
      <p:sp>
        <p:nvSpPr>
          <p:cNvPr id="12" name="Rectangle 11" descr="line graph icon">
            <a:extLst>
              <a:ext uri="{FF2B5EF4-FFF2-40B4-BE49-F238E27FC236}">
                <a16:creationId xmlns:a16="http://schemas.microsoft.com/office/drawing/2014/main" id="{A4FEB1E9-03D8-FB7C-198B-20668A522502}"/>
              </a:ext>
            </a:extLst>
          </p:cNvPr>
          <p:cNvSpPr/>
          <p:nvPr/>
        </p:nvSpPr>
        <p:spPr>
          <a:xfrm>
            <a:off x="4966508" y="1384331"/>
            <a:ext cx="2011335" cy="201133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1355300"/>
              <a:satOff val="50000"/>
              <a:lumOff val="-7353"/>
              <a:alphaOff val="0"/>
            </a:schemeClr>
          </a:effectRef>
          <a:fontRef idx="minor">
            <a:schemeClr val="lt1"/>
          </a:fontRef>
        </p:style>
      </p:sp>
      <p:sp>
        <p:nvSpPr>
          <p:cNvPr id="6" name="Content Placeholder 5">
            <a:extLst>
              <a:ext uri="{FF2B5EF4-FFF2-40B4-BE49-F238E27FC236}">
                <a16:creationId xmlns:a16="http://schemas.microsoft.com/office/drawing/2014/main" id="{4204E67D-348A-1E56-B5B2-81648143EBAA}"/>
              </a:ext>
            </a:extLst>
          </p:cNvPr>
          <p:cNvSpPr>
            <a:spLocks noGrp="1"/>
          </p:cNvSpPr>
          <p:nvPr>
            <p:ph sz="half" idx="2"/>
          </p:nvPr>
        </p:nvSpPr>
        <p:spPr>
          <a:xfrm>
            <a:off x="4191000" y="3768427"/>
            <a:ext cx="3562350" cy="2408535"/>
          </a:xfrm>
        </p:spPr>
        <p:txBody>
          <a:bodyPr>
            <a:normAutofit lnSpcReduction="10000"/>
          </a:bodyPr>
          <a:lstStyle/>
          <a:p>
            <a:r>
              <a:rPr lang="en-US" sz="2800" kern="1200" dirty="0">
                <a:latin typeface="Avenir Next LT Pro" panose="020B0504020202020204" pitchFamily="34" charset="0"/>
              </a:rPr>
              <a:t>Makes data </a:t>
            </a:r>
            <a:r>
              <a:rPr lang="en-US" dirty="0"/>
              <a:t>easier to </a:t>
            </a:r>
            <a:r>
              <a:rPr lang="en-US" sz="2800" kern="1200" dirty="0">
                <a:latin typeface="Avenir Next LT Pro" panose="020B0504020202020204" pitchFamily="34" charset="0"/>
              </a:rPr>
              <a:t>comprehend </a:t>
            </a:r>
            <a:r>
              <a:rPr lang="en-US" dirty="0"/>
              <a:t>a</a:t>
            </a:r>
            <a:r>
              <a:rPr lang="en-US" sz="2800" kern="1200" dirty="0">
                <a:latin typeface="Avenir Next LT Pro" panose="020B0504020202020204" pitchFamily="34" charset="0"/>
              </a:rPr>
              <a:t>nd makes it </a:t>
            </a:r>
            <a:r>
              <a:rPr lang="en-US" dirty="0"/>
              <a:t>e</a:t>
            </a:r>
            <a:r>
              <a:rPr lang="en-US" sz="2800" kern="1200" dirty="0">
                <a:latin typeface="Avenir Next LT Pro" panose="020B0504020202020204" pitchFamily="34" charset="0"/>
              </a:rPr>
              <a:t>asier </a:t>
            </a:r>
            <a:r>
              <a:rPr lang="en-US" dirty="0"/>
              <a:t>t</a:t>
            </a:r>
            <a:r>
              <a:rPr lang="en-US" sz="2800" kern="1200" dirty="0">
                <a:latin typeface="Avenir Next LT Pro" panose="020B0504020202020204" pitchFamily="34" charset="0"/>
              </a:rPr>
              <a:t>o </a:t>
            </a:r>
            <a:r>
              <a:rPr lang="en-US" dirty="0"/>
              <a:t>i</a:t>
            </a:r>
            <a:r>
              <a:rPr lang="en-US" sz="2800" kern="1200" dirty="0">
                <a:latin typeface="Avenir Next LT Pro" panose="020B0504020202020204" pitchFamily="34" charset="0"/>
              </a:rPr>
              <a:t>dentify </a:t>
            </a:r>
            <a:r>
              <a:rPr lang="en-US" dirty="0"/>
              <a:t>t</a:t>
            </a:r>
            <a:r>
              <a:rPr lang="en-US" sz="2800" kern="1200" dirty="0">
                <a:latin typeface="Avenir Next LT Pro" panose="020B0504020202020204" pitchFamily="34" charset="0"/>
              </a:rPr>
              <a:t>rends, patterns, and </a:t>
            </a:r>
            <a:r>
              <a:rPr lang="en-US" dirty="0"/>
              <a:t>o</a:t>
            </a:r>
            <a:r>
              <a:rPr lang="en-US" sz="2800" kern="1200" dirty="0">
                <a:latin typeface="Avenir Next LT Pro" panose="020B0504020202020204" pitchFamily="34" charset="0"/>
              </a:rPr>
              <a:t>utliers</a:t>
            </a:r>
          </a:p>
        </p:txBody>
      </p:sp>
      <p:sp>
        <p:nvSpPr>
          <p:cNvPr id="16" name="Rectangle 15" descr="Flag">
            <a:extLst>
              <a:ext uri="{FF2B5EF4-FFF2-40B4-BE49-F238E27FC236}">
                <a16:creationId xmlns:a16="http://schemas.microsoft.com/office/drawing/2014/main" id="{C7E0A6B4-4242-6EF1-BEF6-63DB550DFA2E}"/>
              </a:ext>
            </a:extLst>
          </p:cNvPr>
          <p:cNvSpPr/>
          <p:nvPr/>
        </p:nvSpPr>
        <p:spPr>
          <a:xfrm>
            <a:off x="8757458" y="1384331"/>
            <a:ext cx="2011335" cy="201133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2710599"/>
              <a:satOff val="100000"/>
              <a:lumOff val="-14706"/>
              <a:alphaOff val="0"/>
            </a:schemeClr>
          </a:effectRef>
          <a:fontRef idx="minor">
            <a:schemeClr val="lt1"/>
          </a:fontRef>
        </p:style>
      </p:sp>
      <p:sp>
        <p:nvSpPr>
          <p:cNvPr id="7" name="Content Placeholder 6">
            <a:extLst>
              <a:ext uri="{FF2B5EF4-FFF2-40B4-BE49-F238E27FC236}">
                <a16:creationId xmlns:a16="http://schemas.microsoft.com/office/drawing/2014/main" id="{20F54EFE-E572-8745-BAD3-E6A2CFB914DF}"/>
              </a:ext>
            </a:extLst>
          </p:cNvPr>
          <p:cNvSpPr>
            <a:spLocks noGrp="1"/>
          </p:cNvSpPr>
          <p:nvPr>
            <p:ph sz="half" idx="13"/>
          </p:nvPr>
        </p:nvSpPr>
        <p:spPr>
          <a:xfrm>
            <a:off x="8153400" y="3768428"/>
            <a:ext cx="3219450" cy="2408535"/>
          </a:xfrm>
        </p:spPr>
        <p:txBody>
          <a:bodyPr/>
          <a:lstStyle/>
          <a:p>
            <a:r>
              <a:rPr lang="en-US" sz="2800" kern="1200" dirty="0">
                <a:latin typeface="Avenir Next LT Pro" panose="020B0504020202020204" pitchFamily="34" charset="0"/>
              </a:rPr>
              <a:t>Helps users </a:t>
            </a:r>
            <a:r>
              <a:rPr lang="en-US" dirty="0"/>
              <a:t>p</a:t>
            </a:r>
            <a:r>
              <a:rPr lang="en-US" sz="2800" kern="1200" dirty="0">
                <a:latin typeface="Avenir Next LT Pro" panose="020B0504020202020204" pitchFamily="34" charset="0"/>
              </a:rPr>
              <a:t>ay </a:t>
            </a:r>
            <a:r>
              <a:rPr lang="en-US" dirty="0"/>
              <a:t>a</a:t>
            </a:r>
            <a:r>
              <a:rPr lang="en-US" sz="2800" kern="1200" dirty="0">
                <a:latin typeface="Avenir Next LT Pro" panose="020B0504020202020204" pitchFamily="34" charset="0"/>
              </a:rPr>
              <a:t>ttention </a:t>
            </a:r>
            <a:r>
              <a:rPr lang="en-US" dirty="0"/>
              <a:t>t</a:t>
            </a:r>
            <a:r>
              <a:rPr lang="en-US" sz="2800" kern="1200" dirty="0">
                <a:latin typeface="Avenir Next LT Pro" panose="020B0504020202020204" pitchFamily="34" charset="0"/>
              </a:rPr>
              <a:t>o </a:t>
            </a:r>
            <a:r>
              <a:rPr lang="en-US" dirty="0"/>
              <a:t>a</a:t>
            </a:r>
            <a:r>
              <a:rPr lang="en-US" sz="2800" kern="1200" dirty="0">
                <a:latin typeface="Avenir Next LT Pro" panose="020B0504020202020204" pitchFamily="34" charset="0"/>
              </a:rPr>
              <a:t>reas </a:t>
            </a:r>
            <a:r>
              <a:rPr lang="en-US" dirty="0"/>
              <a:t>t</a:t>
            </a:r>
            <a:r>
              <a:rPr lang="en-US" sz="2800" kern="1200" dirty="0">
                <a:latin typeface="Avenir Next LT Pro" panose="020B0504020202020204" pitchFamily="34" charset="0"/>
              </a:rPr>
              <a:t>hat </a:t>
            </a:r>
            <a:r>
              <a:rPr lang="en-US" dirty="0"/>
              <a:t>i</a:t>
            </a:r>
            <a:r>
              <a:rPr lang="en-US" sz="2800" kern="1200" dirty="0">
                <a:latin typeface="Avenir Next LT Pro" panose="020B0504020202020204" pitchFamily="34" charset="0"/>
              </a:rPr>
              <a:t>ndicate </a:t>
            </a:r>
            <a:r>
              <a:rPr lang="en-US" dirty="0"/>
              <a:t>r</a:t>
            </a:r>
            <a:r>
              <a:rPr lang="en-US" sz="2800" kern="1200" dirty="0">
                <a:latin typeface="Avenir Next LT Pro" panose="020B0504020202020204" pitchFamily="34" charset="0"/>
              </a:rPr>
              <a:t>ed </a:t>
            </a:r>
            <a:r>
              <a:rPr lang="en-US" dirty="0"/>
              <a:t>f</a:t>
            </a:r>
            <a:r>
              <a:rPr lang="en-US" sz="2800" kern="1200" dirty="0">
                <a:latin typeface="Avenir Next LT Pro" panose="020B0504020202020204" pitchFamily="34" charset="0"/>
              </a:rPr>
              <a:t>lags </a:t>
            </a:r>
            <a:r>
              <a:rPr lang="en-US" dirty="0"/>
              <a:t>o</a:t>
            </a:r>
            <a:r>
              <a:rPr lang="en-US" sz="2800" kern="1200" dirty="0">
                <a:latin typeface="Avenir Next LT Pro" panose="020B0504020202020204" pitchFamily="34" charset="0"/>
              </a:rPr>
              <a:t>r </a:t>
            </a:r>
            <a:r>
              <a:rPr lang="en-US" dirty="0"/>
              <a:t>p</a:t>
            </a:r>
            <a:r>
              <a:rPr lang="en-US" sz="2800" kern="1200" dirty="0">
                <a:latin typeface="Avenir Next LT Pro" panose="020B0504020202020204" pitchFamily="34" charset="0"/>
              </a:rPr>
              <a:t>rogress</a:t>
            </a:r>
          </a:p>
        </p:txBody>
      </p:sp>
      <p:sp>
        <p:nvSpPr>
          <p:cNvPr id="3" name="Slide Number Placeholder 8">
            <a:extLst>
              <a:ext uri="{FF2B5EF4-FFF2-40B4-BE49-F238E27FC236}">
                <a16:creationId xmlns:a16="http://schemas.microsoft.com/office/drawing/2014/main" id="{2548A5FC-24F4-2E0A-CEFC-AEAE158DE307}"/>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63</a:t>
            </a:fld>
            <a:endParaRPr lang="en-US" dirty="0"/>
          </a:p>
        </p:txBody>
      </p:sp>
    </p:spTree>
    <p:extLst>
      <p:ext uri="{BB962C8B-B14F-4D97-AF65-F5344CB8AC3E}">
        <p14:creationId xmlns:p14="http://schemas.microsoft.com/office/powerpoint/2010/main" val="3932150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C9F2C-1446-6DD6-1F55-EB29519FF8C6}"/>
              </a:ext>
            </a:extLst>
          </p:cNvPr>
          <p:cNvSpPr>
            <a:spLocks noGrp="1"/>
          </p:cNvSpPr>
          <p:nvPr>
            <p:ph type="title"/>
          </p:nvPr>
        </p:nvSpPr>
        <p:spPr>
          <a:xfrm>
            <a:off x="1" y="0"/>
            <a:ext cx="12192000" cy="816429"/>
          </a:xfrm>
          <a:solidFill>
            <a:srgbClr val="C42033"/>
          </a:solidFill>
        </p:spPr>
        <p:txBody>
          <a:bodyPr>
            <a:normAutofit/>
          </a:bodyPr>
          <a:lstStyle/>
          <a:p>
            <a:pPr algn="ctr"/>
            <a:r>
              <a:rPr lang="en-US" sz="3200" b="1" dirty="0">
                <a:solidFill>
                  <a:prstClr val="white"/>
                </a:solidFill>
                <a:latin typeface="Avenir Next LT Pro" panose="020B0504020202020204" pitchFamily="34" charset="0"/>
              </a:rPr>
              <a:t>Example of Data Visualization</a:t>
            </a:r>
            <a:endParaRPr lang="en-US" sz="3200" dirty="0"/>
          </a:p>
        </p:txBody>
      </p:sp>
      <p:graphicFrame>
        <p:nvGraphicFramePr>
          <p:cNvPr id="9" name="Content Placeholder 8" descr="Graphs identifying age/frailty are the top reason physicians opt eligible patients out of CR for Q1, Q2, and Q3.">
            <a:extLst>
              <a:ext uri="{FF2B5EF4-FFF2-40B4-BE49-F238E27FC236}">
                <a16:creationId xmlns:a16="http://schemas.microsoft.com/office/drawing/2014/main" id="{D86FEAA6-C588-45FA-848C-7D58CAFB15E7}"/>
              </a:ext>
              <a:ext uri="{147F2762-F138-4A5C-976F-8EAC2B608ADB}">
                <a16:predDERef xmlns:a16="http://schemas.microsoft.com/office/drawing/2014/main" pred="{85BA0923-6AB8-477F-A310-42680BA6EABC}"/>
              </a:ext>
            </a:extLst>
          </p:cNvPr>
          <p:cNvGraphicFramePr>
            <a:graphicFrameLocks noGrp="1"/>
          </p:cNvGraphicFramePr>
          <p:nvPr>
            <p:ph idx="1"/>
            <p:extLst>
              <p:ext uri="{D42A27DB-BD31-4B8C-83A1-F6EECF244321}">
                <p14:modId xmlns:p14="http://schemas.microsoft.com/office/powerpoint/2010/main" val="3111838521"/>
              </p:ext>
            </p:extLst>
          </p:nvPr>
        </p:nvGraphicFramePr>
        <p:xfrm>
          <a:off x="501805" y="1438507"/>
          <a:ext cx="11117766" cy="482847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8">
            <a:extLst>
              <a:ext uri="{FF2B5EF4-FFF2-40B4-BE49-F238E27FC236}">
                <a16:creationId xmlns:a16="http://schemas.microsoft.com/office/drawing/2014/main" id="{F2B346D0-1503-7C1E-91BA-7D3DA896A235}"/>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64</a:t>
            </a:fld>
            <a:endParaRPr lang="en-US" dirty="0"/>
          </a:p>
        </p:txBody>
      </p:sp>
    </p:spTree>
    <p:extLst>
      <p:ext uri="{BB962C8B-B14F-4D97-AF65-F5344CB8AC3E}">
        <p14:creationId xmlns:p14="http://schemas.microsoft.com/office/powerpoint/2010/main" val="2691077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89E965-732D-C8D7-A5A6-ADEF8B4DAC1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defTabSz="457200"/>
            <a:r>
              <a:rPr lang="en-US" sz="3200" dirty="0">
                <a:solidFill>
                  <a:prstClr val="white"/>
                </a:solidFill>
                <a:latin typeface="Avenir Next LT Pro" panose="020B0504020202020204" pitchFamily="34" charset="0"/>
              </a:rPr>
              <a:t>Learn More about: </a:t>
            </a:r>
            <a:r>
              <a:rPr lang="en-US" sz="3200" i="1" dirty="0">
                <a:solidFill>
                  <a:prstClr val="white"/>
                </a:solidFill>
                <a:latin typeface="Avenir Next LT Pro" panose="020B0504020202020204" pitchFamily="34" charset="0"/>
              </a:rPr>
              <a:t>Monitoring Improvement</a:t>
            </a:r>
          </a:p>
        </p:txBody>
      </p:sp>
      <p:sp>
        <p:nvSpPr>
          <p:cNvPr id="2" name="Content Placeholder 2">
            <a:extLst>
              <a:ext uri="{FF2B5EF4-FFF2-40B4-BE49-F238E27FC236}">
                <a16:creationId xmlns:a16="http://schemas.microsoft.com/office/drawing/2014/main" id="{BCED9792-BFCB-3F1C-2D95-47DBC8181147}"/>
              </a:ext>
            </a:extLst>
          </p:cNvPr>
          <p:cNvSpPr>
            <a:spLocks noGrp="1"/>
          </p:cNvSpPr>
          <p:nvPr>
            <p:ph idx="1"/>
          </p:nvPr>
        </p:nvSpPr>
        <p:spPr/>
        <p:txBody>
          <a:bodyPr vert="horz" lIns="91440" tIns="45720" rIns="91440" bIns="45720" rtlCol="0" anchor="t">
            <a:normAutofit fontScale="92500" lnSpcReduction="10000"/>
          </a:bodyPr>
          <a:lstStyle/>
          <a:p>
            <a:pPr marL="0" indent="0">
              <a:lnSpc>
                <a:spcPct val="105000"/>
              </a:lnSpc>
              <a:buNone/>
            </a:pPr>
            <a:r>
              <a:rPr lang="en-US" sz="3200" dirty="0"/>
              <a:t>See Getting Started </a:t>
            </a:r>
            <a:r>
              <a:rPr lang="en-US" sz="3200" dirty="0">
                <a:hlinkClick r:id="rId3"/>
              </a:rPr>
              <a:t>Implementation</a:t>
            </a:r>
            <a:r>
              <a:rPr lang="en-US" sz="3200" dirty="0">
                <a:hlinkClick r:id="rId4"/>
              </a:rPr>
              <a:t> Guide</a:t>
            </a:r>
            <a:r>
              <a:rPr lang="en-US" sz="3200" dirty="0"/>
              <a:t>, Step 6, for </a:t>
            </a:r>
          </a:p>
          <a:p>
            <a:pPr marL="0" indent="0">
              <a:lnSpc>
                <a:spcPct val="105000"/>
              </a:lnSpc>
              <a:buNone/>
            </a:pPr>
            <a:r>
              <a:rPr lang="en-US" sz="3200" dirty="0"/>
              <a:t>additional information about HOW to:</a:t>
            </a:r>
          </a:p>
          <a:p>
            <a:pPr>
              <a:lnSpc>
                <a:spcPct val="105000"/>
              </a:lnSpc>
            </a:pPr>
            <a:r>
              <a:rPr lang="en-US" dirty="0"/>
              <a:t>Create measures</a:t>
            </a:r>
          </a:p>
          <a:p>
            <a:pPr>
              <a:lnSpc>
                <a:spcPct val="105000"/>
              </a:lnSpc>
            </a:pPr>
            <a:r>
              <a:rPr lang="en-US" dirty="0"/>
              <a:t>Monitor improvement</a:t>
            </a:r>
          </a:p>
          <a:p>
            <a:pPr marL="0" indent="0">
              <a:lnSpc>
                <a:spcPct val="105000"/>
              </a:lnSpc>
              <a:buNone/>
            </a:pPr>
            <a:endParaRPr lang="en-US" sz="3200" dirty="0"/>
          </a:p>
          <a:p>
            <a:pPr marL="0" indent="0">
              <a:lnSpc>
                <a:spcPct val="105000"/>
              </a:lnSpc>
              <a:buNone/>
            </a:pPr>
            <a:r>
              <a:rPr lang="en-US" sz="3200" dirty="0"/>
              <a:t>See Getting Started </a:t>
            </a:r>
            <a:r>
              <a:rPr lang="en-US" sz="3200" dirty="0">
                <a:hlinkClick r:id="rId5"/>
              </a:rPr>
              <a:t>Resource Guide</a:t>
            </a:r>
            <a:r>
              <a:rPr lang="en-US" sz="3200" dirty="0"/>
              <a:t> for  materials to assist with</a:t>
            </a:r>
            <a:endParaRPr lang="en-US" sz="3200" dirty="0">
              <a:cs typeface="Calibri"/>
            </a:endParaRPr>
          </a:p>
          <a:p>
            <a:pPr>
              <a:lnSpc>
                <a:spcPct val="105000"/>
              </a:lnSpc>
            </a:pPr>
            <a:r>
              <a:rPr lang="en-US" dirty="0"/>
              <a:t>Creating data dashboards</a:t>
            </a:r>
          </a:p>
          <a:p>
            <a:pPr>
              <a:lnSpc>
                <a:spcPct val="105000"/>
              </a:lnSpc>
            </a:pPr>
            <a:r>
              <a:rPr lang="en-US" dirty="0"/>
              <a:t>Data visualization</a:t>
            </a:r>
          </a:p>
        </p:txBody>
      </p:sp>
      <p:sp>
        <p:nvSpPr>
          <p:cNvPr id="3" name="Slide Number Placeholder 8">
            <a:extLst>
              <a:ext uri="{FF2B5EF4-FFF2-40B4-BE49-F238E27FC236}">
                <a16:creationId xmlns:a16="http://schemas.microsoft.com/office/drawing/2014/main" id="{6104831A-9FA9-372A-1D71-BDD4A158CC0E}"/>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65</a:t>
            </a:fld>
            <a:endParaRPr lang="en-US" dirty="0"/>
          </a:p>
        </p:txBody>
      </p:sp>
    </p:spTree>
    <p:extLst>
      <p:ext uri="{BB962C8B-B14F-4D97-AF65-F5344CB8AC3E}">
        <p14:creationId xmlns:p14="http://schemas.microsoft.com/office/powerpoint/2010/main" val="2476157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1415-5DAE-F5D7-53EB-FD324008C94C}"/>
              </a:ext>
            </a:extLst>
          </p:cNvPr>
          <p:cNvSpPr>
            <a:spLocks noGrp="1"/>
          </p:cNvSpPr>
          <p:nvPr>
            <p:ph type="title"/>
          </p:nvPr>
        </p:nvSpPr>
        <p:spPr>
          <a:xfrm>
            <a:off x="838200" y="1766888"/>
            <a:ext cx="10515600" cy="2852737"/>
          </a:xfrm>
          <a:solidFill>
            <a:srgbClr val="C10230"/>
          </a:solidFill>
        </p:spPr>
        <p:txBody>
          <a:bodyPr vert="horz" lIns="91440" tIns="45720" rIns="91440" bIns="45720" rtlCol="0" anchor="ctr" anchorCtr="0">
            <a:normAutofit/>
          </a:bodyPr>
          <a:lstStyle/>
          <a:p>
            <a:r>
              <a:rPr lang="en-US" dirty="0">
                <a:cs typeface="Calibri"/>
                <a:hlinkClick r:id="rId3" action="ppaction://hlinksldjump">
                  <a:extLst>
                    <a:ext uri="{A12FA001-AC4F-418D-AE19-62706E023703}">
                      <ahyp:hlinkClr xmlns:ahyp="http://schemas.microsoft.com/office/drawing/2018/hyperlinkcolor" val="tx"/>
                    </a:ext>
                  </a:extLst>
                </a:hlinkClick>
              </a:rPr>
              <a:t>Appendix: Workflow Process Mapping Exercise Slides</a:t>
            </a:r>
            <a:endParaRPr lang="en-US" dirty="0">
              <a:cs typeface="Calibri"/>
            </a:endParaRPr>
          </a:p>
        </p:txBody>
      </p:sp>
    </p:spTree>
    <p:extLst>
      <p:ext uri="{BB962C8B-B14F-4D97-AF65-F5344CB8AC3E}">
        <p14:creationId xmlns:p14="http://schemas.microsoft.com/office/powerpoint/2010/main" val="154471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defTabSz="457200"/>
            <a:r>
              <a:rPr lang="en-US" sz="2800" dirty="0">
                <a:solidFill>
                  <a:prstClr val="white"/>
                </a:solidFill>
                <a:latin typeface="Avenir Next LT Pro" panose="020B0504020202020204" pitchFamily="34" charset="0"/>
              </a:rPr>
              <a:t>Prepare for Mapping CR Workflow Processes</a:t>
            </a:r>
          </a:p>
        </p:txBody>
      </p:sp>
      <p:sp>
        <p:nvSpPr>
          <p:cNvPr id="7" name="Content Placeholder 6">
            <a:extLst>
              <a:ext uri="{FF2B5EF4-FFF2-40B4-BE49-F238E27FC236}">
                <a16:creationId xmlns:a16="http://schemas.microsoft.com/office/drawing/2014/main" id="{14E37F85-05C2-AB20-3358-DCDD0BAED428}"/>
              </a:ext>
            </a:extLst>
          </p:cNvPr>
          <p:cNvSpPr>
            <a:spLocks noGrp="1"/>
          </p:cNvSpPr>
          <p:nvPr>
            <p:ph idx="1"/>
          </p:nvPr>
        </p:nvSpPr>
        <p:spPr>
          <a:xfrm>
            <a:off x="685800" y="1262743"/>
            <a:ext cx="6934200" cy="5595256"/>
          </a:xfrm>
        </p:spPr>
        <p:txBody>
          <a:bodyPr>
            <a:normAutofit/>
          </a:bodyPr>
          <a:lstStyle/>
          <a:p>
            <a:pPr marL="514350" indent="-514350">
              <a:lnSpc>
                <a:spcPct val="105000"/>
              </a:lnSpc>
              <a:buFont typeface="+mj-lt"/>
              <a:buAutoNum type="arabicPeriod"/>
            </a:pPr>
            <a:r>
              <a:rPr lang="en-US" dirty="0"/>
              <a:t>Download the following  two documents from the </a:t>
            </a:r>
            <a:r>
              <a:rPr lang="en-US" b="1" dirty="0"/>
              <a:t>Getting Started </a:t>
            </a:r>
            <a:r>
              <a:rPr lang="en-US" sz="2800" b="1" dirty="0">
                <a:hlinkClick r:id="rId3"/>
              </a:rPr>
              <a:t>Resource Guide</a:t>
            </a:r>
            <a:r>
              <a:rPr lang="en-US" sz="2800" b="1" dirty="0"/>
              <a:t> </a:t>
            </a:r>
            <a:r>
              <a:rPr lang="en-US" b="1" i="1" dirty="0"/>
              <a:t>:</a:t>
            </a:r>
          </a:p>
          <a:p>
            <a:pPr marL="742950" lvl="1" indent="-285750">
              <a:lnSpc>
                <a:spcPct val="105000"/>
              </a:lnSpc>
            </a:pPr>
            <a:r>
              <a:rPr lang="en-US" dirty="0"/>
              <a:t>Guide to Mapping the Cardiac Rehabilitation Process</a:t>
            </a:r>
          </a:p>
          <a:p>
            <a:pPr marL="742950" lvl="1" indent="-285750">
              <a:lnSpc>
                <a:spcPct val="105000"/>
              </a:lnSpc>
            </a:pPr>
            <a:r>
              <a:rPr lang="en-US" dirty="0"/>
              <a:t>Suggested Workflow Process Questions for Mapping </a:t>
            </a:r>
          </a:p>
          <a:p>
            <a:pPr>
              <a:lnSpc>
                <a:spcPct val="105000"/>
              </a:lnSpc>
            </a:pPr>
            <a:endParaRPr lang="en-US" b="1" dirty="0"/>
          </a:p>
          <a:p>
            <a:pPr marL="514350" indent="-514350">
              <a:lnSpc>
                <a:spcPct val="105000"/>
              </a:lnSpc>
              <a:buFont typeface="+mj-lt"/>
              <a:buAutoNum type="arabicPeriod"/>
            </a:pPr>
            <a:r>
              <a:rPr lang="en-US" dirty="0"/>
              <a:t>Use the following slides to guide the team through the mapping exercise </a:t>
            </a:r>
          </a:p>
          <a:p>
            <a:pPr marL="742950" lvl="1" indent="-285750">
              <a:lnSpc>
                <a:spcPct val="105000"/>
              </a:lnSpc>
            </a:pPr>
            <a:endParaRPr lang="en-US" dirty="0"/>
          </a:p>
          <a:p>
            <a:pPr marL="742950" lvl="1" indent="-285750">
              <a:lnSpc>
                <a:spcPct val="105000"/>
              </a:lnSpc>
            </a:pPr>
            <a:endParaRPr lang="en-US" dirty="0"/>
          </a:p>
        </p:txBody>
      </p:sp>
      <p:pic>
        <p:nvPicPr>
          <p:cNvPr id="12" name="Graphic 11" descr="Presentation with checklist with solid fill">
            <a:extLst>
              <a:ext uri="{FF2B5EF4-FFF2-40B4-BE49-F238E27FC236}">
                <a16:creationId xmlns:a16="http://schemas.microsoft.com/office/drawing/2014/main" id="{C74F51B1-84BF-A3DE-BADB-48FFDB41F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7344" y="1828799"/>
            <a:ext cx="3588856" cy="3588856"/>
          </a:xfrm>
          <a:prstGeom prst="rect">
            <a:avLst/>
          </a:prstGeom>
          <a:effectLst>
            <a:innerShdw blurRad="63500" dist="50800" dir="13500000">
              <a:prstClr val="black">
                <a:alpha val="50000"/>
              </a:prstClr>
            </a:innerShdw>
          </a:effectLst>
        </p:spPr>
      </p:pic>
      <p:sp>
        <p:nvSpPr>
          <p:cNvPr id="6" name="Slide Number Placeholder 8">
            <a:extLst>
              <a:ext uri="{FF2B5EF4-FFF2-40B4-BE49-F238E27FC236}">
                <a16:creationId xmlns:a16="http://schemas.microsoft.com/office/drawing/2014/main" id="{0F90A836-2453-16E2-0A6B-52B1501336A0}"/>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67</a:t>
            </a:fld>
            <a:endParaRPr lang="en-US" dirty="0"/>
          </a:p>
        </p:txBody>
      </p:sp>
    </p:spTree>
    <p:extLst>
      <p:ext uri="{BB962C8B-B14F-4D97-AF65-F5344CB8AC3E}">
        <p14:creationId xmlns:p14="http://schemas.microsoft.com/office/powerpoint/2010/main" val="902349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F6D2A-5D6D-F286-23E2-65FDF7582728}"/>
              </a:ext>
            </a:extLst>
          </p:cNvPr>
          <p:cNvSpPr>
            <a:spLocks noGrp="1"/>
          </p:cNvSpPr>
          <p:nvPr>
            <p:ph type="title"/>
          </p:nvPr>
        </p:nvSpPr>
        <p:spPr>
          <a:solidFill>
            <a:srgbClr val="C42033"/>
          </a:solidFill>
        </p:spPr>
        <p:txBody>
          <a:bodyPr/>
          <a:lstStyle/>
          <a:p>
            <a:pPr algn="ctr"/>
            <a:r>
              <a:rPr lang="en-US" sz="2800" b="1" dirty="0">
                <a:solidFill>
                  <a:schemeClr val="lt1"/>
                </a:solidFill>
                <a:latin typeface="Avenir Next LT Pro" panose="020B0504020202020204" pitchFamily="34" charset="0"/>
                <a:ea typeface="+mn-ea"/>
                <a:cs typeface="+mn-cs"/>
              </a:rPr>
              <a:t>Who to Involve in Understanding Key Processes</a:t>
            </a:r>
          </a:p>
        </p:txBody>
      </p:sp>
      <p:sp>
        <p:nvSpPr>
          <p:cNvPr id="34" name="Text Placeholder 33">
            <a:extLst>
              <a:ext uri="{FF2B5EF4-FFF2-40B4-BE49-F238E27FC236}">
                <a16:creationId xmlns:a16="http://schemas.microsoft.com/office/drawing/2014/main" id="{5B99E54C-28B8-B416-7E85-A483294BCC74}"/>
              </a:ext>
            </a:extLst>
          </p:cNvPr>
          <p:cNvSpPr>
            <a:spLocks noGrp="1"/>
          </p:cNvSpPr>
          <p:nvPr>
            <p:ph type="body" sz="quarter" idx="13"/>
          </p:nvPr>
        </p:nvSpPr>
        <p:spPr/>
        <p:txBody>
          <a:bodyPr/>
          <a:lstStyle/>
          <a:p>
            <a:r>
              <a:rPr lang="en-US" sz="1800" kern="1200" dirty="0">
                <a:latin typeface="Avenir Next LT Pro" panose="020B0504020202020204" pitchFamily="34" charset="0"/>
              </a:rPr>
              <a:t> Core team</a:t>
            </a:r>
          </a:p>
        </p:txBody>
      </p:sp>
      <p:sp>
        <p:nvSpPr>
          <p:cNvPr id="35" name="Text Placeholder 34">
            <a:extLst>
              <a:ext uri="{FF2B5EF4-FFF2-40B4-BE49-F238E27FC236}">
                <a16:creationId xmlns:a16="http://schemas.microsoft.com/office/drawing/2014/main" id="{E89CA160-FAA4-A8BB-F877-3BCA61295ABE}"/>
              </a:ext>
            </a:extLst>
          </p:cNvPr>
          <p:cNvSpPr>
            <a:spLocks noGrp="1"/>
          </p:cNvSpPr>
          <p:nvPr>
            <p:ph type="body" sz="quarter" idx="14"/>
          </p:nvPr>
        </p:nvSpPr>
        <p:spPr/>
        <p:txBody>
          <a:bodyPr>
            <a:normAutofit fontScale="85000" lnSpcReduction="10000"/>
          </a:bodyPr>
          <a:lstStyle/>
          <a:p>
            <a:r>
              <a:rPr lang="en-US" sz="1800" kern="1200" dirty="0">
                <a:latin typeface="Avenir Next LT Pro" panose="020B0504020202020204" pitchFamily="34" charset="0"/>
              </a:rPr>
              <a:t>Referral &amp; CC Staff</a:t>
            </a:r>
          </a:p>
        </p:txBody>
      </p:sp>
      <p:sp>
        <p:nvSpPr>
          <p:cNvPr id="36" name="Text Placeholder 35">
            <a:extLst>
              <a:ext uri="{FF2B5EF4-FFF2-40B4-BE49-F238E27FC236}">
                <a16:creationId xmlns:a16="http://schemas.microsoft.com/office/drawing/2014/main" id="{EEF75ADB-F57E-5543-CCD9-6843E7AFA025}"/>
              </a:ext>
            </a:extLst>
          </p:cNvPr>
          <p:cNvSpPr>
            <a:spLocks noGrp="1"/>
          </p:cNvSpPr>
          <p:nvPr>
            <p:ph type="body" sz="quarter" idx="15"/>
          </p:nvPr>
        </p:nvSpPr>
        <p:spPr>
          <a:xfrm>
            <a:off x="6612224" y="4270611"/>
            <a:ext cx="1879600" cy="813816"/>
          </a:xfrm>
        </p:spPr>
        <p:txBody>
          <a:bodyPr>
            <a:normAutofit fontScale="85000" lnSpcReduction="10000"/>
          </a:bodyPr>
          <a:lstStyle/>
          <a:p>
            <a:r>
              <a:rPr lang="en-US" sz="1800" kern="1200" dirty="0">
                <a:latin typeface="Avenir Next LT Pro" panose="020B0504020202020204" pitchFamily="34" charset="0"/>
              </a:rPr>
              <a:t>IT, Billing, Coding, Analytics, Scheduling Staff</a:t>
            </a:r>
          </a:p>
        </p:txBody>
      </p:sp>
      <p:sp>
        <p:nvSpPr>
          <p:cNvPr id="37" name="Text Placeholder 36">
            <a:extLst>
              <a:ext uri="{FF2B5EF4-FFF2-40B4-BE49-F238E27FC236}">
                <a16:creationId xmlns:a16="http://schemas.microsoft.com/office/drawing/2014/main" id="{78F6A399-ABD6-3522-FDA9-A05BD98DABD7}"/>
              </a:ext>
            </a:extLst>
          </p:cNvPr>
          <p:cNvSpPr>
            <a:spLocks noGrp="1"/>
          </p:cNvSpPr>
          <p:nvPr>
            <p:ph type="body" sz="quarter" idx="16"/>
          </p:nvPr>
        </p:nvSpPr>
        <p:spPr/>
        <p:txBody>
          <a:bodyPr/>
          <a:lstStyle/>
          <a:p>
            <a:r>
              <a:rPr lang="en-US" sz="1800" kern="1200" dirty="0">
                <a:latin typeface="Avenir Next LT Pro" panose="020B0504020202020204" pitchFamily="34" charset="0"/>
              </a:rPr>
              <a:t>Patients</a:t>
            </a:r>
            <a:endParaRPr lang="en-US" dirty="0"/>
          </a:p>
        </p:txBody>
      </p:sp>
      <p:sp>
        <p:nvSpPr>
          <p:cNvPr id="3" name="Slide Number Placeholder 8">
            <a:extLst>
              <a:ext uri="{FF2B5EF4-FFF2-40B4-BE49-F238E27FC236}">
                <a16:creationId xmlns:a16="http://schemas.microsoft.com/office/drawing/2014/main" id="{0722C355-F543-A905-755C-FE2C371E7E51}"/>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68</a:t>
            </a:fld>
            <a:endParaRPr lang="en-US" dirty="0"/>
          </a:p>
        </p:txBody>
      </p:sp>
    </p:spTree>
    <p:extLst>
      <p:ext uri="{BB962C8B-B14F-4D97-AF65-F5344CB8AC3E}">
        <p14:creationId xmlns:p14="http://schemas.microsoft.com/office/powerpoint/2010/main" val="649821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defTabSz="457200"/>
            <a:r>
              <a:rPr lang="en-US" sz="3600" dirty="0">
                <a:solidFill>
                  <a:schemeClr val="lt1"/>
                </a:solidFill>
                <a:latin typeface="Avenir Next LT Pro" panose="020B0504020202020204" pitchFamily="34" charset="0"/>
              </a:rPr>
              <a:t>How to Map Key Processes</a:t>
            </a:r>
          </a:p>
        </p:txBody>
      </p:sp>
      <p:sp>
        <p:nvSpPr>
          <p:cNvPr id="6" name="Content Placeholder 5">
            <a:extLst>
              <a:ext uri="{FF2B5EF4-FFF2-40B4-BE49-F238E27FC236}">
                <a16:creationId xmlns:a16="http://schemas.microsoft.com/office/drawing/2014/main" id="{0FBE1F53-5568-8602-77AF-8A7DBDEB5144}"/>
              </a:ext>
            </a:extLst>
          </p:cNvPr>
          <p:cNvSpPr>
            <a:spLocks noGrp="1"/>
          </p:cNvSpPr>
          <p:nvPr>
            <p:ph idx="1"/>
          </p:nvPr>
        </p:nvSpPr>
        <p:spPr>
          <a:xfrm>
            <a:off x="838200" y="1256145"/>
            <a:ext cx="5418684" cy="4920818"/>
          </a:xfrm>
        </p:spPr>
        <p:txBody>
          <a:bodyPr>
            <a:normAutofit fontScale="85000" lnSpcReduction="10000"/>
          </a:bodyPr>
          <a:lstStyle/>
          <a:p>
            <a:r>
              <a:rPr lang="en-US" sz="3200" dirty="0"/>
              <a:t>Many ways to map workflow, one technique uses different colored “sticky” notes to represent the flow chart elements.</a:t>
            </a:r>
          </a:p>
          <a:p>
            <a:r>
              <a:rPr lang="en-US" sz="3200" dirty="0"/>
              <a:t>Follow the process from starting point determined by the team, documenting major:</a:t>
            </a:r>
          </a:p>
          <a:p>
            <a:pPr lvl="1">
              <a:buFont typeface="Courier New" panose="02070309020205020404" pitchFamily="49" charset="0"/>
              <a:buChar char="o"/>
            </a:pPr>
            <a:r>
              <a:rPr lang="en-US" sz="2800" dirty="0"/>
              <a:t>Activities</a:t>
            </a:r>
          </a:p>
          <a:p>
            <a:pPr lvl="1">
              <a:buFont typeface="Courier New" panose="02070309020205020404" pitchFamily="49" charset="0"/>
              <a:buChar char="o"/>
            </a:pPr>
            <a:r>
              <a:rPr lang="en-US" sz="2800" dirty="0"/>
              <a:t>Tasks </a:t>
            </a:r>
          </a:p>
          <a:p>
            <a:pPr lvl="1">
              <a:buFont typeface="Courier New" panose="02070309020205020404" pitchFamily="49" charset="0"/>
              <a:buChar char="o"/>
            </a:pPr>
            <a:r>
              <a:rPr lang="en-US" sz="2800" dirty="0"/>
              <a:t>Decision Points </a:t>
            </a:r>
          </a:p>
          <a:p>
            <a:pPr lvl="1">
              <a:buFont typeface="Courier New" panose="02070309020205020404" pitchFamily="49" charset="0"/>
              <a:buChar char="o"/>
            </a:pPr>
            <a:r>
              <a:rPr lang="en-US" sz="2800" dirty="0"/>
              <a:t>Roles</a:t>
            </a:r>
          </a:p>
        </p:txBody>
      </p:sp>
      <p:pic>
        <p:nvPicPr>
          <p:cNvPr id="7" name="Picture 6" descr="Photo of a sticky note workflow example"/>
          <p:cNvPicPr>
            <a:picLocks noChangeAspect="1"/>
          </p:cNvPicPr>
          <p:nvPr/>
        </p:nvPicPr>
        <p:blipFill rotWithShape="1">
          <a:blip r:embed="rId3">
            <a:extLst>
              <a:ext uri="{28A0092B-C50C-407E-A947-70E740481C1C}">
                <a14:useLocalDpi xmlns:a14="http://schemas.microsoft.com/office/drawing/2010/main" val="0"/>
              </a:ext>
            </a:extLst>
          </a:blip>
          <a:srcRect l="3105" t="6865" r="1450" b="2051"/>
          <a:stretch/>
        </p:blipFill>
        <p:spPr>
          <a:xfrm>
            <a:off x="6779833" y="2123769"/>
            <a:ext cx="4453030" cy="2802192"/>
          </a:xfrm>
          <a:prstGeom prst="rect">
            <a:avLst/>
          </a:prstGeom>
        </p:spPr>
      </p:pic>
      <p:sp>
        <p:nvSpPr>
          <p:cNvPr id="3" name="Slide Number Placeholder 8">
            <a:extLst>
              <a:ext uri="{FF2B5EF4-FFF2-40B4-BE49-F238E27FC236}">
                <a16:creationId xmlns:a16="http://schemas.microsoft.com/office/drawing/2014/main" id="{075AADF4-BDD6-35AD-5A65-4D5F5A20B3BB}"/>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69</a:t>
            </a:fld>
            <a:endParaRPr lang="en-US" dirty="0"/>
          </a:p>
        </p:txBody>
      </p:sp>
    </p:spTree>
    <p:extLst>
      <p:ext uri="{BB962C8B-B14F-4D97-AF65-F5344CB8AC3E}">
        <p14:creationId xmlns:p14="http://schemas.microsoft.com/office/powerpoint/2010/main" val="3729648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Automating Referrals to CR </a:t>
            </a:r>
          </a:p>
        </p:txBody>
      </p:sp>
      <p:sp>
        <p:nvSpPr>
          <p:cNvPr id="7" name="Content Placeholder 6">
            <a:extLst>
              <a:ext uri="{FF2B5EF4-FFF2-40B4-BE49-F238E27FC236}">
                <a16:creationId xmlns:a16="http://schemas.microsoft.com/office/drawing/2014/main" id="{F3C13818-7F49-AC06-5F97-FBD84A073117}"/>
              </a:ext>
            </a:extLst>
          </p:cNvPr>
          <p:cNvSpPr>
            <a:spLocks noGrp="1"/>
          </p:cNvSpPr>
          <p:nvPr>
            <p:ph idx="1"/>
          </p:nvPr>
        </p:nvSpPr>
        <p:spPr>
          <a:xfrm>
            <a:off x="838200" y="1256145"/>
            <a:ext cx="10515600" cy="1830664"/>
          </a:xfrm>
        </p:spPr>
        <p:txBody>
          <a:bodyPr/>
          <a:lstStyle/>
          <a:p>
            <a:r>
              <a:rPr lang="en-US" sz="2800" b="1" dirty="0">
                <a:solidFill>
                  <a:schemeClr val="accent6">
                    <a:lumMod val="75000"/>
                  </a:schemeClr>
                </a:solidFill>
              </a:rPr>
              <a:t>Automatic referral (AR) </a:t>
            </a:r>
            <a:r>
              <a:rPr lang="en-US" sz="2800" dirty="0">
                <a:solidFill>
                  <a:schemeClr val="accent6">
                    <a:lumMod val="75000"/>
                  </a:schemeClr>
                </a:solidFill>
              </a:rPr>
              <a:t>: </a:t>
            </a:r>
            <a:r>
              <a:rPr lang="en-US" sz="2800" dirty="0"/>
              <a:t>EMR-based referral built into an order set as the default (opt-out model) in which ALL patients with qualifying diagnoses or procedures are referred</a:t>
            </a:r>
          </a:p>
        </p:txBody>
      </p:sp>
      <p:pic>
        <p:nvPicPr>
          <p:cNvPr id="5" name="Picture 4" descr="Automatic referral (AR) leads to Increase Referrals">
            <a:extLst>
              <a:ext uri="{FF2B5EF4-FFF2-40B4-BE49-F238E27FC236}">
                <a16:creationId xmlns:a16="http://schemas.microsoft.com/office/drawing/2014/main" id="{5C5E5A3C-1F06-AF4E-71A1-9197DF7BB592}"/>
              </a:ext>
            </a:extLst>
          </p:cNvPr>
          <p:cNvPicPr>
            <a:picLocks noChangeAspect="1"/>
          </p:cNvPicPr>
          <p:nvPr/>
        </p:nvPicPr>
        <p:blipFill>
          <a:blip r:embed="rId3"/>
          <a:stretch>
            <a:fillRect/>
          </a:stretch>
        </p:blipFill>
        <p:spPr>
          <a:xfrm>
            <a:off x="2209126" y="3508370"/>
            <a:ext cx="7773074" cy="2426418"/>
          </a:xfrm>
          <a:prstGeom prst="rect">
            <a:avLst/>
          </a:prstGeom>
        </p:spPr>
      </p:pic>
      <p:sp>
        <p:nvSpPr>
          <p:cNvPr id="6" name="Slide Number Placeholder 8">
            <a:extLst>
              <a:ext uri="{FF2B5EF4-FFF2-40B4-BE49-F238E27FC236}">
                <a16:creationId xmlns:a16="http://schemas.microsoft.com/office/drawing/2014/main" id="{AD0E0A30-1A25-3A80-CBFD-F6D03F32D5A3}"/>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a:t>
            </a:fld>
            <a:endParaRPr lang="en-US" dirty="0"/>
          </a:p>
        </p:txBody>
      </p:sp>
    </p:spTree>
    <p:extLst>
      <p:ext uri="{BB962C8B-B14F-4D97-AF65-F5344CB8AC3E}">
        <p14:creationId xmlns:p14="http://schemas.microsoft.com/office/powerpoint/2010/main" val="3713208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defTabSz="457200"/>
            <a:r>
              <a:rPr lang="en-US" sz="3600" dirty="0">
                <a:solidFill>
                  <a:schemeClr val="lt1"/>
                </a:solidFill>
                <a:latin typeface="Avenir Next LT Pro" panose="020B0504020202020204" pitchFamily="34" charset="0"/>
              </a:rPr>
              <a:t>Flowchart</a:t>
            </a:r>
          </a:p>
        </p:txBody>
      </p:sp>
      <p:sp>
        <p:nvSpPr>
          <p:cNvPr id="25" name="Content Placeholder 24">
            <a:extLst>
              <a:ext uri="{FF2B5EF4-FFF2-40B4-BE49-F238E27FC236}">
                <a16:creationId xmlns:a16="http://schemas.microsoft.com/office/drawing/2014/main" id="{A0976221-DADA-718C-CC33-93D9B63B748E}"/>
              </a:ext>
            </a:extLst>
          </p:cNvPr>
          <p:cNvSpPr>
            <a:spLocks noGrp="1"/>
          </p:cNvSpPr>
          <p:nvPr>
            <p:ph idx="1"/>
          </p:nvPr>
        </p:nvSpPr>
        <p:spPr>
          <a:xfrm>
            <a:off x="838200" y="1401823"/>
            <a:ext cx="6791632" cy="4775139"/>
          </a:xfrm>
        </p:spPr>
        <p:txBody>
          <a:bodyPr>
            <a:normAutofit/>
          </a:bodyPr>
          <a:lstStyle/>
          <a:p>
            <a:pPr>
              <a:lnSpc>
                <a:spcPct val="105000"/>
              </a:lnSpc>
            </a:pPr>
            <a:r>
              <a:rPr lang="en-US" sz="3600" dirty="0"/>
              <a:t>A flowchart is the picture created by mapping the CR workflow processes.</a:t>
            </a:r>
          </a:p>
          <a:p>
            <a:pPr>
              <a:lnSpc>
                <a:spcPct val="105000"/>
              </a:lnSpc>
            </a:pPr>
            <a:endParaRPr lang="en-US" sz="3600" dirty="0"/>
          </a:p>
          <a:p>
            <a:pPr>
              <a:lnSpc>
                <a:spcPct val="105000"/>
              </a:lnSpc>
            </a:pPr>
            <a:r>
              <a:rPr lang="en-US" sz="3600" dirty="0"/>
              <a:t>Symbols represent different parts of the process.</a:t>
            </a:r>
          </a:p>
        </p:txBody>
      </p:sp>
      <p:pic>
        <p:nvPicPr>
          <p:cNvPr id="5" name="Picture 4" descr="&#10;Flow chart showing start or end followed by activity or task and leads to decision of yes or no.&#10;">
            <a:extLst>
              <a:ext uri="{FF2B5EF4-FFF2-40B4-BE49-F238E27FC236}">
                <a16:creationId xmlns:a16="http://schemas.microsoft.com/office/drawing/2014/main" id="{4FBF55BB-27C9-FFA9-4C3E-A485ADFBFF70}"/>
              </a:ext>
            </a:extLst>
          </p:cNvPr>
          <p:cNvPicPr>
            <a:picLocks noChangeAspect="1"/>
          </p:cNvPicPr>
          <p:nvPr/>
        </p:nvPicPr>
        <p:blipFill>
          <a:blip r:embed="rId3"/>
          <a:stretch>
            <a:fillRect/>
          </a:stretch>
        </p:blipFill>
        <p:spPr>
          <a:xfrm>
            <a:off x="8763000" y="1237919"/>
            <a:ext cx="2444708" cy="4694327"/>
          </a:xfrm>
          <a:prstGeom prst="rect">
            <a:avLst/>
          </a:prstGeom>
        </p:spPr>
      </p:pic>
      <p:sp>
        <p:nvSpPr>
          <p:cNvPr id="3" name="Slide Number Placeholder 8">
            <a:extLst>
              <a:ext uri="{FF2B5EF4-FFF2-40B4-BE49-F238E27FC236}">
                <a16:creationId xmlns:a16="http://schemas.microsoft.com/office/drawing/2014/main" id="{896D6FFB-F99B-A64B-9C27-2474907748A4}"/>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70</a:t>
            </a:fld>
            <a:endParaRPr lang="en-US" dirty="0"/>
          </a:p>
        </p:txBody>
      </p:sp>
    </p:spTree>
    <p:extLst>
      <p:ext uri="{BB962C8B-B14F-4D97-AF65-F5344CB8AC3E}">
        <p14:creationId xmlns:p14="http://schemas.microsoft.com/office/powerpoint/2010/main" val="4231976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97C975E2-1AA7-9FBD-25FA-632AF45876AE}"/>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Workflow Maps: Whole vs. Part</a:t>
            </a:r>
            <a:endParaRPr lang="en-US" sz="3200" dirty="0">
              <a:solidFill>
                <a:schemeClr val="bg1"/>
              </a:solidFill>
            </a:endParaRPr>
          </a:p>
        </p:txBody>
      </p:sp>
      <p:sp>
        <p:nvSpPr>
          <p:cNvPr id="4" name="Slide Number Placeholder 3">
            <a:extLst>
              <a:ext uri="{FF2B5EF4-FFF2-40B4-BE49-F238E27FC236}">
                <a16:creationId xmlns:a16="http://schemas.microsoft.com/office/drawing/2014/main" id="{7BB56A87-5BA7-473B-AE16-DBCC373D6A7F}"/>
              </a:ext>
            </a:extLst>
          </p:cNvPr>
          <p:cNvSpPr>
            <a:spLocks noGrp="1"/>
          </p:cNvSpPr>
          <p:nvPr>
            <p:ph type="sldNum" sz="quarter" idx="12"/>
          </p:nvPr>
        </p:nvSpPr>
        <p:spPr/>
        <p:txBody>
          <a:bodyPr/>
          <a:lstStyle/>
          <a:p>
            <a:fld id="{9E543643-C343-E242-96C8-DCEC3832F61D}" type="slidenum">
              <a:rPr lang="en-US" smtClean="0">
                <a:solidFill>
                  <a:schemeClr val="bg1"/>
                </a:solidFill>
                <a:latin typeface="Avenir Next LT Pro" panose="020B0504020202020204" pitchFamily="34" charset="0"/>
              </a:rPr>
              <a:t>71</a:t>
            </a:fld>
            <a:endParaRPr lang="en-US">
              <a:solidFill>
                <a:schemeClr val="bg1"/>
              </a:solidFill>
              <a:latin typeface="Avenir Next LT Pro" panose="020B0504020202020204" pitchFamily="34" charset="0"/>
            </a:endParaRPr>
          </a:p>
        </p:txBody>
      </p:sp>
      <p:cxnSp>
        <p:nvCxnSpPr>
          <p:cNvPr id="34" name="Straight Connector 33" descr="&quot;&quot;">
            <a:extLst>
              <a:ext uri="{FF2B5EF4-FFF2-40B4-BE49-F238E27FC236}">
                <a16:creationId xmlns:a16="http://schemas.microsoft.com/office/drawing/2014/main" id="{4BC59153-3CE3-49C0-A241-7321893F0C03}"/>
              </a:ext>
            </a:extLst>
          </p:cNvPr>
          <p:cNvCxnSpPr>
            <a:cxnSpLocks/>
          </p:cNvCxnSpPr>
          <p:nvPr/>
        </p:nvCxnSpPr>
        <p:spPr>
          <a:xfrm>
            <a:off x="7445629" y="737924"/>
            <a:ext cx="0" cy="5488250"/>
          </a:xfrm>
          <a:prstGeom prst="line">
            <a:avLst/>
          </a:prstGeom>
          <a:ln w="76200">
            <a:solidFill>
              <a:srgbClr val="C42033"/>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F257723D-34FD-4AD7-A242-91241F3181DC}"/>
              </a:ext>
            </a:extLst>
          </p:cNvPr>
          <p:cNvSpPr txBox="1"/>
          <p:nvPr/>
        </p:nvSpPr>
        <p:spPr>
          <a:xfrm>
            <a:off x="2130862" y="988098"/>
            <a:ext cx="3113096" cy="461665"/>
          </a:xfrm>
          <a:prstGeom prst="rect">
            <a:avLst/>
          </a:prstGeom>
          <a:noFill/>
        </p:spPr>
        <p:txBody>
          <a:bodyPr wrap="square" rtlCol="0">
            <a:spAutoFit/>
          </a:bodyPr>
          <a:lstStyle/>
          <a:p>
            <a:pPr algn="ctr"/>
            <a:r>
              <a:rPr lang="en-US" sz="2400" b="1" dirty="0">
                <a:latin typeface="Avenir Next LT Pro" panose="020B0504020202020204" pitchFamily="34" charset="0"/>
              </a:rPr>
              <a:t>WHOLE PROCESS</a:t>
            </a:r>
          </a:p>
        </p:txBody>
      </p:sp>
      <p:sp>
        <p:nvSpPr>
          <p:cNvPr id="6" name="TextBox 5">
            <a:extLst>
              <a:ext uri="{FF2B5EF4-FFF2-40B4-BE49-F238E27FC236}">
                <a16:creationId xmlns:a16="http://schemas.microsoft.com/office/drawing/2014/main" id="{7CDDABD2-4605-4502-B026-8B3FDDCB0CDF}"/>
              </a:ext>
            </a:extLst>
          </p:cNvPr>
          <p:cNvSpPr txBox="1"/>
          <p:nvPr/>
        </p:nvSpPr>
        <p:spPr>
          <a:xfrm>
            <a:off x="8348319" y="988098"/>
            <a:ext cx="2924504" cy="461665"/>
          </a:xfrm>
          <a:prstGeom prst="rect">
            <a:avLst/>
          </a:prstGeom>
          <a:noFill/>
        </p:spPr>
        <p:txBody>
          <a:bodyPr wrap="square" lIns="91440" tIns="45720" rIns="91440" bIns="45720" rtlCol="0" anchor="t">
            <a:spAutoFit/>
          </a:bodyPr>
          <a:lstStyle/>
          <a:p>
            <a:pPr algn="ctr"/>
            <a:r>
              <a:rPr lang="en-US" sz="2400" b="1" dirty="0">
                <a:latin typeface="Avenir Next LT Pro" panose="020B0504020202020204" pitchFamily="34" charset="0"/>
                <a:cs typeface="Calibri"/>
              </a:rPr>
              <a:t>Part 1: Referral</a:t>
            </a:r>
          </a:p>
        </p:txBody>
      </p:sp>
      <p:sp>
        <p:nvSpPr>
          <p:cNvPr id="7" name="Slide Number Placeholder 8">
            <a:extLst>
              <a:ext uri="{FF2B5EF4-FFF2-40B4-BE49-F238E27FC236}">
                <a16:creationId xmlns:a16="http://schemas.microsoft.com/office/drawing/2014/main" id="{EA46EAEB-3037-DEF0-43BD-81DB764B36C9}"/>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71</a:t>
            </a:fld>
            <a:endParaRPr lang="en-US" dirty="0"/>
          </a:p>
        </p:txBody>
      </p:sp>
      <p:grpSp>
        <p:nvGrpSpPr>
          <p:cNvPr id="2" name="Group 1" descr="Whole process map">
            <a:extLst>
              <a:ext uri="{FF2B5EF4-FFF2-40B4-BE49-F238E27FC236}">
                <a16:creationId xmlns:a16="http://schemas.microsoft.com/office/drawing/2014/main" id="{808C4634-F0FE-3568-B6C2-ACB0F98AA73D}"/>
              </a:ext>
            </a:extLst>
          </p:cNvPr>
          <p:cNvGrpSpPr/>
          <p:nvPr/>
        </p:nvGrpSpPr>
        <p:grpSpPr>
          <a:xfrm>
            <a:off x="127416" y="1978393"/>
            <a:ext cx="7119989" cy="4052283"/>
            <a:chOff x="872595" y="1166656"/>
            <a:chExt cx="10879524" cy="5541282"/>
          </a:xfrm>
        </p:grpSpPr>
        <p:sp>
          <p:nvSpPr>
            <p:cNvPr id="8" name="TextBox 7">
              <a:extLst>
                <a:ext uri="{FF2B5EF4-FFF2-40B4-BE49-F238E27FC236}">
                  <a16:creationId xmlns:a16="http://schemas.microsoft.com/office/drawing/2014/main" id="{D66D00EB-85B7-6014-4EE2-EF233F66BCE7}"/>
                </a:ext>
              </a:extLst>
            </p:cNvPr>
            <p:cNvSpPr txBox="1"/>
            <p:nvPr/>
          </p:nvSpPr>
          <p:spPr>
            <a:xfrm>
              <a:off x="872595" y="1768032"/>
              <a:ext cx="2231571" cy="414492"/>
            </a:xfrm>
            <a:prstGeom prst="rect">
              <a:avLst/>
            </a:prstGeom>
            <a:noFill/>
          </p:spPr>
          <p:txBody>
            <a:bodyPr wrap="square" rtlCol="0">
              <a:spAutoFit/>
            </a:bodyPr>
            <a:lstStyle/>
            <a:p>
              <a:pPr algn="ctr"/>
              <a:r>
                <a:rPr lang="en-US" sz="1000">
                  <a:solidFill>
                    <a:schemeClr val="bg1"/>
                  </a:solidFill>
                  <a:latin typeface="Avenir Next LT Pro" panose="020B0504020202020204" pitchFamily="34" charset="0"/>
                </a:rPr>
                <a:t>PARTICIPANTS</a:t>
              </a:r>
            </a:p>
          </p:txBody>
        </p:sp>
        <p:sp>
          <p:nvSpPr>
            <p:cNvPr id="9" name="Flowchart: Decision 8">
              <a:extLst>
                <a:ext uri="{FF2B5EF4-FFF2-40B4-BE49-F238E27FC236}">
                  <a16:creationId xmlns:a16="http://schemas.microsoft.com/office/drawing/2014/main" id="{A58D540E-6080-AE04-C732-03DB4016117B}"/>
                </a:ext>
              </a:extLst>
            </p:cNvPr>
            <p:cNvSpPr/>
            <p:nvPr/>
          </p:nvSpPr>
          <p:spPr>
            <a:xfrm>
              <a:off x="955301" y="1175088"/>
              <a:ext cx="2131571" cy="1811189"/>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a:latin typeface="Avenir Next LT Pro" panose="020B0504020202020204" pitchFamily="34" charset="0"/>
                </a:rPr>
                <a:t>Patient presents with eligible diagnosis/ procedure</a:t>
              </a:r>
            </a:p>
          </p:txBody>
        </p:sp>
        <p:sp>
          <p:nvSpPr>
            <p:cNvPr id="10" name="Flowchart: Process 9">
              <a:extLst>
                <a:ext uri="{FF2B5EF4-FFF2-40B4-BE49-F238E27FC236}">
                  <a16:creationId xmlns:a16="http://schemas.microsoft.com/office/drawing/2014/main" id="{6E422B85-0593-14BE-D455-D0281FFF6F50}"/>
                </a:ext>
              </a:extLst>
            </p:cNvPr>
            <p:cNvSpPr/>
            <p:nvPr/>
          </p:nvSpPr>
          <p:spPr>
            <a:xfrm>
              <a:off x="936089" y="3243799"/>
              <a:ext cx="2169994"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Diagnosis/procedure entered into EMR</a:t>
              </a:r>
            </a:p>
          </p:txBody>
        </p:sp>
        <p:sp>
          <p:nvSpPr>
            <p:cNvPr id="11" name="Flowchart: Decision 10">
              <a:extLst>
                <a:ext uri="{FF2B5EF4-FFF2-40B4-BE49-F238E27FC236}">
                  <a16:creationId xmlns:a16="http://schemas.microsoft.com/office/drawing/2014/main" id="{60E0AF69-1759-8CB9-3868-3B35BF72FE7F}"/>
                </a:ext>
              </a:extLst>
            </p:cNvPr>
            <p:cNvSpPr/>
            <p:nvPr/>
          </p:nvSpPr>
          <p:spPr>
            <a:xfrm>
              <a:off x="998134" y="4971993"/>
              <a:ext cx="2045905" cy="1735945"/>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a:latin typeface="Avenir Next LT Pro" panose="020B0504020202020204" pitchFamily="34" charset="0"/>
                </a:rPr>
                <a:t>Provider determines eligibility (opt out)</a:t>
              </a:r>
            </a:p>
          </p:txBody>
        </p:sp>
        <p:sp>
          <p:nvSpPr>
            <p:cNvPr id="12" name="Flowchart: Process 11">
              <a:extLst>
                <a:ext uri="{FF2B5EF4-FFF2-40B4-BE49-F238E27FC236}">
                  <a16:creationId xmlns:a16="http://schemas.microsoft.com/office/drawing/2014/main" id="{9257104C-133B-4A91-A14C-989E0502E82F}"/>
                </a:ext>
              </a:extLst>
            </p:cNvPr>
            <p:cNvSpPr/>
            <p:nvPr/>
          </p:nvSpPr>
          <p:spPr>
            <a:xfrm>
              <a:off x="920696" y="4101823"/>
              <a:ext cx="2200780" cy="61264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EMR triggers order prompt for CR</a:t>
              </a:r>
            </a:p>
          </p:txBody>
        </p:sp>
        <p:sp>
          <p:nvSpPr>
            <p:cNvPr id="13" name="Flowchart: Process 12">
              <a:extLst>
                <a:ext uri="{FF2B5EF4-FFF2-40B4-BE49-F238E27FC236}">
                  <a16:creationId xmlns:a16="http://schemas.microsoft.com/office/drawing/2014/main" id="{B0FF0955-6D1C-5097-2F13-BE51B83D4DB2}"/>
                </a:ext>
              </a:extLst>
            </p:cNvPr>
            <p:cNvSpPr/>
            <p:nvPr/>
          </p:nvSpPr>
          <p:spPr>
            <a:xfrm>
              <a:off x="4060634" y="1166656"/>
              <a:ext cx="2084025" cy="480187"/>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 follow up</a:t>
              </a:r>
            </a:p>
          </p:txBody>
        </p:sp>
        <p:sp>
          <p:nvSpPr>
            <p:cNvPr id="14" name="Flowchart: Process 13">
              <a:extLst>
                <a:ext uri="{FF2B5EF4-FFF2-40B4-BE49-F238E27FC236}">
                  <a16:creationId xmlns:a16="http://schemas.microsoft.com/office/drawing/2014/main" id="{38652610-50A9-C500-4AE9-DCEE24195194}"/>
                </a:ext>
              </a:extLst>
            </p:cNvPr>
            <p:cNvSpPr/>
            <p:nvPr/>
          </p:nvSpPr>
          <p:spPr>
            <a:xfrm>
              <a:off x="4067459" y="5915533"/>
              <a:ext cx="2067867" cy="485731"/>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a:t>
              </a:r>
              <a:b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b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follow up</a:t>
              </a:r>
            </a:p>
          </p:txBody>
        </p:sp>
        <p:sp>
          <p:nvSpPr>
            <p:cNvPr id="15" name="Flowchart: Process 14">
              <a:extLst>
                <a:ext uri="{FF2B5EF4-FFF2-40B4-BE49-F238E27FC236}">
                  <a16:creationId xmlns:a16="http://schemas.microsoft.com/office/drawing/2014/main" id="{400A23D5-2081-9944-A006-E4911435BE78}"/>
                </a:ext>
              </a:extLst>
            </p:cNvPr>
            <p:cNvSpPr/>
            <p:nvPr/>
          </p:nvSpPr>
          <p:spPr>
            <a:xfrm>
              <a:off x="4067459" y="4961432"/>
              <a:ext cx="2067867" cy="582904"/>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Order lands on care coordinator queue</a:t>
              </a:r>
            </a:p>
          </p:txBody>
        </p:sp>
        <p:sp>
          <p:nvSpPr>
            <p:cNvPr id="16" name="Flowchart: Process 15">
              <a:extLst>
                <a:ext uri="{FF2B5EF4-FFF2-40B4-BE49-F238E27FC236}">
                  <a16:creationId xmlns:a16="http://schemas.microsoft.com/office/drawing/2014/main" id="{C4389C56-5B82-C684-C43A-4907E0D3FD47}"/>
                </a:ext>
              </a:extLst>
            </p:cNvPr>
            <p:cNvSpPr/>
            <p:nvPr/>
          </p:nvSpPr>
          <p:spPr>
            <a:xfrm>
              <a:off x="4067459" y="3297344"/>
              <a:ext cx="2067867" cy="129289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Coordinator discusses CR w/ patient &amp; explores patient factors: transportation, work hrs. etc.</a:t>
              </a:r>
            </a:p>
          </p:txBody>
        </p:sp>
        <p:sp>
          <p:nvSpPr>
            <p:cNvPr id="17" name="Flowchart: Decision 16">
              <a:extLst>
                <a:ext uri="{FF2B5EF4-FFF2-40B4-BE49-F238E27FC236}">
                  <a16:creationId xmlns:a16="http://schemas.microsoft.com/office/drawing/2014/main" id="{A10636AE-9AEF-D449-3256-0CC1750BFF97}"/>
                </a:ext>
              </a:extLst>
            </p:cNvPr>
            <p:cNvSpPr/>
            <p:nvPr/>
          </p:nvSpPr>
          <p:spPr>
            <a:xfrm>
              <a:off x="6467112" y="1693117"/>
              <a:ext cx="1924336" cy="1565080"/>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700" dirty="0">
                  <a:latin typeface="Avenir Next LT Pro" panose="020B0504020202020204" pitchFamily="34" charset="0"/>
                </a:rPr>
                <a:t>Patient agrees to enroll</a:t>
              </a:r>
            </a:p>
          </p:txBody>
        </p:sp>
        <p:sp>
          <p:nvSpPr>
            <p:cNvPr id="18" name="Flowchart: Process 17">
              <a:extLst>
                <a:ext uri="{FF2B5EF4-FFF2-40B4-BE49-F238E27FC236}">
                  <a16:creationId xmlns:a16="http://schemas.microsoft.com/office/drawing/2014/main" id="{3D4B5142-6D51-3BA4-522B-24EBC00F593B}"/>
                </a:ext>
              </a:extLst>
            </p:cNvPr>
            <p:cNvSpPr/>
            <p:nvPr/>
          </p:nvSpPr>
          <p:spPr>
            <a:xfrm>
              <a:off x="8960327" y="1271956"/>
              <a:ext cx="2543414" cy="55955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CR intake visit orientation</a:t>
              </a:r>
            </a:p>
          </p:txBody>
        </p:sp>
        <p:sp>
          <p:nvSpPr>
            <p:cNvPr id="19" name="Flowchart: Process 18">
              <a:extLst>
                <a:ext uri="{FF2B5EF4-FFF2-40B4-BE49-F238E27FC236}">
                  <a16:creationId xmlns:a16="http://schemas.microsoft.com/office/drawing/2014/main" id="{3E3E15D5-03FB-7DB9-210F-C5696D598C07}"/>
                </a:ext>
              </a:extLst>
            </p:cNvPr>
            <p:cNvSpPr/>
            <p:nvPr/>
          </p:nvSpPr>
          <p:spPr>
            <a:xfrm>
              <a:off x="8960327" y="2215714"/>
              <a:ext cx="2543414" cy="627491"/>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Individualized treatment plan established</a:t>
              </a:r>
            </a:p>
          </p:txBody>
        </p:sp>
        <p:sp>
          <p:nvSpPr>
            <p:cNvPr id="20" name="Flowchart: Process 19">
              <a:extLst>
                <a:ext uri="{FF2B5EF4-FFF2-40B4-BE49-F238E27FC236}">
                  <a16:creationId xmlns:a16="http://schemas.microsoft.com/office/drawing/2014/main" id="{52BC4E3E-E565-9858-E209-17A70BE452D6}"/>
                </a:ext>
              </a:extLst>
            </p:cNvPr>
            <p:cNvSpPr/>
            <p:nvPr/>
          </p:nvSpPr>
          <p:spPr>
            <a:xfrm>
              <a:off x="8960327" y="3227405"/>
              <a:ext cx="2543409" cy="60488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Enrollment and subsequent visits scheduled</a:t>
              </a:r>
            </a:p>
          </p:txBody>
        </p:sp>
        <p:sp>
          <p:nvSpPr>
            <p:cNvPr id="21" name="Flowchart: Process 20">
              <a:extLst>
                <a:ext uri="{FF2B5EF4-FFF2-40B4-BE49-F238E27FC236}">
                  <a16:creationId xmlns:a16="http://schemas.microsoft.com/office/drawing/2014/main" id="{AB948543-FC13-A6C7-87D8-225DB602C867}"/>
                </a:ext>
              </a:extLst>
            </p:cNvPr>
            <p:cNvSpPr/>
            <p:nvPr/>
          </p:nvSpPr>
          <p:spPr>
            <a:xfrm>
              <a:off x="8960325" y="4216493"/>
              <a:ext cx="2543415" cy="665770"/>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Individualized treatment plan updated monthly</a:t>
              </a:r>
            </a:p>
          </p:txBody>
        </p:sp>
        <p:sp>
          <p:nvSpPr>
            <p:cNvPr id="22" name="Flowchart: Process 21">
              <a:extLst>
                <a:ext uri="{FF2B5EF4-FFF2-40B4-BE49-F238E27FC236}">
                  <a16:creationId xmlns:a16="http://schemas.microsoft.com/office/drawing/2014/main" id="{1C798349-6088-F71D-E586-E5D44BAFE421}"/>
                </a:ext>
              </a:extLst>
            </p:cNvPr>
            <p:cNvSpPr/>
            <p:nvPr/>
          </p:nvSpPr>
          <p:spPr>
            <a:xfrm>
              <a:off x="4067459" y="2018039"/>
              <a:ext cx="2067867" cy="908109"/>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Coordinator decides best match and makes referral</a:t>
              </a:r>
            </a:p>
          </p:txBody>
        </p:sp>
        <p:sp>
          <p:nvSpPr>
            <p:cNvPr id="23" name="Flowchart: Alternate Process 22">
              <a:extLst>
                <a:ext uri="{FF2B5EF4-FFF2-40B4-BE49-F238E27FC236}">
                  <a16:creationId xmlns:a16="http://schemas.microsoft.com/office/drawing/2014/main" id="{DFDA716E-6FFC-FFD6-B1EC-4BD87FA1E22E}"/>
                </a:ext>
              </a:extLst>
            </p:cNvPr>
            <p:cNvSpPr/>
            <p:nvPr/>
          </p:nvSpPr>
          <p:spPr>
            <a:xfrm>
              <a:off x="6747293" y="3820994"/>
              <a:ext cx="1363883" cy="711687"/>
            </a:xfrm>
            <a:prstGeom prst="flowChartAlternateProcess">
              <a:avLst/>
            </a:prstGeom>
            <a:solidFill>
              <a:srgbClr val="692A75"/>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Document reason</a:t>
              </a:r>
            </a:p>
          </p:txBody>
        </p:sp>
        <p:sp>
          <p:nvSpPr>
            <p:cNvPr id="24" name="Flowchart: Terminator 23">
              <a:extLst>
                <a:ext uri="{FF2B5EF4-FFF2-40B4-BE49-F238E27FC236}">
                  <a16:creationId xmlns:a16="http://schemas.microsoft.com/office/drawing/2014/main" id="{DF82B394-4DFC-081E-F96F-EA1EFCBFC5D1}"/>
                </a:ext>
              </a:extLst>
            </p:cNvPr>
            <p:cNvSpPr/>
            <p:nvPr/>
          </p:nvSpPr>
          <p:spPr>
            <a:xfrm>
              <a:off x="8711943" y="5266464"/>
              <a:ext cx="3040176" cy="938709"/>
            </a:xfrm>
            <a:prstGeom prst="flowChartTerminator">
              <a:avLst/>
            </a:prstGeom>
            <a:solidFill>
              <a:srgbClr val="692A7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dirty="0">
                  <a:solidFill>
                    <a:schemeClr val="bg1"/>
                  </a:solidFill>
                  <a:effectLst>
                    <a:outerShdw blurRad="38100" dist="38100" dir="2700000" algn="tl">
                      <a:srgbClr val="000000">
                        <a:alpha val="43137"/>
                      </a:srgbClr>
                    </a:outerShdw>
                  </a:effectLst>
                  <a:latin typeface="Avenir Next LT Pro" panose="020B0504020202020204" pitchFamily="34" charset="0"/>
                </a:rPr>
                <a:t>Graduation after completion of program</a:t>
              </a:r>
            </a:p>
          </p:txBody>
        </p:sp>
        <p:cxnSp>
          <p:nvCxnSpPr>
            <p:cNvPr id="25" name="Straight Arrow Connector 24">
              <a:extLst>
                <a:ext uri="{FF2B5EF4-FFF2-40B4-BE49-F238E27FC236}">
                  <a16:creationId xmlns:a16="http://schemas.microsoft.com/office/drawing/2014/main" id="{2EF373CF-5F53-795E-67C4-16188AE55767}"/>
                </a:ext>
              </a:extLst>
            </p:cNvPr>
            <p:cNvCxnSpPr>
              <a:cxnSpLocks/>
              <a:stCxn id="9" idx="2"/>
              <a:endCxn id="10" idx="0"/>
            </p:cNvCxnSpPr>
            <p:nvPr/>
          </p:nvCxnSpPr>
          <p:spPr>
            <a:xfrm flipH="1">
              <a:off x="2021086" y="2986277"/>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D878D73A-9BCF-8855-6817-A0B234D8CC33}"/>
                </a:ext>
              </a:extLst>
            </p:cNvPr>
            <p:cNvSpPr txBox="1"/>
            <p:nvPr/>
          </p:nvSpPr>
          <p:spPr>
            <a:xfrm>
              <a:off x="3035925" y="1745673"/>
              <a:ext cx="699749" cy="362681"/>
            </a:xfrm>
            <a:prstGeom prst="rect">
              <a:avLst/>
            </a:prstGeom>
            <a:noFill/>
          </p:spPr>
          <p:txBody>
            <a:bodyPr wrap="square" rtlCol="0">
              <a:spAutoFit/>
            </a:bodyPr>
            <a:lstStyle/>
            <a:p>
              <a:r>
                <a:rPr lang="en-US" sz="800" b="1" dirty="0">
                  <a:latin typeface="Avenir Next LT Pro" panose="020B0504020202020204" pitchFamily="34" charset="0"/>
                </a:rPr>
                <a:t>NO</a:t>
              </a:r>
            </a:p>
          </p:txBody>
        </p:sp>
        <p:sp>
          <p:nvSpPr>
            <p:cNvPr id="28" name="TextBox 27">
              <a:extLst>
                <a:ext uri="{FF2B5EF4-FFF2-40B4-BE49-F238E27FC236}">
                  <a16:creationId xmlns:a16="http://schemas.microsoft.com/office/drawing/2014/main" id="{9070455F-1656-018A-40E6-1FEB8ACEFABE}"/>
                </a:ext>
              </a:extLst>
            </p:cNvPr>
            <p:cNvSpPr txBox="1"/>
            <p:nvPr/>
          </p:nvSpPr>
          <p:spPr>
            <a:xfrm>
              <a:off x="8127338" y="2028144"/>
              <a:ext cx="696589" cy="362681"/>
            </a:xfrm>
            <a:prstGeom prst="rect">
              <a:avLst/>
            </a:prstGeom>
            <a:noFill/>
          </p:spPr>
          <p:txBody>
            <a:bodyPr wrap="square" rtlCol="0">
              <a:spAutoFit/>
            </a:bodyPr>
            <a:lstStyle/>
            <a:p>
              <a:r>
                <a:rPr lang="en-US" sz="800" b="1" dirty="0">
                  <a:latin typeface="Avenir Next LT Pro" panose="020B0504020202020204" pitchFamily="34" charset="0"/>
                </a:rPr>
                <a:t>YES</a:t>
              </a:r>
            </a:p>
          </p:txBody>
        </p:sp>
        <p:cxnSp>
          <p:nvCxnSpPr>
            <p:cNvPr id="29" name="Straight Arrow Connector 28">
              <a:extLst>
                <a:ext uri="{FF2B5EF4-FFF2-40B4-BE49-F238E27FC236}">
                  <a16:creationId xmlns:a16="http://schemas.microsoft.com/office/drawing/2014/main" id="{352B3617-C62D-89CA-4264-01FC7F3B452C}"/>
                </a:ext>
              </a:extLst>
            </p:cNvPr>
            <p:cNvCxnSpPr>
              <a:cxnSpLocks/>
              <a:stCxn id="12" idx="2"/>
              <a:endCxn id="11" idx="0"/>
            </p:cNvCxnSpPr>
            <p:nvPr/>
          </p:nvCxnSpPr>
          <p:spPr>
            <a:xfrm>
              <a:off x="2021086" y="4714471"/>
              <a:ext cx="0"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64D7C1D-9B3F-7D58-89F0-ACF8C6424833}"/>
                </a:ext>
              </a:extLst>
            </p:cNvPr>
            <p:cNvCxnSpPr>
              <a:cxnSpLocks/>
              <a:stCxn id="15" idx="0"/>
              <a:endCxn id="16" idx="2"/>
            </p:cNvCxnSpPr>
            <p:nvPr/>
          </p:nvCxnSpPr>
          <p:spPr>
            <a:xfrm flipV="1">
              <a:off x="5101393" y="4590236"/>
              <a:ext cx="0" cy="3711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8E9E50F9-43A5-0685-2B01-048F90B8C663}"/>
                </a:ext>
              </a:extLst>
            </p:cNvPr>
            <p:cNvCxnSpPr>
              <a:cxnSpLocks/>
              <a:stCxn id="17" idx="2"/>
              <a:endCxn id="23" idx="0"/>
            </p:cNvCxnSpPr>
            <p:nvPr/>
          </p:nvCxnSpPr>
          <p:spPr>
            <a:xfrm flipH="1">
              <a:off x="7429235" y="3258197"/>
              <a:ext cx="45" cy="5627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F4757A3-18C9-FCCA-28D2-BB2BC3F10643}"/>
                </a:ext>
              </a:extLst>
            </p:cNvPr>
            <p:cNvSpPr txBox="1"/>
            <p:nvPr/>
          </p:nvSpPr>
          <p:spPr>
            <a:xfrm>
              <a:off x="7501313" y="3339238"/>
              <a:ext cx="626024" cy="362681"/>
            </a:xfrm>
            <a:prstGeom prst="rect">
              <a:avLst/>
            </a:prstGeom>
            <a:noFill/>
          </p:spPr>
          <p:txBody>
            <a:bodyPr wrap="square" rtlCol="0">
              <a:spAutoFit/>
            </a:bodyPr>
            <a:lstStyle/>
            <a:p>
              <a:r>
                <a:rPr lang="en-US" sz="800" b="1" dirty="0">
                  <a:latin typeface="Avenir Next LT Pro" panose="020B0504020202020204" pitchFamily="34" charset="0"/>
                </a:rPr>
                <a:t>NO</a:t>
              </a:r>
            </a:p>
          </p:txBody>
        </p:sp>
        <p:cxnSp>
          <p:nvCxnSpPr>
            <p:cNvPr id="35" name="Straight Arrow Connector 34">
              <a:extLst>
                <a:ext uri="{FF2B5EF4-FFF2-40B4-BE49-F238E27FC236}">
                  <a16:creationId xmlns:a16="http://schemas.microsoft.com/office/drawing/2014/main" id="{5AB9ED13-25C7-885B-3FF9-6A60AE65DD11}"/>
                </a:ext>
              </a:extLst>
            </p:cNvPr>
            <p:cNvCxnSpPr>
              <a:cxnSpLocks/>
              <a:stCxn id="22" idx="3"/>
              <a:endCxn id="17" idx="1"/>
            </p:cNvCxnSpPr>
            <p:nvPr/>
          </p:nvCxnSpPr>
          <p:spPr>
            <a:xfrm>
              <a:off x="6135326" y="2472094"/>
              <a:ext cx="331786" cy="35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E849798C-429E-B266-C681-E940E67A7805}"/>
                </a:ext>
              </a:extLst>
            </p:cNvPr>
            <p:cNvCxnSpPr>
              <a:cxnSpLocks/>
              <a:stCxn id="10" idx="2"/>
              <a:endCxn id="12" idx="0"/>
            </p:cNvCxnSpPr>
            <p:nvPr/>
          </p:nvCxnSpPr>
          <p:spPr>
            <a:xfrm>
              <a:off x="2021086" y="3844301"/>
              <a:ext cx="0"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59836FC-838D-B99B-F443-F2375C3104B9}"/>
                </a:ext>
              </a:extLst>
            </p:cNvPr>
            <p:cNvCxnSpPr>
              <a:cxnSpLocks/>
              <a:stCxn id="16" idx="0"/>
              <a:endCxn id="22" idx="2"/>
            </p:cNvCxnSpPr>
            <p:nvPr/>
          </p:nvCxnSpPr>
          <p:spPr>
            <a:xfrm flipV="1">
              <a:off x="5101393" y="2926148"/>
              <a:ext cx="0" cy="3711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691382C6-A0CF-DB1E-185E-926594A1BC65}"/>
                </a:ext>
              </a:extLst>
            </p:cNvPr>
            <p:cNvCxnSpPr>
              <a:cxnSpLocks/>
              <a:stCxn id="18" idx="2"/>
              <a:endCxn id="19" idx="0"/>
            </p:cNvCxnSpPr>
            <p:nvPr/>
          </p:nvCxnSpPr>
          <p:spPr>
            <a:xfrm>
              <a:off x="10232034" y="1831514"/>
              <a:ext cx="0"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DD99F94D-B9EF-1199-615E-4C8823B33F80}"/>
                </a:ext>
              </a:extLst>
            </p:cNvPr>
            <p:cNvCxnSpPr>
              <a:cxnSpLocks/>
              <a:stCxn id="19" idx="2"/>
              <a:endCxn id="20" idx="0"/>
            </p:cNvCxnSpPr>
            <p:nvPr/>
          </p:nvCxnSpPr>
          <p:spPr>
            <a:xfrm flipH="1">
              <a:off x="10232032" y="2843205"/>
              <a:ext cx="2"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5B05B3E-9419-1373-83FB-88AA091A5F93}"/>
                </a:ext>
              </a:extLst>
            </p:cNvPr>
            <p:cNvCxnSpPr>
              <a:cxnSpLocks/>
              <a:stCxn id="20" idx="2"/>
              <a:endCxn id="21" idx="0"/>
            </p:cNvCxnSpPr>
            <p:nvPr/>
          </p:nvCxnSpPr>
          <p:spPr>
            <a:xfrm>
              <a:off x="10232032" y="3832293"/>
              <a:ext cx="1"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294D3474-954A-F2E8-5D11-3BBD7D67AA5F}"/>
                </a:ext>
              </a:extLst>
            </p:cNvPr>
            <p:cNvCxnSpPr>
              <a:cxnSpLocks/>
              <a:stCxn id="21" idx="2"/>
              <a:endCxn id="24" idx="0"/>
            </p:cNvCxnSpPr>
            <p:nvPr/>
          </p:nvCxnSpPr>
          <p:spPr>
            <a:xfrm flipH="1">
              <a:off x="10232031" y="4882263"/>
              <a:ext cx="2" cy="384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0CBAD99B-3619-F6FF-58B7-D2A1612AD0A0}"/>
                </a:ext>
              </a:extLst>
            </p:cNvPr>
            <p:cNvSpPr txBox="1"/>
            <p:nvPr/>
          </p:nvSpPr>
          <p:spPr>
            <a:xfrm>
              <a:off x="3162359" y="6194237"/>
              <a:ext cx="715191" cy="362681"/>
            </a:xfrm>
            <a:prstGeom prst="rect">
              <a:avLst/>
            </a:prstGeom>
            <a:noFill/>
          </p:spPr>
          <p:txBody>
            <a:bodyPr wrap="square" rtlCol="0">
              <a:spAutoFit/>
            </a:bodyPr>
            <a:lstStyle/>
            <a:p>
              <a:r>
                <a:rPr lang="en-US" sz="800" b="1" dirty="0">
                  <a:latin typeface="Avenir Next LT Pro" panose="020B0504020202020204" pitchFamily="34" charset="0"/>
                </a:rPr>
                <a:t>NO</a:t>
              </a:r>
            </a:p>
          </p:txBody>
        </p:sp>
        <p:sp>
          <p:nvSpPr>
            <p:cNvPr id="43" name="TextBox 42">
              <a:extLst>
                <a:ext uri="{FF2B5EF4-FFF2-40B4-BE49-F238E27FC236}">
                  <a16:creationId xmlns:a16="http://schemas.microsoft.com/office/drawing/2014/main" id="{55B16D12-2AF4-3C7F-335B-11AEEB9AB5B6}"/>
                </a:ext>
              </a:extLst>
            </p:cNvPr>
            <p:cNvSpPr txBox="1"/>
            <p:nvPr/>
          </p:nvSpPr>
          <p:spPr>
            <a:xfrm>
              <a:off x="3165526" y="4928189"/>
              <a:ext cx="702416" cy="362681"/>
            </a:xfrm>
            <a:prstGeom prst="rect">
              <a:avLst/>
            </a:prstGeom>
            <a:noFill/>
          </p:spPr>
          <p:txBody>
            <a:bodyPr wrap="square" rtlCol="0">
              <a:spAutoFit/>
            </a:bodyPr>
            <a:lstStyle/>
            <a:p>
              <a:r>
                <a:rPr lang="en-US" sz="800" b="1" dirty="0">
                  <a:latin typeface="Avenir Next LT Pro" panose="020B0504020202020204" pitchFamily="34" charset="0"/>
                </a:rPr>
                <a:t>YES</a:t>
              </a:r>
            </a:p>
          </p:txBody>
        </p:sp>
        <p:sp>
          <p:nvSpPr>
            <p:cNvPr id="44" name="TextBox 43">
              <a:extLst>
                <a:ext uri="{FF2B5EF4-FFF2-40B4-BE49-F238E27FC236}">
                  <a16:creationId xmlns:a16="http://schemas.microsoft.com/office/drawing/2014/main" id="{7D056C88-BA04-429C-F35D-059838854320}"/>
                </a:ext>
              </a:extLst>
            </p:cNvPr>
            <p:cNvSpPr txBox="1"/>
            <p:nvPr/>
          </p:nvSpPr>
          <p:spPr>
            <a:xfrm>
              <a:off x="2088760" y="2910703"/>
              <a:ext cx="672643" cy="362681"/>
            </a:xfrm>
            <a:prstGeom prst="rect">
              <a:avLst/>
            </a:prstGeom>
            <a:noFill/>
          </p:spPr>
          <p:txBody>
            <a:bodyPr wrap="square" rtlCol="0">
              <a:spAutoFit/>
            </a:bodyPr>
            <a:lstStyle/>
            <a:p>
              <a:r>
                <a:rPr lang="en-US" sz="800" b="1" dirty="0">
                  <a:latin typeface="Avenir Next LT Pro" panose="020B0504020202020204" pitchFamily="34" charset="0"/>
                </a:rPr>
                <a:t>YES</a:t>
              </a:r>
            </a:p>
          </p:txBody>
        </p:sp>
        <p:cxnSp>
          <p:nvCxnSpPr>
            <p:cNvPr id="45" name="Connector: Elbow 44">
              <a:extLst>
                <a:ext uri="{FF2B5EF4-FFF2-40B4-BE49-F238E27FC236}">
                  <a16:creationId xmlns:a16="http://schemas.microsoft.com/office/drawing/2014/main" id="{627779AE-648A-6697-968A-F0722DAE9551}"/>
                </a:ext>
              </a:extLst>
            </p:cNvPr>
            <p:cNvCxnSpPr>
              <a:cxnSpLocks/>
              <a:stCxn id="11" idx="3"/>
              <a:endCxn id="15" idx="1"/>
            </p:cNvCxnSpPr>
            <p:nvPr/>
          </p:nvCxnSpPr>
          <p:spPr>
            <a:xfrm flipV="1">
              <a:off x="3044039" y="5252884"/>
              <a:ext cx="1023421" cy="587082"/>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Connector: Elbow 45">
              <a:extLst>
                <a:ext uri="{FF2B5EF4-FFF2-40B4-BE49-F238E27FC236}">
                  <a16:creationId xmlns:a16="http://schemas.microsoft.com/office/drawing/2014/main" id="{688E82C3-519F-840A-FC06-0859F5BE4051}"/>
                </a:ext>
              </a:extLst>
            </p:cNvPr>
            <p:cNvCxnSpPr>
              <a:cxnSpLocks/>
              <a:stCxn id="11" idx="3"/>
              <a:endCxn id="14" idx="1"/>
            </p:cNvCxnSpPr>
            <p:nvPr/>
          </p:nvCxnSpPr>
          <p:spPr>
            <a:xfrm>
              <a:off x="3044039" y="5839965"/>
              <a:ext cx="1023421" cy="318433"/>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Connector: Elbow 46">
              <a:extLst>
                <a:ext uri="{FF2B5EF4-FFF2-40B4-BE49-F238E27FC236}">
                  <a16:creationId xmlns:a16="http://schemas.microsoft.com/office/drawing/2014/main" id="{0E1CC0C7-6305-E337-036A-646EEC960A54}"/>
                </a:ext>
              </a:extLst>
            </p:cNvPr>
            <p:cNvCxnSpPr>
              <a:cxnSpLocks/>
              <a:stCxn id="9" idx="3"/>
              <a:endCxn id="13" idx="1"/>
            </p:cNvCxnSpPr>
            <p:nvPr/>
          </p:nvCxnSpPr>
          <p:spPr>
            <a:xfrm flipV="1">
              <a:off x="3086872" y="1406750"/>
              <a:ext cx="973762" cy="673933"/>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Connector: Elbow 47">
              <a:extLst>
                <a:ext uri="{FF2B5EF4-FFF2-40B4-BE49-F238E27FC236}">
                  <a16:creationId xmlns:a16="http://schemas.microsoft.com/office/drawing/2014/main" id="{609FF7A5-B26E-3073-08A1-CF11B9DAE7C6}"/>
                </a:ext>
              </a:extLst>
            </p:cNvPr>
            <p:cNvCxnSpPr>
              <a:cxnSpLocks/>
              <a:stCxn id="17" idx="3"/>
              <a:endCxn id="18" idx="1"/>
            </p:cNvCxnSpPr>
            <p:nvPr/>
          </p:nvCxnSpPr>
          <p:spPr>
            <a:xfrm flipV="1">
              <a:off x="8391448" y="1551735"/>
              <a:ext cx="568879" cy="923922"/>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62" name="Group 61" descr="Part 1 referral process map">
            <a:extLst>
              <a:ext uri="{FF2B5EF4-FFF2-40B4-BE49-F238E27FC236}">
                <a16:creationId xmlns:a16="http://schemas.microsoft.com/office/drawing/2014/main" id="{9FD0E9B2-EFB1-96DB-89FC-44FE07047175}"/>
              </a:ext>
            </a:extLst>
          </p:cNvPr>
          <p:cNvGrpSpPr/>
          <p:nvPr/>
        </p:nvGrpSpPr>
        <p:grpSpPr>
          <a:xfrm>
            <a:off x="7643854" y="1748413"/>
            <a:ext cx="4333435" cy="3542011"/>
            <a:chOff x="12074200" y="1689839"/>
            <a:chExt cx="4364680" cy="3539383"/>
          </a:xfrm>
        </p:grpSpPr>
        <p:sp>
          <p:nvSpPr>
            <p:cNvPr id="50" name="Flowchart: Decision 49">
              <a:extLst>
                <a:ext uri="{FF2B5EF4-FFF2-40B4-BE49-F238E27FC236}">
                  <a16:creationId xmlns:a16="http://schemas.microsoft.com/office/drawing/2014/main" id="{BC1ED1AD-8001-3A76-4361-329531BCB68B}"/>
                </a:ext>
              </a:extLst>
            </p:cNvPr>
            <p:cNvSpPr/>
            <p:nvPr/>
          </p:nvSpPr>
          <p:spPr>
            <a:xfrm>
              <a:off x="12108805" y="1689839"/>
              <a:ext cx="2131571" cy="1811189"/>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latin typeface="Avenir Next LT Pro" panose="020B0504020202020204" pitchFamily="34" charset="0"/>
                </a:rPr>
                <a:t>Patient with eligible diagnosis/ procedure</a:t>
              </a:r>
            </a:p>
          </p:txBody>
        </p:sp>
        <p:sp>
          <p:nvSpPr>
            <p:cNvPr id="51" name="Flowchart: Process 50">
              <a:extLst>
                <a:ext uri="{FF2B5EF4-FFF2-40B4-BE49-F238E27FC236}">
                  <a16:creationId xmlns:a16="http://schemas.microsoft.com/office/drawing/2014/main" id="{9E058E65-0986-85A6-8B17-E7D8FD1335A0}"/>
                </a:ext>
              </a:extLst>
            </p:cNvPr>
            <p:cNvSpPr/>
            <p:nvPr/>
          </p:nvSpPr>
          <p:spPr>
            <a:xfrm>
              <a:off x="12089593" y="3758550"/>
              <a:ext cx="2169994"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Diagnosis/procedure entered into EMR</a:t>
              </a:r>
            </a:p>
          </p:txBody>
        </p:sp>
        <p:sp>
          <p:nvSpPr>
            <p:cNvPr id="52" name="Flowchart: Process 51">
              <a:extLst>
                <a:ext uri="{FF2B5EF4-FFF2-40B4-BE49-F238E27FC236}">
                  <a16:creationId xmlns:a16="http://schemas.microsoft.com/office/drawing/2014/main" id="{D7D1E60E-0164-4008-9605-85EE2C149567}"/>
                </a:ext>
              </a:extLst>
            </p:cNvPr>
            <p:cNvSpPr/>
            <p:nvPr/>
          </p:nvSpPr>
          <p:spPr>
            <a:xfrm>
              <a:off x="12074200" y="4616574"/>
              <a:ext cx="2200780" cy="61264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EMR triggers order prompt for CR</a:t>
              </a:r>
            </a:p>
          </p:txBody>
        </p:sp>
        <p:cxnSp>
          <p:nvCxnSpPr>
            <p:cNvPr id="53" name="Straight Arrow Connector 52">
              <a:extLst>
                <a:ext uri="{FF2B5EF4-FFF2-40B4-BE49-F238E27FC236}">
                  <a16:creationId xmlns:a16="http://schemas.microsoft.com/office/drawing/2014/main" id="{0D78F119-ADC2-B9EC-ABA7-1BD8DB8A4090}"/>
                </a:ext>
              </a:extLst>
            </p:cNvPr>
            <p:cNvCxnSpPr>
              <a:cxnSpLocks/>
              <a:stCxn id="50" idx="2"/>
              <a:endCxn id="51" idx="0"/>
            </p:cNvCxnSpPr>
            <p:nvPr/>
          </p:nvCxnSpPr>
          <p:spPr>
            <a:xfrm flipH="1">
              <a:off x="13174590" y="3501028"/>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B18C12E0-DDC7-A0BC-C47F-D018C833B300}"/>
                </a:ext>
              </a:extLst>
            </p:cNvPr>
            <p:cNvCxnSpPr>
              <a:cxnSpLocks/>
              <a:stCxn id="51" idx="2"/>
              <a:endCxn id="52" idx="0"/>
            </p:cNvCxnSpPr>
            <p:nvPr/>
          </p:nvCxnSpPr>
          <p:spPr>
            <a:xfrm>
              <a:off x="13174590" y="4359052"/>
              <a:ext cx="0"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76A34EE8-F33D-F7CF-1AF0-EAAF53D967ED}"/>
                </a:ext>
              </a:extLst>
            </p:cNvPr>
            <p:cNvCxnSpPr>
              <a:cxnSpLocks/>
              <a:stCxn id="50" idx="3"/>
              <a:endCxn id="56" idx="1"/>
            </p:cNvCxnSpPr>
            <p:nvPr/>
          </p:nvCxnSpPr>
          <p:spPr>
            <a:xfrm flipV="1">
              <a:off x="14240376" y="2584650"/>
              <a:ext cx="388877" cy="107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6" name="Flowchart: Process 55">
              <a:extLst>
                <a:ext uri="{FF2B5EF4-FFF2-40B4-BE49-F238E27FC236}">
                  <a16:creationId xmlns:a16="http://schemas.microsoft.com/office/drawing/2014/main" id="{D1787780-DF71-97E7-0030-11981C41D4CC}"/>
                </a:ext>
              </a:extLst>
            </p:cNvPr>
            <p:cNvSpPr/>
            <p:nvPr/>
          </p:nvSpPr>
          <p:spPr>
            <a:xfrm>
              <a:off x="14629253" y="2284399"/>
              <a:ext cx="1809627"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 Follow Up</a:t>
              </a:r>
            </a:p>
          </p:txBody>
        </p:sp>
        <p:sp>
          <p:nvSpPr>
            <p:cNvPr id="59" name="TextBox 58">
              <a:extLst>
                <a:ext uri="{FF2B5EF4-FFF2-40B4-BE49-F238E27FC236}">
                  <a16:creationId xmlns:a16="http://schemas.microsoft.com/office/drawing/2014/main" id="{DE00CEFD-8A22-DFA5-C49E-C818677ECE79}"/>
                </a:ext>
              </a:extLst>
            </p:cNvPr>
            <p:cNvSpPr txBox="1"/>
            <p:nvPr/>
          </p:nvSpPr>
          <p:spPr>
            <a:xfrm>
              <a:off x="14131913" y="2276873"/>
              <a:ext cx="537828" cy="307777"/>
            </a:xfrm>
            <a:prstGeom prst="rect">
              <a:avLst/>
            </a:prstGeom>
            <a:noFill/>
          </p:spPr>
          <p:txBody>
            <a:bodyPr wrap="square" rtlCol="0">
              <a:spAutoFit/>
            </a:bodyPr>
            <a:lstStyle/>
            <a:p>
              <a:r>
                <a:rPr lang="en-US" sz="1400" b="1" dirty="0">
                  <a:latin typeface="Avenir Next LT Pro" panose="020B0504020202020204" pitchFamily="34" charset="0"/>
                </a:rPr>
                <a:t>NO</a:t>
              </a:r>
            </a:p>
          </p:txBody>
        </p:sp>
        <p:sp>
          <p:nvSpPr>
            <p:cNvPr id="60" name="TextBox 59">
              <a:extLst>
                <a:ext uri="{FF2B5EF4-FFF2-40B4-BE49-F238E27FC236}">
                  <a16:creationId xmlns:a16="http://schemas.microsoft.com/office/drawing/2014/main" id="{BA8FA4B5-8560-FD17-CD3F-953EB28D46D3}"/>
                </a:ext>
              </a:extLst>
            </p:cNvPr>
            <p:cNvSpPr txBox="1"/>
            <p:nvPr/>
          </p:nvSpPr>
          <p:spPr>
            <a:xfrm>
              <a:off x="13184750" y="3441905"/>
              <a:ext cx="528221" cy="307777"/>
            </a:xfrm>
            <a:prstGeom prst="rect">
              <a:avLst/>
            </a:prstGeom>
            <a:noFill/>
          </p:spPr>
          <p:txBody>
            <a:bodyPr wrap="square" rtlCol="0">
              <a:spAutoFit/>
            </a:bodyPr>
            <a:lstStyle/>
            <a:p>
              <a:r>
                <a:rPr lang="en-US" sz="1400" b="1" dirty="0">
                  <a:latin typeface="Avenir Next LT Pro" panose="020B0504020202020204" pitchFamily="34" charset="0"/>
                </a:rPr>
                <a:t>YES</a:t>
              </a:r>
            </a:p>
          </p:txBody>
        </p:sp>
      </p:grpSp>
    </p:spTree>
    <p:extLst>
      <p:ext uri="{BB962C8B-B14F-4D97-AF65-F5344CB8AC3E}">
        <p14:creationId xmlns:p14="http://schemas.microsoft.com/office/powerpoint/2010/main" val="1934107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97C975E2-1AA7-9FBD-25FA-632AF45876AE}"/>
              </a:ext>
            </a:extLst>
          </p:cNvPr>
          <p:cNvSpPr>
            <a:spLocks noGrp="1"/>
          </p:cNvSpPr>
          <p:nvPr>
            <p:ph type="title"/>
          </p:nvPr>
        </p:nvSpPr>
        <p:spPr>
          <a:xfrm>
            <a:off x="0" y="0"/>
            <a:ext cx="12188952" cy="622300"/>
          </a:xfrm>
          <a:solidFill>
            <a:srgbClr val="C42033"/>
          </a:solidFill>
        </p:spPr>
        <p:txBody>
          <a:bodyPr>
            <a:normAutofit/>
          </a:bodyPr>
          <a:lstStyle/>
          <a:p>
            <a:pPr algn="ctr"/>
            <a:r>
              <a:rPr lang="en-US" sz="3200" b="1" dirty="0">
                <a:solidFill>
                  <a:schemeClr val="bg1"/>
                </a:solidFill>
                <a:latin typeface="Avenir Next LT Pro" panose="020B0504020202020204" pitchFamily="34" charset="0"/>
              </a:rPr>
              <a:t>Workflow Maps: Whole vs. Part (alternate)</a:t>
            </a:r>
            <a:endParaRPr lang="en-US" sz="3200" dirty="0">
              <a:solidFill>
                <a:schemeClr val="bg1"/>
              </a:solidFill>
            </a:endParaRPr>
          </a:p>
        </p:txBody>
      </p:sp>
      <p:sp>
        <p:nvSpPr>
          <p:cNvPr id="2" name="Content Placeholder 1">
            <a:extLst>
              <a:ext uri="{FF2B5EF4-FFF2-40B4-BE49-F238E27FC236}">
                <a16:creationId xmlns:a16="http://schemas.microsoft.com/office/drawing/2014/main" id="{47C422A6-9194-639F-B3FE-1846227C576E}"/>
              </a:ext>
            </a:extLst>
          </p:cNvPr>
          <p:cNvSpPr>
            <a:spLocks noGrp="1"/>
          </p:cNvSpPr>
          <p:nvPr>
            <p:ph sz="half" idx="1"/>
          </p:nvPr>
        </p:nvSpPr>
        <p:spPr>
          <a:xfrm>
            <a:off x="225410" y="977900"/>
            <a:ext cx="6353189" cy="5743575"/>
          </a:xfrm>
        </p:spPr>
        <p:txBody>
          <a:bodyPr>
            <a:normAutofit fontScale="55000" lnSpcReduction="20000"/>
          </a:bodyPr>
          <a:lstStyle/>
          <a:p>
            <a:pPr marL="0" indent="0">
              <a:buNone/>
            </a:pPr>
            <a:r>
              <a:rPr lang="en-US" sz="2800" b="1" dirty="0">
                <a:latin typeface="Avenir Next LT Pro" panose="020B0504020202020204" pitchFamily="34" charset="0"/>
              </a:rPr>
              <a:t>WHOLE PROCESS</a:t>
            </a:r>
            <a:endParaRPr lang="en-US" dirty="0"/>
          </a:p>
          <a:p>
            <a:pPr marL="0" indent="0">
              <a:buNone/>
            </a:pPr>
            <a:r>
              <a:rPr lang="en-US" dirty="0"/>
              <a:t>Patient presents with eligible diagnosis/ procedure. No.</a:t>
            </a:r>
          </a:p>
          <a:p>
            <a:pPr marL="514350" indent="-285750">
              <a:lnSpc>
                <a:spcPct val="120000"/>
              </a:lnSpc>
              <a:spcBef>
                <a:spcPts val="0"/>
              </a:spcBef>
              <a:buFont typeface="Arial" panose="020B0604020202020204" pitchFamily="34" charset="0"/>
              <a:buChar char="•"/>
              <a:tabLst>
                <a:tab pos="457200" algn="l"/>
              </a:tabLst>
            </a:pPr>
            <a:r>
              <a:rPr lang="en-US" dirty="0"/>
              <a:t>Ambulatory Care follow up</a:t>
            </a:r>
          </a:p>
          <a:p>
            <a:pPr marL="0" indent="0">
              <a:buNone/>
            </a:pPr>
            <a:r>
              <a:rPr lang="en-US" dirty="0"/>
              <a:t>Patient presents with eligible diagnosis/ procedure. Yes.</a:t>
            </a:r>
          </a:p>
          <a:p>
            <a:pPr marL="514350" indent="-285750">
              <a:lnSpc>
                <a:spcPct val="120000"/>
              </a:lnSpc>
              <a:spcBef>
                <a:spcPts val="0"/>
              </a:spcBef>
              <a:buFont typeface="Arial" panose="020B0604020202020204" pitchFamily="34" charset="0"/>
              <a:buChar char="•"/>
            </a:pPr>
            <a:r>
              <a:rPr lang="en-US" dirty="0"/>
              <a:t>Diagnosis/procedure entered into EMR</a:t>
            </a:r>
          </a:p>
          <a:p>
            <a:pPr marL="514350" indent="-285750">
              <a:lnSpc>
                <a:spcPct val="120000"/>
              </a:lnSpc>
              <a:spcBef>
                <a:spcPts val="0"/>
              </a:spcBef>
              <a:buFont typeface="Arial" panose="020B0604020202020204" pitchFamily="34" charset="0"/>
              <a:buChar char="•"/>
            </a:pPr>
            <a:r>
              <a:rPr lang="en-US" dirty="0"/>
              <a:t>EMR triggers order prompt for CR</a:t>
            </a:r>
          </a:p>
          <a:p>
            <a:pPr marL="0" indent="0">
              <a:buNone/>
            </a:pPr>
            <a:r>
              <a:rPr lang="en-US" dirty="0"/>
              <a:t>Provider determines eligibility (opt out)? No.</a:t>
            </a:r>
          </a:p>
          <a:p>
            <a:pPr marL="457200" indent="-228600">
              <a:spcBef>
                <a:spcPts val="0"/>
              </a:spcBef>
              <a:buFont typeface="Arial" panose="020B0604020202020204" pitchFamily="34" charset="0"/>
              <a:buChar char="•"/>
            </a:pPr>
            <a:r>
              <a:rPr lang="en-US" dirty="0"/>
              <a:t>Ambulatory care follow up</a:t>
            </a:r>
          </a:p>
          <a:p>
            <a:pPr marL="0" indent="0">
              <a:buNone/>
            </a:pPr>
            <a:r>
              <a:rPr lang="en-US" dirty="0"/>
              <a:t>Provider determines eligibility (opt out)? Yes.</a:t>
            </a:r>
          </a:p>
          <a:p>
            <a:pPr marL="457200" indent="-279400">
              <a:lnSpc>
                <a:spcPct val="120000"/>
              </a:lnSpc>
              <a:spcBef>
                <a:spcPts val="0"/>
              </a:spcBef>
              <a:buFont typeface="Arial" panose="020B0604020202020204" pitchFamily="34" charset="0"/>
              <a:buChar char="•"/>
            </a:pPr>
            <a:r>
              <a:rPr lang="en-US" sz="2700" dirty="0"/>
              <a:t>Order lands on care coordinator queue</a:t>
            </a:r>
          </a:p>
          <a:p>
            <a:pPr marL="457200" indent="-279400">
              <a:lnSpc>
                <a:spcPct val="120000"/>
              </a:lnSpc>
              <a:spcBef>
                <a:spcPts val="0"/>
              </a:spcBef>
              <a:buFont typeface="Arial" panose="020B0604020202020204" pitchFamily="34" charset="0"/>
              <a:buChar char="•"/>
            </a:pPr>
            <a:r>
              <a:rPr lang="en-US" sz="2700" dirty="0"/>
              <a:t>Coordinator discusses CR w/ patient &amp; explores patient factors: transportation, work hrs. etc.</a:t>
            </a:r>
          </a:p>
          <a:p>
            <a:pPr marL="457200" indent="-279400">
              <a:lnSpc>
                <a:spcPct val="120000"/>
              </a:lnSpc>
              <a:spcBef>
                <a:spcPts val="0"/>
              </a:spcBef>
              <a:buFont typeface="Arial" panose="020B0604020202020204" pitchFamily="34" charset="0"/>
              <a:buChar char="•"/>
            </a:pPr>
            <a:r>
              <a:rPr lang="en-US" sz="2700" dirty="0"/>
              <a:t>Coordinator decides best match and makes referral</a:t>
            </a:r>
          </a:p>
          <a:p>
            <a:pPr marL="0" indent="0">
              <a:buNone/>
            </a:pPr>
            <a:r>
              <a:rPr lang="en-US" dirty="0"/>
              <a:t>Patient agrees to enroll? No.</a:t>
            </a:r>
          </a:p>
          <a:p>
            <a:pPr marL="457200" indent="-279400">
              <a:spcBef>
                <a:spcPts val="0"/>
              </a:spcBef>
              <a:buFont typeface="Arial" panose="020B0604020202020204" pitchFamily="34" charset="0"/>
              <a:buChar char="•"/>
            </a:pPr>
            <a:r>
              <a:rPr lang="en-US" dirty="0"/>
              <a:t>Document reason</a:t>
            </a:r>
          </a:p>
          <a:p>
            <a:pPr marL="0" indent="0">
              <a:buNone/>
            </a:pPr>
            <a:r>
              <a:rPr lang="en-US" dirty="0"/>
              <a:t>Patient agrees to enroll? Yes.</a:t>
            </a:r>
          </a:p>
          <a:p>
            <a:pPr marL="457200" indent="-279400">
              <a:lnSpc>
                <a:spcPct val="120000"/>
              </a:lnSpc>
              <a:spcBef>
                <a:spcPts val="0"/>
              </a:spcBef>
              <a:buFont typeface="Arial" panose="020B0604020202020204" pitchFamily="34" charset="0"/>
              <a:buChar char="•"/>
            </a:pPr>
            <a:r>
              <a:rPr lang="en-US" dirty="0"/>
              <a:t>CR intake visit orientation</a:t>
            </a:r>
          </a:p>
          <a:p>
            <a:pPr marL="457200" indent="-279400">
              <a:lnSpc>
                <a:spcPct val="120000"/>
              </a:lnSpc>
              <a:spcBef>
                <a:spcPts val="0"/>
              </a:spcBef>
              <a:buFont typeface="Arial" panose="020B0604020202020204" pitchFamily="34" charset="0"/>
              <a:buChar char="•"/>
            </a:pPr>
            <a:r>
              <a:rPr lang="en-US" dirty="0"/>
              <a:t>Individualized treatment plan established</a:t>
            </a:r>
          </a:p>
          <a:p>
            <a:pPr marL="457200" indent="-279400">
              <a:lnSpc>
                <a:spcPct val="120000"/>
              </a:lnSpc>
              <a:spcBef>
                <a:spcPts val="0"/>
              </a:spcBef>
              <a:buFont typeface="Arial" panose="020B0604020202020204" pitchFamily="34" charset="0"/>
              <a:buChar char="•"/>
            </a:pPr>
            <a:r>
              <a:rPr lang="en-US" dirty="0"/>
              <a:t>Enrollment and subsequent visits scheduled</a:t>
            </a:r>
          </a:p>
          <a:p>
            <a:pPr marL="457200" indent="-279400">
              <a:lnSpc>
                <a:spcPct val="120000"/>
              </a:lnSpc>
              <a:spcBef>
                <a:spcPts val="0"/>
              </a:spcBef>
              <a:buFont typeface="Arial" panose="020B0604020202020204" pitchFamily="34" charset="0"/>
              <a:buChar char="•"/>
            </a:pPr>
            <a:r>
              <a:rPr lang="en-US" dirty="0"/>
              <a:t>Individualized treatment plan updated monthly</a:t>
            </a:r>
          </a:p>
          <a:p>
            <a:pPr marL="457200" indent="-279400">
              <a:lnSpc>
                <a:spcPct val="120000"/>
              </a:lnSpc>
              <a:spcBef>
                <a:spcPts val="0"/>
              </a:spcBef>
              <a:buFont typeface="Arial" panose="020B0604020202020204" pitchFamily="34" charset="0"/>
              <a:buChar char="•"/>
            </a:pPr>
            <a:r>
              <a:rPr lang="en-US" dirty="0"/>
              <a:t>Graduation after completion of program</a:t>
            </a:r>
          </a:p>
        </p:txBody>
      </p:sp>
      <p:cxnSp>
        <p:nvCxnSpPr>
          <p:cNvPr id="34" name="Straight Connector 33" descr="&quot;&quot;">
            <a:extLst>
              <a:ext uri="{FF2B5EF4-FFF2-40B4-BE49-F238E27FC236}">
                <a16:creationId xmlns:a16="http://schemas.microsoft.com/office/drawing/2014/main" id="{4BC59153-3CE3-49C0-A241-7321893F0C03}"/>
              </a:ext>
            </a:extLst>
          </p:cNvPr>
          <p:cNvCxnSpPr>
            <a:cxnSpLocks/>
          </p:cNvCxnSpPr>
          <p:nvPr/>
        </p:nvCxnSpPr>
        <p:spPr>
          <a:xfrm>
            <a:off x="6640239" y="803731"/>
            <a:ext cx="0" cy="6041569"/>
          </a:xfrm>
          <a:prstGeom prst="line">
            <a:avLst/>
          </a:prstGeom>
          <a:ln w="76200">
            <a:solidFill>
              <a:srgbClr val="C42033"/>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D11EF165-8DCC-1E77-D853-E5A19C80B7B2}"/>
              </a:ext>
            </a:extLst>
          </p:cNvPr>
          <p:cNvSpPr>
            <a:spLocks noGrp="1"/>
          </p:cNvSpPr>
          <p:nvPr>
            <p:ph sz="half" idx="2"/>
          </p:nvPr>
        </p:nvSpPr>
        <p:spPr>
          <a:xfrm>
            <a:off x="6701880" y="977901"/>
            <a:ext cx="5264706" cy="2082800"/>
          </a:xfrm>
        </p:spPr>
        <p:txBody>
          <a:bodyPr>
            <a:normAutofit fontScale="55000" lnSpcReduction="20000"/>
          </a:bodyPr>
          <a:lstStyle/>
          <a:p>
            <a:pPr marL="0" indent="0">
              <a:buNone/>
            </a:pPr>
            <a:r>
              <a:rPr lang="en-US" sz="2800" b="1" dirty="0">
                <a:latin typeface="Avenir Next LT Pro" panose="020B0504020202020204" pitchFamily="34" charset="0"/>
                <a:cs typeface="Calibri"/>
              </a:rPr>
              <a:t>Part 1: Referral</a:t>
            </a:r>
          </a:p>
          <a:p>
            <a:pPr marL="0" indent="0">
              <a:buNone/>
            </a:pPr>
            <a:r>
              <a:rPr lang="en-US" sz="2900" dirty="0"/>
              <a:t>Patient with eligible diagnosis/ procedure. No. </a:t>
            </a:r>
          </a:p>
          <a:p>
            <a:pPr marL="457200" indent="-228600">
              <a:lnSpc>
                <a:spcPct val="120000"/>
              </a:lnSpc>
              <a:spcBef>
                <a:spcPts val="0"/>
              </a:spcBef>
              <a:buFont typeface="Arial" panose="020B0604020202020204" pitchFamily="34" charset="0"/>
              <a:buChar char="•"/>
            </a:pPr>
            <a:r>
              <a:rPr lang="en-US" dirty="0"/>
              <a:t>Ambulatory Care follow up</a:t>
            </a:r>
          </a:p>
          <a:p>
            <a:pPr marL="0" indent="0">
              <a:buNone/>
            </a:pPr>
            <a:r>
              <a:rPr lang="en-US" dirty="0"/>
              <a:t>Patient with eligible diagnosis/ procedure. Yes.</a:t>
            </a:r>
          </a:p>
          <a:p>
            <a:pPr marL="457200" indent="-228600">
              <a:lnSpc>
                <a:spcPct val="120000"/>
              </a:lnSpc>
              <a:spcBef>
                <a:spcPts val="0"/>
              </a:spcBef>
              <a:buFont typeface="Arial" panose="020B0604020202020204" pitchFamily="34" charset="0"/>
              <a:buChar char="•"/>
            </a:pPr>
            <a:r>
              <a:rPr lang="en-US" dirty="0"/>
              <a:t>Diagnosis/procedure entered into EMR</a:t>
            </a:r>
          </a:p>
          <a:p>
            <a:pPr marL="457200" indent="-228600">
              <a:lnSpc>
                <a:spcPct val="120000"/>
              </a:lnSpc>
              <a:spcBef>
                <a:spcPts val="0"/>
              </a:spcBef>
              <a:buFont typeface="Arial" panose="020B0604020202020204" pitchFamily="34" charset="0"/>
              <a:buChar char="•"/>
            </a:pPr>
            <a:r>
              <a:rPr lang="en-US" dirty="0"/>
              <a:t>EMR triggers order prompt for CR</a:t>
            </a:r>
          </a:p>
          <a:p>
            <a:pPr marL="0" indent="0">
              <a:buNone/>
            </a:pPr>
            <a:endParaRPr lang="en-US" dirty="0"/>
          </a:p>
        </p:txBody>
      </p:sp>
      <p:sp>
        <p:nvSpPr>
          <p:cNvPr id="7" name="Slide Number Placeholder 8">
            <a:extLst>
              <a:ext uri="{FF2B5EF4-FFF2-40B4-BE49-F238E27FC236}">
                <a16:creationId xmlns:a16="http://schemas.microsoft.com/office/drawing/2014/main" id="{EA46EAEB-3037-DEF0-43BD-81DB764B36C9}"/>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72</a:t>
            </a:fld>
            <a:endParaRPr lang="en-US" dirty="0"/>
          </a:p>
        </p:txBody>
      </p:sp>
    </p:spTree>
    <p:extLst>
      <p:ext uri="{BB962C8B-B14F-4D97-AF65-F5344CB8AC3E}">
        <p14:creationId xmlns:p14="http://schemas.microsoft.com/office/powerpoint/2010/main" val="33036757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8F05E-3453-C09B-5495-069FD94DF9F7}"/>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Current Workflow Processes: Referrals </a:t>
            </a:r>
            <a:endParaRPr lang="en-US" sz="3200" dirty="0">
              <a:solidFill>
                <a:schemeClr val="bg1"/>
              </a:solidFill>
            </a:endParaRPr>
          </a:p>
        </p:txBody>
      </p:sp>
      <p:sp>
        <p:nvSpPr>
          <p:cNvPr id="6" name="Content Placeholder 5">
            <a:extLst>
              <a:ext uri="{FF2B5EF4-FFF2-40B4-BE49-F238E27FC236}">
                <a16:creationId xmlns:a16="http://schemas.microsoft.com/office/drawing/2014/main" id="{8BFDECE2-3B4F-0195-A895-C89EE5274B19}"/>
              </a:ext>
            </a:extLst>
          </p:cNvPr>
          <p:cNvSpPr>
            <a:spLocks noGrp="1"/>
          </p:cNvSpPr>
          <p:nvPr>
            <p:ph idx="1"/>
          </p:nvPr>
        </p:nvSpPr>
        <p:spPr>
          <a:xfrm>
            <a:off x="990600" y="6219658"/>
            <a:ext cx="10515600" cy="556448"/>
          </a:xfrm>
        </p:spPr>
        <p:txBody>
          <a:bodyPr>
            <a:normAutofit fontScale="77500" lnSpcReduction="20000"/>
          </a:bodyPr>
          <a:lstStyle/>
          <a:p>
            <a:pPr marL="0" indent="0">
              <a:buNone/>
            </a:pPr>
            <a:r>
              <a:rPr lang="en-US" dirty="0"/>
              <a:t>Note: An Accessible version of “Current Workflow Processes: Referrals” is below</a:t>
            </a:r>
          </a:p>
        </p:txBody>
      </p:sp>
      <p:sp>
        <p:nvSpPr>
          <p:cNvPr id="4" name="Slide Number Placeholder 3">
            <a:extLst>
              <a:ext uri="{FF2B5EF4-FFF2-40B4-BE49-F238E27FC236}">
                <a16:creationId xmlns:a16="http://schemas.microsoft.com/office/drawing/2014/main" id="{7BB56A87-5BA7-473B-AE16-DBCC373D6A7F}"/>
              </a:ext>
            </a:extLst>
          </p:cNvPr>
          <p:cNvSpPr>
            <a:spLocks noGrp="1"/>
          </p:cNvSpPr>
          <p:nvPr>
            <p:ph type="sldNum" sz="quarter" idx="12"/>
          </p:nvPr>
        </p:nvSpPr>
        <p:spPr/>
        <p:txBody>
          <a:bodyPr/>
          <a:lstStyle/>
          <a:p>
            <a:fld id="{9E543643-C343-E242-96C8-DCEC3832F61D}" type="slidenum">
              <a:rPr lang="en-US" smtClean="0">
                <a:solidFill>
                  <a:schemeClr val="bg1"/>
                </a:solidFill>
                <a:latin typeface="Avenir Next LT Pro" panose="020B0504020202020204" pitchFamily="34" charset="0"/>
              </a:rPr>
              <a:t>73</a:t>
            </a:fld>
            <a:endParaRPr lang="en-US">
              <a:solidFill>
                <a:schemeClr val="bg1"/>
              </a:solidFill>
              <a:latin typeface="Avenir Next LT Pro" panose="020B0504020202020204" pitchFamily="34" charset="0"/>
            </a:endParaRPr>
          </a:p>
        </p:txBody>
      </p:sp>
      <p:sp>
        <p:nvSpPr>
          <p:cNvPr id="7" name="Slide Number Placeholder 8">
            <a:extLst>
              <a:ext uri="{FF2B5EF4-FFF2-40B4-BE49-F238E27FC236}">
                <a16:creationId xmlns:a16="http://schemas.microsoft.com/office/drawing/2014/main" id="{20B46AA0-AA52-A48A-719B-D06C6E3309AB}"/>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73</a:t>
            </a:fld>
            <a:endParaRPr lang="en-US" dirty="0"/>
          </a:p>
        </p:txBody>
      </p:sp>
      <p:grpSp>
        <p:nvGrpSpPr>
          <p:cNvPr id="8" name="Group 7" descr="Process map for &quot;Current Workflow Processes: Referrals&quot;. An accessible version ins below">
            <a:extLst>
              <a:ext uri="{FF2B5EF4-FFF2-40B4-BE49-F238E27FC236}">
                <a16:creationId xmlns:a16="http://schemas.microsoft.com/office/drawing/2014/main" id="{9E67EEB0-D9AB-4DD4-DE27-05F8E85471D5}"/>
              </a:ext>
            </a:extLst>
          </p:cNvPr>
          <p:cNvGrpSpPr/>
          <p:nvPr/>
        </p:nvGrpSpPr>
        <p:grpSpPr>
          <a:xfrm>
            <a:off x="2030330" y="980206"/>
            <a:ext cx="9323470" cy="4840204"/>
            <a:chOff x="2030330" y="1265956"/>
            <a:chExt cx="8840869" cy="4840204"/>
          </a:xfrm>
        </p:grpSpPr>
        <p:grpSp>
          <p:nvGrpSpPr>
            <p:cNvPr id="2" name="Group 1">
              <a:extLst>
                <a:ext uri="{FF2B5EF4-FFF2-40B4-BE49-F238E27FC236}">
                  <a16:creationId xmlns:a16="http://schemas.microsoft.com/office/drawing/2014/main" id="{69DE264E-4B62-EAA0-EB34-B9C825C616BB}"/>
                </a:ext>
              </a:extLst>
            </p:cNvPr>
            <p:cNvGrpSpPr/>
            <p:nvPr/>
          </p:nvGrpSpPr>
          <p:grpSpPr>
            <a:xfrm>
              <a:off x="2030330" y="1265956"/>
              <a:ext cx="5968820" cy="4840204"/>
              <a:chOff x="12074200" y="1689839"/>
              <a:chExt cx="4364680" cy="3539383"/>
            </a:xfrm>
          </p:grpSpPr>
          <p:sp>
            <p:nvSpPr>
              <p:cNvPr id="10" name="Flowchart: Decision 9">
                <a:extLst>
                  <a:ext uri="{FF2B5EF4-FFF2-40B4-BE49-F238E27FC236}">
                    <a16:creationId xmlns:a16="http://schemas.microsoft.com/office/drawing/2014/main" id="{ECFCA437-8962-697E-37F7-83F45310A74E}"/>
                  </a:ext>
                </a:extLst>
              </p:cNvPr>
              <p:cNvSpPr/>
              <p:nvPr/>
            </p:nvSpPr>
            <p:spPr>
              <a:xfrm>
                <a:off x="12108805" y="1689839"/>
                <a:ext cx="2131571" cy="1811189"/>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Avenir Next LT Pro" panose="020B0504020202020204" pitchFamily="34" charset="0"/>
                  </a:rPr>
                  <a:t>Patient with eligible diagnosis/ procedure</a:t>
                </a:r>
              </a:p>
            </p:txBody>
          </p:sp>
          <p:sp>
            <p:nvSpPr>
              <p:cNvPr id="11" name="Flowchart: Process 10">
                <a:extLst>
                  <a:ext uri="{FF2B5EF4-FFF2-40B4-BE49-F238E27FC236}">
                    <a16:creationId xmlns:a16="http://schemas.microsoft.com/office/drawing/2014/main" id="{57ED1E04-91D9-1129-EF9C-9DF99627221C}"/>
                  </a:ext>
                </a:extLst>
              </p:cNvPr>
              <p:cNvSpPr/>
              <p:nvPr/>
            </p:nvSpPr>
            <p:spPr>
              <a:xfrm>
                <a:off x="12089593" y="3758550"/>
                <a:ext cx="2169994"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Diagnosis/procedure entered into EMR</a:t>
                </a:r>
              </a:p>
            </p:txBody>
          </p:sp>
          <p:sp>
            <p:nvSpPr>
              <p:cNvPr id="12" name="Flowchart: Process 11">
                <a:extLst>
                  <a:ext uri="{FF2B5EF4-FFF2-40B4-BE49-F238E27FC236}">
                    <a16:creationId xmlns:a16="http://schemas.microsoft.com/office/drawing/2014/main" id="{F7685D34-D7B6-67D7-F5E4-6D931E881B5F}"/>
                  </a:ext>
                </a:extLst>
              </p:cNvPr>
              <p:cNvSpPr/>
              <p:nvPr/>
            </p:nvSpPr>
            <p:spPr>
              <a:xfrm>
                <a:off x="12074200" y="4616574"/>
                <a:ext cx="2200780" cy="61264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EMR triggers order prompt for CR</a:t>
                </a:r>
              </a:p>
            </p:txBody>
          </p:sp>
          <p:cxnSp>
            <p:nvCxnSpPr>
              <p:cNvPr id="13" name="Straight Arrow Connector 12">
                <a:extLst>
                  <a:ext uri="{FF2B5EF4-FFF2-40B4-BE49-F238E27FC236}">
                    <a16:creationId xmlns:a16="http://schemas.microsoft.com/office/drawing/2014/main" id="{87A021C1-2305-C0C5-352E-523F744E18A5}"/>
                  </a:ext>
                </a:extLst>
              </p:cNvPr>
              <p:cNvCxnSpPr>
                <a:cxnSpLocks/>
                <a:stCxn id="10" idx="2"/>
                <a:endCxn id="11" idx="0"/>
              </p:cNvCxnSpPr>
              <p:nvPr/>
            </p:nvCxnSpPr>
            <p:spPr>
              <a:xfrm flipH="1">
                <a:off x="13174590" y="3501028"/>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EDD2483-B89E-595A-4F90-B2A4F535651F}"/>
                  </a:ext>
                </a:extLst>
              </p:cNvPr>
              <p:cNvCxnSpPr>
                <a:cxnSpLocks/>
                <a:stCxn id="11" idx="2"/>
                <a:endCxn id="12" idx="0"/>
              </p:cNvCxnSpPr>
              <p:nvPr/>
            </p:nvCxnSpPr>
            <p:spPr>
              <a:xfrm>
                <a:off x="13174590" y="4359052"/>
                <a:ext cx="0"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7AF7AD9-59BD-1CF8-FD31-71EDC5A4A97B}"/>
                  </a:ext>
                </a:extLst>
              </p:cNvPr>
              <p:cNvCxnSpPr>
                <a:cxnSpLocks/>
                <a:stCxn id="10" idx="3"/>
                <a:endCxn id="16" idx="1"/>
              </p:cNvCxnSpPr>
              <p:nvPr/>
            </p:nvCxnSpPr>
            <p:spPr>
              <a:xfrm flipV="1">
                <a:off x="14240376" y="2584650"/>
                <a:ext cx="388877" cy="107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 name="Flowchart: Process 15">
                <a:extLst>
                  <a:ext uri="{FF2B5EF4-FFF2-40B4-BE49-F238E27FC236}">
                    <a16:creationId xmlns:a16="http://schemas.microsoft.com/office/drawing/2014/main" id="{95888167-8DC0-7BA4-6DAA-881D33EA1E30}"/>
                  </a:ext>
                </a:extLst>
              </p:cNvPr>
              <p:cNvSpPr/>
              <p:nvPr/>
            </p:nvSpPr>
            <p:spPr>
              <a:xfrm>
                <a:off x="14629253" y="2284399"/>
                <a:ext cx="1809627"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 Follow Up</a:t>
                </a:r>
              </a:p>
            </p:txBody>
          </p:sp>
          <p:sp>
            <p:nvSpPr>
              <p:cNvPr id="17" name="TextBox 16">
                <a:extLst>
                  <a:ext uri="{FF2B5EF4-FFF2-40B4-BE49-F238E27FC236}">
                    <a16:creationId xmlns:a16="http://schemas.microsoft.com/office/drawing/2014/main" id="{5FDA9B1D-5675-CEEF-87CD-6A452F5FF3A1}"/>
                  </a:ext>
                </a:extLst>
              </p:cNvPr>
              <p:cNvSpPr txBox="1"/>
              <p:nvPr/>
            </p:nvSpPr>
            <p:spPr>
              <a:xfrm>
                <a:off x="14131913" y="2276873"/>
                <a:ext cx="537828" cy="247566"/>
              </a:xfrm>
              <a:prstGeom prst="rect">
                <a:avLst/>
              </a:prstGeom>
              <a:noFill/>
            </p:spPr>
            <p:txBody>
              <a:bodyPr wrap="square" rtlCol="0">
                <a:spAutoFit/>
              </a:bodyPr>
              <a:lstStyle/>
              <a:p>
                <a:r>
                  <a:rPr lang="en-US" sz="1600" b="1" dirty="0">
                    <a:latin typeface="Avenir Next LT Pro" panose="020B0504020202020204" pitchFamily="34" charset="0"/>
                  </a:rPr>
                  <a:t>NO</a:t>
                </a:r>
              </a:p>
            </p:txBody>
          </p:sp>
          <p:sp>
            <p:nvSpPr>
              <p:cNvPr id="18" name="TextBox 17">
                <a:extLst>
                  <a:ext uri="{FF2B5EF4-FFF2-40B4-BE49-F238E27FC236}">
                    <a16:creationId xmlns:a16="http://schemas.microsoft.com/office/drawing/2014/main" id="{D0158957-BE51-4BD5-B3D4-5CFF6EB93F95}"/>
                  </a:ext>
                </a:extLst>
              </p:cNvPr>
              <p:cNvSpPr txBox="1"/>
              <p:nvPr/>
            </p:nvSpPr>
            <p:spPr>
              <a:xfrm>
                <a:off x="13184750" y="3441905"/>
                <a:ext cx="528221" cy="247566"/>
              </a:xfrm>
              <a:prstGeom prst="rect">
                <a:avLst/>
              </a:prstGeom>
              <a:noFill/>
            </p:spPr>
            <p:txBody>
              <a:bodyPr wrap="square" rtlCol="0">
                <a:spAutoFit/>
              </a:bodyPr>
              <a:lstStyle/>
              <a:p>
                <a:r>
                  <a:rPr lang="en-US" sz="1600" b="1" dirty="0">
                    <a:latin typeface="Avenir Next LT Pro" panose="020B0504020202020204" pitchFamily="34" charset="0"/>
                  </a:rPr>
                  <a:t>YES</a:t>
                </a:r>
              </a:p>
            </p:txBody>
          </p:sp>
        </p:grpSp>
        <p:sp>
          <p:nvSpPr>
            <p:cNvPr id="19" name="Thought Bubble: Cloud 18">
              <a:extLst>
                <a:ext uri="{FF2B5EF4-FFF2-40B4-BE49-F238E27FC236}">
                  <a16:creationId xmlns:a16="http://schemas.microsoft.com/office/drawing/2014/main" id="{95938BDB-7A68-210B-09DC-0EEE09C670AB}"/>
                </a:ext>
              </a:extLst>
            </p:cNvPr>
            <p:cNvSpPr/>
            <p:nvPr/>
          </p:nvSpPr>
          <p:spPr>
            <a:xfrm>
              <a:off x="5884431" y="3234867"/>
              <a:ext cx="4986768" cy="2833690"/>
            </a:xfrm>
            <a:prstGeom prst="cloudCallout">
              <a:avLst>
                <a:gd name="adj1" fmla="val -79583"/>
                <a:gd name="adj2" fmla="val -49435"/>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latin typeface="Avenir Next LT Pro" panose="020B0504020202020204" pitchFamily="34" charset="0"/>
                </a:rPr>
                <a:t>?</a:t>
              </a:r>
            </a:p>
            <a:p>
              <a:pPr>
                <a:tabLst>
                  <a:tab pos="3086100" algn="l"/>
                </a:tabLst>
              </a:pPr>
              <a:r>
                <a:rPr lang="en-US" sz="1600" dirty="0">
                  <a:latin typeface="Avenir Next LT Pro" panose="020B0504020202020204" pitchFamily="34" charset="0"/>
                </a:rPr>
                <a:t>- Which patients currently referred?</a:t>
              </a:r>
            </a:p>
            <a:p>
              <a:r>
                <a:rPr lang="en-US" sz="1600" dirty="0">
                  <a:latin typeface="Avenir Next LT Pro" panose="020B0504020202020204" pitchFamily="34" charset="0"/>
                </a:rPr>
                <a:t>- Are some diagnoses missing?</a:t>
              </a:r>
            </a:p>
            <a:p>
              <a:r>
                <a:rPr lang="en-US" sz="1600" dirty="0">
                  <a:latin typeface="Avenir Next LT Pro" panose="020B0504020202020204" pitchFamily="34" charset="0"/>
                </a:rPr>
                <a:t>- Who decides which patients are referred?</a:t>
              </a:r>
            </a:p>
            <a:p>
              <a:r>
                <a:rPr lang="en-US" sz="1600" dirty="0">
                  <a:latin typeface="Avenir Next LT Pro" panose="020B0504020202020204" pitchFamily="34" charset="0"/>
                </a:rPr>
                <a:t>- Does the referral process vary for surgical vs. non-surgical patients?</a:t>
              </a:r>
            </a:p>
            <a:p>
              <a:endParaRPr lang="en-US" sz="1400" dirty="0">
                <a:latin typeface="Avenir Next LT Pro" panose="020B0504020202020204" pitchFamily="34" charset="0"/>
              </a:endParaRPr>
            </a:p>
          </p:txBody>
        </p:sp>
      </p:grpSp>
    </p:spTree>
    <p:extLst>
      <p:ext uri="{BB962C8B-B14F-4D97-AF65-F5344CB8AC3E}">
        <p14:creationId xmlns:p14="http://schemas.microsoft.com/office/powerpoint/2010/main" val="1475522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Current Workflow Processes: CC</a:t>
            </a:r>
          </a:p>
        </p:txBody>
      </p:sp>
      <p:sp>
        <p:nvSpPr>
          <p:cNvPr id="5" name="Content Placeholder 4">
            <a:extLst>
              <a:ext uri="{FF2B5EF4-FFF2-40B4-BE49-F238E27FC236}">
                <a16:creationId xmlns:a16="http://schemas.microsoft.com/office/drawing/2014/main" id="{E6A452C8-5518-5F94-7E87-64FAB0BAD4A9}"/>
              </a:ext>
            </a:extLst>
          </p:cNvPr>
          <p:cNvSpPr>
            <a:spLocks noGrp="1"/>
          </p:cNvSpPr>
          <p:nvPr>
            <p:ph idx="1"/>
          </p:nvPr>
        </p:nvSpPr>
        <p:spPr>
          <a:xfrm>
            <a:off x="838200" y="1630245"/>
            <a:ext cx="10515600" cy="4546718"/>
          </a:xfrm>
        </p:spPr>
        <p:txBody>
          <a:bodyPr/>
          <a:lstStyle/>
          <a:p>
            <a:pPr marL="0" indent="0">
              <a:buNone/>
            </a:pPr>
            <a:r>
              <a:rPr lang="en-US" b="1" dirty="0">
                <a:solidFill>
                  <a:srgbClr val="692A75"/>
                </a:solidFill>
              </a:rPr>
              <a:t>Workflow process from Referral to Completion of Program</a:t>
            </a:r>
          </a:p>
          <a:p>
            <a:pPr marL="855663" indent="-501650">
              <a:buFont typeface="Arial" panose="020B0604020202020204" pitchFamily="34" charset="0"/>
              <a:buChar char="•"/>
            </a:pPr>
            <a:r>
              <a:rPr lang="en-US" sz="2400" dirty="0">
                <a:latin typeface="Avenir Next LT Pro" panose="020B0504020202020204" pitchFamily="34" charset="0"/>
              </a:rPr>
              <a:t>Who communicates with the patient?</a:t>
            </a:r>
          </a:p>
          <a:p>
            <a:pPr marL="855663" indent="-501650">
              <a:buFont typeface="Arial" panose="020B0604020202020204" pitchFamily="34" charset="0"/>
              <a:buChar char="•"/>
            </a:pPr>
            <a:r>
              <a:rPr lang="en-US" sz="2400" dirty="0">
                <a:latin typeface="Avenir Next LT Pro" panose="020B0504020202020204" pitchFamily="34" charset="0"/>
              </a:rPr>
              <a:t>Are patient factors discussed: finances, transportation, work? </a:t>
            </a:r>
          </a:p>
          <a:p>
            <a:pPr marL="855663" indent="-501650">
              <a:buFont typeface="Arial" panose="020B0604020202020204" pitchFamily="34" charset="0"/>
              <a:buChar char="•"/>
            </a:pPr>
            <a:r>
              <a:rPr lang="en-US" sz="2400" dirty="0">
                <a:latin typeface="Avenir Next LT Pro" panose="020B0504020202020204" pitchFamily="34" charset="0"/>
              </a:rPr>
              <a:t>How is health insurance factored in?</a:t>
            </a:r>
          </a:p>
          <a:p>
            <a:pPr marL="855663" indent="-501650">
              <a:buFont typeface="Arial" panose="020B0604020202020204" pitchFamily="34" charset="0"/>
              <a:buChar char="•"/>
            </a:pPr>
            <a:r>
              <a:rPr lang="en-US" sz="2400" dirty="0">
                <a:latin typeface="Avenir Next LT Pro" panose="020B0504020202020204" pitchFamily="34" charset="0"/>
              </a:rPr>
              <a:t>How is the CR program selected?</a:t>
            </a:r>
          </a:p>
          <a:p>
            <a:pPr marL="855663" indent="-501650">
              <a:buFont typeface="Arial" panose="020B0604020202020204" pitchFamily="34" charset="0"/>
              <a:buChar char="•"/>
            </a:pPr>
            <a:r>
              <a:rPr lang="en-US" sz="2400" dirty="0">
                <a:latin typeface="Avenir Next LT Pro" panose="020B0504020202020204" pitchFamily="34" charset="0"/>
              </a:rPr>
              <a:t>Who follows up to make sure the patient enrolls?</a:t>
            </a:r>
          </a:p>
          <a:p>
            <a:pPr marL="855663" indent="-501650">
              <a:buFont typeface="Arial" panose="020B0604020202020204" pitchFamily="34" charset="0"/>
              <a:buChar char="•"/>
            </a:pPr>
            <a:r>
              <a:rPr lang="en-US" sz="2400" dirty="0">
                <a:latin typeface="Avenir Next LT Pro" panose="020B0504020202020204" pitchFamily="34" charset="0"/>
              </a:rPr>
              <a:t>How do we know the # of sessions attended or if patients complete?</a:t>
            </a:r>
          </a:p>
          <a:p>
            <a:pPr marL="0" indent="0">
              <a:buNone/>
            </a:pPr>
            <a:endParaRPr lang="en-US" dirty="0"/>
          </a:p>
        </p:txBody>
      </p:sp>
      <p:sp>
        <p:nvSpPr>
          <p:cNvPr id="4" name="Slide Number Placeholder 3">
            <a:extLst>
              <a:ext uri="{FF2B5EF4-FFF2-40B4-BE49-F238E27FC236}">
                <a16:creationId xmlns:a16="http://schemas.microsoft.com/office/drawing/2014/main" id="{7BB56A87-5BA7-473B-AE16-DBCC373D6A7F}"/>
              </a:ext>
            </a:extLst>
          </p:cNvPr>
          <p:cNvSpPr>
            <a:spLocks noGrp="1"/>
          </p:cNvSpPr>
          <p:nvPr>
            <p:ph type="sldNum" sz="quarter" idx="12"/>
          </p:nvPr>
        </p:nvSpPr>
        <p:spPr/>
        <p:txBody>
          <a:bodyPr/>
          <a:lstStyle/>
          <a:p>
            <a:fld id="{9E543643-C343-E242-96C8-DCEC3832F61D}" type="slidenum">
              <a:rPr lang="en-US" smtClean="0">
                <a:solidFill>
                  <a:schemeClr val="bg1"/>
                </a:solidFill>
                <a:latin typeface="Avenir Next LT Pro" panose="020B0504020202020204" pitchFamily="34" charset="0"/>
              </a:rPr>
              <a:t>74</a:t>
            </a:fld>
            <a:endParaRPr lang="en-US">
              <a:solidFill>
                <a:schemeClr val="bg1"/>
              </a:solidFill>
              <a:latin typeface="Avenir Next LT Pro" panose="020B0504020202020204" pitchFamily="34" charset="0"/>
            </a:endParaRPr>
          </a:p>
        </p:txBody>
      </p:sp>
      <p:sp>
        <p:nvSpPr>
          <p:cNvPr id="3" name="Slide Number Placeholder 8">
            <a:extLst>
              <a:ext uri="{FF2B5EF4-FFF2-40B4-BE49-F238E27FC236}">
                <a16:creationId xmlns:a16="http://schemas.microsoft.com/office/drawing/2014/main" id="{FD84CEA8-BFAA-FE53-4202-9BF1672D1746}"/>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74</a:t>
            </a:fld>
            <a:endParaRPr lang="en-US" dirty="0"/>
          </a:p>
        </p:txBody>
      </p:sp>
    </p:spTree>
    <p:extLst>
      <p:ext uri="{BB962C8B-B14F-4D97-AF65-F5344CB8AC3E}">
        <p14:creationId xmlns:p14="http://schemas.microsoft.com/office/powerpoint/2010/main" val="1026867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9712-41C5-411D-3A8D-984E4E6D89C5}"/>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Current Workflow Mapping: Example</a:t>
            </a:r>
          </a:p>
        </p:txBody>
      </p:sp>
      <p:grpSp>
        <p:nvGrpSpPr>
          <p:cNvPr id="107" name="Group 106" descr="Current Workflow Mapping: Example">
            <a:extLst>
              <a:ext uri="{FF2B5EF4-FFF2-40B4-BE49-F238E27FC236}">
                <a16:creationId xmlns:a16="http://schemas.microsoft.com/office/drawing/2014/main" id="{5818DD91-4AF7-E248-4B35-D7A28A48BF69}"/>
              </a:ext>
            </a:extLst>
          </p:cNvPr>
          <p:cNvGrpSpPr/>
          <p:nvPr/>
        </p:nvGrpSpPr>
        <p:grpSpPr>
          <a:xfrm>
            <a:off x="872595" y="1001556"/>
            <a:ext cx="10879524" cy="5335358"/>
            <a:chOff x="872595" y="1166656"/>
            <a:chExt cx="10879524" cy="5335358"/>
          </a:xfrm>
        </p:grpSpPr>
        <p:sp>
          <p:nvSpPr>
            <p:cNvPr id="22" name="TextBox 21"/>
            <p:cNvSpPr txBox="1"/>
            <p:nvPr/>
          </p:nvSpPr>
          <p:spPr>
            <a:xfrm>
              <a:off x="872595" y="1768031"/>
              <a:ext cx="2231571" cy="369332"/>
            </a:xfrm>
            <a:prstGeom prst="rect">
              <a:avLst/>
            </a:prstGeom>
            <a:noFill/>
          </p:spPr>
          <p:txBody>
            <a:bodyPr wrap="square" rtlCol="0">
              <a:spAutoFit/>
            </a:bodyPr>
            <a:lstStyle/>
            <a:p>
              <a:pPr algn="ctr"/>
              <a:r>
                <a:rPr lang="en-US">
                  <a:solidFill>
                    <a:schemeClr val="bg1"/>
                  </a:solidFill>
                  <a:latin typeface="Avenir Next LT Pro" panose="020B0504020202020204" pitchFamily="34" charset="0"/>
                </a:rPr>
                <a:t>PARTICIPANTS</a:t>
              </a:r>
            </a:p>
          </p:txBody>
        </p:sp>
        <p:sp>
          <p:nvSpPr>
            <p:cNvPr id="3" name="Flowchart: Decision 2"/>
            <p:cNvSpPr/>
            <p:nvPr/>
          </p:nvSpPr>
          <p:spPr>
            <a:xfrm>
              <a:off x="955301" y="1175088"/>
              <a:ext cx="2131571" cy="1811189"/>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latin typeface="Avenir Next LT Pro" panose="020B0504020202020204" pitchFamily="34" charset="0"/>
                </a:rPr>
                <a:t>Patient presents with eligible diagnosis/ procedure</a:t>
              </a:r>
            </a:p>
          </p:txBody>
        </p:sp>
        <p:sp>
          <p:nvSpPr>
            <p:cNvPr id="6" name="Flowchart: Process 5"/>
            <p:cNvSpPr/>
            <p:nvPr/>
          </p:nvSpPr>
          <p:spPr>
            <a:xfrm>
              <a:off x="936089" y="3243799"/>
              <a:ext cx="2169994"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Diagnosis/procedure entered into EMR</a:t>
              </a:r>
            </a:p>
          </p:txBody>
        </p:sp>
        <p:sp>
          <p:nvSpPr>
            <p:cNvPr id="8" name="Flowchart: Decision 7"/>
            <p:cNvSpPr/>
            <p:nvPr/>
          </p:nvSpPr>
          <p:spPr>
            <a:xfrm>
              <a:off x="998134" y="4971993"/>
              <a:ext cx="2045905" cy="1429271"/>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a:latin typeface="Avenir Next LT Pro" panose="020B0504020202020204" pitchFamily="34" charset="0"/>
                </a:rPr>
                <a:t>Provider determines eligibility (opt out)</a:t>
              </a:r>
            </a:p>
          </p:txBody>
        </p:sp>
        <p:sp>
          <p:nvSpPr>
            <p:cNvPr id="9" name="Flowchart: Process 8"/>
            <p:cNvSpPr/>
            <p:nvPr/>
          </p:nvSpPr>
          <p:spPr>
            <a:xfrm>
              <a:off x="920696" y="4101823"/>
              <a:ext cx="2200780" cy="61264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EMR triggers order prompt for CR</a:t>
              </a:r>
            </a:p>
          </p:txBody>
        </p:sp>
        <p:sp>
          <p:nvSpPr>
            <p:cNvPr id="10" name="Flowchart: Process 9"/>
            <p:cNvSpPr/>
            <p:nvPr/>
          </p:nvSpPr>
          <p:spPr>
            <a:xfrm>
              <a:off x="4060634" y="1166656"/>
              <a:ext cx="2084025" cy="480187"/>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 follow up</a:t>
              </a:r>
            </a:p>
          </p:txBody>
        </p:sp>
        <p:sp>
          <p:nvSpPr>
            <p:cNvPr id="11" name="Flowchart: Process 10"/>
            <p:cNvSpPr/>
            <p:nvPr/>
          </p:nvSpPr>
          <p:spPr>
            <a:xfrm>
              <a:off x="4067459" y="5915533"/>
              <a:ext cx="2067867" cy="485731"/>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a:t>
              </a:r>
              <a:b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b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follow up</a:t>
              </a:r>
            </a:p>
          </p:txBody>
        </p:sp>
        <p:sp>
          <p:nvSpPr>
            <p:cNvPr id="12" name="Flowchart: Process 11"/>
            <p:cNvSpPr/>
            <p:nvPr/>
          </p:nvSpPr>
          <p:spPr>
            <a:xfrm>
              <a:off x="4067459" y="4961432"/>
              <a:ext cx="2067867" cy="582904"/>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solidFill>
                    <a:schemeClr val="bg1"/>
                  </a:solidFill>
                  <a:effectLst>
                    <a:outerShdw blurRad="38100" dist="38100" dir="2700000" algn="tl">
                      <a:srgbClr val="000000">
                        <a:alpha val="43137"/>
                      </a:srgbClr>
                    </a:outerShdw>
                  </a:effectLst>
                  <a:latin typeface="Avenir Next LT Pro" panose="020B0504020202020204" pitchFamily="34" charset="0"/>
                </a:rPr>
                <a:t>Order lands on care coordinator queue</a:t>
              </a:r>
            </a:p>
          </p:txBody>
        </p:sp>
        <p:sp>
          <p:nvSpPr>
            <p:cNvPr id="13" name="Flowchart: Process 12"/>
            <p:cNvSpPr/>
            <p:nvPr/>
          </p:nvSpPr>
          <p:spPr>
            <a:xfrm>
              <a:off x="4067459" y="3297344"/>
              <a:ext cx="2067867" cy="129289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Coordinator discusses CR w/ patient &amp; explores patient factors: transportation, work hrs. etc.</a:t>
              </a:r>
            </a:p>
          </p:txBody>
        </p:sp>
        <p:sp>
          <p:nvSpPr>
            <p:cNvPr id="14" name="Flowchart: Decision 13"/>
            <p:cNvSpPr/>
            <p:nvPr/>
          </p:nvSpPr>
          <p:spPr>
            <a:xfrm>
              <a:off x="6467112" y="1693117"/>
              <a:ext cx="1924336" cy="1565080"/>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latin typeface="Avenir Next LT Pro" panose="020B0504020202020204" pitchFamily="34" charset="0"/>
                </a:rPr>
                <a:t>Patient agrees to enroll</a:t>
              </a:r>
            </a:p>
          </p:txBody>
        </p:sp>
        <p:sp>
          <p:nvSpPr>
            <p:cNvPr id="15" name="Flowchart: Process 14"/>
            <p:cNvSpPr/>
            <p:nvPr/>
          </p:nvSpPr>
          <p:spPr>
            <a:xfrm>
              <a:off x="8960327" y="1271956"/>
              <a:ext cx="2543414" cy="55955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CR intake visit orientation</a:t>
              </a:r>
            </a:p>
          </p:txBody>
        </p:sp>
        <p:sp>
          <p:nvSpPr>
            <p:cNvPr id="23" name="Flowchart: Process 22"/>
            <p:cNvSpPr/>
            <p:nvPr/>
          </p:nvSpPr>
          <p:spPr>
            <a:xfrm>
              <a:off x="8960327" y="2215714"/>
              <a:ext cx="2543414" cy="627491"/>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solidFill>
                    <a:schemeClr val="bg1"/>
                  </a:solidFill>
                  <a:effectLst>
                    <a:outerShdw blurRad="38100" dist="38100" dir="2700000" algn="tl">
                      <a:srgbClr val="000000">
                        <a:alpha val="43137"/>
                      </a:srgbClr>
                    </a:outerShdw>
                  </a:effectLst>
                  <a:latin typeface="Avenir Next LT Pro" panose="020B0504020202020204" pitchFamily="34" charset="0"/>
                </a:rPr>
                <a:t>Individualized treatment plan established</a:t>
              </a:r>
            </a:p>
          </p:txBody>
        </p:sp>
        <p:sp>
          <p:nvSpPr>
            <p:cNvPr id="24" name="Flowchart: Process 23"/>
            <p:cNvSpPr/>
            <p:nvPr/>
          </p:nvSpPr>
          <p:spPr>
            <a:xfrm>
              <a:off x="8960327" y="3227405"/>
              <a:ext cx="2543409" cy="60488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solidFill>
                    <a:schemeClr val="bg1"/>
                  </a:solidFill>
                  <a:effectLst>
                    <a:outerShdw blurRad="38100" dist="38100" dir="2700000" algn="tl">
                      <a:srgbClr val="000000">
                        <a:alpha val="43137"/>
                      </a:srgbClr>
                    </a:outerShdw>
                  </a:effectLst>
                  <a:latin typeface="Avenir Next LT Pro" panose="020B0504020202020204" pitchFamily="34" charset="0"/>
                </a:rPr>
                <a:t>Enrollment and subsequent visits scheduled</a:t>
              </a:r>
            </a:p>
          </p:txBody>
        </p:sp>
        <p:sp>
          <p:nvSpPr>
            <p:cNvPr id="25" name="Flowchart: Process 24"/>
            <p:cNvSpPr/>
            <p:nvPr/>
          </p:nvSpPr>
          <p:spPr>
            <a:xfrm>
              <a:off x="8960325" y="4216493"/>
              <a:ext cx="2543415" cy="665770"/>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solidFill>
                    <a:schemeClr val="bg1"/>
                  </a:solidFill>
                  <a:effectLst>
                    <a:outerShdw blurRad="38100" dist="38100" dir="2700000" algn="tl">
                      <a:srgbClr val="000000">
                        <a:alpha val="43137"/>
                      </a:srgbClr>
                    </a:outerShdw>
                  </a:effectLst>
                  <a:latin typeface="Avenir Next LT Pro" panose="020B0504020202020204" pitchFamily="34" charset="0"/>
                </a:rPr>
                <a:t>Individualized treatment plan updated monthly</a:t>
              </a:r>
            </a:p>
          </p:txBody>
        </p:sp>
        <p:sp>
          <p:nvSpPr>
            <p:cNvPr id="27" name="Flowchart: Process 26"/>
            <p:cNvSpPr/>
            <p:nvPr/>
          </p:nvSpPr>
          <p:spPr>
            <a:xfrm>
              <a:off x="4067459" y="2018039"/>
              <a:ext cx="2067867" cy="908109"/>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Coordinator decides best match and makes referral</a:t>
              </a:r>
            </a:p>
          </p:txBody>
        </p:sp>
        <p:sp>
          <p:nvSpPr>
            <p:cNvPr id="16" name="Flowchart: Alternate Process 15"/>
            <p:cNvSpPr/>
            <p:nvPr/>
          </p:nvSpPr>
          <p:spPr>
            <a:xfrm>
              <a:off x="6747293" y="3820994"/>
              <a:ext cx="1363883" cy="711687"/>
            </a:xfrm>
            <a:prstGeom prst="flowChartAlternateProcess">
              <a:avLst/>
            </a:prstGeom>
            <a:solidFill>
              <a:srgbClr val="692A75"/>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Document reason</a:t>
              </a:r>
            </a:p>
          </p:txBody>
        </p:sp>
        <p:sp>
          <p:nvSpPr>
            <p:cNvPr id="17" name="Flowchart: Terminator 16"/>
            <p:cNvSpPr/>
            <p:nvPr/>
          </p:nvSpPr>
          <p:spPr>
            <a:xfrm>
              <a:off x="8711943" y="5266464"/>
              <a:ext cx="3040176" cy="938709"/>
            </a:xfrm>
            <a:prstGeom prst="flowChartTerminator">
              <a:avLst/>
            </a:prstGeom>
            <a:solidFill>
              <a:srgbClr val="692A7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Graduation after completion of program</a:t>
              </a:r>
            </a:p>
          </p:txBody>
        </p:sp>
        <p:cxnSp>
          <p:nvCxnSpPr>
            <p:cNvPr id="28" name="Straight Arrow Connector 27"/>
            <p:cNvCxnSpPr>
              <a:cxnSpLocks/>
              <a:stCxn id="3" idx="2"/>
              <a:endCxn id="6" idx="0"/>
            </p:cNvCxnSpPr>
            <p:nvPr/>
          </p:nvCxnSpPr>
          <p:spPr>
            <a:xfrm flipH="1">
              <a:off x="2021086" y="2986277"/>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3035925" y="1745672"/>
              <a:ext cx="537828" cy="307777"/>
            </a:xfrm>
            <a:prstGeom prst="rect">
              <a:avLst/>
            </a:prstGeom>
            <a:noFill/>
          </p:spPr>
          <p:txBody>
            <a:bodyPr wrap="square" rtlCol="0">
              <a:spAutoFit/>
            </a:bodyPr>
            <a:lstStyle/>
            <a:p>
              <a:r>
                <a:rPr lang="en-US" sz="1400" b="1" dirty="0">
                  <a:latin typeface="Avenir Next LT Pro" panose="020B0504020202020204" pitchFamily="34" charset="0"/>
                </a:rPr>
                <a:t>NO</a:t>
              </a:r>
            </a:p>
          </p:txBody>
        </p:sp>
        <p:sp>
          <p:nvSpPr>
            <p:cNvPr id="40" name="TextBox 39"/>
            <p:cNvSpPr txBox="1"/>
            <p:nvPr/>
          </p:nvSpPr>
          <p:spPr>
            <a:xfrm>
              <a:off x="8127337" y="2028144"/>
              <a:ext cx="528221" cy="307777"/>
            </a:xfrm>
            <a:prstGeom prst="rect">
              <a:avLst/>
            </a:prstGeom>
            <a:noFill/>
          </p:spPr>
          <p:txBody>
            <a:bodyPr wrap="square" rtlCol="0">
              <a:spAutoFit/>
            </a:bodyPr>
            <a:lstStyle/>
            <a:p>
              <a:r>
                <a:rPr lang="en-US" sz="1400" b="1" dirty="0">
                  <a:latin typeface="Avenir Next LT Pro" panose="020B0504020202020204" pitchFamily="34" charset="0"/>
                </a:rPr>
                <a:t>YES</a:t>
              </a:r>
            </a:p>
          </p:txBody>
        </p:sp>
        <p:cxnSp>
          <p:nvCxnSpPr>
            <p:cNvPr id="42" name="Straight Arrow Connector 41"/>
            <p:cNvCxnSpPr>
              <a:cxnSpLocks/>
              <a:stCxn id="9" idx="2"/>
              <a:endCxn id="8" idx="0"/>
            </p:cNvCxnSpPr>
            <p:nvPr/>
          </p:nvCxnSpPr>
          <p:spPr>
            <a:xfrm>
              <a:off x="2021086" y="4714471"/>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a:cxnSpLocks/>
              <a:stCxn id="12" idx="0"/>
              <a:endCxn id="13" idx="2"/>
            </p:cNvCxnSpPr>
            <p:nvPr/>
          </p:nvCxnSpPr>
          <p:spPr>
            <a:xfrm flipV="1">
              <a:off x="5101393" y="4590236"/>
              <a:ext cx="0" cy="3711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a:cxnSpLocks/>
              <a:stCxn id="14" idx="2"/>
              <a:endCxn id="16" idx="0"/>
            </p:cNvCxnSpPr>
            <p:nvPr/>
          </p:nvCxnSpPr>
          <p:spPr>
            <a:xfrm flipH="1">
              <a:off x="7429235" y="3258197"/>
              <a:ext cx="45" cy="5627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7501314" y="3339238"/>
              <a:ext cx="537828" cy="307777"/>
            </a:xfrm>
            <a:prstGeom prst="rect">
              <a:avLst/>
            </a:prstGeom>
            <a:noFill/>
          </p:spPr>
          <p:txBody>
            <a:bodyPr wrap="square" rtlCol="0">
              <a:spAutoFit/>
            </a:bodyPr>
            <a:lstStyle/>
            <a:p>
              <a:r>
                <a:rPr lang="en-US" sz="1400" b="1" dirty="0">
                  <a:latin typeface="Avenir Next LT Pro" panose="020B0504020202020204" pitchFamily="34" charset="0"/>
                </a:rPr>
                <a:t>NO</a:t>
              </a:r>
            </a:p>
          </p:txBody>
        </p:sp>
        <p:cxnSp>
          <p:nvCxnSpPr>
            <p:cNvPr id="56" name="Straight Arrow Connector 55"/>
            <p:cNvCxnSpPr>
              <a:cxnSpLocks/>
              <a:stCxn id="27" idx="3"/>
              <a:endCxn id="14" idx="1"/>
            </p:cNvCxnSpPr>
            <p:nvPr/>
          </p:nvCxnSpPr>
          <p:spPr>
            <a:xfrm>
              <a:off x="6135326" y="2472094"/>
              <a:ext cx="331786" cy="35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p:cNvCxnSpPr>
              <a:cxnSpLocks/>
              <a:stCxn id="6" idx="2"/>
              <a:endCxn id="9" idx="0"/>
            </p:cNvCxnSpPr>
            <p:nvPr/>
          </p:nvCxnSpPr>
          <p:spPr>
            <a:xfrm>
              <a:off x="2021086" y="3844301"/>
              <a:ext cx="0"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p:cNvCxnSpPr>
              <a:cxnSpLocks/>
              <a:stCxn id="13" idx="0"/>
              <a:endCxn id="27" idx="2"/>
            </p:cNvCxnSpPr>
            <p:nvPr/>
          </p:nvCxnSpPr>
          <p:spPr>
            <a:xfrm flipV="1">
              <a:off x="5101393" y="2926148"/>
              <a:ext cx="0" cy="3711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a:cxnSpLocks/>
              <a:stCxn id="15" idx="2"/>
              <a:endCxn id="23" idx="0"/>
            </p:cNvCxnSpPr>
            <p:nvPr/>
          </p:nvCxnSpPr>
          <p:spPr>
            <a:xfrm>
              <a:off x="10232034" y="1831514"/>
              <a:ext cx="0"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p:cNvCxnSpPr>
              <a:cxnSpLocks/>
              <a:stCxn id="23" idx="2"/>
              <a:endCxn id="24" idx="0"/>
            </p:cNvCxnSpPr>
            <p:nvPr/>
          </p:nvCxnSpPr>
          <p:spPr>
            <a:xfrm flipH="1">
              <a:off x="10232032" y="2843205"/>
              <a:ext cx="2"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a:cxnSpLocks/>
              <a:stCxn id="24" idx="2"/>
              <a:endCxn id="25" idx="0"/>
            </p:cNvCxnSpPr>
            <p:nvPr/>
          </p:nvCxnSpPr>
          <p:spPr>
            <a:xfrm>
              <a:off x="10232032" y="3832293"/>
              <a:ext cx="1"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a:cxnSpLocks/>
              <a:stCxn id="25" idx="2"/>
              <a:endCxn id="17" idx="0"/>
            </p:cNvCxnSpPr>
            <p:nvPr/>
          </p:nvCxnSpPr>
          <p:spPr>
            <a:xfrm flipH="1">
              <a:off x="10232031" y="4882263"/>
              <a:ext cx="2" cy="384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3339720" y="6194237"/>
              <a:ext cx="537828" cy="307777"/>
            </a:xfrm>
            <a:prstGeom prst="rect">
              <a:avLst/>
            </a:prstGeom>
            <a:noFill/>
          </p:spPr>
          <p:txBody>
            <a:bodyPr wrap="square" rtlCol="0">
              <a:spAutoFit/>
            </a:bodyPr>
            <a:lstStyle/>
            <a:p>
              <a:r>
                <a:rPr lang="en-US" sz="1400" b="1" dirty="0">
                  <a:latin typeface="Avenir Next LT Pro" panose="020B0504020202020204" pitchFamily="34" charset="0"/>
                </a:rPr>
                <a:t>NO</a:t>
              </a:r>
            </a:p>
          </p:txBody>
        </p:sp>
        <p:sp>
          <p:nvSpPr>
            <p:cNvPr id="70" name="TextBox 69"/>
            <p:cNvSpPr txBox="1"/>
            <p:nvPr/>
          </p:nvSpPr>
          <p:spPr>
            <a:xfrm>
              <a:off x="3339720" y="4928190"/>
              <a:ext cx="528221" cy="307777"/>
            </a:xfrm>
            <a:prstGeom prst="rect">
              <a:avLst/>
            </a:prstGeom>
            <a:noFill/>
          </p:spPr>
          <p:txBody>
            <a:bodyPr wrap="square" rtlCol="0">
              <a:spAutoFit/>
            </a:bodyPr>
            <a:lstStyle/>
            <a:p>
              <a:r>
                <a:rPr lang="en-US" sz="1400" b="1" dirty="0">
                  <a:latin typeface="Avenir Next LT Pro" panose="020B0504020202020204" pitchFamily="34" charset="0"/>
                </a:rPr>
                <a:t>YES</a:t>
              </a:r>
            </a:p>
          </p:txBody>
        </p:sp>
        <p:sp>
          <p:nvSpPr>
            <p:cNvPr id="71" name="TextBox 70"/>
            <p:cNvSpPr txBox="1"/>
            <p:nvPr/>
          </p:nvSpPr>
          <p:spPr>
            <a:xfrm>
              <a:off x="2088762" y="2910704"/>
              <a:ext cx="528221" cy="307777"/>
            </a:xfrm>
            <a:prstGeom prst="rect">
              <a:avLst/>
            </a:prstGeom>
            <a:noFill/>
          </p:spPr>
          <p:txBody>
            <a:bodyPr wrap="square" rtlCol="0">
              <a:spAutoFit/>
            </a:bodyPr>
            <a:lstStyle/>
            <a:p>
              <a:r>
                <a:rPr lang="en-US" sz="1400" b="1" dirty="0">
                  <a:latin typeface="Avenir Next LT Pro" panose="020B0504020202020204" pitchFamily="34" charset="0"/>
                </a:rPr>
                <a:t>YES</a:t>
              </a:r>
            </a:p>
          </p:txBody>
        </p:sp>
        <p:cxnSp>
          <p:nvCxnSpPr>
            <p:cNvPr id="50" name="Connector: Elbow 49">
              <a:extLst>
                <a:ext uri="{FF2B5EF4-FFF2-40B4-BE49-F238E27FC236}">
                  <a16:creationId xmlns:a16="http://schemas.microsoft.com/office/drawing/2014/main" id="{20E2FF96-91FB-A463-D638-A6F708AF4347}"/>
                </a:ext>
              </a:extLst>
            </p:cNvPr>
            <p:cNvCxnSpPr>
              <a:cxnSpLocks/>
              <a:stCxn id="8" idx="3"/>
              <a:endCxn id="12" idx="1"/>
            </p:cNvCxnSpPr>
            <p:nvPr/>
          </p:nvCxnSpPr>
          <p:spPr>
            <a:xfrm flipV="1">
              <a:off x="3044039" y="5252884"/>
              <a:ext cx="1023420" cy="433745"/>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Connector: Elbow 50">
              <a:extLst>
                <a:ext uri="{FF2B5EF4-FFF2-40B4-BE49-F238E27FC236}">
                  <a16:creationId xmlns:a16="http://schemas.microsoft.com/office/drawing/2014/main" id="{854C4589-7978-4D94-DABC-EAE3E1543EF4}"/>
                </a:ext>
              </a:extLst>
            </p:cNvPr>
            <p:cNvCxnSpPr>
              <a:cxnSpLocks/>
              <a:stCxn id="8" idx="3"/>
              <a:endCxn id="11" idx="1"/>
            </p:cNvCxnSpPr>
            <p:nvPr/>
          </p:nvCxnSpPr>
          <p:spPr>
            <a:xfrm>
              <a:off x="3044039" y="5686629"/>
              <a:ext cx="1023420" cy="47177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82" name="Connector: Elbow 81">
              <a:extLst>
                <a:ext uri="{FF2B5EF4-FFF2-40B4-BE49-F238E27FC236}">
                  <a16:creationId xmlns:a16="http://schemas.microsoft.com/office/drawing/2014/main" id="{25D41BA5-667B-BE80-8E5F-96750FE02A94}"/>
                </a:ext>
              </a:extLst>
            </p:cNvPr>
            <p:cNvCxnSpPr>
              <a:cxnSpLocks/>
              <a:stCxn id="3" idx="3"/>
              <a:endCxn id="10" idx="1"/>
            </p:cNvCxnSpPr>
            <p:nvPr/>
          </p:nvCxnSpPr>
          <p:spPr>
            <a:xfrm flipV="1">
              <a:off x="3086872" y="1406750"/>
              <a:ext cx="973762" cy="673933"/>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85" name="Connector: Elbow 84">
              <a:extLst>
                <a:ext uri="{FF2B5EF4-FFF2-40B4-BE49-F238E27FC236}">
                  <a16:creationId xmlns:a16="http://schemas.microsoft.com/office/drawing/2014/main" id="{2562AD23-E674-F466-FD53-2EE2B1BC8E2F}"/>
                </a:ext>
              </a:extLst>
            </p:cNvPr>
            <p:cNvCxnSpPr>
              <a:cxnSpLocks/>
              <a:stCxn id="14" idx="3"/>
              <a:endCxn id="15" idx="1"/>
            </p:cNvCxnSpPr>
            <p:nvPr/>
          </p:nvCxnSpPr>
          <p:spPr>
            <a:xfrm flipV="1">
              <a:off x="8391448" y="1551735"/>
              <a:ext cx="568879" cy="923922"/>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grpSp>
      <p:sp>
        <p:nvSpPr>
          <p:cNvPr id="4" name="Content Placeholder 3">
            <a:extLst>
              <a:ext uri="{FF2B5EF4-FFF2-40B4-BE49-F238E27FC236}">
                <a16:creationId xmlns:a16="http://schemas.microsoft.com/office/drawing/2014/main" id="{EB9FC99C-4496-CAA8-1842-8B7952CCFF78}"/>
              </a:ext>
            </a:extLst>
          </p:cNvPr>
          <p:cNvSpPr>
            <a:spLocks noGrp="1"/>
          </p:cNvSpPr>
          <p:nvPr>
            <p:ph sz="half" idx="1"/>
          </p:nvPr>
        </p:nvSpPr>
        <p:spPr>
          <a:xfrm>
            <a:off x="761999" y="6469545"/>
            <a:ext cx="10990119" cy="251930"/>
          </a:xfrm>
        </p:spPr>
        <p:txBody>
          <a:bodyPr>
            <a:normAutofit fontScale="47500" lnSpcReduction="20000"/>
          </a:bodyPr>
          <a:lstStyle/>
          <a:p>
            <a:pPr marL="0" indent="0">
              <a:buNone/>
            </a:pPr>
            <a:endParaRPr lang="en-US" dirty="0"/>
          </a:p>
        </p:txBody>
      </p:sp>
      <p:sp>
        <p:nvSpPr>
          <p:cNvPr id="102" name="Slide Number Placeholder 8">
            <a:extLst>
              <a:ext uri="{FF2B5EF4-FFF2-40B4-BE49-F238E27FC236}">
                <a16:creationId xmlns:a16="http://schemas.microsoft.com/office/drawing/2014/main" id="{5B289DB0-F4C9-F7D9-FDA4-F1FE76E26E5D}"/>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75</a:t>
            </a:fld>
            <a:endParaRPr lang="en-US" dirty="0"/>
          </a:p>
        </p:txBody>
      </p:sp>
    </p:spTree>
    <p:extLst>
      <p:ext uri="{BB962C8B-B14F-4D97-AF65-F5344CB8AC3E}">
        <p14:creationId xmlns:p14="http://schemas.microsoft.com/office/powerpoint/2010/main" val="2189162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9712-41C5-411D-3A8D-984E4E6D89C5}"/>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Current Workflow Mapping: Example (alternate)</a:t>
            </a:r>
          </a:p>
        </p:txBody>
      </p:sp>
      <p:sp>
        <p:nvSpPr>
          <p:cNvPr id="7" name="Content Placeholder 6">
            <a:extLst>
              <a:ext uri="{FF2B5EF4-FFF2-40B4-BE49-F238E27FC236}">
                <a16:creationId xmlns:a16="http://schemas.microsoft.com/office/drawing/2014/main" id="{8B7F3D28-2605-2BD1-AE9C-BC703486BA8B}"/>
              </a:ext>
            </a:extLst>
          </p:cNvPr>
          <p:cNvSpPr>
            <a:spLocks noGrp="1"/>
          </p:cNvSpPr>
          <p:nvPr>
            <p:ph sz="half" idx="1"/>
          </p:nvPr>
        </p:nvSpPr>
        <p:spPr>
          <a:xfrm>
            <a:off x="704974" y="1199649"/>
            <a:ext cx="9950326" cy="5139783"/>
          </a:xfrm>
        </p:spPr>
        <p:txBody>
          <a:bodyPr>
            <a:normAutofit fontScale="55000" lnSpcReduction="20000"/>
          </a:bodyPr>
          <a:lstStyle/>
          <a:p>
            <a:pPr marL="0" indent="0">
              <a:buFont typeface="Arial" panose="020B0604020202020204" pitchFamily="34" charset="0"/>
              <a:buNone/>
            </a:pPr>
            <a:r>
              <a:rPr lang="en-US" dirty="0"/>
              <a:t>Patient presents with eligible diagnosis/ procedure. No.</a:t>
            </a:r>
          </a:p>
          <a:p>
            <a:pPr marL="514350" indent="-285750">
              <a:lnSpc>
                <a:spcPct val="120000"/>
              </a:lnSpc>
              <a:spcBef>
                <a:spcPts val="0"/>
              </a:spcBef>
              <a:tabLst>
                <a:tab pos="457200" algn="l"/>
              </a:tabLst>
            </a:pPr>
            <a:r>
              <a:rPr lang="en-US" dirty="0"/>
              <a:t>Ambulatory Care follow up</a:t>
            </a:r>
          </a:p>
          <a:p>
            <a:pPr marL="0" indent="0">
              <a:buFont typeface="Arial" panose="020B0604020202020204" pitchFamily="34" charset="0"/>
              <a:buNone/>
            </a:pPr>
            <a:r>
              <a:rPr lang="en-US" dirty="0"/>
              <a:t>Patient presents with eligible diagnosis/ procedure. Yes.</a:t>
            </a:r>
          </a:p>
          <a:p>
            <a:pPr marL="514350" indent="-285750">
              <a:lnSpc>
                <a:spcPct val="120000"/>
              </a:lnSpc>
              <a:spcBef>
                <a:spcPts val="0"/>
              </a:spcBef>
            </a:pPr>
            <a:r>
              <a:rPr lang="en-US" dirty="0"/>
              <a:t>Diagnosis/procedure entered into EMR</a:t>
            </a:r>
          </a:p>
          <a:p>
            <a:pPr marL="514350" indent="-285750">
              <a:lnSpc>
                <a:spcPct val="120000"/>
              </a:lnSpc>
              <a:spcBef>
                <a:spcPts val="0"/>
              </a:spcBef>
            </a:pPr>
            <a:r>
              <a:rPr lang="en-US" dirty="0"/>
              <a:t>EMR triggers order prompt for CR</a:t>
            </a:r>
          </a:p>
          <a:p>
            <a:pPr marL="0" indent="0">
              <a:buFont typeface="Arial" panose="020B0604020202020204" pitchFamily="34" charset="0"/>
              <a:buNone/>
            </a:pPr>
            <a:r>
              <a:rPr lang="en-US" dirty="0"/>
              <a:t>Provider determines eligibility (opt out)? No.</a:t>
            </a:r>
          </a:p>
          <a:p>
            <a:pPr marL="457200">
              <a:spcBef>
                <a:spcPts val="0"/>
              </a:spcBef>
            </a:pPr>
            <a:r>
              <a:rPr lang="en-US" dirty="0"/>
              <a:t>Ambulatory care follow up</a:t>
            </a:r>
          </a:p>
          <a:p>
            <a:pPr marL="0" indent="0">
              <a:buFont typeface="Arial" panose="020B0604020202020204" pitchFamily="34" charset="0"/>
              <a:buNone/>
            </a:pPr>
            <a:r>
              <a:rPr lang="en-US" dirty="0"/>
              <a:t>Provider determines eligibility (opt out)? Yes.</a:t>
            </a:r>
          </a:p>
          <a:p>
            <a:pPr marL="457200" indent="-279400">
              <a:lnSpc>
                <a:spcPct val="120000"/>
              </a:lnSpc>
              <a:spcBef>
                <a:spcPts val="0"/>
              </a:spcBef>
            </a:pPr>
            <a:r>
              <a:rPr lang="en-US" sz="2700" dirty="0"/>
              <a:t>Order lands on care coordinator queue</a:t>
            </a:r>
          </a:p>
          <a:p>
            <a:pPr marL="457200" indent="-279400">
              <a:lnSpc>
                <a:spcPct val="120000"/>
              </a:lnSpc>
              <a:spcBef>
                <a:spcPts val="0"/>
              </a:spcBef>
            </a:pPr>
            <a:r>
              <a:rPr lang="en-US" sz="2700" dirty="0"/>
              <a:t>Coordinator discusses CR w/ patient &amp; explores patient factors: transportation, work hrs. etc.</a:t>
            </a:r>
          </a:p>
          <a:p>
            <a:pPr marL="457200" indent="-279400">
              <a:lnSpc>
                <a:spcPct val="120000"/>
              </a:lnSpc>
              <a:spcBef>
                <a:spcPts val="0"/>
              </a:spcBef>
            </a:pPr>
            <a:r>
              <a:rPr lang="en-US" sz="2700" dirty="0"/>
              <a:t>Coordinator decides best match and makes referral</a:t>
            </a:r>
          </a:p>
          <a:p>
            <a:pPr marL="0" indent="0">
              <a:buFont typeface="Arial" panose="020B0604020202020204" pitchFamily="34" charset="0"/>
              <a:buNone/>
            </a:pPr>
            <a:r>
              <a:rPr lang="en-US" dirty="0"/>
              <a:t>Patient agrees to enroll? No.</a:t>
            </a:r>
          </a:p>
          <a:p>
            <a:pPr marL="457200" indent="-279400">
              <a:spcBef>
                <a:spcPts val="0"/>
              </a:spcBef>
            </a:pPr>
            <a:r>
              <a:rPr lang="en-US" dirty="0"/>
              <a:t>Document reason</a:t>
            </a:r>
          </a:p>
          <a:p>
            <a:pPr marL="0" indent="0">
              <a:buFont typeface="Arial" panose="020B0604020202020204" pitchFamily="34" charset="0"/>
              <a:buNone/>
            </a:pPr>
            <a:r>
              <a:rPr lang="en-US" dirty="0"/>
              <a:t>Patient agrees to enroll? Yes.</a:t>
            </a:r>
          </a:p>
          <a:p>
            <a:pPr marL="457200" indent="-279400">
              <a:lnSpc>
                <a:spcPct val="120000"/>
              </a:lnSpc>
              <a:spcBef>
                <a:spcPts val="0"/>
              </a:spcBef>
            </a:pPr>
            <a:r>
              <a:rPr lang="en-US" dirty="0"/>
              <a:t>CR intake visit orientation</a:t>
            </a:r>
          </a:p>
          <a:p>
            <a:pPr marL="457200" indent="-279400">
              <a:lnSpc>
                <a:spcPct val="120000"/>
              </a:lnSpc>
              <a:spcBef>
                <a:spcPts val="0"/>
              </a:spcBef>
            </a:pPr>
            <a:r>
              <a:rPr lang="en-US" dirty="0"/>
              <a:t>Individualized treatment plan established</a:t>
            </a:r>
          </a:p>
          <a:p>
            <a:pPr marL="457200" indent="-279400">
              <a:lnSpc>
                <a:spcPct val="120000"/>
              </a:lnSpc>
              <a:spcBef>
                <a:spcPts val="0"/>
              </a:spcBef>
            </a:pPr>
            <a:r>
              <a:rPr lang="en-US" dirty="0"/>
              <a:t>Enrollment and subsequent visits scheduled</a:t>
            </a:r>
          </a:p>
          <a:p>
            <a:pPr marL="457200" indent="-279400">
              <a:lnSpc>
                <a:spcPct val="120000"/>
              </a:lnSpc>
              <a:spcBef>
                <a:spcPts val="0"/>
              </a:spcBef>
            </a:pPr>
            <a:r>
              <a:rPr lang="en-US" dirty="0"/>
              <a:t>Individualized treatment plan updated monthly</a:t>
            </a:r>
          </a:p>
          <a:p>
            <a:pPr marL="457200" indent="-279400">
              <a:lnSpc>
                <a:spcPct val="120000"/>
              </a:lnSpc>
              <a:spcBef>
                <a:spcPts val="0"/>
              </a:spcBef>
            </a:pPr>
            <a:r>
              <a:rPr lang="en-US" dirty="0"/>
              <a:t>Graduation after completion of program</a:t>
            </a:r>
          </a:p>
          <a:p>
            <a:pPr marL="0" indent="0">
              <a:buNone/>
            </a:pPr>
            <a:endParaRPr lang="en-US" dirty="0"/>
          </a:p>
        </p:txBody>
      </p:sp>
      <p:sp>
        <p:nvSpPr>
          <p:cNvPr id="102" name="Slide Number Placeholder 8">
            <a:extLst>
              <a:ext uri="{FF2B5EF4-FFF2-40B4-BE49-F238E27FC236}">
                <a16:creationId xmlns:a16="http://schemas.microsoft.com/office/drawing/2014/main" id="{5B289DB0-F4C9-F7D9-FDA4-F1FE76E26E5D}"/>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76</a:t>
            </a:fld>
            <a:endParaRPr lang="en-US" dirty="0"/>
          </a:p>
        </p:txBody>
      </p:sp>
    </p:spTree>
    <p:extLst>
      <p:ext uri="{BB962C8B-B14F-4D97-AF65-F5344CB8AC3E}">
        <p14:creationId xmlns:p14="http://schemas.microsoft.com/office/powerpoint/2010/main" val="1170098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Current Workflow Map: A Tool">
            <a:extLst>
              <a:ext uri="{FF2B5EF4-FFF2-40B4-BE49-F238E27FC236}">
                <a16:creationId xmlns:a16="http://schemas.microsoft.com/office/drawing/2014/main" id="{4573A8AA-6B2B-3A4D-8577-756398CD9D96}"/>
              </a:ext>
            </a:extLst>
          </p:cNvPr>
          <p:cNvSpPr>
            <a:spLocks noGrp="1"/>
          </p:cNvSpPr>
          <p:nvPr>
            <p:ph type="title"/>
          </p:nvPr>
        </p:nvSpPr>
        <p:spPr>
          <a:solidFill>
            <a:srgbClr val="C42033"/>
          </a:solidFill>
        </p:spPr>
        <p:txBody>
          <a:bodyPr>
            <a:normAutofit/>
          </a:bodyPr>
          <a:lstStyle/>
          <a:p>
            <a:pPr algn="ctr"/>
            <a:r>
              <a:rPr lang="en-US" sz="3200" b="1" dirty="0">
                <a:solidFill>
                  <a:schemeClr val="bg1"/>
                </a:solidFill>
                <a:latin typeface="Avenir Next LT Pro" panose="020B0504020202020204" pitchFamily="34" charset="0"/>
              </a:rPr>
              <a:t>Current Workflow Map: A Tool</a:t>
            </a:r>
            <a:endParaRPr lang="en-US" sz="3200" dirty="0"/>
          </a:p>
        </p:txBody>
      </p:sp>
      <p:sp>
        <p:nvSpPr>
          <p:cNvPr id="87" name="Content Placeholder 86">
            <a:extLst>
              <a:ext uri="{FF2B5EF4-FFF2-40B4-BE49-F238E27FC236}">
                <a16:creationId xmlns:a16="http://schemas.microsoft.com/office/drawing/2014/main" id="{CD372313-41EA-7765-640D-A88DAB2B2764}"/>
              </a:ext>
            </a:extLst>
          </p:cNvPr>
          <p:cNvSpPr>
            <a:spLocks noGrp="1"/>
          </p:cNvSpPr>
          <p:nvPr>
            <p:ph sz="half" idx="1"/>
          </p:nvPr>
        </p:nvSpPr>
        <p:spPr>
          <a:xfrm>
            <a:off x="838200" y="6111317"/>
            <a:ext cx="7620000" cy="356101"/>
          </a:xfrm>
        </p:spPr>
        <p:txBody>
          <a:bodyPr>
            <a:normAutofit/>
          </a:bodyPr>
          <a:lstStyle/>
          <a:p>
            <a:pPr marL="0" indent="0">
              <a:buNone/>
            </a:pPr>
            <a:endParaRPr lang="en-US" sz="1500" dirty="0"/>
          </a:p>
        </p:txBody>
      </p:sp>
      <p:sp>
        <p:nvSpPr>
          <p:cNvPr id="4" name="Slide Number Placeholder 3"/>
          <p:cNvSpPr>
            <a:spLocks noGrp="1"/>
          </p:cNvSpPr>
          <p:nvPr>
            <p:ph type="sldNum" sz="quarter" idx="12"/>
          </p:nvPr>
        </p:nvSpPr>
        <p:spPr/>
        <p:txBody>
          <a:bodyPr/>
          <a:lstStyle/>
          <a:p>
            <a:fld id="{9E543643-C343-E242-96C8-DCEC3832F61D}" type="slidenum">
              <a:rPr lang="en-US" smtClean="0">
                <a:solidFill>
                  <a:schemeClr val="bg1"/>
                </a:solidFill>
                <a:latin typeface="Avenir Next LT Pro" panose="020B0504020202020204" pitchFamily="34" charset="0"/>
              </a:rPr>
              <a:t>77</a:t>
            </a:fld>
            <a:endParaRPr lang="en-US">
              <a:solidFill>
                <a:schemeClr val="bg1"/>
              </a:solidFill>
              <a:latin typeface="Avenir Next LT Pro" panose="020B0504020202020204" pitchFamily="34" charset="0"/>
            </a:endParaRPr>
          </a:p>
        </p:txBody>
      </p:sp>
      <p:sp>
        <p:nvSpPr>
          <p:cNvPr id="2" name="Slide Number Placeholder 8">
            <a:extLst>
              <a:ext uri="{FF2B5EF4-FFF2-40B4-BE49-F238E27FC236}">
                <a16:creationId xmlns:a16="http://schemas.microsoft.com/office/drawing/2014/main" id="{484496E0-4D24-EF33-339D-3D5D37A9178A}"/>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77</a:t>
            </a:fld>
            <a:endParaRPr lang="en-US" dirty="0"/>
          </a:p>
        </p:txBody>
      </p:sp>
      <p:grpSp>
        <p:nvGrpSpPr>
          <p:cNvPr id="48" name="Group 47" descr="Current Workflow Map: A Tool">
            <a:extLst>
              <a:ext uri="{FF2B5EF4-FFF2-40B4-BE49-F238E27FC236}">
                <a16:creationId xmlns:a16="http://schemas.microsoft.com/office/drawing/2014/main" id="{C18B8E6B-5B9E-4AF5-1F63-0871A61FE0EC}"/>
              </a:ext>
            </a:extLst>
          </p:cNvPr>
          <p:cNvGrpSpPr/>
          <p:nvPr/>
        </p:nvGrpSpPr>
        <p:grpSpPr>
          <a:xfrm>
            <a:off x="313414" y="1170978"/>
            <a:ext cx="11228346" cy="5185372"/>
            <a:chOff x="8844125" y="1166656"/>
            <a:chExt cx="12851981" cy="5935184"/>
          </a:xfrm>
        </p:grpSpPr>
        <p:grpSp>
          <p:nvGrpSpPr>
            <p:cNvPr id="3" name="Group 2">
              <a:extLst>
                <a:ext uri="{FF2B5EF4-FFF2-40B4-BE49-F238E27FC236}">
                  <a16:creationId xmlns:a16="http://schemas.microsoft.com/office/drawing/2014/main" id="{6DF98F90-0C89-FC55-7D7C-7AE749E8F57A}"/>
                </a:ext>
              </a:extLst>
            </p:cNvPr>
            <p:cNvGrpSpPr/>
            <p:nvPr/>
          </p:nvGrpSpPr>
          <p:grpSpPr>
            <a:xfrm>
              <a:off x="10775942" y="1166656"/>
              <a:ext cx="10879524" cy="5344635"/>
              <a:chOff x="872595" y="1166656"/>
              <a:chExt cx="10879524" cy="5344635"/>
            </a:xfrm>
          </p:grpSpPr>
          <p:sp>
            <p:nvSpPr>
              <p:cNvPr id="6" name="TextBox 5">
                <a:extLst>
                  <a:ext uri="{FF2B5EF4-FFF2-40B4-BE49-F238E27FC236}">
                    <a16:creationId xmlns:a16="http://schemas.microsoft.com/office/drawing/2014/main" id="{E6B48699-DA13-9F8C-E574-470CFD0C6027}"/>
                  </a:ext>
                </a:extLst>
              </p:cNvPr>
              <p:cNvSpPr txBox="1"/>
              <p:nvPr/>
            </p:nvSpPr>
            <p:spPr>
              <a:xfrm>
                <a:off x="872595" y="1768031"/>
                <a:ext cx="2231571" cy="387509"/>
              </a:xfrm>
              <a:prstGeom prst="rect">
                <a:avLst/>
              </a:prstGeom>
              <a:noFill/>
            </p:spPr>
            <p:txBody>
              <a:bodyPr wrap="square" rtlCol="0">
                <a:spAutoFit/>
              </a:bodyPr>
              <a:lstStyle/>
              <a:p>
                <a:pPr algn="ctr"/>
                <a:r>
                  <a:rPr lang="en-US" sz="1600">
                    <a:solidFill>
                      <a:schemeClr val="bg1"/>
                    </a:solidFill>
                    <a:latin typeface="Avenir Next LT Pro" panose="020B0504020202020204" pitchFamily="34" charset="0"/>
                  </a:rPr>
                  <a:t>PARTICIPANTS</a:t>
                </a:r>
              </a:p>
            </p:txBody>
          </p:sp>
          <p:sp>
            <p:nvSpPr>
              <p:cNvPr id="8" name="Flowchart: Decision 7">
                <a:extLst>
                  <a:ext uri="{FF2B5EF4-FFF2-40B4-BE49-F238E27FC236}">
                    <a16:creationId xmlns:a16="http://schemas.microsoft.com/office/drawing/2014/main" id="{21EFF389-5A53-3059-BE4A-617444ECE1A6}"/>
                  </a:ext>
                </a:extLst>
              </p:cNvPr>
              <p:cNvSpPr/>
              <p:nvPr/>
            </p:nvSpPr>
            <p:spPr>
              <a:xfrm>
                <a:off x="955301" y="1175088"/>
                <a:ext cx="2131571" cy="1811189"/>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dirty="0">
                    <a:latin typeface="Avenir Next LT Pro" panose="020B0504020202020204" pitchFamily="34" charset="0"/>
                  </a:rPr>
                  <a:t>Patient presents with eligible diagnosis/ procedure</a:t>
                </a:r>
              </a:p>
            </p:txBody>
          </p:sp>
          <p:sp>
            <p:nvSpPr>
              <p:cNvPr id="9" name="Flowchart: Process 8">
                <a:extLst>
                  <a:ext uri="{FF2B5EF4-FFF2-40B4-BE49-F238E27FC236}">
                    <a16:creationId xmlns:a16="http://schemas.microsoft.com/office/drawing/2014/main" id="{64D18908-375E-285B-AAAA-371F1011FCA8}"/>
                  </a:ext>
                </a:extLst>
              </p:cNvPr>
              <p:cNvSpPr/>
              <p:nvPr/>
            </p:nvSpPr>
            <p:spPr>
              <a:xfrm>
                <a:off x="936089" y="3243799"/>
                <a:ext cx="2169994" cy="60050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Diagnosis/procedure entered into EMR</a:t>
                </a:r>
              </a:p>
            </p:txBody>
          </p:sp>
          <p:sp>
            <p:nvSpPr>
              <p:cNvPr id="10" name="Flowchart: Decision 9">
                <a:extLst>
                  <a:ext uri="{FF2B5EF4-FFF2-40B4-BE49-F238E27FC236}">
                    <a16:creationId xmlns:a16="http://schemas.microsoft.com/office/drawing/2014/main" id="{D7177B62-6123-952D-56C0-D93B905B2D37}"/>
                  </a:ext>
                </a:extLst>
              </p:cNvPr>
              <p:cNvSpPr/>
              <p:nvPr/>
            </p:nvSpPr>
            <p:spPr>
              <a:xfrm>
                <a:off x="998134" y="4971993"/>
                <a:ext cx="2045905" cy="1429271"/>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a:latin typeface="Avenir Next LT Pro" panose="020B0504020202020204" pitchFamily="34" charset="0"/>
                  </a:rPr>
                  <a:t>Provider determines eligibility (opt out)</a:t>
                </a:r>
              </a:p>
            </p:txBody>
          </p:sp>
          <p:sp>
            <p:nvSpPr>
              <p:cNvPr id="11" name="Flowchart: Process 10">
                <a:extLst>
                  <a:ext uri="{FF2B5EF4-FFF2-40B4-BE49-F238E27FC236}">
                    <a16:creationId xmlns:a16="http://schemas.microsoft.com/office/drawing/2014/main" id="{23EB4261-84C8-C452-FB21-F0A6A45D05D7}"/>
                  </a:ext>
                </a:extLst>
              </p:cNvPr>
              <p:cNvSpPr/>
              <p:nvPr/>
            </p:nvSpPr>
            <p:spPr>
              <a:xfrm>
                <a:off x="920696" y="4101823"/>
                <a:ext cx="2200780" cy="61264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EMR triggers order prompt for CR</a:t>
                </a:r>
              </a:p>
            </p:txBody>
          </p:sp>
          <p:sp>
            <p:nvSpPr>
              <p:cNvPr id="12" name="Flowchart: Process 11">
                <a:extLst>
                  <a:ext uri="{FF2B5EF4-FFF2-40B4-BE49-F238E27FC236}">
                    <a16:creationId xmlns:a16="http://schemas.microsoft.com/office/drawing/2014/main" id="{D4AAFAD6-7ED2-19AA-9719-FA6FE72C301B}"/>
                  </a:ext>
                </a:extLst>
              </p:cNvPr>
              <p:cNvSpPr/>
              <p:nvPr/>
            </p:nvSpPr>
            <p:spPr>
              <a:xfrm>
                <a:off x="4060634" y="1166656"/>
                <a:ext cx="2084025" cy="480187"/>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 follow up</a:t>
                </a:r>
              </a:p>
            </p:txBody>
          </p:sp>
          <p:sp>
            <p:nvSpPr>
              <p:cNvPr id="13" name="Flowchart: Process 12">
                <a:extLst>
                  <a:ext uri="{FF2B5EF4-FFF2-40B4-BE49-F238E27FC236}">
                    <a16:creationId xmlns:a16="http://schemas.microsoft.com/office/drawing/2014/main" id="{0E8DBE4F-6B5B-8D03-EE08-B82A54CA3750}"/>
                  </a:ext>
                </a:extLst>
              </p:cNvPr>
              <p:cNvSpPr/>
              <p:nvPr/>
            </p:nvSpPr>
            <p:spPr>
              <a:xfrm>
                <a:off x="4067459" y="5915533"/>
                <a:ext cx="2067867" cy="485731"/>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Ambulatory care</a:t>
                </a:r>
                <a:b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b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follow up</a:t>
                </a:r>
              </a:p>
            </p:txBody>
          </p:sp>
          <p:sp>
            <p:nvSpPr>
              <p:cNvPr id="14" name="Flowchart: Process 13">
                <a:extLst>
                  <a:ext uri="{FF2B5EF4-FFF2-40B4-BE49-F238E27FC236}">
                    <a16:creationId xmlns:a16="http://schemas.microsoft.com/office/drawing/2014/main" id="{32D26129-8663-FED8-9109-4860173D3717}"/>
                  </a:ext>
                </a:extLst>
              </p:cNvPr>
              <p:cNvSpPr/>
              <p:nvPr/>
            </p:nvSpPr>
            <p:spPr>
              <a:xfrm>
                <a:off x="4067459" y="4961432"/>
                <a:ext cx="2067867" cy="582904"/>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solidFill>
                      <a:schemeClr val="bg1"/>
                    </a:solidFill>
                    <a:effectLst>
                      <a:outerShdw blurRad="38100" dist="38100" dir="2700000" algn="tl">
                        <a:srgbClr val="000000">
                          <a:alpha val="43137"/>
                        </a:srgbClr>
                      </a:outerShdw>
                    </a:effectLst>
                    <a:latin typeface="Avenir Next LT Pro" panose="020B0504020202020204" pitchFamily="34" charset="0"/>
                  </a:rPr>
                  <a:t>Order lands on care coordinator queue</a:t>
                </a:r>
              </a:p>
            </p:txBody>
          </p:sp>
          <p:sp>
            <p:nvSpPr>
              <p:cNvPr id="15" name="Flowchart: Process 14">
                <a:extLst>
                  <a:ext uri="{FF2B5EF4-FFF2-40B4-BE49-F238E27FC236}">
                    <a16:creationId xmlns:a16="http://schemas.microsoft.com/office/drawing/2014/main" id="{DB838A68-C345-EB9E-191D-A23EC6BCAE48}"/>
                  </a:ext>
                </a:extLst>
              </p:cNvPr>
              <p:cNvSpPr/>
              <p:nvPr/>
            </p:nvSpPr>
            <p:spPr>
              <a:xfrm>
                <a:off x="4067459" y="3297344"/>
                <a:ext cx="2067867" cy="1292892"/>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Coordinator discusses CR w/ patient &amp; explores patient factors: transportation, work hrs. etc.</a:t>
                </a:r>
              </a:p>
            </p:txBody>
          </p:sp>
          <p:sp>
            <p:nvSpPr>
              <p:cNvPr id="16" name="Flowchart: Decision 15">
                <a:extLst>
                  <a:ext uri="{FF2B5EF4-FFF2-40B4-BE49-F238E27FC236}">
                    <a16:creationId xmlns:a16="http://schemas.microsoft.com/office/drawing/2014/main" id="{87E06843-47F5-84BB-6816-E008E0D0DE6E}"/>
                  </a:ext>
                </a:extLst>
              </p:cNvPr>
              <p:cNvSpPr/>
              <p:nvPr/>
            </p:nvSpPr>
            <p:spPr>
              <a:xfrm>
                <a:off x="6467112" y="1693117"/>
                <a:ext cx="1924336" cy="1565080"/>
              </a:xfrm>
              <a:prstGeom prst="flowChartDecision">
                <a:avLst/>
              </a:prstGeom>
              <a:solidFill>
                <a:srgbClr val="F1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dirty="0">
                    <a:latin typeface="Avenir Next LT Pro" panose="020B0504020202020204" pitchFamily="34" charset="0"/>
                  </a:rPr>
                  <a:t>Patient agrees to enroll</a:t>
                </a:r>
              </a:p>
            </p:txBody>
          </p:sp>
          <p:sp>
            <p:nvSpPr>
              <p:cNvPr id="17" name="Flowchart: Process 16">
                <a:extLst>
                  <a:ext uri="{FF2B5EF4-FFF2-40B4-BE49-F238E27FC236}">
                    <a16:creationId xmlns:a16="http://schemas.microsoft.com/office/drawing/2014/main" id="{02245B31-C1A2-24C3-FA9D-27A113270D53}"/>
                  </a:ext>
                </a:extLst>
              </p:cNvPr>
              <p:cNvSpPr/>
              <p:nvPr/>
            </p:nvSpPr>
            <p:spPr>
              <a:xfrm>
                <a:off x="8960327" y="1271956"/>
                <a:ext cx="2543414" cy="55955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CR intake visit orientation</a:t>
                </a:r>
              </a:p>
            </p:txBody>
          </p:sp>
          <p:sp>
            <p:nvSpPr>
              <p:cNvPr id="18" name="Flowchart: Process 17">
                <a:extLst>
                  <a:ext uri="{FF2B5EF4-FFF2-40B4-BE49-F238E27FC236}">
                    <a16:creationId xmlns:a16="http://schemas.microsoft.com/office/drawing/2014/main" id="{4F8E01E4-347F-1401-2715-3A5B44F101E9}"/>
                  </a:ext>
                </a:extLst>
              </p:cNvPr>
              <p:cNvSpPr/>
              <p:nvPr/>
            </p:nvSpPr>
            <p:spPr>
              <a:xfrm>
                <a:off x="8960327" y="2215714"/>
                <a:ext cx="2543414" cy="627491"/>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solidFill>
                      <a:schemeClr val="bg1"/>
                    </a:solidFill>
                    <a:effectLst>
                      <a:outerShdw blurRad="38100" dist="38100" dir="2700000" algn="tl">
                        <a:srgbClr val="000000">
                          <a:alpha val="43137"/>
                        </a:srgbClr>
                      </a:outerShdw>
                    </a:effectLst>
                    <a:latin typeface="Avenir Next LT Pro" panose="020B0504020202020204" pitchFamily="34" charset="0"/>
                  </a:rPr>
                  <a:t>Individualized treatment plan established</a:t>
                </a:r>
              </a:p>
            </p:txBody>
          </p:sp>
          <p:sp>
            <p:nvSpPr>
              <p:cNvPr id="19" name="Flowchart: Process 18">
                <a:extLst>
                  <a:ext uri="{FF2B5EF4-FFF2-40B4-BE49-F238E27FC236}">
                    <a16:creationId xmlns:a16="http://schemas.microsoft.com/office/drawing/2014/main" id="{4CCBDD27-0E5C-8D1C-B95A-7E49BBC461E9}"/>
                  </a:ext>
                </a:extLst>
              </p:cNvPr>
              <p:cNvSpPr/>
              <p:nvPr/>
            </p:nvSpPr>
            <p:spPr>
              <a:xfrm>
                <a:off x="8960327" y="3227405"/>
                <a:ext cx="2543409" cy="604888"/>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solidFill>
                      <a:schemeClr val="bg1"/>
                    </a:solidFill>
                    <a:effectLst>
                      <a:outerShdw blurRad="38100" dist="38100" dir="2700000" algn="tl">
                        <a:srgbClr val="000000">
                          <a:alpha val="43137"/>
                        </a:srgbClr>
                      </a:outerShdw>
                    </a:effectLst>
                    <a:latin typeface="Avenir Next LT Pro" panose="020B0504020202020204" pitchFamily="34" charset="0"/>
                  </a:rPr>
                  <a:t>Enrollment and subsequent visits scheduled</a:t>
                </a:r>
              </a:p>
            </p:txBody>
          </p:sp>
          <p:sp>
            <p:nvSpPr>
              <p:cNvPr id="20" name="Flowchart: Process 19">
                <a:extLst>
                  <a:ext uri="{FF2B5EF4-FFF2-40B4-BE49-F238E27FC236}">
                    <a16:creationId xmlns:a16="http://schemas.microsoft.com/office/drawing/2014/main" id="{14EC342B-3986-A80D-40FC-7666448DB4FB}"/>
                  </a:ext>
                </a:extLst>
              </p:cNvPr>
              <p:cNvSpPr/>
              <p:nvPr/>
            </p:nvSpPr>
            <p:spPr>
              <a:xfrm>
                <a:off x="8960325" y="4216493"/>
                <a:ext cx="2543415" cy="665770"/>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a:solidFill>
                      <a:schemeClr val="bg1"/>
                    </a:solidFill>
                    <a:effectLst>
                      <a:outerShdw blurRad="38100" dist="38100" dir="2700000" algn="tl">
                        <a:srgbClr val="000000">
                          <a:alpha val="43137"/>
                        </a:srgbClr>
                      </a:outerShdw>
                    </a:effectLst>
                    <a:latin typeface="Avenir Next LT Pro" panose="020B0504020202020204" pitchFamily="34" charset="0"/>
                  </a:rPr>
                  <a:t>Individualized treatment plan updated monthly</a:t>
                </a:r>
              </a:p>
            </p:txBody>
          </p:sp>
          <p:sp>
            <p:nvSpPr>
              <p:cNvPr id="21" name="Flowchart: Process 20">
                <a:extLst>
                  <a:ext uri="{FF2B5EF4-FFF2-40B4-BE49-F238E27FC236}">
                    <a16:creationId xmlns:a16="http://schemas.microsoft.com/office/drawing/2014/main" id="{C84BE2C8-58F3-AB5F-5AB0-C60057A0E820}"/>
                  </a:ext>
                </a:extLst>
              </p:cNvPr>
              <p:cNvSpPr/>
              <p:nvPr/>
            </p:nvSpPr>
            <p:spPr>
              <a:xfrm>
                <a:off x="4067459" y="2018039"/>
                <a:ext cx="2067867" cy="908109"/>
              </a:xfrm>
              <a:prstGeom prst="flowChartProcess">
                <a:avLst/>
              </a:prstGeom>
              <a:solidFill>
                <a:srgbClr val="C4203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Coordinator decides best match and makes referral</a:t>
                </a:r>
              </a:p>
            </p:txBody>
          </p:sp>
          <p:sp>
            <p:nvSpPr>
              <p:cNvPr id="22" name="Flowchart: Alternate Process 21">
                <a:extLst>
                  <a:ext uri="{FF2B5EF4-FFF2-40B4-BE49-F238E27FC236}">
                    <a16:creationId xmlns:a16="http://schemas.microsoft.com/office/drawing/2014/main" id="{1BC95575-8E30-B4BF-F405-DFEC354E60BB}"/>
                  </a:ext>
                </a:extLst>
              </p:cNvPr>
              <p:cNvSpPr/>
              <p:nvPr/>
            </p:nvSpPr>
            <p:spPr>
              <a:xfrm>
                <a:off x="6747293" y="3820994"/>
                <a:ext cx="1363883" cy="711687"/>
              </a:xfrm>
              <a:prstGeom prst="flowChartAlternateProcess">
                <a:avLst/>
              </a:prstGeom>
              <a:solidFill>
                <a:srgbClr val="692A75"/>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Document reason</a:t>
                </a:r>
              </a:p>
            </p:txBody>
          </p:sp>
          <p:sp>
            <p:nvSpPr>
              <p:cNvPr id="23" name="Flowchart: Terminator 22">
                <a:extLst>
                  <a:ext uri="{FF2B5EF4-FFF2-40B4-BE49-F238E27FC236}">
                    <a16:creationId xmlns:a16="http://schemas.microsoft.com/office/drawing/2014/main" id="{07F4405C-800D-20BC-2F5F-23D423596970}"/>
                  </a:ext>
                </a:extLst>
              </p:cNvPr>
              <p:cNvSpPr/>
              <p:nvPr/>
            </p:nvSpPr>
            <p:spPr>
              <a:xfrm>
                <a:off x="8711943" y="5266464"/>
                <a:ext cx="3040176" cy="938709"/>
              </a:xfrm>
              <a:prstGeom prst="flowChartTerminator">
                <a:avLst/>
              </a:prstGeom>
              <a:solidFill>
                <a:srgbClr val="692A7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Graduation after completion of program</a:t>
                </a:r>
              </a:p>
            </p:txBody>
          </p:sp>
          <p:cxnSp>
            <p:nvCxnSpPr>
              <p:cNvPr id="24" name="Straight Arrow Connector 23">
                <a:extLst>
                  <a:ext uri="{FF2B5EF4-FFF2-40B4-BE49-F238E27FC236}">
                    <a16:creationId xmlns:a16="http://schemas.microsoft.com/office/drawing/2014/main" id="{83624754-A576-D58F-5DA0-BD2A54AADE63}"/>
                  </a:ext>
                </a:extLst>
              </p:cNvPr>
              <p:cNvCxnSpPr>
                <a:cxnSpLocks/>
                <a:stCxn id="8" idx="2"/>
                <a:endCxn id="9" idx="0"/>
              </p:cNvCxnSpPr>
              <p:nvPr/>
            </p:nvCxnSpPr>
            <p:spPr>
              <a:xfrm flipH="1">
                <a:off x="2021086" y="2986277"/>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B373F448-BCFC-B4D2-25C5-B286DA177835}"/>
                  </a:ext>
                </a:extLst>
              </p:cNvPr>
              <p:cNvSpPr txBox="1"/>
              <p:nvPr/>
            </p:nvSpPr>
            <p:spPr>
              <a:xfrm>
                <a:off x="2967307" y="1591585"/>
                <a:ext cx="537828" cy="317053"/>
              </a:xfrm>
              <a:prstGeom prst="rect">
                <a:avLst/>
              </a:prstGeom>
              <a:noFill/>
            </p:spPr>
            <p:txBody>
              <a:bodyPr wrap="square" rtlCol="0">
                <a:spAutoFit/>
              </a:bodyPr>
              <a:lstStyle/>
              <a:p>
                <a:r>
                  <a:rPr lang="en-US" sz="1200" b="1" dirty="0">
                    <a:latin typeface="Avenir Next LT Pro" panose="020B0504020202020204" pitchFamily="34" charset="0"/>
                  </a:rPr>
                  <a:t>NO</a:t>
                </a:r>
              </a:p>
            </p:txBody>
          </p:sp>
          <p:sp>
            <p:nvSpPr>
              <p:cNvPr id="26" name="TextBox 25">
                <a:extLst>
                  <a:ext uri="{FF2B5EF4-FFF2-40B4-BE49-F238E27FC236}">
                    <a16:creationId xmlns:a16="http://schemas.microsoft.com/office/drawing/2014/main" id="{0D168819-1B43-A2CC-CA40-4E2286D4D570}"/>
                  </a:ext>
                </a:extLst>
              </p:cNvPr>
              <p:cNvSpPr txBox="1"/>
              <p:nvPr/>
            </p:nvSpPr>
            <p:spPr>
              <a:xfrm>
                <a:off x="8127337" y="2028144"/>
                <a:ext cx="595898" cy="317053"/>
              </a:xfrm>
              <a:prstGeom prst="rect">
                <a:avLst/>
              </a:prstGeom>
              <a:noFill/>
            </p:spPr>
            <p:txBody>
              <a:bodyPr wrap="square" rtlCol="0">
                <a:spAutoFit/>
              </a:bodyPr>
              <a:lstStyle/>
              <a:p>
                <a:r>
                  <a:rPr lang="en-US" sz="1200" b="1" dirty="0">
                    <a:latin typeface="Avenir Next LT Pro" panose="020B0504020202020204" pitchFamily="34" charset="0"/>
                  </a:rPr>
                  <a:t>YES</a:t>
                </a:r>
              </a:p>
            </p:txBody>
          </p:sp>
          <p:cxnSp>
            <p:nvCxnSpPr>
              <p:cNvPr id="27" name="Straight Arrow Connector 26">
                <a:extLst>
                  <a:ext uri="{FF2B5EF4-FFF2-40B4-BE49-F238E27FC236}">
                    <a16:creationId xmlns:a16="http://schemas.microsoft.com/office/drawing/2014/main" id="{F65868A1-25CF-AD83-E921-528E6B4B2B11}"/>
                  </a:ext>
                </a:extLst>
              </p:cNvPr>
              <p:cNvCxnSpPr>
                <a:cxnSpLocks/>
                <a:stCxn id="11" idx="2"/>
                <a:endCxn id="10" idx="0"/>
              </p:cNvCxnSpPr>
              <p:nvPr/>
            </p:nvCxnSpPr>
            <p:spPr>
              <a:xfrm>
                <a:off x="2021086" y="4714471"/>
                <a:ext cx="1"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329179FF-10A0-B459-54E5-E27E11209B70}"/>
                  </a:ext>
                </a:extLst>
              </p:cNvPr>
              <p:cNvCxnSpPr>
                <a:cxnSpLocks/>
                <a:stCxn id="14" idx="0"/>
                <a:endCxn id="15" idx="2"/>
              </p:cNvCxnSpPr>
              <p:nvPr/>
            </p:nvCxnSpPr>
            <p:spPr>
              <a:xfrm flipV="1">
                <a:off x="5101393" y="4590236"/>
                <a:ext cx="0" cy="3711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A180CE6-D092-60C9-7CE7-43852816AE71}"/>
                  </a:ext>
                </a:extLst>
              </p:cNvPr>
              <p:cNvCxnSpPr>
                <a:cxnSpLocks/>
                <a:stCxn id="16" idx="2"/>
                <a:endCxn id="22" idx="0"/>
              </p:cNvCxnSpPr>
              <p:nvPr/>
            </p:nvCxnSpPr>
            <p:spPr>
              <a:xfrm flipH="1">
                <a:off x="7429235" y="3258197"/>
                <a:ext cx="45" cy="5627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B834B663-868E-06C0-7FB5-89C93B5E75CF}"/>
                  </a:ext>
                </a:extLst>
              </p:cNvPr>
              <p:cNvSpPr txBox="1"/>
              <p:nvPr/>
            </p:nvSpPr>
            <p:spPr>
              <a:xfrm>
                <a:off x="7501315" y="3339238"/>
                <a:ext cx="537828" cy="317053"/>
              </a:xfrm>
              <a:prstGeom prst="rect">
                <a:avLst/>
              </a:prstGeom>
              <a:noFill/>
            </p:spPr>
            <p:txBody>
              <a:bodyPr wrap="square" rtlCol="0">
                <a:spAutoFit/>
              </a:bodyPr>
              <a:lstStyle/>
              <a:p>
                <a:r>
                  <a:rPr lang="en-US" sz="1200" b="1" dirty="0">
                    <a:latin typeface="Avenir Next LT Pro" panose="020B0504020202020204" pitchFamily="34" charset="0"/>
                  </a:rPr>
                  <a:t>NO</a:t>
                </a:r>
              </a:p>
            </p:txBody>
          </p:sp>
          <p:cxnSp>
            <p:nvCxnSpPr>
              <p:cNvPr id="31" name="Straight Arrow Connector 30">
                <a:extLst>
                  <a:ext uri="{FF2B5EF4-FFF2-40B4-BE49-F238E27FC236}">
                    <a16:creationId xmlns:a16="http://schemas.microsoft.com/office/drawing/2014/main" id="{B6486AC7-EA73-D352-F4F8-287CC1D4F6D4}"/>
                  </a:ext>
                </a:extLst>
              </p:cNvPr>
              <p:cNvCxnSpPr>
                <a:cxnSpLocks/>
                <a:stCxn id="21" idx="3"/>
                <a:endCxn id="16" idx="1"/>
              </p:cNvCxnSpPr>
              <p:nvPr/>
            </p:nvCxnSpPr>
            <p:spPr>
              <a:xfrm>
                <a:off x="6135326" y="2472094"/>
                <a:ext cx="331786" cy="35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4708FBA-7701-0242-DD16-8EFC38A49B65}"/>
                  </a:ext>
                </a:extLst>
              </p:cNvPr>
              <p:cNvCxnSpPr>
                <a:cxnSpLocks/>
                <a:stCxn id="9" idx="2"/>
                <a:endCxn id="11" idx="0"/>
              </p:cNvCxnSpPr>
              <p:nvPr/>
            </p:nvCxnSpPr>
            <p:spPr>
              <a:xfrm>
                <a:off x="2021086" y="3844301"/>
                <a:ext cx="0" cy="2575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2C730E61-F8FA-4BD0-F303-83E21E2EDF4A}"/>
                  </a:ext>
                </a:extLst>
              </p:cNvPr>
              <p:cNvCxnSpPr>
                <a:cxnSpLocks/>
                <a:stCxn id="15" idx="0"/>
                <a:endCxn id="21" idx="2"/>
              </p:cNvCxnSpPr>
              <p:nvPr/>
            </p:nvCxnSpPr>
            <p:spPr>
              <a:xfrm flipV="1">
                <a:off x="5101393" y="2926148"/>
                <a:ext cx="0" cy="3711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8854557-12FC-CA53-42F9-C1023E884059}"/>
                  </a:ext>
                </a:extLst>
              </p:cNvPr>
              <p:cNvCxnSpPr>
                <a:cxnSpLocks/>
                <a:stCxn id="17" idx="2"/>
                <a:endCxn id="18" idx="0"/>
              </p:cNvCxnSpPr>
              <p:nvPr/>
            </p:nvCxnSpPr>
            <p:spPr>
              <a:xfrm>
                <a:off x="10232034" y="1831514"/>
                <a:ext cx="0"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B8AE109C-8165-372C-8563-48EEC44BBB0B}"/>
                  </a:ext>
                </a:extLst>
              </p:cNvPr>
              <p:cNvCxnSpPr>
                <a:cxnSpLocks/>
                <a:stCxn id="18" idx="2"/>
                <a:endCxn id="19" idx="0"/>
              </p:cNvCxnSpPr>
              <p:nvPr/>
            </p:nvCxnSpPr>
            <p:spPr>
              <a:xfrm flipH="1">
                <a:off x="10232032" y="2843205"/>
                <a:ext cx="2"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A0A88D-BDDD-9A6C-5DF9-7C9A2FA7E023}"/>
                  </a:ext>
                </a:extLst>
              </p:cNvPr>
              <p:cNvCxnSpPr>
                <a:cxnSpLocks/>
                <a:stCxn id="19" idx="2"/>
                <a:endCxn id="20" idx="0"/>
              </p:cNvCxnSpPr>
              <p:nvPr/>
            </p:nvCxnSpPr>
            <p:spPr>
              <a:xfrm>
                <a:off x="10232032" y="3832293"/>
                <a:ext cx="1" cy="384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57C45E5-479F-6F5D-4986-8DDA6464D01D}"/>
                  </a:ext>
                </a:extLst>
              </p:cNvPr>
              <p:cNvCxnSpPr>
                <a:cxnSpLocks/>
                <a:stCxn id="20" idx="2"/>
                <a:endCxn id="23" idx="0"/>
              </p:cNvCxnSpPr>
              <p:nvPr/>
            </p:nvCxnSpPr>
            <p:spPr>
              <a:xfrm flipH="1">
                <a:off x="10232031" y="4882263"/>
                <a:ext cx="2" cy="384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51BC6342-E910-47D0-EAC6-471800A12147}"/>
                  </a:ext>
                </a:extLst>
              </p:cNvPr>
              <p:cNvSpPr txBox="1"/>
              <p:nvPr/>
            </p:nvSpPr>
            <p:spPr>
              <a:xfrm>
                <a:off x="3339720" y="6194238"/>
                <a:ext cx="537828" cy="317053"/>
              </a:xfrm>
              <a:prstGeom prst="rect">
                <a:avLst/>
              </a:prstGeom>
              <a:noFill/>
            </p:spPr>
            <p:txBody>
              <a:bodyPr wrap="square" rtlCol="0">
                <a:spAutoFit/>
              </a:bodyPr>
              <a:lstStyle/>
              <a:p>
                <a:r>
                  <a:rPr lang="en-US" sz="1200" b="1" dirty="0">
                    <a:latin typeface="Avenir Next LT Pro" panose="020B0504020202020204" pitchFamily="34" charset="0"/>
                  </a:rPr>
                  <a:t>NO</a:t>
                </a:r>
              </a:p>
            </p:txBody>
          </p:sp>
          <p:sp>
            <p:nvSpPr>
              <p:cNvPr id="39" name="TextBox 38">
                <a:extLst>
                  <a:ext uri="{FF2B5EF4-FFF2-40B4-BE49-F238E27FC236}">
                    <a16:creationId xmlns:a16="http://schemas.microsoft.com/office/drawing/2014/main" id="{1AAFC49C-6D44-7AED-F8F0-B167428F17A6}"/>
                  </a:ext>
                </a:extLst>
              </p:cNvPr>
              <p:cNvSpPr txBox="1"/>
              <p:nvPr/>
            </p:nvSpPr>
            <p:spPr>
              <a:xfrm>
                <a:off x="3339720" y="4928191"/>
                <a:ext cx="661284" cy="317053"/>
              </a:xfrm>
              <a:prstGeom prst="rect">
                <a:avLst/>
              </a:prstGeom>
              <a:noFill/>
            </p:spPr>
            <p:txBody>
              <a:bodyPr wrap="square" rtlCol="0">
                <a:spAutoFit/>
              </a:bodyPr>
              <a:lstStyle/>
              <a:p>
                <a:r>
                  <a:rPr lang="en-US" sz="1200" b="1" dirty="0">
                    <a:latin typeface="Avenir Next LT Pro" panose="020B0504020202020204" pitchFamily="34" charset="0"/>
                  </a:rPr>
                  <a:t>YES</a:t>
                </a:r>
              </a:p>
            </p:txBody>
          </p:sp>
          <p:sp>
            <p:nvSpPr>
              <p:cNvPr id="40" name="TextBox 39">
                <a:extLst>
                  <a:ext uri="{FF2B5EF4-FFF2-40B4-BE49-F238E27FC236}">
                    <a16:creationId xmlns:a16="http://schemas.microsoft.com/office/drawing/2014/main" id="{61D13425-8E80-E4FB-393B-D6F9B18AEEE8}"/>
                  </a:ext>
                </a:extLst>
              </p:cNvPr>
              <p:cNvSpPr txBox="1"/>
              <p:nvPr/>
            </p:nvSpPr>
            <p:spPr>
              <a:xfrm>
                <a:off x="2214589" y="2794692"/>
                <a:ext cx="697992" cy="317053"/>
              </a:xfrm>
              <a:prstGeom prst="rect">
                <a:avLst/>
              </a:prstGeom>
              <a:noFill/>
            </p:spPr>
            <p:txBody>
              <a:bodyPr wrap="square" rtlCol="0">
                <a:spAutoFit/>
              </a:bodyPr>
              <a:lstStyle/>
              <a:p>
                <a:r>
                  <a:rPr lang="en-US" sz="1200" b="1" dirty="0">
                    <a:latin typeface="Avenir Next LT Pro" panose="020B0504020202020204" pitchFamily="34" charset="0"/>
                  </a:rPr>
                  <a:t>YES</a:t>
                </a:r>
              </a:p>
            </p:txBody>
          </p:sp>
          <p:cxnSp>
            <p:nvCxnSpPr>
              <p:cNvPr id="41" name="Connector: Elbow 40">
                <a:extLst>
                  <a:ext uri="{FF2B5EF4-FFF2-40B4-BE49-F238E27FC236}">
                    <a16:creationId xmlns:a16="http://schemas.microsoft.com/office/drawing/2014/main" id="{D5D60BAC-6E4A-EAE2-34B1-72ED7843D3EE}"/>
                  </a:ext>
                </a:extLst>
              </p:cNvPr>
              <p:cNvCxnSpPr>
                <a:cxnSpLocks/>
                <a:stCxn id="10" idx="3"/>
                <a:endCxn id="14" idx="1"/>
              </p:cNvCxnSpPr>
              <p:nvPr/>
            </p:nvCxnSpPr>
            <p:spPr>
              <a:xfrm flipV="1">
                <a:off x="3044039" y="5252884"/>
                <a:ext cx="1023420" cy="433745"/>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7C50C13A-139B-507A-DF9C-E509B81CB140}"/>
                  </a:ext>
                </a:extLst>
              </p:cNvPr>
              <p:cNvCxnSpPr>
                <a:cxnSpLocks/>
                <a:stCxn id="10" idx="3"/>
                <a:endCxn id="13" idx="1"/>
              </p:cNvCxnSpPr>
              <p:nvPr/>
            </p:nvCxnSpPr>
            <p:spPr>
              <a:xfrm>
                <a:off x="3044039" y="5686629"/>
                <a:ext cx="1023420" cy="47177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Connector: Elbow 42">
                <a:extLst>
                  <a:ext uri="{FF2B5EF4-FFF2-40B4-BE49-F238E27FC236}">
                    <a16:creationId xmlns:a16="http://schemas.microsoft.com/office/drawing/2014/main" id="{2DFF1E9B-4EB8-F4AE-FAB0-841A3DC008F3}"/>
                  </a:ext>
                </a:extLst>
              </p:cNvPr>
              <p:cNvCxnSpPr>
                <a:cxnSpLocks/>
                <a:stCxn id="8" idx="3"/>
                <a:endCxn id="12" idx="1"/>
              </p:cNvCxnSpPr>
              <p:nvPr/>
            </p:nvCxnSpPr>
            <p:spPr>
              <a:xfrm flipV="1">
                <a:off x="3086872" y="1406750"/>
                <a:ext cx="973762" cy="673933"/>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Connector: Elbow 43">
                <a:extLst>
                  <a:ext uri="{FF2B5EF4-FFF2-40B4-BE49-F238E27FC236}">
                    <a16:creationId xmlns:a16="http://schemas.microsoft.com/office/drawing/2014/main" id="{AD22228E-AF32-1FCA-5F4B-8168FDC06A56}"/>
                  </a:ext>
                </a:extLst>
              </p:cNvPr>
              <p:cNvCxnSpPr>
                <a:cxnSpLocks/>
                <a:stCxn id="16" idx="3"/>
                <a:endCxn id="17" idx="1"/>
              </p:cNvCxnSpPr>
              <p:nvPr/>
            </p:nvCxnSpPr>
            <p:spPr>
              <a:xfrm flipV="1">
                <a:off x="8391448" y="1551735"/>
                <a:ext cx="568879" cy="923922"/>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B72BFA48-055C-9330-4F34-AE721CAD1BA6}"/>
                </a:ext>
              </a:extLst>
            </p:cNvPr>
            <p:cNvSpPr txBox="1"/>
            <p:nvPr/>
          </p:nvSpPr>
          <p:spPr>
            <a:xfrm>
              <a:off x="8844125" y="1642562"/>
              <a:ext cx="1942504" cy="573152"/>
            </a:xfrm>
            <a:prstGeom prst="rect">
              <a:avLst/>
            </a:prstGeom>
            <a:noFill/>
            <a:ln w="28575">
              <a:solidFill>
                <a:srgbClr val="FF0000"/>
              </a:solidFill>
            </a:ln>
          </p:spPr>
          <p:txBody>
            <a:bodyPr wrap="square" rtlCol="0" anchor="ctr">
              <a:noAutofit/>
            </a:bodyPr>
            <a:lstStyle/>
            <a:p>
              <a:pPr marL="111125">
                <a:spcBef>
                  <a:spcPts val="600"/>
                </a:spcBef>
                <a:spcAft>
                  <a:spcPts val="600"/>
                </a:spcAft>
              </a:pPr>
              <a:r>
                <a:rPr lang="en-US" sz="1400" dirty="0">
                  <a:latin typeface="Avenir Next LT Pro" panose="020B0504020202020204" pitchFamily="34" charset="0"/>
                </a:rPr>
                <a:t>What dx is missing?</a:t>
              </a:r>
            </a:p>
          </p:txBody>
        </p:sp>
        <p:sp>
          <p:nvSpPr>
            <p:cNvPr id="46" name="TextBox 45">
              <a:extLst>
                <a:ext uri="{FF2B5EF4-FFF2-40B4-BE49-F238E27FC236}">
                  <a16:creationId xmlns:a16="http://schemas.microsoft.com/office/drawing/2014/main" id="{524D344A-B2FF-89C5-6CD7-0FE80A27EC1A}"/>
                </a:ext>
              </a:extLst>
            </p:cNvPr>
            <p:cNvSpPr txBox="1"/>
            <p:nvPr/>
          </p:nvSpPr>
          <p:spPr>
            <a:xfrm>
              <a:off x="16260592" y="3748494"/>
              <a:ext cx="2165716" cy="1765362"/>
            </a:xfrm>
            <a:prstGeom prst="rect">
              <a:avLst/>
            </a:prstGeom>
            <a:noFill/>
            <a:ln w="28575">
              <a:solidFill>
                <a:srgbClr val="00B050"/>
              </a:solidFill>
            </a:ln>
          </p:spPr>
          <p:txBody>
            <a:bodyPr wrap="square" rtlCol="0" anchor="b">
              <a:noAutofit/>
            </a:bodyPr>
            <a:lstStyle/>
            <a:p>
              <a:pPr algn="ctr">
                <a:spcBef>
                  <a:spcPts val="600"/>
                </a:spcBef>
                <a:spcAft>
                  <a:spcPts val="600"/>
                </a:spcAft>
              </a:pPr>
              <a:r>
                <a:rPr lang="en-US" sz="1400" dirty="0">
                  <a:latin typeface="Avenir Next LT Pro" panose="020B0504020202020204" pitchFamily="34" charset="0"/>
                </a:rPr>
                <a:t>Are new/different education materials about CR needed?</a:t>
              </a:r>
            </a:p>
          </p:txBody>
        </p:sp>
        <p:sp>
          <p:nvSpPr>
            <p:cNvPr id="47" name="TextBox 46">
              <a:extLst>
                <a:ext uri="{FF2B5EF4-FFF2-40B4-BE49-F238E27FC236}">
                  <a16:creationId xmlns:a16="http://schemas.microsoft.com/office/drawing/2014/main" id="{3CDD0D70-42E6-8A8F-2897-0F5EEFFAC85C}"/>
                </a:ext>
              </a:extLst>
            </p:cNvPr>
            <p:cNvSpPr txBox="1"/>
            <p:nvPr/>
          </p:nvSpPr>
          <p:spPr>
            <a:xfrm>
              <a:off x="18558905" y="5198438"/>
              <a:ext cx="3137201" cy="1903402"/>
            </a:xfrm>
            <a:prstGeom prst="rect">
              <a:avLst/>
            </a:prstGeom>
            <a:noFill/>
            <a:ln w="28575">
              <a:solidFill>
                <a:srgbClr val="00B050"/>
              </a:solidFill>
            </a:ln>
          </p:spPr>
          <p:txBody>
            <a:bodyPr wrap="square" rtlCol="0" anchor="b">
              <a:noAutofit/>
            </a:bodyPr>
            <a:lstStyle/>
            <a:p>
              <a:pPr algn="ctr">
                <a:spcBef>
                  <a:spcPts val="600"/>
                </a:spcBef>
                <a:spcAft>
                  <a:spcPts val="600"/>
                </a:spcAft>
              </a:pPr>
              <a:r>
                <a:rPr lang="en-US" sz="1400" dirty="0">
                  <a:latin typeface="Avenir Next LT Pro" panose="020B0504020202020204" pitchFamily="34" charset="0"/>
                </a:rPr>
                <a:t>What data need to be monitored? How will progress be communicated?</a:t>
              </a:r>
            </a:p>
          </p:txBody>
        </p:sp>
      </p:grpSp>
    </p:spTree>
    <p:extLst>
      <p:ext uri="{BB962C8B-B14F-4D97-AF65-F5344CB8AC3E}">
        <p14:creationId xmlns:p14="http://schemas.microsoft.com/office/powerpoint/2010/main" val="2499728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3C3FA3-521B-76F4-529D-167FF354EDEF}"/>
              </a:ext>
            </a:extLst>
          </p:cNvPr>
          <p:cNvSpPr>
            <a:spLocks noGrp="1"/>
          </p:cNvSpPr>
          <p:nvPr>
            <p:ph type="title"/>
          </p:nvPr>
        </p:nvSpPr>
        <p:spPr/>
        <p:txBody>
          <a:bodyPr>
            <a:normAutofit/>
          </a:bodyPr>
          <a:lstStyle/>
          <a:p>
            <a:r>
              <a:rPr lang="en-US" sz="3200" dirty="0"/>
              <a:t>Sample Fishbone Diagram</a:t>
            </a:r>
          </a:p>
        </p:txBody>
      </p:sp>
      <p:grpSp>
        <p:nvGrpSpPr>
          <p:cNvPr id="3" name="Group 2" descr="Sample Fishbone Diagram of failures to refer all patients eligible for CR.">
            <a:extLst>
              <a:ext uri="{FF2B5EF4-FFF2-40B4-BE49-F238E27FC236}">
                <a16:creationId xmlns:a16="http://schemas.microsoft.com/office/drawing/2014/main" id="{5A6A666D-0203-28B1-2A4B-74136DB44C37}"/>
              </a:ext>
            </a:extLst>
          </p:cNvPr>
          <p:cNvGrpSpPr/>
          <p:nvPr/>
        </p:nvGrpSpPr>
        <p:grpSpPr>
          <a:xfrm>
            <a:off x="963284" y="1204717"/>
            <a:ext cx="10738013" cy="4144209"/>
            <a:chOff x="847170" y="1493131"/>
            <a:chExt cx="10738013" cy="4144209"/>
          </a:xfrm>
        </p:grpSpPr>
        <p:sp>
          <p:nvSpPr>
            <p:cNvPr id="68" name="TextBox 67">
              <a:extLst>
                <a:ext uri="{FF2B5EF4-FFF2-40B4-BE49-F238E27FC236}">
                  <a16:creationId xmlns:a16="http://schemas.microsoft.com/office/drawing/2014/main" id="{0BC8B516-CA1D-08BD-5B04-63A7BD5DE6A2}"/>
                </a:ext>
              </a:extLst>
            </p:cNvPr>
            <p:cNvSpPr txBox="1"/>
            <p:nvPr/>
          </p:nvSpPr>
          <p:spPr>
            <a:xfrm>
              <a:off x="1707322" y="2249770"/>
              <a:ext cx="3435150" cy="307777"/>
            </a:xfrm>
            <a:prstGeom prst="rect">
              <a:avLst/>
            </a:prstGeom>
            <a:noFill/>
          </p:spPr>
          <p:txBody>
            <a:bodyPr wrap="square" rtlCol="0">
              <a:spAutoFit/>
            </a:bodyPr>
            <a:lstStyle/>
            <a:p>
              <a:r>
                <a:rPr lang="en-US" sz="1400" dirty="0">
                  <a:latin typeface="Avenir Next LT Pro" panose="020B0504020202020204" pitchFamily="34" charset="0"/>
                </a:rPr>
                <a:t>Confusion over eligibility criteria </a:t>
              </a:r>
            </a:p>
          </p:txBody>
        </p:sp>
        <p:sp>
          <p:nvSpPr>
            <p:cNvPr id="69" name="TextBox 68">
              <a:extLst>
                <a:ext uri="{FF2B5EF4-FFF2-40B4-BE49-F238E27FC236}">
                  <a16:creationId xmlns:a16="http://schemas.microsoft.com/office/drawing/2014/main" id="{68C622FB-AE70-07B7-0038-AC1EE83550CA}"/>
                </a:ext>
              </a:extLst>
            </p:cNvPr>
            <p:cNvSpPr txBox="1"/>
            <p:nvPr/>
          </p:nvSpPr>
          <p:spPr>
            <a:xfrm>
              <a:off x="1847235" y="2678203"/>
              <a:ext cx="3761435" cy="307777"/>
            </a:xfrm>
            <a:prstGeom prst="rect">
              <a:avLst/>
            </a:prstGeom>
            <a:noFill/>
          </p:spPr>
          <p:txBody>
            <a:bodyPr wrap="square" rtlCol="0">
              <a:spAutoFit/>
            </a:bodyPr>
            <a:lstStyle/>
            <a:p>
              <a:r>
                <a:rPr lang="en-US" sz="1400" dirty="0">
                  <a:latin typeface="Avenir Next LT Pro" panose="020B0504020202020204" pitchFamily="34" charset="0"/>
                </a:rPr>
                <a:t>Exclusive reliance on admission codes</a:t>
              </a:r>
            </a:p>
          </p:txBody>
        </p:sp>
        <p:sp>
          <p:nvSpPr>
            <p:cNvPr id="70" name="TextBox 69">
              <a:extLst>
                <a:ext uri="{FF2B5EF4-FFF2-40B4-BE49-F238E27FC236}">
                  <a16:creationId xmlns:a16="http://schemas.microsoft.com/office/drawing/2014/main" id="{B61A3400-090F-D4AC-848A-C98FCB0C116E}"/>
                </a:ext>
              </a:extLst>
            </p:cNvPr>
            <p:cNvSpPr txBox="1"/>
            <p:nvPr/>
          </p:nvSpPr>
          <p:spPr>
            <a:xfrm>
              <a:off x="1998452" y="3081288"/>
              <a:ext cx="4398250" cy="307777"/>
            </a:xfrm>
            <a:prstGeom prst="rect">
              <a:avLst/>
            </a:prstGeom>
            <a:noFill/>
          </p:spPr>
          <p:txBody>
            <a:bodyPr wrap="square" rtlCol="0">
              <a:spAutoFit/>
            </a:bodyPr>
            <a:lstStyle/>
            <a:p>
              <a:r>
                <a:rPr lang="en-US" sz="1400" dirty="0">
                  <a:latin typeface="Avenir Next LT Pro" panose="020B0504020202020204" pitchFamily="34" charset="0"/>
                </a:rPr>
                <a:t>Ownership of eligibility determinations unclear</a:t>
              </a:r>
            </a:p>
          </p:txBody>
        </p:sp>
        <p:sp>
          <p:nvSpPr>
            <p:cNvPr id="85" name="TextBox 84">
              <a:extLst>
                <a:ext uri="{FF2B5EF4-FFF2-40B4-BE49-F238E27FC236}">
                  <a16:creationId xmlns:a16="http://schemas.microsoft.com/office/drawing/2014/main" id="{2AD175D6-E08D-5B3E-D112-18BA511D3CC8}"/>
                </a:ext>
              </a:extLst>
            </p:cNvPr>
            <p:cNvSpPr txBox="1"/>
            <p:nvPr/>
          </p:nvSpPr>
          <p:spPr>
            <a:xfrm>
              <a:off x="5818325" y="2249770"/>
              <a:ext cx="4231799" cy="307777"/>
            </a:xfrm>
            <a:prstGeom prst="rect">
              <a:avLst/>
            </a:prstGeom>
            <a:noFill/>
          </p:spPr>
          <p:txBody>
            <a:bodyPr wrap="square" rtlCol="0">
              <a:spAutoFit/>
            </a:bodyPr>
            <a:lstStyle/>
            <a:p>
              <a:r>
                <a:rPr lang="en-US" sz="1400" dirty="0">
                  <a:latin typeface="Avenir Next LT Pro" panose="020B0504020202020204" pitchFamily="34" charset="0"/>
                </a:rPr>
                <a:t>Confusion over who is responsible for referral</a:t>
              </a:r>
            </a:p>
          </p:txBody>
        </p:sp>
        <p:sp>
          <p:nvSpPr>
            <p:cNvPr id="86" name="TextBox 85">
              <a:extLst>
                <a:ext uri="{FF2B5EF4-FFF2-40B4-BE49-F238E27FC236}">
                  <a16:creationId xmlns:a16="http://schemas.microsoft.com/office/drawing/2014/main" id="{96D30B3B-46C4-B70A-191C-C6A769ED8C17}"/>
                </a:ext>
              </a:extLst>
            </p:cNvPr>
            <p:cNvSpPr txBox="1"/>
            <p:nvPr/>
          </p:nvSpPr>
          <p:spPr>
            <a:xfrm>
              <a:off x="5958239" y="2678203"/>
              <a:ext cx="4102045" cy="307777"/>
            </a:xfrm>
            <a:prstGeom prst="rect">
              <a:avLst/>
            </a:prstGeom>
            <a:noFill/>
          </p:spPr>
          <p:txBody>
            <a:bodyPr wrap="square" rtlCol="0">
              <a:spAutoFit/>
            </a:bodyPr>
            <a:lstStyle/>
            <a:p>
              <a:r>
                <a:rPr lang="en-US" sz="1400" dirty="0">
                  <a:latin typeface="Avenir Next LT Pro" panose="020B0504020202020204" pitchFamily="34" charset="0"/>
                </a:rPr>
                <a:t>CR program unaware of referral so no follow-up</a:t>
              </a:r>
            </a:p>
          </p:txBody>
        </p:sp>
        <p:sp>
          <p:nvSpPr>
            <p:cNvPr id="87" name="TextBox 86">
              <a:extLst>
                <a:ext uri="{FF2B5EF4-FFF2-40B4-BE49-F238E27FC236}">
                  <a16:creationId xmlns:a16="http://schemas.microsoft.com/office/drawing/2014/main" id="{2B9A3533-E884-111B-2B87-D6BF95288E3B}"/>
                </a:ext>
              </a:extLst>
            </p:cNvPr>
            <p:cNvSpPr txBox="1"/>
            <p:nvPr/>
          </p:nvSpPr>
          <p:spPr>
            <a:xfrm>
              <a:off x="6109456" y="3081288"/>
              <a:ext cx="4398250" cy="307777"/>
            </a:xfrm>
            <a:prstGeom prst="rect">
              <a:avLst/>
            </a:prstGeom>
            <a:noFill/>
          </p:spPr>
          <p:txBody>
            <a:bodyPr wrap="square" rtlCol="0">
              <a:spAutoFit/>
            </a:bodyPr>
            <a:lstStyle/>
            <a:p>
              <a:r>
                <a:rPr lang="en-US" sz="1400" dirty="0">
                  <a:latin typeface="Avenir Next LT Pro" panose="020B0504020202020204" pitchFamily="34" charset="0"/>
                </a:rPr>
                <a:t>Delayed follow-up due to CR program wait list</a:t>
              </a:r>
            </a:p>
          </p:txBody>
        </p:sp>
        <p:sp>
          <p:nvSpPr>
            <p:cNvPr id="91" name="TextBox 90">
              <a:extLst>
                <a:ext uri="{FF2B5EF4-FFF2-40B4-BE49-F238E27FC236}">
                  <a16:creationId xmlns:a16="http://schemas.microsoft.com/office/drawing/2014/main" id="{B1D9FD87-0AC5-006D-C3D0-F1557459DC01}"/>
                </a:ext>
              </a:extLst>
            </p:cNvPr>
            <p:cNvSpPr txBox="1"/>
            <p:nvPr/>
          </p:nvSpPr>
          <p:spPr>
            <a:xfrm>
              <a:off x="1940786" y="4526763"/>
              <a:ext cx="3435150" cy="307777"/>
            </a:xfrm>
            <a:prstGeom prst="rect">
              <a:avLst/>
            </a:prstGeom>
            <a:noFill/>
          </p:spPr>
          <p:txBody>
            <a:bodyPr wrap="square" rtlCol="0">
              <a:spAutoFit/>
            </a:bodyPr>
            <a:lstStyle/>
            <a:p>
              <a:r>
                <a:rPr lang="en-US" sz="1400" dirty="0">
                  <a:latin typeface="Avenir Next LT Pro" panose="020B0504020202020204" pitchFamily="34" charset="0"/>
                </a:rPr>
                <a:t>Lost track of paperwork</a:t>
              </a:r>
            </a:p>
          </p:txBody>
        </p:sp>
        <p:sp>
          <p:nvSpPr>
            <p:cNvPr id="92" name="TextBox 91">
              <a:extLst>
                <a:ext uri="{FF2B5EF4-FFF2-40B4-BE49-F238E27FC236}">
                  <a16:creationId xmlns:a16="http://schemas.microsoft.com/office/drawing/2014/main" id="{3FF4BF6C-6D05-5F47-9781-B0AF7A621C72}"/>
                </a:ext>
              </a:extLst>
            </p:cNvPr>
            <p:cNvSpPr txBox="1"/>
            <p:nvPr/>
          </p:nvSpPr>
          <p:spPr>
            <a:xfrm>
              <a:off x="2182299" y="4123994"/>
              <a:ext cx="3761435" cy="307777"/>
            </a:xfrm>
            <a:prstGeom prst="rect">
              <a:avLst/>
            </a:prstGeom>
            <a:noFill/>
          </p:spPr>
          <p:txBody>
            <a:bodyPr wrap="square" rtlCol="0">
              <a:spAutoFit/>
            </a:bodyPr>
            <a:lstStyle/>
            <a:p>
              <a:r>
                <a:rPr lang="en-US" sz="1400" dirty="0">
                  <a:latin typeface="Avenir Next LT Pro" panose="020B0504020202020204" pitchFamily="34" charset="0"/>
                </a:rPr>
                <a:t>Perception that patient won’t enroll anyway</a:t>
              </a:r>
            </a:p>
          </p:txBody>
        </p:sp>
        <p:sp>
          <p:nvSpPr>
            <p:cNvPr id="93" name="TextBox 92">
              <a:extLst>
                <a:ext uri="{FF2B5EF4-FFF2-40B4-BE49-F238E27FC236}">
                  <a16:creationId xmlns:a16="http://schemas.microsoft.com/office/drawing/2014/main" id="{BD6F8F3E-3105-0CFD-6B99-B1CFEC51EA5B}"/>
                </a:ext>
              </a:extLst>
            </p:cNvPr>
            <p:cNvSpPr txBox="1"/>
            <p:nvPr/>
          </p:nvSpPr>
          <p:spPr>
            <a:xfrm>
              <a:off x="2353836" y="3721225"/>
              <a:ext cx="4398250" cy="307777"/>
            </a:xfrm>
            <a:prstGeom prst="rect">
              <a:avLst/>
            </a:prstGeom>
            <a:noFill/>
          </p:spPr>
          <p:txBody>
            <a:bodyPr wrap="square" rtlCol="0">
              <a:spAutoFit/>
            </a:bodyPr>
            <a:lstStyle/>
            <a:p>
              <a:r>
                <a:rPr lang="en-US" sz="1400" dirty="0">
                  <a:latin typeface="Avenir Next LT Pro" panose="020B0504020202020204" pitchFamily="34" charset="0"/>
                </a:rPr>
                <a:t>Belief that CR is not beneficial</a:t>
              </a:r>
            </a:p>
          </p:txBody>
        </p:sp>
        <p:grpSp>
          <p:nvGrpSpPr>
            <p:cNvPr id="2" name="Group 1">
              <a:extLst>
                <a:ext uri="{FF2B5EF4-FFF2-40B4-BE49-F238E27FC236}">
                  <a16:creationId xmlns:a16="http://schemas.microsoft.com/office/drawing/2014/main" id="{3B2A0A61-D209-FB39-C23A-C803F1FC311A}"/>
                </a:ext>
              </a:extLst>
            </p:cNvPr>
            <p:cNvGrpSpPr/>
            <p:nvPr/>
          </p:nvGrpSpPr>
          <p:grpSpPr>
            <a:xfrm>
              <a:off x="847170" y="1493131"/>
              <a:ext cx="10738013" cy="4144209"/>
              <a:chOff x="847170" y="1493131"/>
              <a:chExt cx="10738013" cy="4144209"/>
            </a:xfrm>
          </p:grpSpPr>
          <p:sp>
            <p:nvSpPr>
              <p:cNvPr id="15" name="TextBox 14">
                <a:extLst>
                  <a:ext uri="{FF2B5EF4-FFF2-40B4-BE49-F238E27FC236}">
                    <a16:creationId xmlns:a16="http://schemas.microsoft.com/office/drawing/2014/main" id="{425BEE10-68E3-974E-B082-3E27B6977339}"/>
                  </a:ext>
                </a:extLst>
              </p:cNvPr>
              <p:cNvSpPr txBox="1"/>
              <p:nvPr/>
            </p:nvSpPr>
            <p:spPr>
              <a:xfrm>
                <a:off x="10257561" y="2777691"/>
                <a:ext cx="1327622" cy="1477328"/>
              </a:xfrm>
              <a:prstGeom prst="rect">
                <a:avLst/>
              </a:prstGeom>
              <a:solidFill>
                <a:srgbClr val="C42033"/>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Failure to refer all patients eligible for CR</a:t>
                </a:r>
              </a:p>
            </p:txBody>
          </p:sp>
          <p:cxnSp>
            <p:nvCxnSpPr>
              <p:cNvPr id="32" name="Straight Connector 31">
                <a:extLst>
                  <a:ext uri="{FF2B5EF4-FFF2-40B4-BE49-F238E27FC236}">
                    <a16:creationId xmlns:a16="http://schemas.microsoft.com/office/drawing/2014/main" id="{91381488-47D8-AF79-A2CB-B36C31536489}"/>
                  </a:ext>
                </a:extLst>
              </p:cNvPr>
              <p:cNvCxnSpPr>
                <a:cxnSpLocks/>
                <a:stCxn id="15" idx="1"/>
              </p:cNvCxnSpPr>
              <p:nvPr/>
            </p:nvCxnSpPr>
            <p:spPr>
              <a:xfrm flipH="1">
                <a:off x="1978132" y="3516355"/>
                <a:ext cx="82794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FA5427E-E619-2F4F-6ADC-1A14493961CC}"/>
                  </a:ext>
                </a:extLst>
              </p:cNvPr>
              <p:cNvCxnSpPr>
                <a:cxnSpLocks/>
              </p:cNvCxnSpPr>
              <p:nvPr/>
            </p:nvCxnSpPr>
            <p:spPr>
              <a:xfrm>
                <a:off x="1401192" y="1719222"/>
                <a:ext cx="590845" cy="18046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203C65-5665-B247-6B62-C6341C8F1969}"/>
                  </a:ext>
                </a:extLst>
              </p:cNvPr>
              <p:cNvCxnSpPr>
                <a:cxnSpLocks/>
              </p:cNvCxnSpPr>
              <p:nvPr/>
            </p:nvCxnSpPr>
            <p:spPr>
              <a:xfrm flipV="1">
                <a:off x="1475224" y="3518029"/>
                <a:ext cx="964450" cy="19485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5457F37-632D-32DE-7006-CD234E3D96FB}"/>
                  </a:ext>
                </a:extLst>
              </p:cNvPr>
              <p:cNvCxnSpPr>
                <a:cxnSpLocks/>
              </p:cNvCxnSpPr>
              <p:nvPr/>
            </p:nvCxnSpPr>
            <p:spPr>
              <a:xfrm>
                <a:off x="5538686" y="1719267"/>
                <a:ext cx="542536" cy="18046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2A3135-7122-17A4-A252-4EDCB35A0E8D}"/>
                  </a:ext>
                </a:extLst>
              </p:cNvPr>
              <p:cNvCxnSpPr>
                <a:cxnSpLocks/>
              </p:cNvCxnSpPr>
              <p:nvPr/>
            </p:nvCxnSpPr>
            <p:spPr>
              <a:xfrm flipV="1">
                <a:off x="6010872" y="3518029"/>
                <a:ext cx="964450" cy="1948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A02576-73D4-D6F6-F7F1-B3C1ECF26B7B}"/>
                  </a:ext>
                </a:extLst>
              </p:cNvPr>
              <p:cNvSpPr txBox="1"/>
              <p:nvPr/>
            </p:nvSpPr>
            <p:spPr>
              <a:xfrm>
                <a:off x="847170" y="1493131"/>
                <a:ext cx="2556588" cy="646331"/>
              </a:xfrm>
              <a:prstGeom prst="rect">
                <a:avLst/>
              </a:prstGeom>
              <a:solidFill>
                <a:srgbClr val="692A75"/>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Eligibility not identified</a:t>
                </a:r>
              </a:p>
            </p:txBody>
          </p:sp>
          <p:sp>
            <p:nvSpPr>
              <p:cNvPr id="29" name="TextBox 28">
                <a:extLst>
                  <a:ext uri="{FF2B5EF4-FFF2-40B4-BE49-F238E27FC236}">
                    <a16:creationId xmlns:a16="http://schemas.microsoft.com/office/drawing/2014/main" id="{C8B85E87-7017-CEDF-73FA-105CDC59497D}"/>
                  </a:ext>
                </a:extLst>
              </p:cNvPr>
              <p:cNvSpPr txBox="1"/>
              <p:nvPr/>
            </p:nvSpPr>
            <p:spPr>
              <a:xfrm>
                <a:off x="5382818" y="1493131"/>
                <a:ext cx="2556588" cy="646331"/>
              </a:xfrm>
              <a:prstGeom prst="rect">
                <a:avLst/>
              </a:prstGeom>
              <a:solidFill>
                <a:srgbClr val="692A75"/>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Referral process failures</a:t>
                </a:r>
              </a:p>
            </p:txBody>
          </p:sp>
          <p:sp>
            <p:nvSpPr>
              <p:cNvPr id="22" name="TextBox 21">
                <a:extLst>
                  <a:ext uri="{FF2B5EF4-FFF2-40B4-BE49-F238E27FC236}">
                    <a16:creationId xmlns:a16="http://schemas.microsoft.com/office/drawing/2014/main" id="{33227049-FF97-2545-2ECA-753649303163}"/>
                  </a:ext>
                </a:extLst>
              </p:cNvPr>
              <p:cNvSpPr txBox="1"/>
              <p:nvPr/>
            </p:nvSpPr>
            <p:spPr>
              <a:xfrm>
                <a:off x="5382818" y="4991008"/>
                <a:ext cx="2556588" cy="646331"/>
              </a:xfrm>
              <a:prstGeom prst="rect">
                <a:avLst/>
              </a:prstGeom>
              <a:solidFill>
                <a:srgbClr val="692A75"/>
              </a:solidFill>
              <a:ln>
                <a:noFill/>
              </a:ln>
            </p:spPr>
            <p:txBody>
              <a:bodyPr wrap="square" rtlCol="0">
                <a:spAutoFit/>
              </a:bodyPr>
              <a:lstStyle/>
              <a:p>
                <a:pPr algn="ctr"/>
                <a:r>
                  <a:rPr lang="en-US" b="1">
                    <a:solidFill>
                      <a:schemeClr val="bg1"/>
                    </a:solidFill>
                    <a:effectLst>
                      <a:outerShdw blurRad="38100" dist="38100" dir="2700000" algn="tl">
                        <a:srgbClr val="000000">
                          <a:alpha val="43137"/>
                        </a:srgbClr>
                      </a:outerShdw>
                    </a:effectLst>
                    <a:latin typeface="Avenir Next LT Pro" panose="020B0504020202020204" pitchFamily="34" charset="0"/>
                  </a:rPr>
                  <a:t>Patient objection to referral</a:t>
                </a:r>
              </a:p>
            </p:txBody>
          </p:sp>
          <p:sp>
            <p:nvSpPr>
              <p:cNvPr id="30" name="TextBox 29">
                <a:extLst>
                  <a:ext uri="{FF2B5EF4-FFF2-40B4-BE49-F238E27FC236}">
                    <a16:creationId xmlns:a16="http://schemas.microsoft.com/office/drawing/2014/main" id="{FAF7E09C-863A-EE35-3632-448DDF5E18B3}"/>
                  </a:ext>
                </a:extLst>
              </p:cNvPr>
              <p:cNvSpPr txBox="1"/>
              <p:nvPr/>
            </p:nvSpPr>
            <p:spPr>
              <a:xfrm>
                <a:off x="847170" y="4991009"/>
                <a:ext cx="2556588" cy="646331"/>
              </a:xfrm>
              <a:prstGeom prst="rect">
                <a:avLst/>
              </a:prstGeom>
              <a:solidFill>
                <a:srgbClr val="692A75"/>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Cardiologist failure to refer</a:t>
                </a:r>
              </a:p>
            </p:txBody>
          </p:sp>
        </p:grpSp>
        <p:sp>
          <p:nvSpPr>
            <p:cNvPr id="94" name="TextBox 93">
              <a:extLst>
                <a:ext uri="{FF2B5EF4-FFF2-40B4-BE49-F238E27FC236}">
                  <a16:creationId xmlns:a16="http://schemas.microsoft.com/office/drawing/2014/main" id="{E661FCA3-3F69-87AF-2CB7-38277F8763D7}"/>
                </a:ext>
              </a:extLst>
            </p:cNvPr>
            <p:cNvSpPr txBox="1"/>
            <p:nvPr/>
          </p:nvSpPr>
          <p:spPr>
            <a:xfrm>
              <a:off x="6532990" y="4526763"/>
              <a:ext cx="3934076" cy="307777"/>
            </a:xfrm>
            <a:prstGeom prst="rect">
              <a:avLst/>
            </a:prstGeom>
            <a:noFill/>
          </p:spPr>
          <p:txBody>
            <a:bodyPr wrap="square" rtlCol="0">
              <a:spAutoFit/>
            </a:bodyPr>
            <a:lstStyle/>
            <a:p>
              <a:r>
                <a:rPr lang="en-US" sz="1400" dirty="0">
                  <a:latin typeface="Avenir Next LT Pro" panose="020B0504020202020204" pitchFamily="34" charset="0"/>
                </a:rPr>
                <a:t>Depression or belief they cannot succeed</a:t>
              </a:r>
            </a:p>
          </p:txBody>
        </p:sp>
        <p:sp>
          <p:nvSpPr>
            <p:cNvPr id="95" name="TextBox 94">
              <a:extLst>
                <a:ext uri="{FF2B5EF4-FFF2-40B4-BE49-F238E27FC236}">
                  <a16:creationId xmlns:a16="http://schemas.microsoft.com/office/drawing/2014/main" id="{ADCF87A6-826F-1D0F-8104-0E9D9951D08E}"/>
                </a:ext>
              </a:extLst>
            </p:cNvPr>
            <p:cNvSpPr txBox="1"/>
            <p:nvPr/>
          </p:nvSpPr>
          <p:spPr>
            <a:xfrm>
              <a:off x="6774503" y="4123994"/>
              <a:ext cx="3761435" cy="307777"/>
            </a:xfrm>
            <a:prstGeom prst="rect">
              <a:avLst/>
            </a:prstGeom>
            <a:noFill/>
          </p:spPr>
          <p:txBody>
            <a:bodyPr wrap="square" rtlCol="0">
              <a:spAutoFit/>
            </a:bodyPr>
            <a:lstStyle/>
            <a:p>
              <a:r>
                <a:rPr lang="en-US" sz="1400" dirty="0">
                  <a:latin typeface="Avenir Next LT Pro" panose="020B0504020202020204" pitchFamily="34" charset="0"/>
                </a:rPr>
                <a:t>Concerns about cost and time required</a:t>
              </a:r>
            </a:p>
          </p:txBody>
        </p:sp>
        <p:sp>
          <p:nvSpPr>
            <p:cNvPr id="96" name="TextBox 95">
              <a:extLst>
                <a:ext uri="{FF2B5EF4-FFF2-40B4-BE49-F238E27FC236}">
                  <a16:creationId xmlns:a16="http://schemas.microsoft.com/office/drawing/2014/main" id="{CAFD6C87-9771-4702-EDDB-62CD0DD164AD}"/>
                </a:ext>
              </a:extLst>
            </p:cNvPr>
            <p:cNvSpPr txBox="1"/>
            <p:nvPr/>
          </p:nvSpPr>
          <p:spPr>
            <a:xfrm>
              <a:off x="6946040" y="3721225"/>
              <a:ext cx="4398250" cy="307777"/>
            </a:xfrm>
            <a:prstGeom prst="rect">
              <a:avLst/>
            </a:prstGeom>
            <a:noFill/>
          </p:spPr>
          <p:txBody>
            <a:bodyPr wrap="square" rtlCol="0">
              <a:spAutoFit/>
            </a:bodyPr>
            <a:lstStyle/>
            <a:p>
              <a:r>
                <a:rPr lang="en-US" sz="1400" dirty="0">
                  <a:latin typeface="Avenir Next LT Pro" panose="020B0504020202020204" pitchFamily="34" charset="0"/>
                </a:rPr>
                <a:t>Belief that CR is not beneficial</a:t>
              </a:r>
            </a:p>
          </p:txBody>
        </p:sp>
      </p:grpSp>
      <p:sp>
        <p:nvSpPr>
          <p:cNvPr id="4" name="Content Placeholder 3">
            <a:extLst>
              <a:ext uri="{FF2B5EF4-FFF2-40B4-BE49-F238E27FC236}">
                <a16:creationId xmlns:a16="http://schemas.microsoft.com/office/drawing/2014/main" id="{B0C7CE9F-AD0C-F64A-A9D7-5C58DD45FCE5}"/>
              </a:ext>
            </a:extLst>
          </p:cNvPr>
          <p:cNvSpPr>
            <a:spLocks noGrp="1"/>
          </p:cNvSpPr>
          <p:nvPr>
            <p:ph idx="1"/>
          </p:nvPr>
        </p:nvSpPr>
        <p:spPr>
          <a:xfrm>
            <a:off x="967770" y="5780890"/>
            <a:ext cx="10515600" cy="464654"/>
          </a:xfrm>
        </p:spPr>
        <p:txBody>
          <a:bodyPr>
            <a:normAutofit fontScale="77500" lnSpcReduction="20000"/>
          </a:bodyPr>
          <a:lstStyle/>
          <a:p>
            <a:pPr marL="0" indent="0">
              <a:buNone/>
            </a:pPr>
            <a:r>
              <a:rPr lang="en-US" dirty="0"/>
              <a:t>See the following slide for an accessible version of “Sample Fishbone Diagram”</a:t>
            </a:r>
            <a:endParaRPr lang="en-US" strike="sngStrike" dirty="0"/>
          </a:p>
        </p:txBody>
      </p:sp>
      <p:grpSp>
        <p:nvGrpSpPr>
          <p:cNvPr id="41" name="Group 40">
            <a:extLst>
              <a:ext uri="{FF2B5EF4-FFF2-40B4-BE49-F238E27FC236}">
                <a16:creationId xmlns:a16="http://schemas.microsoft.com/office/drawing/2014/main" id="{8C8FFAA3-B5AC-4AA1-8A19-282C09CE65F0}"/>
              </a:ext>
              <a:ext uri="{C183D7F6-B498-43B3-948B-1728B52AA6E4}">
                <adec:decorative xmlns:adec="http://schemas.microsoft.com/office/drawing/2017/decorative" val="1"/>
              </a:ext>
            </a:extLst>
          </p:cNvPr>
          <p:cNvGrpSpPr/>
          <p:nvPr/>
        </p:nvGrpSpPr>
        <p:grpSpPr>
          <a:xfrm>
            <a:off x="0" y="6361406"/>
            <a:ext cx="12192000" cy="496594"/>
            <a:chOff x="350718" y="293325"/>
            <a:chExt cx="8442563" cy="496594"/>
          </a:xfrm>
        </p:grpSpPr>
        <p:sp>
          <p:nvSpPr>
            <p:cNvPr id="47" name="Rectangle 46">
              <a:extLst>
                <a:ext uri="{FF2B5EF4-FFF2-40B4-BE49-F238E27FC236}">
                  <a16:creationId xmlns:a16="http://schemas.microsoft.com/office/drawing/2014/main" id="{3C3BFEA0-9D03-4253-8013-5DA5F24464D0}"/>
                </a:ext>
              </a:extLst>
            </p:cNvPr>
            <p:cNvSpPr/>
            <p:nvPr/>
          </p:nvSpPr>
          <p:spPr>
            <a:xfrm>
              <a:off x="2179519" y="293325"/>
              <a:ext cx="6613762" cy="496594"/>
            </a:xfrm>
            <a:prstGeom prst="rect">
              <a:avLst/>
            </a:prstGeom>
            <a:solidFill>
              <a:srgbClr val="C4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sp>
          <p:nvSpPr>
            <p:cNvPr id="48" name="Rectangle 47">
              <a:extLst>
                <a:ext uri="{FF2B5EF4-FFF2-40B4-BE49-F238E27FC236}">
                  <a16:creationId xmlns:a16="http://schemas.microsoft.com/office/drawing/2014/main" id="{4B89865E-23A7-46EF-BDE4-D539A2E690CF}"/>
                </a:ext>
              </a:extLst>
            </p:cNvPr>
            <p:cNvSpPr/>
            <p:nvPr/>
          </p:nvSpPr>
          <p:spPr>
            <a:xfrm>
              <a:off x="350718" y="293325"/>
              <a:ext cx="1922755" cy="496594"/>
            </a:xfrm>
            <a:prstGeom prst="rect">
              <a:avLst/>
            </a:prstGeom>
            <a:solidFill>
              <a:srgbClr val="69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pic>
          <p:nvPicPr>
            <p:cNvPr id="49" name="Picture 48">
              <a:extLst>
                <a:ext uri="{FF2B5EF4-FFF2-40B4-BE49-F238E27FC236}">
                  <a16:creationId xmlns:a16="http://schemas.microsoft.com/office/drawing/2014/main" id="{290386C6-A3AB-458A-83C8-7851965DBC6C}"/>
                </a:ext>
              </a:extLst>
            </p:cNvPr>
            <p:cNvPicPr>
              <a:picLocks noChangeAspect="1"/>
            </p:cNvPicPr>
            <p:nvPr/>
          </p:nvPicPr>
          <p:blipFill>
            <a:blip r:embed="rId3"/>
            <a:stretch>
              <a:fillRect/>
            </a:stretch>
          </p:blipFill>
          <p:spPr>
            <a:xfrm>
              <a:off x="527282" y="392350"/>
              <a:ext cx="1539512" cy="304279"/>
            </a:xfrm>
            <a:prstGeom prst="rect">
              <a:avLst/>
            </a:prstGeom>
          </p:spPr>
        </p:pic>
        <p:pic>
          <p:nvPicPr>
            <p:cNvPr id="50" name="Picture 49">
              <a:extLst>
                <a:ext uri="{FF2B5EF4-FFF2-40B4-BE49-F238E27FC236}">
                  <a16:creationId xmlns:a16="http://schemas.microsoft.com/office/drawing/2014/main" id="{C929609B-A37E-4B78-89BD-4618B16AA2FE}"/>
                </a:ext>
              </a:extLst>
            </p:cNvPr>
            <p:cNvPicPr>
              <a:picLocks noChangeAspect="1"/>
            </p:cNvPicPr>
            <p:nvPr/>
          </p:nvPicPr>
          <p:blipFill rotWithShape="1">
            <a:blip r:embed="rId4"/>
            <a:srcRect t="83069"/>
            <a:stretch/>
          </p:blipFill>
          <p:spPr>
            <a:xfrm>
              <a:off x="2462563" y="447104"/>
              <a:ext cx="4169968" cy="176509"/>
            </a:xfrm>
            <a:prstGeom prst="rect">
              <a:avLst/>
            </a:prstGeom>
          </p:spPr>
        </p:pic>
      </p:grpSp>
      <p:sp>
        <p:nvSpPr>
          <p:cNvPr id="7" name="Slide Number Placeholder 8">
            <a:extLst>
              <a:ext uri="{FF2B5EF4-FFF2-40B4-BE49-F238E27FC236}">
                <a16:creationId xmlns:a16="http://schemas.microsoft.com/office/drawing/2014/main" id="{2AB640F0-BEDC-9772-A9D3-1BC2E9AF54F5}"/>
              </a:ext>
              <a:ext uri="{C183D7F6-B498-43B3-948B-1728B52AA6E4}">
                <adec:decorative xmlns:adec="http://schemas.microsoft.com/office/drawing/2017/decorative" val="1"/>
              </a:ext>
            </a:extLst>
          </p:cNvPr>
          <p:cNvSpPr txBox="1">
            <a:spLocks/>
          </p:cNvSpPr>
          <p:nvPr/>
        </p:nvSpPr>
        <p:spPr>
          <a:xfrm>
            <a:off x="8958097" y="596357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78</a:t>
            </a:fld>
            <a:endParaRPr lang="en-US" dirty="0"/>
          </a:p>
        </p:txBody>
      </p:sp>
    </p:spTree>
    <p:extLst>
      <p:ext uri="{BB962C8B-B14F-4D97-AF65-F5344CB8AC3E}">
        <p14:creationId xmlns:p14="http://schemas.microsoft.com/office/powerpoint/2010/main" val="882962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3C3FA3-521B-76F4-529D-167FF354EDEF}"/>
              </a:ext>
            </a:extLst>
          </p:cNvPr>
          <p:cNvSpPr>
            <a:spLocks noGrp="1"/>
          </p:cNvSpPr>
          <p:nvPr>
            <p:ph type="title"/>
          </p:nvPr>
        </p:nvSpPr>
        <p:spPr/>
        <p:txBody>
          <a:bodyPr>
            <a:normAutofit/>
          </a:bodyPr>
          <a:lstStyle/>
          <a:p>
            <a:r>
              <a:rPr lang="en-US" sz="3200" dirty="0"/>
              <a:t>Accessible Sample Fishbone Diagram</a:t>
            </a:r>
          </a:p>
        </p:txBody>
      </p:sp>
      <p:sp>
        <p:nvSpPr>
          <p:cNvPr id="11" name="Text Placeholder 10">
            <a:extLst>
              <a:ext uri="{FF2B5EF4-FFF2-40B4-BE49-F238E27FC236}">
                <a16:creationId xmlns:a16="http://schemas.microsoft.com/office/drawing/2014/main" id="{70B38B6E-980C-ECF8-F7E7-BBE8F3DDEE40}"/>
              </a:ext>
            </a:extLst>
          </p:cNvPr>
          <p:cNvSpPr>
            <a:spLocks noGrp="1"/>
          </p:cNvSpPr>
          <p:nvPr>
            <p:ph type="body" sz="quarter" idx="13"/>
          </p:nvPr>
        </p:nvSpPr>
        <p:spPr>
          <a:xfrm>
            <a:off x="844395" y="1062319"/>
            <a:ext cx="10854119" cy="679395"/>
          </a:xfrm>
        </p:spPr>
        <p:txBody>
          <a:bodyPr/>
          <a:lstStyle/>
          <a:p>
            <a:r>
              <a:rPr lang="en-US" b="1" dirty="0">
                <a:latin typeface="Avenir Next LT Pro" panose="020B0504020202020204" pitchFamily="34" charset="0"/>
              </a:rPr>
              <a:t>Failure to refer all patients eligible for CR</a:t>
            </a:r>
          </a:p>
        </p:txBody>
      </p:sp>
      <p:sp>
        <p:nvSpPr>
          <p:cNvPr id="12" name="Text Placeholder 11">
            <a:extLst>
              <a:ext uri="{FF2B5EF4-FFF2-40B4-BE49-F238E27FC236}">
                <a16:creationId xmlns:a16="http://schemas.microsoft.com/office/drawing/2014/main" id="{4574FF7F-A044-AC54-19F4-9317979AF58D}"/>
              </a:ext>
            </a:extLst>
          </p:cNvPr>
          <p:cNvSpPr>
            <a:spLocks noGrp="1"/>
          </p:cNvSpPr>
          <p:nvPr>
            <p:ph type="body" sz="quarter" idx="14"/>
          </p:nvPr>
        </p:nvSpPr>
        <p:spPr>
          <a:xfrm>
            <a:off x="536574" y="1885357"/>
            <a:ext cx="5458805" cy="1850344"/>
          </a:xfrm>
        </p:spPr>
        <p:txBody>
          <a:bodyPr/>
          <a:lstStyle/>
          <a:p>
            <a:r>
              <a:rPr lang="en-US" b="1" dirty="0">
                <a:latin typeface="Avenir Next LT Pro" panose="020B0504020202020204" pitchFamily="34" charset="0"/>
              </a:rPr>
              <a:t>Eligibility not identified</a:t>
            </a:r>
          </a:p>
          <a:p>
            <a:pPr marL="285750" indent="-285750">
              <a:buFont typeface="Arial" panose="020B0604020202020204" pitchFamily="34" charset="0"/>
              <a:buChar char="•"/>
            </a:pPr>
            <a:r>
              <a:rPr lang="en-US" sz="1800" b="0" dirty="0">
                <a:solidFill>
                  <a:schemeClr val="tx1"/>
                </a:solidFill>
                <a:latin typeface="Avenir Next LT Pro" panose="020B0504020202020204" pitchFamily="34" charset="0"/>
              </a:rPr>
              <a:t>Confusion over eligibility criteria</a:t>
            </a:r>
          </a:p>
          <a:p>
            <a:pPr marL="285750" indent="-285750">
              <a:buFont typeface="Arial" panose="020B0604020202020204" pitchFamily="34" charset="0"/>
              <a:buChar char="•"/>
            </a:pPr>
            <a:r>
              <a:rPr lang="fr-FR" sz="1800" b="0" dirty="0">
                <a:solidFill>
                  <a:schemeClr val="tx1"/>
                </a:solidFill>
                <a:latin typeface="Avenir Next LT Pro" panose="020B0504020202020204" pitchFamily="34" charset="0"/>
              </a:rPr>
              <a:t>Exclusive </a:t>
            </a:r>
            <a:r>
              <a:rPr lang="fr-FR" sz="1800" b="0" dirty="0" err="1">
                <a:solidFill>
                  <a:schemeClr val="tx1"/>
                </a:solidFill>
                <a:latin typeface="Avenir Next LT Pro" panose="020B0504020202020204" pitchFamily="34" charset="0"/>
              </a:rPr>
              <a:t>reliance</a:t>
            </a:r>
            <a:r>
              <a:rPr lang="fr-FR" sz="1800" b="0" dirty="0">
                <a:solidFill>
                  <a:schemeClr val="tx1"/>
                </a:solidFill>
                <a:latin typeface="Avenir Next LT Pro" panose="020B0504020202020204" pitchFamily="34" charset="0"/>
              </a:rPr>
              <a:t> on admission codes</a:t>
            </a:r>
          </a:p>
          <a:p>
            <a:pPr marL="285750" indent="-285750">
              <a:buFont typeface="Arial" panose="020B0604020202020204" pitchFamily="34" charset="0"/>
              <a:buChar char="•"/>
            </a:pPr>
            <a:r>
              <a:rPr lang="en-US" sz="1800" b="0" dirty="0">
                <a:solidFill>
                  <a:schemeClr val="tx1"/>
                </a:solidFill>
                <a:latin typeface="Avenir Next LT Pro" panose="020B0504020202020204" pitchFamily="34" charset="0"/>
              </a:rPr>
              <a:t>Ownership of eligibility determinations unclear</a:t>
            </a:r>
          </a:p>
          <a:p>
            <a:endParaRPr lang="en-US" dirty="0"/>
          </a:p>
        </p:txBody>
      </p:sp>
      <p:sp>
        <p:nvSpPr>
          <p:cNvPr id="13" name="Text Placeholder 12">
            <a:extLst>
              <a:ext uri="{FF2B5EF4-FFF2-40B4-BE49-F238E27FC236}">
                <a16:creationId xmlns:a16="http://schemas.microsoft.com/office/drawing/2014/main" id="{2E66D833-B2E0-255D-F7B1-B5D5B14FC59B}"/>
              </a:ext>
            </a:extLst>
          </p:cNvPr>
          <p:cNvSpPr>
            <a:spLocks noGrp="1"/>
          </p:cNvSpPr>
          <p:nvPr>
            <p:ph type="body" sz="quarter" idx="15"/>
          </p:nvPr>
        </p:nvSpPr>
        <p:spPr>
          <a:xfrm>
            <a:off x="536574" y="4080641"/>
            <a:ext cx="5287268" cy="1832486"/>
          </a:xfrm>
        </p:spPr>
        <p:txBody>
          <a:bodyPr/>
          <a:lstStyle/>
          <a:p>
            <a:r>
              <a:rPr lang="en-US"/>
              <a:t>Cardiologist failure to refer</a:t>
            </a:r>
          </a:p>
          <a:p>
            <a:pPr marL="285750" indent="-285750">
              <a:buFont typeface="Arial" panose="020B0604020202020204" pitchFamily="34" charset="0"/>
              <a:buChar char="•"/>
            </a:pPr>
            <a:r>
              <a:rPr lang="en-US" b="0">
                <a:solidFill>
                  <a:schemeClr val="tx1"/>
                </a:solidFill>
              </a:rPr>
              <a:t>Belief </a:t>
            </a:r>
            <a:r>
              <a:rPr lang="en-US" b="0" dirty="0">
                <a:solidFill>
                  <a:schemeClr val="tx1"/>
                </a:solidFill>
              </a:rPr>
              <a:t>that CR is not beneficial</a:t>
            </a:r>
          </a:p>
          <a:p>
            <a:pPr marL="285750" indent="-285750">
              <a:buFont typeface="Arial" panose="020B0604020202020204" pitchFamily="34" charset="0"/>
              <a:buChar char="•"/>
            </a:pPr>
            <a:r>
              <a:rPr lang="en-US" b="0" dirty="0">
                <a:solidFill>
                  <a:schemeClr val="tx1"/>
                </a:solidFill>
              </a:rPr>
              <a:t>Perception that patient won’t enroll anyway</a:t>
            </a:r>
          </a:p>
          <a:p>
            <a:pPr marL="285750" indent="-285750">
              <a:buFont typeface="Arial" panose="020B0604020202020204" pitchFamily="34" charset="0"/>
              <a:buChar char="•"/>
            </a:pPr>
            <a:r>
              <a:rPr lang="en-US" b="0" dirty="0">
                <a:solidFill>
                  <a:schemeClr val="tx1"/>
                </a:solidFill>
              </a:rPr>
              <a:t>Lost track of paperwork</a:t>
            </a:r>
          </a:p>
          <a:p>
            <a:endParaRPr lang="en-US" dirty="0"/>
          </a:p>
        </p:txBody>
      </p:sp>
      <p:sp>
        <p:nvSpPr>
          <p:cNvPr id="14" name="Text Placeholder 13">
            <a:extLst>
              <a:ext uri="{FF2B5EF4-FFF2-40B4-BE49-F238E27FC236}">
                <a16:creationId xmlns:a16="http://schemas.microsoft.com/office/drawing/2014/main" id="{BCC8A7E9-4513-AC5E-C252-F42E47F3D2D1}"/>
              </a:ext>
            </a:extLst>
          </p:cNvPr>
          <p:cNvSpPr>
            <a:spLocks noGrp="1"/>
          </p:cNvSpPr>
          <p:nvPr>
            <p:ph type="body" sz="quarter" idx="16"/>
          </p:nvPr>
        </p:nvSpPr>
        <p:spPr>
          <a:xfrm>
            <a:off x="6197599" y="1885357"/>
            <a:ext cx="5458805" cy="2041920"/>
          </a:xfrm>
        </p:spPr>
        <p:txBody>
          <a:bodyPr/>
          <a:lstStyle/>
          <a:p>
            <a:r>
              <a:rPr lang="en-US" dirty="0"/>
              <a:t>Referral process failures</a:t>
            </a:r>
          </a:p>
          <a:p>
            <a:pPr marL="285750" indent="-285750">
              <a:buFont typeface="Arial" panose="020B0604020202020204" pitchFamily="34" charset="0"/>
              <a:buChar char="•"/>
            </a:pPr>
            <a:r>
              <a:rPr lang="en-US" b="0" dirty="0">
                <a:solidFill>
                  <a:schemeClr val="tx1"/>
                </a:solidFill>
              </a:rPr>
              <a:t>Confusion over who is responsible for referral</a:t>
            </a:r>
          </a:p>
          <a:p>
            <a:pPr marL="285750" indent="-285750">
              <a:buFont typeface="Arial" panose="020B0604020202020204" pitchFamily="34" charset="0"/>
              <a:buChar char="•"/>
            </a:pPr>
            <a:r>
              <a:rPr lang="en-US" b="0" dirty="0">
                <a:solidFill>
                  <a:schemeClr val="tx1"/>
                </a:solidFill>
              </a:rPr>
              <a:t>CR program unaware of referral so no follow-up</a:t>
            </a:r>
          </a:p>
          <a:p>
            <a:pPr marL="285750" indent="-285750">
              <a:buFont typeface="Arial" panose="020B0604020202020204" pitchFamily="34" charset="0"/>
              <a:buChar char="•"/>
            </a:pPr>
            <a:r>
              <a:rPr lang="en-US" b="0" dirty="0">
                <a:solidFill>
                  <a:schemeClr val="tx1"/>
                </a:solidFill>
              </a:rPr>
              <a:t>Delayed follow-up due to CR program wait list</a:t>
            </a:r>
          </a:p>
        </p:txBody>
      </p:sp>
      <p:sp>
        <p:nvSpPr>
          <p:cNvPr id="16" name="Text Placeholder 15">
            <a:extLst>
              <a:ext uri="{FF2B5EF4-FFF2-40B4-BE49-F238E27FC236}">
                <a16:creationId xmlns:a16="http://schemas.microsoft.com/office/drawing/2014/main" id="{BF28EC84-824C-2222-030C-F7456BFE9F34}"/>
              </a:ext>
            </a:extLst>
          </p:cNvPr>
          <p:cNvSpPr>
            <a:spLocks noGrp="1"/>
          </p:cNvSpPr>
          <p:nvPr>
            <p:ph type="body" sz="quarter" idx="17"/>
          </p:nvPr>
        </p:nvSpPr>
        <p:spPr>
          <a:xfrm>
            <a:off x="6197599" y="4080641"/>
            <a:ext cx="5458805" cy="1953233"/>
          </a:xfrm>
        </p:spPr>
        <p:txBody>
          <a:bodyPr/>
          <a:lstStyle/>
          <a:p>
            <a:r>
              <a:rPr lang="en-US" dirty="0"/>
              <a:t>Patient objection to referral</a:t>
            </a:r>
          </a:p>
          <a:p>
            <a:pPr marL="285750" indent="-285750">
              <a:buFont typeface="Arial" panose="020B0604020202020204" pitchFamily="34" charset="0"/>
              <a:buChar char="•"/>
            </a:pPr>
            <a:r>
              <a:rPr lang="en-US" b="0" dirty="0">
                <a:solidFill>
                  <a:schemeClr val="tx1"/>
                </a:solidFill>
              </a:rPr>
              <a:t>Belief that CR is not beneficial</a:t>
            </a:r>
          </a:p>
          <a:p>
            <a:pPr marL="285750" indent="-285750">
              <a:buFont typeface="Arial" panose="020B0604020202020204" pitchFamily="34" charset="0"/>
              <a:buChar char="•"/>
            </a:pPr>
            <a:r>
              <a:rPr lang="en-US" b="0" dirty="0">
                <a:solidFill>
                  <a:schemeClr val="tx1"/>
                </a:solidFill>
              </a:rPr>
              <a:t>Concerns about cost and time required</a:t>
            </a:r>
          </a:p>
          <a:p>
            <a:pPr marL="285750" indent="-285750">
              <a:buFont typeface="Arial" panose="020B0604020202020204" pitchFamily="34" charset="0"/>
              <a:buChar char="•"/>
            </a:pPr>
            <a:r>
              <a:rPr lang="en-US" b="0" dirty="0">
                <a:solidFill>
                  <a:schemeClr val="tx1"/>
                </a:solidFill>
              </a:rPr>
              <a:t>Depression or belief they cannot succeed</a:t>
            </a:r>
          </a:p>
          <a:p>
            <a:endParaRPr lang="en-US" dirty="0"/>
          </a:p>
        </p:txBody>
      </p:sp>
      <p:sp>
        <p:nvSpPr>
          <p:cNvPr id="7" name="Slide Number Placeholder 8">
            <a:extLst>
              <a:ext uri="{FF2B5EF4-FFF2-40B4-BE49-F238E27FC236}">
                <a16:creationId xmlns:a16="http://schemas.microsoft.com/office/drawing/2014/main" id="{2AB640F0-BEDC-9772-A9D3-1BC2E9AF54F5}"/>
              </a:ext>
            </a:extLst>
          </p:cNvPr>
          <p:cNvSpPr txBox="1">
            <a:spLocks/>
          </p:cNvSpPr>
          <p:nvPr/>
        </p:nvSpPr>
        <p:spPr>
          <a:xfrm>
            <a:off x="8763000" y="596276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79</a:t>
            </a:fld>
            <a:endParaRPr lang="en-US" dirty="0"/>
          </a:p>
        </p:txBody>
      </p:sp>
      <p:pic>
        <p:nvPicPr>
          <p:cNvPr id="17" name="Picture 16" descr="Take Heart. AHRQ's  Initiative to Increase Use of Cardiac Rehabilitation">
            <a:extLst>
              <a:ext uri="{FF2B5EF4-FFF2-40B4-BE49-F238E27FC236}">
                <a16:creationId xmlns:a16="http://schemas.microsoft.com/office/drawing/2014/main" id="{AE20794C-93C2-24BF-274E-DB2E3F982DA8}"/>
              </a:ext>
            </a:extLst>
          </p:cNvPr>
          <p:cNvPicPr>
            <a:picLocks noChangeAspect="1"/>
          </p:cNvPicPr>
          <p:nvPr/>
        </p:nvPicPr>
        <p:blipFill>
          <a:blip r:embed="rId3"/>
          <a:stretch>
            <a:fillRect/>
          </a:stretch>
        </p:blipFill>
        <p:spPr>
          <a:xfrm>
            <a:off x="0" y="6364224"/>
            <a:ext cx="12192000" cy="493776"/>
          </a:xfrm>
          <a:prstGeom prst="rect">
            <a:avLst/>
          </a:prstGeom>
        </p:spPr>
      </p:pic>
    </p:spTree>
    <p:extLst>
      <p:ext uri="{BB962C8B-B14F-4D97-AF65-F5344CB8AC3E}">
        <p14:creationId xmlns:p14="http://schemas.microsoft.com/office/powerpoint/2010/main" val="110360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Enhancing Care Coordination for CR</a:t>
            </a:r>
          </a:p>
        </p:txBody>
      </p:sp>
      <p:sp>
        <p:nvSpPr>
          <p:cNvPr id="8" name="Content Placeholder 7">
            <a:extLst>
              <a:ext uri="{FF2B5EF4-FFF2-40B4-BE49-F238E27FC236}">
                <a16:creationId xmlns:a16="http://schemas.microsoft.com/office/drawing/2014/main" id="{DC3BC1F7-28E4-1FBE-8A98-6C0FC86D9352}"/>
              </a:ext>
            </a:extLst>
          </p:cNvPr>
          <p:cNvSpPr>
            <a:spLocks noGrp="1"/>
          </p:cNvSpPr>
          <p:nvPr>
            <p:ph idx="1"/>
          </p:nvPr>
        </p:nvSpPr>
        <p:spPr>
          <a:xfrm>
            <a:off x="838200" y="1256146"/>
            <a:ext cx="10515600" cy="2172854"/>
          </a:xfrm>
        </p:spPr>
        <p:txBody>
          <a:bodyPr>
            <a:normAutofit fontScale="85000" lnSpcReduction="10000"/>
          </a:bodyPr>
          <a:lstStyle/>
          <a:p>
            <a:pPr marL="0" indent="0">
              <a:buNone/>
            </a:pPr>
            <a:r>
              <a:rPr lang="en-US" sz="3200" b="1" dirty="0">
                <a:solidFill>
                  <a:schemeClr val="accent6">
                    <a:lumMod val="75000"/>
                  </a:schemeClr>
                </a:solidFill>
              </a:rPr>
              <a:t>Effective Care Coordination (CC) for CR involves </a:t>
            </a:r>
          </a:p>
          <a:p>
            <a:r>
              <a:rPr lang="en-US" dirty="0"/>
              <a:t> Introducing or improving processes for systematically ensuring that ALL eligible patients get referred, enroll, and participate fully in CR. </a:t>
            </a:r>
          </a:p>
          <a:p>
            <a:r>
              <a:rPr lang="en-US" dirty="0"/>
              <a:t>Identifying and addressing the specific barriers that are preventing your patients from participating in highly beneficial services.</a:t>
            </a:r>
          </a:p>
        </p:txBody>
      </p:sp>
      <p:pic>
        <p:nvPicPr>
          <p:cNvPr id="5" name="Picture 4" descr="Effective Care Coordination (CC) leads to Increase Enrollment and Increase Adherence">
            <a:extLst>
              <a:ext uri="{FF2B5EF4-FFF2-40B4-BE49-F238E27FC236}">
                <a16:creationId xmlns:a16="http://schemas.microsoft.com/office/drawing/2014/main" id="{3794E8BC-E1C9-CD29-B0E5-53824D6830A8}"/>
              </a:ext>
            </a:extLst>
          </p:cNvPr>
          <p:cNvPicPr>
            <a:picLocks noChangeAspect="1"/>
          </p:cNvPicPr>
          <p:nvPr/>
        </p:nvPicPr>
        <p:blipFill>
          <a:blip r:embed="rId3"/>
          <a:stretch>
            <a:fillRect/>
          </a:stretch>
        </p:blipFill>
        <p:spPr>
          <a:xfrm>
            <a:off x="1947339" y="3637298"/>
            <a:ext cx="7687722" cy="2719052"/>
          </a:xfrm>
          <a:prstGeom prst="rect">
            <a:avLst/>
          </a:prstGeom>
        </p:spPr>
      </p:pic>
      <p:sp>
        <p:nvSpPr>
          <p:cNvPr id="7" name="Slide Number Placeholder 8">
            <a:extLst>
              <a:ext uri="{FF2B5EF4-FFF2-40B4-BE49-F238E27FC236}">
                <a16:creationId xmlns:a16="http://schemas.microsoft.com/office/drawing/2014/main" id="{2C1DCF91-DDA9-0513-0D79-A8F01E889118}"/>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8</a:t>
            </a:fld>
            <a:endParaRPr lang="en-US" dirty="0"/>
          </a:p>
        </p:txBody>
      </p:sp>
    </p:spTree>
    <p:extLst>
      <p:ext uri="{BB962C8B-B14F-4D97-AF65-F5344CB8AC3E}">
        <p14:creationId xmlns:p14="http://schemas.microsoft.com/office/powerpoint/2010/main" val="390279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1E66-F293-4AFB-9CC4-8D7EE66F2D6C}"/>
              </a:ext>
            </a:extLst>
          </p:cNvPr>
          <p:cNvSpPr>
            <a:spLocks noGrp="1"/>
          </p:cNvSpPr>
          <p:nvPr>
            <p:ph type="title"/>
          </p:nvPr>
        </p:nvSpPr>
        <p:spPr>
          <a:solidFill>
            <a:srgbClr val="C10230"/>
          </a:solidFill>
        </p:spPr>
        <p:txBody>
          <a:bodyPr vert="horz" lIns="91440" tIns="45720" rIns="91440" bIns="45720" rtlCol="0" anchor="ctr">
            <a:normAutofit/>
          </a:bodyPr>
          <a:lstStyle/>
          <a:p>
            <a:r>
              <a:rPr lang="en-US" dirty="0"/>
              <a:t>The Purpose of </a:t>
            </a:r>
            <a:r>
              <a:rPr lang="en-US" dirty="0" err="1"/>
              <a:t>TAKEheart</a:t>
            </a:r>
            <a:endParaRPr lang="en-US" dirty="0"/>
          </a:p>
        </p:txBody>
      </p:sp>
      <p:sp>
        <p:nvSpPr>
          <p:cNvPr id="8" name="Content Placeholder 7">
            <a:extLst>
              <a:ext uri="{FF2B5EF4-FFF2-40B4-BE49-F238E27FC236}">
                <a16:creationId xmlns:a16="http://schemas.microsoft.com/office/drawing/2014/main" id="{9AA4DF9A-374D-7D83-A7B0-33C26DB501B1}"/>
              </a:ext>
            </a:extLst>
          </p:cNvPr>
          <p:cNvSpPr>
            <a:spLocks noGrp="1"/>
          </p:cNvSpPr>
          <p:nvPr>
            <p:ph sz="half" idx="1"/>
          </p:nvPr>
        </p:nvSpPr>
        <p:spPr>
          <a:xfrm>
            <a:off x="762000" y="1081881"/>
            <a:ext cx="9886950" cy="1123917"/>
          </a:xfrm>
        </p:spPr>
        <p:txBody>
          <a:bodyPr/>
          <a:lstStyle/>
          <a:p>
            <a:pPr marL="0" indent="0">
              <a:buNone/>
            </a:pPr>
            <a:r>
              <a:rPr lang="en-US" dirty="0"/>
              <a:t>The purpose of </a:t>
            </a:r>
            <a:r>
              <a:rPr lang="en-US" dirty="0" err="1"/>
              <a:t>TAKEheart</a:t>
            </a:r>
            <a:r>
              <a:rPr lang="en-US" dirty="0"/>
              <a:t> is to close the gap between CR evidence and practice.</a:t>
            </a:r>
          </a:p>
          <a:p>
            <a:endParaRPr lang="en-US" dirty="0"/>
          </a:p>
        </p:txBody>
      </p:sp>
      <p:sp>
        <p:nvSpPr>
          <p:cNvPr id="3" name="Content Placeholder 2">
            <a:extLst>
              <a:ext uri="{FF2B5EF4-FFF2-40B4-BE49-F238E27FC236}">
                <a16:creationId xmlns:a16="http://schemas.microsoft.com/office/drawing/2014/main" id="{CCD70F36-93C3-26E1-2620-ED57B3F39AC5}"/>
              </a:ext>
            </a:extLst>
          </p:cNvPr>
          <p:cNvSpPr>
            <a:spLocks noGrp="1"/>
          </p:cNvSpPr>
          <p:nvPr>
            <p:ph sz="half" idx="2"/>
          </p:nvPr>
        </p:nvSpPr>
        <p:spPr>
          <a:xfrm>
            <a:off x="1068457" y="2370137"/>
            <a:ext cx="4048492" cy="4351338"/>
          </a:xfrm>
        </p:spPr>
        <p:txBody>
          <a:bodyPr/>
          <a:lstStyle/>
          <a:p>
            <a:pPr marL="0" indent="0" algn="ctr">
              <a:buNone/>
            </a:pPr>
            <a:r>
              <a:rPr lang="en-US" sz="2800" b="1" i="1" dirty="0">
                <a:solidFill>
                  <a:srgbClr val="692A75"/>
                </a:solidFill>
                <a:latin typeface="Avenir Next LT Pro" panose="020B0504020202020204" pitchFamily="34" charset="0"/>
              </a:rPr>
              <a:t>"Increasing CR participation from 20% to 70% could save 25,000 lives </a:t>
            </a:r>
            <a:br>
              <a:rPr lang="en-US" sz="2800" b="1" i="1" dirty="0">
                <a:solidFill>
                  <a:srgbClr val="692A75"/>
                </a:solidFill>
                <a:latin typeface="Avenir Next LT Pro" panose="020B0504020202020204" pitchFamily="34" charset="0"/>
              </a:rPr>
            </a:br>
            <a:r>
              <a:rPr lang="en-US" sz="2800" b="1" i="1" dirty="0">
                <a:solidFill>
                  <a:srgbClr val="692A75"/>
                </a:solidFill>
                <a:latin typeface="Avenir Next LT Pro" panose="020B0504020202020204" pitchFamily="34" charset="0"/>
              </a:rPr>
              <a:t>and prevent 180,000 hospitalizations annually in the </a:t>
            </a:r>
            <a:br>
              <a:rPr lang="en-US" sz="2800" b="1" i="1" dirty="0">
                <a:solidFill>
                  <a:srgbClr val="692A75"/>
                </a:solidFill>
                <a:latin typeface="Avenir Next LT Pro" panose="020B0504020202020204" pitchFamily="34" charset="0"/>
              </a:rPr>
            </a:br>
            <a:r>
              <a:rPr lang="en-US" sz="2800" b="1" i="1" dirty="0">
                <a:solidFill>
                  <a:srgbClr val="692A75"/>
                </a:solidFill>
                <a:latin typeface="Avenir Next LT Pro" panose="020B0504020202020204" pitchFamily="34" charset="0"/>
              </a:rPr>
              <a:t>United States."</a:t>
            </a:r>
            <a:endParaRPr lang="en-US" sz="2800" dirty="0">
              <a:solidFill>
                <a:srgbClr val="692A75"/>
              </a:solidFill>
              <a:latin typeface="Avenir Next LT Pro" panose="020B0504020202020204" pitchFamily="34" charset="0"/>
              <a:cs typeface="Calibri" panose="020F0502020204030204"/>
            </a:endParaRPr>
          </a:p>
        </p:txBody>
      </p:sp>
      <p:pic>
        <p:nvPicPr>
          <p:cNvPr id="27" name="Picture 2" descr="This is a screenshot from a journal article about increasing CR participation from 20% to 70%"/>
          <p:cNvPicPr>
            <a:picLocks noChangeAspect="1" noChangeArrowheads="1"/>
          </p:cNvPicPr>
          <p:nvPr/>
        </p:nvPicPr>
        <p:blipFill rotWithShape="1">
          <a:blip r:embed="rId3">
            <a:extLst>
              <a:ext uri="{28A0092B-C50C-407E-A947-70E740481C1C}">
                <a14:useLocalDpi xmlns:a14="http://schemas.microsoft.com/office/drawing/2010/main" val="0"/>
              </a:ext>
            </a:extLst>
          </a:blip>
          <a:srcRect l="774" t="1376" r="2713" b="12923"/>
          <a:stretch/>
        </p:blipFill>
        <p:spPr bwMode="auto">
          <a:xfrm>
            <a:off x="5780876" y="2205798"/>
            <a:ext cx="5571758" cy="3962218"/>
          </a:xfrm>
          <a:prstGeom prst="rect">
            <a:avLst/>
          </a:prstGeom>
          <a:ln w="9525" cap="sq">
            <a:no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Slide Number Placeholder 8">
            <a:extLst>
              <a:ext uri="{FF2B5EF4-FFF2-40B4-BE49-F238E27FC236}">
                <a16:creationId xmlns:a16="http://schemas.microsoft.com/office/drawing/2014/main" id="{78DA2BFB-4843-D739-ECA6-6E0BB7E6B8DC}"/>
              </a:ext>
            </a:extLst>
          </p:cNvPr>
          <p:cNvSpPr txBox="1">
            <a:spLocks/>
          </p:cNvSpPr>
          <p:nvPr/>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venir Next LT Pro"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FAB8D9-EC93-452B-B8CD-B076CB1D95D6}" type="slidenum">
              <a:rPr lang="en-US" smtClean="0"/>
              <a:pPr/>
              <a:t>9</a:t>
            </a:fld>
            <a:endParaRPr lang="en-US" dirty="0"/>
          </a:p>
        </p:txBody>
      </p:sp>
    </p:spTree>
    <p:extLst>
      <p:ext uri="{BB962C8B-B14F-4D97-AF65-F5344CB8AC3E}">
        <p14:creationId xmlns:p14="http://schemas.microsoft.com/office/powerpoint/2010/main" val="474002046"/>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TAKEHeart">
      <a:dk1>
        <a:sysClr val="windowText" lastClr="000000"/>
      </a:dk1>
      <a:lt1>
        <a:srgbClr val="FFFFFF"/>
      </a:lt1>
      <a:dk2>
        <a:srgbClr val="691F74"/>
      </a:dk2>
      <a:lt2>
        <a:srgbClr val="C10230"/>
      </a:lt2>
      <a:accent1>
        <a:srgbClr val="005DBA"/>
      </a:accent1>
      <a:accent2>
        <a:srgbClr val="007481"/>
      </a:accent2>
      <a:accent3>
        <a:srgbClr val="009ADE"/>
      </a:accent3>
      <a:accent4>
        <a:srgbClr val="FFC000"/>
      </a:accent4>
      <a:accent5>
        <a:srgbClr val="A2C5D3"/>
      </a:accent5>
      <a:accent6>
        <a:srgbClr val="D390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37E4A027E6E04C9666B28804E60757" ma:contentTypeVersion="8" ma:contentTypeDescription="Create a new document." ma:contentTypeScope="" ma:versionID="49289f68dbaabb7c795d28a4768861d9">
  <xsd:schema xmlns:xsd="http://www.w3.org/2001/XMLSchema" xmlns:xs="http://www.w3.org/2001/XMLSchema" xmlns:p="http://schemas.microsoft.com/office/2006/metadata/properties" xmlns:ns2="69f55713-d1b9-40c1-a72c-05f25261be9c" xmlns:ns3="bfd16a6f-65fb-482b-bd4a-5261e380b643" targetNamespace="http://schemas.microsoft.com/office/2006/metadata/properties" ma:root="true" ma:fieldsID="53e5905887a6b2119991a78cecfc478d" ns2:_="" ns3:_="">
    <xsd:import namespace="69f55713-d1b9-40c1-a72c-05f25261be9c"/>
    <xsd:import namespace="bfd16a6f-65fb-482b-bd4a-5261e380b6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f55713-d1b9-40c1-a72c-05f25261b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d16a6f-65fb-482b-bd4a-5261e380b6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fd16a6f-65fb-482b-bd4a-5261e380b643">
      <UserInfo>
        <DisplayName/>
        <AccountId xsi:nil="true"/>
        <AccountType/>
      </UserInfo>
    </SharedWithUsers>
    <MediaLengthInSeconds xmlns="69f55713-d1b9-40c1-a72c-05f25261be9c" xsi:nil="true"/>
  </documentManagement>
</p:properties>
</file>

<file path=customXml/itemProps1.xml><?xml version="1.0" encoding="utf-8"?>
<ds:datastoreItem xmlns:ds="http://schemas.openxmlformats.org/officeDocument/2006/customXml" ds:itemID="{5F04F296-17BE-4EE5-8FAB-F9B0A5C6B05F}">
  <ds:schemaRefs>
    <ds:schemaRef ds:uri="http://schemas.microsoft.com/sharepoint/v3/contenttype/forms"/>
  </ds:schemaRefs>
</ds:datastoreItem>
</file>

<file path=customXml/itemProps2.xml><?xml version="1.0" encoding="utf-8"?>
<ds:datastoreItem xmlns:ds="http://schemas.openxmlformats.org/officeDocument/2006/customXml" ds:itemID="{C066CB61-E1BE-4B76-9606-9A6870CB9A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f55713-d1b9-40c1-a72c-05f25261be9c"/>
    <ds:schemaRef ds:uri="bfd16a6f-65fb-482b-bd4a-5261e380b6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7445CD-7A6C-4ED7-8DD4-550C959F7CD7}">
  <ds:schemaRefs>
    <ds:schemaRef ds:uri="http://schemas.openxmlformats.org/package/2006/metadata/core-properties"/>
    <ds:schemaRef ds:uri="http://purl.org/dc/elements/1.1/"/>
    <ds:schemaRef ds:uri="http://schemas.microsoft.com/office/infopath/2007/PartnerControls"/>
    <ds:schemaRef ds:uri="6c854b04-c9c6-4391-adbe-2e73191270e7"/>
    <ds:schemaRef ds:uri="205b23bd-3f6b-4c92-9171-1edcfba7f255"/>
    <ds:schemaRef ds:uri="http://purl.org/dc/terms/"/>
    <ds:schemaRef ds:uri="http://www.w3.org/XML/1998/namespace"/>
    <ds:schemaRef ds:uri="http://schemas.microsoft.com/office/2006/documentManagement/types"/>
    <ds:schemaRef ds:uri="bfbb1f28-f5ec-4e81-bb92-6a9db50858ef"/>
    <ds:schemaRef ds:uri="http://schemas.microsoft.com/office/2006/metadata/properties"/>
    <ds:schemaRef ds:uri="http://purl.org/dc/dcmitype/"/>
    <ds:schemaRef ds:uri="bfd16a6f-65fb-482b-bd4a-5261e380b643"/>
    <ds:schemaRef ds:uri="69f55713-d1b9-40c1-a72c-05f25261be9c"/>
  </ds:schemaRefs>
</ds:datastoreItem>
</file>

<file path=docProps/app.xml><?xml version="1.0" encoding="utf-8"?>
<Properties xmlns="http://schemas.openxmlformats.org/officeDocument/2006/extended-properties" xmlns:vt="http://schemas.openxmlformats.org/officeDocument/2006/docPropsVTypes">
  <TotalTime>4743</TotalTime>
  <Words>11737</Words>
  <Application>Microsoft Office PowerPoint</Application>
  <PresentationFormat>Widescreen</PresentationFormat>
  <Paragraphs>1121</Paragraphs>
  <Slides>79</Slides>
  <Notes>79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79</vt:i4>
      </vt:variant>
    </vt:vector>
  </HeadingPairs>
  <TitlesOfParts>
    <vt:vector size="93" baseType="lpstr">
      <vt:lpstr>Arial</vt:lpstr>
      <vt:lpstr>Avenir Next LT Pro</vt:lpstr>
      <vt:lpstr>Calibri</vt:lpstr>
      <vt:lpstr>Calibri Light</vt:lpstr>
      <vt:lpstr>Courier New</vt:lpstr>
      <vt:lpstr>Segoe UI</vt:lpstr>
      <vt:lpstr>Source Sans Pro</vt:lpstr>
      <vt:lpstr>Symbol</vt:lpstr>
      <vt:lpstr>Times New Roman</vt:lpstr>
      <vt:lpstr>Wingdings</vt:lpstr>
      <vt:lpstr>3_Office Theme</vt:lpstr>
      <vt:lpstr>Office Theme</vt:lpstr>
      <vt:lpstr>4_Office Theme</vt:lpstr>
      <vt:lpstr>2_Office Theme</vt:lpstr>
      <vt:lpstr>Getting Started Laying the Groundwork for Implementing Automatic Referral &amp; Effective Care Coordination</vt:lpstr>
      <vt:lpstr>Acronym List</vt:lpstr>
      <vt:lpstr>Overview of TAKEheart Materials for GETTING STARTED</vt:lpstr>
      <vt:lpstr>Table of Contents</vt:lpstr>
      <vt:lpstr>Project Overview</vt:lpstr>
      <vt:lpstr>What is TAKEheart?</vt:lpstr>
      <vt:lpstr>Automating Referrals to CR </vt:lpstr>
      <vt:lpstr>Enhancing Care Coordination for CR</vt:lpstr>
      <vt:lpstr>The Purpose of TAKEheart</vt:lpstr>
      <vt:lpstr>2011 Study: Benefits of CC</vt:lpstr>
      <vt:lpstr>Quality Improvement Project Overview</vt:lpstr>
      <vt:lpstr> REMINDER: Process Redesign Takes Time! </vt:lpstr>
      <vt:lpstr>Step 1: Making the Case</vt:lpstr>
      <vt:lpstr>Making the Case for CR</vt:lpstr>
      <vt:lpstr>Making the Case for CR (continued)</vt:lpstr>
      <vt:lpstr>CR Services are Underutilized!</vt:lpstr>
      <vt:lpstr>Possible Causes of Underuse of CR</vt:lpstr>
      <vt:lpstr>Closing the Gap with AR and CC</vt:lpstr>
      <vt:lpstr>2011 Study Results</vt:lpstr>
      <vt:lpstr>Additional Information on Making the Case</vt:lpstr>
      <vt:lpstr>Step 2: Forming a QI Team</vt:lpstr>
      <vt:lpstr>A Multidisciplinary Implementation Team</vt:lpstr>
      <vt:lpstr>Build A Team</vt:lpstr>
      <vt:lpstr>Role of CR Champion</vt:lpstr>
      <vt:lpstr>Team Member Expectations</vt:lpstr>
      <vt:lpstr>Learn more about: Forming a Team and Selecting A Champion…</vt:lpstr>
      <vt:lpstr>Step 3: Project Aim and Action Plan</vt:lpstr>
      <vt:lpstr>Develop an Aim Statement</vt:lpstr>
      <vt:lpstr> Writing Your Aim Statement (1)</vt:lpstr>
      <vt:lpstr> Writing Your Aim Statement (2)</vt:lpstr>
      <vt:lpstr>Aim Statement: Include S.M.A.R.T. Goals</vt:lpstr>
      <vt:lpstr>Examples of S.M.A.R.T. Goals</vt:lpstr>
      <vt:lpstr>Example of an Aim Statement</vt:lpstr>
      <vt:lpstr>Develop an Action Plan</vt:lpstr>
      <vt:lpstr>Action Plan Template</vt:lpstr>
      <vt:lpstr>Action Plans Evolve Over Time</vt:lpstr>
      <vt:lpstr>Tasks Need S.M.A.R.T. Goals Too</vt:lpstr>
      <vt:lpstr>Learn More About: The Aim Statement and Action Plan</vt:lpstr>
      <vt:lpstr>Step 4: Mapping Workflow Processes</vt:lpstr>
      <vt:lpstr>CR Workflow Process Mapping</vt:lpstr>
      <vt:lpstr>Purpose of Workflow Process Mapping</vt:lpstr>
      <vt:lpstr>Paths to CR: Where Should You Focus</vt:lpstr>
      <vt:lpstr>Workflow Processes to Map</vt:lpstr>
      <vt:lpstr>Capturing Key Insights From Workflow Process Maps</vt:lpstr>
      <vt:lpstr>Sample Fishbone Diagram</vt:lpstr>
      <vt:lpstr>Accessible Sample Fishbone Diagram</vt:lpstr>
      <vt:lpstr>Redesigning Workflow Processes</vt:lpstr>
      <vt:lpstr>Learn More about: Workflow Process Mapping</vt:lpstr>
      <vt:lpstr>Step 5: Understanding Data</vt:lpstr>
      <vt:lpstr>The Role of Data</vt:lpstr>
      <vt:lpstr>Build a Data Team</vt:lpstr>
      <vt:lpstr>Data: Determine Who, What &amp; Where</vt:lpstr>
      <vt:lpstr>Types of Data</vt:lpstr>
      <vt:lpstr>Questions Data Can Answer By Data Type</vt:lpstr>
      <vt:lpstr>Sample Questions to Explore with Data</vt:lpstr>
      <vt:lpstr> Future Data Capture Plan  </vt:lpstr>
      <vt:lpstr>Learn More about: Data</vt:lpstr>
      <vt:lpstr>Step 6: Monitoring Improvement</vt:lpstr>
      <vt:lpstr>Measure Change</vt:lpstr>
      <vt:lpstr>Tips For Success</vt:lpstr>
      <vt:lpstr>Sample Inpatient Referral Measure</vt:lpstr>
      <vt:lpstr>Sample Enrollment Measure</vt:lpstr>
      <vt:lpstr>Tell a Story: Data Visualization</vt:lpstr>
      <vt:lpstr>Example of Data Visualization</vt:lpstr>
      <vt:lpstr>Learn More about: Monitoring Improvement</vt:lpstr>
      <vt:lpstr>Appendix: Workflow Process Mapping Exercise Slides</vt:lpstr>
      <vt:lpstr>Prepare for Mapping CR Workflow Processes</vt:lpstr>
      <vt:lpstr>Who to Involve in Understanding Key Processes</vt:lpstr>
      <vt:lpstr>How to Map Key Processes</vt:lpstr>
      <vt:lpstr>Flowchart</vt:lpstr>
      <vt:lpstr>Workflow Maps: Whole vs. Part</vt:lpstr>
      <vt:lpstr>Workflow Maps: Whole vs. Part (alternate)</vt:lpstr>
      <vt:lpstr>Current Workflow Processes: Referrals </vt:lpstr>
      <vt:lpstr>Current Workflow Processes: CC</vt:lpstr>
      <vt:lpstr>Current Workflow Mapping: Example</vt:lpstr>
      <vt:lpstr>Current Workflow Mapping: Example (alternate)</vt:lpstr>
      <vt:lpstr>Current Workflow Map: A Tool</vt:lpstr>
      <vt:lpstr>Sample Fishbone Diagram</vt:lpstr>
      <vt:lpstr>Accessible Sample Fishbone Diagram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Laying the Groundwork Coordination for Implementing Automatic Referral &amp; Effective Care</dc:title>
  <dc:subject>Presentation about getting started with cardiac rehab improvement</dc:subject>
  <dc:creator>AHRQ</dc:creator>
  <cp:keywords>Cardiac rehab, cardiac rehabilitation, cardiovascular disease</cp:keywords>
  <cp:lastModifiedBy>Nawrocki, Laura (AHRQ/OC) (CTR)</cp:lastModifiedBy>
  <cp:revision>169</cp:revision>
  <dcterms:created xsi:type="dcterms:W3CDTF">2019-10-21T00:12:21Z</dcterms:created>
  <dcterms:modified xsi:type="dcterms:W3CDTF">2023-04-14T08:27:54Z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0x010100FE37E4A027E6E04C9666B28804E60757</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xd_Signature">
    <vt:bool>false</vt:bool>
  </property>
  <property fmtid="{D5CDD505-2E9C-101B-9397-08002B2CF9AE}" pid="8" name="MediaServiceImageTags">
    <vt:lpwstr/>
  </property>
  <property fmtid="{D5CDD505-2E9C-101B-9397-08002B2CF9AE}" pid="9" name="MSIP_Label_7b94a7b8-f06c-4dfe-bdcc-9b548fd58c31_Enabled">
    <vt:lpwstr>true</vt:lpwstr>
  </property>
  <property fmtid="{D5CDD505-2E9C-101B-9397-08002B2CF9AE}" pid="10" name="MSIP_Label_7b94a7b8-f06c-4dfe-bdcc-9b548fd58c31_SetDate">
    <vt:lpwstr>2023-01-13T00:37:03Z</vt:lpwstr>
  </property>
  <property fmtid="{D5CDD505-2E9C-101B-9397-08002B2CF9AE}" pid="11" name="MSIP_Label_7b94a7b8-f06c-4dfe-bdcc-9b548fd58c31_Method">
    <vt:lpwstr>Privileged</vt:lpwstr>
  </property>
  <property fmtid="{D5CDD505-2E9C-101B-9397-08002B2CF9AE}" pid="12" name="MSIP_Label_7b94a7b8-f06c-4dfe-bdcc-9b548fd58c31_Name">
    <vt:lpwstr>7b94a7b8-f06c-4dfe-bdcc-9b548fd58c31</vt:lpwstr>
  </property>
  <property fmtid="{D5CDD505-2E9C-101B-9397-08002B2CF9AE}" pid="13" name="MSIP_Label_7b94a7b8-f06c-4dfe-bdcc-9b548fd58c31_SiteId">
    <vt:lpwstr>9ce70869-60db-44fd-abe8-d2767077fc8f</vt:lpwstr>
  </property>
  <property fmtid="{D5CDD505-2E9C-101B-9397-08002B2CF9AE}" pid="14" name="MSIP_Label_7b94a7b8-f06c-4dfe-bdcc-9b548fd58c31_ActionId">
    <vt:lpwstr>38612d4a-9fdb-469a-8bb1-de538eeaeb36</vt:lpwstr>
  </property>
  <property fmtid="{D5CDD505-2E9C-101B-9397-08002B2CF9AE}" pid="15" name="MSIP_Label_7b94a7b8-f06c-4dfe-bdcc-9b548fd58c31_ContentBits">
    <vt:lpwstr>0</vt:lpwstr>
  </property>
</Properties>
</file>