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5"/>
  </p:notesMasterIdLst>
  <p:sldIdLst>
    <p:sldId id="362" r:id="rId5"/>
    <p:sldId id="281" r:id="rId6"/>
    <p:sldId id="282" r:id="rId7"/>
    <p:sldId id="283" r:id="rId8"/>
    <p:sldId id="284" r:id="rId9"/>
    <p:sldId id="285" r:id="rId10"/>
    <p:sldId id="286" r:id="rId11"/>
    <p:sldId id="287" r:id="rId12"/>
    <p:sldId id="288" r:id="rId13"/>
    <p:sldId id="289" r:id="rId14"/>
    <p:sldId id="290" r:id="rId15"/>
    <p:sldId id="300" r:id="rId16"/>
    <p:sldId id="291" r:id="rId17"/>
    <p:sldId id="363" r:id="rId18"/>
    <p:sldId id="293" r:id="rId19"/>
    <p:sldId id="294" r:id="rId20"/>
    <p:sldId id="295" r:id="rId21"/>
    <p:sldId id="296" r:id="rId22"/>
    <p:sldId id="297" r:id="rId23"/>
    <p:sldId id="298" r:id="rId24"/>
    <p:sldId id="299" r:id="rId25"/>
    <p:sldId id="358"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278" r:id="rId46"/>
    <p:sldId id="279" r:id="rId47"/>
    <p:sldId id="320" r:id="rId48"/>
    <p:sldId id="321" r:id="rId49"/>
    <p:sldId id="322" r:id="rId50"/>
    <p:sldId id="323"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5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53" r:id="rId81"/>
    <p:sldId id="354" r:id="rId82"/>
    <p:sldId id="355" r:id="rId83"/>
    <p:sldId id="360" r:id="rId84"/>
  </p:sldIdLst>
  <p:sldSz cx="12192000" cy="6858000"/>
  <p:notesSz cx="7315200" cy="9601200"/>
  <p:custDataLst>
    <p:tags r:id="rId8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400F3E-C0C2-3A39-8BA7-219DF1554BDE}" name="Keya Jacoby" initials="KJ" userId="S::Keya_Jacoby@abtassoc.com::3b882274-e2fc-45d7-a5f0-944cad65d42e" providerId="AD"/>
  <p188:author id="{A42C7D41-43A0-BA8F-4298-BE58043B970A}" name="Bonnett, Doreen (AHRQ/OC)" initials="BD(" userId="S::Doreen.Bonnett@AHRQ.hhs.gov::77f17307-ce04-411b-a4b0-6ba2fde30653" providerId="AD"/>
  <p188:author id="{E132EA7A-A28C-D0F3-B57C-5A0F89134C0B}" name="Stephen Hines" initials="SH" userId="S::Stephen_Hines@abtassoc.com::3e2db5ec-13f0-4645-864a-2ce08f7e798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277E"/>
    <a:srgbClr val="008EAA"/>
    <a:srgbClr val="DDF9FF"/>
    <a:srgbClr val="E2E2E2"/>
    <a:srgbClr val="FFCE34"/>
    <a:srgbClr val="E6D3F1"/>
    <a:srgbClr val="C9F5FF"/>
    <a:srgbClr val="DBBFEB"/>
    <a:srgbClr val="595959"/>
    <a:srgbClr val="009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81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4874AFE0-712E-4A5B-8D0E-429CC7282D2E}" type="datetimeFigureOut">
              <a:rPr lang="en-US" smtClean="0"/>
              <a:t>1/2/2024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3E2FAEFB-A42F-4CE9-8897-ECED6EEE8F97}" type="slidenum">
              <a:rPr lang="en-US" smtClean="0"/>
              <a:t>‹#›</a:t>
            </a:fld>
            <a:endParaRPr lang="en-US"/>
          </a:p>
        </p:txBody>
      </p:sp>
    </p:spTree>
    <p:extLst>
      <p:ext uri="{BB962C8B-B14F-4D97-AF65-F5344CB8AC3E}">
        <p14:creationId xmlns:p14="http://schemas.microsoft.com/office/powerpoint/2010/main" val="22162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017A78AE-1C0C-4D8A-B133-67E8E38E8C11}" type="slidenum">
              <a:rPr lang="en-US" altLang="en-US" sz="1800" b="0"/>
              <a:pPr eaLnBrk="1" hangingPunct="1">
                <a:lnSpc>
                  <a:spcPct val="100000"/>
                </a:lnSpc>
                <a:spcBef>
                  <a:spcPct val="0"/>
                </a:spcBef>
              </a:pPr>
              <a:t>2</a:t>
            </a:fld>
            <a:endParaRPr lang="en-US" altLang="en-US" sz="1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pitchFamily="34" charset="0"/>
              <a:ea typeface="ヒラギノ角ゴ Pro W3" pitchFamily="127"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FAEFB-A42F-4CE9-8897-ECED6EEE8F97}" type="slidenum">
              <a:rPr lang="en-US" smtClean="0"/>
              <a:t>12</a:t>
            </a:fld>
            <a:endParaRPr lang="en-US"/>
          </a:p>
        </p:txBody>
      </p:sp>
    </p:spTree>
    <p:extLst>
      <p:ext uri="{BB962C8B-B14F-4D97-AF65-F5344CB8AC3E}">
        <p14:creationId xmlns:p14="http://schemas.microsoft.com/office/powerpoint/2010/main" val="2897343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E6612250-70F9-43D6-B89D-CFB1C0C156F0}" type="slidenum">
              <a:rPr lang="en-US" altLang="en-US" sz="1800" b="0"/>
              <a:pPr eaLnBrk="1" hangingPunct="1">
                <a:lnSpc>
                  <a:spcPct val="100000"/>
                </a:lnSpc>
                <a:spcBef>
                  <a:spcPct val="0"/>
                </a:spcBef>
              </a:pPr>
              <a:t>13</a:t>
            </a:fld>
            <a:endParaRPr lang="en-US" altLang="en-US" sz="1800" b="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1590172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FAEFB-A42F-4CE9-8897-ECED6EEE8F97}" type="slidenum">
              <a:rPr lang="en-US" smtClean="0"/>
              <a:t>14</a:t>
            </a:fld>
            <a:endParaRPr lang="en-US"/>
          </a:p>
        </p:txBody>
      </p:sp>
    </p:spTree>
    <p:extLst>
      <p:ext uri="{BB962C8B-B14F-4D97-AF65-F5344CB8AC3E}">
        <p14:creationId xmlns:p14="http://schemas.microsoft.com/office/powerpoint/2010/main" val="4049604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E6612250-70F9-43D6-B89D-CFB1C0C156F0}" type="slidenum">
              <a:rPr lang="en-US" altLang="en-US" sz="1800" b="0"/>
              <a:pPr eaLnBrk="1" hangingPunct="1">
                <a:lnSpc>
                  <a:spcPct val="100000"/>
                </a:lnSpc>
                <a:spcBef>
                  <a:spcPct val="0"/>
                </a:spcBef>
              </a:pPr>
              <a:t>24</a:t>
            </a:fld>
            <a:endParaRPr lang="en-US" altLang="en-US" sz="1800" b="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3689417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
        <p:nvSpPr>
          <p:cNvPr id="36868"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4E2FFFE9-6DEE-49C4-BD8B-E97A6BBDDAE9}" type="slidenum">
              <a:rPr lang="en-US" altLang="en-US" sz="1300" b="0"/>
              <a:pPr eaLnBrk="1" hangingPunct="1">
                <a:lnSpc>
                  <a:spcPct val="100000"/>
                </a:lnSpc>
                <a:spcBef>
                  <a:spcPct val="0"/>
                </a:spcBef>
              </a:pPr>
              <a:t>37</a:t>
            </a:fld>
            <a:endParaRPr lang="en-US" altLang="en-US" sz="1300" b="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
        <p:nvSpPr>
          <p:cNvPr id="37892"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9445B5E8-5213-4648-BF89-59281C5265E1}" type="slidenum">
              <a:rPr lang="en-US" altLang="en-US" sz="1300" b="0"/>
              <a:pPr eaLnBrk="1" hangingPunct="1">
                <a:lnSpc>
                  <a:spcPct val="100000"/>
                </a:lnSpc>
                <a:spcBef>
                  <a:spcPct val="0"/>
                </a:spcBef>
              </a:pPr>
              <a:t>38</a:t>
            </a:fld>
            <a:endParaRPr lang="en-US" altLang="en-US" sz="1300" b="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
        <p:nvSpPr>
          <p:cNvPr id="37892"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9445B5E8-5213-4648-BF89-59281C5265E1}" type="slidenum">
              <a:rPr lang="en-US" altLang="en-US" sz="1300" b="0"/>
              <a:pPr eaLnBrk="1" hangingPunct="1">
                <a:lnSpc>
                  <a:spcPct val="100000"/>
                </a:lnSpc>
                <a:spcBef>
                  <a:spcPct val="0"/>
                </a:spcBef>
              </a:pPr>
              <a:t>39</a:t>
            </a:fld>
            <a:endParaRPr lang="en-US" altLang="en-US" sz="1300" b="0"/>
          </a:p>
        </p:txBody>
      </p:sp>
    </p:spTree>
    <p:extLst>
      <p:ext uri="{BB962C8B-B14F-4D97-AF65-F5344CB8AC3E}">
        <p14:creationId xmlns:p14="http://schemas.microsoft.com/office/powerpoint/2010/main" val="2418254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
        <p:nvSpPr>
          <p:cNvPr id="39940"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16E3F58A-AEE9-4C8E-8D79-A7E43DE0B02E}" type="slidenum">
              <a:rPr lang="en-US" altLang="en-US" sz="1300" b="0"/>
              <a:pPr eaLnBrk="1" hangingPunct="1">
                <a:lnSpc>
                  <a:spcPct val="100000"/>
                </a:lnSpc>
                <a:spcBef>
                  <a:spcPct val="0"/>
                </a:spcBef>
              </a:pPr>
              <a:t>40</a:t>
            </a:fld>
            <a:endParaRPr lang="en-US" altLang="en-US" sz="1300"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
        <p:nvSpPr>
          <p:cNvPr id="40964"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86" tIns="48093" rIns="96186" bIns="48093"/>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81050" indent="-300038"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201738" indent="-239713"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82750" indent="-239713"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163763" indent="-239713"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6209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30781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5353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992563" indent="-239713"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623626FA-9FA7-49CA-B747-C6B7EF0DB4FB}" type="slidenum">
              <a:rPr lang="en-US" altLang="en-US" sz="1300" b="0"/>
              <a:pPr eaLnBrk="1" hangingPunct="1">
                <a:lnSpc>
                  <a:spcPct val="100000"/>
                </a:lnSpc>
                <a:spcBef>
                  <a:spcPct val="0"/>
                </a:spcBef>
              </a:pPr>
              <a:t>41</a:t>
            </a:fld>
            <a:endParaRPr lang="en-US" altLang="en-US" sz="1300"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F738F76D-2B96-4A6E-93AE-C403CDC6FA54}" type="slidenum">
              <a:rPr lang="en-US" altLang="en-US" sz="1800" b="0"/>
              <a:pPr eaLnBrk="1" hangingPunct="1">
                <a:lnSpc>
                  <a:spcPct val="100000"/>
                </a:lnSpc>
                <a:spcBef>
                  <a:spcPct val="0"/>
                </a:spcBef>
              </a:pPr>
              <a:t>43</a:t>
            </a:fld>
            <a:endParaRPr lang="en-US" altLang="en-US" sz="1800" b="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E6612250-70F9-43D6-B89D-CFB1C0C156F0}" type="slidenum">
              <a:rPr lang="en-US" altLang="en-US" sz="1800" b="0"/>
              <a:pPr eaLnBrk="1" hangingPunct="1">
                <a:lnSpc>
                  <a:spcPct val="100000"/>
                </a:lnSpc>
                <a:spcBef>
                  <a:spcPct val="0"/>
                </a:spcBef>
              </a:pPr>
              <a:t>3</a:t>
            </a:fld>
            <a:endParaRPr lang="en-US" altLang="en-US" sz="1800" b="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itchFamily="34" charset="0"/>
              <a:ea typeface="ヒラギノ角ゴ Pro W3" pitchFamily="127"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E6612250-70F9-43D6-B89D-CFB1C0C156F0}" type="slidenum">
              <a:rPr lang="en-US" altLang="en-US" sz="1800" b="0"/>
              <a:pPr eaLnBrk="1" hangingPunct="1">
                <a:lnSpc>
                  <a:spcPct val="100000"/>
                </a:lnSpc>
                <a:spcBef>
                  <a:spcPct val="0"/>
                </a:spcBef>
              </a:pPr>
              <a:t>44</a:t>
            </a:fld>
            <a:endParaRPr lang="en-US" altLang="en-US" sz="1800" b="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3689417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57F22C67-78D0-4E6B-B78B-54465C4EA0A7}" type="slidenum">
              <a:rPr lang="en-US" altLang="en-US" sz="1800" b="0"/>
              <a:pPr eaLnBrk="1" hangingPunct="1">
                <a:lnSpc>
                  <a:spcPct val="100000"/>
                </a:lnSpc>
                <a:spcBef>
                  <a:spcPct val="0"/>
                </a:spcBef>
              </a:pPr>
              <a:t>45</a:t>
            </a:fld>
            <a:endParaRPr lang="en-US" altLang="en-US" sz="1800" b="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2955691A-9E29-4284-B96D-3841F115B9DB}" type="slidenum">
              <a:rPr lang="en-US" altLang="en-US" sz="1800" b="0"/>
              <a:pPr eaLnBrk="1" hangingPunct="1">
                <a:lnSpc>
                  <a:spcPct val="100000"/>
                </a:lnSpc>
                <a:spcBef>
                  <a:spcPct val="0"/>
                </a:spcBef>
              </a:pPr>
              <a:t>46</a:t>
            </a:fld>
            <a:endParaRPr lang="en-US" altLang="en-US" sz="1800" b="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FAEFB-A42F-4CE9-8897-ECED6EEE8F97}" type="slidenum">
              <a:rPr lang="en-US" smtClean="0"/>
              <a:t>47</a:t>
            </a:fld>
            <a:endParaRPr lang="en-US"/>
          </a:p>
        </p:txBody>
      </p:sp>
    </p:spTree>
    <p:extLst>
      <p:ext uri="{BB962C8B-B14F-4D97-AF65-F5344CB8AC3E}">
        <p14:creationId xmlns:p14="http://schemas.microsoft.com/office/powerpoint/2010/main" val="3536991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13C953F1-9BD3-4CF4-8FC6-47D8A12D7333}" type="slidenum">
              <a:rPr lang="en-US" altLang="en-US" sz="1800" b="0"/>
              <a:pPr eaLnBrk="1" hangingPunct="1">
                <a:lnSpc>
                  <a:spcPct val="100000"/>
                </a:lnSpc>
                <a:spcBef>
                  <a:spcPct val="0"/>
                </a:spcBef>
              </a:pPr>
              <a:t>48</a:t>
            </a:fld>
            <a:endParaRPr lang="en-US" altLang="en-US" sz="1800" b="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F298ED9F-3E66-442B-9B6F-EE163082D971}" type="slidenum">
              <a:rPr lang="en-US" altLang="en-US" sz="1800" b="0"/>
              <a:pPr eaLnBrk="1" hangingPunct="1">
                <a:lnSpc>
                  <a:spcPct val="100000"/>
                </a:lnSpc>
                <a:spcBef>
                  <a:spcPct val="0"/>
                </a:spcBef>
              </a:pPr>
              <a:t>50</a:t>
            </a:fld>
            <a:endParaRPr lang="en-US" altLang="en-US" sz="1800" b="0"/>
          </a:p>
        </p:txBody>
      </p:sp>
      <p:sp>
        <p:nvSpPr>
          <p:cNvPr id="31747" name="Rectangle 2"/>
          <p:cNvSpPr>
            <a:spLocks noGrp="1" noRot="1" noChangeAspect="1" noChangeArrowheads="1" noTextEdit="1"/>
          </p:cNvSpPr>
          <p:nvPr>
            <p:ph type="sldImg"/>
          </p:nvPr>
        </p:nvSpPr>
        <p:spPr>
          <a:xfrm>
            <a:off x="1268413" y="1176338"/>
            <a:ext cx="4786312" cy="2692400"/>
          </a:xfrm>
          <a:ln/>
        </p:spPr>
      </p:sp>
      <p:sp>
        <p:nvSpPr>
          <p:cNvPr id="31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B6CE553C-71FA-4077-8107-CFCAFAA84085}" type="slidenum">
              <a:rPr lang="en-US" altLang="en-US" sz="1800" b="0"/>
              <a:pPr eaLnBrk="1" hangingPunct="1">
                <a:lnSpc>
                  <a:spcPct val="100000"/>
                </a:lnSpc>
                <a:spcBef>
                  <a:spcPct val="0"/>
                </a:spcBef>
              </a:pPr>
              <a:t>51</a:t>
            </a:fld>
            <a:endParaRPr lang="en-US" altLang="en-US" sz="1800" b="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63132872-353A-4B2A-A165-F72876AA81FE}" type="slidenum">
              <a:rPr lang="en-US" altLang="en-US" sz="1800" b="0"/>
              <a:pPr eaLnBrk="1" hangingPunct="1">
                <a:lnSpc>
                  <a:spcPct val="100000"/>
                </a:lnSpc>
                <a:spcBef>
                  <a:spcPct val="0"/>
                </a:spcBef>
              </a:pPr>
              <a:t>52</a:t>
            </a:fld>
            <a:endParaRPr lang="en-US" altLang="en-US" sz="1800" b="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E28F4935-2F08-48F2-81E7-4F8E511EFC3E}" type="slidenum">
              <a:rPr lang="en-US" altLang="en-US" sz="1800" b="0"/>
              <a:pPr eaLnBrk="1" hangingPunct="1">
                <a:lnSpc>
                  <a:spcPct val="100000"/>
                </a:lnSpc>
                <a:spcBef>
                  <a:spcPct val="0"/>
                </a:spcBef>
              </a:pPr>
              <a:t>53</a:t>
            </a:fld>
            <a:endParaRPr lang="en-US" altLang="en-US" sz="1800"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B88570A6-A485-4A03-949F-E08210981198}" type="slidenum">
              <a:rPr lang="en-US" altLang="en-US" sz="1800" b="0"/>
              <a:pPr eaLnBrk="1" hangingPunct="1">
                <a:lnSpc>
                  <a:spcPct val="100000"/>
                </a:lnSpc>
                <a:spcBef>
                  <a:spcPct val="0"/>
                </a:spcBef>
              </a:pPr>
              <a:t>54</a:t>
            </a:fld>
            <a:endParaRPr lang="en-US" altLang="en-US" sz="1800" b="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i="1">
              <a:latin typeface="Arial" pitchFamily="34" charset="0"/>
              <a:ea typeface="ヒラギノ角ゴ Pro W3" pitchFamily="12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E6612250-70F9-43D6-B89D-CFB1C0C156F0}" type="slidenum">
              <a:rPr lang="en-US" altLang="en-US" sz="1800" b="0"/>
              <a:pPr eaLnBrk="1" hangingPunct="1">
                <a:lnSpc>
                  <a:spcPct val="100000"/>
                </a:lnSpc>
                <a:spcBef>
                  <a:spcPct val="0"/>
                </a:spcBef>
              </a:pPr>
              <a:t>4</a:t>
            </a:fld>
            <a:endParaRPr lang="en-US" altLang="en-US" sz="1800" b="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73216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16C0E4DD-E882-457E-AF2E-4544D4A8E02C}" type="slidenum">
              <a:rPr lang="en-US" altLang="en-US" sz="1800" b="0"/>
              <a:pPr eaLnBrk="1" hangingPunct="1">
                <a:lnSpc>
                  <a:spcPct val="100000"/>
                </a:lnSpc>
                <a:spcBef>
                  <a:spcPct val="0"/>
                </a:spcBef>
              </a:pPr>
              <a:t>56</a:t>
            </a:fld>
            <a:endParaRPr lang="en-US" altLang="en-US" sz="1800" b="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2FAEFB-A42F-4CE9-8897-ECED6EEE8F97}" type="slidenum">
              <a:rPr lang="en-US" smtClean="0"/>
              <a:t>57</a:t>
            </a:fld>
            <a:endParaRPr lang="en-US"/>
          </a:p>
        </p:txBody>
      </p:sp>
    </p:spTree>
    <p:extLst>
      <p:ext uri="{BB962C8B-B14F-4D97-AF65-F5344CB8AC3E}">
        <p14:creationId xmlns:p14="http://schemas.microsoft.com/office/powerpoint/2010/main" val="127002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2D56D5F1-C351-4708-B1D5-4FD228E71A7C}" type="slidenum">
              <a:rPr lang="en-US" altLang="en-US" sz="1800" b="0"/>
              <a:pPr eaLnBrk="1" hangingPunct="1">
                <a:lnSpc>
                  <a:spcPct val="100000"/>
                </a:lnSpc>
                <a:spcBef>
                  <a:spcPct val="0"/>
                </a:spcBef>
              </a:pPr>
              <a:t>58</a:t>
            </a:fld>
            <a:endParaRPr lang="en-US" altLang="en-US" sz="1800" b="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C0BA766C-BAD7-4860-83E5-B528289C30ED}" type="slidenum">
              <a:rPr lang="en-US" altLang="en-US" sz="1800" b="0"/>
              <a:pPr eaLnBrk="1" hangingPunct="1">
                <a:lnSpc>
                  <a:spcPct val="100000"/>
                </a:lnSpc>
                <a:spcBef>
                  <a:spcPct val="0"/>
                </a:spcBef>
              </a:pPr>
              <a:t>59</a:t>
            </a:fld>
            <a:endParaRPr lang="en-US" altLang="en-US" sz="1800" b="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en-US" altLang="en-US">
              <a:latin typeface="Arial" pitchFamily="34" charset="0"/>
              <a:ea typeface="ヒラギノ角ゴ Pro W3" pitchFamily="127"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itchFamily="34" charset="0"/>
              <a:ea typeface="ヒラギノ角ゴ Pro W3" pitchFamily="127"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822239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671513" y="841375"/>
            <a:ext cx="5969000" cy="3357563"/>
          </a:xfrm>
          <a:ln cap="flat"/>
        </p:spPr>
      </p:sp>
      <p:sp>
        <p:nvSpPr>
          <p:cNvPr id="23555" name="Rectangle 3"/>
          <p:cNvSpPr>
            <a:spLocks noGrp="1" noChangeArrowheads="1"/>
          </p:cNvSpPr>
          <p:nvPr>
            <p:ph type="body" idx="1"/>
          </p:nvPr>
        </p:nvSpPr>
        <p:spPr>
          <a:xfrm>
            <a:off x="973138" y="4560888"/>
            <a:ext cx="5367337"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296" tIns="51303" rIns="99296" bIns="51303"/>
          <a:lstStyle/>
          <a:p>
            <a:endParaRPr lang="en-US" altLang="en-US">
              <a:latin typeface="Arial" pitchFamily="34" charset="0"/>
              <a:ea typeface="ヒラギノ角ゴ Pro W3" pitchFamily="127"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itchFamily="34" charset="0"/>
              <a:ea typeface="ヒラギノ角ゴ Pro W3" pitchFamily="127"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itchFamily="34" charset="0"/>
              <a:ea typeface="ヒラギノ角ゴ Pro W3" pitchFamily="127"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671513" y="841375"/>
            <a:ext cx="5969000" cy="3357563"/>
          </a:xfrm>
          <a:ln cap="flat"/>
        </p:spPr>
      </p:sp>
      <p:sp>
        <p:nvSpPr>
          <p:cNvPr id="26627" name="Rectangle 3"/>
          <p:cNvSpPr>
            <a:spLocks noGrp="1" noChangeArrowheads="1"/>
          </p:cNvSpPr>
          <p:nvPr>
            <p:ph type="body" idx="1"/>
          </p:nvPr>
        </p:nvSpPr>
        <p:spPr>
          <a:xfrm>
            <a:off x="563563" y="4560888"/>
            <a:ext cx="645160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296" tIns="51303" rIns="99296" bIns="51303"/>
          <a:lstStyle/>
          <a:p>
            <a:endParaRPr lang="en-US" altLang="en-US" sz="1200" dirty="0">
              <a:latin typeface="Arial" pitchFamily="34" charset="0"/>
              <a:ea typeface="ヒラギノ角ゴ Pro W3" pitchFamily="127"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E6612250-70F9-43D6-B89D-CFB1C0C156F0}" type="slidenum">
              <a:rPr lang="en-US" altLang="en-US" sz="1800" b="0"/>
              <a:pPr eaLnBrk="1" hangingPunct="1">
                <a:lnSpc>
                  <a:spcPct val="100000"/>
                </a:lnSpc>
                <a:spcBef>
                  <a:spcPct val="0"/>
                </a:spcBef>
              </a:pPr>
              <a:t>5</a:t>
            </a:fld>
            <a:endParaRPr lang="en-US" altLang="en-US" sz="1800" b="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36894177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992188" y="4119563"/>
            <a:ext cx="5365750" cy="4981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70000"/>
              </a:lnSpc>
            </a:pPr>
            <a:endParaRPr lang="en-US" altLang="en-US">
              <a:latin typeface="Arial" pitchFamily="34" charset="0"/>
              <a:ea typeface="ヒラギノ角ゴ Pro W3" pitchFamily="127"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820738" y="3935413"/>
            <a:ext cx="5924550" cy="4851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b="0">
              <a:latin typeface="Arial" pitchFamily="34" charset="0"/>
              <a:ea typeface="ヒラギノ角ゴ Pro W3" pitchFamily="127"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671513" y="841375"/>
            <a:ext cx="5969000" cy="3357563"/>
          </a:xfrm>
          <a:ln cap="flat"/>
        </p:spPr>
      </p:sp>
      <p:sp>
        <p:nvSpPr>
          <p:cNvPr id="29699" name="Rectangle 3"/>
          <p:cNvSpPr>
            <a:spLocks noGrp="1" noChangeArrowheads="1"/>
          </p:cNvSpPr>
          <p:nvPr>
            <p:ph type="body" idx="1"/>
          </p:nvPr>
        </p:nvSpPr>
        <p:spPr>
          <a:xfrm>
            <a:off x="973138" y="4560888"/>
            <a:ext cx="5367337"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9296" tIns="51303" rIns="99296" bIns="51303"/>
          <a:lstStyle/>
          <a:p>
            <a:endParaRPr lang="en-US" altLang="en-US">
              <a:latin typeface="Arial" pitchFamily="34" charset="0"/>
              <a:ea typeface="ヒラギノ角ゴ Pro W3" pitchFamily="127"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itchFamily="34" charset="0"/>
              <a:ea typeface="ヒラギノ角ゴ Pro W3" pitchFamily="127"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21199505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b="0">
              <a:latin typeface="Arial" pitchFamily="34" charset="0"/>
              <a:ea typeface="ヒラギノ角ゴ Pro W3" pitchFamily="127"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itchFamily="34" charset="0"/>
              <a:ea typeface="ヒラギノ角ゴ Pro W3" pitchFamily="127"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E6612250-70F9-43D6-B89D-CFB1C0C156F0}" type="slidenum">
              <a:rPr lang="en-US" altLang="en-US" sz="1800" b="0"/>
              <a:pPr eaLnBrk="1" hangingPunct="1">
                <a:lnSpc>
                  <a:spcPct val="100000"/>
                </a:lnSpc>
                <a:spcBef>
                  <a:spcPct val="0"/>
                </a:spcBef>
              </a:pPr>
              <a:t>77</a:t>
            </a:fld>
            <a:endParaRPr lang="en-US" altLang="en-US" sz="1800" b="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36894177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15378650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516192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E6612250-70F9-43D6-B89D-CFB1C0C156F0}" type="slidenum">
              <a:rPr lang="en-US" altLang="en-US" sz="1800" b="0"/>
              <a:pPr eaLnBrk="1" hangingPunct="1">
                <a:lnSpc>
                  <a:spcPct val="100000"/>
                </a:lnSpc>
                <a:spcBef>
                  <a:spcPct val="0"/>
                </a:spcBef>
              </a:pPr>
              <a:t>7</a:t>
            </a:fld>
            <a:endParaRPr lang="en-US" altLang="en-US" sz="1800" b="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732160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3452698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E6612250-70F9-43D6-B89D-CFB1C0C156F0}" type="slidenum">
              <a:rPr lang="en-US" altLang="en-US" sz="1800" b="0"/>
              <a:pPr eaLnBrk="1" hangingPunct="1">
                <a:lnSpc>
                  <a:spcPct val="100000"/>
                </a:lnSpc>
                <a:spcBef>
                  <a:spcPct val="0"/>
                </a:spcBef>
              </a:pPr>
              <a:t>8</a:t>
            </a:fld>
            <a:endParaRPr lang="en-US" altLang="en-US" sz="1800" b="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375023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E6612250-70F9-43D6-B89D-CFB1C0C156F0}" type="slidenum">
              <a:rPr lang="en-US" altLang="en-US" sz="1800" b="0"/>
              <a:pPr eaLnBrk="1" hangingPunct="1">
                <a:lnSpc>
                  <a:spcPct val="100000"/>
                </a:lnSpc>
                <a:spcBef>
                  <a:spcPct val="0"/>
                </a:spcBef>
              </a:pPr>
              <a:t>9</a:t>
            </a:fld>
            <a:endParaRPr lang="en-US" altLang="en-US" sz="1800" b="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pitchFamily="34" charset="0"/>
              <a:ea typeface="ヒラギノ角ゴ Pro W3" pitchFamily="127" charset="-128"/>
            </a:endParaRPr>
          </a:p>
        </p:txBody>
      </p:sp>
    </p:spTree>
    <p:extLst>
      <p:ext uri="{BB962C8B-B14F-4D97-AF65-F5344CB8AC3E}">
        <p14:creationId xmlns:p14="http://schemas.microsoft.com/office/powerpoint/2010/main" val="3689417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E6612250-70F9-43D6-B89D-CFB1C0C156F0}" type="slidenum">
              <a:rPr lang="en-US" altLang="en-US" sz="1800" b="0"/>
              <a:pPr eaLnBrk="1" hangingPunct="1">
                <a:lnSpc>
                  <a:spcPct val="100000"/>
                </a:lnSpc>
                <a:spcBef>
                  <a:spcPct val="0"/>
                </a:spcBef>
              </a:pPr>
              <a:t>10</a:t>
            </a:fld>
            <a:endParaRPr lang="en-US" altLang="en-US" sz="1800" b="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2594089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40000"/>
              </a:spcBef>
              <a:defRPr sz="1400" b="1">
                <a:solidFill>
                  <a:schemeClr val="tx1"/>
                </a:solidFill>
                <a:latin typeface="Arial" pitchFamily="34" charset="0"/>
                <a:ea typeface="ヒラギノ角ゴ Pro W3" pitchFamily="127" charset="-128"/>
              </a:defRPr>
            </a:lvl1pPr>
            <a:lvl2pPr marL="742950" indent="-285750" eaLnBrk="0" hangingPunct="0">
              <a:lnSpc>
                <a:spcPct val="90000"/>
              </a:lnSpc>
              <a:spcBef>
                <a:spcPct val="40000"/>
              </a:spcBef>
              <a:defRPr sz="1400" b="1">
                <a:solidFill>
                  <a:schemeClr val="tx1"/>
                </a:solidFill>
                <a:latin typeface="Arial" pitchFamily="34" charset="0"/>
                <a:ea typeface="ヒラギノ角ゴ Pro W3" pitchFamily="127" charset="-128"/>
              </a:defRPr>
            </a:lvl2pPr>
            <a:lvl3pPr marL="11430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3pPr>
            <a:lvl4pPr marL="16002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4pPr>
            <a:lvl5pPr marL="2057400" indent="-228600" eaLnBrk="0" hangingPunct="0">
              <a:lnSpc>
                <a:spcPct val="90000"/>
              </a:lnSpc>
              <a:spcBef>
                <a:spcPct val="40000"/>
              </a:spcBef>
              <a:defRPr sz="1400" b="1">
                <a:solidFill>
                  <a:schemeClr val="tx1"/>
                </a:solidFill>
                <a:latin typeface="Arial" pitchFamily="34" charset="0"/>
                <a:ea typeface="ヒラギノ角ゴ Pro W3" pitchFamily="127" charset="-128"/>
              </a:defRPr>
            </a:lvl5pPr>
            <a:lvl6pPr marL="25146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6pPr>
            <a:lvl7pPr marL="29718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7pPr>
            <a:lvl8pPr marL="34290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8pPr>
            <a:lvl9pPr marL="3886200" indent="-228600" eaLnBrk="0" fontAlgn="base" hangingPunct="0">
              <a:lnSpc>
                <a:spcPct val="90000"/>
              </a:lnSpc>
              <a:spcBef>
                <a:spcPct val="40000"/>
              </a:spcBef>
              <a:spcAft>
                <a:spcPct val="0"/>
              </a:spcAft>
              <a:defRPr sz="1400" b="1">
                <a:solidFill>
                  <a:schemeClr val="tx1"/>
                </a:solidFill>
                <a:latin typeface="Arial" pitchFamily="34" charset="0"/>
                <a:ea typeface="ヒラギノ角ゴ Pro W3" pitchFamily="127" charset="-128"/>
              </a:defRPr>
            </a:lvl9pPr>
          </a:lstStyle>
          <a:p>
            <a:pPr eaLnBrk="1" hangingPunct="1">
              <a:lnSpc>
                <a:spcPct val="100000"/>
              </a:lnSpc>
              <a:spcBef>
                <a:spcPct val="0"/>
              </a:spcBef>
            </a:pPr>
            <a:fld id="{E6612250-70F9-43D6-B89D-CFB1C0C156F0}" type="slidenum">
              <a:rPr lang="en-US" altLang="en-US" sz="1800" b="0"/>
              <a:pPr eaLnBrk="1" hangingPunct="1">
                <a:lnSpc>
                  <a:spcPct val="100000"/>
                </a:lnSpc>
                <a:spcBef>
                  <a:spcPct val="0"/>
                </a:spcBef>
              </a:pPr>
              <a:t>11</a:t>
            </a:fld>
            <a:endParaRPr lang="en-US" altLang="en-US" sz="1800" b="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itchFamily="34" charset="0"/>
              <a:ea typeface="ヒラギノ角ゴ Pro W3" pitchFamily="127" charset="-128"/>
            </a:endParaRPr>
          </a:p>
        </p:txBody>
      </p:sp>
    </p:spTree>
    <p:extLst>
      <p:ext uri="{BB962C8B-B14F-4D97-AF65-F5344CB8AC3E}">
        <p14:creationId xmlns:p14="http://schemas.microsoft.com/office/powerpoint/2010/main" val="2138141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54B38D18-E0CC-F652-85BA-51D284AD5240}"/>
              </a:ext>
            </a:extLst>
          </p:cNvPr>
          <p:cNvSpPr/>
          <p:nvPr userDrawn="1"/>
        </p:nvSpPr>
        <p:spPr>
          <a:xfrm rot="5400000">
            <a:off x="4979591" y="-4892972"/>
            <a:ext cx="149224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ackground pattern&#10;&#10;Description automatically generated">
            <a:extLst>
              <a:ext uri="{FF2B5EF4-FFF2-40B4-BE49-F238E27FC236}">
                <a16:creationId xmlns:a16="http://schemas.microsoft.com/office/drawing/2014/main" id="{D6565B79-1944-6D06-E402-400DC7E5084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1082"/>
          <a:stretch/>
        </p:blipFill>
        <p:spPr>
          <a:xfrm>
            <a:off x="9562342" y="91382"/>
            <a:ext cx="2629658" cy="1325563"/>
          </a:xfrm>
          <a:prstGeom prst="rect">
            <a:avLst/>
          </a:prstGeom>
        </p:spPr>
      </p:pic>
      <p:sp>
        <p:nvSpPr>
          <p:cNvPr id="9" name="Rectangle 8">
            <a:extLst>
              <a:ext uri="{FF2B5EF4-FFF2-40B4-BE49-F238E27FC236}">
                <a16:creationId xmlns:a16="http://schemas.microsoft.com/office/drawing/2014/main" id="{429CFCEB-F3A3-A9EC-B682-0F4C55AE898E}"/>
              </a:ext>
            </a:extLst>
          </p:cNvPr>
          <p:cNvSpPr/>
          <p:nvPr userDrawn="1"/>
        </p:nvSpPr>
        <p:spPr>
          <a:xfrm>
            <a:off x="-2" y="1623219"/>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06A48E-3137-4C6A-9239-C7FC384E06AB}"/>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clipart, tableware&#10;&#10;Description automatically generated">
            <a:extLst>
              <a:ext uri="{FF2B5EF4-FFF2-40B4-BE49-F238E27FC236}">
                <a16:creationId xmlns:a16="http://schemas.microsoft.com/office/drawing/2014/main" id="{B601A9FD-CC76-D038-7037-81980535421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sp>
        <p:nvSpPr>
          <p:cNvPr id="2" name="Title 1"/>
          <p:cNvSpPr>
            <a:spLocks noGrp="1"/>
          </p:cNvSpPr>
          <p:nvPr>
            <p:ph type="title"/>
          </p:nvPr>
        </p:nvSpPr>
        <p:spPr>
          <a:xfrm>
            <a:off x="381400" y="365125"/>
            <a:ext cx="10532563" cy="1325563"/>
          </a:xfr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3" name="Content Placeholder 2"/>
          <p:cNvSpPr>
            <a:spLocks noGrp="1"/>
          </p:cNvSpPr>
          <p:nvPr>
            <p:ph idx="1"/>
          </p:nvPr>
        </p:nvSpPr>
        <p:spPr>
          <a:xfrm>
            <a:off x="398362" y="1890711"/>
            <a:ext cx="11412233" cy="4602164"/>
          </a:xfrm>
        </p:spPr>
        <p:txBody>
          <a:bodyPr>
            <a:normAutofit/>
          </a:bodyPr>
          <a:lstStyle>
            <a:lvl1pPr>
              <a:lnSpc>
                <a:spcPct val="95000"/>
              </a:lnSpc>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FE8C5D8C-4CCD-03B6-FED9-F1CC7F9D065C}"/>
              </a:ext>
            </a:extLst>
          </p:cNvPr>
          <p:cNvSpPr/>
          <p:nvPr userDrawn="1"/>
        </p:nvSpPr>
        <p:spPr>
          <a:xfrm>
            <a:off x="9724229" y="3820372"/>
            <a:ext cx="1231171" cy="54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30365E7F-DCED-ECFE-F110-B14CC19F4D3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26" name="Slide Number Placeholder 25">
            <a:extLst>
              <a:ext uri="{FF2B5EF4-FFF2-40B4-BE49-F238E27FC236}">
                <a16:creationId xmlns:a16="http://schemas.microsoft.com/office/drawing/2014/main" id="{4115D01B-ACBD-9B87-9BC9-D7663D6C98DF}"/>
              </a:ext>
            </a:extLst>
          </p:cNvPr>
          <p:cNvSpPr>
            <a:spLocks noGrp="1"/>
          </p:cNvSpPr>
          <p:nvPr>
            <p:ph type="sldNum" sz="quarter" idx="12"/>
          </p:nvPr>
        </p:nvSpPr>
        <p:spPr>
          <a:xfrm>
            <a:off x="5577268" y="6469474"/>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a:p>
        </p:txBody>
      </p:sp>
    </p:spTree>
    <p:extLst>
      <p:ext uri="{BB962C8B-B14F-4D97-AF65-F5344CB8AC3E}">
        <p14:creationId xmlns:p14="http://schemas.microsoft.com/office/powerpoint/2010/main" val="375297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6DBAA-8A94-4408-9D41-1BFB53B4CF7F}" type="slidenum">
              <a:rPr lang="en-US" smtClean="0"/>
              <a:t>‹#›</a:t>
            </a:fld>
            <a:endParaRPr lang="en-US"/>
          </a:p>
        </p:txBody>
      </p:sp>
    </p:spTree>
    <p:extLst>
      <p:ext uri="{BB962C8B-B14F-4D97-AF65-F5344CB8AC3E}">
        <p14:creationId xmlns:p14="http://schemas.microsoft.com/office/powerpoint/2010/main" val="1000629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6DBAA-8A94-4408-9D41-1BFB53B4CF7F}" type="slidenum">
              <a:rPr lang="en-US" smtClean="0"/>
              <a:t>‹#›</a:t>
            </a:fld>
            <a:endParaRPr lang="en-US"/>
          </a:p>
        </p:txBody>
      </p:sp>
    </p:spTree>
    <p:extLst>
      <p:ext uri="{BB962C8B-B14F-4D97-AF65-F5344CB8AC3E}">
        <p14:creationId xmlns:p14="http://schemas.microsoft.com/office/powerpoint/2010/main" val="1841077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6DBAA-8A94-4408-9D41-1BFB53B4CF7F}" type="slidenum">
              <a:rPr lang="en-US" smtClean="0"/>
              <a:t>‹#›</a:t>
            </a:fld>
            <a:endParaRPr lang="en-US"/>
          </a:p>
        </p:txBody>
      </p:sp>
    </p:spTree>
    <p:extLst>
      <p:ext uri="{BB962C8B-B14F-4D97-AF65-F5344CB8AC3E}">
        <p14:creationId xmlns:p14="http://schemas.microsoft.com/office/powerpoint/2010/main" val="1646242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6DBAA-8A94-4408-9D41-1BFB53B4CF7F}" type="slidenum">
              <a:rPr lang="en-US" smtClean="0"/>
              <a:t>‹#›</a:t>
            </a:fld>
            <a:endParaRPr lang="en-US"/>
          </a:p>
        </p:txBody>
      </p:sp>
    </p:spTree>
    <p:extLst>
      <p:ext uri="{BB962C8B-B14F-4D97-AF65-F5344CB8AC3E}">
        <p14:creationId xmlns:p14="http://schemas.microsoft.com/office/powerpoint/2010/main" val="1948368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4751" y="876300"/>
            <a:ext cx="10318749" cy="914400"/>
          </a:xfrm>
        </p:spPr>
        <p:txBody>
          <a:bodyPr/>
          <a:lstStyle/>
          <a:p>
            <a:r>
              <a:rPr lang="en-US"/>
              <a:t>Click to edit Master title style</a:t>
            </a:r>
          </a:p>
        </p:txBody>
      </p:sp>
      <p:sp>
        <p:nvSpPr>
          <p:cNvPr id="3" name="Table Placeholder 2"/>
          <p:cNvSpPr>
            <a:spLocks noGrp="1"/>
          </p:cNvSpPr>
          <p:nvPr>
            <p:ph type="tbl" idx="1"/>
          </p:nvPr>
        </p:nvSpPr>
        <p:spPr>
          <a:xfrm>
            <a:off x="1219200" y="2020888"/>
            <a:ext cx="10363200" cy="3543300"/>
          </a:xfrm>
        </p:spPr>
        <p:txBody>
          <a:bodyPr/>
          <a:lstStyle/>
          <a:p>
            <a:pPr lvl="0"/>
            <a:endParaRPr lang="en-US" noProof="0"/>
          </a:p>
        </p:txBody>
      </p:sp>
      <p:sp>
        <p:nvSpPr>
          <p:cNvPr id="4" name="Rectangle 5">
            <a:extLst>
              <a:ext uri="{FF2B5EF4-FFF2-40B4-BE49-F238E27FC236}">
                <a16:creationId xmlns:a16="http://schemas.microsoft.com/office/drawing/2014/main" id="{BCD5579B-E989-33CF-9A0A-EC8E89428254}"/>
              </a:ext>
            </a:extLst>
          </p:cNvPr>
          <p:cNvSpPr>
            <a:spLocks noGrp="1" noChangeArrowheads="1"/>
          </p:cNvSpPr>
          <p:nvPr>
            <p:ph type="sldNum" sz="quarter" idx="10"/>
          </p:nvPr>
        </p:nvSpPr>
        <p:spPr>
          <a:ln/>
        </p:spPr>
        <p:txBody>
          <a:bodyPr/>
          <a:lstStyle>
            <a:lvl1pPr>
              <a:defRPr/>
            </a:lvl1pPr>
          </a:lstStyle>
          <a:p>
            <a:pPr>
              <a:defRPr/>
            </a:pPr>
            <a:r>
              <a:rPr lang="en-US" altLang="en-US"/>
              <a:t> </a:t>
            </a:r>
            <a:fld id="{E065F695-DC79-4B73-A292-C4292CADF84F}" type="slidenum">
              <a:rPr lang="en-US" altLang="en-US" smtClean="0"/>
              <a:pPr>
                <a:defRPr/>
              </a:pPr>
              <a:t>‹#›</a:t>
            </a:fld>
            <a:r>
              <a:rPr lang="en-US" altLang="en-US"/>
              <a:t>  </a:t>
            </a:r>
          </a:p>
        </p:txBody>
      </p:sp>
    </p:spTree>
    <p:extLst>
      <p:ext uri="{BB962C8B-B14F-4D97-AF65-F5344CB8AC3E}">
        <p14:creationId xmlns:p14="http://schemas.microsoft.com/office/powerpoint/2010/main" val="1242688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4751" y="876300"/>
            <a:ext cx="10318749" cy="914400"/>
          </a:xfrm>
        </p:spPr>
        <p:txBody>
          <a:bodyPr/>
          <a:lstStyle/>
          <a:p>
            <a:r>
              <a:rPr lang="en-US"/>
              <a:t>Click to edit Master title style</a:t>
            </a:r>
          </a:p>
        </p:txBody>
      </p:sp>
      <p:sp>
        <p:nvSpPr>
          <p:cNvPr id="3" name="Text Placeholder 2"/>
          <p:cNvSpPr>
            <a:spLocks noGrp="1"/>
          </p:cNvSpPr>
          <p:nvPr>
            <p:ph type="body" sz="half" idx="1"/>
          </p:nvPr>
        </p:nvSpPr>
        <p:spPr>
          <a:xfrm>
            <a:off x="1219200" y="2020888"/>
            <a:ext cx="508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2020888"/>
            <a:ext cx="50800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E90A847-6364-83F7-A0D4-5FA48D117846}"/>
              </a:ext>
            </a:extLst>
          </p:cNvPr>
          <p:cNvSpPr>
            <a:spLocks noGrp="1" noChangeArrowheads="1"/>
          </p:cNvSpPr>
          <p:nvPr>
            <p:ph type="sldNum" sz="quarter" idx="10"/>
          </p:nvPr>
        </p:nvSpPr>
        <p:spPr>
          <a:ln/>
        </p:spPr>
        <p:txBody>
          <a:bodyPr/>
          <a:lstStyle>
            <a:lvl1pPr>
              <a:defRPr/>
            </a:lvl1pPr>
          </a:lstStyle>
          <a:p>
            <a:pPr>
              <a:defRPr/>
            </a:pPr>
            <a:r>
              <a:rPr lang="en-US" altLang="en-US"/>
              <a:t> </a:t>
            </a:r>
            <a:fld id="{7CBD63DA-205D-404C-AE96-9086F2AA774D}" type="slidenum">
              <a:rPr lang="en-US" altLang="en-US" smtClean="0"/>
              <a:pPr>
                <a:defRPr/>
              </a:pPr>
              <a:t>‹#›</a:t>
            </a:fld>
            <a:r>
              <a:rPr lang="en-US" altLang="en-US"/>
              <a:t>  </a:t>
            </a:r>
          </a:p>
        </p:txBody>
      </p:sp>
    </p:spTree>
    <p:extLst>
      <p:ext uri="{BB962C8B-B14F-4D97-AF65-F5344CB8AC3E}">
        <p14:creationId xmlns:p14="http://schemas.microsoft.com/office/powerpoint/2010/main" val="4016262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74751" y="876300"/>
            <a:ext cx="10318749" cy="914400"/>
          </a:xfrm>
        </p:spPr>
        <p:txBody>
          <a:bodyPr/>
          <a:lstStyle/>
          <a:p>
            <a:r>
              <a:rPr lang="en-US"/>
              <a:t>Click to edit Master title style</a:t>
            </a:r>
          </a:p>
        </p:txBody>
      </p:sp>
      <p:sp>
        <p:nvSpPr>
          <p:cNvPr id="3" name="SmartArt Placeholder 2"/>
          <p:cNvSpPr>
            <a:spLocks noGrp="1"/>
          </p:cNvSpPr>
          <p:nvPr>
            <p:ph type="dgm" idx="1"/>
          </p:nvPr>
        </p:nvSpPr>
        <p:spPr>
          <a:xfrm>
            <a:off x="1219200" y="2020888"/>
            <a:ext cx="10363200" cy="3543300"/>
          </a:xfrm>
        </p:spPr>
        <p:txBody>
          <a:bodyPr/>
          <a:lstStyle/>
          <a:p>
            <a:pPr lvl="0"/>
            <a:endParaRPr lang="en-US" noProof="0"/>
          </a:p>
        </p:txBody>
      </p:sp>
      <p:sp>
        <p:nvSpPr>
          <p:cNvPr id="4" name="Rectangle 5">
            <a:extLst>
              <a:ext uri="{FF2B5EF4-FFF2-40B4-BE49-F238E27FC236}">
                <a16:creationId xmlns:a16="http://schemas.microsoft.com/office/drawing/2014/main" id="{E17E1577-7DDA-FF7F-8CC6-3FB971FF7222}"/>
              </a:ext>
            </a:extLst>
          </p:cNvPr>
          <p:cNvSpPr>
            <a:spLocks noGrp="1" noChangeArrowheads="1"/>
          </p:cNvSpPr>
          <p:nvPr>
            <p:ph type="sldNum" sz="quarter" idx="10"/>
          </p:nvPr>
        </p:nvSpPr>
        <p:spPr>
          <a:ln/>
        </p:spPr>
        <p:txBody>
          <a:bodyPr/>
          <a:lstStyle>
            <a:lvl1pPr>
              <a:defRPr/>
            </a:lvl1pPr>
          </a:lstStyle>
          <a:p>
            <a:pPr>
              <a:defRPr/>
            </a:pPr>
            <a:r>
              <a:rPr lang="en-US" altLang="en-US"/>
              <a:t> </a:t>
            </a:r>
            <a:fld id="{721682C8-2D6B-4531-9798-EA7736C3B11A}" type="slidenum">
              <a:rPr lang="en-US" altLang="en-US" smtClean="0"/>
              <a:pPr>
                <a:defRPr/>
              </a:pPr>
              <a:t>‹#›</a:t>
            </a:fld>
            <a:r>
              <a:rPr lang="en-US" altLang="en-US"/>
              <a:t>  </a:t>
            </a:r>
          </a:p>
        </p:txBody>
      </p:sp>
    </p:spTree>
    <p:extLst>
      <p:ext uri="{BB962C8B-B14F-4D97-AF65-F5344CB8AC3E}">
        <p14:creationId xmlns:p14="http://schemas.microsoft.com/office/powerpoint/2010/main" val="1614457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29E433F4-87B5-B6D0-6D5D-7992ECA95C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 y="879202"/>
            <a:ext cx="9394750" cy="5005250"/>
          </a:xfrm>
          <a:prstGeom prst="rect">
            <a:avLst/>
          </a:prstGeom>
        </p:spPr>
      </p:pic>
      <p:sp>
        <p:nvSpPr>
          <p:cNvPr id="8" name="Rectangle: Top Corners Rounded 7">
            <a:extLst>
              <a:ext uri="{FF2B5EF4-FFF2-40B4-BE49-F238E27FC236}">
                <a16:creationId xmlns:a16="http://schemas.microsoft.com/office/drawing/2014/main" id="{92E523EA-6417-B76C-371F-D2F3519BB1F5}"/>
              </a:ext>
            </a:extLst>
          </p:cNvPr>
          <p:cNvSpPr/>
          <p:nvPr userDrawn="1"/>
        </p:nvSpPr>
        <p:spPr>
          <a:xfrm rot="16200000">
            <a:off x="4571802" y="-3078638"/>
            <a:ext cx="3629423" cy="11610977"/>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04C2F6-9839-AFF3-A6BA-E81C72E15A20}"/>
              </a:ext>
            </a:extLst>
          </p:cNvPr>
          <p:cNvSpPr/>
          <p:nvPr userDrawn="1"/>
        </p:nvSpPr>
        <p:spPr>
          <a:xfrm>
            <a:off x="0" y="179113"/>
            <a:ext cx="12192002" cy="661989"/>
          </a:xfrm>
          <a:prstGeom prst="rect">
            <a:avLst/>
          </a:prstGeom>
          <a:solidFill>
            <a:srgbClr val="C2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0D9149-CEBA-09F2-6506-18711ACD9708}"/>
              </a:ext>
            </a:extLst>
          </p:cNvPr>
          <p:cNvSpPr/>
          <p:nvPr userDrawn="1"/>
        </p:nvSpPr>
        <p:spPr>
          <a:xfrm>
            <a:off x="-2" y="5913560"/>
            <a:ext cx="12192002" cy="73302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BCB9136-E017-EA59-523E-C054EEE36B77}"/>
              </a:ext>
            </a:extLst>
          </p:cNvPr>
          <p:cNvPicPr>
            <a:picLocks noChangeAspect="1"/>
          </p:cNvPicPr>
          <p:nvPr userDrawn="1"/>
        </p:nvPicPr>
        <p:blipFill>
          <a:blip r:embed="rId3"/>
          <a:stretch>
            <a:fillRect/>
          </a:stretch>
        </p:blipFill>
        <p:spPr>
          <a:xfrm>
            <a:off x="9077325" y="4794902"/>
            <a:ext cx="3010402" cy="1042062"/>
          </a:xfrm>
          <a:prstGeom prst="rect">
            <a:avLst/>
          </a:prstGeom>
        </p:spPr>
      </p:pic>
      <p:sp>
        <p:nvSpPr>
          <p:cNvPr id="14" name="Oval 13">
            <a:extLst>
              <a:ext uri="{FF2B5EF4-FFF2-40B4-BE49-F238E27FC236}">
                <a16:creationId xmlns:a16="http://schemas.microsoft.com/office/drawing/2014/main" id="{69FA3889-E6ED-AB4A-2761-29DABE07F696}"/>
              </a:ext>
            </a:extLst>
          </p:cNvPr>
          <p:cNvSpPr/>
          <p:nvPr userDrawn="1"/>
        </p:nvSpPr>
        <p:spPr>
          <a:xfrm>
            <a:off x="765174" y="1056800"/>
            <a:ext cx="3340100" cy="33401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text, clipart&#10;&#10;Description automatically generated">
            <a:extLst>
              <a:ext uri="{FF2B5EF4-FFF2-40B4-BE49-F238E27FC236}">
                <a16:creationId xmlns:a16="http://schemas.microsoft.com/office/drawing/2014/main" id="{C1C77163-63F4-792E-303A-1D6F5A9ED1C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24681" y="961740"/>
            <a:ext cx="3767319" cy="1002530"/>
          </a:xfrm>
          <a:prstGeom prst="rect">
            <a:avLst/>
          </a:prstGeom>
        </p:spPr>
      </p:pic>
      <p:sp>
        <p:nvSpPr>
          <p:cNvPr id="2" name="Title 1"/>
          <p:cNvSpPr>
            <a:spLocks noGrp="1"/>
          </p:cNvSpPr>
          <p:nvPr>
            <p:ph type="ctrTitle"/>
          </p:nvPr>
        </p:nvSpPr>
        <p:spPr>
          <a:xfrm>
            <a:off x="4438648" y="1301476"/>
            <a:ext cx="7335430" cy="2387600"/>
          </a:xfrm>
        </p:spPr>
        <p:txBody>
          <a:bodyPr anchor="b">
            <a:normAutofit/>
          </a:bodyPr>
          <a:lstStyle>
            <a:lvl1pPr algn="ctr">
              <a:defRPr sz="4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p:cNvSpPr>
            <a:spLocks noGrp="1"/>
          </p:cNvSpPr>
          <p:nvPr>
            <p:ph type="subTitle" idx="1"/>
          </p:nvPr>
        </p:nvSpPr>
        <p:spPr>
          <a:xfrm>
            <a:off x="4438647" y="3781151"/>
            <a:ext cx="7335429" cy="759750"/>
          </a:xfrm>
        </p:spPr>
        <p:txBody>
          <a:bodyPr>
            <a:normAutofit/>
          </a:bodyPr>
          <a:lstStyle>
            <a:lvl1pPr marL="0" indent="0" algn="ctr">
              <a:buNone/>
              <a:defRPr sz="2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1725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0DEED5-4D0B-93B0-1530-E2F68255B4A6}"/>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 tableware&#10;&#10;Description automatically generated">
            <a:extLst>
              <a:ext uri="{FF2B5EF4-FFF2-40B4-BE49-F238E27FC236}">
                <a16:creationId xmlns:a16="http://schemas.microsoft.com/office/drawing/2014/main" id="{185F88C6-5D7D-EEFD-2EEF-DDB69E2C89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pic>
        <p:nvPicPr>
          <p:cNvPr id="8" name="Picture 7" descr="Logo&#10;&#10;Description automatically generated">
            <a:extLst>
              <a:ext uri="{FF2B5EF4-FFF2-40B4-BE49-F238E27FC236}">
                <a16:creationId xmlns:a16="http://schemas.microsoft.com/office/drawing/2014/main" id="{D8C6ECAC-4297-3C49-30E5-5A6F7D2521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9" name="Rectangle: Top Corners Rounded 8">
            <a:extLst>
              <a:ext uri="{FF2B5EF4-FFF2-40B4-BE49-F238E27FC236}">
                <a16:creationId xmlns:a16="http://schemas.microsoft.com/office/drawing/2014/main" id="{CC3388B0-9393-4D78-5394-A3C6570FF8EF}"/>
              </a:ext>
            </a:extLst>
          </p:cNvPr>
          <p:cNvSpPr/>
          <p:nvPr userDrawn="1"/>
        </p:nvSpPr>
        <p:spPr>
          <a:xfrm rot="5400000">
            <a:off x="4979591" y="-4466828"/>
            <a:ext cx="149224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360927-CBB2-64CE-2F53-873F660D94A2}"/>
              </a:ext>
            </a:extLst>
          </p:cNvPr>
          <p:cNvSpPr/>
          <p:nvPr userDrawn="1"/>
        </p:nvSpPr>
        <p:spPr>
          <a:xfrm>
            <a:off x="-2" y="2043113"/>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09113B-6CCA-B8D1-F37B-A346950BFCA3}"/>
              </a:ext>
            </a:extLst>
          </p:cNvPr>
          <p:cNvSpPr/>
          <p:nvPr userDrawn="1"/>
        </p:nvSpPr>
        <p:spPr>
          <a:xfrm>
            <a:off x="-2" y="103186"/>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Background pattern&#10;&#10;Description automatically generated">
            <a:extLst>
              <a:ext uri="{FF2B5EF4-FFF2-40B4-BE49-F238E27FC236}">
                <a16:creationId xmlns:a16="http://schemas.microsoft.com/office/drawing/2014/main" id="{C8772DE3-19CC-F0EC-3192-C691F4272C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03320" y="277812"/>
            <a:ext cx="4693930" cy="1630683"/>
          </a:xfrm>
          <a:prstGeom prst="rect">
            <a:avLst/>
          </a:prstGeom>
        </p:spPr>
      </p:pic>
      <p:sp>
        <p:nvSpPr>
          <p:cNvPr id="2" name="Title 1"/>
          <p:cNvSpPr>
            <a:spLocks noGrp="1"/>
          </p:cNvSpPr>
          <p:nvPr>
            <p:ph type="title" hasCustomPrompt="1"/>
          </p:nvPr>
        </p:nvSpPr>
        <p:spPr>
          <a:xfrm>
            <a:off x="7485927" y="581025"/>
            <a:ext cx="3942144" cy="1325563"/>
          </a:xfrm>
        </p:spPr>
        <p:txBody>
          <a:bodyPr>
            <a:normAutofit/>
          </a:bodyPr>
          <a:lstStyle>
            <a:lvl1pPr algn="ctr">
              <a:defRPr sz="3600" b="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CONTENTS</a:t>
            </a:r>
          </a:p>
        </p:txBody>
      </p:sp>
      <p:sp>
        <p:nvSpPr>
          <p:cNvPr id="3" name="Content Placeholder 2"/>
          <p:cNvSpPr>
            <a:spLocks noGrp="1"/>
          </p:cNvSpPr>
          <p:nvPr>
            <p:ph idx="1" hasCustomPrompt="1"/>
          </p:nvPr>
        </p:nvSpPr>
        <p:spPr>
          <a:xfrm>
            <a:off x="2181367" y="2357061"/>
            <a:ext cx="3545195" cy="964240"/>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7" name="Content Placeholder 2">
            <a:extLst>
              <a:ext uri="{FF2B5EF4-FFF2-40B4-BE49-F238E27FC236}">
                <a16:creationId xmlns:a16="http://schemas.microsoft.com/office/drawing/2014/main" id="{0E24A222-18A9-A5F1-3F7F-DABDB2935729}"/>
              </a:ext>
            </a:extLst>
          </p:cNvPr>
          <p:cNvSpPr>
            <a:spLocks noGrp="1"/>
          </p:cNvSpPr>
          <p:nvPr>
            <p:ph idx="13" hasCustomPrompt="1"/>
          </p:nvPr>
        </p:nvSpPr>
        <p:spPr>
          <a:xfrm>
            <a:off x="2181366" y="3578107"/>
            <a:ext cx="3545195" cy="1248055"/>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27" name="Content Placeholder 2">
            <a:extLst>
              <a:ext uri="{FF2B5EF4-FFF2-40B4-BE49-F238E27FC236}">
                <a16:creationId xmlns:a16="http://schemas.microsoft.com/office/drawing/2014/main" id="{07C09895-32C1-F6B6-F2FA-5296B4C78453}"/>
              </a:ext>
            </a:extLst>
          </p:cNvPr>
          <p:cNvSpPr>
            <a:spLocks noGrp="1"/>
          </p:cNvSpPr>
          <p:nvPr>
            <p:ph idx="14" hasCustomPrompt="1"/>
          </p:nvPr>
        </p:nvSpPr>
        <p:spPr>
          <a:xfrm>
            <a:off x="2181367" y="5022467"/>
            <a:ext cx="3545194" cy="1248055"/>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29" name="Content Placeholder 28">
            <a:extLst>
              <a:ext uri="{FF2B5EF4-FFF2-40B4-BE49-F238E27FC236}">
                <a16:creationId xmlns:a16="http://schemas.microsoft.com/office/drawing/2014/main" id="{E7AAF8E7-D5D7-527A-A7A8-981865E6ACA6}"/>
              </a:ext>
            </a:extLst>
          </p:cNvPr>
          <p:cNvSpPr>
            <a:spLocks noGrp="1"/>
          </p:cNvSpPr>
          <p:nvPr>
            <p:ph sz="quarter" idx="15" hasCustomPrompt="1"/>
          </p:nvPr>
        </p:nvSpPr>
        <p:spPr>
          <a:xfrm>
            <a:off x="355000" y="2349540"/>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1</a:t>
            </a:r>
            <a:endParaRPr lang="en-US"/>
          </a:p>
        </p:txBody>
      </p:sp>
      <p:sp>
        <p:nvSpPr>
          <p:cNvPr id="31" name="Content Placeholder 28">
            <a:extLst>
              <a:ext uri="{FF2B5EF4-FFF2-40B4-BE49-F238E27FC236}">
                <a16:creationId xmlns:a16="http://schemas.microsoft.com/office/drawing/2014/main" id="{415010B9-AF86-2069-DBE0-4B92DCA577BD}"/>
              </a:ext>
            </a:extLst>
          </p:cNvPr>
          <p:cNvSpPr>
            <a:spLocks noGrp="1"/>
          </p:cNvSpPr>
          <p:nvPr>
            <p:ph sz="quarter" idx="16" hasCustomPrompt="1"/>
          </p:nvPr>
        </p:nvSpPr>
        <p:spPr>
          <a:xfrm>
            <a:off x="355000" y="3542067"/>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2</a:t>
            </a:r>
            <a:endParaRPr lang="en-US"/>
          </a:p>
        </p:txBody>
      </p:sp>
      <p:sp>
        <p:nvSpPr>
          <p:cNvPr id="32" name="Content Placeholder 28">
            <a:extLst>
              <a:ext uri="{FF2B5EF4-FFF2-40B4-BE49-F238E27FC236}">
                <a16:creationId xmlns:a16="http://schemas.microsoft.com/office/drawing/2014/main" id="{9626A0C6-13DE-74B4-993D-8E509C55AF14}"/>
              </a:ext>
            </a:extLst>
          </p:cNvPr>
          <p:cNvSpPr>
            <a:spLocks noGrp="1"/>
          </p:cNvSpPr>
          <p:nvPr>
            <p:ph sz="quarter" idx="17" hasCustomPrompt="1"/>
          </p:nvPr>
        </p:nvSpPr>
        <p:spPr>
          <a:xfrm>
            <a:off x="355000" y="4985598"/>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3</a:t>
            </a:r>
            <a:endParaRPr lang="en-US"/>
          </a:p>
        </p:txBody>
      </p:sp>
      <p:sp>
        <p:nvSpPr>
          <p:cNvPr id="33" name="Content Placeholder 2">
            <a:extLst>
              <a:ext uri="{FF2B5EF4-FFF2-40B4-BE49-F238E27FC236}">
                <a16:creationId xmlns:a16="http://schemas.microsoft.com/office/drawing/2014/main" id="{26FB897A-013F-7225-8858-3288AFB035EF}"/>
              </a:ext>
            </a:extLst>
          </p:cNvPr>
          <p:cNvSpPr>
            <a:spLocks noGrp="1"/>
          </p:cNvSpPr>
          <p:nvPr>
            <p:ph idx="18" hasCustomPrompt="1"/>
          </p:nvPr>
        </p:nvSpPr>
        <p:spPr>
          <a:xfrm>
            <a:off x="7964424" y="2357061"/>
            <a:ext cx="3545195" cy="964240"/>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34" name="Content Placeholder 2">
            <a:extLst>
              <a:ext uri="{FF2B5EF4-FFF2-40B4-BE49-F238E27FC236}">
                <a16:creationId xmlns:a16="http://schemas.microsoft.com/office/drawing/2014/main" id="{150C8299-C5E7-E26A-CFD9-DC3A0243C858}"/>
              </a:ext>
            </a:extLst>
          </p:cNvPr>
          <p:cNvSpPr>
            <a:spLocks noGrp="1"/>
          </p:cNvSpPr>
          <p:nvPr>
            <p:ph idx="19" hasCustomPrompt="1"/>
          </p:nvPr>
        </p:nvSpPr>
        <p:spPr>
          <a:xfrm>
            <a:off x="7964423" y="3578107"/>
            <a:ext cx="3545195" cy="1248055"/>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35" name="Content Placeholder 2">
            <a:extLst>
              <a:ext uri="{FF2B5EF4-FFF2-40B4-BE49-F238E27FC236}">
                <a16:creationId xmlns:a16="http://schemas.microsoft.com/office/drawing/2014/main" id="{0727BEA1-F7BB-12CF-9B41-7098F5419FEA}"/>
              </a:ext>
            </a:extLst>
          </p:cNvPr>
          <p:cNvSpPr>
            <a:spLocks noGrp="1"/>
          </p:cNvSpPr>
          <p:nvPr>
            <p:ph idx="20" hasCustomPrompt="1"/>
          </p:nvPr>
        </p:nvSpPr>
        <p:spPr>
          <a:xfrm>
            <a:off x="7964424" y="5022467"/>
            <a:ext cx="3545194" cy="1248055"/>
          </a:xfrm>
        </p:spPr>
        <p:txBody>
          <a:bodyPr>
            <a:normAutofit/>
          </a:bodyPr>
          <a:lstStyle>
            <a:lvl1pPr marL="0" indent="0">
              <a:buFontTx/>
              <a:buNone/>
              <a:defRPr sz="2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text here</a:t>
            </a:r>
          </a:p>
        </p:txBody>
      </p:sp>
      <p:sp>
        <p:nvSpPr>
          <p:cNvPr id="36" name="Content Placeholder 28">
            <a:extLst>
              <a:ext uri="{FF2B5EF4-FFF2-40B4-BE49-F238E27FC236}">
                <a16:creationId xmlns:a16="http://schemas.microsoft.com/office/drawing/2014/main" id="{D13D3A49-CCE6-942B-B43C-99E68345333B}"/>
              </a:ext>
            </a:extLst>
          </p:cNvPr>
          <p:cNvSpPr>
            <a:spLocks noGrp="1"/>
          </p:cNvSpPr>
          <p:nvPr>
            <p:ph sz="quarter" idx="21" hasCustomPrompt="1"/>
          </p:nvPr>
        </p:nvSpPr>
        <p:spPr>
          <a:xfrm>
            <a:off x="6138057" y="2349540"/>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1</a:t>
            </a:r>
            <a:endParaRPr lang="en-US"/>
          </a:p>
        </p:txBody>
      </p:sp>
      <p:sp>
        <p:nvSpPr>
          <p:cNvPr id="37" name="Content Placeholder 28">
            <a:extLst>
              <a:ext uri="{FF2B5EF4-FFF2-40B4-BE49-F238E27FC236}">
                <a16:creationId xmlns:a16="http://schemas.microsoft.com/office/drawing/2014/main" id="{EDC56E04-5003-96FA-9C2B-61D50C58529B}"/>
              </a:ext>
            </a:extLst>
          </p:cNvPr>
          <p:cNvSpPr>
            <a:spLocks noGrp="1"/>
          </p:cNvSpPr>
          <p:nvPr>
            <p:ph sz="quarter" idx="22" hasCustomPrompt="1"/>
          </p:nvPr>
        </p:nvSpPr>
        <p:spPr>
          <a:xfrm>
            <a:off x="6138057" y="3542067"/>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2</a:t>
            </a:r>
            <a:endParaRPr lang="en-US"/>
          </a:p>
        </p:txBody>
      </p:sp>
      <p:sp>
        <p:nvSpPr>
          <p:cNvPr id="38" name="Content Placeholder 28">
            <a:extLst>
              <a:ext uri="{FF2B5EF4-FFF2-40B4-BE49-F238E27FC236}">
                <a16:creationId xmlns:a16="http://schemas.microsoft.com/office/drawing/2014/main" id="{37584C5F-2611-9D19-F45A-01BD32581568}"/>
              </a:ext>
            </a:extLst>
          </p:cNvPr>
          <p:cNvSpPr>
            <a:spLocks noGrp="1"/>
          </p:cNvSpPr>
          <p:nvPr>
            <p:ph sz="quarter" idx="23" hasCustomPrompt="1"/>
          </p:nvPr>
        </p:nvSpPr>
        <p:spPr>
          <a:xfrm>
            <a:off x="6138057" y="4985598"/>
            <a:ext cx="1619250" cy="483813"/>
          </a:xfrm>
          <a:prstGeom prst="roundRect">
            <a:avLst>
              <a:gd name="adj" fmla="val 50000"/>
            </a:avLst>
          </a:prstGeom>
          <a:solidFill>
            <a:srgbClr val="595959"/>
          </a:solidFill>
        </p:spPr>
        <p:txBody>
          <a:bodyPr anchor="ctr"/>
          <a:lstStyle>
            <a:lvl1pPr marL="0" indent="0" algn="ctr">
              <a:lnSpc>
                <a:spcPct val="100000"/>
              </a:lnSpc>
              <a:spcBef>
                <a:spcPts val="0"/>
              </a:spcBef>
              <a:buFontTx/>
              <a:buNone/>
              <a:defRPr>
                <a:solidFill>
                  <a:schemeClr val="bg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lvl="0"/>
            <a:r>
              <a:rPr lang="en-US">
                <a:latin typeface="Open Sans Semibold" panose="020B0706030804020204" pitchFamily="34" charset="0"/>
                <a:ea typeface="Open Sans Semibold" panose="020B0706030804020204" pitchFamily="34" charset="0"/>
                <a:cs typeface="Open Sans Semibold" panose="020B0706030804020204" pitchFamily="34" charset="0"/>
              </a:rPr>
              <a:t>3</a:t>
            </a:r>
            <a:endParaRPr lang="en-US"/>
          </a:p>
        </p:txBody>
      </p:sp>
      <p:sp>
        <p:nvSpPr>
          <p:cNvPr id="12" name="Slide Number Placeholder 25">
            <a:extLst>
              <a:ext uri="{FF2B5EF4-FFF2-40B4-BE49-F238E27FC236}">
                <a16:creationId xmlns:a16="http://schemas.microsoft.com/office/drawing/2014/main" id="{F471E350-E541-1D34-27B4-0BEB7655A4C0}"/>
              </a:ext>
            </a:extLst>
          </p:cNvPr>
          <p:cNvSpPr>
            <a:spLocks noGrp="1"/>
          </p:cNvSpPr>
          <p:nvPr>
            <p:ph type="sldNum" sz="quarter" idx="12"/>
          </p:nvPr>
        </p:nvSpPr>
        <p:spPr>
          <a:xfrm>
            <a:off x="5577265" y="6469474"/>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a:p>
        </p:txBody>
      </p:sp>
    </p:spTree>
    <p:extLst>
      <p:ext uri="{BB962C8B-B14F-4D97-AF65-F5344CB8AC3E}">
        <p14:creationId xmlns:p14="http://schemas.microsoft.com/office/powerpoint/2010/main" val="375297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02710A-8DA3-181B-059E-58B0E784CBBC}"/>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 tableware&#10;&#10;Description automatically generated">
            <a:extLst>
              <a:ext uri="{FF2B5EF4-FFF2-40B4-BE49-F238E27FC236}">
                <a16:creationId xmlns:a16="http://schemas.microsoft.com/office/drawing/2014/main" id="{D0874798-EF74-01EA-7D33-7C85AADC64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pic>
        <p:nvPicPr>
          <p:cNvPr id="9" name="Picture 8" descr="Logo&#10;&#10;Description automatically generated">
            <a:extLst>
              <a:ext uri="{FF2B5EF4-FFF2-40B4-BE49-F238E27FC236}">
                <a16:creationId xmlns:a16="http://schemas.microsoft.com/office/drawing/2014/main" id="{F859DBDC-8970-3E3E-F6F7-27156C97A4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6" name="Rectangle: Top Corners Rounded 5">
            <a:extLst>
              <a:ext uri="{FF2B5EF4-FFF2-40B4-BE49-F238E27FC236}">
                <a16:creationId xmlns:a16="http://schemas.microsoft.com/office/drawing/2014/main" id="{6397F4E1-533E-475A-029A-BF6742009B61}"/>
              </a:ext>
            </a:extLst>
          </p:cNvPr>
          <p:cNvSpPr/>
          <p:nvPr userDrawn="1"/>
        </p:nvSpPr>
        <p:spPr>
          <a:xfrm rot="5400000">
            <a:off x="4979591" y="-4892972"/>
            <a:ext cx="149224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ackground pattern&#10;&#10;Description automatically generated">
            <a:extLst>
              <a:ext uri="{FF2B5EF4-FFF2-40B4-BE49-F238E27FC236}">
                <a16:creationId xmlns:a16="http://schemas.microsoft.com/office/drawing/2014/main" id="{B7F0C804-C8AF-8AAD-004E-9CD40351748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31082"/>
          <a:stretch/>
        </p:blipFill>
        <p:spPr>
          <a:xfrm>
            <a:off x="9562342" y="91382"/>
            <a:ext cx="2629658" cy="1325563"/>
          </a:xfrm>
          <a:prstGeom prst="rect">
            <a:avLst/>
          </a:prstGeom>
        </p:spPr>
      </p:pic>
      <p:sp>
        <p:nvSpPr>
          <p:cNvPr id="2" name="Title 1">
            <a:extLst>
              <a:ext uri="{FF2B5EF4-FFF2-40B4-BE49-F238E27FC236}">
                <a16:creationId xmlns:a16="http://schemas.microsoft.com/office/drawing/2014/main" id="{3471CD6F-B256-CDF9-F940-2A7D7D2133F3}"/>
              </a:ext>
            </a:extLst>
          </p:cNvPr>
          <p:cNvSpPr>
            <a:spLocks noGrp="1"/>
          </p:cNvSpPr>
          <p:nvPr>
            <p:ph type="title"/>
          </p:nvPr>
        </p:nvSpPr>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10" name="Rectangle 9">
            <a:extLst>
              <a:ext uri="{FF2B5EF4-FFF2-40B4-BE49-F238E27FC236}">
                <a16:creationId xmlns:a16="http://schemas.microsoft.com/office/drawing/2014/main" id="{57C3C404-6F36-870D-145C-84DD6EC6A4B0}"/>
              </a:ext>
            </a:extLst>
          </p:cNvPr>
          <p:cNvSpPr/>
          <p:nvPr userDrawn="1"/>
        </p:nvSpPr>
        <p:spPr>
          <a:xfrm>
            <a:off x="-2" y="1623219"/>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5">
            <a:extLst>
              <a:ext uri="{FF2B5EF4-FFF2-40B4-BE49-F238E27FC236}">
                <a16:creationId xmlns:a16="http://schemas.microsoft.com/office/drawing/2014/main" id="{7176CC61-E821-A0C7-42CD-2AB7C8AE27DA}"/>
              </a:ext>
            </a:extLst>
          </p:cNvPr>
          <p:cNvSpPr>
            <a:spLocks noGrp="1"/>
          </p:cNvSpPr>
          <p:nvPr>
            <p:ph type="sldNum" sz="quarter" idx="12"/>
          </p:nvPr>
        </p:nvSpPr>
        <p:spPr>
          <a:xfrm>
            <a:off x="5577261" y="6469474"/>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a:p>
        </p:txBody>
      </p:sp>
    </p:spTree>
    <p:extLst>
      <p:ext uri="{BB962C8B-B14F-4D97-AF65-F5344CB8AC3E}">
        <p14:creationId xmlns:p14="http://schemas.microsoft.com/office/powerpoint/2010/main" val="977593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49423F-7D87-1FE9-D7B6-D5B43808A037}"/>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0066BBB7-02D8-6902-9354-6C2FD77CD2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7" name="Rectangle: Top Corners Rounded 6">
            <a:extLst>
              <a:ext uri="{FF2B5EF4-FFF2-40B4-BE49-F238E27FC236}">
                <a16:creationId xmlns:a16="http://schemas.microsoft.com/office/drawing/2014/main" id="{8A455452-613D-5E10-C26B-C7C7CFB21278}"/>
              </a:ext>
            </a:extLst>
          </p:cNvPr>
          <p:cNvSpPr/>
          <p:nvPr userDrawn="1"/>
        </p:nvSpPr>
        <p:spPr>
          <a:xfrm rot="5400000">
            <a:off x="4299346" y="-2589609"/>
            <a:ext cx="285273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DC41EBD-EF39-7EE4-1ECD-D6D591DAD0D3}"/>
              </a:ext>
            </a:extLst>
          </p:cNvPr>
          <p:cNvSpPr/>
          <p:nvPr userDrawn="1"/>
        </p:nvSpPr>
        <p:spPr>
          <a:xfrm>
            <a:off x="-2" y="4624388"/>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clipart&#10;&#10;Description automatically generated">
            <a:extLst>
              <a:ext uri="{FF2B5EF4-FFF2-40B4-BE49-F238E27FC236}">
                <a16:creationId xmlns:a16="http://schemas.microsoft.com/office/drawing/2014/main" id="{B316E4CF-F118-A648-E14F-7CD1839188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5483" y="1628752"/>
            <a:ext cx="3587395" cy="954650"/>
          </a:xfrm>
          <a:prstGeom prst="rect">
            <a:avLst/>
          </a:prstGeom>
        </p:spPr>
      </p:pic>
      <p:pic>
        <p:nvPicPr>
          <p:cNvPr id="10" name="Picture 9" descr="Background pattern&#10;&#10;Description automatically generated">
            <a:extLst>
              <a:ext uri="{FF2B5EF4-FFF2-40B4-BE49-F238E27FC236}">
                <a16:creationId xmlns:a16="http://schemas.microsoft.com/office/drawing/2014/main" id="{D8C8FD66-95D0-206D-3CC1-D484683888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03320" y="877887"/>
            <a:ext cx="4693930" cy="1630683"/>
          </a:xfrm>
          <a:prstGeom prst="rect">
            <a:avLst/>
          </a:prstGeom>
        </p:spPr>
      </p:pic>
      <p:sp>
        <p:nvSpPr>
          <p:cNvPr id="11" name="Oval 10">
            <a:extLst>
              <a:ext uri="{FF2B5EF4-FFF2-40B4-BE49-F238E27FC236}">
                <a16:creationId xmlns:a16="http://schemas.microsoft.com/office/drawing/2014/main" id="{B32B7488-C6ED-9118-E387-18ACF204A357}"/>
              </a:ext>
            </a:extLst>
          </p:cNvPr>
          <p:cNvSpPr/>
          <p:nvPr userDrawn="1"/>
        </p:nvSpPr>
        <p:spPr>
          <a:xfrm>
            <a:off x="8723711" y="1833563"/>
            <a:ext cx="2578100" cy="2578100"/>
          </a:xfrm>
          <a:prstGeom prst="ellipse">
            <a:avLst/>
          </a:prstGeom>
          <a:blipFill>
            <a:blip r:embed="rId5"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7C1F3C9-A788-C31C-CC52-FA39058D12A3}"/>
              </a:ext>
            </a:extLst>
          </p:cNvPr>
          <p:cNvSpPr/>
          <p:nvPr userDrawn="1"/>
        </p:nvSpPr>
        <p:spPr>
          <a:xfrm>
            <a:off x="7598572" y="942577"/>
            <a:ext cx="1480343" cy="1480343"/>
          </a:xfrm>
          <a:prstGeom prst="ellipse">
            <a:avLst/>
          </a:prstGeom>
          <a:blipFill>
            <a:blip r:embed="rId6"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6218" y="1721313"/>
            <a:ext cx="8344382" cy="2725343"/>
          </a:xfrm>
        </p:spPr>
        <p:txBody>
          <a:bodyPr anchor="b"/>
          <a:lstStyle>
            <a:lvl1pPr>
              <a:defRPr sz="60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14" name="Text Placeholder 13">
            <a:extLst>
              <a:ext uri="{FF2B5EF4-FFF2-40B4-BE49-F238E27FC236}">
                <a16:creationId xmlns:a16="http://schemas.microsoft.com/office/drawing/2014/main" id="{1EA86046-0305-A2E2-ACAC-02DB51DC50E5}"/>
              </a:ext>
            </a:extLst>
          </p:cNvPr>
          <p:cNvSpPr>
            <a:spLocks noGrp="1"/>
          </p:cNvSpPr>
          <p:nvPr>
            <p:ph type="body" sz="quarter" idx="13" hasCustomPrompt="1"/>
          </p:nvPr>
        </p:nvSpPr>
        <p:spPr>
          <a:xfrm>
            <a:off x="266218" y="5011738"/>
            <a:ext cx="11413020" cy="1274940"/>
          </a:xfrm>
        </p:spPr>
        <p:txBody>
          <a:bodyPr/>
          <a:lstStyle>
            <a:lvl1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2pPr>
            <a:lvl3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title style</a:t>
            </a:r>
          </a:p>
          <a:p>
            <a:pPr lvl="1"/>
            <a:r>
              <a:rPr lang="en-US"/>
              <a:t>Click to edit Master title style</a:t>
            </a:r>
          </a:p>
          <a:p>
            <a:pPr lvl="2"/>
            <a:r>
              <a:rPr lang="en-US"/>
              <a:t>Third level</a:t>
            </a:r>
          </a:p>
        </p:txBody>
      </p:sp>
      <p:sp>
        <p:nvSpPr>
          <p:cNvPr id="13" name="Slide Number Placeholder 25">
            <a:extLst>
              <a:ext uri="{FF2B5EF4-FFF2-40B4-BE49-F238E27FC236}">
                <a16:creationId xmlns:a16="http://schemas.microsoft.com/office/drawing/2014/main" id="{9AB0C885-6C45-53CF-C58E-08AD37E02FDF}"/>
              </a:ext>
            </a:extLst>
          </p:cNvPr>
          <p:cNvSpPr>
            <a:spLocks noGrp="1"/>
          </p:cNvSpPr>
          <p:nvPr>
            <p:ph type="sldNum" sz="quarter" idx="12"/>
          </p:nvPr>
        </p:nvSpPr>
        <p:spPr>
          <a:xfrm>
            <a:off x="3877408" y="6469474"/>
            <a:ext cx="5161669" cy="365125"/>
          </a:xfr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fld id="{BD86DBAA-8A94-4408-9D41-1BFB53B4CF7F}" type="slidenum">
              <a:rPr lang="en-US" smtClean="0"/>
              <a:pPr algn="ctr"/>
              <a:t>‹#›</a:t>
            </a:fld>
            <a:endParaRPr lang="en-US"/>
          </a:p>
        </p:txBody>
      </p:sp>
    </p:spTree>
    <p:extLst>
      <p:ext uri="{BB962C8B-B14F-4D97-AF65-F5344CB8AC3E}">
        <p14:creationId xmlns:p14="http://schemas.microsoft.com/office/powerpoint/2010/main" val="250143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B656E2-D3F3-4F04-3A76-B456547CC5A4}"/>
              </a:ext>
            </a:extLst>
          </p:cNvPr>
          <p:cNvSpPr/>
          <p:nvPr userDrawn="1"/>
        </p:nvSpPr>
        <p:spPr>
          <a:xfrm>
            <a:off x="-2" y="6315077"/>
            <a:ext cx="12192002" cy="54292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 tableware&#10;&#10;Description automatically generated">
            <a:extLst>
              <a:ext uri="{FF2B5EF4-FFF2-40B4-BE49-F238E27FC236}">
                <a16:creationId xmlns:a16="http://schemas.microsoft.com/office/drawing/2014/main" id="{B75C9543-218C-97E6-9F82-B5DAF636A0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507"/>
          <a:stretch/>
        </p:blipFill>
        <p:spPr>
          <a:xfrm>
            <a:off x="10174218" y="6492124"/>
            <a:ext cx="1905918" cy="319823"/>
          </a:xfrm>
          <a:prstGeom prst="rect">
            <a:avLst/>
          </a:prstGeom>
        </p:spPr>
      </p:pic>
      <p:pic>
        <p:nvPicPr>
          <p:cNvPr id="7" name="Picture 6" descr="Logo&#10;&#10;Description automatically generated">
            <a:extLst>
              <a:ext uri="{FF2B5EF4-FFF2-40B4-BE49-F238E27FC236}">
                <a16:creationId xmlns:a16="http://schemas.microsoft.com/office/drawing/2014/main" id="{0B245C25-3EE3-BF59-1B09-2D377912A7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836" y="6315078"/>
            <a:ext cx="1486404" cy="514524"/>
          </a:xfrm>
          <a:prstGeom prst="rect">
            <a:avLst/>
          </a:prstGeom>
        </p:spPr>
      </p:pic>
      <p:sp>
        <p:nvSpPr>
          <p:cNvPr id="8" name="Rectangle: Top Corners Rounded 7">
            <a:extLst>
              <a:ext uri="{FF2B5EF4-FFF2-40B4-BE49-F238E27FC236}">
                <a16:creationId xmlns:a16="http://schemas.microsoft.com/office/drawing/2014/main" id="{9B7E8042-A96F-04B7-C12F-EC3073A615A1}"/>
              </a:ext>
            </a:extLst>
          </p:cNvPr>
          <p:cNvSpPr/>
          <p:nvPr userDrawn="1"/>
        </p:nvSpPr>
        <p:spPr>
          <a:xfrm rot="5400000">
            <a:off x="4979591" y="-4892972"/>
            <a:ext cx="1492248" cy="11451433"/>
          </a:xfrm>
          <a:prstGeom prst="round2SameRect">
            <a:avLst>
              <a:gd name="adj1" fmla="val 50000"/>
              <a:gd name="adj2" fmla="val 0"/>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Background pattern&#10;&#10;Description automatically generated">
            <a:extLst>
              <a:ext uri="{FF2B5EF4-FFF2-40B4-BE49-F238E27FC236}">
                <a16:creationId xmlns:a16="http://schemas.microsoft.com/office/drawing/2014/main" id="{9EDD6746-418A-9541-7B85-448E050F984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31082"/>
          <a:stretch/>
        </p:blipFill>
        <p:spPr>
          <a:xfrm>
            <a:off x="9562342" y="91382"/>
            <a:ext cx="2629658" cy="1325563"/>
          </a:xfrm>
          <a:prstGeom prst="rect">
            <a:avLst/>
          </a:prstGeom>
        </p:spPr>
      </p:pic>
      <p:sp>
        <p:nvSpPr>
          <p:cNvPr id="3" name="Content Placeholder 2"/>
          <p:cNvSpPr>
            <a:spLocks noGrp="1"/>
          </p:cNvSpPr>
          <p:nvPr>
            <p:ph sz="half" idx="1"/>
          </p:nvPr>
        </p:nvSpPr>
        <p:spPr>
          <a:xfrm>
            <a:off x="376287" y="1910468"/>
            <a:ext cx="5181600" cy="4351338"/>
          </a:xfrm>
        </p:spPr>
        <p:txBody>
          <a:bodyPr/>
          <a:lstStyle>
            <a:lvl1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10468"/>
            <a:ext cx="5181600" cy="4351338"/>
          </a:xfrm>
        </p:spPr>
        <p:txBody>
          <a:bodyPr/>
          <a:lstStyle>
            <a:lvl1pPr>
              <a:defRPr>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829BE1C8-40BA-F0B1-CBCE-485EA06E276C}"/>
              </a:ext>
            </a:extLst>
          </p:cNvPr>
          <p:cNvSpPr>
            <a:spLocks noGrp="1"/>
          </p:cNvSpPr>
          <p:nvPr>
            <p:ph type="title"/>
          </p:nvPr>
        </p:nvSpPr>
        <p:spPr>
          <a:xfrm>
            <a:off x="381400" y="365125"/>
            <a:ext cx="10532563" cy="1325563"/>
          </a:xfrm>
        </p:spPr>
        <p:txBody>
          <a:bodyPr/>
          <a:lstStyle>
            <a:lvl1pP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a:t>Click to edit Master title style</a:t>
            </a:r>
          </a:p>
        </p:txBody>
      </p:sp>
      <p:sp>
        <p:nvSpPr>
          <p:cNvPr id="13" name="Rectangle 12">
            <a:extLst>
              <a:ext uri="{FF2B5EF4-FFF2-40B4-BE49-F238E27FC236}">
                <a16:creationId xmlns:a16="http://schemas.microsoft.com/office/drawing/2014/main" id="{86BCBDA5-4BA1-F0D8-FCF2-95E5457FAE05}"/>
              </a:ext>
            </a:extLst>
          </p:cNvPr>
          <p:cNvSpPr/>
          <p:nvPr userDrawn="1"/>
        </p:nvSpPr>
        <p:spPr>
          <a:xfrm>
            <a:off x="-2" y="1623219"/>
            <a:ext cx="12192002" cy="134937"/>
          </a:xfrm>
          <a:prstGeom prst="rect">
            <a:avLst/>
          </a:prstGeom>
          <a:solidFill>
            <a:srgbClr val="C2C1C1"/>
          </a:solidFill>
          <a:ln>
            <a:solidFill>
              <a:srgbClr val="C2C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25">
            <a:extLst>
              <a:ext uri="{FF2B5EF4-FFF2-40B4-BE49-F238E27FC236}">
                <a16:creationId xmlns:a16="http://schemas.microsoft.com/office/drawing/2014/main" id="{AEBB9D08-A253-C3FF-12CE-21934FDA5A7C}"/>
              </a:ext>
            </a:extLst>
          </p:cNvPr>
          <p:cNvSpPr>
            <a:spLocks noGrp="1"/>
          </p:cNvSpPr>
          <p:nvPr>
            <p:ph type="sldNum" sz="quarter" idx="12"/>
          </p:nvPr>
        </p:nvSpPr>
        <p:spPr>
          <a:xfrm>
            <a:off x="5577264" y="6469474"/>
            <a:ext cx="1764899" cy="365125"/>
          </a:xfrm>
        </p:spPr>
        <p:txBody>
          <a:bodyPr/>
          <a:lstStyle>
            <a:lvl1pPr algn="ctr">
              <a:defRPr>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BD86DBAA-8A94-4408-9D41-1BFB53B4CF7F}" type="slidenum">
              <a:rPr lang="en-US" smtClean="0"/>
              <a:pPr/>
              <a:t>‹#›</a:t>
            </a:fld>
            <a:endParaRPr lang="en-US"/>
          </a:p>
        </p:txBody>
      </p:sp>
    </p:spTree>
    <p:extLst>
      <p:ext uri="{BB962C8B-B14F-4D97-AF65-F5344CB8AC3E}">
        <p14:creationId xmlns:p14="http://schemas.microsoft.com/office/powerpoint/2010/main" val="36146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86DBAA-8A94-4408-9D41-1BFB53B4CF7F}" type="slidenum">
              <a:rPr lang="en-US" smtClean="0"/>
              <a:t>‹#›</a:t>
            </a:fld>
            <a:endParaRPr lang="en-US"/>
          </a:p>
        </p:txBody>
      </p:sp>
    </p:spTree>
    <p:extLst>
      <p:ext uri="{BB962C8B-B14F-4D97-AF65-F5344CB8AC3E}">
        <p14:creationId xmlns:p14="http://schemas.microsoft.com/office/powerpoint/2010/main" val="1891457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86DBAA-8A94-4408-9D41-1BFB53B4CF7F}" type="slidenum">
              <a:rPr lang="en-US" smtClean="0"/>
              <a:t>‹#›</a:t>
            </a:fld>
            <a:endParaRPr lang="en-US"/>
          </a:p>
        </p:txBody>
      </p:sp>
    </p:spTree>
    <p:extLst>
      <p:ext uri="{BB962C8B-B14F-4D97-AF65-F5344CB8AC3E}">
        <p14:creationId xmlns:p14="http://schemas.microsoft.com/office/powerpoint/2010/main" val="917602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86DBAA-8A94-4408-9D41-1BFB53B4CF7F}" type="slidenum">
              <a:rPr lang="en-US" smtClean="0"/>
              <a:t>‹#›</a:t>
            </a:fld>
            <a:endParaRPr lang="en-US"/>
          </a:p>
        </p:txBody>
      </p:sp>
    </p:spTree>
    <p:extLst>
      <p:ext uri="{BB962C8B-B14F-4D97-AF65-F5344CB8AC3E}">
        <p14:creationId xmlns:p14="http://schemas.microsoft.com/office/powerpoint/2010/main" val="110178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6DBAA-8A94-4408-9D41-1BFB53B4CF7F}" type="slidenum">
              <a:rPr lang="en-US" smtClean="0"/>
              <a:t>‹#›</a:t>
            </a:fld>
            <a:endParaRPr lang="en-US"/>
          </a:p>
        </p:txBody>
      </p:sp>
    </p:spTree>
    <p:extLst>
      <p:ext uri="{BB962C8B-B14F-4D97-AF65-F5344CB8AC3E}">
        <p14:creationId xmlns:p14="http://schemas.microsoft.com/office/powerpoint/2010/main" val="1437186128"/>
      </p:ext>
    </p:extLst>
  </p:cSld>
  <p:clrMap bg1="lt1" tx1="dk1" bg2="lt2" tx2="dk2" accent1="accent1" accent2="accent2" accent3="accent3" accent4="accent4" accent5="accent5" accent6="accent6" hlink="hlink" folHlink="folHlink"/>
  <p:sldLayoutIdLst>
    <p:sldLayoutId id="2147483697" r:id="rId1"/>
    <p:sldLayoutId id="2147483649" r:id="rId2"/>
    <p:sldLayoutId id="2147483650"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98" r:id="rId14"/>
    <p:sldLayoutId id="2147483699" r:id="rId15"/>
    <p:sldLayoutId id="2147483700"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ahrq.gov/teamstepps-program/curriculum/implement/pre/ready.htm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hyperlink" Target="https://www.youtube.com/watch?v=96_xrHjwmNg" TargetMode="External"/><Relationship Id="rId4" Type="http://schemas.openxmlformats.org/officeDocument/2006/relationships/hyperlink" Target="https://www.ahrq.gov/sops/surveys/index.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www.qualityindicators.ahrq.gov/modules/psi_resources.aspx"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478B1B-BD74-445B-8729-C08EA27B17A3}"/>
              </a:ext>
            </a:extLst>
          </p:cNvPr>
          <p:cNvSpPr>
            <a:spLocks noGrp="1"/>
          </p:cNvSpPr>
          <p:nvPr>
            <p:ph type="ctrTitle"/>
          </p:nvPr>
        </p:nvSpPr>
        <p:spPr/>
        <p:txBody>
          <a:bodyPr/>
          <a:lstStyle/>
          <a:p>
            <a:r>
              <a:rPr lang="en-US" dirty="0"/>
              <a:t>Implementing TeamSTEPPS</a:t>
            </a:r>
          </a:p>
        </p:txBody>
      </p:sp>
      <p:sp>
        <p:nvSpPr>
          <p:cNvPr id="7" name="Subtitle 6">
            <a:extLst>
              <a:ext uri="{FF2B5EF4-FFF2-40B4-BE49-F238E27FC236}">
                <a16:creationId xmlns:a16="http://schemas.microsoft.com/office/drawing/2014/main" id="{52A0DFF9-6180-8826-F614-AAA6CD8F4067}"/>
              </a:ext>
            </a:extLst>
          </p:cNvPr>
          <p:cNvSpPr>
            <a:spLocks noGrp="1"/>
          </p:cNvSpPr>
          <p:nvPr>
            <p:ph type="subTitle" idx="1"/>
          </p:nvPr>
        </p:nvSpPr>
        <p:spPr/>
        <p:txBody>
          <a:bodyPr/>
          <a:lstStyle/>
          <a:p>
            <a:r>
              <a:rPr lang="en-US"/>
              <a:t>Introduction</a:t>
            </a:r>
          </a:p>
        </p:txBody>
      </p:sp>
      <p:sp>
        <p:nvSpPr>
          <p:cNvPr id="16" name="Oval 15">
            <a:extLst>
              <a:ext uri="{FF2B5EF4-FFF2-40B4-BE49-F238E27FC236}">
                <a16:creationId xmlns:a16="http://schemas.microsoft.com/office/drawing/2014/main" id="{BE1B0F2A-0A27-E961-0C64-0557C899F79F}"/>
              </a:ext>
              <a:ext uri="{C183D7F6-B498-43B3-948B-1728B52AA6E4}">
                <adec:decorative xmlns:adec="http://schemas.microsoft.com/office/drawing/2017/decorative" val="1"/>
              </a:ext>
            </a:extLst>
          </p:cNvPr>
          <p:cNvSpPr/>
          <p:nvPr/>
        </p:nvSpPr>
        <p:spPr>
          <a:xfrm>
            <a:off x="765174" y="1056800"/>
            <a:ext cx="3340100" cy="33401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F70306B-15BC-0270-F427-71E24C580D71}"/>
              </a:ext>
              <a:ext uri="{C183D7F6-B498-43B3-948B-1728B52AA6E4}">
                <adec:decorative xmlns:adec="http://schemas.microsoft.com/office/drawing/2017/decorative" val="1"/>
              </a:ext>
            </a:extLst>
          </p:cNvPr>
          <p:cNvSpPr/>
          <p:nvPr/>
        </p:nvSpPr>
        <p:spPr>
          <a:xfrm>
            <a:off x="765174" y="1047922"/>
            <a:ext cx="3340100" cy="3340100"/>
          </a:xfrm>
          <a:prstGeom prst="ellipse">
            <a:avLst/>
          </a:prstGeom>
          <a:blipFill>
            <a:blip r:embed="rId3"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032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a:t>Assessing Your Readiness</a:t>
            </a:r>
          </a:p>
        </p:txBody>
      </p:sp>
      <p:sp>
        <p:nvSpPr>
          <p:cNvPr id="7" name="Text Box 18">
            <a:extLst>
              <a:ext uri="{FF2B5EF4-FFF2-40B4-BE49-F238E27FC236}">
                <a16:creationId xmlns:a16="http://schemas.microsoft.com/office/drawing/2014/main" id="{574C95BD-36D3-4538-E6D0-DB53CF88F122}"/>
              </a:ext>
              <a:ext uri="{C183D7F6-B498-43B3-948B-1728B52AA6E4}">
                <adec:decorative xmlns:adec="http://schemas.microsoft.com/office/drawing/2017/decorative" val="1"/>
              </a:ext>
            </a:extLst>
          </p:cNvPr>
          <p:cNvSpPr txBox="1">
            <a:spLocks noChangeArrowheads="1"/>
          </p:cNvSpPr>
          <p:nvPr/>
        </p:nvSpPr>
        <p:spPr bwMode="auto">
          <a:xfrm>
            <a:off x="9415002" y="281454"/>
            <a:ext cx="21422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Pre- Implementation</a:t>
            </a:r>
          </a:p>
        </p:txBody>
      </p:sp>
      <p:sp>
        <p:nvSpPr>
          <p:cNvPr id="5" name="Content Placeholder 4">
            <a:extLst>
              <a:ext uri="{FF2B5EF4-FFF2-40B4-BE49-F238E27FC236}">
                <a16:creationId xmlns:a16="http://schemas.microsoft.com/office/drawing/2014/main" id="{18E5A18F-A6B2-ABBC-76C5-0B715819678D}"/>
              </a:ext>
            </a:extLst>
          </p:cNvPr>
          <p:cNvSpPr>
            <a:spLocks noGrp="1"/>
          </p:cNvSpPr>
          <p:nvPr>
            <p:ph idx="1"/>
          </p:nvPr>
        </p:nvSpPr>
        <p:spPr/>
        <p:txBody>
          <a:bodyPr>
            <a:normAutofit/>
          </a:bodyPr>
          <a:lstStyle/>
          <a:p>
            <a:pPr>
              <a:defRPr/>
            </a:pPr>
            <a:r>
              <a:rPr lang="en-US" dirty="0"/>
              <a:t>Lack of organizational readiness is a major reason TeamSTEPPS implementations fail.</a:t>
            </a:r>
          </a:p>
          <a:p>
            <a:pPr>
              <a:defRPr/>
            </a:pPr>
            <a:r>
              <a:rPr lang="en-US" dirty="0"/>
              <a:t>Readiness considers:</a:t>
            </a:r>
          </a:p>
          <a:p>
            <a:pPr lvl="1">
              <a:defRPr/>
            </a:pPr>
            <a:r>
              <a:rPr lang="en-US" dirty="0"/>
              <a:t>Whether there is a clearly defined need.</a:t>
            </a:r>
          </a:p>
          <a:p>
            <a:pPr lvl="1">
              <a:defRPr/>
            </a:pPr>
            <a:r>
              <a:rPr lang="en-US" dirty="0"/>
              <a:t>Whether organizational culture supports safety improvements.</a:t>
            </a:r>
          </a:p>
          <a:p>
            <a:pPr lvl="1">
              <a:defRPr/>
            </a:pPr>
            <a:r>
              <a:rPr lang="en-US" dirty="0"/>
              <a:t>Whether time, resources, and personnel are available to implement TeamSTEPPS.</a:t>
            </a:r>
          </a:p>
          <a:p>
            <a:pPr lvl="1">
              <a:defRPr/>
            </a:pPr>
            <a:r>
              <a:rPr lang="en-US" dirty="0"/>
              <a:t>Whether the organization is ready to make a SUSTAINED commitment.</a:t>
            </a:r>
          </a:p>
          <a:p>
            <a:pPr>
              <a:defRPr/>
            </a:pPr>
            <a:endParaRPr lang="en-US" sz="2800" dirty="0"/>
          </a:p>
          <a:p>
            <a:pPr marL="0" indent="0">
              <a:buNone/>
              <a:defRPr/>
            </a:pPr>
            <a:endParaRPr lang="en-US" sz="2800" dirty="0"/>
          </a:p>
          <a:p>
            <a:endParaRPr lang="en-US" dirty="0"/>
          </a:p>
        </p:txBody>
      </p:sp>
      <p:sp>
        <p:nvSpPr>
          <p:cNvPr id="6" name="Slide Number Placeholder 5">
            <a:extLst>
              <a:ext uri="{FF2B5EF4-FFF2-40B4-BE49-F238E27FC236}">
                <a16:creationId xmlns:a16="http://schemas.microsoft.com/office/drawing/2014/main" id="{3682F884-8E0A-6E36-501E-7FFFEA0C5C78}"/>
              </a:ext>
            </a:extLst>
          </p:cNvPr>
          <p:cNvSpPr>
            <a:spLocks noGrp="1"/>
          </p:cNvSpPr>
          <p:nvPr>
            <p:ph type="sldNum" sz="quarter" idx="12"/>
          </p:nvPr>
        </p:nvSpPr>
        <p:spPr/>
        <p:txBody>
          <a:bodyPr/>
          <a:lstStyle/>
          <a:p>
            <a:fld id="{BD86DBAA-8A94-4408-9D41-1BFB53B4CF7F}" type="slidenum">
              <a:rPr lang="en-US" smtClean="0"/>
              <a:pPr/>
              <a:t>10</a:t>
            </a:fld>
            <a:endParaRPr lang="en-US"/>
          </a:p>
        </p:txBody>
      </p:sp>
    </p:spTree>
    <p:extLst>
      <p:ext uri="{BB962C8B-B14F-4D97-AF65-F5344CB8AC3E}">
        <p14:creationId xmlns:p14="http://schemas.microsoft.com/office/powerpoint/2010/main" val="799122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r>
              <a:rPr lang="en-US" altLang="en-US" sz="4000" dirty="0"/>
              <a:t>Conducting a Readiness Assessment</a:t>
            </a:r>
          </a:p>
        </p:txBody>
      </p:sp>
      <p:sp>
        <p:nvSpPr>
          <p:cNvPr id="7" name="Text Box 18">
            <a:extLst>
              <a:ext uri="{FF2B5EF4-FFF2-40B4-BE49-F238E27FC236}">
                <a16:creationId xmlns:a16="http://schemas.microsoft.com/office/drawing/2014/main" id="{574C95BD-36D3-4538-E6D0-DB53CF88F122}"/>
              </a:ext>
              <a:ext uri="{C183D7F6-B498-43B3-948B-1728B52AA6E4}">
                <adec:decorative xmlns:adec="http://schemas.microsoft.com/office/drawing/2017/decorative" val="1"/>
              </a:ext>
            </a:extLst>
          </p:cNvPr>
          <p:cNvSpPr txBox="1">
            <a:spLocks noChangeArrowheads="1"/>
          </p:cNvSpPr>
          <p:nvPr/>
        </p:nvSpPr>
        <p:spPr bwMode="auto">
          <a:xfrm>
            <a:off x="9415002" y="281454"/>
            <a:ext cx="21422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Pre- Implementation</a:t>
            </a:r>
          </a:p>
        </p:txBody>
      </p:sp>
      <p:sp>
        <p:nvSpPr>
          <p:cNvPr id="14" name="Content Placeholder 13">
            <a:extLst>
              <a:ext uri="{FF2B5EF4-FFF2-40B4-BE49-F238E27FC236}">
                <a16:creationId xmlns:a16="http://schemas.microsoft.com/office/drawing/2014/main" id="{861D5065-88F2-16A0-A2C3-96A3A4CBCDF9}"/>
              </a:ext>
            </a:extLst>
          </p:cNvPr>
          <p:cNvSpPr>
            <a:spLocks noGrp="1"/>
          </p:cNvSpPr>
          <p:nvPr>
            <p:ph sz="half" idx="1"/>
          </p:nvPr>
        </p:nvSpPr>
        <p:spPr>
          <a:xfrm>
            <a:off x="376286" y="1910468"/>
            <a:ext cx="6965877" cy="4351338"/>
          </a:xfrm>
        </p:spPr>
        <p:txBody>
          <a:bodyPr>
            <a:normAutofit fontScale="70000" lnSpcReduction="20000"/>
          </a:bodyPr>
          <a:lstStyle/>
          <a:p>
            <a:pPr>
              <a:lnSpc>
                <a:spcPct val="110000"/>
              </a:lnSpc>
              <a:spcBef>
                <a:spcPts val="600"/>
              </a:spcBef>
            </a:pPr>
            <a:r>
              <a:rPr lang="en-US" b="1" dirty="0"/>
              <a:t>Who should participate:</a:t>
            </a:r>
          </a:p>
          <a:p>
            <a:pPr lvl="1">
              <a:lnSpc>
                <a:spcPct val="110000"/>
              </a:lnSpc>
              <a:spcBef>
                <a:spcPts val="600"/>
              </a:spcBef>
            </a:pPr>
            <a:r>
              <a:rPr lang="en-US" dirty="0"/>
              <a:t>Administrative sponsor</a:t>
            </a:r>
          </a:p>
          <a:p>
            <a:pPr lvl="1">
              <a:lnSpc>
                <a:spcPct val="110000"/>
              </a:lnSpc>
              <a:spcBef>
                <a:spcPts val="600"/>
              </a:spcBef>
            </a:pPr>
            <a:r>
              <a:rPr lang="en-US" dirty="0"/>
              <a:t>Implementation champion for the organization or unit</a:t>
            </a:r>
          </a:p>
          <a:p>
            <a:pPr lvl="1">
              <a:lnSpc>
                <a:spcPct val="110000"/>
              </a:lnSpc>
              <a:spcBef>
                <a:spcPts val="600"/>
              </a:spcBef>
            </a:pPr>
            <a:r>
              <a:rPr lang="en-US" dirty="0"/>
              <a:t>Key clinical influencers whose support will be essential</a:t>
            </a:r>
          </a:p>
          <a:p>
            <a:pPr lvl="1">
              <a:lnSpc>
                <a:spcPct val="110000"/>
              </a:lnSpc>
              <a:spcBef>
                <a:spcPts val="600"/>
              </a:spcBef>
            </a:pPr>
            <a:r>
              <a:rPr lang="en-US" dirty="0"/>
              <a:t>Representative staff who will be trained</a:t>
            </a:r>
          </a:p>
          <a:p>
            <a:pPr lvl="1">
              <a:lnSpc>
                <a:spcPct val="110000"/>
              </a:lnSpc>
              <a:spcBef>
                <a:spcPts val="600"/>
              </a:spcBef>
            </a:pPr>
            <a:r>
              <a:rPr lang="en-US" dirty="0"/>
              <a:t>A knowledgeable patient</a:t>
            </a:r>
          </a:p>
          <a:p>
            <a:pPr>
              <a:lnSpc>
                <a:spcPct val="110000"/>
              </a:lnSpc>
              <a:spcBef>
                <a:spcPts val="600"/>
              </a:spcBef>
            </a:pPr>
            <a:r>
              <a:rPr lang="en-US" b="1" dirty="0"/>
              <a:t>How to assess readiness:</a:t>
            </a:r>
          </a:p>
          <a:p>
            <a:pPr lvl="1">
              <a:lnSpc>
                <a:spcPct val="110000"/>
              </a:lnSpc>
              <a:spcBef>
                <a:spcPts val="600"/>
              </a:spcBef>
            </a:pPr>
            <a:r>
              <a:rPr lang="en-US" dirty="0"/>
              <a:t>Use readiness assessment tool. (</a:t>
            </a:r>
            <a:r>
              <a:rPr lang="en-US" dirty="0">
                <a:hlinkClick r:id="rId3"/>
              </a:rPr>
              <a:t>https://www.ahrq.gov/teamstepps-program/curriculum/implement/pre/ready.html</a:t>
            </a:r>
            <a:r>
              <a:rPr lang="en-US" dirty="0"/>
              <a:t>)</a:t>
            </a:r>
          </a:p>
          <a:p>
            <a:pPr lvl="1">
              <a:lnSpc>
                <a:spcPct val="110000"/>
              </a:lnSpc>
              <a:spcBef>
                <a:spcPts val="600"/>
              </a:spcBef>
            </a:pPr>
            <a:r>
              <a:rPr lang="en-US" dirty="0"/>
              <a:t>Discuss results as a group.</a:t>
            </a:r>
          </a:p>
          <a:p>
            <a:pPr lvl="1">
              <a:lnSpc>
                <a:spcPct val="110000"/>
              </a:lnSpc>
              <a:spcBef>
                <a:spcPts val="600"/>
              </a:spcBef>
            </a:pPr>
            <a:r>
              <a:rPr lang="en-US" dirty="0"/>
              <a:t>Address obstacles identified in assessment results.</a:t>
            </a:r>
          </a:p>
          <a:p>
            <a:pPr lvl="1">
              <a:lnSpc>
                <a:spcPct val="110000"/>
              </a:lnSpc>
              <a:spcBef>
                <a:spcPts val="600"/>
              </a:spcBef>
            </a:pPr>
            <a:r>
              <a:rPr lang="en-US" dirty="0"/>
              <a:t>Examine safety culture survey results. (</a:t>
            </a:r>
            <a:r>
              <a:rPr lang="en-US" dirty="0">
                <a:hlinkClick r:id="rId4"/>
              </a:rPr>
              <a:t>https://www.ahrq.gov/sops/surveys/index.html</a:t>
            </a:r>
            <a:r>
              <a:rPr lang="en-US" dirty="0"/>
              <a:t>) </a:t>
            </a:r>
          </a:p>
          <a:p>
            <a:pPr>
              <a:lnSpc>
                <a:spcPct val="110000"/>
              </a:lnSpc>
              <a:spcBef>
                <a:spcPts val="600"/>
              </a:spcBef>
            </a:pPr>
            <a:endParaRPr lang="en-US" dirty="0"/>
          </a:p>
        </p:txBody>
      </p:sp>
      <p:pic>
        <p:nvPicPr>
          <p:cNvPr id="8" name="Picture 7" descr="This graphic shows a woman sitting at her computer watching a video.  Hyperlink to video is not currently active.">
            <a:hlinkClick r:id="rId5"/>
            <a:extLst>
              <a:ext uri="{FF2B5EF4-FFF2-40B4-BE49-F238E27FC236}">
                <a16:creationId xmlns:a16="http://schemas.microsoft.com/office/drawing/2014/main" id="{469D3637-17B3-DE42-40E5-6C40C88DF958}"/>
              </a:ext>
            </a:extLst>
          </p:cNvPr>
          <p:cNvPicPr>
            <a:picLocks noChangeAspect="1"/>
          </p:cNvPicPr>
          <p:nvPr/>
        </p:nvPicPr>
        <p:blipFill>
          <a:blip r:embed="rId6"/>
          <a:stretch>
            <a:fillRect/>
          </a:stretch>
        </p:blipFill>
        <p:spPr>
          <a:xfrm>
            <a:off x="7467402" y="2073545"/>
            <a:ext cx="4572396" cy="3072650"/>
          </a:xfrm>
          <a:prstGeom prst="rect">
            <a:avLst/>
          </a:prstGeom>
        </p:spPr>
      </p:pic>
      <p:sp>
        <p:nvSpPr>
          <p:cNvPr id="2" name="Slide Number Placeholder 1">
            <a:extLst>
              <a:ext uri="{FF2B5EF4-FFF2-40B4-BE49-F238E27FC236}">
                <a16:creationId xmlns:a16="http://schemas.microsoft.com/office/drawing/2014/main" id="{0D7AC258-9DDE-8436-D1C7-22078E894ABC}"/>
              </a:ext>
            </a:extLst>
          </p:cNvPr>
          <p:cNvSpPr>
            <a:spLocks noGrp="1"/>
          </p:cNvSpPr>
          <p:nvPr>
            <p:ph type="sldNum" sz="quarter" idx="12"/>
          </p:nvPr>
        </p:nvSpPr>
        <p:spPr/>
        <p:txBody>
          <a:bodyPr/>
          <a:lstStyle/>
          <a:p>
            <a:fld id="{BD86DBAA-8A94-4408-9D41-1BFB53B4CF7F}" type="slidenum">
              <a:rPr lang="en-US" smtClean="0"/>
              <a:pPr/>
              <a:t>11</a:t>
            </a:fld>
            <a:endParaRPr lang="en-US" dirty="0"/>
          </a:p>
        </p:txBody>
      </p:sp>
    </p:spTree>
    <p:extLst>
      <p:ext uri="{BB962C8B-B14F-4D97-AF65-F5344CB8AC3E}">
        <p14:creationId xmlns:p14="http://schemas.microsoft.com/office/powerpoint/2010/main" val="25043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478B1B-BD74-445B-8729-C08EA27B17A3}"/>
              </a:ext>
            </a:extLst>
          </p:cNvPr>
          <p:cNvSpPr>
            <a:spLocks noGrp="1"/>
          </p:cNvSpPr>
          <p:nvPr>
            <p:ph type="ctrTitle"/>
          </p:nvPr>
        </p:nvSpPr>
        <p:spPr>
          <a:xfrm>
            <a:off x="4438648" y="1301476"/>
            <a:ext cx="7335430" cy="2127524"/>
          </a:xfrm>
        </p:spPr>
        <p:txBody>
          <a:bodyPr/>
          <a:lstStyle/>
          <a:p>
            <a:r>
              <a:rPr lang="en-US"/>
              <a:t>Measurement</a:t>
            </a:r>
          </a:p>
        </p:txBody>
      </p:sp>
      <p:sp>
        <p:nvSpPr>
          <p:cNvPr id="3" name="Oval 2">
            <a:extLst>
              <a:ext uri="{FF2B5EF4-FFF2-40B4-BE49-F238E27FC236}">
                <a16:creationId xmlns:a16="http://schemas.microsoft.com/office/drawing/2014/main" id="{B0268AE9-6C93-74C4-EC36-41E6523D94DF}"/>
              </a:ext>
              <a:ext uri="{C183D7F6-B498-43B3-948B-1728B52AA6E4}">
                <adec:decorative xmlns:adec="http://schemas.microsoft.com/office/drawing/2017/decorative" val="1"/>
              </a:ext>
            </a:extLst>
          </p:cNvPr>
          <p:cNvSpPr/>
          <p:nvPr/>
        </p:nvSpPr>
        <p:spPr>
          <a:xfrm>
            <a:off x="765174" y="1047922"/>
            <a:ext cx="3340100" cy="3340100"/>
          </a:xfrm>
          <a:prstGeom prst="ellipse">
            <a:avLst/>
          </a:prstGeom>
          <a:blipFill>
            <a:blip r:embed="rId3"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E1B0F2A-0A27-E961-0C64-0557C899F79F}"/>
              </a:ext>
              <a:ext uri="{C183D7F6-B498-43B3-948B-1728B52AA6E4}">
                <adec:decorative xmlns:adec="http://schemas.microsoft.com/office/drawing/2017/decorative" val="1"/>
              </a:ext>
            </a:extLst>
          </p:cNvPr>
          <p:cNvSpPr/>
          <p:nvPr/>
        </p:nvSpPr>
        <p:spPr>
          <a:xfrm>
            <a:off x="765174" y="1056800"/>
            <a:ext cx="3340100" cy="33401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6766301-B75E-57D1-3EE7-0831A2DC8319}"/>
              </a:ext>
            </a:extLst>
          </p:cNvPr>
          <p:cNvSpPr txBox="1">
            <a:spLocks/>
          </p:cNvSpPr>
          <p:nvPr/>
        </p:nvSpPr>
        <p:spPr>
          <a:xfrm>
            <a:off x="5710429" y="6105490"/>
            <a:ext cx="17648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86DBAA-8A94-4408-9D41-1BFB53B4CF7F}"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2799491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r>
              <a:rPr lang="en-US" altLang="en-US" sz="4000" dirty="0"/>
              <a:t>Define a Measurable Goal or </a:t>
            </a:r>
            <a:br>
              <a:rPr lang="en-US" altLang="en-US" sz="4000" dirty="0"/>
            </a:br>
            <a:r>
              <a:rPr lang="en-US" altLang="en-US" sz="4000" dirty="0"/>
              <a:t>Problem You Plan To Address</a:t>
            </a:r>
          </a:p>
        </p:txBody>
      </p:sp>
      <p:sp>
        <p:nvSpPr>
          <p:cNvPr id="7" name="Text Box 18">
            <a:extLst>
              <a:ext uri="{FF2B5EF4-FFF2-40B4-BE49-F238E27FC236}">
                <a16:creationId xmlns:a16="http://schemas.microsoft.com/office/drawing/2014/main" id="{574C95BD-36D3-4538-E6D0-DB53CF88F122}"/>
              </a:ext>
            </a:extLst>
          </p:cNvPr>
          <p:cNvSpPr txBox="1">
            <a:spLocks noChangeArrowheads="1"/>
          </p:cNvSpPr>
          <p:nvPr/>
        </p:nvSpPr>
        <p:spPr bwMode="auto">
          <a:xfrm>
            <a:off x="9425162" y="545614"/>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Measurement</a:t>
            </a:r>
          </a:p>
        </p:txBody>
      </p:sp>
      <p:sp>
        <p:nvSpPr>
          <p:cNvPr id="9" name="Content Placeholder 8">
            <a:extLst>
              <a:ext uri="{FF2B5EF4-FFF2-40B4-BE49-F238E27FC236}">
                <a16:creationId xmlns:a16="http://schemas.microsoft.com/office/drawing/2014/main" id="{3B6EA359-E1DD-6A47-1256-EE277DADC956}"/>
              </a:ext>
            </a:extLst>
          </p:cNvPr>
          <p:cNvSpPr>
            <a:spLocks noGrp="1"/>
          </p:cNvSpPr>
          <p:nvPr>
            <p:ph idx="1"/>
          </p:nvPr>
        </p:nvSpPr>
        <p:spPr/>
        <p:txBody>
          <a:bodyPr/>
          <a:lstStyle/>
          <a:p>
            <a:r>
              <a:rPr lang="en-US" dirty="0"/>
              <a:t>A clearly defined goal or problem will:</a:t>
            </a:r>
          </a:p>
          <a:p>
            <a:pPr lvl="1"/>
            <a:r>
              <a:rPr lang="en-US" dirty="0"/>
              <a:t>Help make the case to administration for investing in TeamSTEPPS.</a:t>
            </a:r>
          </a:p>
          <a:p>
            <a:pPr lvl="1"/>
            <a:r>
              <a:rPr lang="en-US" dirty="0"/>
              <a:t>Help staff understand the importance of TeamSTEPPS.</a:t>
            </a:r>
          </a:p>
          <a:p>
            <a:pPr lvl="1"/>
            <a:r>
              <a:rPr lang="en-US" dirty="0"/>
              <a:t>Enable accountability by setting clear expectations for outcomes you seek to change.</a:t>
            </a:r>
          </a:p>
          <a:p>
            <a:pPr lvl="1"/>
            <a:r>
              <a:rPr lang="en-US" dirty="0"/>
              <a:t>Keep the focus on patient safety.</a:t>
            </a:r>
          </a:p>
          <a:p>
            <a:pPr lvl="1"/>
            <a:r>
              <a:rPr lang="en-US" dirty="0"/>
              <a:t>Be measurable.</a:t>
            </a:r>
          </a:p>
          <a:p>
            <a:r>
              <a:rPr lang="en-US" dirty="0"/>
              <a:t>More guidance on defining your goal or aim is provided in the Action Planning discussion.</a:t>
            </a:r>
          </a:p>
          <a:p>
            <a:endParaRPr lang="en-US" dirty="0"/>
          </a:p>
        </p:txBody>
      </p:sp>
      <p:sp>
        <p:nvSpPr>
          <p:cNvPr id="2" name="Slide Number Placeholder 1">
            <a:extLst>
              <a:ext uri="{FF2B5EF4-FFF2-40B4-BE49-F238E27FC236}">
                <a16:creationId xmlns:a16="http://schemas.microsoft.com/office/drawing/2014/main" id="{C3374C03-8F66-3E5D-3CE6-E9072771BA97}"/>
              </a:ext>
            </a:extLst>
          </p:cNvPr>
          <p:cNvSpPr>
            <a:spLocks noGrp="1"/>
          </p:cNvSpPr>
          <p:nvPr>
            <p:ph type="sldNum" sz="quarter" idx="12"/>
          </p:nvPr>
        </p:nvSpPr>
        <p:spPr/>
        <p:txBody>
          <a:bodyPr/>
          <a:lstStyle/>
          <a:p>
            <a:fld id="{BD86DBAA-8A94-4408-9D41-1BFB53B4CF7F}" type="slidenum">
              <a:rPr lang="en-US" smtClean="0"/>
              <a:pPr/>
              <a:t>13</a:t>
            </a:fld>
            <a:endParaRPr lang="en-US"/>
          </a:p>
        </p:txBody>
      </p:sp>
    </p:spTree>
    <p:extLst>
      <p:ext uri="{BB962C8B-B14F-4D97-AF65-F5344CB8AC3E}">
        <p14:creationId xmlns:p14="http://schemas.microsoft.com/office/powerpoint/2010/main" val="345950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29935" y="561976"/>
            <a:ext cx="8229600" cy="876300"/>
          </a:xfrm>
        </p:spPr>
        <p:txBody>
          <a:bodyPr>
            <a:normAutofit fontScale="90000"/>
          </a:bodyPr>
          <a:lstStyle/>
          <a:p>
            <a:pPr eaLnBrk="1" hangingPunct="1"/>
            <a:r>
              <a:rPr lang="en-US" altLang="en-US" dirty="0">
                <a:ea typeface="ヒラギノ角ゴ Pro W3" pitchFamily="127" charset="-128"/>
              </a:rPr>
              <a:t>Measurement Is Foundational to Implementation</a:t>
            </a:r>
          </a:p>
        </p:txBody>
      </p:sp>
      <p:sp>
        <p:nvSpPr>
          <p:cNvPr id="6" name="Text Box 18">
            <a:extLst>
              <a:ext uri="{FF2B5EF4-FFF2-40B4-BE49-F238E27FC236}">
                <a16:creationId xmlns:a16="http://schemas.microsoft.com/office/drawing/2014/main" id="{26269AE8-70B1-48C6-A4AB-D860522F5D9A}"/>
              </a:ext>
              <a:ext uri="{C183D7F6-B498-43B3-948B-1728B52AA6E4}">
                <adec:decorative xmlns:adec="http://schemas.microsoft.com/office/drawing/2017/decorative" val="1"/>
              </a:ext>
            </a:extLst>
          </p:cNvPr>
          <p:cNvSpPr txBox="1">
            <a:spLocks noChangeArrowheads="1"/>
          </p:cNvSpPr>
          <p:nvPr/>
        </p:nvSpPr>
        <p:spPr bwMode="auto">
          <a:xfrm>
            <a:off x="9425162" y="545614"/>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Measurement</a:t>
            </a:r>
          </a:p>
        </p:txBody>
      </p:sp>
      <p:pic>
        <p:nvPicPr>
          <p:cNvPr id="7" name="Picture 6" descr=" This graphic summarizes key activities related to pre-implementation planning, implementation planning and training, and post-training activities required to achieve sustainable TeamSTEPPS tool use and culture change.">
            <a:extLst>
              <a:ext uri="{FF2B5EF4-FFF2-40B4-BE49-F238E27FC236}">
                <a16:creationId xmlns:a16="http://schemas.microsoft.com/office/drawing/2014/main" id="{388C4C42-8598-4D5A-9C56-37072D8D130C}"/>
              </a:ext>
            </a:extLst>
          </p:cNvPr>
          <p:cNvPicPr>
            <a:picLocks noChangeAspect="1"/>
          </p:cNvPicPr>
          <p:nvPr/>
        </p:nvPicPr>
        <p:blipFill>
          <a:blip r:embed="rId3"/>
          <a:stretch>
            <a:fillRect/>
          </a:stretch>
        </p:blipFill>
        <p:spPr>
          <a:xfrm>
            <a:off x="221995" y="2150109"/>
            <a:ext cx="11748010" cy="3944454"/>
          </a:xfrm>
          <a:prstGeom prst="rect">
            <a:avLst/>
          </a:prstGeom>
        </p:spPr>
      </p:pic>
      <p:sp>
        <p:nvSpPr>
          <p:cNvPr id="5" name="Slide Number Placeholder 4">
            <a:extLst>
              <a:ext uri="{FF2B5EF4-FFF2-40B4-BE49-F238E27FC236}">
                <a16:creationId xmlns:a16="http://schemas.microsoft.com/office/drawing/2014/main" id="{B5CC99F2-AFAD-7DF1-8F7F-B84A5BD8F944}"/>
              </a:ext>
            </a:extLst>
          </p:cNvPr>
          <p:cNvSpPr>
            <a:spLocks noGrp="1"/>
          </p:cNvSpPr>
          <p:nvPr>
            <p:ph type="sldNum" sz="quarter" idx="12"/>
          </p:nvPr>
        </p:nvSpPr>
        <p:spPr/>
        <p:txBody>
          <a:bodyPr/>
          <a:lstStyle/>
          <a:p>
            <a:fld id="{BD86DBAA-8A94-4408-9D41-1BFB53B4CF7F}" type="slidenum">
              <a:rPr lang="en-US" smtClean="0"/>
              <a:pPr/>
              <a:t>14</a:t>
            </a:fld>
            <a:endParaRPr lang="en-US"/>
          </a:p>
        </p:txBody>
      </p:sp>
    </p:spTree>
    <p:extLst>
      <p:ext uri="{BB962C8B-B14F-4D97-AF65-F5344CB8AC3E}">
        <p14:creationId xmlns:p14="http://schemas.microsoft.com/office/powerpoint/2010/main" val="1446649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altLang="en-US" sz="4000" dirty="0"/>
              <a:t>How To Measure—Different Levels</a:t>
            </a:r>
          </a:p>
        </p:txBody>
      </p:sp>
      <p:sp>
        <p:nvSpPr>
          <p:cNvPr id="4" name="Text Box 18">
            <a:extLst>
              <a:ext uri="{FF2B5EF4-FFF2-40B4-BE49-F238E27FC236}">
                <a16:creationId xmlns:a16="http://schemas.microsoft.com/office/drawing/2014/main" id="{852C30F5-0F8D-F6FB-A921-C743549E51C8}"/>
              </a:ext>
              <a:ext uri="{C183D7F6-B498-43B3-948B-1728B52AA6E4}">
                <adec:decorative xmlns:adec="http://schemas.microsoft.com/office/drawing/2017/decorative" val="1"/>
              </a:ext>
            </a:extLst>
          </p:cNvPr>
          <p:cNvSpPr txBox="1">
            <a:spLocks noChangeArrowheads="1"/>
          </p:cNvSpPr>
          <p:nvPr/>
        </p:nvSpPr>
        <p:spPr bwMode="auto">
          <a:xfrm>
            <a:off x="9425162" y="545614"/>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Measurement</a:t>
            </a:r>
          </a:p>
        </p:txBody>
      </p:sp>
      <p:pic>
        <p:nvPicPr>
          <p:cNvPr id="5" name="Picture 4" descr="This graphic shows a multi-level approach to management with four levels, 1  reactions, 2 learning, 3 behavior and 4 results.">
            <a:extLst>
              <a:ext uri="{FF2B5EF4-FFF2-40B4-BE49-F238E27FC236}">
                <a16:creationId xmlns:a16="http://schemas.microsoft.com/office/drawing/2014/main" id="{F0428C42-7546-72B8-535E-BCD1AE784C7A}"/>
              </a:ext>
            </a:extLst>
          </p:cNvPr>
          <p:cNvPicPr>
            <a:picLocks noChangeAspect="1"/>
          </p:cNvPicPr>
          <p:nvPr/>
        </p:nvPicPr>
        <p:blipFill>
          <a:blip r:embed="rId2"/>
          <a:stretch>
            <a:fillRect/>
          </a:stretch>
        </p:blipFill>
        <p:spPr>
          <a:xfrm>
            <a:off x="1151943" y="1871177"/>
            <a:ext cx="10028789" cy="4334632"/>
          </a:xfrm>
          <a:prstGeom prst="rect">
            <a:avLst/>
          </a:prstGeom>
        </p:spPr>
      </p:pic>
      <p:sp>
        <p:nvSpPr>
          <p:cNvPr id="2" name="Slide Number Placeholder 1">
            <a:extLst>
              <a:ext uri="{FF2B5EF4-FFF2-40B4-BE49-F238E27FC236}">
                <a16:creationId xmlns:a16="http://schemas.microsoft.com/office/drawing/2014/main" id="{CCFA9EDB-415D-6710-1572-36B0C6ACB2D3}"/>
              </a:ext>
            </a:extLst>
          </p:cNvPr>
          <p:cNvSpPr>
            <a:spLocks noGrp="1"/>
          </p:cNvSpPr>
          <p:nvPr>
            <p:ph type="sldNum" sz="quarter" idx="12"/>
          </p:nvPr>
        </p:nvSpPr>
        <p:spPr/>
        <p:txBody>
          <a:bodyPr/>
          <a:lstStyle/>
          <a:p>
            <a:fld id="{BD86DBAA-8A94-4408-9D41-1BFB53B4CF7F}" type="slidenum">
              <a:rPr lang="en-US" smtClean="0"/>
              <a:pPr/>
              <a:t>15</a:t>
            </a:fld>
            <a:endParaRPr lang="en-US"/>
          </a:p>
        </p:txBody>
      </p:sp>
    </p:spTree>
    <p:extLst>
      <p:ext uri="{BB962C8B-B14F-4D97-AF65-F5344CB8AC3E}">
        <p14:creationId xmlns:p14="http://schemas.microsoft.com/office/powerpoint/2010/main" val="1400586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76287" y="82887"/>
            <a:ext cx="9043762" cy="1325563"/>
          </a:xfrm>
        </p:spPr>
        <p:txBody>
          <a:bodyPr>
            <a:normAutofit fontScale="90000"/>
          </a:bodyPr>
          <a:lstStyle/>
          <a:p>
            <a:br>
              <a:rPr lang="en-US" altLang="en-US" sz="4000" dirty="0"/>
            </a:br>
            <a:r>
              <a:rPr lang="en-US" altLang="en-US" sz="4000" dirty="0"/>
              <a:t>TeamSTEPPS Measurement Option Overview</a:t>
            </a:r>
          </a:p>
        </p:txBody>
      </p:sp>
      <p:sp>
        <p:nvSpPr>
          <p:cNvPr id="3" name="Text Box 18">
            <a:extLst>
              <a:ext uri="{FF2B5EF4-FFF2-40B4-BE49-F238E27FC236}">
                <a16:creationId xmlns:a16="http://schemas.microsoft.com/office/drawing/2014/main" id="{DB078656-9DFF-E1A6-4E63-6A8EE2D0A165}"/>
              </a:ext>
              <a:ext uri="{C183D7F6-B498-43B3-948B-1728B52AA6E4}">
                <adec:decorative xmlns:adec="http://schemas.microsoft.com/office/drawing/2017/decorative" val="1"/>
              </a:ext>
            </a:extLst>
          </p:cNvPr>
          <p:cNvSpPr txBox="1">
            <a:spLocks noChangeArrowheads="1"/>
          </p:cNvSpPr>
          <p:nvPr/>
        </p:nvSpPr>
        <p:spPr bwMode="auto">
          <a:xfrm>
            <a:off x="9425162" y="545614"/>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Measurement</a:t>
            </a:r>
          </a:p>
        </p:txBody>
      </p:sp>
      <p:sp>
        <p:nvSpPr>
          <p:cNvPr id="7171" name="Rectangle 3"/>
          <p:cNvSpPr>
            <a:spLocks noGrp="1" noChangeArrowheads="1"/>
          </p:cNvSpPr>
          <p:nvPr>
            <p:ph sz="half" idx="1"/>
          </p:nvPr>
        </p:nvSpPr>
        <p:spPr/>
        <p:txBody>
          <a:bodyPr/>
          <a:lstStyle/>
          <a:p>
            <a:r>
              <a:rPr lang="en-US" altLang="en-US" dirty="0"/>
              <a:t>Reactions</a:t>
            </a:r>
          </a:p>
          <a:p>
            <a:pPr lvl="1"/>
            <a:r>
              <a:rPr lang="en-US" altLang="en-US" sz="2200" dirty="0"/>
              <a:t>Course Evaluation Form</a:t>
            </a:r>
          </a:p>
          <a:p>
            <a:pPr lvl="1"/>
            <a:r>
              <a:rPr lang="en-US" altLang="en-US" sz="2200" dirty="0"/>
              <a:t>Open-ended feedback</a:t>
            </a:r>
          </a:p>
          <a:p>
            <a:r>
              <a:rPr lang="en-US" altLang="en-US" dirty="0"/>
              <a:t>Learning</a:t>
            </a:r>
          </a:p>
          <a:p>
            <a:pPr lvl="1"/>
            <a:r>
              <a:rPr lang="en-US" altLang="en-US" sz="2200" dirty="0"/>
              <a:t>Teamwork Attitudes Questionnaire (T-TAQ)</a:t>
            </a:r>
          </a:p>
          <a:p>
            <a:pPr lvl="1"/>
            <a:r>
              <a:rPr lang="en-US" altLang="en-US" sz="2200" dirty="0"/>
              <a:t>Learning Benchmarks </a:t>
            </a:r>
          </a:p>
          <a:p>
            <a:pPr lvl="1"/>
            <a:r>
              <a:rPr lang="en-US" altLang="en-US" sz="2200" dirty="0"/>
              <a:t>Team Performance Observation Tool</a:t>
            </a:r>
          </a:p>
          <a:p>
            <a:pPr lvl="1"/>
            <a:r>
              <a:rPr lang="en-US" altLang="en-US" sz="2200" dirty="0"/>
              <a:t>Teamwork Perceptions Questionnaire (T-TPQ)</a:t>
            </a:r>
          </a:p>
          <a:p>
            <a:pPr lvl="1"/>
            <a:endParaRPr lang="en-US" altLang="en-US" dirty="0"/>
          </a:p>
          <a:p>
            <a:endParaRPr lang="en-US" altLang="en-US" dirty="0"/>
          </a:p>
        </p:txBody>
      </p:sp>
      <p:sp>
        <p:nvSpPr>
          <p:cNvPr id="8" name="Content Placeholder 7">
            <a:extLst>
              <a:ext uri="{FF2B5EF4-FFF2-40B4-BE49-F238E27FC236}">
                <a16:creationId xmlns:a16="http://schemas.microsoft.com/office/drawing/2014/main" id="{BCCF9E6A-A322-6A50-2222-48E924DA4AE3}"/>
              </a:ext>
            </a:extLst>
          </p:cNvPr>
          <p:cNvSpPr>
            <a:spLocks noGrp="1"/>
          </p:cNvSpPr>
          <p:nvPr>
            <p:ph sz="half" idx="2"/>
          </p:nvPr>
        </p:nvSpPr>
        <p:spPr>
          <a:xfrm>
            <a:off x="6172199" y="1910468"/>
            <a:ext cx="5734665" cy="4351338"/>
          </a:xfrm>
        </p:spPr>
        <p:txBody>
          <a:bodyPr>
            <a:normAutofit/>
          </a:bodyPr>
          <a:lstStyle/>
          <a:p>
            <a:pPr eaLnBrk="1" hangingPunct="1">
              <a:lnSpc>
                <a:spcPct val="85000"/>
              </a:lnSpc>
              <a:defRPr/>
            </a:pPr>
            <a:r>
              <a:rPr lang="en-US" kern="0" dirty="0"/>
              <a:t>Behavior</a:t>
            </a:r>
          </a:p>
          <a:p>
            <a:pPr lvl="1" eaLnBrk="1" hangingPunct="1">
              <a:lnSpc>
                <a:spcPct val="85000"/>
              </a:lnSpc>
              <a:defRPr/>
            </a:pPr>
            <a:r>
              <a:rPr lang="en-US" sz="2200" kern="0" dirty="0"/>
              <a:t>Team Performance Observation Tool</a:t>
            </a:r>
          </a:p>
          <a:p>
            <a:pPr lvl="1" eaLnBrk="1" hangingPunct="1">
              <a:lnSpc>
                <a:spcPct val="85000"/>
              </a:lnSpc>
              <a:defRPr/>
            </a:pPr>
            <a:r>
              <a:rPr lang="en-US" sz="2200" kern="0" dirty="0"/>
              <a:t>Teamwork Perceptions Questionnaire (T-TPQ)</a:t>
            </a:r>
          </a:p>
          <a:p>
            <a:pPr lvl="1" eaLnBrk="1" hangingPunct="1">
              <a:lnSpc>
                <a:spcPct val="85000"/>
              </a:lnSpc>
              <a:defRPr/>
            </a:pPr>
            <a:r>
              <a:rPr lang="en-US" sz="2200" dirty="0"/>
              <a:t>AHRQ Surveys on Patient Safety Culture</a:t>
            </a:r>
          </a:p>
          <a:p>
            <a:pPr eaLnBrk="1" hangingPunct="1">
              <a:lnSpc>
                <a:spcPct val="85000"/>
              </a:lnSpc>
              <a:defRPr/>
            </a:pPr>
            <a:r>
              <a:rPr lang="en-US" kern="0" dirty="0"/>
              <a:t>Results</a:t>
            </a:r>
          </a:p>
          <a:p>
            <a:pPr lvl="1" eaLnBrk="1" hangingPunct="1">
              <a:lnSpc>
                <a:spcPct val="85000"/>
              </a:lnSpc>
              <a:defRPr/>
            </a:pPr>
            <a:r>
              <a:rPr lang="en-US" sz="2200" dirty="0"/>
              <a:t>Patient outcome and clinical process measures</a:t>
            </a:r>
          </a:p>
          <a:p>
            <a:pPr lvl="1" eaLnBrk="1" hangingPunct="1">
              <a:lnSpc>
                <a:spcPct val="85000"/>
              </a:lnSpc>
              <a:defRPr/>
            </a:pPr>
            <a:r>
              <a:rPr lang="en-US" sz="2200" dirty="0"/>
              <a:t>AHRQ Surveys on Patient Safety Culture</a:t>
            </a:r>
          </a:p>
          <a:p>
            <a:pPr lvl="1" eaLnBrk="1" hangingPunct="1">
              <a:lnSpc>
                <a:spcPct val="85000"/>
              </a:lnSpc>
              <a:defRPr/>
            </a:pPr>
            <a:r>
              <a:rPr lang="en-US" sz="2200" dirty="0"/>
              <a:t>Patient Safety Indicators</a:t>
            </a:r>
            <a:endParaRPr lang="en-US" sz="2200" kern="0" dirty="0"/>
          </a:p>
          <a:p>
            <a:endParaRPr lang="en-US" dirty="0"/>
          </a:p>
        </p:txBody>
      </p:sp>
      <p:sp>
        <p:nvSpPr>
          <p:cNvPr id="2" name="Slide Number Placeholder 1">
            <a:extLst>
              <a:ext uri="{FF2B5EF4-FFF2-40B4-BE49-F238E27FC236}">
                <a16:creationId xmlns:a16="http://schemas.microsoft.com/office/drawing/2014/main" id="{6FFA94D0-3DC5-A652-2E92-012E9957E8BB}"/>
              </a:ext>
            </a:extLst>
          </p:cNvPr>
          <p:cNvSpPr>
            <a:spLocks noGrp="1"/>
          </p:cNvSpPr>
          <p:nvPr>
            <p:ph type="sldNum" sz="quarter" idx="12"/>
          </p:nvPr>
        </p:nvSpPr>
        <p:spPr/>
        <p:txBody>
          <a:bodyPr/>
          <a:lstStyle/>
          <a:p>
            <a:fld id="{BD86DBAA-8A94-4408-9D41-1BFB53B4CF7F}" type="slidenum">
              <a:rPr lang="en-US" smtClean="0"/>
              <a:pPr/>
              <a:t>16</a:t>
            </a:fld>
            <a:endParaRPr lang="en-US"/>
          </a:p>
        </p:txBody>
      </p:sp>
    </p:spTree>
    <p:extLst>
      <p:ext uri="{BB962C8B-B14F-4D97-AF65-F5344CB8AC3E}">
        <p14:creationId xmlns:p14="http://schemas.microsoft.com/office/powerpoint/2010/main" val="2514444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Level III: Behavior Measures</a:t>
            </a:r>
          </a:p>
        </p:txBody>
      </p:sp>
      <p:sp>
        <p:nvSpPr>
          <p:cNvPr id="3" name="Text Box 18">
            <a:extLst>
              <a:ext uri="{FF2B5EF4-FFF2-40B4-BE49-F238E27FC236}">
                <a16:creationId xmlns:a16="http://schemas.microsoft.com/office/drawing/2014/main" id="{9F503207-4F4D-5D50-314D-5E87F23D8392}"/>
              </a:ext>
              <a:ext uri="{C183D7F6-B498-43B3-948B-1728B52AA6E4}">
                <adec:decorative xmlns:adec="http://schemas.microsoft.com/office/drawing/2017/decorative" val="1"/>
              </a:ext>
            </a:extLst>
          </p:cNvPr>
          <p:cNvSpPr txBox="1">
            <a:spLocks noChangeArrowheads="1"/>
          </p:cNvSpPr>
          <p:nvPr/>
        </p:nvSpPr>
        <p:spPr bwMode="auto">
          <a:xfrm>
            <a:off x="9425162" y="545614"/>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Measurement</a:t>
            </a:r>
          </a:p>
        </p:txBody>
      </p:sp>
      <p:sp>
        <p:nvSpPr>
          <p:cNvPr id="14339" name="Content Placeholder 2"/>
          <p:cNvSpPr>
            <a:spLocks noGrp="1"/>
          </p:cNvSpPr>
          <p:nvPr>
            <p:ph idx="1"/>
          </p:nvPr>
        </p:nvSpPr>
        <p:spPr/>
        <p:txBody>
          <a:bodyPr/>
          <a:lstStyle/>
          <a:p>
            <a:r>
              <a:rPr lang="en-US" altLang="en-US" dirty="0"/>
              <a:t>Team Performance Observation Tool.</a:t>
            </a:r>
          </a:p>
          <a:p>
            <a:r>
              <a:rPr lang="en-US" altLang="en-US" dirty="0"/>
              <a:t>Teamwork Perceptions Questionnaire (T-TPQ).</a:t>
            </a:r>
          </a:p>
          <a:p>
            <a:r>
              <a:rPr lang="en-US" altLang="en-US" dirty="0"/>
              <a:t>AHRQ Surveys on Patient Safety Culture.</a:t>
            </a:r>
          </a:p>
          <a:p>
            <a:r>
              <a:rPr lang="en-US" altLang="en-US" dirty="0"/>
              <a:t>CAHPS questions: can provide patient perceptions of some targeted behaviors.</a:t>
            </a:r>
          </a:p>
          <a:p>
            <a:r>
              <a:rPr lang="en-US" altLang="en-US" dirty="0"/>
              <a:t>Feedback from staff, patients, and supervisors: are targeted behaviors changing?</a:t>
            </a:r>
          </a:p>
        </p:txBody>
      </p:sp>
      <p:sp>
        <p:nvSpPr>
          <p:cNvPr id="2" name="Slide Number Placeholder 1">
            <a:extLst>
              <a:ext uri="{FF2B5EF4-FFF2-40B4-BE49-F238E27FC236}">
                <a16:creationId xmlns:a16="http://schemas.microsoft.com/office/drawing/2014/main" id="{F00AF401-7764-9CD6-EB92-9D61277689E4}"/>
              </a:ext>
            </a:extLst>
          </p:cNvPr>
          <p:cNvSpPr>
            <a:spLocks noGrp="1"/>
          </p:cNvSpPr>
          <p:nvPr>
            <p:ph type="sldNum" sz="quarter" idx="12"/>
          </p:nvPr>
        </p:nvSpPr>
        <p:spPr/>
        <p:txBody>
          <a:bodyPr/>
          <a:lstStyle/>
          <a:p>
            <a:fld id="{BD86DBAA-8A94-4408-9D41-1BFB53B4CF7F}" type="slidenum">
              <a:rPr lang="en-US" smtClean="0"/>
              <a:pPr/>
              <a:t>17</a:t>
            </a:fld>
            <a:endParaRPr lang="en-US" dirty="0"/>
          </a:p>
        </p:txBody>
      </p:sp>
    </p:spTree>
    <p:extLst>
      <p:ext uri="{BB962C8B-B14F-4D97-AF65-F5344CB8AC3E}">
        <p14:creationId xmlns:p14="http://schemas.microsoft.com/office/powerpoint/2010/main" val="3468546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Level IV: Results</a:t>
            </a:r>
          </a:p>
        </p:txBody>
      </p:sp>
      <p:sp>
        <p:nvSpPr>
          <p:cNvPr id="3" name="Text Box 18">
            <a:extLst>
              <a:ext uri="{FF2B5EF4-FFF2-40B4-BE49-F238E27FC236}">
                <a16:creationId xmlns:a16="http://schemas.microsoft.com/office/drawing/2014/main" id="{1321125F-1592-7A23-CAA1-B746560F501C}"/>
              </a:ext>
              <a:ext uri="{C183D7F6-B498-43B3-948B-1728B52AA6E4}">
                <adec:decorative xmlns:adec="http://schemas.microsoft.com/office/drawing/2017/decorative" val="1"/>
              </a:ext>
            </a:extLst>
          </p:cNvPr>
          <p:cNvSpPr txBox="1">
            <a:spLocks noChangeArrowheads="1"/>
          </p:cNvSpPr>
          <p:nvPr/>
        </p:nvSpPr>
        <p:spPr bwMode="auto">
          <a:xfrm>
            <a:off x="9425162" y="545614"/>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Measurement</a:t>
            </a:r>
          </a:p>
        </p:txBody>
      </p:sp>
      <p:sp>
        <p:nvSpPr>
          <p:cNvPr id="15363" name="Content Placeholder 2"/>
          <p:cNvSpPr>
            <a:spLocks noGrp="1"/>
          </p:cNvSpPr>
          <p:nvPr>
            <p:ph idx="1"/>
          </p:nvPr>
        </p:nvSpPr>
        <p:spPr>
          <a:xfrm>
            <a:off x="398362" y="1890710"/>
            <a:ext cx="11412233" cy="4757739"/>
          </a:xfrm>
        </p:spPr>
        <p:txBody>
          <a:bodyPr/>
          <a:lstStyle/>
          <a:p>
            <a:r>
              <a:rPr lang="en-US" altLang="en-US" sz="2600" dirty="0"/>
              <a:t>Outcome changes are key to sustained organizational buy-in.</a:t>
            </a:r>
          </a:p>
          <a:p>
            <a:r>
              <a:rPr lang="en-US" altLang="en-US" sz="2600" dirty="0"/>
              <a:t>Staffing Measures:</a:t>
            </a:r>
          </a:p>
          <a:p>
            <a:pPr lvl="1"/>
            <a:r>
              <a:rPr lang="en-US" altLang="en-US" sz="2200" dirty="0"/>
              <a:t>Job satisfaction, employee turnover, and other staff measures can show if changes are positively impacting staff.</a:t>
            </a:r>
          </a:p>
          <a:p>
            <a:r>
              <a:rPr lang="en-US" altLang="en-US" sz="2600" dirty="0"/>
              <a:t>Patient Outcome Measures:</a:t>
            </a:r>
          </a:p>
          <a:p>
            <a:pPr lvl="1"/>
            <a:r>
              <a:rPr lang="en-US" altLang="en-US" sz="2200" dirty="0"/>
              <a:t>Examples: Complication rates, infection rates, measurable medication errors, and patient perceptions of care and satisfaction with their care.</a:t>
            </a:r>
          </a:p>
          <a:p>
            <a:r>
              <a:rPr lang="en-US" altLang="en-US" sz="2600" dirty="0"/>
              <a:t>Clinical Process Measures:</a:t>
            </a:r>
          </a:p>
          <a:p>
            <a:pPr lvl="1"/>
            <a:r>
              <a:rPr lang="en-US" altLang="en-US" sz="2200" dirty="0"/>
              <a:t>Examples: Length of patient wait time, time to intubate, medication administration delays, compliance with preventive screenings, number of misdiagnoses, number of structured handoffs used.</a:t>
            </a:r>
          </a:p>
          <a:p>
            <a:endParaRPr lang="en-US" altLang="en-US" dirty="0"/>
          </a:p>
        </p:txBody>
      </p:sp>
      <p:sp>
        <p:nvSpPr>
          <p:cNvPr id="2" name="Slide Number Placeholder 1">
            <a:extLst>
              <a:ext uri="{FF2B5EF4-FFF2-40B4-BE49-F238E27FC236}">
                <a16:creationId xmlns:a16="http://schemas.microsoft.com/office/drawing/2014/main" id="{3A30F201-D3B2-0FA3-3250-807A0AA14DD5}"/>
              </a:ext>
            </a:extLst>
          </p:cNvPr>
          <p:cNvSpPr>
            <a:spLocks noGrp="1"/>
          </p:cNvSpPr>
          <p:nvPr>
            <p:ph type="sldNum" sz="quarter" idx="12"/>
          </p:nvPr>
        </p:nvSpPr>
        <p:spPr/>
        <p:txBody>
          <a:bodyPr/>
          <a:lstStyle/>
          <a:p>
            <a:fld id="{BD86DBAA-8A94-4408-9D41-1BFB53B4CF7F}" type="slidenum">
              <a:rPr lang="en-US" smtClean="0"/>
              <a:pPr/>
              <a:t>18</a:t>
            </a:fld>
            <a:endParaRPr lang="en-US"/>
          </a:p>
        </p:txBody>
      </p:sp>
    </p:spTree>
    <p:extLst>
      <p:ext uri="{BB962C8B-B14F-4D97-AF65-F5344CB8AC3E}">
        <p14:creationId xmlns:p14="http://schemas.microsoft.com/office/powerpoint/2010/main" val="3015666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altLang="en-US" sz="4000" dirty="0"/>
              <a:t>AHRQ Patient Safety Indicators </a:t>
            </a:r>
          </a:p>
        </p:txBody>
      </p:sp>
      <p:sp>
        <p:nvSpPr>
          <p:cNvPr id="3" name="Text Box 18">
            <a:extLst>
              <a:ext uri="{FF2B5EF4-FFF2-40B4-BE49-F238E27FC236}">
                <a16:creationId xmlns:a16="http://schemas.microsoft.com/office/drawing/2014/main" id="{7E7FA3C0-02C9-30B5-BE97-BC375C621477}"/>
              </a:ext>
              <a:ext uri="{C183D7F6-B498-43B3-948B-1728B52AA6E4}">
                <adec:decorative xmlns:adec="http://schemas.microsoft.com/office/drawing/2017/decorative" val="1"/>
              </a:ext>
            </a:extLst>
          </p:cNvPr>
          <p:cNvSpPr txBox="1">
            <a:spLocks noChangeArrowheads="1"/>
          </p:cNvSpPr>
          <p:nvPr/>
        </p:nvSpPr>
        <p:spPr bwMode="auto">
          <a:xfrm>
            <a:off x="9425162" y="545614"/>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Measurement</a:t>
            </a:r>
          </a:p>
        </p:txBody>
      </p:sp>
      <p:sp>
        <p:nvSpPr>
          <p:cNvPr id="21507" name="Content Placeholder 2"/>
          <p:cNvSpPr>
            <a:spLocks noGrp="1"/>
          </p:cNvSpPr>
          <p:nvPr>
            <p:ph idx="1"/>
          </p:nvPr>
        </p:nvSpPr>
        <p:spPr/>
        <p:txBody>
          <a:bodyPr/>
          <a:lstStyle/>
          <a:p>
            <a:pPr marL="0" indent="0">
              <a:buNone/>
            </a:pPr>
            <a:r>
              <a:rPr lang="en-US" altLang="en-US" dirty="0"/>
              <a:t>Level IV Results From PSIs:</a:t>
            </a:r>
          </a:p>
          <a:p>
            <a:r>
              <a:rPr lang="en-US" altLang="en-US" dirty="0"/>
              <a:t>Provide information on potential in-hospital complications and adverse events.</a:t>
            </a:r>
          </a:p>
          <a:p>
            <a:r>
              <a:rPr lang="en-US" altLang="en-US" dirty="0"/>
              <a:t>Can help identify potential adverse events that might need further study. </a:t>
            </a:r>
          </a:p>
          <a:p>
            <a:r>
              <a:rPr lang="en-US" altLang="en-US" dirty="0"/>
              <a:t>Include indicators for in-hospital complications that may represent patient safety events.</a:t>
            </a:r>
          </a:p>
          <a:p>
            <a:r>
              <a:rPr lang="en-US" altLang="en-US" dirty="0">
                <a:hlinkClick r:id="rId2"/>
              </a:rPr>
              <a:t>Quality Indicators</a:t>
            </a:r>
            <a:r>
              <a:rPr lang="en-US" altLang="en-US" dirty="0"/>
              <a:t>: PSI Measures</a:t>
            </a:r>
          </a:p>
        </p:txBody>
      </p:sp>
      <p:sp>
        <p:nvSpPr>
          <p:cNvPr id="2" name="Slide Number Placeholder 1">
            <a:extLst>
              <a:ext uri="{FF2B5EF4-FFF2-40B4-BE49-F238E27FC236}">
                <a16:creationId xmlns:a16="http://schemas.microsoft.com/office/drawing/2014/main" id="{77D41ADE-1F71-BF1D-2682-C47EAD3D29B0}"/>
              </a:ext>
            </a:extLst>
          </p:cNvPr>
          <p:cNvSpPr>
            <a:spLocks noGrp="1"/>
          </p:cNvSpPr>
          <p:nvPr>
            <p:ph type="sldNum" sz="quarter" idx="12"/>
          </p:nvPr>
        </p:nvSpPr>
        <p:spPr/>
        <p:txBody>
          <a:bodyPr/>
          <a:lstStyle/>
          <a:p>
            <a:fld id="{BD86DBAA-8A94-4408-9D41-1BFB53B4CF7F}" type="slidenum">
              <a:rPr lang="en-US" smtClean="0"/>
              <a:pPr/>
              <a:t>19</a:t>
            </a:fld>
            <a:endParaRPr lang="en-US"/>
          </a:p>
        </p:txBody>
      </p:sp>
    </p:spTree>
    <p:extLst>
      <p:ext uri="{BB962C8B-B14F-4D97-AF65-F5344CB8AC3E}">
        <p14:creationId xmlns:p14="http://schemas.microsoft.com/office/powerpoint/2010/main" val="186593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Grp="1" noChangeArrowheads="1"/>
          </p:cNvSpPr>
          <p:nvPr>
            <p:ph type="title"/>
          </p:nvPr>
        </p:nvSpPr>
        <p:spPr>
          <a:xfrm>
            <a:off x="381400" y="375285"/>
            <a:ext cx="10532563" cy="1325563"/>
          </a:xfrm>
        </p:spPr>
        <p:txBody>
          <a:bodyPr/>
          <a:lstStyle/>
          <a:p>
            <a:r>
              <a:rPr lang="en-US" altLang="en-US" dirty="0"/>
              <a:t>Reflecting on Day 1</a:t>
            </a:r>
          </a:p>
        </p:txBody>
      </p:sp>
      <p:sp>
        <p:nvSpPr>
          <p:cNvPr id="5" name="Text Box 18">
            <a:extLst>
              <a:ext uri="{FF2B5EF4-FFF2-40B4-BE49-F238E27FC236}">
                <a16:creationId xmlns:a16="http://schemas.microsoft.com/office/drawing/2014/main" id="{037A2BA3-F9E4-45EB-F2FD-4DAF043469B2}"/>
              </a:ext>
            </a:extLst>
          </p:cNvPr>
          <p:cNvSpPr txBox="1">
            <a:spLocks noChangeArrowheads="1"/>
          </p:cNvSpPr>
          <p:nvPr/>
        </p:nvSpPr>
        <p:spPr bwMode="auto">
          <a:xfrm>
            <a:off x="9417799" y="298231"/>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a:solidFill>
                  <a:schemeClr val="bg1"/>
                </a:solidFill>
              </a:rPr>
              <a:t>Day 2 Preview</a:t>
            </a:r>
          </a:p>
        </p:txBody>
      </p:sp>
      <p:sp>
        <p:nvSpPr>
          <p:cNvPr id="6148" name="Rectangle 7"/>
          <p:cNvSpPr>
            <a:spLocks noGrp="1" noChangeArrowheads="1"/>
          </p:cNvSpPr>
          <p:nvPr>
            <p:ph type="body" idx="1"/>
          </p:nvPr>
        </p:nvSpPr>
        <p:spPr>
          <a:xfrm>
            <a:off x="398363" y="1900871"/>
            <a:ext cx="6040538" cy="4252914"/>
          </a:xfrm>
        </p:spPr>
        <p:txBody>
          <a:bodyPr/>
          <a:lstStyle/>
          <a:p>
            <a:r>
              <a:rPr lang="en-US" altLang="en-US" dirty="0"/>
              <a:t>Patient safety is threatened by poor communication and teamwork.</a:t>
            </a:r>
          </a:p>
          <a:p>
            <a:r>
              <a:rPr lang="en-US" altLang="en-US" dirty="0"/>
              <a:t>TeamSTEPPS provides tools and a framework to improve both.</a:t>
            </a:r>
          </a:p>
          <a:p>
            <a:r>
              <a:rPr lang="en-US" altLang="en-US" dirty="0"/>
              <a:t>Questions or reflections on day 1.</a:t>
            </a:r>
          </a:p>
        </p:txBody>
      </p:sp>
      <p:pic>
        <p:nvPicPr>
          <p:cNvPr id="4" name="Picture 3" descr="Safe, efficient, and patient-centered care is at the center of the TeamSTEPPs framework. It is created through effective team communication, team leadership, situation monitoring, and mutual support.">
            <a:extLst>
              <a:ext uri="{FF2B5EF4-FFF2-40B4-BE49-F238E27FC236}">
                <a16:creationId xmlns:a16="http://schemas.microsoft.com/office/drawing/2014/main" id="{4D721587-49FF-B211-8338-A79CE97C5912}"/>
              </a:ext>
            </a:extLst>
          </p:cNvPr>
          <p:cNvPicPr>
            <a:picLocks noChangeAspect="1"/>
          </p:cNvPicPr>
          <p:nvPr/>
        </p:nvPicPr>
        <p:blipFill>
          <a:blip r:embed="rId3"/>
          <a:stretch>
            <a:fillRect/>
          </a:stretch>
        </p:blipFill>
        <p:spPr>
          <a:xfrm>
            <a:off x="7594763" y="1938815"/>
            <a:ext cx="4162107" cy="4103896"/>
          </a:xfrm>
          <a:prstGeom prst="rect">
            <a:avLst/>
          </a:prstGeom>
        </p:spPr>
      </p:pic>
      <p:sp>
        <p:nvSpPr>
          <p:cNvPr id="6" name="Slide Number Placeholder 5">
            <a:extLst>
              <a:ext uri="{FF2B5EF4-FFF2-40B4-BE49-F238E27FC236}">
                <a16:creationId xmlns:a16="http://schemas.microsoft.com/office/drawing/2014/main" id="{02801811-82F0-0F94-0C1D-6B16226CF314}"/>
              </a:ext>
            </a:extLst>
          </p:cNvPr>
          <p:cNvSpPr>
            <a:spLocks noGrp="1"/>
          </p:cNvSpPr>
          <p:nvPr>
            <p:ph type="sldNum" sz="quarter" idx="12"/>
          </p:nvPr>
        </p:nvSpPr>
        <p:spPr/>
        <p:txBody>
          <a:bodyPr/>
          <a:lstStyle/>
          <a:p>
            <a:fld id="{BD86DBAA-8A94-4408-9D41-1BFB53B4CF7F}" type="slidenum">
              <a:rPr lang="en-US" smtClean="0"/>
              <a:pPr/>
              <a:t>2</a:t>
            </a:fld>
            <a:endParaRPr lang="en-US"/>
          </a:p>
        </p:txBody>
      </p:sp>
    </p:spTree>
    <p:extLst>
      <p:ext uri="{BB962C8B-B14F-4D97-AF65-F5344CB8AC3E}">
        <p14:creationId xmlns:p14="http://schemas.microsoft.com/office/powerpoint/2010/main" val="3735716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400" y="274320"/>
            <a:ext cx="10532563" cy="1523540"/>
          </a:xfrm>
        </p:spPr>
        <p:txBody>
          <a:bodyPr anchor="t" anchorCtr="0"/>
          <a:lstStyle/>
          <a:p>
            <a:r>
              <a:rPr lang="en-US" altLang="en-US" dirty="0"/>
              <a:t>Accurately and Efficiently </a:t>
            </a:r>
            <a:br>
              <a:rPr lang="en-US" altLang="en-US" dirty="0"/>
            </a:br>
            <a:r>
              <a:rPr lang="en-US" altLang="en-US" dirty="0"/>
              <a:t>Measuring Outcomes</a:t>
            </a:r>
          </a:p>
        </p:txBody>
      </p:sp>
      <p:sp>
        <p:nvSpPr>
          <p:cNvPr id="7" name="Text Box 18">
            <a:extLst>
              <a:ext uri="{FF2B5EF4-FFF2-40B4-BE49-F238E27FC236}">
                <a16:creationId xmlns:a16="http://schemas.microsoft.com/office/drawing/2014/main" id="{68A1CEAD-096F-CC34-E4C3-AFFB17A0AB8E}"/>
              </a:ext>
              <a:ext uri="{C183D7F6-B498-43B3-948B-1728B52AA6E4}">
                <adec:decorative xmlns:adec="http://schemas.microsoft.com/office/drawing/2017/decorative" val="1"/>
              </a:ext>
            </a:extLst>
          </p:cNvPr>
          <p:cNvSpPr txBox="1">
            <a:spLocks noChangeArrowheads="1"/>
          </p:cNvSpPr>
          <p:nvPr/>
        </p:nvSpPr>
        <p:spPr bwMode="auto">
          <a:xfrm>
            <a:off x="9425162" y="545614"/>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Measurement</a:t>
            </a:r>
          </a:p>
        </p:txBody>
      </p:sp>
      <p:sp>
        <p:nvSpPr>
          <p:cNvPr id="21507" name="Content Placeholder 2"/>
          <p:cNvSpPr>
            <a:spLocks noGrp="1"/>
          </p:cNvSpPr>
          <p:nvPr>
            <p:ph idx="1"/>
          </p:nvPr>
        </p:nvSpPr>
        <p:spPr/>
        <p:txBody>
          <a:bodyPr>
            <a:normAutofit/>
          </a:bodyPr>
          <a:lstStyle/>
          <a:p>
            <a:pPr>
              <a:lnSpc>
                <a:spcPct val="100000"/>
              </a:lnSpc>
              <a:spcBef>
                <a:spcPts val="600"/>
              </a:spcBef>
            </a:pPr>
            <a:r>
              <a:rPr lang="en-US" altLang="en-US" sz="2400" dirty="0"/>
              <a:t>Use preexisting measures, which are easier to monitor and more credible to the organization than new measures you have to begin collecting.</a:t>
            </a:r>
          </a:p>
          <a:p>
            <a:pPr>
              <a:lnSpc>
                <a:spcPct val="100000"/>
              </a:lnSpc>
              <a:spcBef>
                <a:spcPts val="600"/>
              </a:spcBef>
            </a:pPr>
            <a:r>
              <a:rPr lang="en-US" altLang="en-US" sz="2400" dirty="0"/>
              <a:t>Make sure the measures you monitor are matched to the areas where you’ve implemented </a:t>
            </a:r>
            <a:r>
              <a:rPr lang="en-US" altLang="en-US" sz="2400" dirty="0" err="1"/>
              <a:t>TeamSTEPPS</a:t>
            </a:r>
            <a:r>
              <a:rPr lang="en-US" altLang="en-US" sz="2400" dirty="0"/>
              <a:t>. Changing one unit will only have a small effect on measures tracking the entire organization.</a:t>
            </a:r>
          </a:p>
          <a:p>
            <a:pPr>
              <a:lnSpc>
                <a:spcPct val="100000"/>
              </a:lnSpc>
              <a:spcBef>
                <a:spcPts val="600"/>
              </a:spcBef>
            </a:pPr>
            <a:r>
              <a:rPr lang="en-US" altLang="en-US" sz="2400" dirty="0"/>
              <a:t>Match the time covered by the measure to the intervention period. Measure time lag can delay the availability of some measures substantially (especially if based on claims data or organizational or patient surveys).</a:t>
            </a:r>
          </a:p>
          <a:p>
            <a:pPr>
              <a:lnSpc>
                <a:spcPct val="100000"/>
              </a:lnSpc>
              <a:spcBef>
                <a:spcPts val="600"/>
              </a:spcBef>
            </a:pPr>
            <a:r>
              <a:rPr lang="en-US" altLang="en-US" sz="2400" dirty="0"/>
              <a:t>Be realistic about how long process changes take to affect outcomes. Change is rarely immediate and sometimes outcomes get worse before they start getting better.</a:t>
            </a:r>
          </a:p>
        </p:txBody>
      </p:sp>
      <p:sp>
        <p:nvSpPr>
          <p:cNvPr id="2" name="Slide Number Placeholder 1">
            <a:extLst>
              <a:ext uri="{FF2B5EF4-FFF2-40B4-BE49-F238E27FC236}">
                <a16:creationId xmlns:a16="http://schemas.microsoft.com/office/drawing/2014/main" id="{A32282C9-AAF9-C210-85EA-0010442F7427}"/>
              </a:ext>
            </a:extLst>
          </p:cNvPr>
          <p:cNvSpPr>
            <a:spLocks noGrp="1"/>
          </p:cNvSpPr>
          <p:nvPr>
            <p:ph type="sldNum" sz="quarter" idx="12"/>
          </p:nvPr>
        </p:nvSpPr>
        <p:spPr/>
        <p:txBody>
          <a:bodyPr/>
          <a:lstStyle/>
          <a:p>
            <a:fld id="{BD86DBAA-8A94-4408-9D41-1BFB53B4CF7F}" type="slidenum">
              <a:rPr lang="en-US" smtClean="0"/>
              <a:pPr/>
              <a:t>20</a:t>
            </a:fld>
            <a:endParaRPr lang="en-US"/>
          </a:p>
        </p:txBody>
      </p:sp>
    </p:spTree>
    <p:extLst>
      <p:ext uri="{BB962C8B-B14F-4D97-AF65-F5344CB8AC3E}">
        <p14:creationId xmlns:p14="http://schemas.microsoft.com/office/powerpoint/2010/main" val="1204886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t>Evaluating TeamSTEPPS Exercise</a:t>
            </a:r>
          </a:p>
        </p:txBody>
      </p:sp>
      <p:sp>
        <p:nvSpPr>
          <p:cNvPr id="3" name="Text Box 18">
            <a:extLst>
              <a:ext uri="{FF2B5EF4-FFF2-40B4-BE49-F238E27FC236}">
                <a16:creationId xmlns:a16="http://schemas.microsoft.com/office/drawing/2014/main" id="{679D930A-4FA1-B366-717C-F44E874A1D0A}"/>
              </a:ext>
              <a:ext uri="{C183D7F6-B498-43B3-948B-1728B52AA6E4}">
                <adec:decorative xmlns:adec="http://schemas.microsoft.com/office/drawing/2017/decorative" val="1"/>
              </a:ext>
            </a:extLst>
          </p:cNvPr>
          <p:cNvSpPr txBox="1">
            <a:spLocks noChangeArrowheads="1"/>
          </p:cNvSpPr>
          <p:nvPr/>
        </p:nvSpPr>
        <p:spPr bwMode="auto">
          <a:xfrm>
            <a:off x="9425162" y="545614"/>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Measurement</a:t>
            </a:r>
          </a:p>
        </p:txBody>
      </p:sp>
      <p:sp>
        <p:nvSpPr>
          <p:cNvPr id="21507" name="Content Placeholder 2"/>
          <p:cNvSpPr>
            <a:spLocks noGrp="1"/>
          </p:cNvSpPr>
          <p:nvPr>
            <p:ph idx="1"/>
          </p:nvPr>
        </p:nvSpPr>
        <p:spPr>
          <a:xfrm>
            <a:off x="398363" y="1890711"/>
            <a:ext cx="9431438" cy="4602164"/>
          </a:xfrm>
        </p:spPr>
        <p:txBody>
          <a:bodyPr>
            <a:normAutofit/>
          </a:bodyPr>
          <a:lstStyle/>
          <a:p>
            <a:pPr>
              <a:lnSpc>
                <a:spcPct val="100000"/>
              </a:lnSpc>
            </a:pPr>
            <a:r>
              <a:rPr lang="en-US" sz="2200" dirty="0"/>
              <a:t>Three nurses and the infection control officer at a 16-bed postsurgical intensive care unit attend the 2-day TeamSTEPPS Training. During the implementation planning session, the team agrees that hand hygiene compliance is a major problem, especially physician compliance. Therefore, the unit has a relatively high surgical site infection rate. </a:t>
            </a:r>
          </a:p>
          <a:p>
            <a:pPr>
              <a:lnSpc>
                <a:spcPct val="100000"/>
              </a:lnSpc>
            </a:pPr>
            <a:r>
              <a:rPr lang="en-US" sz="2200" dirty="0"/>
              <a:t>The team decides to use CUS and the Two-Challenge Rule to address this issue. As part of their implementation, they train all the nurses and the employed physician staff on these two tools but struggle to get surgeons who are not employed by the hospital to participate. Once the training is complete, they decide to launch the implementation of CUS and the Two-Challenge Rule. </a:t>
            </a:r>
          </a:p>
        </p:txBody>
      </p:sp>
      <p:pic>
        <p:nvPicPr>
          <p:cNvPr id="5" name="Picture 4">
            <a:extLst>
              <a:ext uri="{FF2B5EF4-FFF2-40B4-BE49-F238E27FC236}">
                <a16:creationId xmlns:a16="http://schemas.microsoft.com/office/drawing/2014/main" id="{7F821DD0-A61A-F874-D463-A1FBC6A0572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8400" y="4191793"/>
            <a:ext cx="1836299" cy="1836299"/>
          </a:xfrm>
          <a:prstGeom prst="rect">
            <a:avLst/>
          </a:prstGeom>
        </p:spPr>
      </p:pic>
      <p:sp>
        <p:nvSpPr>
          <p:cNvPr id="2" name="Slide Number Placeholder 1">
            <a:extLst>
              <a:ext uri="{FF2B5EF4-FFF2-40B4-BE49-F238E27FC236}">
                <a16:creationId xmlns:a16="http://schemas.microsoft.com/office/drawing/2014/main" id="{C40ED146-0553-E543-A319-BDE79AA4E13F}"/>
              </a:ext>
            </a:extLst>
          </p:cNvPr>
          <p:cNvSpPr>
            <a:spLocks noGrp="1"/>
          </p:cNvSpPr>
          <p:nvPr>
            <p:ph type="sldNum" sz="quarter" idx="12"/>
          </p:nvPr>
        </p:nvSpPr>
        <p:spPr/>
        <p:txBody>
          <a:bodyPr/>
          <a:lstStyle/>
          <a:p>
            <a:fld id="{BD86DBAA-8A94-4408-9D41-1BFB53B4CF7F}" type="slidenum">
              <a:rPr lang="en-US" smtClean="0"/>
              <a:pPr/>
              <a:t>21</a:t>
            </a:fld>
            <a:endParaRPr lang="en-US" dirty="0"/>
          </a:p>
        </p:txBody>
      </p:sp>
    </p:spTree>
    <p:extLst>
      <p:ext uri="{BB962C8B-B14F-4D97-AF65-F5344CB8AC3E}">
        <p14:creationId xmlns:p14="http://schemas.microsoft.com/office/powerpoint/2010/main" val="3359044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478B1B-BD74-445B-8729-C08EA27B17A3}"/>
              </a:ext>
            </a:extLst>
          </p:cNvPr>
          <p:cNvSpPr>
            <a:spLocks noGrp="1"/>
          </p:cNvSpPr>
          <p:nvPr>
            <p:ph type="ctrTitle"/>
          </p:nvPr>
        </p:nvSpPr>
        <p:spPr>
          <a:xfrm>
            <a:off x="4438648" y="1301476"/>
            <a:ext cx="7335430" cy="2127524"/>
          </a:xfrm>
        </p:spPr>
        <p:txBody>
          <a:bodyPr/>
          <a:lstStyle/>
          <a:p>
            <a:r>
              <a:rPr lang="en-US"/>
              <a:t>Implementation Planning</a:t>
            </a:r>
          </a:p>
        </p:txBody>
      </p:sp>
      <p:sp>
        <p:nvSpPr>
          <p:cNvPr id="16" name="Oval 15">
            <a:extLst>
              <a:ext uri="{FF2B5EF4-FFF2-40B4-BE49-F238E27FC236}">
                <a16:creationId xmlns:a16="http://schemas.microsoft.com/office/drawing/2014/main" id="{BE1B0F2A-0A27-E961-0C64-0557C899F79F}"/>
              </a:ext>
              <a:ext uri="{C183D7F6-B498-43B3-948B-1728B52AA6E4}">
                <adec:decorative xmlns:adec="http://schemas.microsoft.com/office/drawing/2017/decorative" val="1"/>
              </a:ext>
            </a:extLst>
          </p:cNvPr>
          <p:cNvSpPr/>
          <p:nvPr/>
        </p:nvSpPr>
        <p:spPr>
          <a:xfrm>
            <a:off x="765174" y="1056800"/>
            <a:ext cx="3340100" cy="33401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0268AE9-6C93-74C4-EC36-41E6523D94DF}"/>
              </a:ext>
              <a:ext uri="{C183D7F6-B498-43B3-948B-1728B52AA6E4}">
                <adec:decorative xmlns:adec="http://schemas.microsoft.com/office/drawing/2017/decorative" val="1"/>
              </a:ext>
            </a:extLst>
          </p:cNvPr>
          <p:cNvSpPr/>
          <p:nvPr/>
        </p:nvSpPr>
        <p:spPr>
          <a:xfrm>
            <a:off x="765174" y="1047922"/>
            <a:ext cx="3340100" cy="3340100"/>
          </a:xfrm>
          <a:prstGeom prst="ellipse">
            <a:avLst/>
          </a:prstGeom>
          <a:blipFill>
            <a:blip r:embed="rId3"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9718560-BC5F-4A39-DA09-008334F20B87}"/>
              </a:ext>
            </a:extLst>
          </p:cNvPr>
          <p:cNvSpPr txBox="1">
            <a:spLocks/>
          </p:cNvSpPr>
          <p:nvPr/>
        </p:nvSpPr>
        <p:spPr>
          <a:xfrm>
            <a:off x="5603901" y="6123245"/>
            <a:ext cx="17648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86DBAA-8A94-4408-9D41-1BFB53B4CF7F}"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2251590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a:t>Objectives</a:t>
            </a:r>
          </a:p>
        </p:txBody>
      </p:sp>
      <p:sp>
        <p:nvSpPr>
          <p:cNvPr id="4" name="Text Box 18">
            <a:extLst>
              <a:ext uri="{FF2B5EF4-FFF2-40B4-BE49-F238E27FC236}">
                <a16:creationId xmlns:a16="http://schemas.microsoft.com/office/drawing/2014/main" id="{632AE255-7DE4-BD67-BEBC-411F64A23F17}"/>
              </a:ext>
            </a:extLst>
          </p:cNvPr>
          <p:cNvSpPr txBox="1">
            <a:spLocks noChangeArrowheads="1"/>
          </p:cNvSpPr>
          <p:nvPr/>
        </p:nvSpPr>
        <p:spPr bwMode="auto">
          <a:xfrm>
            <a:off x="9454613" y="548661"/>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Implementation</a:t>
            </a:r>
          </a:p>
        </p:txBody>
      </p:sp>
      <p:sp>
        <p:nvSpPr>
          <p:cNvPr id="4099" name="Content Placeholder 2"/>
          <p:cNvSpPr>
            <a:spLocks noGrp="1"/>
          </p:cNvSpPr>
          <p:nvPr>
            <p:ph idx="1"/>
          </p:nvPr>
        </p:nvSpPr>
        <p:spPr>
          <a:xfrm>
            <a:off x="398363" y="1890711"/>
            <a:ext cx="4726088" cy="3648852"/>
          </a:xfrm>
        </p:spPr>
        <p:txBody>
          <a:bodyPr/>
          <a:lstStyle/>
          <a:p>
            <a:r>
              <a:rPr lang="en-US" altLang="en-US" dirty="0"/>
              <a:t>Describe the steps involved in implementing TeamSTEPPS.</a:t>
            </a:r>
          </a:p>
          <a:p>
            <a:r>
              <a:rPr lang="en-US" altLang="en-US" dirty="0"/>
              <a:t>Develop a TeamSTEPPS Implementation Plan.</a:t>
            </a:r>
          </a:p>
        </p:txBody>
      </p:sp>
      <p:pic>
        <p:nvPicPr>
          <p:cNvPr id="11" name="Picture 10">
            <a:extLst>
              <a:ext uri="{FF2B5EF4-FFF2-40B4-BE49-F238E27FC236}">
                <a16:creationId xmlns:a16="http://schemas.microsoft.com/office/drawing/2014/main" id="{F9142C1F-7FBA-0FD3-8898-C81C5BA9A3B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250" y="1986064"/>
            <a:ext cx="5972471" cy="3981417"/>
          </a:xfrm>
          <a:prstGeom prst="rect">
            <a:avLst/>
          </a:prstGeom>
        </p:spPr>
      </p:pic>
      <p:sp>
        <p:nvSpPr>
          <p:cNvPr id="7" name="Slide Number Placeholder 6">
            <a:extLst>
              <a:ext uri="{FF2B5EF4-FFF2-40B4-BE49-F238E27FC236}">
                <a16:creationId xmlns:a16="http://schemas.microsoft.com/office/drawing/2014/main" id="{BB19FE3F-6E41-B986-8359-C4F6A567C151}"/>
              </a:ext>
            </a:extLst>
          </p:cNvPr>
          <p:cNvSpPr>
            <a:spLocks noGrp="1"/>
          </p:cNvSpPr>
          <p:nvPr>
            <p:ph type="sldNum" sz="quarter" idx="12"/>
          </p:nvPr>
        </p:nvSpPr>
        <p:spPr/>
        <p:txBody>
          <a:bodyPr/>
          <a:lstStyle/>
          <a:p>
            <a:r>
              <a:rPr lang="en-US" dirty="0"/>
              <a:t>23</a:t>
            </a:r>
          </a:p>
        </p:txBody>
      </p:sp>
    </p:spTree>
    <p:extLst>
      <p:ext uri="{BB962C8B-B14F-4D97-AF65-F5344CB8AC3E}">
        <p14:creationId xmlns:p14="http://schemas.microsoft.com/office/powerpoint/2010/main" val="868239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a:t>Shift Toward a Culture of Safety</a:t>
            </a:r>
          </a:p>
        </p:txBody>
      </p:sp>
      <p:sp>
        <p:nvSpPr>
          <p:cNvPr id="2" name="Text Box 18">
            <a:extLst>
              <a:ext uri="{FF2B5EF4-FFF2-40B4-BE49-F238E27FC236}">
                <a16:creationId xmlns:a16="http://schemas.microsoft.com/office/drawing/2014/main" id="{CB96C9EE-9269-E837-3777-065B24CF5979}"/>
              </a:ext>
              <a:ext uri="{C183D7F6-B498-43B3-948B-1728B52AA6E4}">
                <adec:decorative xmlns:adec="http://schemas.microsoft.com/office/drawing/2017/decorative" val="1"/>
              </a:ext>
            </a:extLst>
          </p:cNvPr>
          <p:cNvSpPr txBox="1">
            <a:spLocks noChangeArrowheads="1"/>
          </p:cNvSpPr>
          <p:nvPr/>
        </p:nvSpPr>
        <p:spPr bwMode="auto">
          <a:xfrm>
            <a:off x="9454613" y="548661"/>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Implementation</a:t>
            </a:r>
          </a:p>
        </p:txBody>
      </p:sp>
      <p:pic>
        <p:nvPicPr>
          <p:cNvPr id="4" name="Picture 3" descr=" This graphic summarizes key activities related to pre-implementation planning, implementation planning and training, and post-training activities required to achieve sustainable TeamSTEPPS tool use and culture change.">
            <a:extLst>
              <a:ext uri="{FF2B5EF4-FFF2-40B4-BE49-F238E27FC236}">
                <a16:creationId xmlns:a16="http://schemas.microsoft.com/office/drawing/2014/main" id="{E432839A-9633-40FB-6091-262410412B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3314" y="1959990"/>
            <a:ext cx="11084786" cy="3721688"/>
          </a:xfrm>
          <a:prstGeom prst="rect">
            <a:avLst/>
          </a:prstGeom>
        </p:spPr>
      </p:pic>
      <p:sp>
        <p:nvSpPr>
          <p:cNvPr id="3" name="Slide Number Placeholder 2">
            <a:extLst>
              <a:ext uri="{FF2B5EF4-FFF2-40B4-BE49-F238E27FC236}">
                <a16:creationId xmlns:a16="http://schemas.microsoft.com/office/drawing/2014/main" id="{03CF18AD-DBDA-B6B7-7042-955CD6463E53}"/>
              </a:ext>
            </a:extLst>
          </p:cNvPr>
          <p:cNvSpPr>
            <a:spLocks noGrp="1"/>
          </p:cNvSpPr>
          <p:nvPr>
            <p:ph type="sldNum" sz="quarter" idx="12"/>
          </p:nvPr>
        </p:nvSpPr>
        <p:spPr/>
        <p:txBody>
          <a:bodyPr/>
          <a:lstStyle/>
          <a:p>
            <a:fld id="{BD86DBAA-8A94-4408-9D41-1BFB53B4CF7F}" type="slidenum">
              <a:rPr lang="en-US" smtClean="0"/>
              <a:pPr/>
              <a:t>24</a:t>
            </a:fld>
            <a:endParaRPr lang="en-US"/>
          </a:p>
        </p:txBody>
      </p:sp>
    </p:spTree>
    <p:extLst>
      <p:ext uri="{BB962C8B-B14F-4D97-AF65-F5344CB8AC3E}">
        <p14:creationId xmlns:p14="http://schemas.microsoft.com/office/powerpoint/2010/main" val="1263504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t>Key Principles of Implementation</a:t>
            </a:r>
          </a:p>
        </p:txBody>
      </p:sp>
      <p:sp>
        <p:nvSpPr>
          <p:cNvPr id="2" name="Text Box 18">
            <a:extLst>
              <a:ext uri="{FF2B5EF4-FFF2-40B4-BE49-F238E27FC236}">
                <a16:creationId xmlns:a16="http://schemas.microsoft.com/office/drawing/2014/main" id="{2C947219-83DC-56CC-1FD3-B25B2C91957B}"/>
              </a:ext>
              <a:ext uri="{C183D7F6-B498-43B3-948B-1728B52AA6E4}">
                <adec:decorative xmlns:adec="http://schemas.microsoft.com/office/drawing/2017/decorative" val="1"/>
              </a:ext>
            </a:extLst>
          </p:cNvPr>
          <p:cNvSpPr txBox="1">
            <a:spLocks noChangeArrowheads="1"/>
          </p:cNvSpPr>
          <p:nvPr/>
        </p:nvSpPr>
        <p:spPr bwMode="auto">
          <a:xfrm>
            <a:off x="9454613" y="548661"/>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Implementation</a:t>
            </a:r>
          </a:p>
        </p:txBody>
      </p:sp>
      <p:sp>
        <p:nvSpPr>
          <p:cNvPr id="6147" name="Content Placeholder 2"/>
          <p:cNvSpPr>
            <a:spLocks noGrp="1"/>
          </p:cNvSpPr>
          <p:nvPr>
            <p:ph idx="1"/>
          </p:nvPr>
        </p:nvSpPr>
        <p:spPr/>
        <p:txBody>
          <a:bodyPr/>
          <a:lstStyle/>
          <a:p>
            <a:r>
              <a:rPr lang="en-US" altLang="en-US" dirty="0"/>
              <a:t>The Implementation Guide is based on the principle of improving patient safety and quality of care by improving healthcare team processes. </a:t>
            </a:r>
          </a:p>
          <a:p>
            <a:r>
              <a:rPr lang="en-US" altLang="en-US" dirty="0"/>
              <a:t>Key activities include:</a:t>
            </a:r>
          </a:p>
          <a:p>
            <a:pPr lvl="1"/>
            <a:r>
              <a:rPr lang="en-US" altLang="en-US" dirty="0"/>
              <a:t>Identifying a recurring problem or opportunity for improvement.</a:t>
            </a:r>
          </a:p>
          <a:p>
            <a:pPr lvl="1"/>
            <a:r>
              <a:rPr lang="en-US" altLang="en-US" dirty="0"/>
              <a:t>Developing a flowchart or map of the process.</a:t>
            </a:r>
          </a:p>
          <a:p>
            <a:pPr lvl="1"/>
            <a:r>
              <a:rPr lang="en-US" altLang="en-US" dirty="0"/>
              <a:t>Studying the process to identify risk points.</a:t>
            </a:r>
          </a:p>
          <a:p>
            <a:pPr lvl="1"/>
            <a:r>
              <a:rPr lang="en-US" altLang="en-US" dirty="0"/>
              <a:t>Implementing interventions aimed at eliminating the risk points.</a:t>
            </a:r>
          </a:p>
          <a:p>
            <a:pPr lvl="1"/>
            <a:r>
              <a:rPr lang="en-US" altLang="en-US" dirty="0"/>
              <a:t>Testing the intervention.</a:t>
            </a:r>
          </a:p>
          <a:p>
            <a:pPr lvl="1"/>
            <a:r>
              <a:rPr lang="en-US" altLang="en-US" dirty="0"/>
              <a:t>Sustaining positive changes.</a:t>
            </a:r>
          </a:p>
        </p:txBody>
      </p:sp>
      <p:sp>
        <p:nvSpPr>
          <p:cNvPr id="5" name="Slide Number Placeholder 4">
            <a:extLst>
              <a:ext uri="{FF2B5EF4-FFF2-40B4-BE49-F238E27FC236}">
                <a16:creationId xmlns:a16="http://schemas.microsoft.com/office/drawing/2014/main" id="{B107200B-1D21-3D09-CB5C-C275D640176C}"/>
              </a:ext>
            </a:extLst>
          </p:cNvPr>
          <p:cNvSpPr>
            <a:spLocks noGrp="1"/>
          </p:cNvSpPr>
          <p:nvPr>
            <p:ph type="sldNum" sz="quarter" idx="12"/>
          </p:nvPr>
        </p:nvSpPr>
        <p:spPr/>
        <p:txBody>
          <a:bodyPr/>
          <a:lstStyle/>
          <a:p>
            <a:fld id="{BD86DBAA-8A94-4408-9D41-1BFB53B4CF7F}" type="slidenum">
              <a:rPr lang="en-US" smtClean="0"/>
              <a:pPr/>
              <a:t>25</a:t>
            </a:fld>
            <a:endParaRPr lang="en-US"/>
          </a:p>
        </p:txBody>
      </p:sp>
    </p:spTree>
    <p:extLst>
      <p:ext uri="{BB962C8B-B14F-4D97-AF65-F5344CB8AC3E}">
        <p14:creationId xmlns:p14="http://schemas.microsoft.com/office/powerpoint/2010/main" val="190772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98362" y="285989"/>
            <a:ext cx="10532563" cy="1325563"/>
          </a:xfrm>
        </p:spPr>
        <p:txBody>
          <a:bodyPr>
            <a:normAutofit/>
          </a:bodyPr>
          <a:lstStyle/>
          <a:p>
            <a:r>
              <a:rPr lang="en-US" altLang="en-US" sz="4000" dirty="0"/>
              <a:t>10 Steps of Implementation</a:t>
            </a:r>
            <a:br>
              <a:rPr lang="en-US" altLang="en-US" sz="4000" dirty="0"/>
            </a:br>
            <a:r>
              <a:rPr lang="en-US" altLang="en-US" sz="4000" dirty="0"/>
              <a:t>Planning</a:t>
            </a:r>
          </a:p>
        </p:txBody>
      </p:sp>
      <p:sp>
        <p:nvSpPr>
          <p:cNvPr id="2" name="Text Box 18">
            <a:extLst>
              <a:ext uri="{FF2B5EF4-FFF2-40B4-BE49-F238E27FC236}">
                <a16:creationId xmlns:a16="http://schemas.microsoft.com/office/drawing/2014/main" id="{CA2BF9BA-2199-B121-9CB4-E5A1507DC0C8}"/>
              </a:ext>
              <a:ext uri="{C183D7F6-B498-43B3-948B-1728B52AA6E4}">
                <adec:decorative xmlns:adec="http://schemas.microsoft.com/office/drawing/2017/decorative" val="1"/>
              </a:ext>
            </a:extLst>
          </p:cNvPr>
          <p:cNvSpPr txBox="1">
            <a:spLocks noChangeArrowheads="1"/>
          </p:cNvSpPr>
          <p:nvPr/>
        </p:nvSpPr>
        <p:spPr bwMode="auto">
          <a:xfrm>
            <a:off x="9454613" y="548661"/>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Implementation</a:t>
            </a:r>
          </a:p>
        </p:txBody>
      </p:sp>
      <p:sp>
        <p:nvSpPr>
          <p:cNvPr id="7171" name="Content Placeholder 2"/>
          <p:cNvSpPr>
            <a:spLocks noGrp="1"/>
          </p:cNvSpPr>
          <p:nvPr>
            <p:ph idx="1"/>
          </p:nvPr>
        </p:nvSpPr>
        <p:spPr>
          <a:xfrm>
            <a:off x="398362" y="1890711"/>
            <a:ext cx="11412233" cy="4195764"/>
          </a:xfrm>
        </p:spPr>
        <p:txBody>
          <a:bodyPr>
            <a:noAutofit/>
          </a:bodyPr>
          <a:lstStyle/>
          <a:p>
            <a:pPr marL="514350" indent="-514350">
              <a:spcBef>
                <a:spcPts val="500"/>
              </a:spcBef>
              <a:buFont typeface="+mj-lt"/>
              <a:buAutoNum type="arabicPeriod"/>
            </a:pPr>
            <a:r>
              <a:rPr lang="en-US" altLang="en-US" sz="2200" dirty="0"/>
              <a:t>Create a Change Team.</a:t>
            </a:r>
          </a:p>
          <a:p>
            <a:pPr marL="514350" indent="-514350">
              <a:spcBef>
                <a:spcPts val="500"/>
              </a:spcBef>
              <a:buFont typeface="+mj-lt"/>
              <a:buAutoNum type="arabicPeriod"/>
            </a:pPr>
            <a:r>
              <a:rPr lang="en-US" altLang="en-US" sz="2200" dirty="0"/>
              <a:t>Define the problem, challenge, or opportunity for improvement.</a:t>
            </a:r>
          </a:p>
          <a:p>
            <a:pPr marL="514350" indent="-514350">
              <a:spcBef>
                <a:spcPts val="500"/>
              </a:spcBef>
              <a:buFont typeface="+mj-lt"/>
              <a:buAutoNum type="arabicPeriod"/>
            </a:pPr>
            <a:r>
              <a:rPr lang="en-US" altLang="en-US" sz="2200" dirty="0"/>
              <a:t>Define the aims of your TeamSTEPPS intervention.</a:t>
            </a:r>
          </a:p>
          <a:p>
            <a:pPr marL="514350" indent="-514350">
              <a:spcBef>
                <a:spcPts val="500"/>
              </a:spcBef>
              <a:buFont typeface="+mj-lt"/>
              <a:buAutoNum type="arabicPeriod"/>
            </a:pPr>
            <a:r>
              <a:rPr lang="en-US" altLang="en-US" sz="2200" dirty="0"/>
              <a:t>Design a TeamSTEPPS intervention.</a:t>
            </a:r>
          </a:p>
          <a:p>
            <a:pPr marL="514350" indent="-514350">
              <a:spcBef>
                <a:spcPts val="500"/>
              </a:spcBef>
              <a:buFont typeface="+mj-lt"/>
              <a:buAutoNum type="arabicPeriod"/>
            </a:pPr>
            <a:r>
              <a:rPr lang="en-US" altLang="en-US" sz="2200" dirty="0"/>
              <a:t>Develop a plan for testing the effectiveness of your TeamSTEPPS intervention.</a:t>
            </a:r>
          </a:p>
          <a:p>
            <a:pPr marL="514350" indent="-514350">
              <a:spcBef>
                <a:spcPts val="500"/>
              </a:spcBef>
              <a:buFont typeface="+mj-lt"/>
              <a:buAutoNum type="arabicPeriod"/>
            </a:pPr>
            <a:r>
              <a:rPr lang="en-US" altLang="en-US" sz="2200" dirty="0"/>
              <a:t>Develop an implementation plan.</a:t>
            </a:r>
          </a:p>
          <a:p>
            <a:pPr marL="514350" indent="-514350">
              <a:spcBef>
                <a:spcPts val="500"/>
              </a:spcBef>
              <a:buFont typeface="+mj-lt"/>
              <a:buAutoNum type="arabicPeriod"/>
            </a:pPr>
            <a:r>
              <a:rPr lang="en-US" altLang="en-US" sz="2200" dirty="0"/>
              <a:t>Develop a plan for sustained continuous improvement.</a:t>
            </a:r>
          </a:p>
          <a:p>
            <a:pPr marL="514350" indent="-514350">
              <a:spcBef>
                <a:spcPts val="500"/>
              </a:spcBef>
              <a:buFont typeface="+mj-lt"/>
              <a:buAutoNum type="arabicPeriod"/>
            </a:pPr>
            <a:r>
              <a:rPr lang="en-US" altLang="en-US" sz="2200" dirty="0"/>
              <a:t>Develop a communications plan.</a:t>
            </a:r>
          </a:p>
          <a:p>
            <a:pPr marL="514350" indent="-514350">
              <a:spcBef>
                <a:spcPts val="500"/>
              </a:spcBef>
              <a:buFont typeface="+mj-lt"/>
              <a:buAutoNum type="arabicPeriod"/>
            </a:pPr>
            <a:r>
              <a:rPr lang="en-US" altLang="en-US" sz="2200" dirty="0"/>
              <a:t>Develop a TeamSTEPPS Implementation Plan timeline.</a:t>
            </a:r>
          </a:p>
          <a:p>
            <a:pPr marL="514350" indent="-514350">
              <a:spcBef>
                <a:spcPts val="500"/>
              </a:spcBef>
              <a:buFont typeface="+mj-lt"/>
              <a:buAutoNum type="arabicPeriod"/>
            </a:pPr>
            <a:r>
              <a:rPr lang="en-US" altLang="en-US" sz="2200" dirty="0"/>
              <a:t>Review your TeamSTEPPS Implementation Plan with key stakeholders and modify according to input.</a:t>
            </a:r>
          </a:p>
        </p:txBody>
      </p:sp>
      <p:sp>
        <p:nvSpPr>
          <p:cNvPr id="5" name="Slide Number Placeholder 4">
            <a:extLst>
              <a:ext uri="{FF2B5EF4-FFF2-40B4-BE49-F238E27FC236}">
                <a16:creationId xmlns:a16="http://schemas.microsoft.com/office/drawing/2014/main" id="{639A57AC-73B0-6638-AE64-57534D989C8F}"/>
              </a:ext>
            </a:extLst>
          </p:cNvPr>
          <p:cNvSpPr>
            <a:spLocks noGrp="1"/>
          </p:cNvSpPr>
          <p:nvPr>
            <p:ph type="sldNum" sz="quarter" idx="12"/>
          </p:nvPr>
        </p:nvSpPr>
        <p:spPr/>
        <p:txBody>
          <a:bodyPr/>
          <a:lstStyle/>
          <a:p>
            <a:fld id="{BD86DBAA-8A94-4408-9D41-1BFB53B4CF7F}" type="slidenum">
              <a:rPr lang="en-US" smtClean="0"/>
              <a:pPr/>
              <a:t>26</a:t>
            </a:fld>
            <a:endParaRPr lang="en-US" dirty="0"/>
          </a:p>
        </p:txBody>
      </p:sp>
    </p:spTree>
    <p:extLst>
      <p:ext uri="{BB962C8B-B14F-4D97-AF65-F5344CB8AC3E}">
        <p14:creationId xmlns:p14="http://schemas.microsoft.com/office/powerpoint/2010/main" val="704631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altLang="en-US" sz="4000">
                <a:ea typeface="ヒラギノ角ゴ Pro W3" pitchFamily="127" charset="-128"/>
              </a:rPr>
              <a:t>Describe the Targeted </a:t>
            </a:r>
            <a:br>
              <a:rPr lang="en-US" altLang="en-US" sz="4000">
                <a:ea typeface="ヒラギノ角ゴ Pro W3" pitchFamily="127" charset="-128"/>
              </a:rPr>
            </a:br>
            <a:r>
              <a:rPr lang="en-US" altLang="en-US" sz="4000">
                <a:ea typeface="ヒラギノ角ゴ Pro W3" pitchFamily="127" charset="-128"/>
              </a:rPr>
              <a:t>Unit/Work Area</a:t>
            </a:r>
          </a:p>
        </p:txBody>
      </p:sp>
      <p:sp>
        <p:nvSpPr>
          <p:cNvPr id="2" name="Text Box 18">
            <a:extLst>
              <a:ext uri="{FF2B5EF4-FFF2-40B4-BE49-F238E27FC236}">
                <a16:creationId xmlns:a16="http://schemas.microsoft.com/office/drawing/2014/main" id="{C6E4539B-888D-ECA2-B9D9-772965B5F2EF}"/>
              </a:ext>
              <a:ext uri="{C183D7F6-B498-43B3-948B-1728B52AA6E4}">
                <adec:decorative xmlns:adec="http://schemas.microsoft.com/office/drawing/2017/decorative" val="1"/>
              </a:ext>
            </a:extLst>
          </p:cNvPr>
          <p:cNvSpPr txBox="1">
            <a:spLocks noChangeArrowheads="1"/>
          </p:cNvSpPr>
          <p:nvPr/>
        </p:nvSpPr>
        <p:spPr bwMode="auto">
          <a:xfrm>
            <a:off x="9454613" y="548661"/>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Implementation</a:t>
            </a:r>
          </a:p>
        </p:txBody>
      </p:sp>
      <p:sp>
        <p:nvSpPr>
          <p:cNvPr id="7" name="Rectangle 50">
            <a:extLst>
              <a:ext uri="{FF2B5EF4-FFF2-40B4-BE49-F238E27FC236}">
                <a16:creationId xmlns:a16="http://schemas.microsoft.com/office/drawing/2014/main" id="{D2D7DC1A-B90E-A003-C60C-1197F77F9378}"/>
              </a:ext>
            </a:extLst>
          </p:cNvPr>
          <p:cNvSpPr txBox="1">
            <a:spLocks noChangeArrowheads="1"/>
          </p:cNvSpPr>
          <p:nvPr/>
        </p:nvSpPr>
        <p:spPr>
          <a:xfrm>
            <a:off x="1066799" y="1905001"/>
            <a:ext cx="4067175" cy="3783308"/>
          </a:xfrm>
          <a:prstGeom prst="rect">
            <a:avLst/>
          </a:prstGeom>
          <a:solidFill>
            <a:srgbClr val="DDF9FF"/>
          </a:solidFill>
          <a:ln w="25400">
            <a:solidFill>
              <a:srgbClr val="663300"/>
            </a:solidFill>
            <a:miter lim="800000"/>
            <a:headEnd/>
            <a:tailEnd/>
          </a:ln>
        </p:spPr>
        <p:txBody>
          <a:bodyPr vert="horz" lIns="91440" tIns="18288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buFont typeface="Wingdings" pitchFamily="2" charset="2"/>
              <a:buNone/>
            </a:pPr>
            <a:r>
              <a:rPr lang="en-US" altLang="en-US" sz="1600" b="1" dirty="0">
                <a:latin typeface="Open Sans" panose="020B0606030504020204" pitchFamily="34" charset="0"/>
                <a:ea typeface="Open Sans" panose="020B0606030504020204" pitchFamily="34" charset="0"/>
                <a:cs typeface="Open Sans" panose="020B0606030504020204" pitchFamily="34" charset="0"/>
              </a:rPr>
              <a:t>Key Actions:</a:t>
            </a:r>
          </a:p>
          <a:p>
            <a:pPr>
              <a:lnSpc>
                <a:spcPct val="85000"/>
              </a:lnSpc>
            </a:pPr>
            <a:r>
              <a:rPr lang="en-US" altLang="en-US" sz="1600" dirty="0">
                <a:latin typeface="Open Sans" panose="020B0606030504020204" pitchFamily="34" charset="0"/>
                <a:ea typeface="Open Sans" panose="020B0606030504020204" pitchFamily="34" charset="0"/>
                <a:cs typeface="Open Sans" panose="020B0606030504020204" pitchFamily="34" charset="0"/>
              </a:rPr>
              <a:t>Describe the targeted unit or work area:</a:t>
            </a:r>
          </a:p>
          <a:p>
            <a:pPr marL="682625" lvl="1" indent="-225425">
              <a:buClr>
                <a:schemeClr val="tx1"/>
              </a:buClr>
              <a:buSzPct val="90000"/>
            </a:pPr>
            <a:r>
              <a:rPr lang="en-US" altLang="en-US" sz="1600" dirty="0">
                <a:latin typeface="Open Sans" panose="020B0606030504020204" pitchFamily="34" charset="0"/>
                <a:ea typeface="Open Sans" panose="020B0606030504020204" pitchFamily="34" charset="0"/>
                <a:cs typeface="Open Sans" panose="020B0606030504020204" pitchFamily="34" charset="0"/>
              </a:rPr>
              <a:t>Unit/Work area name</a:t>
            </a:r>
          </a:p>
          <a:p>
            <a:pPr marL="682625" lvl="1" indent="-225425">
              <a:buClr>
                <a:schemeClr val="tx1"/>
              </a:buClr>
              <a:buSzPct val="90000"/>
            </a:pPr>
            <a:r>
              <a:rPr lang="en-US" altLang="en-US" sz="1600" dirty="0">
                <a:latin typeface="Open Sans" panose="020B0606030504020204" pitchFamily="34" charset="0"/>
                <a:ea typeface="Open Sans" panose="020B0606030504020204" pitchFamily="34" charset="0"/>
                <a:cs typeface="Open Sans" panose="020B0606030504020204" pitchFamily="34" charset="0"/>
              </a:rPr>
              <a:t>Size in terms of number of beds or admissions</a:t>
            </a:r>
          </a:p>
          <a:p>
            <a:pPr marL="682625" lvl="1" indent="-225425">
              <a:buClr>
                <a:schemeClr val="tx1"/>
              </a:buClr>
              <a:buSzPct val="90000"/>
            </a:pPr>
            <a:r>
              <a:rPr lang="en-US" altLang="en-US" sz="1600" dirty="0">
                <a:latin typeface="Open Sans" panose="020B0606030504020204" pitchFamily="34" charset="0"/>
                <a:ea typeface="Open Sans" panose="020B0606030504020204" pitchFamily="34" charset="0"/>
                <a:cs typeface="Open Sans" panose="020B0606030504020204" pitchFamily="34" charset="0"/>
              </a:rPr>
              <a:t>Number of staff by profession:</a:t>
            </a:r>
          </a:p>
        </p:txBody>
      </p:sp>
      <p:sp>
        <p:nvSpPr>
          <p:cNvPr id="6" name="Rectangle 9">
            <a:extLst>
              <a:ext uri="{FF2B5EF4-FFF2-40B4-BE49-F238E27FC236}">
                <a16:creationId xmlns:a16="http://schemas.microsoft.com/office/drawing/2014/main" id="{00F6AD2B-571F-0B89-32A0-7200E4BFDDD3}"/>
              </a:ext>
            </a:extLst>
          </p:cNvPr>
          <p:cNvSpPr txBox="1">
            <a:spLocks noChangeArrowheads="1"/>
          </p:cNvSpPr>
          <p:nvPr/>
        </p:nvSpPr>
        <p:spPr>
          <a:xfrm>
            <a:off x="5486400" y="1905001"/>
            <a:ext cx="5638800" cy="3783308"/>
          </a:xfrm>
          <a:prstGeom prst="rect">
            <a:avLst/>
          </a:prstGeom>
          <a:ln w="25400">
            <a:solidFill>
              <a:srgbClr val="663300"/>
            </a:solidFill>
            <a:miter lim="800000"/>
            <a:headEnd/>
            <a:tailEnd/>
          </a:ln>
        </p:spPr>
        <p:txBody>
          <a:bodyPr tIns="91440" bIns="9144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1600">
                <a:latin typeface="Open Sans" panose="020B0606030504020204" pitchFamily="34" charset="0"/>
                <a:ea typeface="Open Sans" panose="020B0606030504020204" pitchFamily="34" charset="0"/>
                <a:cs typeface="Open Sans" panose="020B0606030504020204" pitchFamily="34" charset="0"/>
              </a:rPr>
              <a:t>Name of targeted unit/work area:</a:t>
            </a:r>
          </a:p>
          <a:p>
            <a:pPr marL="0" indent="0">
              <a:buFont typeface="Arial" panose="020B0604020202020204" pitchFamily="34" charset="0"/>
              <a:buNone/>
            </a:pPr>
            <a:endParaRPr lang="en-US" altLang="en-US" sz="160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US" altLang="en-US" sz="160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altLang="en-US" sz="1600">
                <a:latin typeface="Open Sans" panose="020B0606030504020204" pitchFamily="34" charset="0"/>
                <a:ea typeface="Open Sans" panose="020B0606030504020204" pitchFamily="34" charset="0"/>
                <a:cs typeface="Open Sans" panose="020B0606030504020204" pitchFamily="34" charset="0"/>
              </a:rPr>
              <a:t>Size of unit/work area:</a:t>
            </a:r>
          </a:p>
          <a:p>
            <a:pPr marL="0" indent="0">
              <a:buFont typeface="Arial" panose="020B0604020202020204" pitchFamily="34" charset="0"/>
              <a:buNone/>
            </a:pPr>
            <a:endParaRPr lang="en-US" altLang="en-US" sz="160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US" altLang="en-US" sz="160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altLang="en-US" sz="1600">
                <a:latin typeface="Open Sans" panose="020B0606030504020204" pitchFamily="34" charset="0"/>
                <a:ea typeface="Open Sans" panose="020B0606030504020204" pitchFamily="34" charset="0"/>
                <a:cs typeface="Open Sans" panose="020B0606030504020204" pitchFamily="34" charset="0"/>
              </a:rPr>
              <a:t>Number of staff within unit/work area:</a:t>
            </a:r>
          </a:p>
          <a:p>
            <a:pPr lvl="1" indent="-222250"/>
            <a:r>
              <a:rPr lang="en-US" altLang="en-US" sz="1600">
                <a:latin typeface="Open Sans" panose="020B0606030504020204" pitchFamily="34" charset="0"/>
                <a:ea typeface="Open Sans" panose="020B0606030504020204" pitchFamily="34" charset="0"/>
                <a:cs typeface="Open Sans" panose="020B0606030504020204" pitchFamily="34" charset="0"/>
              </a:rPr>
              <a:t>Physicians:</a:t>
            </a:r>
          </a:p>
          <a:p>
            <a:pPr lvl="1" indent="-222250"/>
            <a:r>
              <a:rPr lang="en-US" altLang="en-US" sz="1600">
                <a:latin typeface="Open Sans" panose="020B0606030504020204" pitchFamily="34" charset="0"/>
                <a:ea typeface="Open Sans" panose="020B0606030504020204" pitchFamily="34" charset="0"/>
                <a:cs typeface="Open Sans" panose="020B0606030504020204" pitchFamily="34" charset="0"/>
              </a:rPr>
              <a:t>Nurses:</a:t>
            </a:r>
          </a:p>
          <a:p>
            <a:pPr lvl="1" indent="-222250"/>
            <a:r>
              <a:rPr lang="en-US" altLang="en-US" sz="1600">
                <a:latin typeface="Open Sans" panose="020B0606030504020204" pitchFamily="34" charset="0"/>
                <a:ea typeface="Open Sans" panose="020B0606030504020204" pitchFamily="34" charset="0"/>
                <a:cs typeface="Open Sans" panose="020B0606030504020204" pitchFamily="34" charset="0"/>
              </a:rPr>
              <a:t>Other</a:t>
            </a:r>
            <a:r>
              <a:rPr lang="en-US" altLang="en-US" sz="1600">
                <a:ea typeface="ヒラギノ角ゴ Pro W3" pitchFamily="127" charset="-128"/>
              </a:rPr>
              <a:t>:</a:t>
            </a:r>
          </a:p>
          <a:p>
            <a:pPr marL="0" indent="0">
              <a:buFont typeface="Arial" panose="020B0604020202020204" pitchFamily="34" charset="0"/>
              <a:buNone/>
            </a:pPr>
            <a:endParaRPr lang="en-US" altLang="en-US" sz="1600">
              <a:ea typeface="ヒラギノ角ゴ Pro W3" pitchFamily="127" charset="-128"/>
            </a:endParaRPr>
          </a:p>
          <a:p>
            <a:pPr marL="0" indent="0">
              <a:buFont typeface="Arial" panose="020B0604020202020204" pitchFamily="34" charset="0"/>
              <a:buNone/>
            </a:pPr>
            <a:endParaRPr lang="en-US" altLang="en-US" sz="1200">
              <a:ea typeface="ヒラギノ角ゴ Pro W3" pitchFamily="127" charset="-128"/>
            </a:endParaRPr>
          </a:p>
        </p:txBody>
      </p:sp>
      <p:sp>
        <p:nvSpPr>
          <p:cNvPr id="3" name="Slide Number Placeholder 2">
            <a:extLst>
              <a:ext uri="{FF2B5EF4-FFF2-40B4-BE49-F238E27FC236}">
                <a16:creationId xmlns:a16="http://schemas.microsoft.com/office/drawing/2014/main" id="{812E2CC6-C7CB-9A8F-1F9A-D0CE21856D36}"/>
              </a:ext>
            </a:extLst>
          </p:cNvPr>
          <p:cNvSpPr>
            <a:spLocks noGrp="1"/>
          </p:cNvSpPr>
          <p:nvPr>
            <p:ph type="sldNum" sz="quarter" idx="12"/>
          </p:nvPr>
        </p:nvSpPr>
        <p:spPr/>
        <p:txBody>
          <a:bodyPr/>
          <a:lstStyle/>
          <a:p>
            <a:fld id="{BD86DBAA-8A94-4408-9D41-1BFB53B4CF7F}" type="slidenum">
              <a:rPr lang="en-US" smtClean="0"/>
              <a:pPr/>
              <a:t>27</a:t>
            </a:fld>
            <a:endParaRPr lang="en-US"/>
          </a:p>
        </p:txBody>
      </p:sp>
    </p:spTree>
    <p:extLst>
      <p:ext uri="{BB962C8B-B14F-4D97-AF65-F5344CB8AC3E}">
        <p14:creationId xmlns:p14="http://schemas.microsoft.com/office/powerpoint/2010/main" val="3683419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Step 1: Create a Change Team</a:t>
            </a:r>
          </a:p>
        </p:txBody>
      </p:sp>
      <p:sp>
        <p:nvSpPr>
          <p:cNvPr id="2" name="Text Box 18">
            <a:extLst>
              <a:ext uri="{FF2B5EF4-FFF2-40B4-BE49-F238E27FC236}">
                <a16:creationId xmlns:a16="http://schemas.microsoft.com/office/drawing/2014/main" id="{20AEED50-E47C-9621-F34A-CC9B6BAD0852}"/>
              </a:ext>
              <a:ext uri="{C183D7F6-B498-43B3-948B-1728B52AA6E4}">
                <adec:decorative xmlns:adec="http://schemas.microsoft.com/office/drawing/2017/decorative" val="1"/>
              </a:ext>
            </a:extLst>
          </p:cNvPr>
          <p:cNvSpPr txBox="1">
            <a:spLocks noChangeArrowheads="1"/>
          </p:cNvSpPr>
          <p:nvPr/>
        </p:nvSpPr>
        <p:spPr bwMode="auto">
          <a:xfrm>
            <a:off x="9454613" y="548661"/>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Implementation</a:t>
            </a:r>
          </a:p>
        </p:txBody>
      </p:sp>
      <p:sp>
        <p:nvSpPr>
          <p:cNvPr id="5" name="Rectangle 50">
            <a:extLst>
              <a:ext uri="{FF2B5EF4-FFF2-40B4-BE49-F238E27FC236}">
                <a16:creationId xmlns:a16="http://schemas.microsoft.com/office/drawing/2014/main" id="{01213676-98BD-AD5E-86F3-2C3308433D18}"/>
              </a:ext>
            </a:extLst>
          </p:cNvPr>
          <p:cNvSpPr txBox="1">
            <a:spLocks noChangeArrowheads="1"/>
          </p:cNvSpPr>
          <p:nvPr/>
        </p:nvSpPr>
        <p:spPr>
          <a:xfrm>
            <a:off x="1066800" y="1905001"/>
            <a:ext cx="3324225" cy="3783308"/>
          </a:xfrm>
          <a:prstGeom prst="rect">
            <a:avLst/>
          </a:prstGeom>
          <a:solidFill>
            <a:srgbClr val="DDF9FF"/>
          </a:solidFill>
          <a:ln w="25400">
            <a:solidFill>
              <a:srgbClr val="663300"/>
            </a:solidFill>
            <a:miter lim="800000"/>
            <a:headEnd/>
            <a:tailEnd/>
          </a:ln>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itchFamily="2" charset="2"/>
              <a:buNone/>
            </a:pPr>
            <a:r>
              <a:rPr lang="en-US" altLang="en-US" sz="1600" b="1" dirty="0">
                <a:latin typeface="Open Sans" panose="020B0606030504020204" pitchFamily="34" charset="0"/>
                <a:ea typeface="Open Sans" panose="020B0606030504020204" pitchFamily="34" charset="0"/>
                <a:cs typeface="Open Sans" panose="020B0606030504020204" pitchFamily="34" charset="0"/>
              </a:rPr>
              <a:t>Key Actions:</a:t>
            </a:r>
          </a:p>
          <a:p>
            <a:pPr>
              <a:lnSpc>
                <a:spcPct val="100000"/>
              </a:lnSpc>
            </a:pPr>
            <a:r>
              <a:rPr lang="en-US" altLang="en-US" sz="1600" dirty="0">
                <a:latin typeface="Open Sans" panose="020B0606030504020204" pitchFamily="34" charset="0"/>
                <a:ea typeface="Open Sans" panose="020B0606030504020204" pitchFamily="34" charset="0"/>
                <a:cs typeface="Open Sans" panose="020B0606030504020204" pitchFamily="34" charset="0"/>
              </a:rPr>
              <a:t>Select a multidisciplinary Change Team.</a:t>
            </a:r>
          </a:p>
          <a:p>
            <a:pPr>
              <a:lnSpc>
                <a:spcPct val="100000"/>
              </a:lnSpc>
            </a:pPr>
            <a:r>
              <a:rPr lang="en-US" altLang="en-US" sz="1600" dirty="0">
                <a:latin typeface="Open Sans" panose="020B0606030504020204" pitchFamily="34" charset="0"/>
                <a:ea typeface="Open Sans" panose="020B0606030504020204" pitchFamily="34" charset="0"/>
                <a:cs typeface="Open Sans" panose="020B0606030504020204" pitchFamily="34" charset="0"/>
              </a:rPr>
              <a:t>Ensure representation from different leadership levels.</a:t>
            </a:r>
          </a:p>
          <a:p>
            <a:pPr>
              <a:lnSpc>
                <a:spcPct val="100000"/>
              </a:lnSpc>
            </a:pPr>
            <a:r>
              <a:rPr lang="en-US" altLang="en-US" sz="1600" dirty="0">
                <a:latin typeface="Open Sans" panose="020B0606030504020204" pitchFamily="34" charset="0"/>
                <a:ea typeface="Open Sans" panose="020B0606030504020204" pitchFamily="34" charset="0"/>
                <a:cs typeface="Open Sans" panose="020B0606030504020204" pitchFamily="34" charset="0"/>
              </a:rPr>
              <a:t>Ensure at least one member has substantial TeamSTEPPS training.</a:t>
            </a:r>
          </a:p>
          <a:p>
            <a:pPr>
              <a:lnSpc>
                <a:spcPct val="100000"/>
              </a:lnSpc>
            </a:pPr>
            <a:r>
              <a:rPr lang="en-US" altLang="en-US" sz="1600" dirty="0">
                <a:latin typeface="Open Sans" panose="020B0606030504020204" pitchFamily="34" charset="0"/>
                <a:ea typeface="Open Sans" panose="020B0606030504020204" pitchFamily="34" charset="0"/>
                <a:cs typeface="Open Sans" panose="020B0606030504020204" pitchFamily="34" charset="0"/>
              </a:rPr>
              <a:t>Ensure one member or advisor has experience in performance improvement.</a:t>
            </a:r>
          </a:p>
        </p:txBody>
      </p:sp>
      <p:pic>
        <p:nvPicPr>
          <p:cNvPr id="3" name="Picture 2" descr="Example of fill-in table listing Ream Member, Role, and TeamSTEPPS Trained?">
            <a:extLst>
              <a:ext uri="{FF2B5EF4-FFF2-40B4-BE49-F238E27FC236}">
                <a16:creationId xmlns:a16="http://schemas.microsoft.com/office/drawing/2014/main" id="{8481810D-2FE5-4632-A031-7592F6D268EE}"/>
              </a:ext>
            </a:extLst>
          </p:cNvPr>
          <p:cNvPicPr>
            <a:picLocks noChangeAspect="1"/>
          </p:cNvPicPr>
          <p:nvPr/>
        </p:nvPicPr>
        <p:blipFill>
          <a:blip r:embed="rId2"/>
          <a:stretch>
            <a:fillRect/>
          </a:stretch>
        </p:blipFill>
        <p:spPr>
          <a:xfrm>
            <a:off x="4850799" y="1905001"/>
            <a:ext cx="6389162" cy="3846909"/>
          </a:xfrm>
          <a:prstGeom prst="rect">
            <a:avLst/>
          </a:prstGeom>
        </p:spPr>
      </p:pic>
      <p:sp>
        <p:nvSpPr>
          <p:cNvPr id="4" name="Slide Number Placeholder 3">
            <a:extLst>
              <a:ext uri="{FF2B5EF4-FFF2-40B4-BE49-F238E27FC236}">
                <a16:creationId xmlns:a16="http://schemas.microsoft.com/office/drawing/2014/main" id="{DC43D6FF-D9E8-3FF4-F8D6-C29283B975C5}"/>
              </a:ext>
            </a:extLst>
          </p:cNvPr>
          <p:cNvSpPr>
            <a:spLocks noGrp="1"/>
          </p:cNvSpPr>
          <p:nvPr>
            <p:ph type="sldNum" sz="quarter" idx="12"/>
          </p:nvPr>
        </p:nvSpPr>
        <p:spPr/>
        <p:txBody>
          <a:bodyPr/>
          <a:lstStyle/>
          <a:p>
            <a:fld id="{BD86DBAA-8A94-4408-9D41-1BFB53B4CF7F}" type="slidenum">
              <a:rPr lang="en-US" smtClean="0"/>
              <a:pPr/>
              <a:t>28</a:t>
            </a:fld>
            <a:endParaRPr lang="en-US"/>
          </a:p>
        </p:txBody>
      </p:sp>
    </p:spTree>
    <p:extLst>
      <p:ext uri="{BB962C8B-B14F-4D97-AF65-F5344CB8AC3E}">
        <p14:creationId xmlns:p14="http://schemas.microsoft.com/office/powerpoint/2010/main" val="1621268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400" y="365760"/>
            <a:ext cx="9073213" cy="1325563"/>
          </a:xfrm>
        </p:spPr>
        <p:txBody>
          <a:bodyPr anchor="t" anchorCtr="0">
            <a:normAutofit/>
          </a:bodyPr>
          <a:lstStyle/>
          <a:p>
            <a:r>
              <a:rPr lang="en-US" altLang="en-US" sz="4000" dirty="0"/>
              <a:t>Step 2: Define the Problem or Opportunity for Improvement</a:t>
            </a:r>
          </a:p>
        </p:txBody>
      </p:sp>
      <p:sp>
        <p:nvSpPr>
          <p:cNvPr id="2" name="Text Box 18">
            <a:extLst>
              <a:ext uri="{FF2B5EF4-FFF2-40B4-BE49-F238E27FC236}">
                <a16:creationId xmlns:a16="http://schemas.microsoft.com/office/drawing/2014/main" id="{416953E7-99E3-84A4-86C4-2EB07B6FA534}"/>
              </a:ext>
              <a:ext uri="{C183D7F6-B498-43B3-948B-1728B52AA6E4}">
                <adec:decorative xmlns:adec="http://schemas.microsoft.com/office/drawing/2017/decorative" val="1"/>
              </a:ext>
            </a:extLst>
          </p:cNvPr>
          <p:cNvSpPr txBox="1">
            <a:spLocks noChangeArrowheads="1"/>
          </p:cNvSpPr>
          <p:nvPr/>
        </p:nvSpPr>
        <p:spPr bwMode="auto">
          <a:xfrm>
            <a:off x="9454613" y="548661"/>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Implementation</a:t>
            </a:r>
          </a:p>
        </p:txBody>
      </p:sp>
      <p:sp>
        <p:nvSpPr>
          <p:cNvPr id="4" name="Rectangle 6">
            <a:extLst>
              <a:ext uri="{FF2B5EF4-FFF2-40B4-BE49-F238E27FC236}">
                <a16:creationId xmlns:a16="http://schemas.microsoft.com/office/drawing/2014/main" id="{932200AD-0219-83C5-9405-F731F0C5B4B9}"/>
              </a:ext>
            </a:extLst>
          </p:cNvPr>
          <p:cNvSpPr>
            <a:spLocks noChangeArrowheads="1"/>
          </p:cNvSpPr>
          <p:nvPr/>
        </p:nvSpPr>
        <p:spPr bwMode="auto">
          <a:xfrm>
            <a:off x="1066800" y="1905001"/>
            <a:ext cx="3971925" cy="4305299"/>
          </a:xfrm>
          <a:prstGeom prst="rect">
            <a:avLst/>
          </a:prstGeom>
          <a:solidFill>
            <a:srgbClr val="DDF9FF"/>
          </a:solidFill>
          <a:ln w="25400">
            <a:solidFill>
              <a:srgbClr val="663300"/>
            </a:solidFill>
            <a:miter lim="800000"/>
            <a:headEnd/>
            <a:tailEnd/>
          </a:ln>
        </p:spPr>
        <p:txBody>
          <a:bodyPr tIns="91440" bIns="91440"/>
          <a:lstStyle>
            <a:lvl1pPr marL="342900" indent="-342900"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682625" indent="-225425"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buFont typeface="Wingdings" pitchFamily="2" charset="2"/>
              <a:buNone/>
            </a:pPr>
            <a:r>
              <a:rPr lang="en-US" altLang="en-US" sz="1600" b="1" dirty="0">
                <a:latin typeface="Open Sans" panose="020B0606030504020204" pitchFamily="34" charset="0"/>
                <a:ea typeface="Open Sans" panose="020B0606030504020204" pitchFamily="34" charset="0"/>
                <a:cs typeface="Open Sans" panose="020B0606030504020204" pitchFamily="34" charset="0"/>
              </a:rPr>
              <a:t>Key Actions:</a:t>
            </a:r>
          </a:p>
          <a:p>
            <a:pPr>
              <a:buClr>
                <a:schemeClr val="tx1"/>
              </a:buClr>
              <a:buFont typeface="Arial" panose="020B0604020202020204" pitchFamily="34" charset="0"/>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Review unit performance and safety data:</a:t>
            </a:r>
          </a:p>
          <a:p>
            <a:pPr lvl="1">
              <a:buClr>
                <a:schemeClr val="tx1"/>
              </a:buClr>
              <a:buSzPct val="90000"/>
              <a:buFont typeface="Arial" panose="020B0604020202020204" pitchFamily="34" charset="0"/>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Incident reports</a:t>
            </a:r>
          </a:p>
          <a:p>
            <a:pPr lvl="1">
              <a:buClr>
                <a:schemeClr val="tx1"/>
              </a:buClr>
              <a:buSzPct val="90000"/>
              <a:buFont typeface="Arial" panose="020B0604020202020204" pitchFamily="34" charset="0"/>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AHRQ Patient Safety Survey</a:t>
            </a:r>
          </a:p>
          <a:p>
            <a:pPr lvl="1">
              <a:buClr>
                <a:schemeClr val="tx1"/>
              </a:buClr>
              <a:buSzPct val="90000"/>
              <a:buFont typeface="Arial" panose="020B0604020202020204" pitchFamily="34" charset="0"/>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Clinical process and outcome measures</a:t>
            </a:r>
          </a:p>
          <a:p>
            <a:pPr>
              <a:buClr>
                <a:schemeClr val="tx1"/>
              </a:buClr>
              <a:buFont typeface="Arial" panose="020B0604020202020204" pitchFamily="34" charset="0"/>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Review RCAs and/or FMEAs.</a:t>
            </a:r>
          </a:p>
          <a:p>
            <a:pPr>
              <a:buClr>
                <a:schemeClr val="tx1"/>
              </a:buClr>
              <a:buFont typeface="Arial" panose="020B0604020202020204" pitchFamily="34" charset="0"/>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Ask frontline staff.</a:t>
            </a:r>
          </a:p>
          <a:p>
            <a:pPr>
              <a:buClr>
                <a:schemeClr val="tx1"/>
              </a:buClr>
              <a:buFont typeface="Arial" panose="020B0604020202020204" pitchFamily="34" charset="0"/>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Conduct the Magic Wand exercise.</a:t>
            </a:r>
          </a:p>
          <a:p>
            <a:pPr>
              <a:buClr>
                <a:schemeClr val="tx1"/>
              </a:buClr>
              <a:buFont typeface="Arial" panose="020B0604020202020204" pitchFamily="34" charset="0"/>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Refer to the teamwork issue you identified on the TeamSTEPPS Implementation Worksheet as a starting point, if applicable.</a:t>
            </a:r>
          </a:p>
          <a:p>
            <a:endParaRPr lang="en-US" altLang="en-US" sz="1600" dirty="0"/>
          </a:p>
        </p:txBody>
      </p:sp>
      <p:sp>
        <p:nvSpPr>
          <p:cNvPr id="3" name="Rectangle 9">
            <a:extLst>
              <a:ext uri="{FF2B5EF4-FFF2-40B4-BE49-F238E27FC236}">
                <a16:creationId xmlns:a16="http://schemas.microsoft.com/office/drawing/2014/main" id="{EED4EC15-73C4-1B9F-3AAC-EA57F2F90DE3}"/>
              </a:ext>
            </a:extLst>
          </p:cNvPr>
          <p:cNvSpPr txBox="1">
            <a:spLocks noChangeArrowheads="1"/>
          </p:cNvSpPr>
          <p:nvPr/>
        </p:nvSpPr>
        <p:spPr>
          <a:xfrm>
            <a:off x="5372099" y="1905001"/>
            <a:ext cx="5753101" cy="4305299"/>
          </a:xfrm>
          <a:prstGeom prst="rect">
            <a:avLst/>
          </a:prstGeom>
          <a:ln w="25400">
            <a:solidFill>
              <a:srgbClr val="663300"/>
            </a:solidFill>
          </a:ln>
        </p:spPr>
        <p:txBody>
          <a:bodyPr tIns="91440" bIns="9144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What </a:t>
            </a:r>
            <a:r>
              <a:rPr lang="en-US" sz="1600" u="sng" dirty="0">
                <a:latin typeface="Open Sans" panose="020B0606030504020204" pitchFamily="34" charset="0"/>
                <a:ea typeface="Open Sans" panose="020B0606030504020204" pitchFamily="34" charset="0"/>
                <a:cs typeface="Open Sans" panose="020B0606030504020204" pitchFamily="34" charset="0"/>
              </a:rPr>
              <a:t>existing</a:t>
            </a:r>
            <a:r>
              <a:rPr lang="en-US" sz="1600" dirty="0">
                <a:latin typeface="Open Sans" panose="020B0606030504020204" pitchFamily="34" charset="0"/>
                <a:ea typeface="Open Sans" panose="020B0606030504020204" pitchFamily="34" charset="0"/>
                <a:cs typeface="Open Sans" panose="020B0606030504020204" pitchFamily="34" charset="0"/>
              </a:rPr>
              <a:t> information will you review?</a:t>
            </a:r>
          </a:p>
          <a:p>
            <a:pPr marL="0" indent="0">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1.</a:t>
            </a:r>
          </a:p>
          <a:p>
            <a:pPr>
              <a:buFont typeface="Wingdings" pitchFamily="2" charset="2"/>
              <a:buNone/>
              <a:defRPr/>
            </a:pPr>
            <a:r>
              <a:rPr lang="en-US" sz="1600" dirty="0">
                <a:latin typeface="Open Sans" panose="020B0606030504020204" pitchFamily="34" charset="0"/>
                <a:ea typeface="Open Sans" panose="020B0606030504020204" pitchFamily="34" charset="0"/>
                <a:cs typeface="Open Sans" panose="020B0606030504020204" pitchFamily="34" charset="0"/>
              </a:rPr>
              <a:t>2.</a:t>
            </a:r>
          </a:p>
          <a:p>
            <a:pPr>
              <a:buFont typeface="Wingdings" pitchFamily="2" charset="2"/>
              <a:buNone/>
              <a:defRPr/>
            </a:pPr>
            <a:r>
              <a:rPr lang="en-US" sz="1600" dirty="0">
                <a:latin typeface="Open Sans" panose="020B0606030504020204" pitchFamily="34" charset="0"/>
                <a:ea typeface="Open Sans" panose="020B0606030504020204" pitchFamily="34" charset="0"/>
                <a:cs typeface="Open Sans" panose="020B0606030504020204" pitchFamily="34" charset="0"/>
              </a:rPr>
              <a:t>3.</a:t>
            </a:r>
          </a:p>
          <a:p>
            <a:pPr>
              <a:buFont typeface="Wingdings" pitchFamily="2" charset="2"/>
              <a:buNone/>
              <a:defRP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ct val="0"/>
              </a:spcBef>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What </a:t>
            </a:r>
            <a:r>
              <a:rPr lang="en-US" sz="1600" u="sng" dirty="0">
                <a:latin typeface="Open Sans" panose="020B0606030504020204" pitchFamily="34" charset="0"/>
                <a:ea typeface="Open Sans" panose="020B0606030504020204" pitchFamily="34" charset="0"/>
                <a:cs typeface="Open Sans" panose="020B0606030504020204" pitchFamily="34" charset="0"/>
              </a:rPr>
              <a:t>new</a:t>
            </a:r>
            <a:r>
              <a:rPr lang="en-US" sz="1600" dirty="0">
                <a:latin typeface="Open Sans" panose="020B0606030504020204" pitchFamily="34" charset="0"/>
                <a:ea typeface="Open Sans" panose="020B0606030504020204" pitchFamily="34" charset="0"/>
                <a:cs typeface="Open Sans" panose="020B0606030504020204" pitchFamily="34" charset="0"/>
              </a:rPr>
              <a:t> information will you collect?</a:t>
            </a:r>
          </a:p>
          <a:p>
            <a:pPr marL="0" indent="0">
              <a:lnSpc>
                <a:spcPct val="100000"/>
              </a:lnSpc>
              <a:spcBef>
                <a:spcPct val="0"/>
              </a:spcBef>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1.</a:t>
            </a:r>
          </a:p>
          <a:p>
            <a:pPr marL="0" indent="0">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2.</a:t>
            </a:r>
          </a:p>
          <a:p>
            <a:pPr marL="0" indent="0">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3.</a:t>
            </a:r>
          </a:p>
          <a:p>
            <a:pPr marL="0" indent="0">
              <a:buFont typeface="Arial" panose="020B0604020202020204" pitchFamily="34" charset="0"/>
              <a:buNone/>
              <a:defRP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What are the main problems and opportunities?</a:t>
            </a:r>
          </a:p>
          <a:p>
            <a:pPr marL="0" indent="0">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1.</a:t>
            </a:r>
          </a:p>
          <a:p>
            <a:pPr marL="0" indent="0">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2.</a:t>
            </a:r>
          </a:p>
          <a:p>
            <a:pPr marL="0" indent="0">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3</a:t>
            </a:r>
            <a:r>
              <a:rPr lang="en-US" sz="1600" dirty="0"/>
              <a:t>.</a:t>
            </a:r>
          </a:p>
        </p:txBody>
      </p:sp>
      <p:sp>
        <p:nvSpPr>
          <p:cNvPr id="7" name="Slide Number Placeholder 6">
            <a:extLst>
              <a:ext uri="{FF2B5EF4-FFF2-40B4-BE49-F238E27FC236}">
                <a16:creationId xmlns:a16="http://schemas.microsoft.com/office/drawing/2014/main" id="{BDAA500B-B520-39CC-ED87-A87A782EA6F0}"/>
              </a:ext>
            </a:extLst>
          </p:cNvPr>
          <p:cNvSpPr>
            <a:spLocks noGrp="1"/>
          </p:cNvSpPr>
          <p:nvPr>
            <p:ph type="sldNum" sz="quarter" idx="12"/>
          </p:nvPr>
        </p:nvSpPr>
        <p:spPr/>
        <p:txBody>
          <a:bodyPr/>
          <a:lstStyle/>
          <a:p>
            <a:fld id="{BD86DBAA-8A94-4408-9D41-1BFB53B4CF7F}" type="slidenum">
              <a:rPr lang="en-US" smtClean="0"/>
              <a:pPr/>
              <a:t>29</a:t>
            </a:fld>
            <a:endParaRPr lang="en-US"/>
          </a:p>
        </p:txBody>
      </p:sp>
    </p:spTree>
    <p:extLst>
      <p:ext uri="{BB962C8B-B14F-4D97-AF65-F5344CB8AC3E}">
        <p14:creationId xmlns:p14="http://schemas.microsoft.com/office/powerpoint/2010/main" val="3196067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dirty="0"/>
              <a:t>Preparing for Day 2</a:t>
            </a:r>
          </a:p>
        </p:txBody>
      </p:sp>
      <p:sp>
        <p:nvSpPr>
          <p:cNvPr id="7" name="Text Box 18">
            <a:extLst>
              <a:ext uri="{FF2B5EF4-FFF2-40B4-BE49-F238E27FC236}">
                <a16:creationId xmlns:a16="http://schemas.microsoft.com/office/drawing/2014/main" id="{574C95BD-36D3-4538-E6D0-DB53CF88F122}"/>
              </a:ext>
              <a:ext uri="{C183D7F6-B498-43B3-948B-1728B52AA6E4}">
                <adec:decorative xmlns:adec="http://schemas.microsoft.com/office/drawing/2017/decorative" val="1"/>
              </a:ext>
            </a:extLst>
          </p:cNvPr>
          <p:cNvSpPr txBox="1">
            <a:spLocks noChangeArrowheads="1"/>
          </p:cNvSpPr>
          <p:nvPr/>
        </p:nvSpPr>
        <p:spPr bwMode="auto">
          <a:xfrm>
            <a:off x="9417799" y="298231"/>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Day 2 Preview</a:t>
            </a:r>
          </a:p>
        </p:txBody>
      </p:sp>
      <p:sp>
        <p:nvSpPr>
          <p:cNvPr id="25604" name="Rectangle 3"/>
          <p:cNvSpPr>
            <a:spLocks noGrp="1" noChangeArrowheads="1"/>
          </p:cNvSpPr>
          <p:nvPr>
            <p:ph sz="half" idx="1"/>
          </p:nvPr>
        </p:nvSpPr>
        <p:spPr/>
        <p:txBody>
          <a:bodyPr>
            <a:normAutofit/>
          </a:bodyPr>
          <a:lstStyle/>
          <a:p>
            <a:pPr marL="0" indent="0">
              <a:buNone/>
            </a:pPr>
            <a:r>
              <a:rPr lang="en-US" sz="2400" b="1" dirty="0"/>
              <a:t>Day 1:</a:t>
            </a:r>
          </a:p>
          <a:p>
            <a:pPr>
              <a:spcBef>
                <a:spcPts val="500"/>
              </a:spcBef>
            </a:pPr>
            <a:r>
              <a:rPr lang="en-US" sz="2400" dirty="0"/>
              <a:t>Introduction</a:t>
            </a:r>
          </a:p>
          <a:p>
            <a:r>
              <a:rPr lang="en-US" sz="2400" dirty="0"/>
              <a:t>Module 1—Communication</a:t>
            </a:r>
          </a:p>
          <a:p>
            <a:r>
              <a:rPr lang="en-US" sz="2400" dirty="0"/>
              <a:t>Module 2—Team Leadership</a:t>
            </a:r>
          </a:p>
          <a:p>
            <a:r>
              <a:rPr lang="en-US" sz="2400" dirty="0"/>
              <a:t>Module 3—Situation Monitoring</a:t>
            </a:r>
          </a:p>
          <a:p>
            <a:r>
              <a:rPr lang="en-US" sz="2400" dirty="0"/>
              <a:t>Module 4—Mutual Support</a:t>
            </a:r>
          </a:p>
          <a:p>
            <a:pPr>
              <a:spcBef>
                <a:spcPts val="500"/>
              </a:spcBef>
            </a:pPr>
            <a:r>
              <a:rPr lang="en-US" sz="2400" dirty="0"/>
              <a:t>Putting It All Together</a:t>
            </a:r>
          </a:p>
        </p:txBody>
      </p:sp>
      <p:sp>
        <p:nvSpPr>
          <p:cNvPr id="25605" name="Rectangle 4"/>
          <p:cNvSpPr>
            <a:spLocks noGrp="1" noChangeArrowheads="1"/>
          </p:cNvSpPr>
          <p:nvPr>
            <p:ph sz="half" idx="2"/>
          </p:nvPr>
        </p:nvSpPr>
        <p:spPr>
          <a:xfrm>
            <a:off x="6172198" y="1910468"/>
            <a:ext cx="5936943" cy="4351338"/>
          </a:xfrm>
        </p:spPr>
        <p:txBody>
          <a:bodyPr>
            <a:noAutofit/>
          </a:bodyPr>
          <a:lstStyle/>
          <a:p>
            <a:pPr marL="0" indent="0">
              <a:buNone/>
            </a:pPr>
            <a:r>
              <a:rPr lang="en-US" sz="2400" b="1" dirty="0"/>
              <a:t>Day 2:</a:t>
            </a:r>
          </a:p>
          <a:p>
            <a:pPr>
              <a:spcBef>
                <a:spcPts val="500"/>
              </a:spcBef>
            </a:pPr>
            <a:r>
              <a:rPr lang="en-US" sz="2400" dirty="0"/>
              <a:t>Should you implement TeamSTEPPS? </a:t>
            </a:r>
          </a:p>
          <a:p>
            <a:pPr lvl="1"/>
            <a:r>
              <a:rPr lang="en-US" sz="2000" dirty="0"/>
              <a:t>Are you ready?</a:t>
            </a:r>
          </a:p>
          <a:p>
            <a:pPr lvl="1"/>
            <a:r>
              <a:rPr lang="en-US" sz="2000" dirty="0"/>
              <a:t>Is there a measurable problem?</a:t>
            </a:r>
          </a:p>
          <a:p>
            <a:pPr>
              <a:spcBef>
                <a:spcPts val="500"/>
              </a:spcBef>
            </a:pPr>
            <a:r>
              <a:rPr lang="en-US" sz="2400" dirty="0"/>
              <a:t>How to implement TeamSTEPPS</a:t>
            </a:r>
          </a:p>
          <a:p>
            <a:pPr lvl="1"/>
            <a:r>
              <a:rPr lang="en-US" sz="2000" dirty="0"/>
              <a:t>Implementation planning</a:t>
            </a:r>
          </a:p>
          <a:p>
            <a:pPr lvl="1"/>
            <a:r>
              <a:rPr lang="en-US" sz="2000" dirty="0"/>
              <a:t>Coaching</a:t>
            </a:r>
          </a:p>
          <a:p>
            <a:pPr lvl="1"/>
            <a:r>
              <a:rPr lang="en-US" sz="2000" dirty="0"/>
              <a:t>Change management</a:t>
            </a:r>
          </a:p>
          <a:p>
            <a:pPr>
              <a:spcBef>
                <a:spcPts val="500"/>
              </a:spcBef>
            </a:pPr>
            <a:r>
              <a:rPr lang="en-US" sz="2400" dirty="0"/>
              <a:t>Refining implementation Skills</a:t>
            </a:r>
          </a:p>
          <a:p>
            <a:pPr lvl="1"/>
            <a:r>
              <a:rPr lang="en-US" sz="2000" dirty="0"/>
              <a:t>Coaching</a:t>
            </a:r>
          </a:p>
          <a:p>
            <a:pPr lvl="1"/>
            <a:r>
              <a:rPr lang="en-US" sz="2000" dirty="0"/>
              <a:t>Implementation</a:t>
            </a:r>
          </a:p>
          <a:p>
            <a:pPr lvl="1"/>
            <a:r>
              <a:rPr lang="en-US" sz="2000" dirty="0"/>
              <a:t>Practice teaching</a:t>
            </a:r>
          </a:p>
        </p:txBody>
      </p:sp>
      <p:sp>
        <p:nvSpPr>
          <p:cNvPr id="11" name="Slide Number Placeholder 10">
            <a:extLst>
              <a:ext uri="{FF2B5EF4-FFF2-40B4-BE49-F238E27FC236}">
                <a16:creationId xmlns:a16="http://schemas.microsoft.com/office/drawing/2014/main" id="{4A8E6D37-E585-5477-D2A4-A2B4ED7D17C1}"/>
              </a:ext>
            </a:extLst>
          </p:cNvPr>
          <p:cNvSpPr>
            <a:spLocks noGrp="1"/>
          </p:cNvSpPr>
          <p:nvPr>
            <p:ph type="sldNum" sz="quarter" idx="12"/>
          </p:nvPr>
        </p:nvSpPr>
        <p:spPr/>
        <p:txBody>
          <a:bodyPr/>
          <a:lstStyle/>
          <a:p>
            <a:fld id="{BD86DBAA-8A94-4408-9D41-1BFB53B4CF7F}" type="slidenum">
              <a:rPr lang="en-US" smtClean="0"/>
              <a:pPr/>
              <a:t>3</a:t>
            </a:fld>
            <a:endParaRPr lang="en-US"/>
          </a:p>
        </p:txBody>
      </p:sp>
    </p:spTree>
    <p:extLst>
      <p:ext uri="{BB962C8B-B14F-4D97-AF65-F5344CB8AC3E}">
        <p14:creationId xmlns:p14="http://schemas.microsoft.com/office/powerpoint/2010/main" val="3528424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Example: Problem Definition</a:t>
            </a:r>
          </a:p>
        </p:txBody>
      </p:sp>
      <p:sp>
        <p:nvSpPr>
          <p:cNvPr id="2" name="Text Box 18">
            <a:extLst>
              <a:ext uri="{FF2B5EF4-FFF2-40B4-BE49-F238E27FC236}">
                <a16:creationId xmlns:a16="http://schemas.microsoft.com/office/drawing/2014/main" id="{4280B6DB-9652-A0EA-E6FD-B3116B7D4C1F}"/>
              </a:ext>
              <a:ext uri="{C183D7F6-B498-43B3-948B-1728B52AA6E4}">
                <adec:decorative xmlns:adec="http://schemas.microsoft.com/office/drawing/2017/decorative" val="1"/>
              </a:ext>
            </a:extLst>
          </p:cNvPr>
          <p:cNvSpPr txBox="1">
            <a:spLocks noChangeArrowheads="1"/>
          </p:cNvSpPr>
          <p:nvPr/>
        </p:nvSpPr>
        <p:spPr bwMode="auto">
          <a:xfrm>
            <a:off x="9454613" y="548661"/>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Implementation</a:t>
            </a:r>
          </a:p>
        </p:txBody>
      </p:sp>
      <p:sp>
        <p:nvSpPr>
          <p:cNvPr id="3" name="Rectangle 6">
            <a:extLst>
              <a:ext uri="{FF2B5EF4-FFF2-40B4-BE49-F238E27FC236}">
                <a16:creationId xmlns:a16="http://schemas.microsoft.com/office/drawing/2014/main" id="{B5358AC8-8109-D881-3731-DD739B3B5C74}"/>
              </a:ext>
            </a:extLst>
          </p:cNvPr>
          <p:cNvSpPr>
            <a:spLocks noChangeArrowheads="1"/>
          </p:cNvSpPr>
          <p:nvPr/>
        </p:nvSpPr>
        <p:spPr bwMode="auto">
          <a:xfrm>
            <a:off x="1066800" y="1905002"/>
            <a:ext cx="10039350" cy="3581398"/>
          </a:xfrm>
          <a:prstGeom prst="rect">
            <a:avLst/>
          </a:prstGeom>
          <a:solidFill>
            <a:srgbClr val="DDF9FF"/>
          </a:solidFill>
          <a:ln w="25400">
            <a:solidFill>
              <a:srgbClr val="663300"/>
            </a:solidFill>
            <a:miter lim="800000"/>
            <a:headEnd/>
            <a:tailEnd/>
          </a:ln>
        </p:spPr>
        <p:txBody>
          <a:bodyPr tIns="91440" bIns="91440"/>
          <a:lstStyle/>
          <a:p>
            <a:pPr>
              <a:defRPr/>
            </a:pPr>
            <a:r>
              <a:rPr lang="en-US" b="1">
                <a:latin typeface="Open Sans" panose="020B0606030504020204" pitchFamily="34" charset="0"/>
                <a:ea typeface="Open Sans" panose="020B0606030504020204" pitchFamily="34" charset="0"/>
                <a:cs typeface="Open Sans" panose="020B0606030504020204" pitchFamily="34" charset="0"/>
              </a:rPr>
              <a:t>Problem: </a:t>
            </a:r>
          </a:p>
          <a:p>
            <a:pPr>
              <a:defRPr/>
            </a:pPr>
            <a:endParaRPr lang="en-US" b="1">
              <a:latin typeface="Open Sans" panose="020B0606030504020204" pitchFamily="34" charset="0"/>
              <a:ea typeface="Open Sans" panose="020B0606030504020204" pitchFamily="34" charset="0"/>
              <a:cs typeface="Open Sans" panose="020B0606030504020204" pitchFamily="34" charset="0"/>
            </a:endParaRPr>
          </a:p>
          <a:p>
            <a:pPr>
              <a:defRPr/>
            </a:pPr>
            <a:r>
              <a:rPr lang="en-US">
                <a:latin typeface="Open Sans" panose="020B0606030504020204" pitchFamily="34" charset="0"/>
                <a:ea typeface="Open Sans" panose="020B0606030504020204" pitchFamily="34" charset="0"/>
                <a:cs typeface="Open Sans" panose="020B0606030504020204" pitchFamily="34" charset="0"/>
              </a:rPr>
              <a:t>Suboptimal communication among surgical team members</a:t>
            </a:r>
          </a:p>
          <a:p>
            <a:pPr>
              <a:defRPr/>
            </a:pPr>
            <a:endParaRPr lang="en-US" b="1">
              <a:latin typeface="Open Sans" panose="020B0606030504020204" pitchFamily="34" charset="0"/>
              <a:ea typeface="Open Sans" panose="020B0606030504020204" pitchFamily="34" charset="0"/>
              <a:cs typeface="Open Sans" panose="020B0606030504020204" pitchFamily="34" charset="0"/>
            </a:endParaRPr>
          </a:p>
          <a:p>
            <a:pPr>
              <a:defRPr/>
            </a:pPr>
            <a:r>
              <a:rPr lang="en-US" b="1">
                <a:latin typeface="Open Sans" panose="020B0606030504020204" pitchFamily="34" charset="0"/>
                <a:ea typeface="Open Sans" panose="020B0606030504020204" pitchFamily="34" charset="0"/>
                <a:cs typeface="Open Sans" panose="020B0606030504020204" pitchFamily="34" charset="0"/>
              </a:rPr>
              <a:t>Team Process:</a:t>
            </a:r>
          </a:p>
          <a:p>
            <a:pPr marL="347472" indent="-347472">
              <a:spcBef>
                <a:spcPts val="600"/>
              </a:spcBef>
              <a:buClr>
                <a:schemeClr val="tx1"/>
              </a:buClr>
              <a:buFont typeface="Arial" panose="020B0604020202020204" pitchFamily="34" charset="0"/>
              <a:buChar char="•"/>
              <a:defRPr/>
            </a:pPr>
            <a:r>
              <a:rPr lang="en-US" u="sng">
                <a:latin typeface="Open Sans" panose="020B0606030504020204" pitchFamily="34" charset="0"/>
                <a:ea typeface="Open Sans" panose="020B0606030504020204" pitchFamily="34" charset="0"/>
                <a:cs typeface="Open Sans" panose="020B0606030504020204" pitchFamily="34" charset="0"/>
              </a:rPr>
              <a:t>What</a:t>
            </a:r>
            <a:r>
              <a:rPr lang="en-US">
                <a:latin typeface="Open Sans" panose="020B0606030504020204" pitchFamily="34" charset="0"/>
                <a:ea typeface="Open Sans" panose="020B0606030504020204" pitchFamily="34" charset="0"/>
                <a:cs typeface="Open Sans" panose="020B0606030504020204" pitchFamily="34" charset="0"/>
              </a:rPr>
              <a:t>: Communication of critical information about the patient and surgical procedure</a:t>
            </a:r>
          </a:p>
          <a:p>
            <a:pPr marL="347472" indent="-347472">
              <a:spcBef>
                <a:spcPts val="600"/>
              </a:spcBef>
              <a:buClr>
                <a:schemeClr val="tx1"/>
              </a:buClr>
              <a:buFont typeface="Arial" panose="020B0604020202020204" pitchFamily="34" charset="0"/>
              <a:buChar char="•"/>
              <a:defRPr/>
            </a:pPr>
            <a:r>
              <a:rPr lang="en-US" u="sng">
                <a:latin typeface="Open Sans" panose="020B0606030504020204" pitchFamily="34" charset="0"/>
                <a:ea typeface="Open Sans" panose="020B0606030504020204" pitchFamily="34" charset="0"/>
                <a:cs typeface="Open Sans" panose="020B0606030504020204" pitchFamily="34" charset="0"/>
              </a:rPr>
              <a:t>Who</a:t>
            </a:r>
            <a:r>
              <a:rPr lang="en-US">
                <a:latin typeface="Open Sans" panose="020B0606030504020204" pitchFamily="34" charset="0"/>
                <a:ea typeface="Open Sans" panose="020B0606030504020204" pitchFamily="34" charset="0"/>
                <a:cs typeface="Open Sans" panose="020B0606030504020204" pitchFamily="34" charset="0"/>
              </a:rPr>
              <a:t>: Surgeons, anesthesiologists, operating room nurses, and scrub technicians in the General Surgery Service</a:t>
            </a:r>
          </a:p>
          <a:p>
            <a:pPr marL="347472" indent="-347472">
              <a:spcBef>
                <a:spcPts val="600"/>
              </a:spcBef>
              <a:buClr>
                <a:schemeClr val="tx1"/>
              </a:buClr>
              <a:buFont typeface="Arial" panose="020B0604020202020204" pitchFamily="34" charset="0"/>
              <a:buChar char="•"/>
              <a:defRPr/>
            </a:pPr>
            <a:r>
              <a:rPr lang="en-US" u="sng">
                <a:latin typeface="Open Sans" panose="020B0606030504020204" pitchFamily="34" charset="0"/>
                <a:ea typeface="Open Sans" panose="020B0606030504020204" pitchFamily="34" charset="0"/>
                <a:cs typeface="Open Sans" panose="020B0606030504020204" pitchFamily="34" charset="0"/>
              </a:rPr>
              <a:t>When</a:t>
            </a:r>
            <a:r>
              <a:rPr lang="en-US">
                <a:latin typeface="Open Sans" panose="020B0606030504020204" pitchFamily="34" charset="0"/>
                <a:ea typeface="Open Sans" panose="020B0606030504020204" pitchFamily="34" charset="0"/>
                <a:cs typeface="Open Sans" panose="020B0606030504020204" pitchFamily="34" charset="0"/>
              </a:rPr>
              <a:t>: Just prior to first incision</a:t>
            </a:r>
          </a:p>
          <a:p>
            <a:pPr marL="347472" indent="-347472">
              <a:spcBef>
                <a:spcPts val="600"/>
              </a:spcBef>
              <a:buClr>
                <a:schemeClr val="tx1"/>
              </a:buClr>
              <a:buFont typeface="Arial" panose="020B0604020202020204" pitchFamily="34" charset="0"/>
              <a:buChar char="•"/>
              <a:defRPr/>
            </a:pPr>
            <a:r>
              <a:rPr lang="en-US" u="sng">
                <a:latin typeface="Open Sans" panose="020B0606030504020204" pitchFamily="34" charset="0"/>
                <a:ea typeface="Open Sans" panose="020B0606030504020204" pitchFamily="34" charset="0"/>
                <a:cs typeface="Open Sans" panose="020B0606030504020204" pitchFamily="34" charset="0"/>
              </a:rPr>
              <a:t>Where</a:t>
            </a:r>
            <a:r>
              <a:rPr lang="en-US">
                <a:latin typeface="Open Sans" panose="020B0606030504020204" pitchFamily="34" charset="0"/>
                <a:ea typeface="Open Sans" panose="020B0606030504020204" pitchFamily="34" charset="0"/>
                <a:cs typeface="Open Sans" panose="020B0606030504020204" pitchFamily="34" charset="0"/>
              </a:rPr>
              <a:t>: In the operating room</a:t>
            </a:r>
          </a:p>
        </p:txBody>
      </p:sp>
      <p:sp>
        <p:nvSpPr>
          <p:cNvPr id="6" name="Slide Number Placeholder 5">
            <a:extLst>
              <a:ext uri="{FF2B5EF4-FFF2-40B4-BE49-F238E27FC236}">
                <a16:creationId xmlns:a16="http://schemas.microsoft.com/office/drawing/2014/main" id="{AC17C94F-8781-E22D-078A-632D245DD2DF}"/>
              </a:ext>
            </a:extLst>
          </p:cNvPr>
          <p:cNvSpPr>
            <a:spLocks noGrp="1"/>
          </p:cNvSpPr>
          <p:nvPr>
            <p:ph type="sldNum" sz="quarter" idx="12"/>
          </p:nvPr>
        </p:nvSpPr>
        <p:spPr/>
        <p:txBody>
          <a:bodyPr/>
          <a:lstStyle/>
          <a:p>
            <a:fld id="{BD86DBAA-8A94-4408-9D41-1BFB53B4CF7F}" type="slidenum">
              <a:rPr lang="en-US" smtClean="0"/>
              <a:pPr/>
              <a:t>30</a:t>
            </a:fld>
            <a:endParaRPr lang="en-US"/>
          </a:p>
        </p:txBody>
      </p:sp>
    </p:spTree>
    <p:extLst>
      <p:ext uri="{BB962C8B-B14F-4D97-AF65-F5344CB8AC3E}">
        <p14:creationId xmlns:p14="http://schemas.microsoft.com/office/powerpoint/2010/main" val="3771887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400" y="365125"/>
            <a:ext cx="9073213" cy="1325563"/>
          </a:xfrm>
        </p:spPr>
        <p:txBody>
          <a:bodyPr>
            <a:normAutofit/>
          </a:bodyPr>
          <a:lstStyle/>
          <a:p>
            <a:r>
              <a:rPr lang="en-US" altLang="en-US" sz="4000" dirty="0"/>
              <a:t>Step 3: Define the Aims of TeamSTEPPS Intervention</a:t>
            </a:r>
          </a:p>
        </p:txBody>
      </p:sp>
      <p:sp>
        <p:nvSpPr>
          <p:cNvPr id="2" name="Text Box 18">
            <a:extLst>
              <a:ext uri="{FF2B5EF4-FFF2-40B4-BE49-F238E27FC236}">
                <a16:creationId xmlns:a16="http://schemas.microsoft.com/office/drawing/2014/main" id="{F8D7DC27-7BF4-DD5B-8063-BEF70CD568A7}"/>
              </a:ext>
              <a:ext uri="{C183D7F6-B498-43B3-948B-1728B52AA6E4}">
                <adec:decorative xmlns:adec="http://schemas.microsoft.com/office/drawing/2017/decorative" val="1"/>
              </a:ext>
            </a:extLst>
          </p:cNvPr>
          <p:cNvSpPr txBox="1">
            <a:spLocks noChangeArrowheads="1"/>
          </p:cNvSpPr>
          <p:nvPr/>
        </p:nvSpPr>
        <p:spPr bwMode="auto">
          <a:xfrm>
            <a:off x="9454613" y="548661"/>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Implementation</a:t>
            </a:r>
          </a:p>
        </p:txBody>
      </p:sp>
      <p:sp>
        <p:nvSpPr>
          <p:cNvPr id="4" name="Rectangle 6">
            <a:extLst>
              <a:ext uri="{FF2B5EF4-FFF2-40B4-BE49-F238E27FC236}">
                <a16:creationId xmlns:a16="http://schemas.microsoft.com/office/drawing/2014/main" id="{7AFB29E7-CA53-D699-71A5-2A235107F926}"/>
              </a:ext>
            </a:extLst>
          </p:cNvPr>
          <p:cNvSpPr>
            <a:spLocks noChangeArrowheads="1"/>
          </p:cNvSpPr>
          <p:nvPr/>
        </p:nvSpPr>
        <p:spPr bwMode="auto">
          <a:xfrm>
            <a:off x="1061906" y="1905001"/>
            <a:ext cx="4536347" cy="4038599"/>
          </a:xfrm>
          <a:prstGeom prst="rect">
            <a:avLst/>
          </a:prstGeom>
          <a:solidFill>
            <a:srgbClr val="DDF9FF"/>
          </a:solidFill>
          <a:ln w="25400">
            <a:solidFill>
              <a:srgbClr val="663300"/>
            </a:solidFill>
            <a:miter lim="800000"/>
            <a:headEnd/>
            <a:tailEnd/>
          </a:ln>
        </p:spPr>
        <p:txBody>
          <a:bodyPr tIns="91440" bIns="91440"/>
          <a:lstStyle>
            <a:lvl1pPr marL="342900" indent="-342900"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682625" indent="-225425"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nSpc>
                <a:spcPct val="100000"/>
              </a:lnSpc>
              <a:buFont typeface="Wingdings" pitchFamily="2" charset="2"/>
              <a:buNone/>
            </a:pPr>
            <a:r>
              <a:rPr lang="en-US" altLang="en-US" sz="1600" b="1" dirty="0">
                <a:latin typeface="Open Sans" panose="020B0606030504020204" pitchFamily="34" charset="0"/>
                <a:ea typeface="Open Sans" panose="020B0606030504020204" pitchFamily="34" charset="0"/>
                <a:cs typeface="Open Sans" panose="020B0606030504020204" pitchFamily="34" charset="0"/>
              </a:rPr>
              <a:t>Key Actions:</a:t>
            </a:r>
          </a:p>
          <a:p>
            <a:pPr>
              <a:lnSpc>
                <a:spcPct val="100000"/>
              </a:lnSpc>
              <a:buClr>
                <a:schemeClr val="tx1"/>
              </a:buClr>
              <a:buFont typeface="Arial" panose="020B0604020202020204" pitchFamily="34" charset="0"/>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Develop one to three measurable aims.</a:t>
            </a:r>
          </a:p>
          <a:p>
            <a:pPr lvl="1">
              <a:lnSpc>
                <a:spcPct val="100000"/>
              </a:lnSpc>
              <a:buClr>
                <a:schemeClr val="tx1"/>
              </a:buClr>
              <a:buSzPct val="90000"/>
              <a:buFont typeface="Arial" panose="020B0604020202020204" pitchFamily="34" charset="0"/>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What do you hope to achieve?</a:t>
            </a:r>
          </a:p>
          <a:p>
            <a:pPr lvl="1">
              <a:lnSpc>
                <a:spcPct val="100000"/>
              </a:lnSpc>
              <a:buClr>
                <a:schemeClr val="tx1"/>
              </a:buClr>
              <a:buSzPct val="90000"/>
              <a:buFont typeface="Arial" panose="020B0604020202020204" pitchFamily="34" charset="0"/>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Who will be involved?</a:t>
            </a:r>
          </a:p>
          <a:p>
            <a:pPr lvl="1">
              <a:lnSpc>
                <a:spcPct val="100000"/>
              </a:lnSpc>
              <a:buClr>
                <a:schemeClr val="tx1"/>
              </a:buClr>
              <a:buSzPct val="90000"/>
              <a:buFont typeface="Arial" panose="020B0604020202020204" pitchFamily="34" charset="0"/>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When and where will the improvements occur?</a:t>
            </a:r>
          </a:p>
          <a:p>
            <a:pPr>
              <a:lnSpc>
                <a:spcPct val="100000"/>
              </a:lnSpc>
              <a:buClr>
                <a:schemeClr val="tx1"/>
              </a:buClr>
              <a:buFont typeface="Arial" panose="020B0604020202020204" pitchFamily="34" charset="0"/>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Consider including team process, team outcome, and clinical outcome aims.</a:t>
            </a:r>
          </a:p>
          <a:p>
            <a:endParaRPr lang="en-US" altLang="en-US" sz="1600" dirty="0"/>
          </a:p>
        </p:txBody>
      </p:sp>
      <p:sp>
        <p:nvSpPr>
          <p:cNvPr id="3" name="Rectangle 3">
            <a:extLst>
              <a:ext uri="{FF2B5EF4-FFF2-40B4-BE49-F238E27FC236}">
                <a16:creationId xmlns:a16="http://schemas.microsoft.com/office/drawing/2014/main" id="{8BF3A5E2-1268-5593-6CB0-BDD0709E41E8}"/>
              </a:ext>
            </a:extLst>
          </p:cNvPr>
          <p:cNvSpPr txBox="1">
            <a:spLocks noChangeArrowheads="1"/>
          </p:cNvSpPr>
          <p:nvPr/>
        </p:nvSpPr>
        <p:spPr>
          <a:xfrm>
            <a:off x="5903052" y="1905001"/>
            <a:ext cx="5227042" cy="4038600"/>
          </a:xfrm>
          <a:prstGeom prst="rect">
            <a:avLst/>
          </a:prstGeom>
          <a:ln w="25400">
            <a:solidFill>
              <a:srgbClr val="663300"/>
            </a:solidFill>
            <a:miter lim="800000"/>
            <a:headEnd/>
            <a:tailEnd/>
          </a:ln>
        </p:spPr>
        <p:txBody>
          <a:bodyPr vert="horz" lIns="91440" tIns="91440" rIns="91440" bIns="9144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F277E"/>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1000" indent="-381000">
              <a:buFont typeface="Arial" panose="020B0604020202020204" pitchFamily="34" charset="0"/>
              <a:buNone/>
            </a:pPr>
            <a:r>
              <a:rPr lang="en-US" altLang="en-US" sz="1700" dirty="0">
                <a:solidFill>
                  <a:schemeClr val="tx1"/>
                </a:solidFill>
                <a:ea typeface="ヒラギノ角ゴ Pro W3" pitchFamily="127" charset="-128"/>
              </a:rPr>
              <a:t>Team Process Aims:</a:t>
            </a:r>
          </a:p>
          <a:p>
            <a:pPr marL="381000" indent="-381000">
              <a:buFont typeface="Arial" panose="020B0604020202020204" pitchFamily="34" charset="0"/>
              <a:buNone/>
            </a:pPr>
            <a:r>
              <a:rPr lang="en-US" altLang="en-US" sz="1700" dirty="0">
                <a:solidFill>
                  <a:schemeClr val="tx1"/>
                </a:solidFill>
                <a:ea typeface="ヒラギノ角ゴ Pro W3" pitchFamily="127" charset="-128"/>
              </a:rPr>
              <a:t>1.</a:t>
            </a:r>
          </a:p>
          <a:p>
            <a:pPr marL="381000" indent="-381000">
              <a:buFont typeface="Arial" panose="020B0604020202020204" pitchFamily="34" charset="0"/>
              <a:buNone/>
            </a:pPr>
            <a:r>
              <a:rPr lang="en-US" altLang="en-US" sz="1700" dirty="0">
                <a:solidFill>
                  <a:schemeClr val="tx1"/>
                </a:solidFill>
                <a:ea typeface="ヒラギノ角ゴ Pro W3" pitchFamily="127" charset="-128"/>
              </a:rPr>
              <a:t>2.</a:t>
            </a:r>
          </a:p>
          <a:p>
            <a:pPr marL="381000" indent="-381000">
              <a:buFont typeface="Arial" panose="020B0604020202020204" pitchFamily="34" charset="0"/>
              <a:buNone/>
            </a:pPr>
            <a:r>
              <a:rPr lang="en-US" altLang="en-US" sz="1700" dirty="0">
                <a:solidFill>
                  <a:schemeClr val="tx1"/>
                </a:solidFill>
                <a:ea typeface="ヒラギノ角ゴ Pro W3" pitchFamily="127" charset="-128"/>
              </a:rPr>
              <a:t>3.</a:t>
            </a:r>
          </a:p>
          <a:p>
            <a:pPr marL="381000" indent="-381000">
              <a:buFont typeface="Arial" panose="020B0604020202020204" pitchFamily="34" charset="0"/>
              <a:buNone/>
            </a:pPr>
            <a:r>
              <a:rPr lang="en-US" altLang="en-US" sz="1700" dirty="0">
                <a:solidFill>
                  <a:schemeClr val="tx1"/>
                </a:solidFill>
                <a:ea typeface="ヒラギノ角ゴ Pro W3" pitchFamily="127" charset="-128"/>
              </a:rPr>
              <a:t>Team Outcome Aims:</a:t>
            </a:r>
          </a:p>
          <a:p>
            <a:pPr marL="381000" indent="-381000">
              <a:buFont typeface="Arial" panose="020B0604020202020204" pitchFamily="34" charset="0"/>
              <a:buNone/>
            </a:pPr>
            <a:r>
              <a:rPr lang="en-US" altLang="en-US" sz="1700" dirty="0">
                <a:solidFill>
                  <a:schemeClr val="tx1"/>
                </a:solidFill>
                <a:ea typeface="ヒラギノ角ゴ Pro W3" pitchFamily="127" charset="-128"/>
              </a:rPr>
              <a:t>1.</a:t>
            </a:r>
          </a:p>
          <a:p>
            <a:pPr marL="381000" indent="-381000">
              <a:buFont typeface="Arial" panose="020B0604020202020204" pitchFamily="34" charset="0"/>
              <a:buNone/>
            </a:pPr>
            <a:r>
              <a:rPr lang="en-US" altLang="en-US" sz="1700" dirty="0">
                <a:solidFill>
                  <a:schemeClr val="tx1"/>
                </a:solidFill>
                <a:ea typeface="ヒラギノ角ゴ Pro W3" pitchFamily="127" charset="-128"/>
              </a:rPr>
              <a:t>2.</a:t>
            </a:r>
          </a:p>
          <a:p>
            <a:pPr marL="381000" indent="-381000">
              <a:buFont typeface="Arial" panose="020B0604020202020204" pitchFamily="34" charset="0"/>
              <a:buNone/>
            </a:pPr>
            <a:r>
              <a:rPr lang="en-US" altLang="en-US" sz="1700" dirty="0">
                <a:solidFill>
                  <a:schemeClr val="tx1"/>
                </a:solidFill>
                <a:ea typeface="ヒラギノ角ゴ Pro W3" pitchFamily="127" charset="-128"/>
              </a:rPr>
              <a:t>3.</a:t>
            </a:r>
          </a:p>
          <a:p>
            <a:pPr marL="381000" indent="-381000">
              <a:buFont typeface="Arial" panose="020B0604020202020204" pitchFamily="34" charset="0"/>
              <a:buNone/>
            </a:pPr>
            <a:r>
              <a:rPr lang="en-US" altLang="en-US" sz="1700" dirty="0">
                <a:solidFill>
                  <a:schemeClr val="tx1"/>
                </a:solidFill>
                <a:ea typeface="ヒラギノ角ゴ Pro W3" pitchFamily="127" charset="-128"/>
              </a:rPr>
              <a:t>Clinical Outcome Aims:</a:t>
            </a:r>
          </a:p>
          <a:p>
            <a:pPr marL="381000" indent="-381000">
              <a:buFont typeface="Arial" panose="020B0604020202020204" pitchFamily="34" charset="0"/>
              <a:buNone/>
            </a:pPr>
            <a:r>
              <a:rPr lang="en-US" altLang="en-US" sz="1700" dirty="0">
                <a:solidFill>
                  <a:schemeClr val="tx1"/>
                </a:solidFill>
                <a:ea typeface="ヒラギノ角ゴ Pro W3" pitchFamily="127" charset="-128"/>
              </a:rPr>
              <a:t>1.</a:t>
            </a:r>
          </a:p>
          <a:p>
            <a:pPr marL="381000" indent="-381000">
              <a:buFont typeface="Arial" panose="020B0604020202020204" pitchFamily="34" charset="0"/>
              <a:buNone/>
            </a:pPr>
            <a:r>
              <a:rPr lang="en-US" altLang="en-US" sz="1700" dirty="0">
                <a:solidFill>
                  <a:schemeClr val="tx1"/>
                </a:solidFill>
                <a:ea typeface="ヒラギノ角ゴ Pro W3" pitchFamily="127" charset="-128"/>
              </a:rPr>
              <a:t>2.</a:t>
            </a:r>
          </a:p>
          <a:p>
            <a:pPr marL="381000" indent="-381000">
              <a:buFont typeface="Arial" panose="020B0604020202020204" pitchFamily="34" charset="0"/>
              <a:buNone/>
            </a:pPr>
            <a:r>
              <a:rPr lang="en-US" altLang="en-US" sz="1700" dirty="0">
                <a:solidFill>
                  <a:schemeClr val="tx1"/>
                </a:solidFill>
                <a:ea typeface="ヒラギノ角ゴ Pro W3" pitchFamily="127" charset="-128"/>
              </a:rPr>
              <a:t>3</a:t>
            </a:r>
            <a:r>
              <a:rPr lang="en-US" altLang="en-US" sz="1700" dirty="0">
                <a:ea typeface="ヒラギノ角ゴ Pro W3" pitchFamily="127" charset="-128"/>
              </a:rPr>
              <a:t>.</a:t>
            </a:r>
          </a:p>
          <a:p>
            <a:pPr marL="381000" indent="-381000">
              <a:buFont typeface="Arial" panose="020B0604020202020204" pitchFamily="34" charset="0"/>
              <a:buNone/>
            </a:pPr>
            <a:r>
              <a:rPr lang="en-US" altLang="en-US" sz="1600" dirty="0">
                <a:ea typeface="ヒラギノ角ゴ Pro W3" pitchFamily="127" charset="-128"/>
              </a:rPr>
              <a:t> </a:t>
            </a:r>
          </a:p>
          <a:p>
            <a:pPr marL="1012825" lvl="2" indent="-381000"/>
            <a:endParaRPr lang="en-US" altLang="en-US" dirty="0">
              <a:ea typeface="ヒラギノ角ゴ Pro W3" pitchFamily="127" charset="-128"/>
            </a:endParaRPr>
          </a:p>
          <a:p>
            <a:pPr marL="1012825" lvl="2" indent="-381000">
              <a:buFont typeface="Arial" panose="020B0604020202020204" pitchFamily="34" charset="0"/>
              <a:buNone/>
            </a:pPr>
            <a:endParaRPr lang="en-US" altLang="en-US" b="1" dirty="0">
              <a:ea typeface="ヒラギノ角ゴ Pro W3" pitchFamily="127" charset="-128"/>
            </a:endParaRPr>
          </a:p>
        </p:txBody>
      </p:sp>
      <p:sp>
        <p:nvSpPr>
          <p:cNvPr id="7" name="Slide Number Placeholder 6">
            <a:extLst>
              <a:ext uri="{FF2B5EF4-FFF2-40B4-BE49-F238E27FC236}">
                <a16:creationId xmlns:a16="http://schemas.microsoft.com/office/drawing/2014/main" id="{EA16B392-B59B-9250-B2C6-8A326083609D}"/>
              </a:ext>
            </a:extLst>
          </p:cNvPr>
          <p:cNvSpPr>
            <a:spLocks noGrp="1"/>
          </p:cNvSpPr>
          <p:nvPr>
            <p:ph type="sldNum" sz="quarter" idx="12"/>
          </p:nvPr>
        </p:nvSpPr>
        <p:spPr/>
        <p:txBody>
          <a:bodyPr/>
          <a:lstStyle/>
          <a:p>
            <a:fld id="{BD86DBAA-8A94-4408-9D41-1BFB53B4CF7F}" type="slidenum">
              <a:rPr lang="en-US" smtClean="0"/>
              <a:pPr/>
              <a:t>31</a:t>
            </a:fld>
            <a:endParaRPr lang="en-US"/>
          </a:p>
        </p:txBody>
      </p:sp>
    </p:spTree>
    <p:extLst>
      <p:ext uri="{BB962C8B-B14F-4D97-AF65-F5344CB8AC3E}">
        <p14:creationId xmlns:p14="http://schemas.microsoft.com/office/powerpoint/2010/main" val="703955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altLang="en-US" sz="4000" dirty="0"/>
              <a:t>Step 4:  Design a TeamSTEPPS Intervention</a:t>
            </a:r>
          </a:p>
        </p:txBody>
      </p:sp>
      <p:sp>
        <p:nvSpPr>
          <p:cNvPr id="2" name="Text Box 18">
            <a:extLst>
              <a:ext uri="{FF2B5EF4-FFF2-40B4-BE49-F238E27FC236}">
                <a16:creationId xmlns:a16="http://schemas.microsoft.com/office/drawing/2014/main" id="{C20D90CB-DCF5-235A-3FED-08E36A10EEC9}"/>
              </a:ext>
              <a:ext uri="{C183D7F6-B498-43B3-948B-1728B52AA6E4}">
                <adec:decorative xmlns:adec="http://schemas.microsoft.com/office/drawing/2017/decorative" val="1"/>
              </a:ext>
            </a:extLst>
          </p:cNvPr>
          <p:cNvSpPr txBox="1">
            <a:spLocks noChangeArrowheads="1"/>
          </p:cNvSpPr>
          <p:nvPr/>
        </p:nvSpPr>
        <p:spPr bwMode="auto">
          <a:xfrm>
            <a:off x="9454613" y="548661"/>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Implementation</a:t>
            </a:r>
          </a:p>
        </p:txBody>
      </p:sp>
      <p:sp>
        <p:nvSpPr>
          <p:cNvPr id="4" name="Rectangle 10">
            <a:extLst>
              <a:ext uri="{FF2B5EF4-FFF2-40B4-BE49-F238E27FC236}">
                <a16:creationId xmlns:a16="http://schemas.microsoft.com/office/drawing/2014/main" id="{3891B002-70B8-BE32-3556-B8518C045354}"/>
              </a:ext>
            </a:extLst>
          </p:cNvPr>
          <p:cNvSpPr>
            <a:spLocks noChangeArrowheads="1"/>
          </p:cNvSpPr>
          <p:nvPr/>
        </p:nvSpPr>
        <p:spPr bwMode="auto">
          <a:xfrm>
            <a:off x="1066799" y="1905001"/>
            <a:ext cx="4610101" cy="4314823"/>
          </a:xfrm>
          <a:prstGeom prst="rect">
            <a:avLst/>
          </a:prstGeom>
          <a:solidFill>
            <a:srgbClr val="DDF9FF"/>
          </a:solidFill>
          <a:ln w="25400">
            <a:solidFill>
              <a:srgbClr val="663300"/>
            </a:solidFill>
            <a:miter lim="800000"/>
            <a:headEnd/>
            <a:tailEnd/>
          </a:ln>
        </p:spPr>
        <p:txBody>
          <a:bodyPr/>
          <a:lstStyle/>
          <a:p>
            <a:pPr>
              <a:defRPr/>
            </a:pPr>
            <a:r>
              <a:rPr lang="en-US" sz="1600" b="1" dirty="0">
                <a:latin typeface="Open Sans" panose="020B0606030504020204" pitchFamily="34" charset="0"/>
                <a:ea typeface="Open Sans" panose="020B0606030504020204" pitchFamily="34" charset="0"/>
                <a:cs typeface="Open Sans" panose="020B0606030504020204" pitchFamily="34" charset="0"/>
              </a:rPr>
              <a:t>Key Actions:</a:t>
            </a:r>
          </a:p>
          <a:p>
            <a:pPr marL="342900" indent="-342900" eaLnBrk="0" hangingPunct="0">
              <a:spcBef>
                <a:spcPct val="40000"/>
              </a:spcBef>
              <a:buClr>
                <a:schemeClr val="tx1"/>
              </a:buClr>
              <a:buSzPct val="90000"/>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Flowchart or map the process during which the target problem/challenge/opportunity occurs.</a:t>
            </a:r>
          </a:p>
          <a:p>
            <a:pPr marL="342900" indent="-342900" eaLnBrk="0" hangingPunct="0">
              <a:spcBef>
                <a:spcPct val="40000"/>
              </a:spcBef>
              <a:buClr>
                <a:schemeClr val="tx1"/>
              </a:buClr>
              <a:buSzPct val="90000"/>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Identify risk points.</a:t>
            </a:r>
          </a:p>
          <a:p>
            <a:pPr marL="342900" indent="-342900" eaLnBrk="0" hangingPunct="0">
              <a:spcBef>
                <a:spcPct val="40000"/>
              </a:spcBef>
              <a:buClr>
                <a:schemeClr val="tx1"/>
              </a:buClr>
              <a:buSzPct val="90000"/>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Determine which TeamSTEPPS tools or strategies would work best to eliminate the process risk points. </a:t>
            </a:r>
          </a:p>
          <a:p>
            <a:pPr marL="342900" indent="-342900" eaLnBrk="0" hangingPunct="0">
              <a:spcBef>
                <a:spcPct val="40000"/>
              </a:spcBef>
              <a:buClr>
                <a:schemeClr val="tx1"/>
              </a:buClr>
              <a:buSzPct val="90000"/>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State what tools and strategies will be implemented, who will use them, when and where </a:t>
            </a:r>
            <a:r>
              <a:rPr lang="en-US" sz="1600" i="1" dirty="0">
                <a:latin typeface="Open Sans" panose="020B0606030504020204" pitchFamily="34" charset="0"/>
                <a:ea typeface="Open Sans" panose="020B0606030504020204" pitchFamily="34" charset="0"/>
                <a:cs typeface="Open Sans" panose="020B0606030504020204" pitchFamily="34" charset="0"/>
              </a:rPr>
              <a:t>(Refer to your responses on the TeamSTEPPS Implementation Worksheet, if applicable).</a:t>
            </a:r>
          </a:p>
          <a:p>
            <a:pPr marL="342900" indent="-342900" eaLnBrk="0" hangingPunct="0">
              <a:spcBef>
                <a:spcPct val="40000"/>
              </a:spcBef>
              <a:buClr>
                <a:schemeClr val="tx1"/>
              </a:buClr>
              <a:buSzPct val="90000"/>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Evaluate your TeamSTEPPS intervention for potential benefits and negative effects.</a:t>
            </a:r>
          </a:p>
          <a:p>
            <a:pPr marL="342900" indent="-342900" eaLnBrk="0" hangingPunct="0">
              <a:lnSpc>
                <a:spcPct val="95000"/>
              </a:lnSpc>
              <a:spcBef>
                <a:spcPct val="40000"/>
              </a:spcBef>
              <a:buClr>
                <a:schemeClr val="folHlink"/>
              </a:buClr>
              <a:buSzPct val="90000"/>
              <a:buFont typeface="Wingdings" pitchFamily="2" charset="2"/>
              <a:buChar char="n"/>
              <a:defRPr/>
            </a:pPr>
            <a:endParaRPr lang="en-US" sz="1600" dirty="0"/>
          </a:p>
          <a:p>
            <a:pPr marL="342900" indent="-342900" eaLnBrk="0" hangingPunct="0">
              <a:lnSpc>
                <a:spcPct val="95000"/>
              </a:lnSpc>
              <a:spcBef>
                <a:spcPct val="40000"/>
              </a:spcBef>
              <a:buClr>
                <a:schemeClr val="folHlink"/>
              </a:buClr>
              <a:buSzPct val="90000"/>
              <a:buFont typeface="Wingdings" pitchFamily="2" charset="2"/>
              <a:buChar char="n"/>
              <a:defRPr/>
            </a:pPr>
            <a:endParaRPr lang="en-US" sz="1600" dirty="0"/>
          </a:p>
        </p:txBody>
      </p:sp>
      <p:sp>
        <p:nvSpPr>
          <p:cNvPr id="3" name="Rectangle 29">
            <a:extLst>
              <a:ext uri="{FF2B5EF4-FFF2-40B4-BE49-F238E27FC236}">
                <a16:creationId xmlns:a16="http://schemas.microsoft.com/office/drawing/2014/main" id="{DE5EFD6E-2405-17CC-C548-0AA2D301BD91}"/>
              </a:ext>
            </a:extLst>
          </p:cNvPr>
          <p:cNvSpPr txBox="1">
            <a:spLocks noChangeArrowheads="1"/>
          </p:cNvSpPr>
          <p:nvPr/>
        </p:nvSpPr>
        <p:spPr>
          <a:xfrm>
            <a:off x="5886450" y="1905001"/>
            <a:ext cx="5238752" cy="4314823"/>
          </a:xfrm>
          <a:prstGeom prst="rect">
            <a:avLst/>
          </a:prstGeom>
          <a:ln w="25400">
            <a:solidFill>
              <a:srgbClr val="66330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Font typeface="Wingdings" pitchFamily="2" charset="2"/>
              <a:buNone/>
              <a:defRPr/>
            </a:pPr>
            <a:r>
              <a:rPr lang="en-US" sz="1600" dirty="0">
                <a:latin typeface="Open Sans" panose="020B0606030504020204" pitchFamily="34" charset="0"/>
                <a:ea typeface="Open Sans" panose="020B0606030504020204" pitchFamily="34" charset="0"/>
                <a:cs typeface="Open Sans" panose="020B0606030504020204" pitchFamily="34" charset="0"/>
              </a:rPr>
              <a:t>List the risk points you intend to address:</a:t>
            </a:r>
          </a:p>
          <a:p>
            <a:pPr>
              <a:lnSpc>
                <a:spcPct val="100000"/>
              </a:lnSpc>
              <a:spcBef>
                <a:spcPts val="600"/>
              </a:spcBef>
              <a:buFont typeface="Wingdings" pitchFamily="2" charset="2"/>
              <a:buNone/>
              <a:defRPr/>
            </a:pPr>
            <a:r>
              <a:rPr lang="en-US" sz="1600" dirty="0">
                <a:latin typeface="Open Sans" panose="020B0606030504020204" pitchFamily="34" charset="0"/>
                <a:ea typeface="Open Sans" panose="020B0606030504020204" pitchFamily="34" charset="0"/>
                <a:cs typeface="Open Sans" panose="020B0606030504020204" pitchFamily="34" charset="0"/>
              </a:rPr>
              <a:t>1.</a:t>
            </a:r>
          </a:p>
          <a:p>
            <a:pPr>
              <a:lnSpc>
                <a:spcPct val="100000"/>
              </a:lnSpc>
              <a:spcBef>
                <a:spcPts val="600"/>
              </a:spcBef>
              <a:buFont typeface="Wingdings" pitchFamily="2" charset="2"/>
              <a:buNone/>
              <a:defRPr/>
            </a:pPr>
            <a:r>
              <a:rPr lang="en-US" sz="1600" dirty="0">
                <a:latin typeface="Open Sans" panose="020B0606030504020204" pitchFamily="34" charset="0"/>
                <a:ea typeface="Open Sans" panose="020B0606030504020204" pitchFamily="34" charset="0"/>
                <a:cs typeface="Open Sans" panose="020B0606030504020204" pitchFamily="34" charset="0"/>
              </a:rPr>
              <a:t>2.</a:t>
            </a:r>
          </a:p>
          <a:p>
            <a:pPr>
              <a:lnSpc>
                <a:spcPct val="100000"/>
              </a:lnSpc>
              <a:spcBef>
                <a:spcPts val="600"/>
              </a:spcBef>
              <a:buFont typeface="Wingdings" pitchFamily="2" charset="2"/>
              <a:buNone/>
              <a:defRPr/>
            </a:pPr>
            <a:r>
              <a:rPr lang="en-US" sz="1600" dirty="0">
                <a:latin typeface="Open Sans" panose="020B0606030504020204" pitchFamily="34" charset="0"/>
                <a:ea typeface="Open Sans" panose="020B0606030504020204" pitchFamily="34" charset="0"/>
                <a:cs typeface="Open Sans" panose="020B0606030504020204" pitchFamily="34" charset="0"/>
              </a:rPr>
              <a:t>3.</a:t>
            </a:r>
          </a:p>
          <a:p>
            <a:pPr marL="0" indent="0">
              <a:lnSpc>
                <a:spcPct val="100000"/>
              </a:lnSpc>
              <a:spcBef>
                <a:spcPts val="600"/>
              </a:spcBef>
              <a:buFont typeface="Wingdings" pitchFamily="2" charset="2"/>
              <a:buNone/>
              <a:defRPr/>
            </a:pPr>
            <a:r>
              <a:rPr lang="en-US" sz="1600" dirty="0">
                <a:latin typeface="Open Sans" panose="020B0606030504020204" pitchFamily="34" charset="0"/>
                <a:ea typeface="Open Sans" panose="020B0606030504020204" pitchFamily="34" charset="0"/>
                <a:cs typeface="Open Sans" panose="020B0606030504020204" pitchFamily="34" charset="0"/>
              </a:rPr>
              <a:t>List the TeamSTEPPS tools and strategies that will be implemented:</a:t>
            </a:r>
          </a:p>
          <a:p>
            <a:pPr marL="0" indent="0">
              <a:lnSpc>
                <a:spcPct val="100000"/>
              </a:lnSpc>
              <a:spcBef>
                <a:spcPts val="600"/>
              </a:spcBef>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1.</a:t>
            </a:r>
          </a:p>
          <a:p>
            <a:pPr marL="0" indent="0">
              <a:lnSpc>
                <a:spcPct val="100000"/>
              </a:lnSpc>
              <a:spcBef>
                <a:spcPts val="600"/>
              </a:spcBef>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2.</a:t>
            </a:r>
          </a:p>
          <a:p>
            <a:pPr marL="0" indent="0">
              <a:lnSpc>
                <a:spcPct val="100000"/>
              </a:lnSpc>
              <a:spcBef>
                <a:spcPts val="600"/>
              </a:spcBef>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3.</a:t>
            </a:r>
          </a:p>
          <a:p>
            <a:pPr marL="0" indent="0">
              <a:lnSpc>
                <a:spcPct val="100000"/>
              </a:lnSpc>
              <a:spcBef>
                <a:spcPts val="600"/>
              </a:spcBef>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List the order in which the tools and strategies will be implemented:</a:t>
            </a:r>
          </a:p>
          <a:p>
            <a:pPr marL="0" indent="0">
              <a:lnSpc>
                <a:spcPct val="100000"/>
              </a:lnSpc>
              <a:spcBef>
                <a:spcPts val="600"/>
              </a:spcBef>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1.</a:t>
            </a:r>
          </a:p>
          <a:p>
            <a:pPr marL="0" indent="0">
              <a:lnSpc>
                <a:spcPct val="100000"/>
              </a:lnSpc>
              <a:spcBef>
                <a:spcPts val="600"/>
              </a:spcBef>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2.</a:t>
            </a:r>
          </a:p>
          <a:p>
            <a:pPr marL="0" indent="0">
              <a:lnSpc>
                <a:spcPct val="100000"/>
              </a:lnSpc>
              <a:spcBef>
                <a:spcPts val="600"/>
              </a:spcBef>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3.</a:t>
            </a:r>
          </a:p>
        </p:txBody>
      </p:sp>
      <p:sp>
        <p:nvSpPr>
          <p:cNvPr id="7" name="Slide Number Placeholder 6">
            <a:extLst>
              <a:ext uri="{FF2B5EF4-FFF2-40B4-BE49-F238E27FC236}">
                <a16:creationId xmlns:a16="http://schemas.microsoft.com/office/drawing/2014/main" id="{A59C1765-A9B6-1E34-3CAF-0162B13BE017}"/>
              </a:ext>
            </a:extLst>
          </p:cNvPr>
          <p:cNvSpPr>
            <a:spLocks noGrp="1"/>
          </p:cNvSpPr>
          <p:nvPr>
            <p:ph type="sldNum" sz="quarter" idx="12"/>
          </p:nvPr>
        </p:nvSpPr>
        <p:spPr/>
        <p:txBody>
          <a:bodyPr/>
          <a:lstStyle/>
          <a:p>
            <a:fld id="{BD86DBAA-8A94-4408-9D41-1BFB53B4CF7F}" type="slidenum">
              <a:rPr lang="en-US" smtClean="0"/>
              <a:pPr/>
              <a:t>32</a:t>
            </a:fld>
            <a:endParaRPr lang="en-US"/>
          </a:p>
        </p:txBody>
      </p:sp>
    </p:spTree>
    <p:extLst>
      <p:ext uri="{BB962C8B-B14F-4D97-AF65-F5344CB8AC3E}">
        <p14:creationId xmlns:p14="http://schemas.microsoft.com/office/powerpoint/2010/main" val="2086122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400" y="365125"/>
            <a:ext cx="9073213" cy="1325563"/>
          </a:xfrm>
        </p:spPr>
        <p:txBody>
          <a:bodyPr>
            <a:normAutofit/>
          </a:bodyPr>
          <a:lstStyle/>
          <a:p>
            <a:r>
              <a:rPr lang="en-US" altLang="en-US" sz="4000" dirty="0"/>
              <a:t>Step 5: Develop a Plan for Testing Your TeamSTEPPS Interventions</a:t>
            </a:r>
          </a:p>
        </p:txBody>
      </p:sp>
      <p:sp>
        <p:nvSpPr>
          <p:cNvPr id="2" name="Text Box 18">
            <a:extLst>
              <a:ext uri="{FF2B5EF4-FFF2-40B4-BE49-F238E27FC236}">
                <a16:creationId xmlns:a16="http://schemas.microsoft.com/office/drawing/2014/main" id="{4CC97FD8-FADA-60C2-BEF0-EC2E8CEF0818}"/>
              </a:ext>
              <a:ext uri="{C183D7F6-B498-43B3-948B-1728B52AA6E4}">
                <adec:decorative xmlns:adec="http://schemas.microsoft.com/office/drawing/2017/decorative" val="1"/>
              </a:ext>
            </a:extLst>
          </p:cNvPr>
          <p:cNvSpPr txBox="1">
            <a:spLocks noChangeArrowheads="1"/>
          </p:cNvSpPr>
          <p:nvPr/>
        </p:nvSpPr>
        <p:spPr bwMode="auto">
          <a:xfrm>
            <a:off x="9454613" y="548661"/>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Implementation</a:t>
            </a:r>
          </a:p>
        </p:txBody>
      </p:sp>
      <p:sp>
        <p:nvSpPr>
          <p:cNvPr id="4" name="Rectangle 7">
            <a:extLst>
              <a:ext uri="{FF2B5EF4-FFF2-40B4-BE49-F238E27FC236}">
                <a16:creationId xmlns:a16="http://schemas.microsoft.com/office/drawing/2014/main" id="{616273ED-D267-1EAC-F3E9-FCEE8F4D04C0}"/>
              </a:ext>
            </a:extLst>
          </p:cNvPr>
          <p:cNvSpPr>
            <a:spLocks noChangeArrowheads="1"/>
          </p:cNvSpPr>
          <p:nvPr/>
        </p:nvSpPr>
        <p:spPr bwMode="auto">
          <a:xfrm>
            <a:off x="1066800" y="1905001"/>
            <a:ext cx="4514850" cy="4336408"/>
          </a:xfrm>
          <a:prstGeom prst="rect">
            <a:avLst/>
          </a:prstGeom>
          <a:solidFill>
            <a:srgbClr val="DDF9FF"/>
          </a:solidFill>
          <a:ln w="25400">
            <a:solidFill>
              <a:srgbClr val="663300"/>
            </a:solidFill>
            <a:miter lim="800000"/>
            <a:headEnd/>
            <a:tailEnd/>
          </a:ln>
        </p:spPr>
        <p:txBody>
          <a:bodyPr lIns="91440" tIns="91440" rIns="91440" bIns="91440"/>
          <a:lstStyle/>
          <a:p>
            <a:pPr>
              <a:defRPr/>
            </a:pPr>
            <a:r>
              <a:rPr lang="en-US" sz="1600" b="1" dirty="0">
                <a:latin typeface="Open Sans" panose="020B0606030504020204" pitchFamily="34" charset="0"/>
                <a:ea typeface="Open Sans" panose="020B0606030504020204" pitchFamily="34" charset="0"/>
                <a:cs typeface="Open Sans" panose="020B0606030504020204" pitchFamily="34" charset="0"/>
              </a:rPr>
              <a:t>Key Actions:</a:t>
            </a:r>
          </a:p>
          <a:p>
            <a:pPr marL="342900" indent="-342900" eaLnBrk="0" hangingPunct="0">
              <a:spcBef>
                <a:spcPct val="40000"/>
              </a:spcBef>
              <a:buClr>
                <a:schemeClr val="tx1"/>
              </a:buClr>
              <a:buSzPct val="90000"/>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Identify who on your Change Team will be responsible for data collection, analysis, and presentation (generation of graphs and charts).</a:t>
            </a:r>
          </a:p>
          <a:p>
            <a:pPr marL="342900" indent="-342900" eaLnBrk="0" hangingPunct="0">
              <a:spcBef>
                <a:spcPct val="40000"/>
              </a:spcBef>
              <a:buClr>
                <a:schemeClr val="tx1"/>
              </a:buClr>
              <a:buSzPct val="90000"/>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Identify a measure and define target ranges for that measure. </a:t>
            </a:r>
          </a:p>
          <a:p>
            <a:pPr marL="342900" indent="-342900" eaLnBrk="0" hangingPunct="0">
              <a:spcBef>
                <a:spcPct val="40000"/>
              </a:spcBef>
              <a:buClr>
                <a:schemeClr val="tx1"/>
              </a:buClr>
              <a:buSzPct val="90000"/>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Measure before and after you implement TeamSTEPPS. </a:t>
            </a:r>
          </a:p>
          <a:p>
            <a:pPr marL="342900" indent="-342900" eaLnBrk="0" hangingPunct="0">
              <a:spcBef>
                <a:spcPct val="40000"/>
              </a:spcBef>
              <a:buClr>
                <a:schemeClr val="tx1"/>
              </a:buClr>
              <a:buSzPct val="90000"/>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Consider Kirkpatrick’s taxonomy when selecting measures. </a:t>
            </a:r>
          </a:p>
        </p:txBody>
      </p:sp>
      <p:sp>
        <p:nvSpPr>
          <p:cNvPr id="3" name="Rectangle 4">
            <a:extLst>
              <a:ext uri="{FF2B5EF4-FFF2-40B4-BE49-F238E27FC236}">
                <a16:creationId xmlns:a16="http://schemas.microsoft.com/office/drawing/2014/main" id="{BAAE985A-ED1E-7AB0-89B9-48E778DF0950}"/>
              </a:ext>
            </a:extLst>
          </p:cNvPr>
          <p:cNvSpPr txBox="1">
            <a:spLocks noChangeArrowheads="1"/>
          </p:cNvSpPr>
          <p:nvPr/>
        </p:nvSpPr>
        <p:spPr>
          <a:xfrm>
            <a:off x="5815320" y="1905001"/>
            <a:ext cx="5309880" cy="4336408"/>
          </a:xfrm>
          <a:prstGeom prst="rect">
            <a:avLst/>
          </a:prstGeom>
          <a:ln w="25400">
            <a:solidFill>
              <a:srgbClr val="663300"/>
            </a:solidFill>
          </a:ln>
        </p:spPr>
        <p:txBody>
          <a:bodyPr tIns="91440" bIns="9144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buFont typeface="Arial" panose="020B0604020202020204" pitchFamily="34" charset="0"/>
              <a:buNone/>
              <a:defRPr/>
            </a:pPr>
            <a:r>
              <a:rPr lang="en-US" sz="1600" b="1" dirty="0">
                <a:latin typeface="Open Sans" panose="020B0606030504020204" pitchFamily="34" charset="0"/>
                <a:ea typeface="Open Sans" panose="020B0606030504020204" pitchFamily="34" charset="0"/>
                <a:cs typeface="Open Sans" panose="020B0606030504020204" pitchFamily="34" charset="0"/>
              </a:rPr>
              <a:t>Who is responsible?</a:t>
            </a:r>
          </a:p>
          <a:p>
            <a:pPr marL="0" indent="0">
              <a:lnSpc>
                <a:spcPct val="85000"/>
              </a:lnSpc>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At what level will you measure and what measures will you use?</a:t>
            </a:r>
          </a:p>
          <a:p>
            <a:pPr>
              <a:lnSpc>
                <a:spcPct val="85000"/>
              </a:lnSpc>
              <a:buFont typeface="Wingdings" pitchFamily="2" charset="2"/>
              <a:buNone/>
              <a:defRPr/>
            </a:pPr>
            <a:r>
              <a:rPr lang="en-US" sz="1600" dirty="0">
                <a:latin typeface="Open Sans" panose="020B0606030504020204" pitchFamily="34" charset="0"/>
                <a:ea typeface="Open Sans" panose="020B0606030504020204" pitchFamily="34" charset="0"/>
                <a:cs typeface="Open Sans" panose="020B0606030504020204" pitchFamily="34" charset="0"/>
              </a:rPr>
              <a:t>1. Level I Reactions:</a:t>
            </a:r>
          </a:p>
          <a:p>
            <a:pPr>
              <a:lnSpc>
                <a:spcPct val="85000"/>
              </a:lnSpc>
              <a:buFont typeface="Wingdings" pitchFamily="2" charset="2"/>
              <a:buNone/>
              <a:defRP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lnSpc>
                <a:spcPct val="85000"/>
              </a:lnSpc>
              <a:buFont typeface="Wingdings" pitchFamily="2" charset="2"/>
              <a:buNone/>
              <a:defRPr/>
            </a:pPr>
            <a:r>
              <a:rPr lang="en-US" sz="1600" dirty="0">
                <a:latin typeface="Open Sans" panose="020B0606030504020204" pitchFamily="34" charset="0"/>
                <a:ea typeface="Open Sans" panose="020B0606030504020204" pitchFamily="34" charset="0"/>
                <a:cs typeface="Open Sans" panose="020B0606030504020204" pitchFamily="34" charset="0"/>
              </a:rPr>
              <a:t>2. Level II Learning:</a:t>
            </a:r>
          </a:p>
          <a:p>
            <a:pPr>
              <a:lnSpc>
                <a:spcPct val="85000"/>
              </a:lnSpc>
              <a:buFont typeface="Wingdings" pitchFamily="2" charset="2"/>
              <a:buNone/>
              <a:defRP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lnSpc>
                <a:spcPct val="85000"/>
              </a:lnSpc>
              <a:buFont typeface="Wingdings" pitchFamily="2" charset="2"/>
              <a:buNone/>
              <a:defRPr/>
            </a:pPr>
            <a:r>
              <a:rPr lang="en-US" sz="1600" dirty="0">
                <a:latin typeface="Open Sans" panose="020B0606030504020204" pitchFamily="34" charset="0"/>
                <a:ea typeface="Open Sans" panose="020B0606030504020204" pitchFamily="34" charset="0"/>
                <a:cs typeface="Open Sans" panose="020B0606030504020204" pitchFamily="34" charset="0"/>
              </a:rPr>
              <a:t>3. Level III Behavior:</a:t>
            </a:r>
          </a:p>
          <a:p>
            <a:pPr>
              <a:lnSpc>
                <a:spcPct val="85000"/>
              </a:lnSpc>
              <a:buFont typeface="Wingdings" pitchFamily="2" charset="2"/>
              <a:buNone/>
              <a:defRP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lnSpc>
                <a:spcPct val="85000"/>
              </a:lnSpc>
              <a:buFont typeface="Wingdings" pitchFamily="2" charset="2"/>
              <a:buNone/>
              <a:defRPr/>
            </a:pPr>
            <a:r>
              <a:rPr lang="en-US" sz="1600" dirty="0">
                <a:latin typeface="Open Sans" panose="020B0606030504020204" pitchFamily="34" charset="0"/>
                <a:ea typeface="Open Sans" panose="020B0606030504020204" pitchFamily="34" charset="0"/>
                <a:cs typeface="Open Sans" panose="020B0606030504020204" pitchFamily="34" charset="0"/>
              </a:rPr>
              <a:t>4. Level IV Results:</a:t>
            </a:r>
          </a:p>
          <a:p>
            <a:pPr>
              <a:lnSpc>
                <a:spcPct val="85000"/>
              </a:lnSpc>
              <a:defRPr/>
            </a:pPr>
            <a:endParaRPr lang="en-US" sz="1600" dirty="0"/>
          </a:p>
          <a:p>
            <a:pPr>
              <a:lnSpc>
                <a:spcPct val="85000"/>
              </a:lnSpc>
              <a:buFont typeface="Wingdings" pitchFamily="2" charset="2"/>
              <a:buNone/>
              <a:defRPr/>
            </a:pPr>
            <a:endParaRPr lang="en-US" sz="2000" dirty="0"/>
          </a:p>
          <a:p>
            <a:pPr>
              <a:lnSpc>
                <a:spcPct val="85000"/>
              </a:lnSpc>
              <a:buFont typeface="Wingdings" pitchFamily="2" charset="2"/>
              <a:buNone/>
              <a:defRPr/>
            </a:pPr>
            <a:endParaRPr lang="en-US" sz="1400" dirty="0"/>
          </a:p>
        </p:txBody>
      </p:sp>
      <p:sp>
        <p:nvSpPr>
          <p:cNvPr id="9" name="Slide Number Placeholder 8">
            <a:extLst>
              <a:ext uri="{FF2B5EF4-FFF2-40B4-BE49-F238E27FC236}">
                <a16:creationId xmlns:a16="http://schemas.microsoft.com/office/drawing/2014/main" id="{F4CB4A8E-7866-5F9B-6756-4F7EDB2C7F40}"/>
              </a:ext>
            </a:extLst>
          </p:cNvPr>
          <p:cNvSpPr>
            <a:spLocks noGrp="1"/>
          </p:cNvSpPr>
          <p:nvPr>
            <p:ph type="sldNum" sz="quarter" idx="12"/>
          </p:nvPr>
        </p:nvSpPr>
        <p:spPr/>
        <p:txBody>
          <a:bodyPr/>
          <a:lstStyle/>
          <a:p>
            <a:fld id="{BD86DBAA-8A94-4408-9D41-1BFB53B4CF7F}" type="slidenum">
              <a:rPr lang="en-US" smtClean="0"/>
              <a:pPr/>
              <a:t>33</a:t>
            </a:fld>
            <a:endParaRPr lang="en-US"/>
          </a:p>
        </p:txBody>
      </p:sp>
    </p:spTree>
    <p:extLst>
      <p:ext uri="{BB962C8B-B14F-4D97-AF65-F5344CB8AC3E}">
        <p14:creationId xmlns:p14="http://schemas.microsoft.com/office/powerpoint/2010/main" val="1818313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400" y="365125"/>
            <a:ext cx="9073213" cy="1325563"/>
          </a:xfrm>
        </p:spPr>
        <p:txBody>
          <a:bodyPr>
            <a:normAutofit/>
          </a:bodyPr>
          <a:lstStyle/>
          <a:p>
            <a:r>
              <a:rPr lang="en-US" altLang="en-US" sz="4000" dirty="0"/>
              <a:t>Step 6. Develop an Implementation Plan</a:t>
            </a:r>
          </a:p>
        </p:txBody>
      </p:sp>
      <p:sp>
        <p:nvSpPr>
          <p:cNvPr id="2" name="Text Box 18">
            <a:extLst>
              <a:ext uri="{FF2B5EF4-FFF2-40B4-BE49-F238E27FC236}">
                <a16:creationId xmlns:a16="http://schemas.microsoft.com/office/drawing/2014/main" id="{3249DA34-2E83-3BDD-D5EB-56886DF18C98}"/>
              </a:ext>
              <a:ext uri="{C183D7F6-B498-43B3-948B-1728B52AA6E4}">
                <adec:decorative xmlns:adec="http://schemas.microsoft.com/office/drawing/2017/decorative" val="1"/>
              </a:ext>
            </a:extLst>
          </p:cNvPr>
          <p:cNvSpPr txBox="1">
            <a:spLocks noChangeArrowheads="1"/>
          </p:cNvSpPr>
          <p:nvPr/>
        </p:nvSpPr>
        <p:spPr bwMode="auto">
          <a:xfrm>
            <a:off x="9454613" y="548661"/>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Implementation</a:t>
            </a:r>
          </a:p>
        </p:txBody>
      </p:sp>
      <p:sp>
        <p:nvSpPr>
          <p:cNvPr id="4" name="Rectangle 7">
            <a:extLst>
              <a:ext uri="{FF2B5EF4-FFF2-40B4-BE49-F238E27FC236}">
                <a16:creationId xmlns:a16="http://schemas.microsoft.com/office/drawing/2014/main" id="{864CBB37-19B0-469C-99F3-430A3EABC201}"/>
              </a:ext>
            </a:extLst>
          </p:cNvPr>
          <p:cNvSpPr>
            <a:spLocks noChangeArrowheads="1"/>
          </p:cNvSpPr>
          <p:nvPr/>
        </p:nvSpPr>
        <p:spPr bwMode="auto">
          <a:xfrm>
            <a:off x="1066800" y="1893815"/>
            <a:ext cx="3852644" cy="4079146"/>
          </a:xfrm>
          <a:prstGeom prst="rect">
            <a:avLst/>
          </a:prstGeom>
          <a:solidFill>
            <a:srgbClr val="DDF9FF"/>
          </a:solidFill>
          <a:ln w="25400">
            <a:solidFill>
              <a:srgbClr val="663300"/>
            </a:solidFill>
            <a:miter lim="800000"/>
            <a:headEnd/>
            <a:tailEnd/>
          </a:ln>
        </p:spPr>
        <p:txBody>
          <a:bodyPr tIns="91440" bIns="91440"/>
          <a:lstStyle>
            <a:lvl1pPr marL="381000" indent="-381000"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buFont typeface="Wingdings" pitchFamily="2" charset="2"/>
              <a:buNone/>
            </a:pPr>
            <a:r>
              <a:rPr lang="en-US" altLang="en-US" sz="1600" b="1" dirty="0">
                <a:latin typeface="Open Sans" panose="020B0606030504020204" pitchFamily="34" charset="0"/>
                <a:ea typeface="Open Sans" panose="020B0606030504020204" pitchFamily="34" charset="0"/>
                <a:cs typeface="Open Sans" panose="020B0606030504020204" pitchFamily="34" charset="0"/>
              </a:rPr>
              <a:t>Key Actions:</a:t>
            </a:r>
          </a:p>
          <a:p>
            <a:pPr>
              <a:buClr>
                <a:schemeClr val="tx1"/>
              </a:buClr>
              <a:buFont typeface="Arial" panose="020B0604020202020204" pitchFamily="34" charset="0"/>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Determine who needs to be trained on what TeamSTEPPS skills and by when.</a:t>
            </a:r>
          </a:p>
          <a:p>
            <a:pPr>
              <a:buClr>
                <a:schemeClr val="tx1"/>
              </a:buClr>
              <a:buFont typeface="Arial" panose="020B0604020202020204" pitchFamily="34" charset="0"/>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Develop a training plan for each audience.</a:t>
            </a:r>
          </a:p>
          <a:p>
            <a:pPr>
              <a:buClr>
                <a:schemeClr val="tx1"/>
              </a:buClr>
              <a:buFont typeface="Arial" panose="020B0604020202020204" pitchFamily="34" charset="0"/>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Determine if refresher training is required.</a:t>
            </a:r>
          </a:p>
          <a:p>
            <a:pPr>
              <a:buClr>
                <a:schemeClr val="tx1"/>
              </a:buClr>
              <a:buFont typeface="Arial" panose="020B0604020202020204" pitchFamily="34" charset="0"/>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Create training timelines.</a:t>
            </a:r>
            <a:r>
              <a:rPr lang="en-US" altLang="en-US" sz="1800" dirty="0">
                <a:latin typeface="Open Sans" panose="020B0606030504020204" pitchFamily="34" charset="0"/>
                <a:ea typeface="Open Sans" panose="020B0606030504020204" pitchFamily="34" charset="0"/>
                <a:cs typeface="Open Sans" panose="020B0606030504020204" pitchFamily="34" charset="0"/>
              </a:rPr>
              <a:t> </a:t>
            </a:r>
          </a:p>
        </p:txBody>
      </p:sp>
      <p:sp>
        <p:nvSpPr>
          <p:cNvPr id="3" name="Rectangle 3">
            <a:extLst>
              <a:ext uri="{FF2B5EF4-FFF2-40B4-BE49-F238E27FC236}">
                <a16:creationId xmlns:a16="http://schemas.microsoft.com/office/drawing/2014/main" id="{360419F0-5FB6-FED7-6257-1CB5722667EF}"/>
              </a:ext>
            </a:extLst>
          </p:cNvPr>
          <p:cNvSpPr txBox="1">
            <a:spLocks noChangeArrowheads="1"/>
          </p:cNvSpPr>
          <p:nvPr/>
        </p:nvSpPr>
        <p:spPr>
          <a:xfrm>
            <a:off x="5224243" y="1893815"/>
            <a:ext cx="5977157" cy="4079146"/>
          </a:xfrm>
          <a:prstGeom prst="rect">
            <a:avLst/>
          </a:prstGeom>
          <a:ln w="25400">
            <a:solidFill>
              <a:srgbClr val="663300"/>
            </a:solidFill>
          </a:ln>
        </p:spPr>
        <p:txBody>
          <a:bodyPr tIns="91440" bIns="9144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lvl="3" indent="-347472">
              <a:buClr>
                <a:srgbClr val="808080"/>
              </a:buClr>
              <a:buFont typeface="Arial" panose="020B0604020202020204" pitchFamily="34" charset="0"/>
              <a:buNone/>
              <a:defRPr/>
            </a:pPr>
            <a:r>
              <a:rPr lang="en-US" sz="1600" u="sng">
                <a:latin typeface="Open Sans" panose="020B0606030504020204" pitchFamily="34" charset="0"/>
                <a:ea typeface="Open Sans" panose="020B0606030504020204" pitchFamily="34" charset="0"/>
                <a:cs typeface="Open Sans" panose="020B0606030504020204" pitchFamily="34" charset="0"/>
              </a:rPr>
              <a:t>Who</a:t>
            </a:r>
            <a:r>
              <a:rPr lang="en-US" sz="1600">
                <a:latin typeface="Open Sans" panose="020B0606030504020204" pitchFamily="34" charset="0"/>
                <a:ea typeface="Open Sans" panose="020B0606030504020204" pitchFamily="34" charset="0"/>
                <a:cs typeface="Open Sans" panose="020B0606030504020204" pitchFamily="34" charset="0"/>
              </a:rPr>
              <a:t> will attend the training sessions?</a:t>
            </a:r>
          </a:p>
          <a:p>
            <a:pPr marL="347472" lvl="3" indent="-347472">
              <a:buClr>
                <a:srgbClr val="808080"/>
              </a:buClr>
              <a:buFont typeface="Arial" panose="020B0604020202020204" pitchFamily="34" charset="0"/>
              <a:buNone/>
              <a:defRPr/>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347472" lvl="3" indent="-347472">
              <a:buClr>
                <a:srgbClr val="808080"/>
              </a:buClr>
              <a:buFont typeface="Arial" panose="020B0604020202020204" pitchFamily="34" charset="0"/>
              <a:buNone/>
              <a:defRPr/>
            </a:pPr>
            <a:r>
              <a:rPr lang="en-US" sz="1600" u="sng">
                <a:latin typeface="Open Sans" panose="020B0606030504020204" pitchFamily="34" charset="0"/>
                <a:ea typeface="Open Sans" panose="020B0606030504020204" pitchFamily="34" charset="0"/>
                <a:cs typeface="Open Sans" panose="020B0606030504020204" pitchFamily="34" charset="0"/>
              </a:rPr>
              <a:t>What</a:t>
            </a:r>
            <a:r>
              <a:rPr lang="en-US" sz="1600">
                <a:latin typeface="Open Sans" panose="020B0606030504020204" pitchFamily="34" charset="0"/>
                <a:ea typeface="Open Sans" panose="020B0606030504020204" pitchFamily="34" charset="0"/>
                <a:cs typeface="Open Sans" panose="020B0606030504020204" pitchFamily="34" charset="0"/>
              </a:rPr>
              <a:t> skills will you train?</a:t>
            </a:r>
          </a:p>
          <a:p>
            <a:pPr marL="347472" lvl="3" indent="-347472">
              <a:buClr>
                <a:srgbClr val="808080"/>
              </a:buClr>
              <a:buFont typeface="Arial" panose="020B0604020202020204" pitchFamily="34" charset="0"/>
              <a:buNone/>
              <a:defRPr/>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0" lvl="3" indent="0">
              <a:buClr>
                <a:srgbClr val="808080"/>
              </a:buClr>
              <a:buFont typeface="Arial" panose="020B0604020202020204" pitchFamily="34" charset="0"/>
              <a:buNone/>
              <a:defRPr/>
            </a:pPr>
            <a:r>
              <a:rPr lang="en-US" sz="1600" u="sng">
                <a:latin typeface="Open Sans" panose="020B0606030504020204" pitchFamily="34" charset="0"/>
                <a:ea typeface="Open Sans" panose="020B0606030504020204" pitchFamily="34" charset="0"/>
                <a:cs typeface="Open Sans" panose="020B0606030504020204" pitchFamily="34" charset="0"/>
              </a:rPr>
              <a:t>When</a:t>
            </a:r>
            <a:r>
              <a:rPr lang="en-US" sz="1600">
                <a:latin typeface="Open Sans" panose="020B0606030504020204" pitchFamily="34" charset="0"/>
                <a:ea typeface="Open Sans" panose="020B0606030504020204" pitchFamily="34" charset="0"/>
                <a:cs typeface="Open Sans" panose="020B0606030504020204" pitchFamily="34" charset="0"/>
              </a:rPr>
              <a:t> will the training sessions occur and for how long?</a:t>
            </a:r>
          </a:p>
          <a:p>
            <a:pPr marL="347472" lvl="3" indent="-347472">
              <a:buClr>
                <a:srgbClr val="808080"/>
              </a:buClr>
              <a:buFont typeface="Arial" panose="020B0604020202020204" pitchFamily="34" charset="0"/>
              <a:buNone/>
              <a:defRPr/>
            </a:pPr>
            <a:endParaRPr lang="en-US" u="sng">
              <a:latin typeface="Open Sans" panose="020B0606030504020204" pitchFamily="34" charset="0"/>
              <a:ea typeface="Open Sans" panose="020B0606030504020204" pitchFamily="34" charset="0"/>
              <a:cs typeface="Open Sans" panose="020B0606030504020204" pitchFamily="34" charset="0"/>
            </a:endParaRPr>
          </a:p>
          <a:p>
            <a:pPr marL="347472" lvl="3" indent="-347472">
              <a:buClr>
                <a:srgbClr val="808080"/>
              </a:buClr>
              <a:buFont typeface="Arial" panose="020B0604020202020204" pitchFamily="34" charset="0"/>
              <a:buNone/>
              <a:defRPr/>
            </a:pPr>
            <a:r>
              <a:rPr lang="en-US" sz="1600" u="sng">
                <a:latin typeface="Open Sans" panose="020B0606030504020204" pitchFamily="34" charset="0"/>
                <a:ea typeface="Open Sans" panose="020B0606030504020204" pitchFamily="34" charset="0"/>
                <a:cs typeface="Open Sans" panose="020B0606030504020204" pitchFamily="34" charset="0"/>
              </a:rPr>
              <a:t>Where</a:t>
            </a:r>
            <a:r>
              <a:rPr lang="en-US" sz="1600">
                <a:latin typeface="Open Sans" panose="020B0606030504020204" pitchFamily="34" charset="0"/>
                <a:ea typeface="Open Sans" panose="020B0606030504020204" pitchFamily="34" charset="0"/>
                <a:cs typeface="Open Sans" panose="020B0606030504020204" pitchFamily="34" charset="0"/>
              </a:rPr>
              <a:t> will the sessions occur?</a:t>
            </a:r>
          </a:p>
          <a:p>
            <a:pPr marL="347472" lvl="3" indent="-347472">
              <a:buClr>
                <a:srgbClr val="808080"/>
              </a:buClr>
              <a:buFont typeface="Arial" panose="020B0604020202020204" pitchFamily="34" charset="0"/>
              <a:buNone/>
              <a:defRPr/>
            </a:pPr>
            <a:endParaRPr lang="en-US" u="sng">
              <a:latin typeface="Open Sans" panose="020B0606030504020204" pitchFamily="34" charset="0"/>
              <a:ea typeface="Open Sans" panose="020B0606030504020204" pitchFamily="34" charset="0"/>
              <a:cs typeface="Open Sans" panose="020B0606030504020204" pitchFamily="34" charset="0"/>
            </a:endParaRPr>
          </a:p>
          <a:p>
            <a:pPr marL="0" lvl="3" indent="0">
              <a:buClr>
                <a:srgbClr val="808080"/>
              </a:buClr>
              <a:buFont typeface="Arial" panose="020B0604020202020204" pitchFamily="34" charset="0"/>
              <a:buNone/>
              <a:defRPr/>
            </a:pPr>
            <a:r>
              <a:rPr lang="en-US" sz="1600" u="sng">
                <a:latin typeface="Open Sans" panose="020B0606030504020204" pitchFamily="34" charset="0"/>
                <a:ea typeface="Open Sans" panose="020B0606030504020204" pitchFamily="34" charset="0"/>
                <a:cs typeface="Open Sans" panose="020B0606030504020204" pitchFamily="34" charset="0"/>
              </a:rPr>
              <a:t>How</a:t>
            </a:r>
            <a:r>
              <a:rPr lang="en-US" sz="1600">
                <a:latin typeface="Open Sans" panose="020B0606030504020204" pitchFamily="34" charset="0"/>
                <a:ea typeface="Open Sans" panose="020B0606030504020204" pitchFamily="34" charset="0"/>
                <a:cs typeface="Open Sans" panose="020B0606030504020204" pitchFamily="34" charset="0"/>
              </a:rPr>
              <a:t> will you train (method of presentation, tools, supplies)?</a:t>
            </a:r>
          </a:p>
          <a:p>
            <a:pPr marL="347472" lvl="3" indent="-347472">
              <a:buClr>
                <a:srgbClr val="808080"/>
              </a:buClr>
              <a:buFont typeface="Arial" panose="020B0604020202020204" pitchFamily="34" charset="0"/>
              <a:buNone/>
              <a:defRPr/>
            </a:pPr>
            <a:endParaRPr lang="en-US" sz="1600" u="sng">
              <a:latin typeface="Open Sans" panose="020B0606030504020204" pitchFamily="34" charset="0"/>
              <a:ea typeface="Open Sans" panose="020B0606030504020204" pitchFamily="34" charset="0"/>
              <a:cs typeface="Open Sans" panose="020B0606030504020204" pitchFamily="34" charset="0"/>
            </a:endParaRPr>
          </a:p>
          <a:p>
            <a:pPr marL="347472" lvl="3" indent="-347472">
              <a:buClr>
                <a:srgbClr val="808080"/>
              </a:buClr>
              <a:buFont typeface="Arial" panose="020B0604020202020204" pitchFamily="34" charset="0"/>
              <a:buNone/>
              <a:defRPr/>
            </a:pPr>
            <a:r>
              <a:rPr lang="en-US" sz="1600" u="sng">
                <a:latin typeface="Open Sans" panose="020B0606030504020204" pitchFamily="34" charset="0"/>
                <a:ea typeface="Open Sans" panose="020B0606030504020204" pitchFamily="34" charset="0"/>
                <a:cs typeface="Open Sans" panose="020B0606030504020204" pitchFamily="34" charset="0"/>
              </a:rPr>
              <a:t>What</a:t>
            </a:r>
            <a:r>
              <a:rPr lang="en-US" sz="1600">
                <a:latin typeface="Open Sans" panose="020B0606030504020204" pitchFamily="34" charset="0"/>
                <a:ea typeface="Open Sans" panose="020B0606030504020204" pitchFamily="34" charset="0"/>
                <a:cs typeface="Open Sans" panose="020B0606030504020204" pitchFamily="34" charset="0"/>
              </a:rPr>
              <a:t> are the logistics to consider?</a:t>
            </a:r>
          </a:p>
          <a:p>
            <a:pPr>
              <a:lnSpc>
                <a:spcPct val="85000"/>
              </a:lnSpc>
              <a:buFont typeface="Wingdings" pitchFamily="2" charset="2"/>
              <a:buNone/>
              <a:defRPr/>
            </a:pPr>
            <a:endParaRPr lang="en-US" sz="1800"/>
          </a:p>
        </p:txBody>
      </p:sp>
      <p:sp>
        <p:nvSpPr>
          <p:cNvPr id="8" name="Slide Number Placeholder 7">
            <a:extLst>
              <a:ext uri="{FF2B5EF4-FFF2-40B4-BE49-F238E27FC236}">
                <a16:creationId xmlns:a16="http://schemas.microsoft.com/office/drawing/2014/main" id="{E32A82F4-D76F-A621-9677-9B9CFF45F65E}"/>
              </a:ext>
            </a:extLst>
          </p:cNvPr>
          <p:cNvSpPr>
            <a:spLocks noGrp="1"/>
          </p:cNvSpPr>
          <p:nvPr>
            <p:ph type="sldNum" sz="quarter" idx="12"/>
          </p:nvPr>
        </p:nvSpPr>
        <p:spPr/>
        <p:txBody>
          <a:bodyPr/>
          <a:lstStyle/>
          <a:p>
            <a:fld id="{BD86DBAA-8A94-4408-9D41-1BFB53B4CF7F}" type="slidenum">
              <a:rPr lang="en-US" smtClean="0"/>
              <a:pPr/>
              <a:t>34</a:t>
            </a:fld>
            <a:endParaRPr lang="en-US"/>
          </a:p>
        </p:txBody>
      </p:sp>
    </p:spTree>
    <p:extLst>
      <p:ext uri="{BB962C8B-B14F-4D97-AF65-F5344CB8AC3E}">
        <p14:creationId xmlns:p14="http://schemas.microsoft.com/office/powerpoint/2010/main" val="4026486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400" y="365125"/>
            <a:ext cx="8792097" cy="1325563"/>
          </a:xfrm>
        </p:spPr>
        <p:txBody>
          <a:bodyPr>
            <a:normAutofit/>
          </a:bodyPr>
          <a:lstStyle/>
          <a:p>
            <a:r>
              <a:rPr lang="en-US" altLang="en-US" sz="4000" dirty="0"/>
              <a:t>Determine How Coaches May Be Used</a:t>
            </a:r>
          </a:p>
        </p:txBody>
      </p:sp>
      <p:sp>
        <p:nvSpPr>
          <p:cNvPr id="2" name="Text Box 18">
            <a:extLst>
              <a:ext uri="{FF2B5EF4-FFF2-40B4-BE49-F238E27FC236}">
                <a16:creationId xmlns:a16="http://schemas.microsoft.com/office/drawing/2014/main" id="{4488B2DC-AD9D-AFE5-E84E-879B6806732F}"/>
              </a:ext>
              <a:ext uri="{C183D7F6-B498-43B3-948B-1728B52AA6E4}">
                <adec:decorative xmlns:adec="http://schemas.microsoft.com/office/drawing/2017/decorative" val="1"/>
              </a:ext>
            </a:extLst>
          </p:cNvPr>
          <p:cNvSpPr txBox="1">
            <a:spLocks noChangeArrowheads="1"/>
          </p:cNvSpPr>
          <p:nvPr/>
        </p:nvSpPr>
        <p:spPr bwMode="auto">
          <a:xfrm>
            <a:off x="9454613" y="548661"/>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Implementation</a:t>
            </a:r>
          </a:p>
        </p:txBody>
      </p:sp>
      <p:sp>
        <p:nvSpPr>
          <p:cNvPr id="6" name="Rectangle 7">
            <a:extLst>
              <a:ext uri="{FF2B5EF4-FFF2-40B4-BE49-F238E27FC236}">
                <a16:creationId xmlns:a16="http://schemas.microsoft.com/office/drawing/2014/main" id="{C78118FB-2EF0-F3E0-FA62-E04593D97E52}"/>
              </a:ext>
            </a:extLst>
          </p:cNvPr>
          <p:cNvSpPr>
            <a:spLocks noChangeArrowheads="1"/>
          </p:cNvSpPr>
          <p:nvPr/>
        </p:nvSpPr>
        <p:spPr bwMode="auto">
          <a:xfrm>
            <a:off x="1066800" y="1905001"/>
            <a:ext cx="3852644" cy="4218961"/>
          </a:xfrm>
          <a:prstGeom prst="rect">
            <a:avLst/>
          </a:prstGeom>
          <a:solidFill>
            <a:srgbClr val="DDF9FF"/>
          </a:solidFill>
          <a:ln w="25400">
            <a:solidFill>
              <a:srgbClr val="663300"/>
            </a:solidFill>
            <a:miter lim="800000"/>
            <a:headEnd/>
            <a:tailEnd/>
          </a:ln>
        </p:spPr>
        <p:txBody>
          <a:bodyPr tIns="91440" bIns="91440"/>
          <a:lstStyle>
            <a:lvl1pPr marL="381000" indent="-381000"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682625" indent="-225425"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marL="0" indent="0">
              <a:buClr>
                <a:schemeClr val="bg1"/>
              </a:buClr>
              <a:buNone/>
            </a:pPr>
            <a:r>
              <a:rPr lang="en-US" altLang="en-US" sz="1600" b="1" dirty="0">
                <a:latin typeface="Open Sans" panose="020B0606030504020204" pitchFamily="34" charset="0"/>
                <a:ea typeface="Open Sans" panose="020B0606030504020204" pitchFamily="34" charset="0"/>
                <a:cs typeface="Open Sans" panose="020B0606030504020204" pitchFamily="34" charset="0"/>
              </a:rPr>
              <a:t>Key Actions:</a:t>
            </a:r>
          </a:p>
          <a:p>
            <a:pPr>
              <a:buClr>
                <a:schemeClr val="tx1"/>
              </a:buClr>
              <a:buFont typeface="Arial" panose="020B0604020202020204" pitchFamily="34" charset="0"/>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Determine whether coaches will be used to facilitate sustainment.</a:t>
            </a:r>
          </a:p>
          <a:p>
            <a:pPr>
              <a:buClr>
                <a:schemeClr val="tx1"/>
              </a:buClr>
              <a:buFont typeface="Arial" panose="020B0604020202020204" pitchFamily="34" charset="0"/>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If coaches will be used, determine:</a:t>
            </a:r>
          </a:p>
          <a:p>
            <a:pPr lvl="1">
              <a:buClr>
                <a:schemeClr val="tx1"/>
              </a:buClr>
              <a:buSzPct val="90000"/>
              <a:buFont typeface="Arial" panose="020B0604020202020204" pitchFamily="34" charset="0"/>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How many are needed?</a:t>
            </a:r>
          </a:p>
          <a:p>
            <a:pPr lvl="1">
              <a:buClr>
                <a:schemeClr val="tx1"/>
              </a:buClr>
              <a:buSzPct val="90000"/>
              <a:buFont typeface="Arial" panose="020B0604020202020204" pitchFamily="34" charset="0"/>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When and how will they be trained</a:t>
            </a:r>
          </a:p>
          <a:p>
            <a:pPr lvl="1">
              <a:buClr>
                <a:schemeClr val="tx1"/>
              </a:buClr>
              <a:buSzPct val="90000"/>
              <a:buFont typeface="Arial" panose="020B0604020202020204" pitchFamily="34" charset="0"/>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How will they be used?</a:t>
            </a:r>
          </a:p>
          <a:p>
            <a:pPr lvl="1">
              <a:buClr>
                <a:schemeClr val="tx1"/>
              </a:buClr>
              <a:buSzPct val="90000"/>
              <a:buFont typeface="Arial" panose="020B0604020202020204" pitchFamily="34" charset="0"/>
              <a:buChar char="•"/>
            </a:pPr>
            <a:r>
              <a:rPr lang="en-US" altLang="en-US" sz="1600" dirty="0">
                <a:latin typeface="Open Sans" panose="020B0606030504020204" pitchFamily="34" charset="0"/>
                <a:ea typeface="Open Sans" panose="020B0606030504020204" pitchFamily="34" charset="0"/>
                <a:cs typeface="Open Sans" panose="020B0606030504020204" pitchFamily="34" charset="0"/>
              </a:rPr>
              <a:t>What are the expectations for the role of coaches?</a:t>
            </a:r>
          </a:p>
        </p:txBody>
      </p:sp>
      <p:sp>
        <p:nvSpPr>
          <p:cNvPr id="5" name="Rectangle 3">
            <a:extLst>
              <a:ext uri="{FF2B5EF4-FFF2-40B4-BE49-F238E27FC236}">
                <a16:creationId xmlns:a16="http://schemas.microsoft.com/office/drawing/2014/main" id="{8470F035-39F0-5BC2-E29D-F8DF22641A2A}"/>
              </a:ext>
            </a:extLst>
          </p:cNvPr>
          <p:cNvSpPr txBox="1">
            <a:spLocks noChangeArrowheads="1"/>
          </p:cNvSpPr>
          <p:nvPr/>
        </p:nvSpPr>
        <p:spPr>
          <a:xfrm>
            <a:off x="5257800" y="1905002"/>
            <a:ext cx="5867400" cy="4218962"/>
          </a:xfrm>
          <a:prstGeom prst="rect">
            <a:avLst/>
          </a:prstGeom>
          <a:ln w="25400">
            <a:solidFill>
              <a:srgbClr val="663300"/>
            </a:solidFill>
          </a:ln>
        </p:spPr>
        <p:txBody>
          <a:bodyPr tIns="91440" bIns="9144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lvl="3" indent="-347472">
              <a:buClr>
                <a:srgbClr val="808080"/>
              </a:buClr>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Will coaches be used?</a:t>
            </a:r>
          </a:p>
          <a:p>
            <a:pPr marL="347472" lvl="3" indent="-347472">
              <a:buClr>
                <a:srgbClr val="808080"/>
              </a:buClr>
              <a:buFont typeface="Arial" panose="020B0604020202020204" pitchFamily="34" charset="0"/>
              <a:buNone/>
              <a:defRP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347472" lvl="3" indent="-347472">
              <a:buClr>
                <a:srgbClr val="808080"/>
              </a:buClr>
              <a:buFont typeface="Arial" panose="020B0604020202020204" pitchFamily="34" charset="0"/>
              <a:buNone/>
              <a:defRPr/>
            </a:pPr>
            <a:r>
              <a:rPr lang="en-US" sz="1600" u="sng" dirty="0">
                <a:latin typeface="Open Sans" panose="020B0606030504020204" pitchFamily="34" charset="0"/>
                <a:ea typeface="Open Sans" panose="020B0606030504020204" pitchFamily="34" charset="0"/>
                <a:cs typeface="Open Sans" panose="020B0606030504020204" pitchFamily="34" charset="0"/>
              </a:rPr>
              <a:t>If Yes:</a:t>
            </a:r>
          </a:p>
          <a:p>
            <a:pPr marL="0" lvl="3" indent="0">
              <a:buClr>
                <a:srgbClr val="808080"/>
              </a:buClr>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Ho many are required?</a:t>
            </a:r>
          </a:p>
          <a:p>
            <a:pPr marL="347472" lvl="3" indent="-347472">
              <a:buClr>
                <a:srgbClr val="808080"/>
              </a:buClr>
              <a:defRP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lvl="3" indent="0">
              <a:buClr>
                <a:srgbClr val="808080"/>
              </a:buClr>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When will coaches be trained?</a:t>
            </a:r>
          </a:p>
          <a:p>
            <a:pPr marL="0" lvl="3" indent="0">
              <a:buClr>
                <a:srgbClr val="808080"/>
              </a:buClr>
              <a:buFont typeface="Arial" panose="020B0604020202020204" pitchFamily="34" charset="0"/>
              <a:buNone/>
              <a:defRP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lvl="3" indent="0">
              <a:buClr>
                <a:srgbClr val="808080"/>
              </a:buClr>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How will coaches be trained?</a:t>
            </a:r>
          </a:p>
          <a:p>
            <a:pPr marL="0" lvl="3" indent="0">
              <a:buClr>
                <a:srgbClr val="808080"/>
              </a:buClr>
              <a:buFont typeface="Arial" panose="020B0604020202020204" pitchFamily="34" charset="0"/>
              <a:buNone/>
              <a:defRP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lvl="3" indent="0">
              <a:buClr>
                <a:srgbClr val="808080"/>
              </a:buClr>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How will coaches be used?</a:t>
            </a:r>
          </a:p>
          <a:p>
            <a:pPr marL="0" lvl="3" indent="0">
              <a:buClr>
                <a:srgbClr val="808080"/>
              </a:buClr>
              <a:buFont typeface="Arial" panose="020B0604020202020204" pitchFamily="34" charset="0"/>
              <a:buNone/>
              <a:defRP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lvl="3" indent="0">
              <a:buClr>
                <a:srgbClr val="808080"/>
              </a:buClr>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What are the expectations for the role of coaches?</a:t>
            </a:r>
          </a:p>
          <a:p>
            <a:pPr marL="230187" lvl="4" indent="0">
              <a:buClr>
                <a:srgbClr val="808080"/>
              </a:buClr>
              <a:buFont typeface="Arial" panose="020B0604020202020204" pitchFamily="34" charset="0"/>
              <a:buNone/>
              <a:defRPr/>
            </a:pPr>
            <a:r>
              <a:rPr lang="en-US" sz="1600" dirty="0">
                <a:latin typeface="Open Sans" panose="020B0606030504020204" pitchFamily="34" charset="0"/>
                <a:ea typeface="Open Sans" panose="020B0606030504020204" pitchFamily="34" charset="0"/>
                <a:cs typeface="Open Sans" panose="020B0606030504020204" pitchFamily="34" charset="0"/>
              </a:rPr>
              <a:t> </a:t>
            </a:r>
          </a:p>
          <a:p>
            <a:pPr marL="347472" lvl="3" indent="-347472">
              <a:buClr>
                <a:srgbClr val="808080"/>
              </a:buClr>
              <a:buFont typeface="Arial" panose="020B0604020202020204" pitchFamily="34" charset="0"/>
              <a:buNone/>
              <a:defRPr/>
            </a:pPr>
            <a:endParaRPr lang="en-US" sz="2000" dirty="0"/>
          </a:p>
          <a:p>
            <a:pPr>
              <a:lnSpc>
                <a:spcPct val="85000"/>
              </a:lnSpc>
              <a:buFont typeface="Wingdings" pitchFamily="2" charset="2"/>
              <a:buNone/>
              <a:defRPr/>
            </a:pPr>
            <a:endParaRPr lang="en-US" sz="1800" dirty="0"/>
          </a:p>
        </p:txBody>
      </p:sp>
      <p:sp>
        <p:nvSpPr>
          <p:cNvPr id="4" name="Slide Number Placeholder 3">
            <a:extLst>
              <a:ext uri="{FF2B5EF4-FFF2-40B4-BE49-F238E27FC236}">
                <a16:creationId xmlns:a16="http://schemas.microsoft.com/office/drawing/2014/main" id="{36223D0D-2652-2F63-2E7C-D8718458195F}"/>
              </a:ext>
            </a:extLst>
          </p:cNvPr>
          <p:cNvSpPr>
            <a:spLocks noGrp="1"/>
          </p:cNvSpPr>
          <p:nvPr>
            <p:ph type="sldNum" sz="quarter" idx="12"/>
          </p:nvPr>
        </p:nvSpPr>
        <p:spPr/>
        <p:txBody>
          <a:bodyPr/>
          <a:lstStyle/>
          <a:p>
            <a:fld id="{BD86DBAA-8A94-4408-9D41-1BFB53B4CF7F}" type="slidenum">
              <a:rPr lang="en-US" smtClean="0"/>
              <a:pPr/>
              <a:t>35</a:t>
            </a:fld>
            <a:endParaRPr lang="en-US"/>
          </a:p>
        </p:txBody>
      </p:sp>
    </p:spTree>
    <p:extLst>
      <p:ext uri="{BB962C8B-B14F-4D97-AF65-F5344CB8AC3E}">
        <p14:creationId xmlns:p14="http://schemas.microsoft.com/office/powerpoint/2010/main" val="2020740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400" y="365125"/>
            <a:ext cx="8792097" cy="1325563"/>
          </a:xfrm>
        </p:spPr>
        <p:txBody>
          <a:bodyPr>
            <a:normAutofit/>
          </a:bodyPr>
          <a:lstStyle/>
          <a:p>
            <a:r>
              <a:rPr lang="en-US" altLang="en-US" sz="4000"/>
              <a:t>Step 7: Develop a Sustainment Plan</a:t>
            </a:r>
          </a:p>
        </p:txBody>
      </p:sp>
      <p:sp>
        <p:nvSpPr>
          <p:cNvPr id="6" name="Text Box 18">
            <a:extLst>
              <a:ext uri="{FF2B5EF4-FFF2-40B4-BE49-F238E27FC236}">
                <a16:creationId xmlns:a16="http://schemas.microsoft.com/office/drawing/2014/main" id="{A39FCD4A-667F-44C1-321F-7A2AC349AA64}"/>
              </a:ext>
              <a:ext uri="{C183D7F6-B498-43B3-948B-1728B52AA6E4}">
                <adec:decorative xmlns:adec="http://schemas.microsoft.com/office/drawing/2017/decorative" val="1"/>
              </a:ext>
            </a:extLst>
          </p:cNvPr>
          <p:cNvSpPr txBox="1">
            <a:spLocks noChangeArrowheads="1"/>
          </p:cNvSpPr>
          <p:nvPr/>
        </p:nvSpPr>
        <p:spPr bwMode="auto">
          <a:xfrm>
            <a:off x="9454613" y="548661"/>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Implementation</a:t>
            </a:r>
          </a:p>
        </p:txBody>
      </p:sp>
      <p:sp>
        <p:nvSpPr>
          <p:cNvPr id="4" name="Rectangle 6">
            <a:extLst>
              <a:ext uri="{FF2B5EF4-FFF2-40B4-BE49-F238E27FC236}">
                <a16:creationId xmlns:a16="http://schemas.microsoft.com/office/drawing/2014/main" id="{F42F335E-24A6-F1DA-0F11-BAE7E6B53901}"/>
              </a:ext>
            </a:extLst>
          </p:cNvPr>
          <p:cNvSpPr>
            <a:spLocks noChangeArrowheads="1"/>
          </p:cNvSpPr>
          <p:nvPr/>
        </p:nvSpPr>
        <p:spPr bwMode="auto">
          <a:xfrm>
            <a:off x="1066799" y="1905001"/>
            <a:ext cx="4391025" cy="4215983"/>
          </a:xfrm>
          <a:prstGeom prst="rect">
            <a:avLst/>
          </a:prstGeom>
          <a:solidFill>
            <a:srgbClr val="DDF9FF"/>
          </a:solidFill>
          <a:ln w="25400">
            <a:solidFill>
              <a:srgbClr val="663300"/>
            </a:solidFill>
            <a:miter lim="800000"/>
            <a:headEnd/>
            <a:tailEnd/>
          </a:ln>
        </p:spPr>
        <p:txBody>
          <a:bodyPr/>
          <a:lstStyle/>
          <a:p>
            <a:pPr>
              <a:defRPr/>
            </a:pPr>
            <a:r>
              <a:rPr lang="en-US" sz="1600" b="1" dirty="0">
                <a:latin typeface="Open Sans" panose="020B0606030504020204" pitchFamily="34" charset="0"/>
                <a:ea typeface="Open Sans" panose="020B0606030504020204" pitchFamily="34" charset="0"/>
                <a:cs typeface="Open Sans" panose="020B0606030504020204" pitchFamily="34" charset="0"/>
              </a:rPr>
              <a:t>Key Actions:</a:t>
            </a:r>
          </a:p>
          <a:p>
            <a:pPr marL="381000" indent="-381000" eaLnBrk="0" hangingPunct="0">
              <a:lnSpc>
                <a:spcPct val="95000"/>
              </a:lnSpc>
              <a:spcBef>
                <a:spcPct val="40000"/>
              </a:spcBef>
              <a:buClr>
                <a:schemeClr val="tx1"/>
              </a:buClr>
              <a:buSzPct val="90000"/>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For your monitoring plan, determine:</a:t>
            </a:r>
          </a:p>
          <a:p>
            <a:pPr marL="749300" lvl="5" indent="-285750" eaLnBrk="0" hangingPunct="0">
              <a:lnSpc>
                <a:spcPct val="95000"/>
              </a:lnSpc>
              <a:spcBef>
                <a:spcPct val="40000"/>
              </a:spcBef>
              <a:buClr>
                <a:schemeClr val="tx1"/>
              </a:buClr>
              <a:buSzPct val="90000"/>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Measures and target outcomes. </a:t>
            </a:r>
          </a:p>
          <a:p>
            <a:pPr marL="749300" lvl="5" indent="-285750" eaLnBrk="0" hangingPunct="0">
              <a:lnSpc>
                <a:spcPct val="95000"/>
              </a:lnSpc>
              <a:spcBef>
                <a:spcPct val="40000"/>
              </a:spcBef>
              <a:buClr>
                <a:schemeClr val="tx1"/>
              </a:buClr>
              <a:buSzPct val="90000"/>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Data source (e.g., existing QI database). </a:t>
            </a:r>
          </a:p>
          <a:p>
            <a:pPr marL="749300" lvl="5" indent="-285750" eaLnBrk="0" hangingPunct="0">
              <a:lnSpc>
                <a:spcPct val="95000"/>
              </a:lnSpc>
              <a:spcBef>
                <a:spcPct val="40000"/>
              </a:spcBef>
              <a:buClr>
                <a:schemeClr val="tx1"/>
              </a:buClr>
              <a:buSzPct val="90000"/>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Resources required (money, time, equipment, personnel, expertise).</a:t>
            </a:r>
          </a:p>
          <a:p>
            <a:pPr marL="749300" lvl="5" indent="-285750" eaLnBrk="0" hangingPunct="0">
              <a:lnSpc>
                <a:spcPct val="95000"/>
              </a:lnSpc>
              <a:spcBef>
                <a:spcPct val="40000"/>
              </a:spcBef>
              <a:buClr>
                <a:schemeClr val="tx1"/>
              </a:buClr>
              <a:buSzPct val="90000"/>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Person(s) responsible for implementation and oversight.</a:t>
            </a:r>
          </a:p>
          <a:p>
            <a:pPr marL="381000" indent="-381000" eaLnBrk="0" hangingPunct="0">
              <a:lnSpc>
                <a:spcPct val="95000"/>
              </a:lnSpc>
              <a:spcBef>
                <a:spcPct val="40000"/>
              </a:spcBef>
              <a:buClr>
                <a:schemeClr val="tx1"/>
              </a:buClr>
              <a:buSzPct val="90000"/>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Determine how data from your monitoring plan will be used to continually improve processes and  performance.</a:t>
            </a:r>
          </a:p>
          <a:p>
            <a:pPr marL="381000" indent="-381000" eaLnBrk="0" hangingPunct="0">
              <a:lnSpc>
                <a:spcPct val="95000"/>
              </a:lnSpc>
              <a:spcBef>
                <a:spcPct val="40000"/>
              </a:spcBef>
              <a:buClr>
                <a:schemeClr val="folHlink"/>
              </a:buClr>
              <a:buSzPct val="90000"/>
              <a:buFont typeface="Wingdings" pitchFamily="2" charset="2"/>
              <a:buChar char="n"/>
              <a:defRPr/>
            </a:pPr>
            <a:endParaRPr lang="en-US" sz="1600" dirty="0"/>
          </a:p>
        </p:txBody>
      </p:sp>
      <p:sp>
        <p:nvSpPr>
          <p:cNvPr id="3" name="Rectangle 4">
            <a:extLst>
              <a:ext uri="{FF2B5EF4-FFF2-40B4-BE49-F238E27FC236}">
                <a16:creationId xmlns:a16="http://schemas.microsoft.com/office/drawing/2014/main" id="{644D8C70-4FB4-44E9-40F5-FB76C24BE2BB}"/>
              </a:ext>
            </a:extLst>
          </p:cNvPr>
          <p:cNvSpPr txBox="1">
            <a:spLocks noChangeArrowheads="1"/>
          </p:cNvSpPr>
          <p:nvPr/>
        </p:nvSpPr>
        <p:spPr>
          <a:xfrm>
            <a:off x="5885575" y="1905001"/>
            <a:ext cx="5239626" cy="4215983"/>
          </a:xfrm>
          <a:prstGeom prst="rect">
            <a:avLst/>
          </a:prstGeom>
          <a:ln w="25400">
            <a:solidFill>
              <a:srgbClr val="663300"/>
            </a:solidFill>
          </a:ln>
        </p:spPr>
        <p:txBody>
          <a:bodyPr tIns="91440" bIns="9144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1700" b="1" dirty="0">
                <a:latin typeface="Open Sans" panose="020B0606030504020204" pitchFamily="34" charset="0"/>
                <a:ea typeface="Open Sans" panose="020B0606030504020204" pitchFamily="34" charset="0"/>
                <a:cs typeface="Open Sans" panose="020B0606030504020204" pitchFamily="34" charset="0"/>
              </a:rPr>
              <a:t>Identify Components of a Monitoring Plan: </a:t>
            </a:r>
          </a:p>
          <a:p>
            <a:pPr marL="0" indent="0">
              <a:buFont typeface="Arial" panose="020B0604020202020204" pitchFamily="34" charset="0"/>
              <a:buNone/>
              <a:defRPr/>
            </a:pPr>
            <a:r>
              <a:rPr lang="en-US" sz="1700" dirty="0">
                <a:latin typeface="Open Sans" panose="020B0606030504020204" pitchFamily="34" charset="0"/>
                <a:ea typeface="Open Sans" panose="020B0606030504020204" pitchFamily="34" charset="0"/>
                <a:cs typeface="Open Sans" panose="020B0606030504020204" pitchFamily="34" charset="0"/>
              </a:rPr>
              <a:t>1. Measures and Targeted Outcomes:</a:t>
            </a:r>
          </a:p>
          <a:p>
            <a:pPr>
              <a:buFont typeface="Wingdings" pitchFamily="2" charset="2"/>
              <a:buNone/>
              <a:defRPr/>
            </a:pPr>
            <a:endParaRPr lang="en-US" sz="1700" dirty="0">
              <a:latin typeface="Open Sans" panose="020B0606030504020204" pitchFamily="34" charset="0"/>
              <a:ea typeface="Open Sans" panose="020B0606030504020204" pitchFamily="34" charset="0"/>
              <a:cs typeface="Open Sans" panose="020B0606030504020204" pitchFamily="34" charset="0"/>
            </a:endParaRPr>
          </a:p>
          <a:p>
            <a:pPr>
              <a:buFont typeface="Wingdings" pitchFamily="2" charset="2"/>
              <a:buNone/>
              <a:defRPr/>
            </a:pPr>
            <a:endParaRPr lang="en-US" sz="1700" dirty="0">
              <a:latin typeface="Open Sans" panose="020B0606030504020204" pitchFamily="34" charset="0"/>
              <a:ea typeface="Open Sans" panose="020B0606030504020204" pitchFamily="34" charset="0"/>
              <a:cs typeface="Open Sans" panose="020B0606030504020204" pitchFamily="34" charset="0"/>
            </a:endParaRPr>
          </a:p>
          <a:p>
            <a:pPr>
              <a:buFont typeface="Wingdings" pitchFamily="2" charset="2"/>
              <a:buNone/>
              <a:defRPr/>
            </a:pPr>
            <a:r>
              <a:rPr lang="en-US" sz="1700" dirty="0">
                <a:latin typeface="Open Sans" panose="020B0606030504020204" pitchFamily="34" charset="0"/>
                <a:ea typeface="Open Sans" panose="020B0606030504020204" pitchFamily="34" charset="0"/>
                <a:cs typeface="Open Sans" panose="020B0606030504020204" pitchFamily="34" charset="0"/>
              </a:rPr>
              <a:t>2. Data Sources: </a:t>
            </a:r>
          </a:p>
          <a:p>
            <a:pPr>
              <a:defRPr/>
            </a:pPr>
            <a:endParaRPr lang="en-US" sz="1700" dirty="0">
              <a:latin typeface="Open Sans" panose="020B0606030504020204" pitchFamily="34" charset="0"/>
              <a:ea typeface="Open Sans" panose="020B0606030504020204" pitchFamily="34" charset="0"/>
              <a:cs typeface="Open Sans" panose="020B0606030504020204" pitchFamily="34" charset="0"/>
            </a:endParaRPr>
          </a:p>
          <a:p>
            <a:pPr>
              <a:defRPr/>
            </a:pPr>
            <a:endParaRPr lang="en-US" sz="1700" dirty="0">
              <a:latin typeface="Open Sans" panose="020B0606030504020204" pitchFamily="34" charset="0"/>
              <a:ea typeface="Open Sans" panose="020B0606030504020204" pitchFamily="34" charset="0"/>
              <a:cs typeface="Open Sans" panose="020B0606030504020204" pitchFamily="34" charset="0"/>
            </a:endParaRPr>
          </a:p>
          <a:p>
            <a:pPr>
              <a:buFont typeface="Wingdings" pitchFamily="2" charset="2"/>
              <a:buNone/>
              <a:defRPr/>
            </a:pPr>
            <a:r>
              <a:rPr lang="en-US" sz="1700" dirty="0">
                <a:latin typeface="Open Sans" panose="020B0606030504020204" pitchFamily="34" charset="0"/>
                <a:ea typeface="Open Sans" panose="020B0606030504020204" pitchFamily="34" charset="0"/>
                <a:cs typeface="Open Sans" panose="020B0606030504020204" pitchFamily="34" charset="0"/>
              </a:rPr>
              <a:t>3. Resource Requirements: </a:t>
            </a:r>
          </a:p>
          <a:p>
            <a:pPr>
              <a:buFont typeface="Wingdings" pitchFamily="2" charset="2"/>
              <a:buNone/>
              <a:defRPr/>
            </a:pPr>
            <a:endParaRPr lang="en-US" sz="1700" dirty="0">
              <a:latin typeface="Open Sans" panose="020B0606030504020204" pitchFamily="34" charset="0"/>
              <a:ea typeface="Open Sans" panose="020B0606030504020204" pitchFamily="34" charset="0"/>
              <a:cs typeface="Open Sans" panose="020B0606030504020204" pitchFamily="34" charset="0"/>
            </a:endParaRPr>
          </a:p>
          <a:p>
            <a:pPr>
              <a:buFont typeface="Wingdings" pitchFamily="2" charset="2"/>
              <a:buNone/>
              <a:defRPr/>
            </a:pPr>
            <a:endParaRPr lang="en-US" sz="1700" dirty="0">
              <a:latin typeface="Open Sans" panose="020B0606030504020204" pitchFamily="34" charset="0"/>
              <a:ea typeface="Open Sans" panose="020B0606030504020204" pitchFamily="34" charset="0"/>
              <a:cs typeface="Open Sans" panose="020B0606030504020204" pitchFamily="34" charset="0"/>
            </a:endParaRPr>
          </a:p>
          <a:p>
            <a:pPr>
              <a:buFont typeface="Wingdings" pitchFamily="2" charset="2"/>
              <a:buNone/>
              <a:defRPr/>
            </a:pPr>
            <a:r>
              <a:rPr lang="en-US" sz="1700" dirty="0">
                <a:latin typeface="Open Sans" panose="020B0606030504020204" pitchFamily="34" charset="0"/>
                <a:ea typeface="Open Sans" panose="020B0606030504020204" pitchFamily="34" charset="0"/>
                <a:cs typeface="Open Sans" panose="020B0606030504020204" pitchFamily="34" charset="0"/>
              </a:rPr>
              <a:t>4. Individual Responsible: </a:t>
            </a:r>
          </a:p>
          <a:p>
            <a:pPr>
              <a:buFont typeface="Wingdings" pitchFamily="2" charset="2"/>
              <a:buNone/>
              <a:defRPr/>
            </a:pPr>
            <a:endParaRPr lang="en-US" sz="2000" dirty="0"/>
          </a:p>
          <a:p>
            <a:pPr>
              <a:buFont typeface="Wingdings" pitchFamily="2" charset="2"/>
              <a:buNone/>
              <a:defRPr/>
            </a:pPr>
            <a:r>
              <a:rPr lang="en-US" sz="2000" dirty="0"/>
              <a:t>  </a:t>
            </a:r>
          </a:p>
          <a:p>
            <a:pPr>
              <a:defRPr/>
            </a:pPr>
            <a:endParaRPr lang="en-US" sz="2000" dirty="0"/>
          </a:p>
        </p:txBody>
      </p:sp>
      <p:sp>
        <p:nvSpPr>
          <p:cNvPr id="2" name="Slide Number Placeholder 1">
            <a:extLst>
              <a:ext uri="{FF2B5EF4-FFF2-40B4-BE49-F238E27FC236}">
                <a16:creationId xmlns:a16="http://schemas.microsoft.com/office/drawing/2014/main" id="{79F96B18-7344-8221-2B57-B26169F03877}"/>
              </a:ext>
            </a:extLst>
          </p:cNvPr>
          <p:cNvSpPr>
            <a:spLocks noGrp="1"/>
          </p:cNvSpPr>
          <p:nvPr>
            <p:ph type="sldNum" sz="quarter" idx="12"/>
          </p:nvPr>
        </p:nvSpPr>
        <p:spPr/>
        <p:txBody>
          <a:bodyPr/>
          <a:lstStyle/>
          <a:p>
            <a:fld id="{BD86DBAA-8A94-4408-9D41-1BFB53B4CF7F}" type="slidenum">
              <a:rPr lang="en-US" smtClean="0"/>
              <a:pPr/>
              <a:t>36</a:t>
            </a:fld>
            <a:endParaRPr lang="en-US"/>
          </a:p>
        </p:txBody>
      </p:sp>
    </p:spTree>
    <p:extLst>
      <p:ext uri="{BB962C8B-B14F-4D97-AF65-F5344CB8AC3E}">
        <p14:creationId xmlns:p14="http://schemas.microsoft.com/office/powerpoint/2010/main" val="130209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400" y="365125"/>
            <a:ext cx="9073213" cy="1325563"/>
          </a:xfrm>
        </p:spPr>
        <p:txBody>
          <a:bodyPr>
            <a:normAutofit/>
          </a:bodyPr>
          <a:lstStyle/>
          <a:p>
            <a:r>
              <a:rPr lang="en-US" altLang="en-US" sz="4000" dirty="0"/>
              <a:t>Step 8: Develop a Communications Plan</a:t>
            </a:r>
          </a:p>
        </p:txBody>
      </p:sp>
      <p:sp>
        <p:nvSpPr>
          <p:cNvPr id="3" name="Text Box 18">
            <a:extLst>
              <a:ext uri="{FF2B5EF4-FFF2-40B4-BE49-F238E27FC236}">
                <a16:creationId xmlns:a16="http://schemas.microsoft.com/office/drawing/2014/main" id="{2FFA22C5-C0B4-211B-FCCC-B7AC9C386FD5}"/>
              </a:ext>
              <a:ext uri="{C183D7F6-B498-43B3-948B-1728B52AA6E4}">
                <adec:decorative xmlns:adec="http://schemas.microsoft.com/office/drawing/2017/decorative" val="1"/>
              </a:ext>
            </a:extLst>
          </p:cNvPr>
          <p:cNvSpPr txBox="1">
            <a:spLocks noChangeArrowheads="1"/>
          </p:cNvSpPr>
          <p:nvPr/>
        </p:nvSpPr>
        <p:spPr bwMode="auto">
          <a:xfrm>
            <a:off x="9454613" y="548661"/>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Implementation</a:t>
            </a:r>
          </a:p>
        </p:txBody>
      </p:sp>
      <p:sp>
        <p:nvSpPr>
          <p:cNvPr id="18437" name="Rectangle 7"/>
          <p:cNvSpPr>
            <a:spLocks noChangeArrowheads="1"/>
          </p:cNvSpPr>
          <p:nvPr/>
        </p:nvSpPr>
        <p:spPr bwMode="auto">
          <a:xfrm>
            <a:off x="1066800" y="1904999"/>
            <a:ext cx="4572000" cy="4262437"/>
          </a:xfrm>
          <a:prstGeom prst="rect">
            <a:avLst/>
          </a:prstGeom>
          <a:solidFill>
            <a:srgbClr val="DDF9FF"/>
          </a:solidFill>
          <a:ln w="25400">
            <a:solidFill>
              <a:srgbClr val="663300"/>
            </a:solidFill>
            <a:miter lim="800000"/>
            <a:headEnd/>
            <a:tailEnd/>
          </a:ln>
        </p:spPr>
        <p:txBody>
          <a:bodyPr tIns="91440" bIns="91440"/>
          <a:lstStyle/>
          <a:p>
            <a:pPr marL="347472" indent="-347472">
              <a:defRPr/>
            </a:pPr>
            <a:r>
              <a:rPr lang="en-US" sz="1600" b="1" dirty="0">
                <a:latin typeface="Open Sans" panose="020B0606030504020204" pitchFamily="34" charset="0"/>
                <a:ea typeface="Open Sans" panose="020B0606030504020204" pitchFamily="34" charset="0"/>
                <a:cs typeface="Open Sans" panose="020B0606030504020204" pitchFamily="34" charset="0"/>
              </a:rPr>
              <a:t>Key Actions: </a:t>
            </a:r>
          </a:p>
          <a:p>
            <a:pPr marL="347472" indent="-347472">
              <a:defRP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347472" indent="-347472">
              <a:defRPr/>
            </a:pPr>
            <a:r>
              <a:rPr lang="en-US" sz="1600" dirty="0">
                <a:latin typeface="Open Sans" panose="020B0606030504020204" pitchFamily="34" charset="0"/>
                <a:ea typeface="Open Sans" panose="020B0606030504020204" pitchFamily="34" charset="0"/>
                <a:cs typeface="Open Sans" panose="020B0606030504020204" pitchFamily="34" charset="0"/>
              </a:rPr>
              <a:t>Develop a communications plan.</a:t>
            </a:r>
          </a:p>
          <a:p>
            <a:pPr marL="381000" lvl="3" indent="-381000" eaLnBrk="0" hangingPunct="0">
              <a:lnSpc>
                <a:spcPct val="95000"/>
              </a:lnSpc>
              <a:spcBef>
                <a:spcPct val="40000"/>
              </a:spcBef>
              <a:buClr>
                <a:schemeClr val="tx1"/>
              </a:buClr>
              <a:buSzPct val="90000"/>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Identify goals for communication with this group. What do you want to achieve?</a:t>
            </a:r>
          </a:p>
          <a:p>
            <a:pPr marL="381000" lvl="3" indent="-381000" eaLnBrk="0" hangingPunct="0">
              <a:lnSpc>
                <a:spcPct val="95000"/>
              </a:lnSpc>
              <a:spcBef>
                <a:spcPct val="40000"/>
              </a:spcBef>
              <a:buClr>
                <a:schemeClr val="tx1"/>
              </a:buClr>
              <a:buSzPct val="90000"/>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Who will receive the information?</a:t>
            </a:r>
          </a:p>
          <a:p>
            <a:pPr marL="381000" lvl="3" indent="-381000" eaLnBrk="0" hangingPunct="0">
              <a:lnSpc>
                <a:spcPct val="95000"/>
              </a:lnSpc>
              <a:spcBef>
                <a:spcPct val="40000"/>
              </a:spcBef>
              <a:buClr>
                <a:schemeClr val="tx1"/>
              </a:buClr>
              <a:buSzPct val="90000"/>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What information will you  communicate?</a:t>
            </a:r>
          </a:p>
          <a:p>
            <a:pPr marL="381000" lvl="3" indent="-381000" eaLnBrk="0" hangingPunct="0">
              <a:lnSpc>
                <a:spcPct val="95000"/>
              </a:lnSpc>
              <a:spcBef>
                <a:spcPct val="40000"/>
              </a:spcBef>
              <a:buClr>
                <a:schemeClr val="tx1"/>
              </a:buClr>
              <a:buSzPct val="90000"/>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When and how often will you communicate? </a:t>
            </a:r>
          </a:p>
          <a:p>
            <a:pPr marL="381000" lvl="3" indent="-381000" eaLnBrk="0" hangingPunct="0">
              <a:lnSpc>
                <a:spcPct val="95000"/>
              </a:lnSpc>
              <a:spcBef>
                <a:spcPct val="40000"/>
              </a:spcBef>
              <a:buClr>
                <a:schemeClr val="tx1"/>
              </a:buClr>
              <a:buSzPct val="90000"/>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How will you communicate (e.g., reports, presentations, emails)?</a:t>
            </a:r>
          </a:p>
        </p:txBody>
      </p:sp>
      <p:sp>
        <p:nvSpPr>
          <p:cNvPr id="18435" name="Rectangle 4"/>
          <p:cNvSpPr>
            <a:spLocks noGrp="1" noChangeArrowheads="1"/>
          </p:cNvSpPr>
          <p:nvPr>
            <p:ph type="body" sz="half" idx="2"/>
          </p:nvPr>
        </p:nvSpPr>
        <p:spPr>
          <a:ln w="19050">
            <a:solidFill>
              <a:schemeClr val="tx1"/>
            </a:solidFill>
          </a:ln>
        </p:spPr>
        <p:txBody>
          <a:bodyPr>
            <a:normAutofit fontScale="55000" lnSpcReduction="20000"/>
          </a:bodyPr>
          <a:lstStyle/>
          <a:p>
            <a:pPr marL="0" indent="0">
              <a:buNone/>
            </a:pPr>
            <a:r>
              <a:rPr lang="en-US" altLang="en-US" dirty="0"/>
              <a:t>Who are the stakeholders? </a:t>
            </a:r>
          </a:p>
          <a:p>
            <a:pPr marL="0" indent="0">
              <a:buFont typeface="Arial" panose="020B0604020202020204" pitchFamily="34" charset="0"/>
              <a:buNone/>
              <a:defRPr/>
            </a:pPr>
            <a:r>
              <a:rPr lang="en-US" sz="2800" dirty="0">
                <a:latin typeface="Open Sans" panose="020B0606030504020204" pitchFamily="34" charset="0"/>
                <a:ea typeface="Open Sans" panose="020B0606030504020204" pitchFamily="34" charset="0"/>
                <a:cs typeface="Open Sans" panose="020B0606030504020204" pitchFamily="34" charset="0"/>
              </a:rPr>
              <a:t>1.</a:t>
            </a:r>
          </a:p>
          <a:p>
            <a:pPr>
              <a:buFont typeface="Wingdings" pitchFamily="2" charset="2"/>
              <a:buNone/>
              <a:defRPr/>
            </a:pPr>
            <a:r>
              <a:rPr lang="en-US" sz="2800" dirty="0">
                <a:latin typeface="Open Sans" panose="020B0606030504020204" pitchFamily="34" charset="0"/>
                <a:ea typeface="Open Sans" panose="020B0606030504020204" pitchFamily="34" charset="0"/>
                <a:cs typeface="Open Sans" panose="020B0606030504020204" pitchFamily="34" charset="0"/>
              </a:rPr>
              <a:t>2.</a:t>
            </a:r>
          </a:p>
          <a:p>
            <a:pPr marL="0" indent="0">
              <a:buNone/>
            </a:pPr>
            <a:r>
              <a:rPr lang="en-US" altLang="en-US" dirty="0"/>
              <a:t>What do you want to achieve?</a:t>
            </a:r>
          </a:p>
          <a:p>
            <a:pPr marL="0" indent="0">
              <a:buFont typeface="Arial" panose="020B0604020202020204" pitchFamily="34" charset="0"/>
              <a:buNone/>
              <a:defRPr/>
            </a:pPr>
            <a:r>
              <a:rPr lang="en-US" sz="2800" dirty="0">
                <a:latin typeface="Open Sans" panose="020B0606030504020204" pitchFamily="34" charset="0"/>
                <a:ea typeface="Open Sans" panose="020B0606030504020204" pitchFamily="34" charset="0"/>
                <a:cs typeface="Open Sans" panose="020B0606030504020204" pitchFamily="34" charset="0"/>
              </a:rPr>
              <a:t>1.</a:t>
            </a:r>
          </a:p>
          <a:p>
            <a:pPr>
              <a:buFont typeface="Wingdings" pitchFamily="2" charset="2"/>
              <a:buNone/>
              <a:defRPr/>
            </a:pPr>
            <a:r>
              <a:rPr lang="en-US" sz="2800" dirty="0">
                <a:latin typeface="Open Sans" panose="020B0606030504020204" pitchFamily="34" charset="0"/>
                <a:ea typeface="Open Sans" panose="020B0606030504020204" pitchFamily="34" charset="0"/>
                <a:cs typeface="Open Sans" panose="020B0606030504020204" pitchFamily="34" charset="0"/>
              </a:rPr>
              <a:t>2.</a:t>
            </a:r>
          </a:p>
          <a:p>
            <a:pPr marL="0" indent="0">
              <a:buNone/>
            </a:pPr>
            <a:r>
              <a:rPr lang="en-US" altLang="en-US" dirty="0"/>
              <a:t>What information will you communicate?</a:t>
            </a:r>
          </a:p>
          <a:p>
            <a:pPr marL="0" indent="0">
              <a:buFont typeface="Arial" panose="020B0604020202020204" pitchFamily="34" charset="0"/>
              <a:buNone/>
              <a:defRPr/>
            </a:pPr>
            <a:r>
              <a:rPr lang="en-US" sz="2800" dirty="0">
                <a:latin typeface="Open Sans" panose="020B0606030504020204" pitchFamily="34" charset="0"/>
                <a:ea typeface="Open Sans" panose="020B0606030504020204" pitchFamily="34" charset="0"/>
                <a:cs typeface="Open Sans" panose="020B0606030504020204" pitchFamily="34" charset="0"/>
              </a:rPr>
              <a:t>1.</a:t>
            </a:r>
          </a:p>
          <a:p>
            <a:pPr>
              <a:buFont typeface="Wingdings" pitchFamily="2" charset="2"/>
              <a:buNone/>
              <a:defRPr/>
            </a:pPr>
            <a:r>
              <a:rPr lang="en-US" sz="2800" dirty="0">
                <a:latin typeface="Open Sans" panose="020B0606030504020204" pitchFamily="34" charset="0"/>
                <a:ea typeface="Open Sans" panose="020B0606030504020204" pitchFamily="34" charset="0"/>
                <a:cs typeface="Open Sans" panose="020B0606030504020204" pitchFamily="34" charset="0"/>
              </a:rPr>
              <a:t>2.</a:t>
            </a:r>
          </a:p>
          <a:p>
            <a:pPr marL="0" indent="0">
              <a:buNone/>
            </a:pPr>
            <a:r>
              <a:rPr lang="en-US" altLang="en-US" dirty="0"/>
              <a:t>When will you communicate?</a:t>
            </a:r>
          </a:p>
          <a:p>
            <a:pPr marL="0" indent="0">
              <a:buFont typeface="Arial" panose="020B0604020202020204" pitchFamily="34" charset="0"/>
              <a:buNone/>
              <a:defRPr/>
            </a:pPr>
            <a:r>
              <a:rPr lang="en-US" sz="2800" dirty="0">
                <a:latin typeface="Open Sans" panose="020B0606030504020204" pitchFamily="34" charset="0"/>
                <a:ea typeface="Open Sans" panose="020B0606030504020204" pitchFamily="34" charset="0"/>
                <a:cs typeface="Open Sans" panose="020B0606030504020204" pitchFamily="34" charset="0"/>
              </a:rPr>
              <a:t>1.</a:t>
            </a:r>
          </a:p>
          <a:p>
            <a:pPr>
              <a:buFont typeface="Wingdings" pitchFamily="2" charset="2"/>
              <a:buNone/>
              <a:defRPr/>
            </a:pPr>
            <a:r>
              <a:rPr lang="en-US" sz="2800" dirty="0">
                <a:latin typeface="Open Sans" panose="020B0606030504020204" pitchFamily="34" charset="0"/>
                <a:ea typeface="Open Sans" panose="020B0606030504020204" pitchFamily="34" charset="0"/>
                <a:cs typeface="Open Sans" panose="020B0606030504020204" pitchFamily="34" charset="0"/>
              </a:rPr>
              <a:t>2.</a:t>
            </a:r>
          </a:p>
          <a:p>
            <a:pPr marL="0" indent="0">
              <a:buNone/>
            </a:pPr>
            <a:r>
              <a:rPr lang="en-US" altLang="en-US" dirty="0"/>
              <a:t>How will you communicate?</a:t>
            </a:r>
          </a:p>
          <a:p>
            <a:pPr marL="0" indent="0">
              <a:buNone/>
              <a:defRPr/>
            </a:pPr>
            <a:r>
              <a:rPr lang="en-US" dirty="0">
                <a:latin typeface="Open Sans" panose="020B0606030504020204" pitchFamily="34" charset="0"/>
                <a:ea typeface="Open Sans" panose="020B0606030504020204" pitchFamily="34" charset="0"/>
                <a:cs typeface="Open Sans" panose="020B0606030504020204" pitchFamily="34" charset="0"/>
              </a:rPr>
              <a:t>1.</a:t>
            </a:r>
          </a:p>
          <a:p>
            <a:pPr>
              <a:buNone/>
              <a:defRPr/>
            </a:pPr>
            <a:r>
              <a:rPr lang="en-US" dirty="0">
                <a:latin typeface="Open Sans" panose="020B0606030504020204" pitchFamily="34" charset="0"/>
                <a:ea typeface="Open Sans" panose="020B0606030504020204" pitchFamily="34" charset="0"/>
                <a:cs typeface="Open Sans" panose="020B0606030504020204" pitchFamily="34" charset="0"/>
              </a:rPr>
              <a:t>2.</a:t>
            </a:r>
          </a:p>
        </p:txBody>
      </p:sp>
      <p:sp>
        <p:nvSpPr>
          <p:cNvPr id="2" name="Slide Number Placeholder 1">
            <a:extLst>
              <a:ext uri="{FF2B5EF4-FFF2-40B4-BE49-F238E27FC236}">
                <a16:creationId xmlns:a16="http://schemas.microsoft.com/office/drawing/2014/main" id="{54E21D39-0CCF-44C8-05FC-238A2A2F38C4}"/>
              </a:ext>
            </a:extLst>
          </p:cNvPr>
          <p:cNvSpPr>
            <a:spLocks noGrp="1"/>
          </p:cNvSpPr>
          <p:nvPr>
            <p:ph type="sldNum" sz="quarter" idx="12"/>
          </p:nvPr>
        </p:nvSpPr>
        <p:spPr/>
        <p:txBody>
          <a:bodyPr/>
          <a:lstStyle/>
          <a:p>
            <a:fld id="{BD86DBAA-8A94-4408-9D41-1BFB53B4CF7F}" type="slidenum">
              <a:rPr lang="en-US" smtClean="0"/>
              <a:pPr/>
              <a:t>37</a:t>
            </a:fld>
            <a:endParaRPr lang="en-US"/>
          </a:p>
        </p:txBody>
      </p:sp>
    </p:spTree>
    <p:extLst>
      <p:ext uri="{BB962C8B-B14F-4D97-AF65-F5344CB8AC3E}">
        <p14:creationId xmlns:p14="http://schemas.microsoft.com/office/powerpoint/2010/main" val="3884851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400" y="365125"/>
            <a:ext cx="9073213" cy="1325563"/>
          </a:xfrm>
        </p:spPr>
        <p:txBody>
          <a:bodyPr>
            <a:normAutofit/>
          </a:bodyPr>
          <a:lstStyle/>
          <a:p>
            <a:r>
              <a:rPr lang="en-US" altLang="en-US" sz="4000" dirty="0"/>
              <a:t>Step 9. Develop an Implementation Plan Timeline</a:t>
            </a:r>
          </a:p>
        </p:txBody>
      </p:sp>
      <p:sp>
        <p:nvSpPr>
          <p:cNvPr id="3" name="Text Box 18">
            <a:extLst>
              <a:ext uri="{FF2B5EF4-FFF2-40B4-BE49-F238E27FC236}">
                <a16:creationId xmlns:a16="http://schemas.microsoft.com/office/drawing/2014/main" id="{B3FD0EFC-05D7-B48F-97F5-C2B54E5E8AB5}"/>
              </a:ext>
              <a:ext uri="{C183D7F6-B498-43B3-948B-1728B52AA6E4}">
                <adec:decorative xmlns:adec="http://schemas.microsoft.com/office/drawing/2017/decorative" val="1"/>
              </a:ext>
            </a:extLst>
          </p:cNvPr>
          <p:cNvSpPr txBox="1">
            <a:spLocks noChangeArrowheads="1"/>
          </p:cNvSpPr>
          <p:nvPr/>
        </p:nvSpPr>
        <p:spPr bwMode="auto">
          <a:xfrm>
            <a:off x="9454613" y="548661"/>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Implementation</a:t>
            </a:r>
          </a:p>
        </p:txBody>
      </p:sp>
      <p:pic>
        <p:nvPicPr>
          <p:cNvPr id="6" name="Picture 5" descr="This table depicts an example timeline with four columns: step, lead, completion date, resources required.">
            <a:extLst>
              <a:ext uri="{FF2B5EF4-FFF2-40B4-BE49-F238E27FC236}">
                <a16:creationId xmlns:a16="http://schemas.microsoft.com/office/drawing/2014/main" id="{94371F34-7F7F-FDFB-AAA8-3A22CF738489}"/>
              </a:ext>
            </a:extLst>
          </p:cNvPr>
          <p:cNvPicPr>
            <a:picLocks noChangeAspect="1"/>
          </p:cNvPicPr>
          <p:nvPr/>
        </p:nvPicPr>
        <p:blipFill>
          <a:blip r:embed="rId3"/>
          <a:stretch>
            <a:fillRect/>
          </a:stretch>
        </p:blipFill>
        <p:spPr>
          <a:xfrm>
            <a:off x="575593" y="1874224"/>
            <a:ext cx="11040813" cy="4279763"/>
          </a:xfrm>
          <a:prstGeom prst="rect">
            <a:avLst/>
          </a:prstGeom>
        </p:spPr>
      </p:pic>
      <p:sp>
        <p:nvSpPr>
          <p:cNvPr id="2" name="Slide Number Placeholder 1">
            <a:extLst>
              <a:ext uri="{FF2B5EF4-FFF2-40B4-BE49-F238E27FC236}">
                <a16:creationId xmlns:a16="http://schemas.microsoft.com/office/drawing/2014/main" id="{C071A0B7-FF3B-3D87-9656-D71D4E0B6188}"/>
              </a:ext>
            </a:extLst>
          </p:cNvPr>
          <p:cNvSpPr>
            <a:spLocks noGrp="1"/>
          </p:cNvSpPr>
          <p:nvPr>
            <p:ph type="sldNum" sz="quarter" idx="12"/>
          </p:nvPr>
        </p:nvSpPr>
        <p:spPr/>
        <p:txBody>
          <a:bodyPr/>
          <a:lstStyle/>
          <a:p>
            <a:fld id="{BD86DBAA-8A94-4408-9D41-1BFB53B4CF7F}" type="slidenum">
              <a:rPr lang="en-US" smtClean="0"/>
              <a:pPr/>
              <a:t>38</a:t>
            </a:fld>
            <a:endParaRPr lang="en-US"/>
          </a:p>
        </p:txBody>
      </p:sp>
    </p:spTree>
    <p:extLst>
      <p:ext uri="{BB962C8B-B14F-4D97-AF65-F5344CB8AC3E}">
        <p14:creationId xmlns:p14="http://schemas.microsoft.com/office/powerpoint/2010/main" val="4126248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t>Change Team Meetings</a:t>
            </a:r>
          </a:p>
        </p:txBody>
      </p:sp>
      <p:sp>
        <p:nvSpPr>
          <p:cNvPr id="3" name="Text Box 18">
            <a:extLst>
              <a:ext uri="{FF2B5EF4-FFF2-40B4-BE49-F238E27FC236}">
                <a16:creationId xmlns:a16="http://schemas.microsoft.com/office/drawing/2014/main" id="{02D0B912-0061-8632-B2AC-3D14286B233D}"/>
              </a:ext>
              <a:ext uri="{C183D7F6-B498-43B3-948B-1728B52AA6E4}">
                <adec:decorative xmlns:adec="http://schemas.microsoft.com/office/drawing/2017/decorative" val="1"/>
              </a:ext>
            </a:extLst>
          </p:cNvPr>
          <p:cNvSpPr txBox="1">
            <a:spLocks noChangeArrowheads="1"/>
          </p:cNvSpPr>
          <p:nvPr/>
        </p:nvSpPr>
        <p:spPr bwMode="auto">
          <a:xfrm>
            <a:off x="9454613" y="548661"/>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Implementation</a:t>
            </a:r>
          </a:p>
        </p:txBody>
      </p:sp>
      <p:pic>
        <p:nvPicPr>
          <p:cNvPr id="5" name="Picture 4" descr="This table depicts an example of change team meetings with three columns with purpose, lead and meeting date.">
            <a:extLst>
              <a:ext uri="{FF2B5EF4-FFF2-40B4-BE49-F238E27FC236}">
                <a16:creationId xmlns:a16="http://schemas.microsoft.com/office/drawing/2014/main" id="{8E4D7DC5-5B1F-23EF-C3C0-A34C3841513B}"/>
              </a:ext>
            </a:extLst>
          </p:cNvPr>
          <p:cNvPicPr>
            <a:picLocks noChangeAspect="1"/>
          </p:cNvPicPr>
          <p:nvPr/>
        </p:nvPicPr>
        <p:blipFill>
          <a:blip r:embed="rId3"/>
          <a:stretch>
            <a:fillRect/>
          </a:stretch>
        </p:blipFill>
        <p:spPr>
          <a:xfrm>
            <a:off x="584738" y="1955441"/>
            <a:ext cx="11022523" cy="4249280"/>
          </a:xfrm>
          <a:prstGeom prst="rect">
            <a:avLst/>
          </a:prstGeom>
        </p:spPr>
      </p:pic>
      <p:sp>
        <p:nvSpPr>
          <p:cNvPr id="2" name="Slide Number Placeholder 1">
            <a:extLst>
              <a:ext uri="{FF2B5EF4-FFF2-40B4-BE49-F238E27FC236}">
                <a16:creationId xmlns:a16="http://schemas.microsoft.com/office/drawing/2014/main" id="{67C4949C-06A6-14F2-04EC-26A0F5CCEAD6}"/>
              </a:ext>
            </a:extLst>
          </p:cNvPr>
          <p:cNvSpPr>
            <a:spLocks noGrp="1"/>
          </p:cNvSpPr>
          <p:nvPr>
            <p:ph type="sldNum" sz="quarter" idx="12"/>
          </p:nvPr>
        </p:nvSpPr>
        <p:spPr/>
        <p:txBody>
          <a:bodyPr/>
          <a:lstStyle/>
          <a:p>
            <a:fld id="{BD86DBAA-8A94-4408-9D41-1BFB53B4CF7F}" type="slidenum">
              <a:rPr lang="en-US" smtClean="0"/>
              <a:pPr/>
              <a:t>39</a:t>
            </a:fld>
            <a:endParaRPr lang="en-US"/>
          </a:p>
        </p:txBody>
      </p:sp>
    </p:spTree>
    <p:extLst>
      <p:ext uri="{BB962C8B-B14F-4D97-AF65-F5344CB8AC3E}">
        <p14:creationId xmlns:p14="http://schemas.microsoft.com/office/powerpoint/2010/main" val="4061114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dirty="0"/>
              <a:t>Day 2 Objectives</a:t>
            </a:r>
          </a:p>
        </p:txBody>
      </p:sp>
      <p:sp>
        <p:nvSpPr>
          <p:cNvPr id="7" name="Text Box 18">
            <a:extLst>
              <a:ext uri="{FF2B5EF4-FFF2-40B4-BE49-F238E27FC236}">
                <a16:creationId xmlns:a16="http://schemas.microsoft.com/office/drawing/2014/main" id="{574C95BD-36D3-4538-E6D0-DB53CF88F122}"/>
              </a:ext>
              <a:ext uri="{C183D7F6-B498-43B3-948B-1728B52AA6E4}">
                <adec:decorative xmlns:adec="http://schemas.microsoft.com/office/drawing/2017/decorative" val="1"/>
              </a:ext>
            </a:extLst>
          </p:cNvPr>
          <p:cNvSpPr txBox="1">
            <a:spLocks noChangeArrowheads="1"/>
          </p:cNvSpPr>
          <p:nvPr/>
        </p:nvSpPr>
        <p:spPr bwMode="auto">
          <a:xfrm>
            <a:off x="9417799" y="298231"/>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a:solidFill>
                  <a:schemeClr val="bg1"/>
                </a:solidFill>
              </a:rPr>
              <a:t>Day 2 Preview</a:t>
            </a:r>
          </a:p>
        </p:txBody>
      </p:sp>
      <p:sp>
        <p:nvSpPr>
          <p:cNvPr id="25604" name="Rectangle 3"/>
          <p:cNvSpPr>
            <a:spLocks noGrp="1" noChangeArrowheads="1"/>
          </p:cNvSpPr>
          <p:nvPr>
            <p:ph idx="1"/>
          </p:nvPr>
        </p:nvSpPr>
        <p:spPr/>
        <p:txBody>
          <a:bodyPr>
            <a:normAutofit/>
          </a:bodyPr>
          <a:lstStyle/>
          <a:p>
            <a:r>
              <a:rPr lang="en-US" dirty="0"/>
              <a:t>Learn to assess your readiness for TeamSTEPPS.</a:t>
            </a:r>
          </a:p>
          <a:p>
            <a:r>
              <a:rPr lang="en-US" dirty="0"/>
              <a:t>Explain measurement’s role in successful implementation.</a:t>
            </a:r>
          </a:p>
          <a:p>
            <a:r>
              <a:rPr lang="en-US" dirty="0"/>
              <a:t>Describe key principles of change management.</a:t>
            </a:r>
          </a:p>
          <a:p>
            <a:r>
              <a:rPr lang="en-US" dirty="0"/>
              <a:t>List key characteristics of successful coaching.</a:t>
            </a:r>
          </a:p>
          <a:p>
            <a:r>
              <a:rPr lang="en-US" dirty="0"/>
              <a:t>Practice creating an implementation plan. </a:t>
            </a:r>
          </a:p>
          <a:p>
            <a:r>
              <a:rPr lang="en-US" dirty="0"/>
              <a:t>Refine skills related to coaching, implementation planning, and teaching TeamSTEPPS.</a:t>
            </a:r>
          </a:p>
        </p:txBody>
      </p:sp>
      <p:sp>
        <p:nvSpPr>
          <p:cNvPr id="5" name="Slide Number Placeholder 4">
            <a:extLst>
              <a:ext uri="{FF2B5EF4-FFF2-40B4-BE49-F238E27FC236}">
                <a16:creationId xmlns:a16="http://schemas.microsoft.com/office/drawing/2014/main" id="{FAC9AAE9-8842-BD7F-BDC2-16F21A619DBC}"/>
              </a:ext>
            </a:extLst>
          </p:cNvPr>
          <p:cNvSpPr>
            <a:spLocks noGrp="1"/>
          </p:cNvSpPr>
          <p:nvPr>
            <p:ph type="sldNum" sz="quarter" idx="12"/>
          </p:nvPr>
        </p:nvSpPr>
        <p:spPr>
          <a:xfrm>
            <a:off x="5577268" y="6449810"/>
            <a:ext cx="1764899" cy="365125"/>
          </a:xfrm>
        </p:spPr>
        <p:txBody>
          <a:bodyPr/>
          <a:lstStyle/>
          <a:p>
            <a:fld id="{BD86DBAA-8A94-4408-9D41-1BFB53B4CF7F}" type="slidenum">
              <a:rPr lang="en-US" smtClean="0"/>
              <a:pPr/>
              <a:t>4</a:t>
            </a:fld>
            <a:endParaRPr lang="en-US"/>
          </a:p>
        </p:txBody>
      </p:sp>
    </p:spTree>
    <p:extLst>
      <p:ext uri="{BB962C8B-B14F-4D97-AF65-F5344CB8AC3E}">
        <p14:creationId xmlns:p14="http://schemas.microsoft.com/office/powerpoint/2010/main" val="366769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4048" y="365760"/>
            <a:ext cx="8153400" cy="1141601"/>
          </a:xfrm>
        </p:spPr>
        <p:txBody>
          <a:bodyPr>
            <a:noAutofit/>
          </a:bodyPr>
          <a:lstStyle/>
          <a:p>
            <a:pPr eaLnBrk="1" hangingPunct="1"/>
            <a:r>
              <a:rPr lang="en-US" altLang="en-US" sz="4000" dirty="0">
                <a:ea typeface="ヒラギノ角ゴ Pro W3" pitchFamily="127" charset="-128"/>
              </a:rPr>
              <a:t>Step 10: Review Your Plan With Key Stakeholders</a:t>
            </a:r>
          </a:p>
        </p:txBody>
      </p:sp>
      <p:sp>
        <p:nvSpPr>
          <p:cNvPr id="3" name="Text Box 18">
            <a:extLst>
              <a:ext uri="{FF2B5EF4-FFF2-40B4-BE49-F238E27FC236}">
                <a16:creationId xmlns:a16="http://schemas.microsoft.com/office/drawing/2014/main" id="{950538CC-4587-0426-ADA4-B50CF5DEA688}"/>
              </a:ext>
              <a:ext uri="{C183D7F6-B498-43B3-948B-1728B52AA6E4}">
                <adec:decorative xmlns:adec="http://schemas.microsoft.com/office/drawing/2017/decorative" val="1"/>
              </a:ext>
            </a:extLst>
          </p:cNvPr>
          <p:cNvSpPr txBox="1">
            <a:spLocks noChangeArrowheads="1"/>
          </p:cNvSpPr>
          <p:nvPr/>
        </p:nvSpPr>
        <p:spPr bwMode="auto">
          <a:xfrm>
            <a:off x="9454613" y="548661"/>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Implementation</a:t>
            </a:r>
          </a:p>
        </p:txBody>
      </p:sp>
      <p:sp>
        <p:nvSpPr>
          <p:cNvPr id="21508" name="Rectangle 6"/>
          <p:cNvSpPr>
            <a:spLocks noChangeArrowheads="1"/>
          </p:cNvSpPr>
          <p:nvPr/>
        </p:nvSpPr>
        <p:spPr bwMode="auto">
          <a:xfrm>
            <a:off x="1066800" y="1905001"/>
            <a:ext cx="4267200" cy="4200524"/>
          </a:xfrm>
          <a:prstGeom prst="rect">
            <a:avLst/>
          </a:prstGeom>
          <a:solidFill>
            <a:srgbClr val="DDF9FF"/>
          </a:solidFill>
          <a:ln w="25400">
            <a:solidFill>
              <a:srgbClr val="663300"/>
            </a:solidFill>
            <a:miter lim="800000"/>
            <a:headEnd/>
            <a:tailEnd/>
          </a:ln>
        </p:spPr>
        <p:txBody>
          <a:bodyPr tIns="91440" bIns="91440"/>
          <a:lstStyle/>
          <a:p>
            <a:pPr>
              <a:defRPr/>
            </a:pPr>
            <a:r>
              <a:rPr lang="en-US" sz="1600" b="1" dirty="0">
                <a:latin typeface="Open Sans" panose="020B0606030504020204" pitchFamily="34" charset="0"/>
                <a:ea typeface="Open Sans" panose="020B0606030504020204" pitchFamily="34" charset="0"/>
                <a:cs typeface="Open Sans" panose="020B0606030504020204" pitchFamily="34" charset="0"/>
              </a:rPr>
              <a:t>Key Actions:</a:t>
            </a:r>
          </a:p>
          <a:p>
            <a:pPr marL="381000" indent="-381000" eaLnBrk="0" hangingPunct="0">
              <a:lnSpc>
                <a:spcPct val="95000"/>
              </a:lnSpc>
              <a:spcBef>
                <a:spcPct val="40000"/>
              </a:spcBef>
              <a:buClr>
                <a:schemeClr val="tx1"/>
              </a:buClr>
              <a:buSzPct val="90000"/>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Identify stakeholders who could contribute significantly to the Implementation Plan. </a:t>
            </a:r>
          </a:p>
          <a:p>
            <a:pPr marL="381000" indent="-381000" eaLnBrk="0" hangingPunct="0">
              <a:lnSpc>
                <a:spcPct val="95000"/>
              </a:lnSpc>
              <a:spcBef>
                <a:spcPct val="40000"/>
              </a:spcBef>
              <a:buClr>
                <a:schemeClr val="tx1"/>
              </a:buClr>
              <a:buSzPct val="90000"/>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Ask key stakeholders to review your Action Plan and to provide input. </a:t>
            </a:r>
          </a:p>
          <a:p>
            <a:pPr marL="381000" indent="-381000" eaLnBrk="0" hangingPunct="0">
              <a:lnSpc>
                <a:spcPct val="95000"/>
              </a:lnSpc>
              <a:spcBef>
                <a:spcPct val="40000"/>
              </a:spcBef>
              <a:buClr>
                <a:schemeClr val="tx1"/>
              </a:buClr>
              <a:buSzPct val="90000"/>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Modify your Action Plan based on their input, if needed.</a:t>
            </a:r>
          </a:p>
        </p:txBody>
      </p:sp>
      <p:sp>
        <p:nvSpPr>
          <p:cNvPr id="21507" name="Rectangle 4"/>
          <p:cNvSpPr>
            <a:spLocks noGrp="1" noChangeArrowheads="1"/>
          </p:cNvSpPr>
          <p:nvPr>
            <p:ph type="body" sz="half" idx="2"/>
          </p:nvPr>
        </p:nvSpPr>
        <p:spPr>
          <a:xfrm>
            <a:off x="5638799" y="1905001"/>
            <a:ext cx="5381625" cy="4200524"/>
          </a:xfrm>
          <a:ln w="25400">
            <a:solidFill>
              <a:srgbClr val="663300"/>
            </a:solidFill>
          </a:ln>
        </p:spPr>
        <p:txBody>
          <a:bodyPr tIns="91440" bIns="91440"/>
          <a:lstStyle/>
          <a:p>
            <a:pPr marL="0" indent="0">
              <a:lnSpc>
                <a:spcPct val="85000"/>
              </a:lnSpc>
              <a:buNone/>
              <a:defRPr/>
            </a:pPr>
            <a:r>
              <a:rPr lang="en-US" sz="1600" dirty="0">
                <a:solidFill>
                  <a:schemeClr val="tx1"/>
                </a:solidFill>
              </a:rPr>
              <a:t>Which key stakeholders should review the plan? </a:t>
            </a:r>
          </a:p>
          <a:p>
            <a:pPr eaLnBrk="1" hangingPunct="1">
              <a:lnSpc>
                <a:spcPct val="85000"/>
              </a:lnSpc>
              <a:buFont typeface="Wingdings" pitchFamily="2" charset="2"/>
              <a:buNone/>
              <a:defRPr/>
            </a:pPr>
            <a:r>
              <a:rPr lang="en-US" sz="1600" dirty="0">
                <a:solidFill>
                  <a:schemeClr val="tx1"/>
                </a:solidFill>
              </a:rPr>
              <a:t>1.</a:t>
            </a:r>
          </a:p>
          <a:p>
            <a:pPr eaLnBrk="1" hangingPunct="1">
              <a:lnSpc>
                <a:spcPct val="85000"/>
              </a:lnSpc>
              <a:buFont typeface="Wingdings" pitchFamily="2" charset="2"/>
              <a:buNone/>
              <a:defRPr/>
            </a:pPr>
            <a:r>
              <a:rPr lang="en-US" sz="1600" dirty="0">
                <a:solidFill>
                  <a:schemeClr val="tx1"/>
                </a:solidFill>
              </a:rPr>
              <a:t>2.</a:t>
            </a:r>
          </a:p>
          <a:p>
            <a:pPr eaLnBrk="1" hangingPunct="1">
              <a:lnSpc>
                <a:spcPct val="85000"/>
              </a:lnSpc>
              <a:buFont typeface="Wingdings" pitchFamily="2" charset="2"/>
              <a:buNone/>
              <a:defRPr/>
            </a:pPr>
            <a:r>
              <a:rPr lang="en-US" sz="1600" dirty="0">
                <a:solidFill>
                  <a:schemeClr val="tx1"/>
                </a:solidFill>
              </a:rPr>
              <a:t>3.</a:t>
            </a:r>
          </a:p>
          <a:p>
            <a:pPr eaLnBrk="1" hangingPunct="1">
              <a:lnSpc>
                <a:spcPct val="85000"/>
              </a:lnSpc>
              <a:buFont typeface="Wingdings" pitchFamily="2" charset="2"/>
              <a:buNone/>
              <a:defRPr/>
            </a:pPr>
            <a:r>
              <a:rPr lang="en-US" sz="1600" dirty="0">
                <a:solidFill>
                  <a:schemeClr val="tx1"/>
                </a:solidFill>
              </a:rPr>
              <a:t>4.</a:t>
            </a:r>
          </a:p>
          <a:p>
            <a:pPr eaLnBrk="1" hangingPunct="1">
              <a:lnSpc>
                <a:spcPct val="85000"/>
              </a:lnSpc>
              <a:buFont typeface="Wingdings" pitchFamily="2" charset="2"/>
              <a:buNone/>
              <a:defRPr/>
            </a:pPr>
            <a:r>
              <a:rPr lang="en-US" sz="1600" dirty="0">
                <a:solidFill>
                  <a:schemeClr val="tx1"/>
                </a:solidFill>
              </a:rPr>
              <a:t>5.</a:t>
            </a:r>
          </a:p>
          <a:p>
            <a:pPr eaLnBrk="1" hangingPunct="1">
              <a:lnSpc>
                <a:spcPct val="85000"/>
              </a:lnSpc>
              <a:buFont typeface="Wingdings" pitchFamily="2" charset="2"/>
              <a:buNone/>
              <a:defRPr/>
            </a:pPr>
            <a:endParaRPr lang="en-US" sz="2000" dirty="0"/>
          </a:p>
          <a:p>
            <a:pPr eaLnBrk="1" hangingPunct="1">
              <a:lnSpc>
                <a:spcPct val="85000"/>
              </a:lnSpc>
              <a:defRPr/>
            </a:pPr>
            <a:endParaRPr lang="en-US" sz="2000" dirty="0"/>
          </a:p>
        </p:txBody>
      </p:sp>
      <p:sp>
        <p:nvSpPr>
          <p:cNvPr id="2" name="Slide Number Placeholder 1">
            <a:extLst>
              <a:ext uri="{FF2B5EF4-FFF2-40B4-BE49-F238E27FC236}">
                <a16:creationId xmlns:a16="http://schemas.microsoft.com/office/drawing/2014/main" id="{74A7738D-DDC3-0BFA-6075-929981DD34CD}"/>
              </a:ext>
            </a:extLst>
          </p:cNvPr>
          <p:cNvSpPr>
            <a:spLocks noGrp="1"/>
          </p:cNvSpPr>
          <p:nvPr>
            <p:ph type="sldNum" sz="quarter" idx="12"/>
          </p:nvPr>
        </p:nvSpPr>
        <p:spPr/>
        <p:txBody>
          <a:bodyPr/>
          <a:lstStyle/>
          <a:p>
            <a:fld id="{BD86DBAA-8A94-4408-9D41-1BFB53B4CF7F}" type="slidenum">
              <a:rPr lang="en-US" smtClean="0"/>
              <a:pPr/>
              <a:t>40</a:t>
            </a:fld>
            <a:endParaRPr lang="en-US"/>
          </a:p>
        </p:txBody>
      </p:sp>
    </p:spTree>
    <p:extLst>
      <p:ext uri="{BB962C8B-B14F-4D97-AF65-F5344CB8AC3E}">
        <p14:creationId xmlns:p14="http://schemas.microsoft.com/office/powerpoint/2010/main" val="3806793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400" y="365125"/>
            <a:ext cx="7661387" cy="1325563"/>
          </a:xfrm>
        </p:spPr>
        <p:txBody>
          <a:bodyPr anchor="t" anchorCtr="0">
            <a:normAutofit/>
          </a:bodyPr>
          <a:lstStyle/>
          <a:p>
            <a:r>
              <a:rPr lang="en-US" altLang="en-US" sz="4000" dirty="0"/>
              <a:t>TeamSTEPPS Implementation Planning Exercise</a:t>
            </a:r>
          </a:p>
        </p:txBody>
      </p:sp>
      <p:sp>
        <p:nvSpPr>
          <p:cNvPr id="3" name="Text Box 18">
            <a:extLst>
              <a:ext uri="{FF2B5EF4-FFF2-40B4-BE49-F238E27FC236}">
                <a16:creationId xmlns:a16="http://schemas.microsoft.com/office/drawing/2014/main" id="{DEB13251-6DF4-711C-0C9B-C08A4D43A42A}"/>
              </a:ext>
              <a:ext uri="{C183D7F6-B498-43B3-948B-1728B52AA6E4}">
                <adec:decorative xmlns:adec="http://schemas.microsoft.com/office/drawing/2017/decorative" val="1"/>
              </a:ext>
            </a:extLst>
          </p:cNvPr>
          <p:cNvSpPr txBox="1">
            <a:spLocks noChangeArrowheads="1"/>
          </p:cNvSpPr>
          <p:nvPr/>
        </p:nvSpPr>
        <p:spPr bwMode="auto">
          <a:xfrm>
            <a:off x="9454613" y="548661"/>
            <a:ext cx="2142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Implementation</a:t>
            </a:r>
          </a:p>
        </p:txBody>
      </p:sp>
      <p:sp>
        <p:nvSpPr>
          <p:cNvPr id="22531" name="Rectangle 3"/>
          <p:cNvSpPr>
            <a:spLocks noGrp="1" noChangeArrowheads="1"/>
          </p:cNvSpPr>
          <p:nvPr>
            <p:ph type="body" idx="1"/>
          </p:nvPr>
        </p:nvSpPr>
        <p:spPr/>
        <p:txBody>
          <a:bodyPr/>
          <a:lstStyle/>
          <a:p>
            <a:r>
              <a:rPr lang="en-US" altLang="en-US" dirty="0"/>
              <a:t>Break into working groups by unit or by best alignment of common issues.</a:t>
            </a:r>
          </a:p>
          <a:p>
            <a:r>
              <a:rPr lang="en-US" altLang="en-US" dirty="0"/>
              <a:t>Develop your Action Plan based on the 10-step process.</a:t>
            </a:r>
          </a:p>
          <a:p>
            <a:r>
              <a:rPr lang="en-US" altLang="en-US" dirty="0"/>
              <a:t>Be ready to present and discuss your Action Plan with the larger group. </a:t>
            </a:r>
          </a:p>
        </p:txBody>
      </p:sp>
      <p:pic>
        <p:nvPicPr>
          <p:cNvPr id="4" name="Picture 3">
            <a:extLst>
              <a:ext uri="{FF2B5EF4-FFF2-40B4-BE49-F238E27FC236}">
                <a16:creationId xmlns:a16="http://schemas.microsoft.com/office/drawing/2014/main" id="{C8BF9F8F-883E-50A7-88A7-BF54A61F2FD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400" y="4191793"/>
            <a:ext cx="1836299" cy="1836299"/>
          </a:xfrm>
          <a:prstGeom prst="rect">
            <a:avLst/>
          </a:prstGeom>
        </p:spPr>
      </p:pic>
      <p:sp>
        <p:nvSpPr>
          <p:cNvPr id="2" name="Slide Number Placeholder 1">
            <a:extLst>
              <a:ext uri="{FF2B5EF4-FFF2-40B4-BE49-F238E27FC236}">
                <a16:creationId xmlns:a16="http://schemas.microsoft.com/office/drawing/2014/main" id="{0EE1153D-B545-F630-FFA9-1AA01FA65BE1}"/>
              </a:ext>
            </a:extLst>
          </p:cNvPr>
          <p:cNvSpPr>
            <a:spLocks noGrp="1"/>
          </p:cNvSpPr>
          <p:nvPr>
            <p:ph type="sldNum" sz="quarter" idx="12"/>
          </p:nvPr>
        </p:nvSpPr>
        <p:spPr/>
        <p:txBody>
          <a:bodyPr/>
          <a:lstStyle/>
          <a:p>
            <a:fld id="{BD86DBAA-8A94-4408-9D41-1BFB53B4CF7F}" type="slidenum">
              <a:rPr lang="en-US" smtClean="0"/>
              <a:pPr/>
              <a:t>41</a:t>
            </a:fld>
            <a:endParaRPr lang="en-US" dirty="0"/>
          </a:p>
        </p:txBody>
      </p:sp>
    </p:spTree>
    <p:extLst>
      <p:ext uri="{BB962C8B-B14F-4D97-AF65-F5344CB8AC3E}">
        <p14:creationId xmlns:p14="http://schemas.microsoft.com/office/powerpoint/2010/main" val="3860899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478B1B-BD74-445B-8729-C08EA27B17A3}"/>
              </a:ext>
            </a:extLst>
          </p:cNvPr>
          <p:cNvSpPr>
            <a:spLocks noGrp="1"/>
          </p:cNvSpPr>
          <p:nvPr>
            <p:ph type="ctrTitle"/>
          </p:nvPr>
        </p:nvSpPr>
        <p:spPr/>
        <p:txBody>
          <a:bodyPr/>
          <a:lstStyle/>
          <a:p>
            <a:r>
              <a:rPr lang="en-US"/>
              <a:t>Coaching for Culture Change</a:t>
            </a:r>
          </a:p>
        </p:txBody>
      </p:sp>
      <p:sp>
        <p:nvSpPr>
          <p:cNvPr id="4" name="Slide Number Placeholder 1">
            <a:extLst>
              <a:ext uri="{FF2B5EF4-FFF2-40B4-BE49-F238E27FC236}">
                <a16:creationId xmlns:a16="http://schemas.microsoft.com/office/drawing/2014/main" id="{6E661747-F25A-2F51-D06A-CE785607E096}"/>
              </a:ext>
            </a:extLst>
          </p:cNvPr>
          <p:cNvSpPr txBox="1">
            <a:spLocks/>
          </p:cNvSpPr>
          <p:nvPr/>
        </p:nvSpPr>
        <p:spPr>
          <a:xfrm>
            <a:off x="5959008" y="6141000"/>
            <a:ext cx="17648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86DBAA-8A94-4408-9D41-1BFB53B4CF7F}" type="slidenum">
              <a:rPr lang="en-US" smtClean="0">
                <a:solidFill>
                  <a:schemeClr val="bg1"/>
                </a:solidFill>
              </a:rPr>
              <a:pPr/>
              <a:t>42</a:t>
            </a:fld>
            <a:endParaRPr lang="en-US" dirty="0">
              <a:solidFill>
                <a:schemeClr val="bg1"/>
              </a:solidFill>
            </a:endParaRPr>
          </a:p>
        </p:txBody>
      </p:sp>
      <p:sp>
        <p:nvSpPr>
          <p:cNvPr id="16" name="Oval 15">
            <a:extLst>
              <a:ext uri="{FF2B5EF4-FFF2-40B4-BE49-F238E27FC236}">
                <a16:creationId xmlns:a16="http://schemas.microsoft.com/office/drawing/2014/main" id="{BE1B0F2A-0A27-E961-0C64-0557C899F79F}"/>
              </a:ext>
              <a:ext uri="{C183D7F6-B498-43B3-948B-1728B52AA6E4}">
                <adec:decorative xmlns:adec="http://schemas.microsoft.com/office/drawing/2017/decorative" val="1"/>
              </a:ext>
            </a:extLst>
          </p:cNvPr>
          <p:cNvSpPr/>
          <p:nvPr/>
        </p:nvSpPr>
        <p:spPr>
          <a:xfrm>
            <a:off x="765174" y="1056800"/>
            <a:ext cx="3340100" cy="33401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AC5D077-0078-3A4E-BA32-2F9C7B5B55A7}"/>
              </a:ext>
              <a:ext uri="{C183D7F6-B498-43B3-948B-1728B52AA6E4}">
                <adec:decorative xmlns:adec="http://schemas.microsoft.com/office/drawing/2017/decorative" val="1"/>
              </a:ext>
            </a:extLst>
          </p:cNvPr>
          <p:cNvSpPr/>
          <p:nvPr/>
        </p:nvSpPr>
        <p:spPr>
          <a:xfrm>
            <a:off x="765174" y="1047922"/>
            <a:ext cx="3340100" cy="3340100"/>
          </a:xfrm>
          <a:prstGeom prst="ellipse">
            <a:avLst/>
          </a:prstGeom>
          <a:blipFill>
            <a:blip r:embed="rId3"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239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a:t>Objectives for Coaching</a:t>
            </a:r>
          </a:p>
        </p:txBody>
      </p:sp>
      <p:sp>
        <p:nvSpPr>
          <p:cNvPr id="5" name="Text Box 18">
            <a:extLst>
              <a:ext uri="{FF2B5EF4-FFF2-40B4-BE49-F238E27FC236}">
                <a16:creationId xmlns:a16="http://schemas.microsoft.com/office/drawing/2014/main" id="{A047185F-B589-0FBB-C180-EC9422E83CB9}"/>
              </a:ext>
            </a:extLst>
          </p:cNvPr>
          <p:cNvSpPr txBox="1">
            <a:spLocks noChangeArrowheads="1"/>
          </p:cNvSpPr>
          <p:nvPr/>
        </p:nvSpPr>
        <p:spPr bwMode="auto">
          <a:xfrm>
            <a:off x="9399994" y="509631"/>
            <a:ext cx="214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800" b="1">
                <a:solidFill>
                  <a:schemeClr val="bg1"/>
                </a:solidFill>
              </a:rPr>
              <a:t>Coaching</a:t>
            </a:r>
          </a:p>
        </p:txBody>
      </p:sp>
      <p:sp>
        <p:nvSpPr>
          <p:cNvPr id="4100" name="Rectangle 3"/>
          <p:cNvSpPr>
            <a:spLocks noGrp="1" noChangeArrowheads="1"/>
          </p:cNvSpPr>
          <p:nvPr>
            <p:ph idx="1"/>
          </p:nvPr>
        </p:nvSpPr>
        <p:spPr/>
        <p:txBody>
          <a:bodyPr/>
          <a:lstStyle/>
          <a:p>
            <a:r>
              <a:rPr lang="en-US" altLang="en-US" dirty="0"/>
              <a:t>Define coaching and its outcomes.</a:t>
            </a:r>
          </a:p>
          <a:p>
            <a:r>
              <a:rPr lang="en-US" altLang="en-US" dirty="0"/>
              <a:t>Describe the role of a TeamSTEPPS coach.</a:t>
            </a:r>
          </a:p>
          <a:p>
            <a:r>
              <a:rPr lang="en-US" altLang="en-US" dirty="0"/>
              <a:t>List competencies of an effective coach.</a:t>
            </a:r>
          </a:p>
          <a:p>
            <a:r>
              <a:rPr lang="en-US" altLang="en-US" dirty="0"/>
              <a:t>Describe how to implement coaching in TeamSTEPPS.</a:t>
            </a:r>
          </a:p>
        </p:txBody>
      </p:sp>
      <p:sp>
        <p:nvSpPr>
          <p:cNvPr id="11" name="Slide Number Placeholder 10">
            <a:extLst>
              <a:ext uri="{FF2B5EF4-FFF2-40B4-BE49-F238E27FC236}">
                <a16:creationId xmlns:a16="http://schemas.microsoft.com/office/drawing/2014/main" id="{5F51B1E3-3039-0BE5-9F15-42A13C3CEE7C}"/>
              </a:ext>
            </a:extLst>
          </p:cNvPr>
          <p:cNvSpPr>
            <a:spLocks noGrp="1"/>
          </p:cNvSpPr>
          <p:nvPr>
            <p:ph type="sldNum" sz="quarter" idx="12"/>
          </p:nvPr>
        </p:nvSpPr>
        <p:spPr/>
        <p:txBody>
          <a:bodyPr/>
          <a:lstStyle/>
          <a:p>
            <a:fld id="{BD86DBAA-8A94-4408-9D41-1BFB53B4CF7F}" type="slidenum">
              <a:rPr lang="en-US" smtClean="0"/>
              <a:pPr/>
              <a:t>43</a:t>
            </a:fld>
            <a:endParaRPr lang="en-US"/>
          </a:p>
        </p:txBody>
      </p:sp>
    </p:spTree>
    <p:extLst>
      <p:ext uri="{BB962C8B-B14F-4D97-AF65-F5344CB8AC3E}">
        <p14:creationId xmlns:p14="http://schemas.microsoft.com/office/powerpoint/2010/main" val="109568620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81401" y="365125"/>
            <a:ext cx="9126394" cy="1325563"/>
          </a:xfrm>
        </p:spPr>
        <p:txBody>
          <a:bodyPr>
            <a:normAutofit/>
          </a:bodyPr>
          <a:lstStyle/>
          <a:p>
            <a:r>
              <a:rPr lang="en-US" altLang="en-US" sz="4000" dirty="0"/>
              <a:t>TeamSTEPPS Implementation Process</a:t>
            </a:r>
          </a:p>
        </p:txBody>
      </p:sp>
      <p:sp>
        <p:nvSpPr>
          <p:cNvPr id="7" name="Text Box 18">
            <a:extLst>
              <a:ext uri="{FF2B5EF4-FFF2-40B4-BE49-F238E27FC236}">
                <a16:creationId xmlns:a16="http://schemas.microsoft.com/office/drawing/2014/main" id="{574C95BD-36D3-4538-E6D0-DB53CF88F122}"/>
              </a:ext>
              <a:ext uri="{C183D7F6-B498-43B3-948B-1728B52AA6E4}">
                <adec:decorative xmlns:adec="http://schemas.microsoft.com/office/drawing/2017/decorative" val="1"/>
              </a:ext>
            </a:extLst>
          </p:cNvPr>
          <p:cNvSpPr txBox="1">
            <a:spLocks noChangeArrowheads="1"/>
          </p:cNvSpPr>
          <p:nvPr/>
        </p:nvSpPr>
        <p:spPr bwMode="auto">
          <a:xfrm>
            <a:off x="9399994" y="509631"/>
            <a:ext cx="214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800" b="1" dirty="0">
                <a:solidFill>
                  <a:schemeClr val="bg1"/>
                </a:solidFill>
              </a:rPr>
              <a:t>Coaching</a:t>
            </a:r>
          </a:p>
        </p:txBody>
      </p:sp>
      <p:pic>
        <p:nvPicPr>
          <p:cNvPr id="3" name="Picture 2" descr="This graphic summarizes key activities related to pre-implementation planning, implementation planning and training, and post-training activities required to achieve sustainable TeamSTEPPS tool use and culture change.">
            <a:extLst>
              <a:ext uri="{FF2B5EF4-FFF2-40B4-BE49-F238E27FC236}">
                <a16:creationId xmlns:a16="http://schemas.microsoft.com/office/drawing/2014/main" id="{8494C7F4-AFBA-610B-E867-4B28EF3127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3314" y="1959990"/>
            <a:ext cx="11084786" cy="3721688"/>
          </a:xfrm>
          <a:prstGeom prst="rect">
            <a:avLst/>
          </a:prstGeom>
        </p:spPr>
      </p:pic>
      <p:sp>
        <p:nvSpPr>
          <p:cNvPr id="5" name="Slide Number Placeholder 4">
            <a:extLst>
              <a:ext uri="{FF2B5EF4-FFF2-40B4-BE49-F238E27FC236}">
                <a16:creationId xmlns:a16="http://schemas.microsoft.com/office/drawing/2014/main" id="{9182CE97-172D-8756-952C-1C3E44649FEA}"/>
              </a:ext>
            </a:extLst>
          </p:cNvPr>
          <p:cNvSpPr>
            <a:spLocks noGrp="1"/>
          </p:cNvSpPr>
          <p:nvPr>
            <p:ph type="sldNum" sz="quarter" idx="12"/>
          </p:nvPr>
        </p:nvSpPr>
        <p:spPr/>
        <p:txBody>
          <a:bodyPr/>
          <a:lstStyle/>
          <a:p>
            <a:fld id="{BD86DBAA-8A94-4408-9D41-1BFB53B4CF7F}" type="slidenum">
              <a:rPr lang="en-US" smtClean="0"/>
              <a:pPr/>
              <a:t>44</a:t>
            </a:fld>
            <a:endParaRPr lang="en-US"/>
          </a:p>
        </p:txBody>
      </p:sp>
    </p:spTree>
    <p:extLst>
      <p:ext uri="{BB962C8B-B14F-4D97-AF65-F5344CB8AC3E}">
        <p14:creationId xmlns:p14="http://schemas.microsoft.com/office/powerpoint/2010/main" val="4194470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a:t>Coaching</a:t>
            </a:r>
          </a:p>
        </p:txBody>
      </p:sp>
      <p:sp>
        <p:nvSpPr>
          <p:cNvPr id="5" name="Text Box 18">
            <a:extLst>
              <a:ext uri="{FF2B5EF4-FFF2-40B4-BE49-F238E27FC236}">
                <a16:creationId xmlns:a16="http://schemas.microsoft.com/office/drawing/2014/main" id="{3E15F668-B680-0C75-EF30-9355F842F4C7}"/>
              </a:ext>
              <a:ext uri="{C183D7F6-B498-43B3-948B-1728B52AA6E4}">
                <adec:decorative xmlns:adec="http://schemas.microsoft.com/office/drawing/2017/decorative" val="1"/>
              </a:ext>
            </a:extLst>
          </p:cNvPr>
          <p:cNvSpPr txBox="1">
            <a:spLocks noChangeArrowheads="1"/>
          </p:cNvSpPr>
          <p:nvPr/>
        </p:nvSpPr>
        <p:spPr bwMode="auto">
          <a:xfrm>
            <a:off x="9399994" y="509631"/>
            <a:ext cx="214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800" b="1" dirty="0">
                <a:solidFill>
                  <a:schemeClr val="bg1"/>
                </a:solidFill>
              </a:rPr>
              <a:t>Coaching</a:t>
            </a:r>
          </a:p>
        </p:txBody>
      </p:sp>
      <p:sp>
        <p:nvSpPr>
          <p:cNvPr id="6148" name="Rectangle 3"/>
          <p:cNvSpPr>
            <a:spLocks noGrp="1" noChangeArrowheads="1"/>
          </p:cNvSpPr>
          <p:nvPr>
            <p:ph idx="1"/>
          </p:nvPr>
        </p:nvSpPr>
        <p:spPr/>
        <p:txBody>
          <a:bodyPr/>
          <a:lstStyle/>
          <a:p>
            <a:r>
              <a:rPr lang="en-US" altLang="en-US"/>
              <a:t>Involves providing instruction, direction, and prompting</a:t>
            </a:r>
          </a:p>
          <a:p>
            <a:r>
              <a:rPr lang="en-US" altLang="en-US"/>
              <a:t>Includes demonstrating, reinforcing, motivating, and providing feedback </a:t>
            </a:r>
          </a:p>
          <a:p>
            <a:r>
              <a:rPr lang="en-US" altLang="en-US"/>
              <a:t>Requires monitoring and ongoing performance assessment</a:t>
            </a:r>
          </a:p>
          <a:p>
            <a:r>
              <a:rPr lang="en-US" altLang="en-US"/>
              <a:t>Continues even after skills are mastered to ensure sustainment</a:t>
            </a:r>
          </a:p>
        </p:txBody>
      </p:sp>
      <p:sp>
        <p:nvSpPr>
          <p:cNvPr id="2" name="Slide Number Placeholder 1">
            <a:extLst>
              <a:ext uri="{FF2B5EF4-FFF2-40B4-BE49-F238E27FC236}">
                <a16:creationId xmlns:a16="http://schemas.microsoft.com/office/drawing/2014/main" id="{B40DA855-9811-99C6-8603-232B964CD8D1}"/>
              </a:ext>
            </a:extLst>
          </p:cNvPr>
          <p:cNvSpPr>
            <a:spLocks noGrp="1"/>
          </p:cNvSpPr>
          <p:nvPr>
            <p:ph type="sldNum" sz="quarter" idx="12"/>
          </p:nvPr>
        </p:nvSpPr>
        <p:spPr/>
        <p:txBody>
          <a:bodyPr/>
          <a:lstStyle/>
          <a:p>
            <a:fld id="{BD86DBAA-8A94-4408-9D41-1BFB53B4CF7F}" type="slidenum">
              <a:rPr lang="en-US" smtClean="0"/>
              <a:pPr/>
              <a:t>45</a:t>
            </a:fld>
            <a:endParaRPr lang="en-US"/>
          </a:p>
        </p:txBody>
      </p:sp>
    </p:spTree>
    <p:extLst>
      <p:ext uri="{BB962C8B-B14F-4D97-AF65-F5344CB8AC3E}">
        <p14:creationId xmlns:p14="http://schemas.microsoft.com/office/powerpoint/2010/main" val="4156901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Grp="1" noChangeArrowheads="1"/>
          </p:cNvSpPr>
          <p:nvPr>
            <p:ph type="title"/>
          </p:nvPr>
        </p:nvSpPr>
        <p:spPr/>
        <p:txBody>
          <a:bodyPr/>
          <a:lstStyle/>
          <a:p>
            <a:r>
              <a:rPr lang="en-US" altLang="en-US"/>
              <a:t>Why Is Coaching Important?</a:t>
            </a:r>
          </a:p>
        </p:txBody>
      </p:sp>
      <p:sp>
        <p:nvSpPr>
          <p:cNvPr id="5" name="Text Box 18">
            <a:extLst>
              <a:ext uri="{FF2B5EF4-FFF2-40B4-BE49-F238E27FC236}">
                <a16:creationId xmlns:a16="http://schemas.microsoft.com/office/drawing/2014/main" id="{A84E5835-2227-C627-69A8-F9EA2700461E}"/>
              </a:ext>
              <a:ext uri="{C183D7F6-B498-43B3-948B-1728B52AA6E4}">
                <adec:decorative xmlns:adec="http://schemas.microsoft.com/office/drawing/2017/decorative" val="1"/>
              </a:ext>
            </a:extLst>
          </p:cNvPr>
          <p:cNvSpPr txBox="1">
            <a:spLocks noChangeArrowheads="1"/>
          </p:cNvSpPr>
          <p:nvPr/>
        </p:nvSpPr>
        <p:spPr bwMode="auto">
          <a:xfrm>
            <a:off x="9399994" y="509631"/>
            <a:ext cx="214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800" b="1">
                <a:solidFill>
                  <a:schemeClr val="bg1"/>
                </a:solidFill>
              </a:rPr>
              <a:t>Coaching</a:t>
            </a:r>
          </a:p>
        </p:txBody>
      </p:sp>
      <p:sp>
        <p:nvSpPr>
          <p:cNvPr id="7172" name="Rectangle 5"/>
          <p:cNvSpPr>
            <a:spLocks noGrp="1" noChangeArrowheads="1"/>
          </p:cNvSpPr>
          <p:nvPr>
            <p:ph type="body" idx="1"/>
          </p:nvPr>
        </p:nvSpPr>
        <p:spPr/>
        <p:txBody>
          <a:bodyPr/>
          <a:lstStyle/>
          <a:p>
            <a:r>
              <a:rPr lang="en-US" altLang="en-US" dirty="0"/>
              <a:t>Effective coaching can result in:</a:t>
            </a:r>
          </a:p>
          <a:p>
            <a:pPr lvl="1"/>
            <a:r>
              <a:rPr lang="en-US" altLang="en-US" dirty="0"/>
              <a:t>Clear and defined goals.</a:t>
            </a:r>
          </a:p>
          <a:p>
            <a:pPr lvl="1"/>
            <a:r>
              <a:rPr lang="en-US" altLang="en-US" dirty="0"/>
              <a:t>Aligned expectations between team leader and team members.</a:t>
            </a:r>
          </a:p>
          <a:p>
            <a:pPr lvl="1"/>
            <a:r>
              <a:rPr lang="en-US" altLang="en-US" dirty="0"/>
              <a:t>“Just-in-time” knowledge transfer.</a:t>
            </a:r>
          </a:p>
          <a:p>
            <a:pPr lvl="1"/>
            <a:r>
              <a:rPr lang="en-US" altLang="en-US" dirty="0"/>
              <a:t>Increased individual motivation and morale.</a:t>
            </a:r>
          </a:p>
          <a:p>
            <a:pPr lvl="1"/>
            <a:r>
              <a:rPr lang="en-US" altLang="en-US" dirty="0"/>
              <a:t>Increased ability to adapt and react.</a:t>
            </a:r>
          </a:p>
          <a:p>
            <a:pPr lvl="1"/>
            <a:r>
              <a:rPr lang="en-US" altLang="en-US" dirty="0"/>
              <a:t>Early identification of unforeseen performance barriers.</a:t>
            </a:r>
          </a:p>
          <a:p>
            <a:pPr lvl="1"/>
            <a:r>
              <a:rPr lang="en-US" altLang="en-US" dirty="0"/>
              <a:t>Commitment to ongoing learning and improvement.</a:t>
            </a:r>
          </a:p>
          <a:p>
            <a:pPr lvl="1"/>
            <a:r>
              <a:rPr lang="en-US" altLang="en-US" dirty="0"/>
              <a:t>Movement toward superior team performance.</a:t>
            </a:r>
          </a:p>
        </p:txBody>
      </p:sp>
      <p:sp>
        <p:nvSpPr>
          <p:cNvPr id="2" name="Slide Number Placeholder 1">
            <a:extLst>
              <a:ext uri="{FF2B5EF4-FFF2-40B4-BE49-F238E27FC236}">
                <a16:creationId xmlns:a16="http://schemas.microsoft.com/office/drawing/2014/main" id="{036075A4-6C4F-9647-E379-420F42D7D6BE}"/>
              </a:ext>
            </a:extLst>
          </p:cNvPr>
          <p:cNvSpPr>
            <a:spLocks noGrp="1"/>
          </p:cNvSpPr>
          <p:nvPr>
            <p:ph type="sldNum" sz="quarter" idx="12"/>
          </p:nvPr>
        </p:nvSpPr>
        <p:spPr/>
        <p:txBody>
          <a:bodyPr/>
          <a:lstStyle/>
          <a:p>
            <a:fld id="{BD86DBAA-8A94-4408-9D41-1BFB53B4CF7F}" type="slidenum">
              <a:rPr lang="en-US" smtClean="0"/>
              <a:pPr/>
              <a:t>46</a:t>
            </a:fld>
            <a:endParaRPr lang="en-US"/>
          </a:p>
        </p:txBody>
      </p:sp>
    </p:spTree>
    <p:extLst>
      <p:ext uri="{BB962C8B-B14F-4D97-AF65-F5344CB8AC3E}">
        <p14:creationId xmlns:p14="http://schemas.microsoft.com/office/powerpoint/2010/main" val="1606004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Why Is Coaching Important in TeamSTEPPS?</a:t>
            </a:r>
          </a:p>
        </p:txBody>
      </p:sp>
      <p:sp>
        <p:nvSpPr>
          <p:cNvPr id="5" name="Text Box 18">
            <a:extLst>
              <a:ext uri="{FF2B5EF4-FFF2-40B4-BE49-F238E27FC236}">
                <a16:creationId xmlns:a16="http://schemas.microsoft.com/office/drawing/2014/main" id="{510613EA-F958-0C6B-084A-FAB0E7742CC6}"/>
              </a:ext>
              <a:ext uri="{C183D7F6-B498-43B3-948B-1728B52AA6E4}">
                <adec:decorative xmlns:adec="http://schemas.microsoft.com/office/drawing/2017/decorative" val="1"/>
              </a:ext>
            </a:extLst>
          </p:cNvPr>
          <p:cNvSpPr txBox="1">
            <a:spLocks noChangeArrowheads="1"/>
          </p:cNvSpPr>
          <p:nvPr/>
        </p:nvSpPr>
        <p:spPr bwMode="auto">
          <a:xfrm>
            <a:off x="9399994" y="509631"/>
            <a:ext cx="214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800" b="1" dirty="0">
                <a:solidFill>
                  <a:schemeClr val="bg1"/>
                </a:solidFill>
              </a:rPr>
              <a:t>Coaching</a:t>
            </a:r>
          </a:p>
        </p:txBody>
      </p:sp>
      <p:sp>
        <p:nvSpPr>
          <p:cNvPr id="3" name="Content Placeholder 2"/>
          <p:cNvSpPr>
            <a:spLocks noGrp="1"/>
          </p:cNvSpPr>
          <p:nvPr>
            <p:ph idx="1"/>
          </p:nvPr>
        </p:nvSpPr>
        <p:spPr/>
        <p:txBody>
          <a:bodyPr/>
          <a:lstStyle/>
          <a:p>
            <a:r>
              <a:rPr lang="en-US" dirty="0"/>
              <a:t>Effective coaching in </a:t>
            </a:r>
            <a:r>
              <a:rPr lang="en-US" dirty="0" err="1"/>
              <a:t>TeamSTEPPS</a:t>
            </a:r>
            <a:r>
              <a:rPr lang="en-US" dirty="0"/>
              <a:t> further aims to achieve: </a:t>
            </a:r>
          </a:p>
          <a:p>
            <a:pPr lvl="1"/>
            <a:r>
              <a:rPr lang="en-US" dirty="0"/>
              <a:t>Successful integration of teamwork behaviors into daily practice.</a:t>
            </a:r>
          </a:p>
          <a:p>
            <a:pPr lvl="1"/>
            <a:r>
              <a:rPr lang="en-US" dirty="0"/>
              <a:t>Increased understanding of teamwork concepts.</a:t>
            </a:r>
          </a:p>
          <a:p>
            <a:pPr lvl="1"/>
            <a:r>
              <a:rPr lang="en-US" dirty="0"/>
              <a:t>Increased teamwork competence among staff.</a:t>
            </a:r>
          </a:p>
          <a:p>
            <a:pPr lvl="1"/>
            <a:r>
              <a:rPr lang="en-US" dirty="0"/>
              <a:t>Sustainment of improved performance over time.</a:t>
            </a:r>
          </a:p>
          <a:p>
            <a:pPr lvl="1"/>
            <a:r>
              <a:rPr lang="en-US" dirty="0"/>
              <a:t>Improved team performance and safer patient care.</a:t>
            </a:r>
          </a:p>
          <a:p>
            <a:endParaRPr lang="en-US" dirty="0"/>
          </a:p>
        </p:txBody>
      </p:sp>
      <p:sp>
        <p:nvSpPr>
          <p:cNvPr id="2" name="Slide Number Placeholder 1">
            <a:extLst>
              <a:ext uri="{FF2B5EF4-FFF2-40B4-BE49-F238E27FC236}">
                <a16:creationId xmlns:a16="http://schemas.microsoft.com/office/drawing/2014/main" id="{D05E1160-593A-EBBE-2DF3-57B526F1F151}"/>
              </a:ext>
            </a:extLst>
          </p:cNvPr>
          <p:cNvSpPr>
            <a:spLocks noGrp="1"/>
          </p:cNvSpPr>
          <p:nvPr>
            <p:ph type="sldNum" sz="quarter" idx="12"/>
          </p:nvPr>
        </p:nvSpPr>
        <p:spPr/>
        <p:txBody>
          <a:bodyPr/>
          <a:lstStyle/>
          <a:p>
            <a:fld id="{BD86DBAA-8A94-4408-9D41-1BFB53B4CF7F}" type="slidenum">
              <a:rPr lang="en-US" smtClean="0"/>
              <a:pPr/>
              <a:t>47</a:t>
            </a:fld>
            <a:endParaRPr lang="en-US"/>
          </a:p>
        </p:txBody>
      </p:sp>
    </p:spTree>
    <p:extLst>
      <p:ext uri="{BB962C8B-B14F-4D97-AF65-F5344CB8AC3E}">
        <p14:creationId xmlns:p14="http://schemas.microsoft.com/office/powerpoint/2010/main" val="67051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noChangeArrowheads="1"/>
          </p:cNvSpPr>
          <p:nvPr>
            <p:ph type="title"/>
          </p:nvPr>
        </p:nvSpPr>
        <p:spPr/>
        <p:txBody>
          <a:bodyPr/>
          <a:lstStyle/>
          <a:p>
            <a:r>
              <a:rPr lang="en-US" altLang="en-US" dirty="0"/>
              <a:t>The Role of a TeamSTEPPS Coach</a:t>
            </a:r>
          </a:p>
        </p:txBody>
      </p:sp>
      <p:sp>
        <p:nvSpPr>
          <p:cNvPr id="5" name="Text Box 18">
            <a:extLst>
              <a:ext uri="{FF2B5EF4-FFF2-40B4-BE49-F238E27FC236}">
                <a16:creationId xmlns:a16="http://schemas.microsoft.com/office/drawing/2014/main" id="{234A5197-A77E-0BA9-4950-F1AFB4CAB583}"/>
              </a:ext>
              <a:ext uri="{C183D7F6-B498-43B3-948B-1728B52AA6E4}">
                <adec:decorative xmlns:adec="http://schemas.microsoft.com/office/drawing/2017/decorative" val="1"/>
              </a:ext>
            </a:extLst>
          </p:cNvPr>
          <p:cNvSpPr txBox="1">
            <a:spLocks noChangeArrowheads="1"/>
          </p:cNvSpPr>
          <p:nvPr/>
        </p:nvSpPr>
        <p:spPr bwMode="auto">
          <a:xfrm>
            <a:off x="9399994" y="509631"/>
            <a:ext cx="214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800" b="1">
                <a:solidFill>
                  <a:schemeClr val="bg1"/>
                </a:solidFill>
              </a:rPr>
              <a:t>Coaching</a:t>
            </a:r>
          </a:p>
        </p:txBody>
      </p:sp>
      <p:sp>
        <p:nvSpPr>
          <p:cNvPr id="9220" name="Rectangle 5"/>
          <p:cNvSpPr>
            <a:spLocks noGrp="1" noChangeArrowheads="1"/>
          </p:cNvSpPr>
          <p:nvPr>
            <p:ph type="body" idx="1"/>
          </p:nvPr>
        </p:nvSpPr>
        <p:spPr/>
        <p:txBody>
          <a:bodyPr/>
          <a:lstStyle/>
          <a:p>
            <a:r>
              <a:rPr lang="en-US" altLang="en-US" dirty="0"/>
              <a:t>Be a role model for desired behaviors.</a:t>
            </a:r>
          </a:p>
          <a:p>
            <a:r>
              <a:rPr lang="en-US" altLang="en-US" dirty="0"/>
              <a:t>Observe performance and provide feedback.</a:t>
            </a:r>
          </a:p>
          <a:p>
            <a:r>
              <a:rPr lang="en-US" altLang="en-US" dirty="0"/>
              <a:t>Motivate team members.</a:t>
            </a:r>
          </a:p>
          <a:p>
            <a:r>
              <a:rPr lang="en-US" altLang="en-US" dirty="0"/>
              <a:t>Provide opportunities to practice and improve. </a:t>
            </a:r>
          </a:p>
          <a:p>
            <a:endParaRPr lang="en-US" altLang="en-US" dirty="0"/>
          </a:p>
        </p:txBody>
      </p:sp>
      <p:sp>
        <p:nvSpPr>
          <p:cNvPr id="2" name="Slide Number Placeholder 1">
            <a:extLst>
              <a:ext uri="{FF2B5EF4-FFF2-40B4-BE49-F238E27FC236}">
                <a16:creationId xmlns:a16="http://schemas.microsoft.com/office/drawing/2014/main" id="{D5DEFA5A-7BA5-22A1-7FE2-850F03293EB3}"/>
              </a:ext>
            </a:extLst>
          </p:cNvPr>
          <p:cNvSpPr>
            <a:spLocks noGrp="1"/>
          </p:cNvSpPr>
          <p:nvPr>
            <p:ph type="sldNum" sz="quarter" idx="12"/>
          </p:nvPr>
        </p:nvSpPr>
        <p:spPr/>
        <p:txBody>
          <a:bodyPr/>
          <a:lstStyle/>
          <a:p>
            <a:fld id="{BD86DBAA-8A94-4408-9D41-1BFB53B4CF7F}" type="slidenum">
              <a:rPr lang="en-US" smtClean="0"/>
              <a:pPr/>
              <a:t>48</a:t>
            </a:fld>
            <a:endParaRPr lang="en-US"/>
          </a:p>
        </p:txBody>
      </p:sp>
    </p:spTree>
    <p:extLst>
      <p:ext uri="{BB962C8B-B14F-4D97-AF65-F5344CB8AC3E}">
        <p14:creationId xmlns:p14="http://schemas.microsoft.com/office/powerpoint/2010/main" val="1189714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t>The Coach as a Role Model</a:t>
            </a:r>
          </a:p>
        </p:txBody>
      </p:sp>
      <p:sp>
        <p:nvSpPr>
          <p:cNvPr id="5" name="Text Box 18">
            <a:extLst>
              <a:ext uri="{FF2B5EF4-FFF2-40B4-BE49-F238E27FC236}">
                <a16:creationId xmlns:a16="http://schemas.microsoft.com/office/drawing/2014/main" id="{3A8B3987-ACCE-F6A3-573B-AE6460E2CE7E}"/>
              </a:ext>
              <a:ext uri="{C183D7F6-B498-43B3-948B-1728B52AA6E4}">
                <adec:decorative xmlns:adec="http://schemas.microsoft.com/office/drawing/2017/decorative" val="1"/>
              </a:ext>
            </a:extLst>
          </p:cNvPr>
          <p:cNvSpPr txBox="1">
            <a:spLocks noChangeArrowheads="1"/>
          </p:cNvSpPr>
          <p:nvPr/>
        </p:nvSpPr>
        <p:spPr bwMode="auto">
          <a:xfrm>
            <a:off x="9399994" y="509631"/>
            <a:ext cx="214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800" b="1" dirty="0">
                <a:solidFill>
                  <a:schemeClr val="bg1"/>
                </a:solidFill>
              </a:rPr>
              <a:t>Coaching</a:t>
            </a:r>
          </a:p>
        </p:txBody>
      </p:sp>
      <p:sp>
        <p:nvSpPr>
          <p:cNvPr id="10243" name="Content Placeholder 2"/>
          <p:cNvSpPr>
            <a:spLocks noGrp="1"/>
          </p:cNvSpPr>
          <p:nvPr>
            <p:ph idx="1"/>
          </p:nvPr>
        </p:nvSpPr>
        <p:spPr/>
        <p:txBody>
          <a:bodyPr/>
          <a:lstStyle/>
          <a:p>
            <a:r>
              <a:rPr lang="en-US" altLang="en-US"/>
              <a:t>Demonstrates effective use of teamwork behaviors, tools, or strategies</a:t>
            </a:r>
          </a:p>
          <a:p>
            <a:r>
              <a:rPr lang="en-US" altLang="en-US"/>
              <a:t>As a respected member of the team, reinforces acceptance of behavior through performance</a:t>
            </a:r>
          </a:p>
          <a:p>
            <a:endParaRPr lang="en-US" altLang="en-US"/>
          </a:p>
        </p:txBody>
      </p:sp>
      <p:sp>
        <p:nvSpPr>
          <p:cNvPr id="2" name="Slide Number Placeholder 1">
            <a:extLst>
              <a:ext uri="{FF2B5EF4-FFF2-40B4-BE49-F238E27FC236}">
                <a16:creationId xmlns:a16="http://schemas.microsoft.com/office/drawing/2014/main" id="{C4C2AD79-DB17-C437-2D1C-5E921F25B39D}"/>
              </a:ext>
            </a:extLst>
          </p:cNvPr>
          <p:cNvSpPr>
            <a:spLocks noGrp="1"/>
          </p:cNvSpPr>
          <p:nvPr>
            <p:ph type="sldNum" sz="quarter" idx="12"/>
          </p:nvPr>
        </p:nvSpPr>
        <p:spPr/>
        <p:txBody>
          <a:bodyPr/>
          <a:lstStyle/>
          <a:p>
            <a:fld id="{BD86DBAA-8A94-4408-9D41-1BFB53B4CF7F}" type="slidenum">
              <a:rPr lang="en-US" smtClean="0"/>
              <a:pPr/>
              <a:t>49</a:t>
            </a:fld>
            <a:endParaRPr lang="en-US"/>
          </a:p>
        </p:txBody>
      </p:sp>
    </p:spTree>
    <p:extLst>
      <p:ext uri="{BB962C8B-B14F-4D97-AF65-F5344CB8AC3E}">
        <p14:creationId xmlns:p14="http://schemas.microsoft.com/office/powerpoint/2010/main" val="1729497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r>
              <a:rPr lang="en-US" altLang="en-US" sz="4000" dirty="0"/>
              <a:t>Implementation Activity Overview</a:t>
            </a:r>
          </a:p>
        </p:txBody>
      </p:sp>
      <p:sp>
        <p:nvSpPr>
          <p:cNvPr id="7" name="Text Box 18">
            <a:extLst>
              <a:ext uri="{FF2B5EF4-FFF2-40B4-BE49-F238E27FC236}">
                <a16:creationId xmlns:a16="http://schemas.microsoft.com/office/drawing/2014/main" id="{574C95BD-36D3-4538-E6D0-DB53CF88F122}"/>
              </a:ext>
              <a:ext uri="{C183D7F6-B498-43B3-948B-1728B52AA6E4}">
                <adec:decorative xmlns:adec="http://schemas.microsoft.com/office/drawing/2017/decorative" val="1"/>
              </a:ext>
            </a:extLst>
          </p:cNvPr>
          <p:cNvSpPr txBox="1">
            <a:spLocks noChangeArrowheads="1"/>
          </p:cNvSpPr>
          <p:nvPr/>
        </p:nvSpPr>
        <p:spPr bwMode="auto">
          <a:xfrm>
            <a:off x="9417799" y="298231"/>
            <a:ext cx="21422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Day 2 Preview</a:t>
            </a:r>
          </a:p>
        </p:txBody>
      </p:sp>
      <p:pic>
        <p:nvPicPr>
          <p:cNvPr id="4" name="Picture 3" descr="This graphic summarizes key activities related to pre-implementation planning, implementation planning and training, and post-training activities required to achieve sustainable TeamSTEPPS tool use and culture change.">
            <a:extLst>
              <a:ext uri="{FF2B5EF4-FFF2-40B4-BE49-F238E27FC236}">
                <a16:creationId xmlns:a16="http://schemas.microsoft.com/office/drawing/2014/main" id="{4CF46A51-4721-8E7C-7D20-0124DF222DA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50249" y="2109897"/>
            <a:ext cx="11625061" cy="3903084"/>
          </a:xfrm>
          <a:prstGeom prst="rect">
            <a:avLst/>
          </a:prstGeom>
        </p:spPr>
      </p:pic>
      <p:sp>
        <p:nvSpPr>
          <p:cNvPr id="2" name="Slide Number Placeholder 1">
            <a:extLst>
              <a:ext uri="{FF2B5EF4-FFF2-40B4-BE49-F238E27FC236}">
                <a16:creationId xmlns:a16="http://schemas.microsoft.com/office/drawing/2014/main" id="{086E133A-48C7-6FDE-9A58-CBA61288C896}"/>
              </a:ext>
            </a:extLst>
          </p:cNvPr>
          <p:cNvSpPr>
            <a:spLocks noGrp="1"/>
          </p:cNvSpPr>
          <p:nvPr>
            <p:ph type="sldNum" sz="quarter" idx="12"/>
          </p:nvPr>
        </p:nvSpPr>
        <p:spPr/>
        <p:txBody>
          <a:bodyPr/>
          <a:lstStyle/>
          <a:p>
            <a:fld id="{BD86DBAA-8A94-4408-9D41-1BFB53B4CF7F}" type="slidenum">
              <a:rPr lang="en-US" smtClean="0"/>
              <a:pPr/>
              <a:t>5</a:t>
            </a:fld>
            <a:endParaRPr lang="en-US" dirty="0"/>
          </a:p>
        </p:txBody>
      </p:sp>
    </p:spTree>
    <p:extLst>
      <p:ext uri="{BB962C8B-B14F-4D97-AF65-F5344CB8AC3E}">
        <p14:creationId xmlns:p14="http://schemas.microsoft.com/office/powerpoint/2010/main" val="38311162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Grp="1" noChangeArrowheads="1"/>
          </p:cNvSpPr>
          <p:nvPr>
            <p:ph type="title"/>
          </p:nvPr>
        </p:nvSpPr>
        <p:spPr/>
        <p:txBody>
          <a:bodyPr>
            <a:normAutofit/>
          </a:bodyPr>
          <a:lstStyle/>
          <a:p>
            <a:r>
              <a:rPr lang="en-US" altLang="en-US" sz="4000" dirty="0"/>
              <a:t>Coaches Provide Feedback That Is…</a:t>
            </a:r>
          </a:p>
        </p:txBody>
      </p:sp>
      <p:sp>
        <p:nvSpPr>
          <p:cNvPr id="5" name="Text Box 18">
            <a:extLst>
              <a:ext uri="{FF2B5EF4-FFF2-40B4-BE49-F238E27FC236}">
                <a16:creationId xmlns:a16="http://schemas.microsoft.com/office/drawing/2014/main" id="{B6099A76-E401-BC14-EEF7-BE6D11CAEE4F}"/>
              </a:ext>
              <a:ext uri="{C183D7F6-B498-43B3-948B-1728B52AA6E4}">
                <adec:decorative xmlns:adec="http://schemas.microsoft.com/office/drawing/2017/decorative" val="1"/>
              </a:ext>
            </a:extLst>
          </p:cNvPr>
          <p:cNvSpPr txBox="1">
            <a:spLocks noChangeArrowheads="1"/>
          </p:cNvSpPr>
          <p:nvPr/>
        </p:nvSpPr>
        <p:spPr bwMode="auto">
          <a:xfrm>
            <a:off x="9399994" y="509631"/>
            <a:ext cx="214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800" b="1" dirty="0">
                <a:solidFill>
                  <a:schemeClr val="bg1"/>
                </a:solidFill>
              </a:rPr>
              <a:t>Coaching</a:t>
            </a:r>
          </a:p>
        </p:txBody>
      </p:sp>
      <p:sp>
        <p:nvSpPr>
          <p:cNvPr id="11268" name="Rectangle 5"/>
          <p:cNvSpPr>
            <a:spLocks noGrp="1" noChangeArrowheads="1"/>
          </p:cNvSpPr>
          <p:nvPr>
            <p:ph type="body" idx="1"/>
          </p:nvPr>
        </p:nvSpPr>
        <p:spPr/>
        <p:txBody>
          <a:bodyPr/>
          <a:lstStyle/>
          <a:p>
            <a:r>
              <a:rPr lang="en-US" altLang="en-US" dirty="0"/>
              <a:t>Timely.</a:t>
            </a:r>
          </a:p>
          <a:p>
            <a:r>
              <a:rPr lang="en-US" altLang="en-US" dirty="0"/>
              <a:t>Respectful.</a:t>
            </a:r>
          </a:p>
          <a:p>
            <a:r>
              <a:rPr lang="en-US" altLang="en-US" dirty="0"/>
              <a:t>Specific.</a:t>
            </a:r>
          </a:p>
          <a:p>
            <a:r>
              <a:rPr lang="en-US" altLang="en-US" dirty="0"/>
              <a:t>Directed toward improvement.</a:t>
            </a:r>
          </a:p>
          <a:p>
            <a:r>
              <a:rPr lang="en-US" altLang="en-US" dirty="0"/>
              <a:t>Two way.</a:t>
            </a:r>
          </a:p>
          <a:p>
            <a:r>
              <a:rPr lang="en-US" altLang="en-US" dirty="0"/>
              <a:t>Considerate.</a:t>
            </a:r>
          </a:p>
        </p:txBody>
      </p:sp>
      <p:sp>
        <p:nvSpPr>
          <p:cNvPr id="2" name="Slide Number Placeholder 1">
            <a:extLst>
              <a:ext uri="{FF2B5EF4-FFF2-40B4-BE49-F238E27FC236}">
                <a16:creationId xmlns:a16="http://schemas.microsoft.com/office/drawing/2014/main" id="{3B34F813-C622-3935-D42E-29F1588AD422}"/>
              </a:ext>
            </a:extLst>
          </p:cNvPr>
          <p:cNvSpPr>
            <a:spLocks noGrp="1"/>
          </p:cNvSpPr>
          <p:nvPr>
            <p:ph type="sldNum" sz="quarter" idx="12"/>
          </p:nvPr>
        </p:nvSpPr>
        <p:spPr/>
        <p:txBody>
          <a:bodyPr/>
          <a:lstStyle/>
          <a:p>
            <a:fld id="{BD86DBAA-8A94-4408-9D41-1BFB53B4CF7F}" type="slidenum">
              <a:rPr lang="en-US" smtClean="0"/>
              <a:pPr/>
              <a:t>50</a:t>
            </a:fld>
            <a:endParaRPr lang="en-US"/>
          </a:p>
        </p:txBody>
      </p:sp>
    </p:spTree>
    <p:extLst>
      <p:ext uri="{BB962C8B-B14F-4D97-AF65-F5344CB8AC3E}">
        <p14:creationId xmlns:p14="http://schemas.microsoft.com/office/powerpoint/2010/main" val="30148528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a:lstStyle/>
          <a:p>
            <a:r>
              <a:rPr lang="en-US" altLang="en-US"/>
              <a:t>The Coach as a Motivator</a:t>
            </a:r>
          </a:p>
        </p:txBody>
      </p:sp>
      <p:sp>
        <p:nvSpPr>
          <p:cNvPr id="5" name="Text Box 18">
            <a:extLst>
              <a:ext uri="{FF2B5EF4-FFF2-40B4-BE49-F238E27FC236}">
                <a16:creationId xmlns:a16="http://schemas.microsoft.com/office/drawing/2014/main" id="{3EDF1CE2-34BF-0F69-7294-D0CEEC2F10C5}"/>
              </a:ext>
              <a:ext uri="{C183D7F6-B498-43B3-948B-1728B52AA6E4}">
                <adec:decorative xmlns:adec="http://schemas.microsoft.com/office/drawing/2017/decorative" val="1"/>
              </a:ext>
            </a:extLst>
          </p:cNvPr>
          <p:cNvSpPr txBox="1">
            <a:spLocks noChangeArrowheads="1"/>
          </p:cNvSpPr>
          <p:nvPr/>
        </p:nvSpPr>
        <p:spPr bwMode="auto">
          <a:xfrm>
            <a:off x="9399994" y="509631"/>
            <a:ext cx="214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800" b="1" dirty="0">
                <a:solidFill>
                  <a:schemeClr val="bg1"/>
                </a:solidFill>
              </a:rPr>
              <a:t>Coaching</a:t>
            </a:r>
          </a:p>
        </p:txBody>
      </p:sp>
      <p:sp>
        <p:nvSpPr>
          <p:cNvPr id="12292" name="Rectangle 5"/>
          <p:cNvSpPr>
            <a:spLocks noGrp="1" noChangeArrowheads="1"/>
          </p:cNvSpPr>
          <p:nvPr>
            <p:ph type="body" idx="1"/>
          </p:nvPr>
        </p:nvSpPr>
        <p:spPr/>
        <p:txBody>
          <a:bodyPr>
            <a:normAutofit fontScale="92500" lnSpcReduction="10000"/>
          </a:bodyPr>
          <a:lstStyle/>
          <a:p>
            <a:r>
              <a:rPr lang="en-US" altLang="en-US" dirty="0"/>
              <a:t>Helps team members see the bridge between new behaviors and patient safety and outcomes</a:t>
            </a:r>
          </a:p>
          <a:p>
            <a:r>
              <a:rPr lang="en-US" altLang="en-US" dirty="0"/>
              <a:t>Encourages belief in team members’ abilities to succeed</a:t>
            </a:r>
          </a:p>
          <a:p>
            <a:r>
              <a:rPr lang="en-US" altLang="en-US" dirty="0"/>
              <a:t>Expresses enthusiasm and commitment </a:t>
            </a:r>
          </a:p>
          <a:p>
            <a:r>
              <a:rPr lang="en-US" altLang="en-US" dirty="0"/>
              <a:t>Validates current levels of accomplishment while advocating greater achievement</a:t>
            </a:r>
          </a:p>
          <a:p>
            <a:r>
              <a:rPr lang="en-US" altLang="en-US" dirty="0"/>
              <a:t>Recognizes successful performance</a:t>
            </a:r>
          </a:p>
          <a:p>
            <a:r>
              <a:rPr lang="en-US" altLang="en-US" dirty="0"/>
              <a:t>Identifies potential challenges, pitfalls, and unforeseen consequences</a:t>
            </a:r>
          </a:p>
          <a:p>
            <a:r>
              <a:rPr lang="en-US" altLang="en-US" dirty="0"/>
              <a:t>Offers support, assistance, and empathy</a:t>
            </a:r>
          </a:p>
          <a:p>
            <a:r>
              <a:rPr lang="en-US" altLang="en-US" dirty="0"/>
              <a:t>Communicates positive results and outcomes</a:t>
            </a:r>
          </a:p>
        </p:txBody>
      </p:sp>
      <p:sp>
        <p:nvSpPr>
          <p:cNvPr id="2" name="Slide Number Placeholder 1">
            <a:extLst>
              <a:ext uri="{FF2B5EF4-FFF2-40B4-BE49-F238E27FC236}">
                <a16:creationId xmlns:a16="http://schemas.microsoft.com/office/drawing/2014/main" id="{9097F58C-B914-8FEE-4D6A-5923A4DF2ABD}"/>
              </a:ext>
            </a:extLst>
          </p:cNvPr>
          <p:cNvSpPr>
            <a:spLocks noGrp="1"/>
          </p:cNvSpPr>
          <p:nvPr>
            <p:ph type="sldNum" sz="quarter" idx="12"/>
          </p:nvPr>
        </p:nvSpPr>
        <p:spPr/>
        <p:txBody>
          <a:bodyPr/>
          <a:lstStyle/>
          <a:p>
            <a:fld id="{BD86DBAA-8A94-4408-9D41-1BFB53B4CF7F}" type="slidenum">
              <a:rPr lang="en-US" smtClean="0"/>
              <a:pPr/>
              <a:t>51</a:t>
            </a:fld>
            <a:endParaRPr lang="en-US"/>
          </a:p>
        </p:txBody>
      </p:sp>
    </p:spTree>
    <p:extLst>
      <p:ext uri="{BB962C8B-B14F-4D97-AF65-F5344CB8AC3E}">
        <p14:creationId xmlns:p14="http://schemas.microsoft.com/office/powerpoint/2010/main" val="4690742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p:txBody>
          <a:bodyPr/>
          <a:lstStyle/>
          <a:p>
            <a:r>
              <a:rPr lang="en-US" altLang="en-US" dirty="0"/>
              <a:t>Providing Opportunities To </a:t>
            </a:r>
            <a:br>
              <a:rPr lang="en-US" altLang="en-US" dirty="0"/>
            </a:br>
            <a:r>
              <a:rPr lang="en-US" altLang="en-US" dirty="0"/>
              <a:t>Practice</a:t>
            </a:r>
          </a:p>
        </p:txBody>
      </p:sp>
      <p:sp>
        <p:nvSpPr>
          <p:cNvPr id="5" name="Text Box 18">
            <a:extLst>
              <a:ext uri="{FF2B5EF4-FFF2-40B4-BE49-F238E27FC236}">
                <a16:creationId xmlns:a16="http://schemas.microsoft.com/office/drawing/2014/main" id="{4C276AD7-E38C-2398-40E0-E18BD338E50D}"/>
              </a:ext>
              <a:ext uri="{C183D7F6-B498-43B3-948B-1728B52AA6E4}">
                <adec:decorative xmlns:adec="http://schemas.microsoft.com/office/drawing/2017/decorative" val="1"/>
              </a:ext>
            </a:extLst>
          </p:cNvPr>
          <p:cNvSpPr txBox="1">
            <a:spLocks noChangeArrowheads="1"/>
          </p:cNvSpPr>
          <p:nvPr/>
        </p:nvSpPr>
        <p:spPr bwMode="auto">
          <a:xfrm>
            <a:off x="9399994" y="509631"/>
            <a:ext cx="214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800" b="1" dirty="0">
                <a:solidFill>
                  <a:schemeClr val="bg1"/>
                </a:solidFill>
              </a:rPr>
              <a:t>Coaching</a:t>
            </a:r>
          </a:p>
        </p:txBody>
      </p:sp>
      <p:sp>
        <p:nvSpPr>
          <p:cNvPr id="13316" name="Rectangle 5"/>
          <p:cNvSpPr>
            <a:spLocks noGrp="1" noChangeArrowheads="1"/>
          </p:cNvSpPr>
          <p:nvPr>
            <p:ph type="body" idx="1"/>
          </p:nvPr>
        </p:nvSpPr>
        <p:spPr/>
        <p:txBody>
          <a:bodyPr/>
          <a:lstStyle/>
          <a:p>
            <a:r>
              <a:rPr lang="en-US" altLang="en-US" dirty="0"/>
              <a:t>Can be formal/structured or informal.</a:t>
            </a:r>
          </a:p>
          <a:p>
            <a:r>
              <a:rPr lang="en-US" altLang="en-US" dirty="0"/>
              <a:t>Examples include:</a:t>
            </a:r>
          </a:p>
          <a:p>
            <a:pPr lvl="1"/>
            <a:r>
              <a:rPr lang="en-US" altLang="en-US" dirty="0"/>
              <a:t>Ask team members how they might have approached a situation differently by using a TeamSTEPPS tool or strategy.</a:t>
            </a:r>
          </a:p>
          <a:p>
            <a:pPr lvl="1"/>
            <a:r>
              <a:rPr lang="en-US" altLang="en-US" dirty="0"/>
              <a:t>Use scenarios during staff or team meetings to discuss or simulate the effective use of a TeamSTEPPS tool or strategy. </a:t>
            </a:r>
          </a:p>
          <a:p>
            <a:pPr lvl="1"/>
            <a:r>
              <a:rPr lang="en-US" altLang="en-US" dirty="0"/>
              <a:t>Develop tools that facilitate use of a tool or strategy, such as notepads that outline the SBAR components.</a:t>
            </a:r>
          </a:p>
          <a:p>
            <a:pPr lvl="1"/>
            <a:r>
              <a:rPr lang="en-US" altLang="en-US" dirty="0"/>
              <a:t>Provide staff with a TeamSTEPPS “tip of the week.” </a:t>
            </a:r>
          </a:p>
        </p:txBody>
      </p:sp>
      <p:sp>
        <p:nvSpPr>
          <p:cNvPr id="2" name="Slide Number Placeholder 1">
            <a:extLst>
              <a:ext uri="{FF2B5EF4-FFF2-40B4-BE49-F238E27FC236}">
                <a16:creationId xmlns:a16="http://schemas.microsoft.com/office/drawing/2014/main" id="{0B2AB34B-0AAF-3DCE-98EB-2794C1FBD49A}"/>
              </a:ext>
            </a:extLst>
          </p:cNvPr>
          <p:cNvSpPr>
            <a:spLocks noGrp="1"/>
          </p:cNvSpPr>
          <p:nvPr>
            <p:ph type="sldNum" sz="quarter" idx="12"/>
          </p:nvPr>
        </p:nvSpPr>
        <p:spPr/>
        <p:txBody>
          <a:bodyPr/>
          <a:lstStyle/>
          <a:p>
            <a:fld id="{BD86DBAA-8A94-4408-9D41-1BFB53B4CF7F}" type="slidenum">
              <a:rPr lang="en-US" smtClean="0"/>
              <a:pPr/>
              <a:t>52</a:t>
            </a:fld>
            <a:endParaRPr lang="en-US"/>
          </a:p>
        </p:txBody>
      </p:sp>
    </p:spTree>
    <p:extLst>
      <p:ext uri="{BB962C8B-B14F-4D97-AF65-F5344CB8AC3E}">
        <p14:creationId xmlns:p14="http://schemas.microsoft.com/office/powerpoint/2010/main" val="31778184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6"/>
          <p:cNvSpPr>
            <a:spLocks noGrp="1" noChangeArrowheads="1"/>
          </p:cNvSpPr>
          <p:nvPr>
            <p:ph type="title"/>
          </p:nvPr>
        </p:nvSpPr>
        <p:spPr/>
        <p:txBody>
          <a:bodyPr/>
          <a:lstStyle/>
          <a:p>
            <a:r>
              <a:rPr lang="en-US" altLang="en-US"/>
              <a:t>Exercise: Effective Coaches</a:t>
            </a:r>
          </a:p>
        </p:txBody>
      </p:sp>
      <p:sp>
        <p:nvSpPr>
          <p:cNvPr id="6" name="Text Box 18">
            <a:extLst>
              <a:ext uri="{FF2B5EF4-FFF2-40B4-BE49-F238E27FC236}">
                <a16:creationId xmlns:a16="http://schemas.microsoft.com/office/drawing/2014/main" id="{A953108D-8849-41AF-2F44-A10647E4B6C3}"/>
              </a:ext>
              <a:ext uri="{C183D7F6-B498-43B3-948B-1728B52AA6E4}">
                <adec:decorative xmlns:adec="http://schemas.microsoft.com/office/drawing/2017/decorative" val="1"/>
              </a:ext>
            </a:extLst>
          </p:cNvPr>
          <p:cNvSpPr txBox="1">
            <a:spLocks noChangeArrowheads="1"/>
          </p:cNvSpPr>
          <p:nvPr/>
        </p:nvSpPr>
        <p:spPr bwMode="auto">
          <a:xfrm>
            <a:off x="9399994" y="509631"/>
            <a:ext cx="214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800" b="1" dirty="0">
                <a:solidFill>
                  <a:schemeClr val="bg1"/>
                </a:solidFill>
              </a:rPr>
              <a:t>Coaching</a:t>
            </a:r>
          </a:p>
        </p:txBody>
      </p:sp>
      <p:sp>
        <p:nvSpPr>
          <p:cNvPr id="14340" name="Rectangle 7"/>
          <p:cNvSpPr>
            <a:spLocks noGrp="1" noChangeArrowheads="1"/>
          </p:cNvSpPr>
          <p:nvPr>
            <p:ph type="body" idx="1"/>
          </p:nvPr>
        </p:nvSpPr>
        <p:spPr/>
        <p:txBody>
          <a:bodyPr/>
          <a:lstStyle/>
          <a:p>
            <a:r>
              <a:rPr lang="en-US" altLang="en-US" dirty="0"/>
              <a:t>Think about coaches you’ve known or observed…</a:t>
            </a:r>
          </a:p>
          <a:p>
            <a:pPr lvl="1"/>
            <a:r>
              <a:rPr lang="en-US" altLang="en-US" dirty="0"/>
              <a:t>What characteristics did those coaches have that made them effective?</a:t>
            </a:r>
          </a:p>
          <a:p>
            <a:pPr lvl="1"/>
            <a:r>
              <a:rPr lang="en-US" altLang="en-US" dirty="0"/>
              <a:t>Are coaching characteristics innate or can they be learned?</a:t>
            </a:r>
          </a:p>
        </p:txBody>
      </p:sp>
      <p:pic>
        <p:nvPicPr>
          <p:cNvPr id="4" name="Picture 3">
            <a:extLst>
              <a:ext uri="{FF2B5EF4-FFF2-40B4-BE49-F238E27FC236}">
                <a16:creationId xmlns:a16="http://schemas.microsoft.com/office/drawing/2014/main" id="{CC103BCC-CD8A-FD0C-D1A3-3BA2E90020E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400" y="4191793"/>
            <a:ext cx="1836299" cy="1836299"/>
          </a:xfrm>
          <a:prstGeom prst="rect">
            <a:avLst/>
          </a:prstGeom>
        </p:spPr>
      </p:pic>
      <p:sp>
        <p:nvSpPr>
          <p:cNvPr id="2" name="Slide Number Placeholder 1">
            <a:extLst>
              <a:ext uri="{FF2B5EF4-FFF2-40B4-BE49-F238E27FC236}">
                <a16:creationId xmlns:a16="http://schemas.microsoft.com/office/drawing/2014/main" id="{426DC21D-0AEA-0DE1-CA4D-BB7F1D20968E}"/>
              </a:ext>
            </a:extLst>
          </p:cNvPr>
          <p:cNvSpPr>
            <a:spLocks noGrp="1"/>
          </p:cNvSpPr>
          <p:nvPr>
            <p:ph type="sldNum" sz="quarter" idx="12"/>
          </p:nvPr>
        </p:nvSpPr>
        <p:spPr/>
        <p:txBody>
          <a:bodyPr/>
          <a:lstStyle/>
          <a:p>
            <a:fld id="{BD86DBAA-8A94-4408-9D41-1BFB53B4CF7F}" type="slidenum">
              <a:rPr lang="en-US" smtClean="0"/>
              <a:pPr/>
              <a:t>53</a:t>
            </a:fld>
            <a:endParaRPr lang="en-US"/>
          </a:p>
        </p:txBody>
      </p:sp>
    </p:spTree>
    <p:extLst>
      <p:ext uri="{BB962C8B-B14F-4D97-AF65-F5344CB8AC3E}">
        <p14:creationId xmlns:p14="http://schemas.microsoft.com/office/powerpoint/2010/main" val="2496134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altLang="en-US"/>
              <a:t>Coaching Competencies</a:t>
            </a:r>
          </a:p>
        </p:txBody>
      </p:sp>
      <p:sp>
        <p:nvSpPr>
          <p:cNvPr id="8" name="Text Box 18">
            <a:extLst>
              <a:ext uri="{FF2B5EF4-FFF2-40B4-BE49-F238E27FC236}">
                <a16:creationId xmlns:a16="http://schemas.microsoft.com/office/drawing/2014/main" id="{297E86D9-D5D6-71B4-1BB8-FFA7C899B4C4}"/>
              </a:ext>
              <a:ext uri="{C183D7F6-B498-43B3-948B-1728B52AA6E4}">
                <adec:decorative xmlns:adec="http://schemas.microsoft.com/office/drawing/2017/decorative" val="1"/>
              </a:ext>
            </a:extLst>
          </p:cNvPr>
          <p:cNvSpPr txBox="1">
            <a:spLocks noChangeArrowheads="1"/>
          </p:cNvSpPr>
          <p:nvPr/>
        </p:nvSpPr>
        <p:spPr bwMode="auto">
          <a:xfrm>
            <a:off x="9399994" y="509631"/>
            <a:ext cx="214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800" b="1" dirty="0">
                <a:solidFill>
                  <a:schemeClr val="bg1"/>
                </a:solidFill>
              </a:rPr>
              <a:t>Coaching</a:t>
            </a:r>
          </a:p>
        </p:txBody>
      </p:sp>
      <p:pic>
        <p:nvPicPr>
          <p:cNvPr id="3" name="Picture 2" descr="This diagram shows skills in four areas that coaches need for coaching effectively, including communication, performance improvement, relationship, and execution skills.">
            <a:extLst>
              <a:ext uri="{FF2B5EF4-FFF2-40B4-BE49-F238E27FC236}">
                <a16:creationId xmlns:a16="http://schemas.microsoft.com/office/drawing/2014/main" id="{6F9E8D61-F9DA-15BB-8D03-C6C90A9E485E}"/>
              </a:ext>
            </a:extLst>
          </p:cNvPr>
          <p:cNvPicPr>
            <a:picLocks noChangeAspect="1"/>
          </p:cNvPicPr>
          <p:nvPr/>
        </p:nvPicPr>
        <p:blipFill>
          <a:blip r:embed="rId3"/>
          <a:stretch>
            <a:fillRect/>
          </a:stretch>
        </p:blipFill>
        <p:spPr>
          <a:xfrm>
            <a:off x="2730716" y="1970682"/>
            <a:ext cx="6730567" cy="4218798"/>
          </a:xfrm>
          <a:prstGeom prst="rect">
            <a:avLst/>
          </a:prstGeom>
        </p:spPr>
      </p:pic>
      <p:sp>
        <p:nvSpPr>
          <p:cNvPr id="2" name="Slide Number Placeholder 1">
            <a:extLst>
              <a:ext uri="{FF2B5EF4-FFF2-40B4-BE49-F238E27FC236}">
                <a16:creationId xmlns:a16="http://schemas.microsoft.com/office/drawing/2014/main" id="{6B0BDB9B-5AE0-A43E-E4B3-9A221FE2B879}"/>
              </a:ext>
            </a:extLst>
          </p:cNvPr>
          <p:cNvSpPr>
            <a:spLocks noGrp="1"/>
          </p:cNvSpPr>
          <p:nvPr>
            <p:ph type="sldNum" sz="quarter" idx="12"/>
          </p:nvPr>
        </p:nvSpPr>
        <p:spPr/>
        <p:txBody>
          <a:bodyPr/>
          <a:lstStyle/>
          <a:p>
            <a:fld id="{BD86DBAA-8A94-4408-9D41-1BFB53B4CF7F}" type="slidenum">
              <a:rPr lang="en-US" smtClean="0"/>
              <a:pPr/>
              <a:t>54</a:t>
            </a:fld>
            <a:endParaRPr lang="en-US"/>
          </a:p>
        </p:txBody>
      </p:sp>
    </p:spTree>
    <p:extLst>
      <p:ext uri="{BB962C8B-B14F-4D97-AF65-F5344CB8AC3E}">
        <p14:creationId xmlns:p14="http://schemas.microsoft.com/office/powerpoint/2010/main" val="586138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a:bodyPr>
          <a:lstStyle/>
          <a:p>
            <a:pPr eaLnBrk="1" hangingPunct="1"/>
            <a:r>
              <a:rPr lang="en-US" altLang="en-US" sz="4000">
                <a:ea typeface="ヒラギノ角ゴ Pro W3" pitchFamily="127" charset="-128"/>
              </a:rPr>
              <a:t>Exercise: Coaching </a:t>
            </a:r>
            <a:br>
              <a:rPr lang="en-US" altLang="en-US" sz="4000">
                <a:ea typeface="ヒラギノ角ゴ Pro W3" pitchFamily="127" charset="-128"/>
              </a:rPr>
            </a:br>
            <a:r>
              <a:rPr lang="en-US" altLang="en-US" sz="4000">
                <a:ea typeface="ヒラギノ角ゴ Pro W3" pitchFamily="127" charset="-128"/>
              </a:rPr>
              <a:t>Self-Assessment</a:t>
            </a:r>
          </a:p>
        </p:txBody>
      </p:sp>
      <p:sp>
        <p:nvSpPr>
          <p:cNvPr id="6" name="Text Box 18">
            <a:extLst>
              <a:ext uri="{FF2B5EF4-FFF2-40B4-BE49-F238E27FC236}">
                <a16:creationId xmlns:a16="http://schemas.microsoft.com/office/drawing/2014/main" id="{B0806396-A520-B0D7-9092-A4E708DCC1B2}"/>
              </a:ext>
              <a:ext uri="{C183D7F6-B498-43B3-948B-1728B52AA6E4}">
                <adec:decorative xmlns:adec="http://schemas.microsoft.com/office/drawing/2017/decorative" val="1"/>
              </a:ext>
            </a:extLst>
          </p:cNvPr>
          <p:cNvSpPr txBox="1">
            <a:spLocks noChangeArrowheads="1"/>
          </p:cNvSpPr>
          <p:nvPr/>
        </p:nvSpPr>
        <p:spPr bwMode="auto">
          <a:xfrm>
            <a:off x="9399994" y="509631"/>
            <a:ext cx="214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800" b="1" dirty="0">
                <a:solidFill>
                  <a:schemeClr val="bg1"/>
                </a:solidFill>
              </a:rPr>
              <a:t>Coaching</a:t>
            </a:r>
          </a:p>
        </p:txBody>
      </p:sp>
      <p:sp>
        <p:nvSpPr>
          <p:cNvPr id="16388" name="Rectangle 3"/>
          <p:cNvSpPr>
            <a:spLocks noGrp="1" noChangeArrowheads="1"/>
          </p:cNvSpPr>
          <p:nvPr>
            <p:ph idx="1"/>
          </p:nvPr>
        </p:nvSpPr>
        <p:spPr>
          <a:xfrm>
            <a:off x="398363" y="1890711"/>
            <a:ext cx="9491362" cy="4602164"/>
          </a:xfrm>
        </p:spPr>
        <p:txBody>
          <a:bodyPr/>
          <a:lstStyle/>
          <a:p>
            <a:r>
              <a:rPr lang="en-US" altLang="en-US" dirty="0">
                <a:ea typeface="ヒラギノ角ゴ Pro W3" pitchFamily="127" charset="-128"/>
              </a:rPr>
              <a:t>Complete a coaching self-assessment form to identify coaching strengths and areas for improvement.</a:t>
            </a:r>
          </a:p>
        </p:txBody>
      </p:sp>
      <p:pic>
        <p:nvPicPr>
          <p:cNvPr id="4" name="Picture 3">
            <a:extLst>
              <a:ext uri="{FF2B5EF4-FFF2-40B4-BE49-F238E27FC236}">
                <a16:creationId xmlns:a16="http://schemas.microsoft.com/office/drawing/2014/main" id="{95A137D8-0C68-6CD1-1BFC-CF3864C70CE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8400" y="4191793"/>
            <a:ext cx="1836299" cy="1836299"/>
          </a:xfrm>
          <a:prstGeom prst="rect">
            <a:avLst/>
          </a:prstGeom>
        </p:spPr>
      </p:pic>
      <p:sp>
        <p:nvSpPr>
          <p:cNvPr id="2" name="Slide Number Placeholder 1">
            <a:extLst>
              <a:ext uri="{FF2B5EF4-FFF2-40B4-BE49-F238E27FC236}">
                <a16:creationId xmlns:a16="http://schemas.microsoft.com/office/drawing/2014/main" id="{C67CDA8A-CAF1-31AF-9BDB-B0808218A6B0}"/>
              </a:ext>
            </a:extLst>
          </p:cNvPr>
          <p:cNvSpPr>
            <a:spLocks noGrp="1"/>
          </p:cNvSpPr>
          <p:nvPr>
            <p:ph type="sldNum" sz="quarter" idx="12"/>
          </p:nvPr>
        </p:nvSpPr>
        <p:spPr/>
        <p:txBody>
          <a:bodyPr/>
          <a:lstStyle/>
          <a:p>
            <a:fld id="{BD86DBAA-8A94-4408-9D41-1BFB53B4CF7F}" type="slidenum">
              <a:rPr lang="en-US" smtClean="0"/>
              <a:pPr/>
              <a:t>55</a:t>
            </a:fld>
            <a:endParaRPr lang="en-US"/>
          </a:p>
        </p:txBody>
      </p:sp>
    </p:spTree>
    <p:extLst>
      <p:ext uri="{BB962C8B-B14F-4D97-AF65-F5344CB8AC3E}">
        <p14:creationId xmlns:p14="http://schemas.microsoft.com/office/powerpoint/2010/main" val="6938393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normAutofit/>
          </a:bodyPr>
          <a:lstStyle/>
          <a:p>
            <a:r>
              <a:rPr lang="en-US" altLang="en-US" sz="4000"/>
              <a:t>Implementing Coaching in </a:t>
            </a:r>
            <a:br>
              <a:rPr lang="en-US" altLang="en-US" sz="4000"/>
            </a:br>
            <a:r>
              <a:rPr lang="en-US" altLang="en-US" sz="4000" err="1"/>
              <a:t>TeamSTEPPS</a:t>
            </a:r>
            <a:endParaRPr lang="en-US" altLang="en-US" sz="4000"/>
          </a:p>
        </p:txBody>
      </p:sp>
      <p:sp>
        <p:nvSpPr>
          <p:cNvPr id="5" name="Text Box 18">
            <a:extLst>
              <a:ext uri="{FF2B5EF4-FFF2-40B4-BE49-F238E27FC236}">
                <a16:creationId xmlns:a16="http://schemas.microsoft.com/office/drawing/2014/main" id="{4AB47E7F-7CE0-C34F-0384-5E2B402934E3}"/>
              </a:ext>
              <a:ext uri="{C183D7F6-B498-43B3-948B-1728B52AA6E4}">
                <adec:decorative xmlns:adec="http://schemas.microsoft.com/office/drawing/2017/decorative" val="1"/>
              </a:ext>
            </a:extLst>
          </p:cNvPr>
          <p:cNvSpPr txBox="1">
            <a:spLocks noChangeArrowheads="1"/>
          </p:cNvSpPr>
          <p:nvPr/>
        </p:nvSpPr>
        <p:spPr bwMode="auto">
          <a:xfrm>
            <a:off x="9399994" y="509631"/>
            <a:ext cx="214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800" b="1">
                <a:solidFill>
                  <a:schemeClr val="bg1"/>
                </a:solidFill>
              </a:rPr>
              <a:t>Coaching</a:t>
            </a:r>
          </a:p>
        </p:txBody>
      </p:sp>
      <p:sp>
        <p:nvSpPr>
          <p:cNvPr id="17412" name="Rectangle 3"/>
          <p:cNvSpPr>
            <a:spLocks noGrp="1" noChangeArrowheads="1"/>
          </p:cNvSpPr>
          <p:nvPr>
            <p:ph type="body" idx="1"/>
          </p:nvPr>
        </p:nvSpPr>
        <p:spPr/>
        <p:txBody>
          <a:bodyPr/>
          <a:lstStyle/>
          <a:p>
            <a:r>
              <a:rPr lang="en-US" altLang="en-US" dirty="0"/>
              <a:t>Develop a coaching plan and gain buy-in.</a:t>
            </a:r>
          </a:p>
          <a:p>
            <a:r>
              <a:rPr lang="en-US" altLang="en-US" dirty="0"/>
              <a:t>Identify coaches.</a:t>
            </a:r>
          </a:p>
          <a:p>
            <a:r>
              <a:rPr lang="en-US" altLang="en-US" dirty="0"/>
              <a:t>Train and prepare coaches.</a:t>
            </a:r>
          </a:p>
          <a:p>
            <a:r>
              <a:rPr lang="en-US" altLang="en-US" dirty="0"/>
              <a:t>Prepare staff to receive coaching.</a:t>
            </a:r>
          </a:p>
          <a:p>
            <a:r>
              <a:rPr lang="en-US" altLang="en-US" dirty="0"/>
              <a:t>Ensure organizational support for coaches.</a:t>
            </a:r>
          </a:p>
        </p:txBody>
      </p:sp>
      <p:sp>
        <p:nvSpPr>
          <p:cNvPr id="2" name="Slide Number Placeholder 1">
            <a:extLst>
              <a:ext uri="{FF2B5EF4-FFF2-40B4-BE49-F238E27FC236}">
                <a16:creationId xmlns:a16="http://schemas.microsoft.com/office/drawing/2014/main" id="{308A61F7-120A-17A3-6246-4D22EC1FF81A}"/>
              </a:ext>
            </a:extLst>
          </p:cNvPr>
          <p:cNvSpPr>
            <a:spLocks noGrp="1"/>
          </p:cNvSpPr>
          <p:nvPr>
            <p:ph type="sldNum" sz="quarter" idx="12"/>
          </p:nvPr>
        </p:nvSpPr>
        <p:spPr/>
        <p:txBody>
          <a:bodyPr/>
          <a:lstStyle/>
          <a:p>
            <a:fld id="{BD86DBAA-8A94-4408-9D41-1BFB53B4CF7F}" type="slidenum">
              <a:rPr lang="en-US" smtClean="0"/>
              <a:pPr/>
              <a:t>56</a:t>
            </a:fld>
            <a:endParaRPr lang="en-US"/>
          </a:p>
        </p:txBody>
      </p:sp>
    </p:spTree>
    <p:extLst>
      <p:ext uri="{BB962C8B-B14F-4D97-AF65-F5344CB8AC3E}">
        <p14:creationId xmlns:p14="http://schemas.microsoft.com/office/powerpoint/2010/main" val="18412340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Develop a Coaching Plan</a:t>
            </a:r>
          </a:p>
        </p:txBody>
      </p:sp>
      <p:sp>
        <p:nvSpPr>
          <p:cNvPr id="5" name="Text Box 18">
            <a:extLst>
              <a:ext uri="{FF2B5EF4-FFF2-40B4-BE49-F238E27FC236}">
                <a16:creationId xmlns:a16="http://schemas.microsoft.com/office/drawing/2014/main" id="{29C27371-2097-23CC-C3DC-5FA7FE2DF112}"/>
              </a:ext>
              <a:ext uri="{C183D7F6-B498-43B3-948B-1728B52AA6E4}">
                <adec:decorative xmlns:adec="http://schemas.microsoft.com/office/drawing/2017/decorative" val="1"/>
              </a:ext>
            </a:extLst>
          </p:cNvPr>
          <p:cNvSpPr txBox="1">
            <a:spLocks noChangeArrowheads="1"/>
          </p:cNvSpPr>
          <p:nvPr/>
        </p:nvSpPr>
        <p:spPr bwMode="auto">
          <a:xfrm>
            <a:off x="9399994" y="509631"/>
            <a:ext cx="214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800" b="1">
                <a:solidFill>
                  <a:schemeClr val="bg1"/>
                </a:solidFill>
              </a:rPr>
              <a:t>Coaching</a:t>
            </a:r>
          </a:p>
        </p:txBody>
      </p:sp>
      <p:sp>
        <p:nvSpPr>
          <p:cNvPr id="18435" name="Content Placeholder 2"/>
          <p:cNvSpPr>
            <a:spLocks noGrp="1"/>
          </p:cNvSpPr>
          <p:nvPr>
            <p:ph idx="1"/>
          </p:nvPr>
        </p:nvSpPr>
        <p:spPr/>
        <p:txBody>
          <a:bodyPr/>
          <a:lstStyle/>
          <a:p>
            <a:r>
              <a:rPr lang="en-US" altLang="en-US" dirty="0"/>
              <a:t>As part of implementation planning, determine whether and how coaching will be used.</a:t>
            </a:r>
          </a:p>
          <a:p>
            <a:r>
              <a:rPr lang="en-US" altLang="en-US" dirty="0"/>
              <a:t>To obtain buy-in, present coaching plan to leadership, including: </a:t>
            </a:r>
          </a:p>
          <a:p>
            <a:pPr lvl="1"/>
            <a:r>
              <a:rPr lang="en-US" altLang="en-US" dirty="0"/>
              <a:t>Importance of coaching in TeamSTEPPS.</a:t>
            </a:r>
          </a:p>
          <a:p>
            <a:pPr lvl="1"/>
            <a:r>
              <a:rPr lang="en-US" altLang="en-US" dirty="0"/>
              <a:t>Specific plans and considerations for implementation (e.g., number of coaches required, time required, costs).</a:t>
            </a:r>
          </a:p>
          <a:p>
            <a:pPr lvl="1"/>
            <a:r>
              <a:rPr lang="en-US" altLang="en-US" dirty="0"/>
              <a:t>Anticipated performance improvements and results.</a:t>
            </a:r>
          </a:p>
        </p:txBody>
      </p:sp>
      <p:sp>
        <p:nvSpPr>
          <p:cNvPr id="2" name="Slide Number Placeholder 1">
            <a:extLst>
              <a:ext uri="{FF2B5EF4-FFF2-40B4-BE49-F238E27FC236}">
                <a16:creationId xmlns:a16="http://schemas.microsoft.com/office/drawing/2014/main" id="{A22E8039-AA63-C7AB-48E2-0D35D6539940}"/>
              </a:ext>
            </a:extLst>
          </p:cNvPr>
          <p:cNvSpPr>
            <a:spLocks noGrp="1"/>
          </p:cNvSpPr>
          <p:nvPr>
            <p:ph type="sldNum" sz="quarter" idx="12"/>
          </p:nvPr>
        </p:nvSpPr>
        <p:spPr/>
        <p:txBody>
          <a:bodyPr/>
          <a:lstStyle/>
          <a:p>
            <a:fld id="{BD86DBAA-8A94-4408-9D41-1BFB53B4CF7F}" type="slidenum">
              <a:rPr lang="en-US" smtClean="0"/>
              <a:pPr/>
              <a:t>57</a:t>
            </a:fld>
            <a:endParaRPr lang="en-US"/>
          </a:p>
        </p:txBody>
      </p:sp>
    </p:spTree>
    <p:extLst>
      <p:ext uri="{BB962C8B-B14F-4D97-AF65-F5344CB8AC3E}">
        <p14:creationId xmlns:p14="http://schemas.microsoft.com/office/powerpoint/2010/main" val="19185529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normAutofit/>
          </a:bodyPr>
          <a:lstStyle/>
          <a:p>
            <a:r>
              <a:rPr lang="en-US" altLang="en-US" sz="4000"/>
              <a:t>Identifying and Preparing </a:t>
            </a:r>
            <a:br>
              <a:rPr lang="en-US" altLang="en-US" sz="4000"/>
            </a:br>
            <a:r>
              <a:rPr lang="en-US" altLang="en-US" sz="4000" err="1"/>
              <a:t>TeamSTEPPS</a:t>
            </a:r>
            <a:r>
              <a:rPr lang="en-US" altLang="en-US" sz="4000"/>
              <a:t> Coaches</a:t>
            </a:r>
          </a:p>
        </p:txBody>
      </p:sp>
      <p:sp>
        <p:nvSpPr>
          <p:cNvPr id="5" name="Text Box 18">
            <a:extLst>
              <a:ext uri="{FF2B5EF4-FFF2-40B4-BE49-F238E27FC236}">
                <a16:creationId xmlns:a16="http://schemas.microsoft.com/office/drawing/2014/main" id="{CF5590D1-7D4B-F10C-AB4B-7758D419594C}"/>
              </a:ext>
              <a:ext uri="{C183D7F6-B498-43B3-948B-1728B52AA6E4}">
                <adec:decorative xmlns:adec="http://schemas.microsoft.com/office/drawing/2017/decorative" val="1"/>
              </a:ext>
            </a:extLst>
          </p:cNvPr>
          <p:cNvSpPr txBox="1">
            <a:spLocks noChangeArrowheads="1"/>
          </p:cNvSpPr>
          <p:nvPr/>
        </p:nvSpPr>
        <p:spPr bwMode="auto">
          <a:xfrm>
            <a:off x="9399994" y="509631"/>
            <a:ext cx="214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800" b="1" dirty="0">
                <a:solidFill>
                  <a:schemeClr val="bg1"/>
                </a:solidFill>
              </a:rPr>
              <a:t>Coaching</a:t>
            </a:r>
          </a:p>
        </p:txBody>
      </p:sp>
      <p:sp>
        <p:nvSpPr>
          <p:cNvPr id="19460" name="Rectangle 3"/>
          <p:cNvSpPr>
            <a:spLocks noGrp="1" noChangeArrowheads="1"/>
          </p:cNvSpPr>
          <p:nvPr>
            <p:ph type="body" idx="1"/>
          </p:nvPr>
        </p:nvSpPr>
        <p:spPr/>
        <p:txBody>
          <a:bodyPr/>
          <a:lstStyle/>
          <a:p>
            <a:r>
              <a:rPr lang="en-US" altLang="en-US" dirty="0"/>
              <a:t>When identifying coaches, consider:</a:t>
            </a:r>
          </a:p>
          <a:p>
            <a:pPr lvl="1"/>
            <a:r>
              <a:rPr lang="en-US" altLang="en-US" dirty="0"/>
              <a:t>Where TeamSTEPPS will be implemented.</a:t>
            </a:r>
          </a:p>
          <a:p>
            <a:pPr lvl="1"/>
            <a:r>
              <a:rPr lang="en-US" altLang="en-US" dirty="0"/>
              <a:t>Individual characteristics and competencies. </a:t>
            </a:r>
          </a:p>
          <a:p>
            <a:pPr lvl="1"/>
            <a:r>
              <a:rPr lang="en-US" altLang="en-US" dirty="0"/>
              <a:t>Number of coaches needed. </a:t>
            </a:r>
          </a:p>
          <a:p>
            <a:r>
              <a:rPr lang="en-US" altLang="en-US" dirty="0"/>
              <a:t>Conduct a training session on coaching for the identified coaches.</a:t>
            </a:r>
          </a:p>
          <a:p>
            <a:r>
              <a:rPr lang="en-US" altLang="en-US" dirty="0"/>
              <a:t>Match coaches with team members, if appropriate. </a:t>
            </a:r>
          </a:p>
        </p:txBody>
      </p:sp>
      <p:sp>
        <p:nvSpPr>
          <p:cNvPr id="2" name="Slide Number Placeholder 1">
            <a:extLst>
              <a:ext uri="{FF2B5EF4-FFF2-40B4-BE49-F238E27FC236}">
                <a16:creationId xmlns:a16="http://schemas.microsoft.com/office/drawing/2014/main" id="{33C339AB-FE0D-AF17-70A3-BF55338B2015}"/>
              </a:ext>
            </a:extLst>
          </p:cNvPr>
          <p:cNvSpPr>
            <a:spLocks noGrp="1"/>
          </p:cNvSpPr>
          <p:nvPr>
            <p:ph type="sldNum" sz="quarter" idx="12"/>
          </p:nvPr>
        </p:nvSpPr>
        <p:spPr/>
        <p:txBody>
          <a:bodyPr/>
          <a:lstStyle/>
          <a:p>
            <a:fld id="{BD86DBAA-8A94-4408-9D41-1BFB53B4CF7F}" type="slidenum">
              <a:rPr lang="en-US" smtClean="0"/>
              <a:pPr/>
              <a:t>58</a:t>
            </a:fld>
            <a:endParaRPr lang="en-US" dirty="0"/>
          </a:p>
        </p:txBody>
      </p:sp>
    </p:spTree>
    <p:extLst>
      <p:ext uri="{BB962C8B-B14F-4D97-AF65-F5344CB8AC3E}">
        <p14:creationId xmlns:p14="http://schemas.microsoft.com/office/powerpoint/2010/main" val="37607350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nchor="t" anchorCtr="0">
            <a:normAutofit/>
          </a:bodyPr>
          <a:lstStyle/>
          <a:p>
            <a:r>
              <a:rPr lang="en-US" altLang="en-US" sz="4000" dirty="0"/>
              <a:t>Prepare Staff for TeamSTEPPS </a:t>
            </a:r>
            <a:br>
              <a:rPr lang="en-US" altLang="en-US" sz="4000" dirty="0"/>
            </a:br>
            <a:r>
              <a:rPr lang="en-US" altLang="en-US" sz="4000" dirty="0"/>
              <a:t>Coaching</a:t>
            </a:r>
          </a:p>
        </p:txBody>
      </p:sp>
      <p:sp>
        <p:nvSpPr>
          <p:cNvPr id="5" name="Text Box 18">
            <a:extLst>
              <a:ext uri="{FF2B5EF4-FFF2-40B4-BE49-F238E27FC236}">
                <a16:creationId xmlns:a16="http://schemas.microsoft.com/office/drawing/2014/main" id="{4E2EF00C-5E5B-272F-447D-8C82CBE7EBBD}"/>
              </a:ext>
              <a:ext uri="{C183D7F6-B498-43B3-948B-1728B52AA6E4}">
                <adec:decorative xmlns:adec="http://schemas.microsoft.com/office/drawing/2017/decorative" val="1"/>
              </a:ext>
            </a:extLst>
          </p:cNvPr>
          <p:cNvSpPr txBox="1">
            <a:spLocks noChangeArrowheads="1"/>
          </p:cNvSpPr>
          <p:nvPr/>
        </p:nvSpPr>
        <p:spPr bwMode="auto">
          <a:xfrm>
            <a:off x="9399994" y="509631"/>
            <a:ext cx="214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800" b="1" dirty="0">
                <a:solidFill>
                  <a:schemeClr val="bg1"/>
                </a:solidFill>
              </a:rPr>
              <a:t>Coaching</a:t>
            </a:r>
          </a:p>
        </p:txBody>
      </p:sp>
      <p:sp>
        <p:nvSpPr>
          <p:cNvPr id="20484" name="Rectangle 3"/>
          <p:cNvSpPr>
            <a:spLocks noGrp="1" noChangeArrowheads="1"/>
          </p:cNvSpPr>
          <p:nvPr>
            <p:ph type="body" idx="1"/>
          </p:nvPr>
        </p:nvSpPr>
        <p:spPr/>
        <p:txBody>
          <a:bodyPr/>
          <a:lstStyle/>
          <a:p>
            <a:r>
              <a:rPr lang="en-US" altLang="en-US" dirty="0"/>
              <a:t>Identify who the coaches are to the staff.</a:t>
            </a:r>
          </a:p>
          <a:p>
            <a:r>
              <a:rPr lang="en-US" altLang="en-US" dirty="0"/>
              <a:t>Describe the goals and positive outcomes of coaching.</a:t>
            </a:r>
          </a:p>
          <a:p>
            <a:r>
              <a:rPr lang="en-US" altLang="en-US" dirty="0"/>
              <a:t>Explain the role and responsibilities of coaches. </a:t>
            </a:r>
          </a:p>
          <a:p>
            <a:r>
              <a:rPr lang="en-US" altLang="en-US" dirty="0"/>
              <a:t>Describe the expectations regarding staff interactions with coaches.</a:t>
            </a:r>
          </a:p>
        </p:txBody>
      </p:sp>
      <p:sp>
        <p:nvSpPr>
          <p:cNvPr id="2" name="Slide Number Placeholder 1">
            <a:extLst>
              <a:ext uri="{FF2B5EF4-FFF2-40B4-BE49-F238E27FC236}">
                <a16:creationId xmlns:a16="http://schemas.microsoft.com/office/drawing/2014/main" id="{68643AF5-125F-7C75-E044-6D09F6ED1EB0}"/>
              </a:ext>
            </a:extLst>
          </p:cNvPr>
          <p:cNvSpPr>
            <a:spLocks noGrp="1"/>
          </p:cNvSpPr>
          <p:nvPr>
            <p:ph type="sldNum" sz="quarter" idx="12"/>
          </p:nvPr>
        </p:nvSpPr>
        <p:spPr/>
        <p:txBody>
          <a:bodyPr/>
          <a:lstStyle/>
          <a:p>
            <a:fld id="{BD86DBAA-8A94-4408-9D41-1BFB53B4CF7F}" type="slidenum">
              <a:rPr lang="en-US" smtClean="0"/>
              <a:pPr/>
              <a:t>59</a:t>
            </a:fld>
            <a:endParaRPr lang="en-US"/>
          </a:p>
        </p:txBody>
      </p:sp>
    </p:spTree>
    <p:extLst>
      <p:ext uri="{BB962C8B-B14F-4D97-AF65-F5344CB8AC3E}">
        <p14:creationId xmlns:p14="http://schemas.microsoft.com/office/powerpoint/2010/main" val="2639463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6323DB0D-4CFE-4BF9-A974-D432FF985A7B}"/>
              </a:ext>
            </a:extLst>
          </p:cNvPr>
          <p:cNvSpPr>
            <a:spLocks noGrp="1"/>
          </p:cNvSpPr>
          <p:nvPr>
            <p:ph type="ctrTitle"/>
          </p:nvPr>
        </p:nvSpPr>
        <p:spPr>
          <a:xfrm>
            <a:off x="4438650" y="1301750"/>
            <a:ext cx="7335838" cy="2387600"/>
          </a:xfrm>
        </p:spPr>
        <p:txBody>
          <a:bodyPr/>
          <a:lstStyle/>
          <a:p>
            <a:r>
              <a:rPr lang="en-US" dirty="0"/>
              <a:t>Implementing TeamSTEPPS:</a:t>
            </a:r>
          </a:p>
        </p:txBody>
      </p:sp>
      <p:sp>
        <p:nvSpPr>
          <p:cNvPr id="7" name="Subtitle 6">
            <a:extLst>
              <a:ext uri="{FF2B5EF4-FFF2-40B4-BE49-F238E27FC236}">
                <a16:creationId xmlns:a16="http://schemas.microsoft.com/office/drawing/2014/main" id="{52A0DFF9-6180-8826-F614-AAA6CD8F4067}"/>
              </a:ext>
            </a:extLst>
          </p:cNvPr>
          <p:cNvSpPr>
            <a:spLocks noGrp="1"/>
          </p:cNvSpPr>
          <p:nvPr>
            <p:ph type="subTitle" idx="1"/>
          </p:nvPr>
        </p:nvSpPr>
        <p:spPr/>
        <p:txBody>
          <a:bodyPr/>
          <a:lstStyle/>
          <a:p>
            <a:r>
              <a:rPr lang="en-US" dirty="0"/>
              <a:t>Pre-implementation Activities</a:t>
            </a:r>
          </a:p>
        </p:txBody>
      </p:sp>
      <p:sp>
        <p:nvSpPr>
          <p:cNvPr id="5" name="Oval 4">
            <a:extLst>
              <a:ext uri="{FF2B5EF4-FFF2-40B4-BE49-F238E27FC236}">
                <a16:creationId xmlns:a16="http://schemas.microsoft.com/office/drawing/2014/main" id="{81D41C7A-ADF5-10E1-AB27-C9BD45493FF4}"/>
              </a:ext>
              <a:ext uri="{C183D7F6-B498-43B3-948B-1728B52AA6E4}">
                <adec:decorative xmlns:adec="http://schemas.microsoft.com/office/drawing/2017/decorative" val="1"/>
              </a:ext>
            </a:extLst>
          </p:cNvPr>
          <p:cNvSpPr/>
          <p:nvPr/>
        </p:nvSpPr>
        <p:spPr>
          <a:xfrm>
            <a:off x="765174" y="1047922"/>
            <a:ext cx="3340100" cy="3340100"/>
          </a:xfrm>
          <a:prstGeom prst="ellipse">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E1B0F2A-0A27-E961-0C64-0557C899F79F}"/>
              </a:ext>
              <a:ext uri="{C183D7F6-B498-43B3-948B-1728B52AA6E4}">
                <adec:decorative xmlns:adec="http://schemas.microsoft.com/office/drawing/2017/decorative" val="1"/>
              </a:ext>
            </a:extLst>
          </p:cNvPr>
          <p:cNvSpPr/>
          <p:nvPr/>
        </p:nvSpPr>
        <p:spPr>
          <a:xfrm>
            <a:off x="765174" y="1056800"/>
            <a:ext cx="3340100" cy="33401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9D20F69-D11E-DC1B-9621-B47915DC69AB}"/>
              </a:ext>
            </a:extLst>
          </p:cNvPr>
          <p:cNvSpPr txBox="1">
            <a:spLocks/>
          </p:cNvSpPr>
          <p:nvPr/>
        </p:nvSpPr>
        <p:spPr>
          <a:xfrm>
            <a:off x="5790328" y="6149878"/>
            <a:ext cx="17648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86DBAA-8A94-4408-9D41-1BFB53B4CF7F}"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42803041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altLang="en-US" sz="4000"/>
              <a:t>Organizational Support for </a:t>
            </a:r>
            <a:br>
              <a:rPr lang="en-US" altLang="en-US" sz="4000"/>
            </a:br>
            <a:r>
              <a:rPr lang="en-US" altLang="en-US" sz="4000"/>
              <a:t>Coaches</a:t>
            </a:r>
          </a:p>
        </p:txBody>
      </p:sp>
      <p:sp>
        <p:nvSpPr>
          <p:cNvPr id="5" name="Text Box 18">
            <a:extLst>
              <a:ext uri="{FF2B5EF4-FFF2-40B4-BE49-F238E27FC236}">
                <a16:creationId xmlns:a16="http://schemas.microsoft.com/office/drawing/2014/main" id="{7532B56F-E797-5112-E9D1-DEFDDC45AFDD}"/>
              </a:ext>
              <a:ext uri="{C183D7F6-B498-43B3-948B-1728B52AA6E4}">
                <adec:decorative xmlns:adec="http://schemas.microsoft.com/office/drawing/2017/decorative" val="1"/>
              </a:ext>
            </a:extLst>
          </p:cNvPr>
          <p:cNvSpPr txBox="1">
            <a:spLocks noChangeArrowheads="1"/>
          </p:cNvSpPr>
          <p:nvPr/>
        </p:nvSpPr>
        <p:spPr bwMode="auto">
          <a:xfrm>
            <a:off x="9399994" y="509631"/>
            <a:ext cx="214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800" b="1">
                <a:solidFill>
                  <a:schemeClr val="bg1"/>
                </a:solidFill>
              </a:rPr>
              <a:t>Coaching</a:t>
            </a:r>
          </a:p>
        </p:txBody>
      </p:sp>
      <p:sp>
        <p:nvSpPr>
          <p:cNvPr id="18435" name="Content Placeholder 2"/>
          <p:cNvSpPr>
            <a:spLocks noGrp="1"/>
          </p:cNvSpPr>
          <p:nvPr>
            <p:ph idx="1"/>
          </p:nvPr>
        </p:nvSpPr>
        <p:spPr/>
        <p:txBody>
          <a:bodyPr/>
          <a:lstStyle/>
          <a:p>
            <a:r>
              <a:rPr lang="en-US" dirty="0"/>
              <a:t>Include coaches in efforts to integrate TeamSTEPPS performance into the organization:</a:t>
            </a:r>
          </a:p>
          <a:p>
            <a:pPr lvl="1"/>
            <a:r>
              <a:rPr lang="en-US" dirty="0"/>
              <a:t>Leverage coaches’ work with frontline staff and knowledge of barriers.</a:t>
            </a:r>
          </a:p>
          <a:p>
            <a:r>
              <a:rPr lang="en-US" dirty="0"/>
              <a:t>Formally recognize or reward coaches for contributions to the team’s success.</a:t>
            </a:r>
          </a:p>
          <a:p>
            <a:r>
              <a:rPr lang="en-US" dirty="0"/>
              <a:t>Provide opportunities for coaches to work together to plan, problem solve, and share feedback:</a:t>
            </a:r>
          </a:p>
          <a:p>
            <a:pPr lvl="1"/>
            <a:r>
              <a:rPr lang="en-US" dirty="0"/>
              <a:t>Promotes and reinforces accountability.</a:t>
            </a:r>
          </a:p>
        </p:txBody>
      </p:sp>
      <p:sp>
        <p:nvSpPr>
          <p:cNvPr id="2" name="Slide Number Placeholder 1">
            <a:extLst>
              <a:ext uri="{FF2B5EF4-FFF2-40B4-BE49-F238E27FC236}">
                <a16:creationId xmlns:a16="http://schemas.microsoft.com/office/drawing/2014/main" id="{2BB1B824-9865-1DA7-6306-EF4715C4B53C}"/>
              </a:ext>
            </a:extLst>
          </p:cNvPr>
          <p:cNvSpPr>
            <a:spLocks noGrp="1"/>
          </p:cNvSpPr>
          <p:nvPr>
            <p:ph type="sldNum" sz="quarter" idx="12"/>
          </p:nvPr>
        </p:nvSpPr>
        <p:spPr/>
        <p:txBody>
          <a:bodyPr/>
          <a:lstStyle/>
          <a:p>
            <a:fld id="{BD86DBAA-8A94-4408-9D41-1BFB53B4CF7F}" type="slidenum">
              <a:rPr lang="en-US" smtClean="0"/>
              <a:pPr/>
              <a:t>60</a:t>
            </a:fld>
            <a:endParaRPr lang="en-US"/>
          </a:p>
        </p:txBody>
      </p:sp>
    </p:spTree>
    <p:extLst>
      <p:ext uri="{BB962C8B-B14F-4D97-AF65-F5344CB8AC3E}">
        <p14:creationId xmlns:p14="http://schemas.microsoft.com/office/powerpoint/2010/main" val="29666444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type="title"/>
          </p:nvPr>
        </p:nvSpPr>
        <p:spPr/>
        <p:txBody>
          <a:bodyPr/>
          <a:lstStyle/>
          <a:p>
            <a:r>
              <a:rPr lang="en-US" altLang="en-US" dirty="0"/>
              <a:t>Coaching Tips</a:t>
            </a:r>
          </a:p>
        </p:txBody>
      </p:sp>
      <p:sp>
        <p:nvSpPr>
          <p:cNvPr id="5" name="Text Box 18">
            <a:extLst>
              <a:ext uri="{FF2B5EF4-FFF2-40B4-BE49-F238E27FC236}">
                <a16:creationId xmlns:a16="http://schemas.microsoft.com/office/drawing/2014/main" id="{062BB595-A8E3-222E-E393-1105334268A6}"/>
              </a:ext>
              <a:ext uri="{C183D7F6-B498-43B3-948B-1728B52AA6E4}">
                <adec:decorative xmlns:adec="http://schemas.microsoft.com/office/drawing/2017/decorative" val="1"/>
              </a:ext>
            </a:extLst>
          </p:cNvPr>
          <p:cNvSpPr txBox="1">
            <a:spLocks noChangeArrowheads="1"/>
          </p:cNvSpPr>
          <p:nvPr/>
        </p:nvSpPr>
        <p:spPr bwMode="auto">
          <a:xfrm>
            <a:off x="9399994" y="509631"/>
            <a:ext cx="214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800" b="1" dirty="0">
                <a:solidFill>
                  <a:schemeClr val="bg1"/>
                </a:solidFill>
              </a:rPr>
              <a:t>Coaching</a:t>
            </a:r>
          </a:p>
        </p:txBody>
      </p:sp>
      <p:sp>
        <p:nvSpPr>
          <p:cNvPr id="24580" name="Rectangle 5"/>
          <p:cNvSpPr>
            <a:spLocks noGrp="1" noChangeArrowheads="1"/>
          </p:cNvSpPr>
          <p:nvPr>
            <p:ph idx="1"/>
          </p:nvPr>
        </p:nvSpPr>
        <p:spPr/>
        <p:txBody>
          <a:bodyPr/>
          <a:lstStyle/>
          <a:p>
            <a:r>
              <a:rPr lang="en-US" altLang="en-US" dirty="0"/>
              <a:t>Do…</a:t>
            </a:r>
          </a:p>
          <a:p>
            <a:pPr lvl="1"/>
            <a:r>
              <a:rPr lang="en-US" altLang="en-US" dirty="0"/>
              <a:t>Actively monitor and assess team performance.</a:t>
            </a:r>
          </a:p>
          <a:p>
            <a:pPr lvl="1"/>
            <a:r>
              <a:rPr lang="en-US" altLang="en-US" dirty="0"/>
              <a:t>Establish performance goals and expectations.</a:t>
            </a:r>
          </a:p>
          <a:p>
            <a:pPr lvl="1"/>
            <a:r>
              <a:rPr lang="en-US" altLang="en-US" dirty="0"/>
              <a:t>Acknowledge desired teamwork behaviors and skills through feedback.</a:t>
            </a:r>
          </a:p>
          <a:p>
            <a:pPr lvl="1"/>
            <a:r>
              <a:rPr lang="en-US" altLang="en-US" dirty="0"/>
              <a:t>Coach by example; be a good mentor.</a:t>
            </a:r>
          </a:p>
          <a:p>
            <a:r>
              <a:rPr lang="en-US" altLang="en-US" dirty="0"/>
              <a:t>Do not…</a:t>
            </a:r>
          </a:p>
          <a:p>
            <a:pPr lvl="1"/>
            <a:r>
              <a:rPr lang="en-US" altLang="en-US" dirty="0"/>
              <a:t>Coach from a distance when avoidable.</a:t>
            </a:r>
          </a:p>
          <a:p>
            <a:pPr lvl="1"/>
            <a:r>
              <a:rPr lang="en-US" altLang="en-US" dirty="0"/>
              <a:t>Coach only to problem solve.</a:t>
            </a:r>
          </a:p>
          <a:p>
            <a:pPr lvl="1"/>
            <a:r>
              <a:rPr lang="en-US" altLang="en-US" dirty="0"/>
              <a:t>Lecture instead of coach.</a:t>
            </a:r>
          </a:p>
        </p:txBody>
      </p:sp>
      <p:sp>
        <p:nvSpPr>
          <p:cNvPr id="2" name="Slide Number Placeholder 1">
            <a:extLst>
              <a:ext uri="{FF2B5EF4-FFF2-40B4-BE49-F238E27FC236}">
                <a16:creationId xmlns:a16="http://schemas.microsoft.com/office/drawing/2014/main" id="{3F8B249D-8477-96EC-1DE3-5A13AE6D22E0}"/>
              </a:ext>
            </a:extLst>
          </p:cNvPr>
          <p:cNvSpPr>
            <a:spLocks noGrp="1"/>
          </p:cNvSpPr>
          <p:nvPr>
            <p:ph type="sldNum" sz="quarter" idx="12"/>
          </p:nvPr>
        </p:nvSpPr>
        <p:spPr/>
        <p:txBody>
          <a:bodyPr/>
          <a:lstStyle/>
          <a:p>
            <a:fld id="{BD86DBAA-8A94-4408-9D41-1BFB53B4CF7F}" type="slidenum">
              <a:rPr lang="en-US" smtClean="0"/>
              <a:pPr/>
              <a:t>61</a:t>
            </a:fld>
            <a:endParaRPr lang="en-US"/>
          </a:p>
        </p:txBody>
      </p:sp>
    </p:spTree>
    <p:extLst>
      <p:ext uri="{BB962C8B-B14F-4D97-AF65-F5344CB8AC3E}">
        <p14:creationId xmlns:p14="http://schemas.microsoft.com/office/powerpoint/2010/main" val="35046544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dirty="0"/>
              <a:t>Exercise: Coaching Practice </a:t>
            </a:r>
          </a:p>
        </p:txBody>
      </p:sp>
      <p:sp>
        <p:nvSpPr>
          <p:cNvPr id="6" name="Text Box 18">
            <a:extLst>
              <a:ext uri="{FF2B5EF4-FFF2-40B4-BE49-F238E27FC236}">
                <a16:creationId xmlns:a16="http://schemas.microsoft.com/office/drawing/2014/main" id="{B0806396-A520-B0D7-9092-A4E708DCC1B2}"/>
              </a:ext>
              <a:ext uri="{C183D7F6-B498-43B3-948B-1728B52AA6E4}">
                <adec:decorative xmlns:adec="http://schemas.microsoft.com/office/drawing/2017/decorative" val="1"/>
              </a:ext>
            </a:extLst>
          </p:cNvPr>
          <p:cNvSpPr txBox="1">
            <a:spLocks noChangeArrowheads="1"/>
          </p:cNvSpPr>
          <p:nvPr/>
        </p:nvSpPr>
        <p:spPr bwMode="auto">
          <a:xfrm>
            <a:off x="9399994" y="509631"/>
            <a:ext cx="21422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800" b="1" dirty="0">
                <a:solidFill>
                  <a:schemeClr val="bg1"/>
                </a:solidFill>
              </a:rPr>
              <a:t>Coaching</a:t>
            </a:r>
          </a:p>
        </p:txBody>
      </p:sp>
      <p:sp>
        <p:nvSpPr>
          <p:cNvPr id="16388" name="Rectangle 3"/>
          <p:cNvSpPr>
            <a:spLocks noGrp="1" noChangeArrowheads="1"/>
          </p:cNvSpPr>
          <p:nvPr>
            <p:ph idx="1"/>
          </p:nvPr>
        </p:nvSpPr>
        <p:spPr/>
        <p:txBody>
          <a:bodyPr/>
          <a:lstStyle/>
          <a:p>
            <a:r>
              <a:rPr lang="en-US" altLang="en-US" dirty="0"/>
              <a:t>Use the coaching feedback form and a scenario you’ve selected to gain practice coaching and evaluating the coaching of others or yourself.</a:t>
            </a:r>
          </a:p>
        </p:txBody>
      </p:sp>
      <p:pic>
        <p:nvPicPr>
          <p:cNvPr id="4" name="Picture 3">
            <a:extLst>
              <a:ext uri="{FF2B5EF4-FFF2-40B4-BE49-F238E27FC236}">
                <a16:creationId xmlns:a16="http://schemas.microsoft.com/office/drawing/2014/main" id="{A42F78C0-AAA1-77E6-29F5-F41E9467D44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5813" y="4221938"/>
            <a:ext cx="1836299" cy="1836299"/>
          </a:xfrm>
          <a:prstGeom prst="rect">
            <a:avLst/>
          </a:prstGeom>
        </p:spPr>
      </p:pic>
      <p:sp>
        <p:nvSpPr>
          <p:cNvPr id="2" name="Slide Number Placeholder 1">
            <a:extLst>
              <a:ext uri="{FF2B5EF4-FFF2-40B4-BE49-F238E27FC236}">
                <a16:creationId xmlns:a16="http://schemas.microsoft.com/office/drawing/2014/main" id="{C67CDA8A-CAF1-31AF-9BDB-B0808218A6B0}"/>
              </a:ext>
            </a:extLst>
          </p:cNvPr>
          <p:cNvSpPr>
            <a:spLocks noGrp="1"/>
          </p:cNvSpPr>
          <p:nvPr>
            <p:ph type="sldNum" sz="quarter" idx="12"/>
          </p:nvPr>
        </p:nvSpPr>
        <p:spPr/>
        <p:txBody>
          <a:bodyPr/>
          <a:lstStyle/>
          <a:p>
            <a:fld id="{BD86DBAA-8A94-4408-9D41-1BFB53B4CF7F}" type="slidenum">
              <a:rPr lang="en-US" smtClean="0"/>
              <a:pPr/>
              <a:t>62</a:t>
            </a:fld>
            <a:endParaRPr lang="en-US" dirty="0"/>
          </a:p>
        </p:txBody>
      </p:sp>
    </p:spTree>
    <p:extLst>
      <p:ext uri="{BB962C8B-B14F-4D97-AF65-F5344CB8AC3E}">
        <p14:creationId xmlns:p14="http://schemas.microsoft.com/office/powerpoint/2010/main" val="21849948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478B1B-BD74-445B-8729-C08EA27B17A3}"/>
              </a:ext>
            </a:extLst>
          </p:cNvPr>
          <p:cNvSpPr>
            <a:spLocks noGrp="1"/>
          </p:cNvSpPr>
          <p:nvPr>
            <p:ph type="ctrTitle"/>
          </p:nvPr>
        </p:nvSpPr>
        <p:spPr/>
        <p:txBody>
          <a:bodyPr/>
          <a:lstStyle/>
          <a:p>
            <a:r>
              <a:rPr lang="en-US"/>
              <a:t>Change Management</a:t>
            </a:r>
          </a:p>
        </p:txBody>
      </p:sp>
      <p:sp>
        <p:nvSpPr>
          <p:cNvPr id="7" name="Subtitle 6">
            <a:extLst>
              <a:ext uri="{FF2B5EF4-FFF2-40B4-BE49-F238E27FC236}">
                <a16:creationId xmlns:a16="http://schemas.microsoft.com/office/drawing/2014/main" id="{52A0DFF9-6180-8826-F614-AAA6CD8F4067}"/>
              </a:ext>
            </a:extLst>
          </p:cNvPr>
          <p:cNvSpPr>
            <a:spLocks noGrp="1"/>
          </p:cNvSpPr>
          <p:nvPr>
            <p:ph type="subTitle" idx="1"/>
          </p:nvPr>
        </p:nvSpPr>
        <p:spPr/>
        <p:txBody>
          <a:bodyPr/>
          <a:lstStyle/>
          <a:p>
            <a:r>
              <a:rPr lang="en-US"/>
              <a:t>Achieving a Culture of Safety</a:t>
            </a:r>
          </a:p>
        </p:txBody>
      </p:sp>
      <p:sp>
        <p:nvSpPr>
          <p:cNvPr id="16" name="Oval 15">
            <a:extLst>
              <a:ext uri="{FF2B5EF4-FFF2-40B4-BE49-F238E27FC236}">
                <a16:creationId xmlns:a16="http://schemas.microsoft.com/office/drawing/2014/main" id="{BE1B0F2A-0A27-E961-0C64-0557C899F79F}"/>
              </a:ext>
              <a:ext uri="{C183D7F6-B498-43B3-948B-1728B52AA6E4}">
                <adec:decorative xmlns:adec="http://schemas.microsoft.com/office/drawing/2017/decorative" val="1"/>
              </a:ext>
            </a:extLst>
          </p:cNvPr>
          <p:cNvSpPr/>
          <p:nvPr/>
        </p:nvSpPr>
        <p:spPr>
          <a:xfrm>
            <a:off x="765174" y="1056800"/>
            <a:ext cx="3340100" cy="33401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369023B-96AB-CF84-2B3E-DD1C1CCB282E}"/>
              </a:ext>
              <a:ext uri="{C183D7F6-B498-43B3-948B-1728B52AA6E4}">
                <adec:decorative xmlns:adec="http://schemas.microsoft.com/office/drawing/2017/decorative" val="1"/>
              </a:ext>
            </a:extLst>
          </p:cNvPr>
          <p:cNvSpPr/>
          <p:nvPr/>
        </p:nvSpPr>
        <p:spPr>
          <a:xfrm>
            <a:off x="765174" y="1047922"/>
            <a:ext cx="3340100" cy="3340100"/>
          </a:xfrm>
          <a:prstGeom prst="ellipse">
            <a:avLst/>
          </a:prstGeom>
          <a:blipFill>
            <a:blip r:embed="rId3"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913D17B-382F-6A77-AFCA-D866AB7F01E4}"/>
              </a:ext>
            </a:extLst>
          </p:cNvPr>
          <p:cNvSpPr txBox="1">
            <a:spLocks/>
          </p:cNvSpPr>
          <p:nvPr/>
        </p:nvSpPr>
        <p:spPr>
          <a:xfrm>
            <a:off x="5825843" y="6158756"/>
            <a:ext cx="17648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86DBAA-8A94-4408-9D41-1BFB53B4CF7F}" type="slidenum">
              <a:rPr lang="en-US" smtClean="0">
                <a:solidFill>
                  <a:schemeClr val="bg1"/>
                </a:solidFill>
              </a:rPr>
              <a:pPr/>
              <a:t>63</a:t>
            </a:fld>
            <a:endParaRPr lang="en-US" dirty="0">
              <a:solidFill>
                <a:schemeClr val="bg1"/>
              </a:solidFill>
            </a:endParaRPr>
          </a:p>
        </p:txBody>
      </p:sp>
    </p:spTree>
    <p:extLst>
      <p:ext uri="{BB962C8B-B14F-4D97-AF65-F5344CB8AC3E}">
        <p14:creationId xmlns:p14="http://schemas.microsoft.com/office/powerpoint/2010/main" val="33536673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Rectangle 2"/>
          <p:cNvSpPr>
            <a:spLocks noGrp="1" noChangeArrowheads="1"/>
          </p:cNvSpPr>
          <p:nvPr>
            <p:ph type="title"/>
          </p:nvPr>
        </p:nvSpPr>
        <p:spPr>
          <a:xfrm>
            <a:off x="381400" y="176981"/>
            <a:ext cx="10532563" cy="1513707"/>
          </a:xfrm>
        </p:spPr>
        <p:txBody>
          <a:bodyPr/>
          <a:lstStyle/>
          <a:p>
            <a:r>
              <a:rPr lang="en-US" dirty="0"/>
              <a:t>Objectives for Change </a:t>
            </a:r>
            <a:br>
              <a:rPr lang="en-US" dirty="0"/>
            </a:br>
            <a:r>
              <a:rPr lang="en-US" dirty="0"/>
              <a:t>Management</a:t>
            </a:r>
          </a:p>
        </p:txBody>
      </p:sp>
      <p:sp>
        <p:nvSpPr>
          <p:cNvPr id="4" name="Text Box 18">
            <a:extLst>
              <a:ext uri="{FF2B5EF4-FFF2-40B4-BE49-F238E27FC236}">
                <a16:creationId xmlns:a16="http://schemas.microsoft.com/office/drawing/2014/main" id="{710E923A-9CA5-EE9B-5CF9-6E001A27CD59}"/>
              </a:ext>
            </a:extLst>
          </p:cNvPr>
          <p:cNvSpPr txBox="1">
            <a:spLocks noChangeArrowheads="1"/>
          </p:cNvSpPr>
          <p:nvPr/>
        </p:nvSpPr>
        <p:spPr bwMode="auto">
          <a:xfrm>
            <a:off x="9541624" y="298231"/>
            <a:ext cx="19264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200" b="1">
                <a:solidFill>
                  <a:schemeClr val="bg1"/>
                </a:solidFill>
              </a:rPr>
              <a:t>Change Management</a:t>
            </a:r>
          </a:p>
        </p:txBody>
      </p:sp>
      <p:sp>
        <p:nvSpPr>
          <p:cNvPr id="1382403" name="Rectangle 3"/>
          <p:cNvSpPr>
            <a:spLocks noGrp="1" noChangeArrowheads="1"/>
          </p:cNvSpPr>
          <p:nvPr>
            <p:ph type="body" idx="1"/>
          </p:nvPr>
        </p:nvSpPr>
        <p:spPr/>
        <p:txBody>
          <a:bodyPr/>
          <a:lstStyle/>
          <a:p>
            <a:r>
              <a:rPr lang="en-US" dirty="0"/>
              <a:t>List the Eight Steps of Change.</a:t>
            </a:r>
          </a:p>
          <a:p>
            <a:r>
              <a:rPr lang="en-US" dirty="0"/>
              <a:t>Identify errors common to organizational change.</a:t>
            </a:r>
          </a:p>
          <a:p>
            <a:r>
              <a:rPr lang="en-US" dirty="0"/>
              <a:t>Discuss what is involved in creating a new culture.</a:t>
            </a:r>
          </a:p>
          <a:p>
            <a:r>
              <a:rPr lang="en-US" dirty="0"/>
              <a:t>Begin planning your organizational change strategy.</a:t>
            </a:r>
          </a:p>
          <a:p>
            <a:endParaRPr lang="en-US" dirty="0"/>
          </a:p>
        </p:txBody>
      </p:sp>
      <p:sp>
        <p:nvSpPr>
          <p:cNvPr id="2" name="Slide Number Placeholder 1">
            <a:extLst>
              <a:ext uri="{FF2B5EF4-FFF2-40B4-BE49-F238E27FC236}">
                <a16:creationId xmlns:a16="http://schemas.microsoft.com/office/drawing/2014/main" id="{47BB5A81-6D8A-C70F-2EB2-A13F891EED6B}"/>
              </a:ext>
            </a:extLst>
          </p:cNvPr>
          <p:cNvSpPr>
            <a:spLocks noGrp="1"/>
          </p:cNvSpPr>
          <p:nvPr>
            <p:ph type="sldNum" sz="quarter" idx="12"/>
          </p:nvPr>
        </p:nvSpPr>
        <p:spPr/>
        <p:txBody>
          <a:bodyPr/>
          <a:lstStyle/>
          <a:p>
            <a:fld id="{BD86DBAA-8A94-4408-9D41-1BFB53B4CF7F}" type="slidenum">
              <a:rPr lang="en-US" smtClean="0"/>
              <a:pPr/>
              <a:t>64</a:t>
            </a:fld>
            <a:endParaRPr lang="en-US"/>
          </a:p>
        </p:txBody>
      </p:sp>
    </p:spTree>
    <p:extLst>
      <p:ext uri="{BB962C8B-B14F-4D97-AF65-F5344CB8AC3E}">
        <p14:creationId xmlns:p14="http://schemas.microsoft.com/office/powerpoint/2010/main" val="154114363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Rectangle 2"/>
          <p:cNvSpPr>
            <a:spLocks noGrp="1" noChangeArrowheads="1"/>
          </p:cNvSpPr>
          <p:nvPr>
            <p:ph type="title"/>
          </p:nvPr>
        </p:nvSpPr>
        <p:spPr/>
        <p:txBody>
          <a:bodyPr/>
          <a:lstStyle/>
          <a:p>
            <a:r>
              <a:rPr lang="en-US"/>
              <a:t>Eight Steps of Change</a:t>
            </a:r>
          </a:p>
        </p:txBody>
      </p:sp>
      <p:sp>
        <p:nvSpPr>
          <p:cNvPr id="8" name="Text Box 18">
            <a:extLst>
              <a:ext uri="{FF2B5EF4-FFF2-40B4-BE49-F238E27FC236}">
                <a16:creationId xmlns:a16="http://schemas.microsoft.com/office/drawing/2014/main" id="{11F06258-6684-0B98-3D27-DB97D984D9F2}"/>
              </a:ext>
              <a:ext uri="{C183D7F6-B498-43B3-948B-1728B52AA6E4}">
                <adec:decorative xmlns:adec="http://schemas.microsoft.com/office/drawing/2017/decorative" val="1"/>
              </a:ext>
            </a:extLst>
          </p:cNvPr>
          <p:cNvSpPr txBox="1">
            <a:spLocks noChangeArrowheads="1"/>
          </p:cNvSpPr>
          <p:nvPr/>
        </p:nvSpPr>
        <p:spPr bwMode="auto">
          <a:xfrm>
            <a:off x="9541624" y="298231"/>
            <a:ext cx="19264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200" b="1" dirty="0">
                <a:solidFill>
                  <a:schemeClr val="bg1"/>
                </a:solidFill>
              </a:rPr>
              <a:t>Change Management</a:t>
            </a:r>
          </a:p>
        </p:txBody>
      </p:sp>
      <p:pic>
        <p:nvPicPr>
          <p:cNvPr id="3" name="Picture 2" descr="This graphic shows the eight steps of change&quot; Create sense of urgency; Build the guiding team; Change vision &amp; strategy; Get buy-in; Empower others; Short-term wins; Don't give up: be relentless; and Create a new  culture.">
            <a:extLst>
              <a:ext uri="{FF2B5EF4-FFF2-40B4-BE49-F238E27FC236}">
                <a16:creationId xmlns:a16="http://schemas.microsoft.com/office/drawing/2014/main" id="{44844C29-6B45-CB61-45D1-634EA675D7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8040" y="1690688"/>
            <a:ext cx="7334914" cy="4603454"/>
          </a:xfrm>
          <a:prstGeom prst="rect">
            <a:avLst/>
          </a:prstGeom>
        </p:spPr>
      </p:pic>
      <p:sp>
        <p:nvSpPr>
          <p:cNvPr id="2" name="Slide Number Placeholder 1">
            <a:extLst>
              <a:ext uri="{FF2B5EF4-FFF2-40B4-BE49-F238E27FC236}">
                <a16:creationId xmlns:a16="http://schemas.microsoft.com/office/drawing/2014/main" id="{FDCB662B-A714-9F2E-561F-C33C16D54C60}"/>
              </a:ext>
            </a:extLst>
          </p:cNvPr>
          <p:cNvSpPr>
            <a:spLocks noGrp="1"/>
          </p:cNvSpPr>
          <p:nvPr>
            <p:ph type="sldNum" sz="quarter" idx="12"/>
          </p:nvPr>
        </p:nvSpPr>
        <p:spPr/>
        <p:txBody>
          <a:bodyPr/>
          <a:lstStyle/>
          <a:p>
            <a:fld id="{BD86DBAA-8A94-4408-9D41-1BFB53B4CF7F}" type="slidenum">
              <a:rPr lang="en-US" smtClean="0"/>
              <a:pPr/>
              <a:t>65</a:t>
            </a:fld>
            <a:endParaRPr lang="en-US"/>
          </a:p>
        </p:txBody>
      </p:sp>
    </p:spTree>
    <p:extLst>
      <p:ext uri="{BB962C8B-B14F-4D97-AF65-F5344CB8AC3E}">
        <p14:creationId xmlns:p14="http://schemas.microsoft.com/office/powerpoint/2010/main" val="168345649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5668" name="Rectangle 4"/>
          <p:cNvSpPr>
            <a:spLocks noGrp="1" noChangeArrowheads="1"/>
          </p:cNvSpPr>
          <p:nvPr>
            <p:ph type="title"/>
          </p:nvPr>
        </p:nvSpPr>
        <p:spPr/>
        <p:txBody>
          <a:bodyPr anchor="t" anchorCtr="0">
            <a:normAutofit/>
          </a:bodyPr>
          <a:lstStyle/>
          <a:p>
            <a:r>
              <a:rPr lang="en-US" sz="4000" dirty="0"/>
              <a:t>Set the Stage and Create a </a:t>
            </a:r>
            <a:br>
              <a:rPr lang="en-US" sz="4000" dirty="0"/>
            </a:br>
            <a:r>
              <a:rPr lang="en-US" sz="4000" dirty="0"/>
              <a:t>Sense of Urgency</a:t>
            </a:r>
          </a:p>
        </p:txBody>
      </p:sp>
      <p:sp>
        <p:nvSpPr>
          <p:cNvPr id="5" name="Text Box 18">
            <a:extLst>
              <a:ext uri="{FF2B5EF4-FFF2-40B4-BE49-F238E27FC236}">
                <a16:creationId xmlns:a16="http://schemas.microsoft.com/office/drawing/2014/main" id="{CB186B8F-8A22-5059-B09B-F6C2B8A5CF94}"/>
              </a:ext>
              <a:ext uri="{C183D7F6-B498-43B3-948B-1728B52AA6E4}">
                <adec:decorative xmlns:adec="http://schemas.microsoft.com/office/drawing/2017/decorative" val="1"/>
              </a:ext>
            </a:extLst>
          </p:cNvPr>
          <p:cNvSpPr txBox="1">
            <a:spLocks noChangeArrowheads="1"/>
          </p:cNvSpPr>
          <p:nvPr/>
        </p:nvSpPr>
        <p:spPr bwMode="auto">
          <a:xfrm>
            <a:off x="9541624" y="298231"/>
            <a:ext cx="19264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200" b="1" dirty="0">
                <a:solidFill>
                  <a:schemeClr val="bg1"/>
                </a:solidFill>
              </a:rPr>
              <a:t>Change Management</a:t>
            </a:r>
          </a:p>
        </p:txBody>
      </p:sp>
      <p:sp>
        <p:nvSpPr>
          <p:cNvPr id="1265669" name="Rectangle 5"/>
          <p:cNvSpPr>
            <a:spLocks noGrp="1" noChangeArrowheads="1"/>
          </p:cNvSpPr>
          <p:nvPr>
            <p:ph type="body" idx="1"/>
          </p:nvPr>
        </p:nvSpPr>
        <p:spPr/>
        <p:txBody>
          <a:bodyPr/>
          <a:lstStyle/>
          <a:p>
            <a:r>
              <a:rPr lang="en-US" dirty="0"/>
              <a:t>Get people</a:t>
            </a:r>
            <a:r>
              <a:rPr lang="en-US" altLang="en-US" dirty="0"/>
              <a:t>’</a:t>
            </a:r>
            <a:r>
              <a:rPr lang="en-US" dirty="0"/>
              <a:t>s attention! </a:t>
            </a:r>
          </a:p>
          <a:p>
            <a:r>
              <a:rPr lang="en-US" dirty="0"/>
              <a:t>Sell the need for change…describe the consequences of not changing.</a:t>
            </a:r>
          </a:p>
          <a:p>
            <a:r>
              <a:rPr lang="en-US" dirty="0"/>
              <a:t>Immerse people in information about the change. </a:t>
            </a:r>
          </a:p>
          <a:p>
            <a:r>
              <a:rPr lang="en-US" dirty="0"/>
              <a:t>Discuss ways to solve the problems people identify with the change. </a:t>
            </a:r>
          </a:p>
          <a:p>
            <a:pPr lvl="1"/>
            <a:r>
              <a:rPr lang="en-US" dirty="0"/>
              <a:t>Empower people to solve the </a:t>
            </a:r>
            <a:r>
              <a:rPr lang="en-US" altLang="en-US" dirty="0"/>
              <a:t>“</a:t>
            </a:r>
            <a:r>
              <a:rPr lang="en-US" dirty="0"/>
              <a:t>problem.</a:t>
            </a:r>
            <a:r>
              <a:rPr lang="en-US" altLang="en-US" dirty="0"/>
              <a:t>”</a:t>
            </a:r>
            <a:endParaRPr lang="en-US" dirty="0"/>
          </a:p>
        </p:txBody>
      </p:sp>
      <p:sp>
        <p:nvSpPr>
          <p:cNvPr id="2" name="Slide Number Placeholder 1">
            <a:extLst>
              <a:ext uri="{FF2B5EF4-FFF2-40B4-BE49-F238E27FC236}">
                <a16:creationId xmlns:a16="http://schemas.microsoft.com/office/drawing/2014/main" id="{61F15F93-8B71-DD5F-5E5D-632288C4E762}"/>
              </a:ext>
            </a:extLst>
          </p:cNvPr>
          <p:cNvSpPr>
            <a:spLocks noGrp="1"/>
          </p:cNvSpPr>
          <p:nvPr>
            <p:ph type="sldNum" sz="quarter" idx="12"/>
          </p:nvPr>
        </p:nvSpPr>
        <p:spPr/>
        <p:txBody>
          <a:bodyPr/>
          <a:lstStyle/>
          <a:p>
            <a:fld id="{BD86DBAA-8A94-4408-9D41-1BFB53B4CF7F}" type="slidenum">
              <a:rPr lang="en-US" smtClean="0"/>
              <a:pPr/>
              <a:t>66</a:t>
            </a:fld>
            <a:endParaRPr lang="en-US"/>
          </a:p>
        </p:txBody>
      </p:sp>
    </p:spTree>
    <p:extLst>
      <p:ext uri="{BB962C8B-B14F-4D97-AF65-F5344CB8AC3E}">
        <p14:creationId xmlns:p14="http://schemas.microsoft.com/office/powerpoint/2010/main" val="156814672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62" name="Rectangle 6"/>
          <p:cNvSpPr>
            <a:spLocks noGrp="1" noChangeArrowheads="1"/>
          </p:cNvSpPr>
          <p:nvPr>
            <p:ph type="title"/>
          </p:nvPr>
        </p:nvSpPr>
        <p:spPr/>
        <p:txBody>
          <a:bodyPr/>
          <a:lstStyle/>
          <a:p>
            <a:r>
              <a:rPr lang="en-US" dirty="0"/>
              <a:t>Pull Together the Guiding Team</a:t>
            </a:r>
          </a:p>
        </p:txBody>
      </p:sp>
      <p:sp>
        <p:nvSpPr>
          <p:cNvPr id="8" name="Text Box 18">
            <a:extLst>
              <a:ext uri="{FF2B5EF4-FFF2-40B4-BE49-F238E27FC236}">
                <a16:creationId xmlns:a16="http://schemas.microsoft.com/office/drawing/2014/main" id="{0E9E7C53-166F-5DDA-B298-E7931EB37173}"/>
              </a:ext>
              <a:ext uri="{C183D7F6-B498-43B3-948B-1728B52AA6E4}">
                <adec:decorative xmlns:adec="http://schemas.microsoft.com/office/drawing/2017/decorative" val="1"/>
              </a:ext>
            </a:extLst>
          </p:cNvPr>
          <p:cNvSpPr txBox="1">
            <a:spLocks noChangeArrowheads="1"/>
          </p:cNvSpPr>
          <p:nvPr/>
        </p:nvSpPr>
        <p:spPr bwMode="auto">
          <a:xfrm>
            <a:off x="9541624" y="298231"/>
            <a:ext cx="19264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200" b="1" dirty="0">
                <a:solidFill>
                  <a:schemeClr val="bg1"/>
                </a:solidFill>
              </a:rPr>
              <a:t>Change Management</a:t>
            </a:r>
          </a:p>
        </p:txBody>
      </p:sp>
      <p:sp>
        <p:nvSpPr>
          <p:cNvPr id="1273863" name="Rectangle 7"/>
          <p:cNvSpPr>
            <a:spLocks noGrp="1" noChangeArrowheads="1"/>
          </p:cNvSpPr>
          <p:nvPr>
            <p:ph type="body" idx="1"/>
          </p:nvPr>
        </p:nvSpPr>
        <p:spPr/>
        <p:txBody>
          <a:bodyPr>
            <a:normAutofit lnSpcReduction="10000"/>
          </a:bodyPr>
          <a:lstStyle/>
          <a:p>
            <a:r>
              <a:rPr lang="en-US" dirty="0"/>
              <a:t>Choose key players, especially staff-level managers (don’t forget nights and weekends).</a:t>
            </a:r>
          </a:p>
          <a:p>
            <a:r>
              <a:rPr lang="en-US" dirty="0"/>
              <a:t>Identify a Guiding Team that is multidisciplinary.</a:t>
            </a:r>
          </a:p>
          <a:p>
            <a:r>
              <a:rPr lang="en-US" dirty="0"/>
              <a:t>Consider the credibility and integrity of change leaders.</a:t>
            </a:r>
          </a:p>
          <a:p>
            <a:r>
              <a:rPr lang="en-US" dirty="0"/>
              <a:t>Choose proven leaders who can drive the change process:</a:t>
            </a:r>
          </a:p>
          <a:p>
            <a:pPr lvl="1"/>
            <a:r>
              <a:rPr lang="en-US" dirty="0"/>
              <a:t>Strong position power, broad expertise, and high credibility.</a:t>
            </a:r>
          </a:p>
          <a:p>
            <a:r>
              <a:rPr lang="en-US" dirty="0"/>
              <a:t>Ensure the Guiding Team has both management and leadership skills:</a:t>
            </a:r>
          </a:p>
          <a:p>
            <a:pPr lvl="1"/>
            <a:r>
              <a:rPr lang="en-US" dirty="0"/>
              <a:t>Management skills control the process.</a:t>
            </a:r>
          </a:p>
          <a:p>
            <a:pPr lvl="1"/>
            <a:r>
              <a:rPr lang="en-US" dirty="0"/>
              <a:t>Leadership skills drive the change.</a:t>
            </a:r>
          </a:p>
          <a:p>
            <a:endParaRPr lang="en-US" dirty="0"/>
          </a:p>
        </p:txBody>
      </p:sp>
      <p:sp>
        <p:nvSpPr>
          <p:cNvPr id="2" name="Slide Number Placeholder 1">
            <a:extLst>
              <a:ext uri="{FF2B5EF4-FFF2-40B4-BE49-F238E27FC236}">
                <a16:creationId xmlns:a16="http://schemas.microsoft.com/office/drawing/2014/main" id="{468AC7DD-8D28-746A-1C28-22A12A5159AE}"/>
              </a:ext>
            </a:extLst>
          </p:cNvPr>
          <p:cNvSpPr>
            <a:spLocks noGrp="1"/>
          </p:cNvSpPr>
          <p:nvPr>
            <p:ph type="sldNum" sz="quarter" idx="12"/>
          </p:nvPr>
        </p:nvSpPr>
        <p:spPr/>
        <p:txBody>
          <a:bodyPr/>
          <a:lstStyle/>
          <a:p>
            <a:fld id="{BD86DBAA-8A94-4408-9D41-1BFB53B4CF7F}" type="slidenum">
              <a:rPr lang="en-US" smtClean="0"/>
              <a:pPr/>
              <a:t>67</a:t>
            </a:fld>
            <a:endParaRPr lang="en-US"/>
          </a:p>
        </p:txBody>
      </p:sp>
    </p:spTree>
    <p:extLst>
      <p:ext uri="{BB962C8B-B14F-4D97-AF65-F5344CB8AC3E}">
        <p14:creationId xmlns:p14="http://schemas.microsoft.com/office/powerpoint/2010/main" val="3027396547"/>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8" name="Rectangle 10"/>
          <p:cNvSpPr>
            <a:spLocks noGrp="1" noChangeArrowheads="1"/>
          </p:cNvSpPr>
          <p:nvPr>
            <p:ph type="title"/>
          </p:nvPr>
        </p:nvSpPr>
        <p:spPr/>
        <p:txBody>
          <a:bodyPr anchor="t" anchorCtr="0">
            <a:normAutofit/>
          </a:bodyPr>
          <a:lstStyle/>
          <a:p>
            <a:r>
              <a:rPr lang="en-US" sz="4000" dirty="0"/>
              <a:t>Develop the Change Vision</a:t>
            </a:r>
            <a:br>
              <a:rPr lang="en-US" sz="4000" dirty="0"/>
            </a:br>
            <a:r>
              <a:rPr lang="en-US" sz="4000" dirty="0"/>
              <a:t>and Strategy</a:t>
            </a:r>
          </a:p>
        </p:txBody>
      </p:sp>
      <p:sp>
        <p:nvSpPr>
          <p:cNvPr id="8" name="Text Box 18">
            <a:extLst>
              <a:ext uri="{FF2B5EF4-FFF2-40B4-BE49-F238E27FC236}">
                <a16:creationId xmlns:a16="http://schemas.microsoft.com/office/drawing/2014/main" id="{12E3CC04-D360-1B9F-9A9C-911FE6633B03}"/>
              </a:ext>
              <a:ext uri="{C183D7F6-B498-43B3-948B-1728B52AA6E4}">
                <adec:decorative xmlns:adec="http://schemas.microsoft.com/office/drawing/2017/decorative" val="1"/>
              </a:ext>
            </a:extLst>
          </p:cNvPr>
          <p:cNvSpPr txBox="1">
            <a:spLocks noChangeArrowheads="1"/>
          </p:cNvSpPr>
          <p:nvPr/>
        </p:nvSpPr>
        <p:spPr bwMode="auto">
          <a:xfrm>
            <a:off x="9541624" y="298231"/>
            <a:ext cx="19264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200" b="1" dirty="0">
                <a:solidFill>
                  <a:schemeClr val="bg1"/>
                </a:solidFill>
              </a:rPr>
              <a:t>Change Management</a:t>
            </a:r>
          </a:p>
        </p:txBody>
      </p:sp>
      <p:sp>
        <p:nvSpPr>
          <p:cNvPr id="1389579" name="Rectangle 11"/>
          <p:cNvSpPr>
            <a:spLocks noGrp="1" noChangeArrowheads="1"/>
          </p:cNvSpPr>
          <p:nvPr>
            <p:ph type="body" idx="1"/>
          </p:nvPr>
        </p:nvSpPr>
        <p:spPr/>
        <p:txBody>
          <a:bodyPr/>
          <a:lstStyle/>
          <a:p>
            <a:pPr marL="0" indent="0">
              <a:buNone/>
            </a:pPr>
            <a:r>
              <a:rPr lang="en-US" dirty="0"/>
              <a:t>Senior leadership is responsible for:</a:t>
            </a:r>
          </a:p>
          <a:p>
            <a:r>
              <a:rPr lang="en-US" dirty="0"/>
              <a:t>Establishing the definition of a </a:t>
            </a:r>
            <a:r>
              <a:rPr lang="ja-JP" altLang="en-US" dirty="0"/>
              <a:t>“</a:t>
            </a:r>
            <a:r>
              <a:rPr lang="en-US" altLang="ja-JP" dirty="0"/>
              <a:t>culture of safety</a:t>
            </a:r>
            <a:r>
              <a:rPr lang="ja-JP" altLang="en-US" dirty="0"/>
              <a:t>”</a:t>
            </a:r>
            <a:r>
              <a:rPr lang="en-US" altLang="ja-JP" dirty="0"/>
              <a:t> aligned with expectations, core values, and shared beliefs.</a:t>
            </a:r>
          </a:p>
          <a:p>
            <a:r>
              <a:rPr lang="en-US" dirty="0"/>
              <a:t>Informing the organization of these values and evaluating the culture.</a:t>
            </a:r>
          </a:p>
          <a:p>
            <a:r>
              <a:rPr lang="en-US" dirty="0"/>
              <a:t>Leading the process of:</a:t>
            </a:r>
          </a:p>
          <a:p>
            <a:pPr lvl="1"/>
            <a:r>
              <a:rPr lang="en-US" dirty="0"/>
              <a:t>Translating values into expected behaviors.</a:t>
            </a:r>
          </a:p>
          <a:p>
            <a:pPr lvl="1"/>
            <a:r>
              <a:rPr lang="en-US" dirty="0"/>
              <a:t>Establishing trust and accountability.</a:t>
            </a:r>
          </a:p>
          <a:p>
            <a:r>
              <a:rPr lang="en-US" dirty="0"/>
              <a:t>Communicating a commitment to shaping the culture.</a:t>
            </a:r>
          </a:p>
        </p:txBody>
      </p:sp>
      <p:sp>
        <p:nvSpPr>
          <p:cNvPr id="2" name="Slide Number Placeholder 1">
            <a:extLst>
              <a:ext uri="{FF2B5EF4-FFF2-40B4-BE49-F238E27FC236}">
                <a16:creationId xmlns:a16="http://schemas.microsoft.com/office/drawing/2014/main" id="{5FD82BE4-9188-7ECC-7573-1766A94B2694}"/>
              </a:ext>
            </a:extLst>
          </p:cNvPr>
          <p:cNvSpPr>
            <a:spLocks noGrp="1"/>
          </p:cNvSpPr>
          <p:nvPr>
            <p:ph type="sldNum" sz="quarter" idx="12"/>
          </p:nvPr>
        </p:nvSpPr>
        <p:spPr/>
        <p:txBody>
          <a:bodyPr/>
          <a:lstStyle/>
          <a:p>
            <a:fld id="{BD86DBAA-8A94-4408-9D41-1BFB53B4CF7F}" type="slidenum">
              <a:rPr lang="en-US" smtClean="0"/>
              <a:pPr/>
              <a:t>68</a:t>
            </a:fld>
            <a:endParaRPr lang="en-US"/>
          </a:p>
        </p:txBody>
      </p:sp>
    </p:spTree>
    <p:extLst>
      <p:ext uri="{BB962C8B-B14F-4D97-AF65-F5344CB8AC3E}">
        <p14:creationId xmlns:p14="http://schemas.microsoft.com/office/powerpoint/2010/main" val="227903494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8437" name="Rectangle 5"/>
          <p:cNvSpPr>
            <a:spLocks noGrp="1" noChangeArrowheads="1"/>
          </p:cNvSpPr>
          <p:nvPr>
            <p:ph type="title"/>
          </p:nvPr>
        </p:nvSpPr>
        <p:spPr/>
        <p:txBody>
          <a:bodyPr/>
          <a:lstStyle/>
          <a:p>
            <a:r>
              <a:rPr lang="en-US"/>
              <a:t>Communicate for Understanding </a:t>
            </a:r>
            <a:br>
              <a:rPr lang="en-US"/>
            </a:br>
            <a:r>
              <a:rPr lang="en-US"/>
              <a:t>and Buy-In</a:t>
            </a:r>
          </a:p>
        </p:txBody>
      </p:sp>
      <p:sp>
        <p:nvSpPr>
          <p:cNvPr id="5" name="Text Box 18">
            <a:extLst>
              <a:ext uri="{FF2B5EF4-FFF2-40B4-BE49-F238E27FC236}">
                <a16:creationId xmlns:a16="http://schemas.microsoft.com/office/drawing/2014/main" id="{0D2E8F3D-0B75-D20B-E568-288020563FCF}"/>
              </a:ext>
              <a:ext uri="{C183D7F6-B498-43B3-948B-1728B52AA6E4}">
                <adec:decorative xmlns:adec="http://schemas.microsoft.com/office/drawing/2017/decorative" val="1"/>
              </a:ext>
            </a:extLst>
          </p:cNvPr>
          <p:cNvSpPr txBox="1">
            <a:spLocks noChangeArrowheads="1"/>
          </p:cNvSpPr>
          <p:nvPr/>
        </p:nvSpPr>
        <p:spPr bwMode="auto">
          <a:xfrm>
            <a:off x="9541624" y="298231"/>
            <a:ext cx="19264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200" b="1">
                <a:solidFill>
                  <a:schemeClr val="bg1"/>
                </a:solidFill>
              </a:rPr>
              <a:t>Change Management</a:t>
            </a:r>
          </a:p>
        </p:txBody>
      </p:sp>
      <p:sp>
        <p:nvSpPr>
          <p:cNvPr id="9219" name="Rectangle 6"/>
          <p:cNvSpPr>
            <a:spLocks noGrp="1" noChangeArrowheads="1"/>
          </p:cNvSpPr>
          <p:nvPr>
            <p:ph type="body" idx="1"/>
          </p:nvPr>
        </p:nvSpPr>
        <p:spPr>
          <a:xfrm>
            <a:off x="398362" y="1890711"/>
            <a:ext cx="11412233" cy="4341124"/>
          </a:xfrm>
        </p:spPr>
        <p:txBody>
          <a:bodyPr>
            <a:normAutofit fontScale="92500" lnSpcReduction="10000"/>
          </a:bodyPr>
          <a:lstStyle/>
          <a:p>
            <a:r>
              <a:rPr lang="en-US" altLang="en-US" dirty="0"/>
              <a:t>Provide supportive actions for fear, anger, and resistance. </a:t>
            </a:r>
          </a:p>
          <a:p>
            <a:r>
              <a:rPr lang="en-US" altLang="en-US" dirty="0"/>
              <a:t>Encourage discussion, dissent, disagreement, debate—keep people talking.</a:t>
            </a:r>
          </a:p>
          <a:p>
            <a:r>
              <a:rPr lang="en-US" altLang="en-US" dirty="0"/>
              <a:t>Tell people what you know―and what you don’t know.</a:t>
            </a:r>
          </a:p>
          <a:p>
            <a:r>
              <a:rPr lang="en-US" altLang="en-US" dirty="0"/>
              <a:t>Acknowledge concerns, perceived losses, and anger.</a:t>
            </a:r>
          </a:p>
          <a:p>
            <a:r>
              <a:rPr lang="en-US" altLang="en-US" dirty="0"/>
              <a:t>Model the expected behaviors.</a:t>
            </a:r>
          </a:p>
          <a:p>
            <a:r>
              <a:rPr lang="en-US" altLang="en-US" dirty="0"/>
              <a:t>Value resisters.</a:t>
            </a:r>
          </a:p>
          <a:p>
            <a:pPr lvl="1"/>
            <a:r>
              <a:rPr lang="en-US" altLang="en-US" dirty="0"/>
              <a:t>They clarify the problem and identify other problems that need to be solved first.</a:t>
            </a:r>
          </a:p>
          <a:p>
            <a:pPr lvl="1"/>
            <a:r>
              <a:rPr lang="en-US" altLang="en-US" dirty="0"/>
              <a:t>Their tough questions can strengthen and improve the change.</a:t>
            </a:r>
          </a:p>
          <a:p>
            <a:pPr lvl="1"/>
            <a:r>
              <a:rPr lang="en-US" altLang="en-US" dirty="0"/>
              <a:t>They may be right―it is a dumb idea!</a:t>
            </a:r>
          </a:p>
          <a:p>
            <a:endParaRPr lang="en-US" altLang="en-US" dirty="0"/>
          </a:p>
        </p:txBody>
      </p:sp>
      <p:sp>
        <p:nvSpPr>
          <p:cNvPr id="2" name="Slide Number Placeholder 1">
            <a:extLst>
              <a:ext uri="{FF2B5EF4-FFF2-40B4-BE49-F238E27FC236}">
                <a16:creationId xmlns:a16="http://schemas.microsoft.com/office/drawing/2014/main" id="{E9D5F5C6-5051-1779-8582-E5834133F3EB}"/>
              </a:ext>
            </a:extLst>
          </p:cNvPr>
          <p:cNvSpPr>
            <a:spLocks noGrp="1"/>
          </p:cNvSpPr>
          <p:nvPr>
            <p:ph type="sldNum" sz="quarter" idx="12"/>
          </p:nvPr>
        </p:nvSpPr>
        <p:spPr/>
        <p:txBody>
          <a:bodyPr/>
          <a:lstStyle/>
          <a:p>
            <a:fld id="{BD86DBAA-8A94-4408-9D41-1BFB53B4CF7F}" type="slidenum">
              <a:rPr lang="en-US" smtClean="0"/>
              <a:pPr/>
              <a:t>69</a:t>
            </a:fld>
            <a:endParaRPr lang="en-US"/>
          </a:p>
        </p:txBody>
      </p:sp>
    </p:spTree>
    <p:extLst>
      <p:ext uri="{BB962C8B-B14F-4D97-AF65-F5344CB8AC3E}">
        <p14:creationId xmlns:p14="http://schemas.microsoft.com/office/powerpoint/2010/main" val="20325768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a:t>Section Objectives</a:t>
            </a:r>
          </a:p>
        </p:txBody>
      </p:sp>
      <p:sp>
        <p:nvSpPr>
          <p:cNvPr id="7" name="Text Box 18">
            <a:extLst>
              <a:ext uri="{FF2B5EF4-FFF2-40B4-BE49-F238E27FC236}">
                <a16:creationId xmlns:a16="http://schemas.microsoft.com/office/drawing/2014/main" id="{574C95BD-36D3-4538-E6D0-DB53CF88F122}"/>
              </a:ext>
            </a:extLst>
          </p:cNvPr>
          <p:cNvSpPr txBox="1">
            <a:spLocks noChangeArrowheads="1"/>
          </p:cNvSpPr>
          <p:nvPr/>
        </p:nvSpPr>
        <p:spPr bwMode="auto">
          <a:xfrm>
            <a:off x="9415002" y="281454"/>
            <a:ext cx="21422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a:solidFill>
                  <a:schemeClr val="bg1"/>
                </a:solidFill>
              </a:rPr>
              <a:t>Pre- Implementation</a:t>
            </a:r>
          </a:p>
        </p:txBody>
      </p:sp>
      <p:sp>
        <p:nvSpPr>
          <p:cNvPr id="25604" name="Rectangle 3"/>
          <p:cNvSpPr>
            <a:spLocks noGrp="1" noChangeArrowheads="1"/>
          </p:cNvSpPr>
          <p:nvPr>
            <p:ph idx="1"/>
          </p:nvPr>
        </p:nvSpPr>
        <p:spPr/>
        <p:txBody>
          <a:bodyPr/>
          <a:lstStyle/>
          <a:p>
            <a:r>
              <a:rPr lang="en-US" dirty="0"/>
              <a:t>Explain how to assess your organization’s readiness for TeamSTEPPS.</a:t>
            </a:r>
          </a:p>
          <a:p>
            <a:r>
              <a:rPr lang="en-US" dirty="0"/>
              <a:t>List reasons defining your problem and goals is essential.</a:t>
            </a:r>
          </a:p>
          <a:p>
            <a:r>
              <a:rPr lang="en-US" dirty="0"/>
              <a:t>Describe options for measuring the extent of your problem and whether it is improving.</a:t>
            </a:r>
          </a:p>
        </p:txBody>
      </p:sp>
      <p:sp>
        <p:nvSpPr>
          <p:cNvPr id="8" name="Slide Number Placeholder 7">
            <a:extLst>
              <a:ext uri="{FF2B5EF4-FFF2-40B4-BE49-F238E27FC236}">
                <a16:creationId xmlns:a16="http://schemas.microsoft.com/office/drawing/2014/main" id="{EEDA397D-C108-7A81-DD2A-AE80E98846FE}"/>
              </a:ext>
            </a:extLst>
          </p:cNvPr>
          <p:cNvSpPr>
            <a:spLocks noGrp="1"/>
          </p:cNvSpPr>
          <p:nvPr>
            <p:ph type="sldNum" sz="quarter" idx="12"/>
          </p:nvPr>
        </p:nvSpPr>
        <p:spPr/>
        <p:txBody>
          <a:bodyPr/>
          <a:lstStyle/>
          <a:p>
            <a:fld id="{BD86DBAA-8A94-4408-9D41-1BFB53B4CF7F}" type="slidenum">
              <a:rPr lang="en-US" smtClean="0"/>
              <a:pPr/>
              <a:t>7</a:t>
            </a:fld>
            <a:endParaRPr lang="en-US"/>
          </a:p>
        </p:txBody>
      </p:sp>
    </p:spTree>
    <p:extLst>
      <p:ext uri="{BB962C8B-B14F-4D97-AF65-F5344CB8AC3E}">
        <p14:creationId xmlns:p14="http://schemas.microsoft.com/office/powerpoint/2010/main" val="2641759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5" name="Rectangle 5"/>
          <p:cNvSpPr>
            <a:spLocks noGrp="1" noChangeArrowheads="1"/>
          </p:cNvSpPr>
          <p:nvPr>
            <p:ph type="title"/>
          </p:nvPr>
        </p:nvSpPr>
        <p:spPr/>
        <p:txBody>
          <a:bodyPr/>
          <a:lstStyle/>
          <a:p>
            <a:r>
              <a:rPr lang="en-US" dirty="0"/>
              <a:t>Empower Others To Act</a:t>
            </a:r>
          </a:p>
        </p:txBody>
      </p:sp>
      <p:sp>
        <p:nvSpPr>
          <p:cNvPr id="5" name="Text Box 18">
            <a:extLst>
              <a:ext uri="{FF2B5EF4-FFF2-40B4-BE49-F238E27FC236}">
                <a16:creationId xmlns:a16="http://schemas.microsoft.com/office/drawing/2014/main" id="{1A8D158C-3AED-A2F9-942C-35119AB31E0A}"/>
              </a:ext>
              <a:ext uri="{C183D7F6-B498-43B3-948B-1728B52AA6E4}">
                <adec:decorative xmlns:adec="http://schemas.microsoft.com/office/drawing/2017/decorative" val="1"/>
              </a:ext>
            </a:extLst>
          </p:cNvPr>
          <p:cNvSpPr txBox="1">
            <a:spLocks noChangeArrowheads="1"/>
          </p:cNvSpPr>
          <p:nvPr/>
        </p:nvSpPr>
        <p:spPr bwMode="auto">
          <a:xfrm>
            <a:off x="9541624" y="298231"/>
            <a:ext cx="19264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200" b="1" dirty="0">
                <a:solidFill>
                  <a:schemeClr val="bg1"/>
                </a:solidFill>
              </a:rPr>
              <a:t>Change Management</a:t>
            </a:r>
          </a:p>
        </p:txBody>
      </p:sp>
      <p:sp>
        <p:nvSpPr>
          <p:cNvPr id="1280006" name="Rectangle 6"/>
          <p:cNvSpPr>
            <a:spLocks noGrp="1" noChangeArrowheads="1"/>
          </p:cNvSpPr>
          <p:nvPr>
            <p:ph type="body" idx="1"/>
          </p:nvPr>
        </p:nvSpPr>
        <p:spPr/>
        <p:txBody>
          <a:bodyPr>
            <a:normAutofit lnSpcReduction="10000"/>
          </a:bodyPr>
          <a:lstStyle/>
          <a:p>
            <a:r>
              <a:rPr lang="en-US" dirty="0"/>
              <a:t>Provide direction.</a:t>
            </a:r>
          </a:p>
          <a:p>
            <a:r>
              <a:rPr lang="en-US" dirty="0"/>
              <a:t>Allow others to find their own team-driven solutions.</a:t>
            </a:r>
          </a:p>
          <a:p>
            <a:r>
              <a:rPr lang="en-US" dirty="0"/>
              <a:t>Encourage others to speak up and take risks.</a:t>
            </a:r>
          </a:p>
          <a:p>
            <a:r>
              <a:rPr lang="en-US" dirty="0"/>
              <a:t>Share the information you know.</a:t>
            </a:r>
          </a:p>
          <a:p>
            <a:r>
              <a:rPr lang="en-US" dirty="0"/>
              <a:t>Encourage teamwork and collaboration. </a:t>
            </a:r>
          </a:p>
          <a:p>
            <a:r>
              <a:rPr lang="en-US" dirty="0"/>
              <a:t>Encourage personal reflection and learning.</a:t>
            </a:r>
          </a:p>
          <a:p>
            <a:r>
              <a:rPr lang="en-US" dirty="0"/>
              <a:t>Train employees so they have the desired skills and attitudes.</a:t>
            </a:r>
          </a:p>
          <a:p>
            <a:r>
              <a:rPr lang="en-US" dirty="0"/>
              <a:t>Track activities and progress.</a:t>
            </a:r>
          </a:p>
          <a:p>
            <a:r>
              <a:rPr lang="en-US" dirty="0"/>
              <a:t>Set short-term goals.</a:t>
            </a:r>
          </a:p>
        </p:txBody>
      </p:sp>
      <p:sp>
        <p:nvSpPr>
          <p:cNvPr id="2" name="Slide Number Placeholder 1">
            <a:extLst>
              <a:ext uri="{FF2B5EF4-FFF2-40B4-BE49-F238E27FC236}">
                <a16:creationId xmlns:a16="http://schemas.microsoft.com/office/drawing/2014/main" id="{8150882C-36B7-5F16-06C2-808C3EDBA4C1}"/>
              </a:ext>
            </a:extLst>
          </p:cNvPr>
          <p:cNvSpPr>
            <a:spLocks noGrp="1"/>
          </p:cNvSpPr>
          <p:nvPr>
            <p:ph type="sldNum" sz="quarter" idx="12"/>
          </p:nvPr>
        </p:nvSpPr>
        <p:spPr/>
        <p:txBody>
          <a:bodyPr/>
          <a:lstStyle/>
          <a:p>
            <a:fld id="{BD86DBAA-8A94-4408-9D41-1BFB53B4CF7F}" type="slidenum">
              <a:rPr lang="en-US" smtClean="0"/>
              <a:pPr/>
              <a:t>70</a:t>
            </a:fld>
            <a:endParaRPr lang="en-US"/>
          </a:p>
        </p:txBody>
      </p:sp>
    </p:spTree>
    <p:extLst>
      <p:ext uri="{BB962C8B-B14F-4D97-AF65-F5344CB8AC3E}">
        <p14:creationId xmlns:p14="http://schemas.microsoft.com/office/powerpoint/2010/main" val="75098775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100" name="Rectangle 4"/>
          <p:cNvSpPr>
            <a:spLocks noGrp="1" noChangeArrowheads="1"/>
          </p:cNvSpPr>
          <p:nvPr>
            <p:ph type="title"/>
          </p:nvPr>
        </p:nvSpPr>
        <p:spPr/>
        <p:txBody>
          <a:bodyPr/>
          <a:lstStyle/>
          <a:p>
            <a:r>
              <a:rPr lang="en-US"/>
              <a:t>Produce Short-Term Wins</a:t>
            </a:r>
          </a:p>
        </p:txBody>
      </p:sp>
      <p:sp>
        <p:nvSpPr>
          <p:cNvPr id="5" name="Text Box 18">
            <a:extLst>
              <a:ext uri="{FF2B5EF4-FFF2-40B4-BE49-F238E27FC236}">
                <a16:creationId xmlns:a16="http://schemas.microsoft.com/office/drawing/2014/main" id="{8106A561-6A9A-EE4E-0592-27879E761662}"/>
              </a:ext>
              <a:ext uri="{C183D7F6-B498-43B3-948B-1728B52AA6E4}">
                <adec:decorative xmlns:adec="http://schemas.microsoft.com/office/drawing/2017/decorative" val="1"/>
              </a:ext>
            </a:extLst>
          </p:cNvPr>
          <p:cNvSpPr txBox="1">
            <a:spLocks noChangeArrowheads="1"/>
          </p:cNvSpPr>
          <p:nvPr/>
        </p:nvSpPr>
        <p:spPr bwMode="auto">
          <a:xfrm>
            <a:off x="9541624" y="298231"/>
            <a:ext cx="19264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200" b="1" dirty="0">
                <a:solidFill>
                  <a:schemeClr val="bg1"/>
                </a:solidFill>
              </a:rPr>
              <a:t>Change Management</a:t>
            </a:r>
          </a:p>
        </p:txBody>
      </p:sp>
      <p:sp>
        <p:nvSpPr>
          <p:cNvPr id="1284101" name="Rectangle 5"/>
          <p:cNvSpPr>
            <a:spLocks noGrp="1" noChangeArrowheads="1"/>
          </p:cNvSpPr>
          <p:nvPr>
            <p:ph type="body" idx="1"/>
          </p:nvPr>
        </p:nvSpPr>
        <p:spPr/>
        <p:txBody>
          <a:bodyPr/>
          <a:lstStyle/>
          <a:p>
            <a:r>
              <a:rPr lang="en-US" dirty="0"/>
              <a:t>Show visible success, which is further impetus for change.</a:t>
            </a:r>
          </a:p>
          <a:p>
            <a:r>
              <a:rPr lang="en-US" dirty="0"/>
              <a:t>Provide positive feedback; recognize and reward contributions to wins.</a:t>
            </a:r>
          </a:p>
          <a:p>
            <a:pPr lvl="1"/>
            <a:r>
              <a:rPr lang="en-US" dirty="0"/>
              <a:t>Further builds morale and motivation.</a:t>
            </a:r>
          </a:p>
          <a:p>
            <a:r>
              <a:rPr lang="en-US" dirty="0"/>
              <a:t>Leverage lessons learned to help plan next goal.</a:t>
            </a:r>
          </a:p>
          <a:p>
            <a:r>
              <a:rPr lang="en-US" dirty="0"/>
              <a:t>Create greater difficulty for resisters to block further change.</a:t>
            </a:r>
          </a:p>
          <a:p>
            <a:r>
              <a:rPr lang="en-US" dirty="0"/>
              <a:t>Provide evidence of success to leaders.</a:t>
            </a:r>
          </a:p>
          <a:p>
            <a:r>
              <a:rPr lang="en-US" dirty="0"/>
              <a:t>Build momentum.</a:t>
            </a:r>
          </a:p>
          <a:p>
            <a:pPr lvl="1"/>
            <a:r>
              <a:rPr lang="en-US" dirty="0"/>
              <a:t>Helps draw in neutral or reluctant supporters.</a:t>
            </a:r>
          </a:p>
        </p:txBody>
      </p:sp>
      <p:sp>
        <p:nvSpPr>
          <p:cNvPr id="2" name="Slide Number Placeholder 1">
            <a:extLst>
              <a:ext uri="{FF2B5EF4-FFF2-40B4-BE49-F238E27FC236}">
                <a16:creationId xmlns:a16="http://schemas.microsoft.com/office/drawing/2014/main" id="{CA1B1586-BB32-E38D-E72F-AD693D988757}"/>
              </a:ext>
            </a:extLst>
          </p:cNvPr>
          <p:cNvSpPr>
            <a:spLocks noGrp="1"/>
          </p:cNvSpPr>
          <p:nvPr>
            <p:ph type="sldNum" sz="quarter" idx="12"/>
          </p:nvPr>
        </p:nvSpPr>
        <p:spPr/>
        <p:txBody>
          <a:bodyPr/>
          <a:lstStyle/>
          <a:p>
            <a:fld id="{BD86DBAA-8A94-4408-9D41-1BFB53B4CF7F}" type="slidenum">
              <a:rPr lang="en-US" smtClean="0"/>
              <a:pPr/>
              <a:t>71</a:t>
            </a:fld>
            <a:endParaRPr lang="en-US"/>
          </a:p>
        </p:txBody>
      </p:sp>
    </p:spTree>
    <p:extLst>
      <p:ext uri="{BB962C8B-B14F-4D97-AF65-F5344CB8AC3E}">
        <p14:creationId xmlns:p14="http://schemas.microsoft.com/office/powerpoint/2010/main" val="242694704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2" name="Rectangle 4"/>
          <p:cNvSpPr>
            <a:spLocks noGrp="1" noChangeArrowheads="1"/>
          </p:cNvSpPr>
          <p:nvPr>
            <p:ph type="title"/>
          </p:nvPr>
        </p:nvSpPr>
        <p:spPr/>
        <p:txBody>
          <a:bodyPr/>
          <a:lstStyle/>
          <a:p>
            <a:r>
              <a:rPr lang="en-US"/>
              <a:t>Don</a:t>
            </a:r>
            <a:r>
              <a:rPr lang="en-US" altLang="en-US"/>
              <a:t>’</a:t>
            </a:r>
            <a:r>
              <a:rPr lang="en-US"/>
              <a:t>t Let Up</a:t>
            </a:r>
          </a:p>
        </p:txBody>
      </p:sp>
      <p:sp>
        <p:nvSpPr>
          <p:cNvPr id="5" name="Text Box 18">
            <a:extLst>
              <a:ext uri="{FF2B5EF4-FFF2-40B4-BE49-F238E27FC236}">
                <a16:creationId xmlns:a16="http://schemas.microsoft.com/office/drawing/2014/main" id="{022D0F3F-686B-5D81-B179-9D8F35AB1B3C}"/>
              </a:ext>
              <a:ext uri="{C183D7F6-B498-43B3-948B-1728B52AA6E4}">
                <adec:decorative xmlns:adec="http://schemas.microsoft.com/office/drawing/2017/decorative" val="1"/>
              </a:ext>
            </a:extLst>
          </p:cNvPr>
          <p:cNvSpPr txBox="1">
            <a:spLocks noChangeArrowheads="1"/>
          </p:cNvSpPr>
          <p:nvPr/>
        </p:nvSpPr>
        <p:spPr bwMode="auto">
          <a:xfrm>
            <a:off x="9541624" y="298231"/>
            <a:ext cx="19264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200" b="1" dirty="0">
                <a:solidFill>
                  <a:schemeClr val="bg1"/>
                </a:solidFill>
              </a:rPr>
              <a:t>Change Management</a:t>
            </a:r>
          </a:p>
        </p:txBody>
      </p:sp>
      <p:sp>
        <p:nvSpPr>
          <p:cNvPr id="1287173" name="Rectangle 5"/>
          <p:cNvSpPr>
            <a:spLocks noGrp="1" noChangeArrowheads="1"/>
          </p:cNvSpPr>
          <p:nvPr>
            <p:ph type="body" idx="1"/>
          </p:nvPr>
        </p:nvSpPr>
        <p:spPr/>
        <p:txBody>
          <a:bodyPr>
            <a:normAutofit fontScale="92500" lnSpcReduction="20000"/>
          </a:bodyPr>
          <a:lstStyle/>
          <a:p>
            <a:r>
              <a:rPr lang="en-US" dirty="0"/>
              <a:t>Acknowledge hard work.</a:t>
            </a:r>
          </a:p>
          <a:p>
            <a:r>
              <a:rPr lang="en-US" dirty="0"/>
              <a:t>Celebrate successes and accomplishments.</a:t>
            </a:r>
          </a:p>
          <a:p>
            <a:r>
              <a:rPr lang="en-US" dirty="0"/>
              <a:t>Reaffirm the vision.</a:t>
            </a:r>
          </a:p>
          <a:p>
            <a:r>
              <a:rPr lang="en-US" dirty="0"/>
              <a:t>Bring people together toward the vision.</a:t>
            </a:r>
          </a:p>
          <a:p>
            <a:r>
              <a:rPr lang="en-US" dirty="0"/>
              <a:t>Acknowledge what people have left behind.</a:t>
            </a:r>
          </a:p>
          <a:p>
            <a:r>
              <a:rPr lang="en-US" dirty="0"/>
              <a:t>Develop long-term goals and plans.</a:t>
            </a:r>
          </a:p>
          <a:p>
            <a:r>
              <a:rPr lang="en-US" dirty="0"/>
              <a:t>Provide tools and training to reinforce new behaviors.</a:t>
            </a:r>
          </a:p>
          <a:p>
            <a:r>
              <a:rPr lang="en-US" dirty="0"/>
              <a:t>Reinforce and reward the new behaviors.</a:t>
            </a:r>
          </a:p>
          <a:p>
            <a:r>
              <a:rPr lang="en-US" dirty="0"/>
              <a:t>Create systems and structures that reinforce new behaviors.</a:t>
            </a:r>
          </a:p>
          <a:p>
            <a:r>
              <a:rPr lang="en-US" dirty="0"/>
              <a:t>Prepare people for the next change.</a:t>
            </a:r>
          </a:p>
        </p:txBody>
      </p:sp>
      <p:sp>
        <p:nvSpPr>
          <p:cNvPr id="2" name="Slide Number Placeholder 1">
            <a:extLst>
              <a:ext uri="{FF2B5EF4-FFF2-40B4-BE49-F238E27FC236}">
                <a16:creationId xmlns:a16="http://schemas.microsoft.com/office/drawing/2014/main" id="{1DA6197E-A1B9-2850-F245-9AD713A160DD}"/>
              </a:ext>
            </a:extLst>
          </p:cNvPr>
          <p:cNvSpPr>
            <a:spLocks noGrp="1"/>
          </p:cNvSpPr>
          <p:nvPr>
            <p:ph type="sldNum" sz="quarter" idx="12"/>
          </p:nvPr>
        </p:nvSpPr>
        <p:spPr/>
        <p:txBody>
          <a:bodyPr/>
          <a:lstStyle/>
          <a:p>
            <a:fld id="{BD86DBAA-8A94-4408-9D41-1BFB53B4CF7F}" type="slidenum">
              <a:rPr lang="en-US" smtClean="0"/>
              <a:pPr/>
              <a:t>72</a:t>
            </a:fld>
            <a:endParaRPr lang="en-US"/>
          </a:p>
        </p:txBody>
      </p:sp>
    </p:spTree>
    <p:extLst>
      <p:ext uri="{BB962C8B-B14F-4D97-AF65-F5344CB8AC3E}">
        <p14:creationId xmlns:p14="http://schemas.microsoft.com/office/powerpoint/2010/main" val="380801968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0" name="Rectangle 2"/>
          <p:cNvSpPr>
            <a:spLocks noGrp="1" noChangeArrowheads="1"/>
          </p:cNvSpPr>
          <p:nvPr>
            <p:ph type="title"/>
          </p:nvPr>
        </p:nvSpPr>
        <p:spPr/>
        <p:txBody>
          <a:bodyPr/>
          <a:lstStyle/>
          <a:p>
            <a:r>
              <a:rPr lang="en-US" dirty="0"/>
              <a:t>Create a New Culture</a:t>
            </a:r>
          </a:p>
        </p:txBody>
      </p:sp>
      <p:sp>
        <p:nvSpPr>
          <p:cNvPr id="5" name="Text Box 18">
            <a:extLst>
              <a:ext uri="{FF2B5EF4-FFF2-40B4-BE49-F238E27FC236}">
                <a16:creationId xmlns:a16="http://schemas.microsoft.com/office/drawing/2014/main" id="{EE9A8B7E-363B-7FEC-6202-07403C906126}"/>
              </a:ext>
              <a:ext uri="{C183D7F6-B498-43B3-948B-1728B52AA6E4}">
                <adec:decorative xmlns:adec="http://schemas.microsoft.com/office/drawing/2017/decorative" val="1"/>
              </a:ext>
            </a:extLst>
          </p:cNvPr>
          <p:cNvSpPr txBox="1">
            <a:spLocks noChangeArrowheads="1"/>
          </p:cNvSpPr>
          <p:nvPr/>
        </p:nvSpPr>
        <p:spPr bwMode="auto">
          <a:xfrm>
            <a:off x="9541624" y="298231"/>
            <a:ext cx="19264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200" b="1" dirty="0">
                <a:solidFill>
                  <a:schemeClr val="bg1"/>
                </a:solidFill>
              </a:rPr>
              <a:t>Change Management</a:t>
            </a:r>
          </a:p>
        </p:txBody>
      </p:sp>
      <p:sp>
        <p:nvSpPr>
          <p:cNvPr id="1415171" name="Rectangle 3"/>
          <p:cNvSpPr>
            <a:spLocks noGrp="1" noChangeArrowheads="1"/>
          </p:cNvSpPr>
          <p:nvPr>
            <p:ph idx="1"/>
          </p:nvPr>
        </p:nvSpPr>
        <p:spPr>
          <a:xfrm>
            <a:off x="398362" y="1890711"/>
            <a:ext cx="11412233" cy="4241732"/>
          </a:xfrm>
        </p:spPr>
        <p:txBody>
          <a:bodyPr>
            <a:normAutofit fontScale="85000" lnSpcReduction="20000"/>
          </a:bodyPr>
          <a:lstStyle/>
          <a:p>
            <a:pPr>
              <a:lnSpc>
                <a:spcPct val="110000"/>
              </a:lnSpc>
              <a:spcBef>
                <a:spcPts val="600"/>
              </a:spcBef>
            </a:pPr>
            <a:r>
              <a:rPr lang="en-US" dirty="0"/>
              <a:t>Develop action steps for stabilizing, reinforcing, and sustaining the change:</a:t>
            </a:r>
          </a:p>
          <a:p>
            <a:pPr lvl="1">
              <a:lnSpc>
                <a:spcPct val="110000"/>
              </a:lnSpc>
              <a:spcBef>
                <a:spcPts val="600"/>
              </a:spcBef>
            </a:pPr>
            <a:r>
              <a:rPr lang="en-US" dirty="0"/>
              <a:t>Give people time to mourn their actual losses.</a:t>
            </a:r>
          </a:p>
          <a:p>
            <a:pPr lvl="1">
              <a:lnSpc>
                <a:spcPct val="110000"/>
              </a:lnSpc>
              <a:spcBef>
                <a:spcPts val="600"/>
              </a:spcBef>
            </a:pPr>
            <a:r>
              <a:rPr lang="en-US" dirty="0"/>
              <a:t>Provide skill and knowledge training.</a:t>
            </a:r>
          </a:p>
          <a:p>
            <a:pPr lvl="1">
              <a:lnSpc>
                <a:spcPct val="110000"/>
              </a:lnSpc>
              <a:spcBef>
                <a:spcPts val="600"/>
              </a:spcBef>
            </a:pPr>
            <a:r>
              <a:rPr lang="en-US" dirty="0"/>
              <a:t>Develop new reward systems.</a:t>
            </a:r>
          </a:p>
          <a:p>
            <a:pPr lvl="1">
              <a:lnSpc>
                <a:spcPct val="110000"/>
              </a:lnSpc>
              <a:spcBef>
                <a:spcPts val="600"/>
              </a:spcBef>
            </a:pPr>
            <a:r>
              <a:rPr lang="en-US" dirty="0"/>
              <a:t>Recognize and celebrate accomplishments.</a:t>
            </a:r>
          </a:p>
          <a:p>
            <a:pPr>
              <a:lnSpc>
                <a:spcPct val="110000"/>
              </a:lnSpc>
              <a:spcBef>
                <a:spcPts val="600"/>
              </a:spcBef>
            </a:pPr>
            <a:r>
              <a:rPr lang="en-US" dirty="0"/>
              <a:t>Develop performance measures to continually monitor the results from the change and to identify opportunities for further improvements.</a:t>
            </a:r>
          </a:p>
          <a:p>
            <a:pPr>
              <a:lnSpc>
                <a:spcPct val="110000"/>
              </a:lnSpc>
              <a:spcBef>
                <a:spcPts val="600"/>
              </a:spcBef>
            </a:pPr>
            <a:r>
              <a:rPr lang="en-US" dirty="0"/>
              <a:t>Make adjustments to the change vision and strategy to reflect new learning and insights.</a:t>
            </a:r>
          </a:p>
          <a:p>
            <a:pPr>
              <a:lnSpc>
                <a:spcPct val="110000"/>
              </a:lnSpc>
              <a:spcBef>
                <a:spcPts val="600"/>
              </a:spcBef>
            </a:pPr>
            <a:r>
              <a:rPr lang="en-US" dirty="0"/>
              <a:t>Encourage people to be open to new challenges, forces, and pressures for the next change.</a:t>
            </a:r>
          </a:p>
          <a:p>
            <a:pPr lvl="1"/>
            <a:endParaRPr lang="en-US" dirty="0"/>
          </a:p>
        </p:txBody>
      </p:sp>
      <p:sp>
        <p:nvSpPr>
          <p:cNvPr id="2" name="Slide Number Placeholder 1">
            <a:extLst>
              <a:ext uri="{FF2B5EF4-FFF2-40B4-BE49-F238E27FC236}">
                <a16:creationId xmlns:a16="http://schemas.microsoft.com/office/drawing/2014/main" id="{04B27151-93B1-EBE9-4E0D-50B714A2C994}"/>
              </a:ext>
            </a:extLst>
          </p:cNvPr>
          <p:cNvSpPr>
            <a:spLocks noGrp="1"/>
          </p:cNvSpPr>
          <p:nvPr>
            <p:ph type="sldNum" sz="quarter" idx="12"/>
          </p:nvPr>
        </p:nvSpPr>
        <p:spPr/>
        <p:txBody>
          <a:bodyPr/>
          <a:lstStyle/>
          <a:p>
            <a:fld id="{BD86DBAA-8A94-4408-9D41-1BFB53B4CF7F}" type="slidenum">
              <a:rPr lang="en-US" smtClean="0"/>
              <a:pPr/>
              <a:t>73</a:t>
            </a:fld>
            <a:endParaRPr lang="en-US"/>
          </a:p>
        </p:txBody>
      </p:sp>
    </p:spTree>
    <p:extLst>
      <p:ext uri="{BB962C8B-B14F-4D97-AF65-F5344CB8AC3E}">
        <p14:creationId xmlns:p14="http://schemas.microsoft.com/office/powerpoint/2010/main" val="126760741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0" name="Rectangle 2"/>
          <p:cNvSpPr>
            <a:spLocks noGrp="1" noChangeArrowheads="1"/>
          </p:cNvSpPr>
          <p:nvPr>
            <p:ph type="title"/>
          </p:nvPr>
        </p:nvSpPr>
        <p:spPr/>
        <p:txBody>
          <a:bodyPr/>
          <a:lstStyle/>
          <a:p>
            <a:r>
              <a:rPr lang="en-US"/>
              <a:t>Organizational Change Exercise</a:t>
            </a:r>
          </a:p>
        </p:txBody>
      </p:sp>
      <p:sp>
        <p:nvSpPr>
          <p:cNvPr id="5" name="Text Box 18">
            <a:extLst>
              <a:ext uri="{FF2B5EF4-FFF2-40B4-BE49-F238E27FC236}">
                <a16:creationId xmlns:a16="http://schemas.microsoft.com/office/drawing/2014/main" id="{C2825EE8-EBA1-E9F3-6DB4-1B7C3220E89E}"/>
              </a:ext>
              <a:ext uri="{C183D7F6-B498-43B3-948B-1728B52AA6E4}">
                <adec:decorative xmlns:adec="http://schemas.microsoft.com/office/drawing/2017/decorative" val="1"/>
              </a:ext>
            </a:extLst>
          </p:cNvPr>
          <p:cNvSpPr txBox="1">
            <a:spLocks noChangeArrowheads="1"/>
          </p:cNvSpPr>
          <p:nvPr/>
        </p:nvSpPr>
        <p:spPr bwMode="auto">
          <a:xfrm>
            <a:off x="9541624" y="298231"/>
            <a:ext cx="19264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200" b="1" dirty="0">
                <a:solidFill>
                  <a:schemeClr val="bg1"/>
                </a:solidFill>
              </a:rPr>
              <a:t>Change Management</a:t>
            </a:r>
          </a:p>
        </p:txBody>
      </p:sp>
      <p:sp>
        <p:nvSpPr>
          <p:cNvPr id="1415171" name="Rectangle 3"/>
          <p:cNvSpPr>
            <a:spLocks noGrp="1" noChangeArrowheads="1"/>
          </p:cNvSpPr>
          <p:nvPr>
            <p:ph idx="1"/>
          </p:nvPr>
        </p:nvSpPr>
        <p:spPr>
          <a:xfrm>
            <a:off x="381400" y="1989797"/>
            <a:ext cx="9160224" cy="4602164"/>
          </a:xfrm>
        </p:spPr>
        <p:txBody>
          <a:bodyPr/>
          <a:lstStyle/>
          <a:p>
            <a:r>
              <a:rPr lang="en-US" dirty="0"/>
              <a:t>In your group answer the following questions:</a:t>
            </a:r>
          </a:p>
          <a:p>
            <a:pPr lvl="1"/>
            <a:r>
              <a:rPr lang="en-US" dirty="0"/>
              <a:t>Why do some of your organization’s initiatives fail?</a:t>
            </a:r>
          </a:p>
          <a:p>
            <a:pPr lvl="1"/>
            <a:r>
              <a:rPr lang="en-US" dirty="0"/>
              <a:t>Of these risks, which seem biggest for implementing </a:t>
            </a:r>
            <a:r>
              <a:rPr lang="en-US" dirty="0" err="1"/>
              <a:t>TeamSTEPPS</a:t>
            </a:r>
            <a:r>
              <a:rPr lang="en-US" dirty="0"/>
              <a:t>?</a:t>
            </a:r>
          </a:p>
          <a:p>
            <a:pPr lvl="1"/>
            <a:r>
              <a:rPr lang="en-US" dirty="0"/>
              <a:t>What can you do to avoid or manage these risks?</a:t>
            </a:r>
          </a:p>
          <a:p>
            <a:r>
              <a:rPr lang="en-US" dirty="0"/>
              <a:t>Report out on your major conclusions and recommendations.</a:t>
            </a:r>
          </a:p>
          <a:p>
            <a:pPr lvl="1"/>
            <a:endParaRPr lang="en-US" dirty="0"/>
          </a:p>
        </p:txBody>
      </p:sp>
      <p:pic>
        <p:nvPicPr>
          <p:cNvPr id="4" name="Picture 3">
            <a:extLst>
              <a:ext uri="{FF2B5EF4-FFF2-40B4-BE49-F238E27FC236}">
                <a16:creationId xmlns:a16="http://schemas.microsoft.com/office/drawing/2014/main" id="{4C349793-973C-8511-D614-AE6B19D83F7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400" y="4191793"/>
            <a:ext cx="1836299" cy="1836299"/>
          </a:xfrm>
          <a:prstGeom prst="rect">
            <a:avLst/>
          </a:prstGeom>
        </p:spPr>
      </p:pic>
      <p:sp>
        <p:nvSpPr>
          <p:cNvPr id="2" name="Slide Number Placeholder 1">
            <a:extLst>
              <a:ext uri="{FF2B5EF4-FFF2-40B4-BE49-F238E27FC236}">
                <a16:creationId xmlns:a16="http://schemas.microsoft.com/office/drawing/2014/main" id="{E3B60FFE-B510-D280-B195-F2C5C86DF011}"/>
              </a:ext>
            </a:extLst>
          </p:cNvPr>
          <p:cNvSpPr>
            <a:spLocks noGrp="1"/>
          </p:cNvSpPr>
          <p:nvPr>
            <p:ph type="sldNum" sz="quarter" idx="12"/>
          </p:nvPr>
        </p:nvSpPr>
        <p:spPr/>
        <p:txBody>
          <a:bodyPr/>
          <a:lstStyle/>
          <a:p>
            <a:fld id="{BD86DBAA-8A94-4408-9D41-1BFB53B4CF7F}" type="slidenum">
              <a:rPr lang="en-US" smtClean="0"/>
              <a:pPr/>
              <a:t>74</a:t>
            </a:fld>
            <a:endParaRPr lang="en-US"/>
          </a:p>
        </p:txBody>
      </p:sp>
    </p:spTree>
    <p:extLst>
      <p:ext uri="{BB962C8B-B14F-4D97-AF65-F5344CB8AC3E}">
        <p14:creationId xmlns:p14="http://schemas.microsoft.com/office/powerpoint/2010/main" val="708916365"/>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869" name="Rectangle 5"/>
          <p:cNvSpPr>
            <a:spLocks noGrp="1" noChangeArrowheads="1"/>
          </p:cNvSpPr>
          <p:nvPr>
            <p:ph type="title"/>
          </p:nvPr>
        </p:nvSpPr>
        <p:spPr>
          <a:xfrm>
            <a:off x="381400" y="284152"/>
            <a:ext cx="10532563" cy="1325563"/>
          </a:xfrm>
        </p:spPr>
        <p:txBody>
          <a:bodyPr anchor="t" anchorCtr="0"/>
          <a:lstStyle/>
          <a:p>
            <a:r>
              <a:rPr lang="en-US" dirty="0"/>
              <a:t>Errors Common to </a:t>
            </a:r>
            <a:br>
              <a:rPr lang="en-US" dirty="0"/>
            </a:br>
            <a:r>
              <a:rPr lang="en-US" dirty="0"/>
              <a:t>Organizational Change</a:t>
            </a:r>
          </a:p>
        </p:txBody>
      </p:sp>
      <p:sp>
        <p:nvSpPr>
          <p:cNvPr id="5" name="Text Box 18">
            <a:extLst>
              <a:ext uri="{FF2B5EF4-FFF2-40B4-BE49-F238E27FC236}">
                <a16:creationId xmlns:a16="http://schemas.microsoft.com/office/drawing/2014/main" id="{0D7B32D0-C026-E56D-D469-558C52D3EA0C}"/>
              </a:ext>
              <a:ext uri="{C183D7F6-B498-43B3-948B-1728B52AA6E4}">
                <adec:decorative xmlns:adec="http://schemas.microsoft.com/office/drawing/2017/decorative" val="1"/>
              </a:ext>
            </a:extLst>
          </p:cNvPr>
          <p:cNvSpPr txBox="1">
            <a:spLocks noChangeArrowheads="1"/>
          </p:cNvSpPr>
          <p:nvPr/>
        </p:nvSpPr>
        <p:spPr bwMode="auto">
          <a:xfrm>
            <a:off x="9541624" y="298231"/>
            <a:ext cx="19264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200" b="1" dirty="0">
                <a:solidFill>
                  <a:schemeClr val="bg1"/>
                </a:solidFill>
              </a:rPr>
              <a:t>Change Management</a:t>
            </a:r>
          </a:p>
        </p:txBody>
      </p:sp>
      <p:sp>
        <p:nvSpPr>
          <p:cNvPr id="1316870" name="Rectangle 6"/>
          <p:cNvSpPr>
            <a:spLocks noGrp="1" noChangeArrowheads="1"/>
          </p:cNvSpPr>
          <p:nvPr>
            <p:ph type="body" idx="1"/>
          </p:nvPr>
        </p:nvSpPr>
        <p:spPr/>
        <p:txBody>
          <a:bodyPr/>
          <a:lstStyle/>
          <a:p>
            <a:r>
              <a:rPr lang="en-US" dirty="0"/>
              <a:t>Allowing for complacency</a:t>
            </a:r>
          </a:p>
          <a:p>
            <a:r>
              <a:rPr lang="en-US" dirty="0"/>
              <a:t>Failing to create a sufficiently powerful Guiding Coalition and Change Team</a:t>
            </a:r>
          </a:p>
          <a:p>
            <a:r>
              <a:rPr lang="en-US" dirty="0"/>
              <a:t>Not truly integrating the vision</a:t>
            </a:r>
          </a:p>
          <a:p>
            <a:r>
              <a:rPr lang="en-US" dirty="0"/>
              <a:t>Allowing obstacles to block change</a:t>
            </a:r>
          </a:p>
          <a:p>
            <a:r>
              <a:rPr lang="en-US" dirty="0"/>
              <a:t>Not celebrating </a:t>
            </a:r>
            <a:r>
              <a:rPr lang="en-US" altLang="ja-JP" dirty="0"/>
              <a:t>short-term wins</a:t>
            </a:r>
          </a:p>
          <a:p>
            <a:r>
              <a:rPr lang="en-US" dirty="0"/>
              <a:t>Declaring victory too soon</a:t>
            </a:r>
          </a:p>
          <a:p>
            <a:r>
              <a:rPr lang="en-US" dirty="0"/>
              <a:t>Neglecting to anchor changes firmly in the culture</a:t>
            </a:r>
          </a:p>
        </p:txBody>
      </p:sp>
      <p:sp>
        <p:nvSpPr>
          <p:cNvPr id="2" name="Slide Number Placeholder 1">
            <a:extLst>
              <a:ext uri="{FF2B5EF4-FFF2-40B4-BE49-F238E27FC236}">
                <a16:creationId xmlns:a16="http://schemas.microsoft.com/office/drawing/2014/main" id="{B2D1B6B9-F4EB-CB84-3AA4-35C02294179D}"/>
              </a:ext>
            </a:extLst>
          </p:cNvPr>
          <p:cNvSpPr>
            <a:spLocks noGrp="1"/>
          </p:cNvSpPr>
          <p:nvPr>
            <p:ph type="sldNum" sz="quarter" idx="12"/>
          </p:nvPr>
        </p:nvSpPr>
        <p:spPr/>
        <p:txBody>
          <a:bodyPr/>
          <a:lstStyle/>
          <a:p>
            <a:fld id="{BD86DBAA-8A94-4408-9D41-1BFB53B4CF7F}" type="slidenum">
              <a:rPr lang="en-US" smtClean="0"/>
              <a:pPr/>
              <a:t>75</a:t>
            </a:fld>
            <a:endParaRPr lang="en-US"/>
          </a:p>
        </p:txBody>
      </p:sp>
    </p:spTree>
    <p:extLst>
      <p:ext uri="{BB962C8B-B14F-4D97-AF65-F5344CB8AC3E}">
        <p14:creationId xmlns:p14="http://schemas.microsoft.com/office/powerpoint/2010/main" val="2616179762"/>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58" name="Rectangle 6"/>
          <p:cNvSpPr>
            <a:spLocks noGrp="1" noChangeArrowheads="1"/>
          </p:cNvSpPr>
          <p:nvPr>
            <p:ph type="title"/>
          </p:nvPr>
        </p:nvSpPr>
        <p:spPr/>
        <p:txBody>
          <a:bodyPr/>
          <a:lstStyle/>
          <a:p>
            <a:r>
              <a:rPr lang="en-US" dirty="0"/>
              <a:t>Culture Change Comes Last, </a:t>
            </a:r>
            <a:br>
              <a:rPr lang="en-US" dirty="0"/>
            </a:br>
            <a:r>
              <a:rPr lang="en-US" dirty="0"/>
              <a:t>Not First</a:t>
            </a:r>
          </a:p>
        </p:txBody>
      </p:sp>
      <p:sp>
        <p:nvSpPr>
          <p:cNvPr id="5" name="Text Box 18">
            <a:extLst>
              <a:ext uri="{FF2B5EF4-FFF2-40B4-BE49-F238E27FC236}">
                <a16:creationId xmlns:a16="http://schemas.microsoft.com/office/drawing/2014/main" id="{0EAACA6E-3BCA-4639-3418-7E131E8E5A59}"/>
              </a:ext>
              <a:ext uri="{C183D7F6-B498-43B3-948B-1728B52AA6E4}">
                <adec:decorative xmlns:adec="http://schemas.microsoft.com/office/drawing/2017/decorative" val="1"/>
              </a:ext>
            </a:extLst>
          </p:cNvPr>
          <p:cNvSpPr txBox="1">
            <a:spLocks noChangeArrowheads="1"/>
          </p:cNvSpPr>
          <p:nvPr/>
        </p:nvSpPr>
        <p:spPr bwMode="auto">
          <a:xfrm>
            <a:off x="9541624" y="298231"/>
            <a:ext cx="19264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200" b="1" dirty="0">
                <a:solidFill>
                  <a:schemeClr val="bg1"/>
                </a:solidFill>
              </a:rPr>
              <a:t>Change Management</a:t>
            </a:r>
          </a:p>
        </p:txBody>
      </p:sp>
      <p:sp>
        <p:nvSpPr>
          <p:cNvPr id="1303559" name="Rectangle 7"/>
          <p:cNvSpPr>
            <a:spLocks noGrp="1" noChangeArrowheads="1"/>
          </p:cNvSpPr>
          <p:nvPr>
            <p:ph type="body" idx="1"/>
          </p:nvPr>
        </p:nvSpPr>
        <p:spPr/>
        <p:txBody>
          <a:bodyPr/>
          <a:lstStyle/>
          <a:p>
            <a:r>
              <a:rPr lang="en-US" dirty="0"/>
              <a:t>Most alterations in norms and shared values come at the end of the transformation process.</a:t>
            </a:r>
          </a:p>
          <a:p>
            <a:r>
              <a:rPr lang="en-US" dirty="0"/>
              <a:t>New approaches sink in after success is shown.</a:t>
            </a:r>
          </a:p>
          <a:p>
            <a:r>
              <a:rPr lang="en-US" dirty="0"/>
              <a:t>Feedback and reinforcement are crucial to buy-in.</a:t>
            </a:r>
          </a:p>
          <a:p>
            <a:r>
              <a:rPr lang="en-US" dirty="0"/>
              <a:t>Sometimes the only way to change culture is to change key people.</a:t>
            </a:r>
          </a:p>
          <a:p>
            <a:r>
              <a:rPr lang="en-US" dirty="0"/>
              <a:t>Individuals in leadership positions need to be on board, or the old culture will reassert itself.</a:t>
            </a:r>
          </a:p>
        </p:txBody>
      </p:sp>
      <p:sp>
        <p:nvSpPr>
          <p:cNvPr id="2" name="Slide Number Placeholder 1">
            <a:extLst>
              <a:ext uri="{FF2B5EF4-FFF2-40B4-BE49-F238E27FC236}">
                <a16:creationId xmlns:a16="http://schemas.microsoft.com/office/drawing/2014/main" id="{606F58AB-FF4E-61F6-2C57-0B1A5B079BD5}"/>
              </a:ext>
            </a:extLst>
          </p:cNvPr>
          <p:cNvSpPr>
            <a:spLocks noGrp="1"/>
          </p:cNvSpPr>
          <p:nvPr>
            <p:ph type="sldNum" sz="quarter" idx="12"/>
          </p:nvPr>
        </p:nvSpPr>
        <p:spPr/>
        <p:txBody>
          <a:bodyPr/>
          <a:lstStyle/>
          <a:p>
            <a:fld id="{BD86DBAA-8A94-4408-9D41-1BFB53B4CF7F}" type="slidenum">
              <a:rPr lang="en-US" smtClean="0"/>
              <a:pPr/>
              <a:t>76</a:t>
            </a:fld>
            <a:endParaRPr lang="en-US"/>
          </a:p>
        </p:txBody>
      </p:sp>
    </p:spTree>
    <p:extLst>
      <p:ext uri="{BB962C8B-B14F-4D97-AF65-F5344CB8AC3E}">
        <p14:creationId xmlns:p14="http://schemas.microsoft.com/office/powerpoint/2010/main" val="337989215"/>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a:t>TeamSTEPPS Change Model</a:t>
            </a:r>
          </a:p>
        </p:txBody>
      </p:sp>
      <p:sp>
        <p:nvSpPr>
          <p:cNvPr id="2" name="Text Box 18">
            <a:extLst>
              <a:ext uri="{FF2B5EF4-FFF2-40B4-BE49-F238E27FC236}">
                <a16:creationId xmlns:a16="http://schemas.microsoft.com/office/drawing/2014/main" id="{E7F85558-8EB8-C7C8-7172-883512D16CE6}"/>
              </a:ext>
              <a:ext uri="{C183D7F6-B498-43B3-948B-1728B52AA6E4}">
                <adec:decorative xmlns:adec="http://schemas.microsoft.com/office/drawing/2017/decorative" val="1"/>
              </a:ext>
            </a:extLst>
          </p:cNvPr>
          <p:cNvSpPr txBox="1">
            <a:spLocks noChangeArrowheads="1"/>
          </p:cNvSpPr>
          <p:nvPr/>
        </p:nvSpPr>
        <p:spPr bwMode="auto">
          <a:xfrm>
            <a:off x="9541624" y="298231"/>
            <a:ext cx="19264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200" b="1" dirty="0">
                <a:solidFill>
                  <a:schemeClr val="bg1"/>
                </a:solidFill>
              </a:rPr>
              <a:t>Change Management</a:t>
            </a:r>
          </a:p>
        </p:txBody>
      </p:sp>
      <p:pic>
        <p:nvPicPr>
          <p:cNvPr id="4" name="Picture 3" descr="This graphic summarizes key activities related to pre-implementation planning, implementation planning and training, and post-training activities required to achieve sustainable TeamSTEPPS tool use and culture change.">
            <a:extLst>
              <a:ext uri="{FF2B5EF4-FFF2-40B4-BE49-F238E27FC236}">
                <a16:creationId xmlns:a16="http://schemas.microsoft.com/office/drawing/2014/main" id="{B1E4581A-AF45-1576-B65F-AAF092B411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3314" y="1959990"/>
            <a:ext cx="11084786" cy="3721688"/>
          </a:xfrm>
          <a:prstGeom prst="rect">
            <a:avLst/>
          </a:prstGeom>
        </p:spPr>
      </p:pic>
      <p:sp>
        <p:nvSpPr>
          <p:cNvPr id="8" name="Slide Number Placeholder 7">
            <a:extLst>
              <a:ext uri="{FF2B5EF4-FFF2-40B4-BE49-F238E27FC236}">
                <a16:creationId xmlns:a16="http://schemas.microsoft.com/office/drawing/2014/main" id="{B37C264F-8F43-067C-4255-D4D18DADD3AD}"/>
              </a:ext>
            </a:extLst>
          </p:cNvPr>
          <p:cNvSpPr>
            <a:spLocks noGrp="1"/>
          </p:cNvSpPr>
          <p:nvPr>
            <p:ph type="sldNum" sz="quarter" idx="12"/>
          </p:nvPr>
        </p:nvSpPr>
        <p:spPr/>
        <p:txBody>
          <a:bodyPr/>
          <a:lstStyle/>
          <a:p>
            <a:fld id="{BD86DBAA-8A94-4408-9D41-1BFB53B4CF7F}" type="slidenum">
              <a:rPr lang="en-US" smtClean="0"/>
              <a:pPr/>
              <a:t>77</a:t>
            </a:fld>
            <a:endParaRPr lang="en-US"/>
          </a:p>
        </p:txBody>
      </p:sp>
    </p:spTree>
    <p:extLst>
      <p:ext uri="{BB962C8B-B14F-4D97-AF65-F5344CB8AC3E}">
        <p14:creationId xmlns:p14="http://schemas.microsoft.com/office/powerpoint/2010/main" val="5402561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58" name="Rectangle 6"/>
          <p:cNvSpPr>
            <a:spLocks noGrp="1" noChangeArrowheads="1"/>
          </p:cNvSpPr>
          <p:nvPr>
            <p:ph type="title"/>
          </p:nvPr>
        </p:nvSpPr>
        <p:spPr/>
        <p:txBody>
          <a:bodyPr/>
          <a:lstStyle/>
          <a:p>
            <a:r>
              <a:rPr lang="en-US"/>
              <a:t>Other Change Models</a:t>
            </a:r>
          </a:p>
        </p:txBody>
      </p:sp>
      <p:sp>
        <p:nvSpPr>
          <p:cNvPr id="5" name="Text Box 18">
            <a:extLst>
              <a:ext uri="{FF2B5EF4-FFF2-40B4-BE49-F238E27FC236}">
                <a16:creationId xmlns:a16="http://schemas.microsoft.com/office/drawing/2014/main" id="{61797AAD-FB40-F881-41DC-6176D021421E}"/>
              </a:ext>
              <a:ext uri="{C183D7F6-B498-43B3-948B-1728B52AA6E4}">
                <adec:decorative xmlns:adec="http://schemas.microsoft.com/office/drawing/2017/decorative" val="1"/>
              </a:ext>
            </a:extLst>
          </p:cNvPr>
          <p:cNvSpPr txBox="1">
            <a:spLocks noChangeArrowheads="1"/>
          </p:cNvSpPr>
          <p:nvPr/>
        </p:nvSpPr>
        <p:spPr bwMode="auto">
          <a:xfrm>
            <a:off x="9541624" y="298231"/>
            <a:ext cx="19264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200" b="1" dirty="0">
                <a:solidFill>
                  <a:schemeClr val="bg1"/>
                </a:solidFill>
              </a:rPr>
              <a:t>Change Management</a:t>
            </a:r>
          </a:p>
        </p:txBody>
      </p:sp>
      <p:sp>
        <p:nvSpPr>
          <p:cNvPr id="1303559" name="Rectangle 7"/>
          <p:cNvSpPr>
            <a:spLocks noGrp="1" noChangeArrowheads="1"/>
          </p:cNvSpPr>
          <p:nvPr>
            <p:ph type="body" idx="1"/>
          </p:nvPr>
        </p:nvSpPr>
        <p:spPr>
          <a:xfrm>
            <a:off x="398362" y="1890711"/>
            <a:ext cx="11412233" cy="4254450"/>
          </a:xfrm>
        </p:spPr>
        <p:txBody>
          <a:bodyPr>
            <a:normAutofit fontScale="92500" lnSpcReduction="10000"/>
          </a:bodyPr>
          <a:lstStyle/>
          <a:p>
            <a:pPr>
              <a:lnSpc>
                <a:spcPct val="100000"/>
              </a:lnSpc>
              <a:spcBef>
                <a:spcPts val="600"/>
              </a:spcBef>
            </a:pPr>
            <a:r>
              <a:rPr lang="en-US" dirty="0"/>
              <a:t>PDSA: Plan, Do (TeamSTEPPS), Study, Act</a:t>
            </a:r>
          </a:p>
          <a:p>
            <a:pPr>
              <a:lnSpc>
                <a:spcPct val="100000"/>
              </a:lnSpc>
              <a:spcBef>
                <a:spcPts val="600"/>
              </a:spcBef>
            </a:pPr>
            <a:r>
              <a:rPr lang="en-US" dirty="0"/>
              <a:t>DMAIC: Define, Measure, Analyze, Improve (TeamSTEPPS), Control</a:t>
            </a:r>
          </a:p>
          <a:p>
            <a:pPr>
              <a:lnSpc>
                <a:spcPct val="100000"/>
              </a:lnSpc>
              <a:spcBef>
                <a:spcPts val="600"/>
              </a:spcBef>
            </a:pPr>
            <a:r>
              <a:rPr lang="en-US" dirty="0"/>
              <a:t>IHI Model for Improvement: Forming the Team, Setting Aims, Establishing Measures, Selecting Changes, Testing Changes, Implementing Changes (TeamSTEPPS), Spreading Changes </a:t>
            </a:r>
          </a:p>
          <a:p>
            <a:pPr>
              <a:lnSpc>
                <a:spcPct val="100000"/>
              </a:lnSpc>
              <a:spcBef>
                <a:spcPts val="600"/>
              </a:spcBef>
            </a:pPr>
            <a:r>
              <a:rPr lang="en-US" dirty="0"/>
              <a:t>CUSP: Assemble the Team, Engage the Senior Executive, Understand the Science of Safety, Identify Defects through Sensemaking, Implement Teamwork and Communication (TeamSTEPPS)</a:t>
            </a:r>
          </a:p>
          <a:p>
            <a:pPr>
              <a:lnSpc>
                <a:spcPct val="100000"/>
              </a:lnSpc>
              <a:spcBef>
                <a:spcPts val="600"/>
              </a:spcBef>
            </a:pPr>
            <a:r>
              <a:rPr lang="en-US" dirty="0"/>
              <a:t>Six Sigma</a:t>
            </a:r>
          </a:p>
          <a:p>
            <a:pPr>
              <a:lnSpc>
                <a:spcPct val="100000"/>
              </a:lnSpc>
              <a:spcBef>
                <a:spcPts val="600"/>
              </a:spcBef>
            </a:pPr>
            <a:r>
              <a:rPr lang="en-US" dirty="0"/>
              <a:t>Baldrige</a:t>
            </a:r>
          </a:p>
        </p:txBody>
      </p:sp>
      <p:sp>
        <p:nvSpPr>
          <p:cNvPr id="2" name="Slide Number Placeholder 1">
            <a:extLst>
              <a:ext uri="{FF2B5EF4-FFF2-40B4-BE49-F238E27FC236}">
                <a16:creationId xmlns:a16="http://schemas.microsoft.com/office/drawing/2014/main" id="{318E08AE-832C-5220-041C-78130FDDA0B5}"/>
              </a:ext>
            </a:extLst>
          </p:cNvPr>
          <p:cNvSpPr>
            <a:spLocks noGrp="1"/>
          </p:cNvSpPr>
          <p:nvPr>
            <p:ph type="sldNum" sz="quarter" idx="12"/>
          </p:nvPr>
        </p:nvSpPr>
        <p:spPr/>
        <p:txBody>
          <a:bodyPr/>
          <a:lstStyle/>
          <a:p>
            <a:fld id="{BD86DBAA-8A94-4408-9D41-1BFB53B4CF7F}" type="slidenum">
              <a:rPr lang="en-US" smtClean="0"/>
              <a:pPr/>
              <a:t>78</a:t>
            </a:fld>
            <a:endParaRPr lang="en-US"/>
          </a:p>
        </p:txBody>
      </p:sp>
    </p:spTree>
    <p:extLst>
      <p:ext uri="{BB962C8B-B14F-4D97-AF65-F5344CB8AC3E}">
        <p14:creationId xmlns:p14="http://schemas.microsoft.com/office/powerpoint/2010/main" val="1273339036"/>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58" name="Rectangle 6"/>
          <p:cNvSpPr>
            <a:spLocks noGrp="1" noChangeArrowheads="1"/>
          </p:cNvSpPr>
          <p:nvPr>
            <p:ph type="title"/>
          </p:nvPr>
        </p:nvSpPr>
        <p:spPr/>
        <p:txBody>
          <a:bodyPr/>
          <a:lstStyle/>
          <a:p>
            <a:r>
              <a:rPr lang="en-US"/>
              <a:t>Using Other Change Models</a:t>
            </a:r>
          </a:p>
        </p:txBody>
      </p:sp>
      <p:sp>
        <p:nvSpPr>
          <p:cNvPr id="5" name="Text Box 18">
            <a:extLst>
              <a:ext uri="{FF2B5EF4-FFF2-40B4-BE49-F238E27FC236}">
                <a16:creationId xmlns:a16="http://schemas.microsoft.com/office/drawing/2014/main" id="{70ED1A92-52B4-066A-CC12-FD4C2A61BF88}"/>
              </a:ext>
              <a:ext uri="{C183D7F6-B498-43B3-948B-1728B52AA6E4}">
                <adec:decorative xmlns:adec="http://schemas.microsoft.com/office/drawing/2017/decorative" val="1"/>
              </a:ext>
            </a:extLst>
          </p:cNvPr>
          <p:cNvSpPr txBox="1">
            <a:spLocks noChangeArrowheads="1"/>
          </p:cNvSpPr>
          <p:nvPr/>
        </p:nvSpPr>
        <p:spPr bwMode="auto">
          <a:xfrm>
            <a:off x="9541624" y="298231"/>
            <a:ext cx="19264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200" b="1" dirty="0">
                <a:solidFill>
                  <a:schemeClr val="bg1"/>
                </a:solidFill>
              </a:rPr>
              <a:t>Change Management</a:t>
            </a:r>
          </a:p>
        </p:txBody>
      </p:sp>
      <p:sp>
        <p:nvSpPr>
          <p:cNvPr id="1303559" name="Rectangle 7"/>
          <p:cNvSpPr>
            <a:spLocks noGrp="1" noChangeArrowheads="1"/>
          </p:cNvSpPr>
          <p:nvPr>
            <p:ph type="body" idx="1"/>
          </p:nvPr>
        </p:nvSpPr>
        <p:spPr/>
        <p:txBody>
          <a:bodyPr/>
          <a:lstStyle/>
          <a:p>
            <a:r>
              <a:rPr lang="en-US" dirty="0"/>
              <a:t>All effective change models incorporate most of the same major elements.</a:t>
            </a:r>
          </a:p>
          <a:p>
            <a:r>
              <a:rPr lang="en-US" dirty="0"/>
              <a:t>Any change model can be effective, somewhat effective, or not effective, depending on the quality of implementation.</a:t>
            </a:r>
          </a:p>
          <a:p>
            <a:r>
              <a:rPr lang="en-US" dirty="0"/>
              <a:t>TeamSTEPPS can be implemented using any defined change model.</a:t>
            </a:r>
          </a:p>
          <a:p>
            <a:r>
              <a:rPr lang="en-US" dirty="0"/>
              <a:t>Using your organization’s language and processes for change is better than introducing a different approach.</a:t>
            </a:r>
          </a:p>
          <a:p>
            <a:endParaRPr lang="en-US" dirty="0"/>
          </a:p>
        </p:txBody>
      </p:sp>
      <p:sp>
        <p:nvSpPr>
          <p:cNvPr id="2" name="Slide Number Placeholder 1">
            <a:extLst>
              <a:ext uri="{FF2B5EF4-FFF2-40B4-BE49-F238E27FC236}">
                <a16:creationId xmlns:a16="http://schemas.microsoft.com/office/drawing/2014/main" id="{B7D9FD80-046C-DBEF-CA7E-A7D15FE7FEF9}"/>
              </a:ext>
            </a:extLst>
          </p:cNvPr>
          <p:cNvSpPr>
            <a:spLocks noGrp="1"/>
          </p:cNvSpPr>
          <p:nvPr>
            <p:ph type="sldNum" sz="quarter" idx="12"/>
          </p:nvPr>
        </p:nvSpPr>
        <p:spPr/>
        <p:txBody>
          <a:bodyPr/>
          <a:lstStyle/>
          <a:p>
            <a:fld id="{BD86DBAA-8A94-4408-9D41-1BFB53B4CF7F}" type="slidenum">
              <a:rPr lang="en-US" smtClean="0"/>
              <a:pPr/>
              <a:t>79</a:t>
            </a:fld>
            <a:endParaRPr lang="en-US"/>
          </a:p>
        </p:txBody>
      </p:sp>
    </p:spTree>
    <p:extLst>
      <p:ext uri="{BB962C8B-B14F-4D97-AF65-F5344CB8AC3E}">
        <p14:creationId xmlns:p14="http://schemas.microsoft.com/office/powerpoint/2010/main" val="8065990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r>
              <a:rPr lang="en-US" altLang="en-US" sz="4000" dirty="0"/>
              <a:t>TeamSTEPPS is NOT a Solution</a:t>
            </a:r>
            <a:br>
              <a:rPr lang="en-US" altLang="en-US" sz="4000" dirty="0"/>
            </a:br>
            <a:r>
              <a:rPr lang="en-US" altLang="en-US" sz="4000" dirty="0"/>
              <a:t>for All Problems</a:t>
            </a:r>
          </a:p>
        </p:txBody>
      </p:sp>
      <p:sp>
        <p:nvSpPr>
          <p:cNvPr id="7" name="Text Box 18">
            <a:extLst>
              <a:ext uri="{FF2B5EF4-FFF2-40B4-BE49-F238E27FC236}">
                <a16:creationId xmlns:a16="http://schemas.microsoft.com/office/drawing/2014/main" id="{574C95BD-36D3-4538-E6D0-DB53CF88F122}"/>
              </a:ext>
              <a:ext uri="{C183D7F6-B498-43B3-948B-1728B52AA6E4}">
                <adec:decorative xmlns:adec="http://schemas.microsoft.com/office/drawing/2017/decorative" val="1"/>
              </a:ext>
            </a:extLst>
          </p:cNvPr>
          <p:cNvSpPr txBox="1">
            <a:spLocks noChangeArrowheads="1"/>
          </p:cNvSpPr>
          <p:nvPr/>
        </p:nvSpPr>
        <p:spPr bwMode="auto">
          <a:xfrm>
            <a:off x="9415002" y="281454"/>
            <a:ext cx="21422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Pre- Implementation</a:t>
            </a:r>
          </a:p>
        </p:txBody>
      </p:sp>
      <p:sp>
        <p:nvSpPr>
          <p:cNvPr id="25604" name="Rectangle 3"/>
          <p:cNvSpPr>
            <a:spLocks noGrp="1" noChangeArrowheads="1"/>
          </p:cNvSpPr>
          <p:nvPr>
            <p:ph idx="1"/>
          </p:nvPr>
        </p:nvSpPr>
        <p:spPr>
          <a:xfrm>
            <a:off x="398362" y="1890711"/>
            <a:ext cx="11412233" cy="2605089"/>
          </a:xfrm>
        </p:spPr>
        <p:txBody>
          <a:bodyPr>
            <a:normAutofit lnSpcReduction="10000"/>
          </a:bodyPr>
          <a:lstStyle/>
          <a:p>
            <a:r>
              <a:rPr lang="en-US" dirty="0" err="1"/>
              <a:t>TeamSTEPPS</a:t>
            </a:r>
            <a:r>
              <a:rPr lang="en-US" dirty="0"/>
              <a:t> will not:</a:t>
            </a:r>
          </a:p>
          <a:p>
            <a:pPr lvl="1"/>
            <a:r>
              <a:rPr lang="en-US" dirty="0"/>
              <a:t>Fix problems caused by acute financial or staffing shortages.</a:t>
            </a:r>
          </a:p>
          <a:p>
            <a:pPr lvl="1"/>
            <a:r>
              <a:rPr lang="en-US" dirty="0"/>
              <a:t>Succeed in a culture unconcerned about patient safety and focused exclusively on the bottom line.</a:t>
            </a:r>
          </a:p>
          <a:p>
            <a:pPr lvl="1"/>
            <a:r>
              <a:rPr lang="en-US" dirty="0"/>
              <a:t>Produce significant improvements right away or with minimal sustained effort.</a:t>
            </a:r>
          </a:p>
          <a:p>
            <a:pPr lvl="1"/>
            <a:r>
              <a:rPr lang="en-US" dirty="0"/>
              <a:t>Thrive in a culture that punishes individuals for systemic failures.</a:t>
            </a:r>
          </a:p>
        </p:txBody>
      </p:sp>
      <p:sp>
        <p:nvSpPr>
          <p:cNvPr id="5" name="TextBox 4">
            <a:extLst>
              <a:ext uri="{FF2B5EF4-FFF2-40B4-BE49-F238E27FC236}">
                <a16:creationId xmlns:a16="http://schemas.microsoft.com/office/drawing/2014/main" id="{5A1C8FA8-1F3B-03D4-5D57-8B2DE1115AA2}"/>
              </a:ext>
              <a:ext uri="{C183D7F6-B498-43B3-948B-1728B52AA6E4}">
                <adec:decorative xmlns:adec="http://schemas.microsoft.com/office/drawing/2017/decorative" val="0"/>
              </a:ext>
            </a:extLst>
          </p:cNvPr>
          <p:cNvSpPr txBox="1"/>
          <p:nvPr/>
        </p:nvSpPr>
        <p:spPr>
          <a:xfrm>
            <a:off x="532352" y="4495800"/>
            <a:ext cx="11024879" cy="1569660"/>
          </a:xfrm>
          <a:prstGeom prst="rect">
            <a:avLst/>
          </a:prstGeom>
          <a:solidFill>
            <a:schemeClr val="bg1">
              <a:lumMod val="85000"/>
            </a:schemeClr>
          </a:solidFill>
        </p:spPr>
        <p:txBody>
          <a:bodyPr wrap="square" rtlCol="0">
            <a:spAutoFit/>
          </a:bodyPr>
          <a:lstStyle/>
          <a:p>
            <a:pPr marL="0" indent="0" algn="ctr" eaLnBrk="1" hangingPunct="1">
              <a:buNone/>
              <a:defRPr/>
            </a:pPr>
            <a:r>
              <a:rPr lang="en-US" sz="2400" dirty="0">
                <a:solidFill>
                  <a:srgbClr val="5F277E"/>
                </a:solidFill>
                <a:latin typeface="Open Sans" panose="020B0606030504020204" pitchFamily="34" charset="0"/>
                <a:ea typeface="Open Sans" panose="020B0606030504020204" pitchFamily="34" charset="0"/>
                <a:cs typeface="Open Sans" panose="020B0606030504020204" pitchFamily="34" charset="0"/>
              </a:rPr>
              <a:t>Many TeamSTEPPS training participants report negligible progress implementing TeamSTEPPS 6 months after their attendance.</a:t>
            </a:r>
          </a:p>
          <a:p>
            <a:pPr marL="0" indent="0" algn="ctr" eaLnBrk="1" hangingPunct="1">
              <a:buNone/>
              <a:defRPr/>
            </a:pPr>
            <a:endParaRPr lang="en-US" sz="1800" dirty="0">
              <a:solidFill>
                <a:srgbClr val="5F277E"/>
              </a:solidFill>
              <a:latin typeface="Open Sans" panose="020B0606030504020204" pitchFamily="34" charset="0"/>
              <a:ea typeface="Open Sans" panose="020B0606030504020204" pitchFamily="34" charset="0"/>
              <a:cs typeface="Open Sans" panose="020B0606030504020204" pitchFamily="34" charset="0"/>
            </a:endParaRPr>
          </a:p>
          <a:p>
            <a:pPr marL="0" indent="0" algn="ctr" eaLnBrk="1" hangingPunct="1">
              <a:buNone/>
              <a:defRPr/>
            </a:pPr>
            <a:r>
              <a:rPr lang="en-US" sz="3000" b="1" dirty="0">
                <a:solidFill>
                  <a:srgbClr val="5F277E"/>
                </a:solidFill>
                <a:latin typeface="Open Sans" panose="020B0606030504020204" pitchFamily="34" charset="0"/>
                <a:ea typeface="Open Sans" panose="020B0606030504020204" pitchFamily="34" charset="0"/>
                <a:cs typeface="Open Sans" panose="020B0606030504020204" pitchFamily="34" charset="0"/>
              </a:rPr>
              <a:t>WE DON’T WANT YOU TO BE ONE OF THESE!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F054DE3C-CBF6-5BB5-B408-9EE98A201102}"/>
              </a:ext>
            </a:extLst>
          </p:cNvPr>
          <p:cNvSpPr>
            <a:spLocks noGrp="1"/>
          </p:cNvSpPr>
          <p:nvPr>
            <p:ph type="sldNum" sz="quarter" idx="12"/>
          </p:nvPr>
        </p:nvSpPr>
        <p:spPr/>
        <p:txBody>
          <a:bodyPr/>
          <a:lstStyle/>
          <a:p>
            <a:fld id="{BD86DBAA-8A94-4408-9D41-1BFB53B4CF7F}" type="slidenum">
              <a:rPr lang="en-US" smtClean="0"/>
              <a:pPr/>
              <a:t>8</a:t>
            </a:fld>
            <a:endParaRPr lang="en-US"/>
          </a:p>
        </p:txBody>
      </p:sp>
    </p:spTree>
    <p:extLst>
      <p:ext uri="{BB962C8B-B14F-4D97-AF65-F5344CB8AC3E}">
        <p14:creationId xmlns:p14="http://schemas.microsoft.com/office/powerpoint/2010/main" val="40547910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58" name="Rectangle 6"/>
          <p:cNvSpPr>
            <a:spLocks noGrp="1" noChangeArrowheads="1"/>
          </p:cNvSpPr>
          <p:nvPr>
            <p:ph type="title"/>
          </p:nvPr>
        </p:nvSpPr>
        <p:spPr/>
        <p:txBody>
          <a:bodyPr/>
          <a:lstStyle/>
          <a:p>
            <a:r>
              <a:rPr lang="en-US" dirty="0"/>
              <a:t>Change Management Exercise</a:t>
            </a:r>
          </a:p>
        </p:txBody>
      </p:sp>
      <p:sp>
        <p:nvSpPr>
          <p:cNvPr id="5" name="Text Box 18">
            <a:extLst>
              <a:ext uri="{FF2B5EF4-FFF2-40B4-BE49-F238E27FC236}">
                <a16:creationId xmlns:a16="http://schemas.microsoft.com/office/drawing/2014/main" id="{70ED1A92-52B4-066A-CC12-FD4C2A61BF88}"/>
              </a:ext>
              <a:ext uri="{C183D7F6-B498-43B3-948B-1728B52AA6E4}">
                <adec:decorative xmlns:adec="http://schemas.microsoft.com/office/drawing/2017/decorative" val="1"/>
              </a:ext>
            </a:extLst>
          </p:cNvPr>
          <p:cNvSpPr txBox="1">
            <a:spLocks noChangeArrowheads="1"/>
          </p:cNvSpPr>
          <p:nvPr/>
        </p:nvSpPr>
        <p:spPr bwMode="auto">
          <a:xfrm>
            <a:off x="9541624" y="298231"/>
            <a:ext cx="192647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200" b="1" dirty="0">
                <a:solidFill>
                  <a:schemeClr val="bg1"/>
                </a:solidFill>
              </a:rPr>
              <a:t>Change Management</a:t>
            </a:r>
          </a:p>
        </p:txBody>
      </p:sp>
      <p:sp>
        <p:nvSpPr>
          <p:cNvPr id="1303559" name="Rectangle 7"/>
          <p:cNvSpPr>
            <a:spLocks noGrp="1" noChangeArrowheads="1"/>
          </p:cNvSpPr>
          <p:nvPr>
            <p:ph type="body" idx="1"/>
          </p:nvPr>
        </p:nvSpPr>
        <p:spPr/>
        <p:txBody>
          <a:bodyPr/>
          <a:lstStyle/>
          <a:p>
            <a:r>
              <a:rPr lang="en-US" dirty="0"/>
              <a:t>Share stories.</a:t>
            </a:r>
          </a:p>
          <a:p>
            <a:r>
              <a:rPr lang="en-US" dirty="0"/>
              <a:t>Identify best practices.</a:t>
            </a:r>
          </a:p>
          <a:p>
            <a:r>
              <a:rPr lang="en-US" dirty="0"/>
              <a:t>Prioritize best practices.</a:t>
            </a:r>
          </a:p>
          <a:p>
            <a:r>
              <a:rPr lang="en-US" dirty="0"/>
              <a:t>Review Kotter’s Eight Steps of Change.</a:t>
            </a:r>
          </a:p>
          <a:p>
            <a:r>
              <a:rPr lang="en-US" dirty="0"/>
              <a:t>Discuss errors common to change efforts.</a:t>
            </a:r>
          </a:p>
        </p:txBody>
      </p:sp>
      <p:pic>
        <p:nvPicPr>
          <p:cNvPr id="4" name="Picture 3">
            <a:extLst>
              <a:ext uri="{FF2B5EF4-FFF2-40B4-BE49-F238E27FC236}">
                <a16:creationId xmlns:a16="http://schemas.microsoft.com/office/drawing/2014/main" id="{4C48AE10-71D3-A0D4-E586-D35E4C1FA92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400" y="4191793"/>
            <a:ext cx="1836299" cy="1836299"/>
          </a:xfrm>
          <a:prstGeom prst="rect">
            <a:avLst/>
          </a:prstGeom>
        </p:spPr>
      </p:pic>
      <p:sp>
        <p:nvSpPr>
          <p:cNvPr id="2" name="Slide Number Placeholder 1">
            <a:extLst>
              <a:ext uri="{FF2B5EF4-FFF2-40B4-BE49-F238E27FC236}">
                <a16:creationId xmlns:a16="http://schemas.microsoft.com/office/drawing/2014/main" id="{B7D9FD80-046C-DBEF-CA7E-A7D15FE7FEF9}"/>
              </a:ext>
            </a:extLst>
          </p:cNvPr>
          <p:cNvSpPr>
            <a:spLocks noGrp="1"/>
          </p:cNvSpPr>
          <p:nvPr>
            <p:ph type="sldNum" sz="quarter" idx="12"/>
          </p:nvPr>
        </p:nvSpPr>
        <p:spPr/>
        <p:txBody>
          <a:bodyPr/>
          <a:lstStyle/>
          <a:p>
            <a:fld id="{BD86DBAA-8A94-4408-9D41-1BFB53B4CF7F}" type="slidenum">
              <a:rPr lang="en-US" smtClean="0"/>
              <a:pPr/>
              <a:t>80</a:t>
            </a:fld>
            <a:endParaRPr lang="en-US"/>
          </a:p>
        </p:txBody>
      </p:sp>
    </p:spTree>
    <p:extLst>
      <p:ext uri="{BB962C8B-B14F-4D97-AF65-F5344CB8AC3E}">
        <p14:creationId xmlns:p14="http://schemas.microsoft.com/office/powerpoint/2010/main" val="17228292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81400" y="365125"/>
            <a:ext cx="9036399" cy="1325563"/>
          </a:xfrm>
        </p:spPr>
        <p:txBody>
          <a:bodyPr>
            <a:normAutofit/>
          </a:bodyPr>
          <a:lstStyle/>
          <a:p>
            <a:pPr eaLnBrk="1" hangingPunct="1"/>
            <a:r>
              <a:rPr lang="en-US" altLang="en-US" sz="3200" dirty="0">
                <a:ea typeface="ヒラギノ角ゴ Pro W3" pitchFamily="127" charset="-128"/>
              </a:rPr>
              <a:t>Successful Implementation Begins With Careful Pre-Implementation Planning</a:t>
            </a:r>
          </a:p>
        </p:txBody>
      </p:sp>
      <p:sp>
        <p:nvSpPr>
          <p:cNvPr id="7" name="Text Box 18">
            <a:extLst>
              <a:ext uri="{FF2B5EF4-FFF2-40B4-BE49-F238E27FC236}">
                <a16:creationId xmlns:a16="http://schemas.microsoft.com/office/drawing/2014/main" id="{574C95BD-36D3-4538-E6D0-DB53CF88F122}"/>
              </a:ext>
              <a:ext uri="{C183D7F6-B498-43B3-948B-1728B52AA6E4}">
                <adec:decorative xmlns:adec="http://schemas.microsoft.com/office/drawing/2017/decorative" val="1"/>
              </a:ext>
            </a:extLst>
          </p:cNvPr>
          <p:cNvSpPr txBox="1">
            <a:spLocks noChangeArrowheads="1"/>
          </p:cNvSpPr>
          <p:nvPr/>
        </p:nvSpPr>
        <p:spPr bwMode="auto">
          <a:xfrm>
            <a:off x="9417799" y="298231"/>
            <a:ext cx="21422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bg1"/>
                </a:solidFill>
              </a:rPr>
              <a:t>Pre- Implementation</a:t>
            </a:r>
          </a:p>
        </p:txBody>
      </p:sp>
      <p:pic>
        <p:nvPicPr>
          <p:cNvPr id="3" name="Picture 2" descr="This graphic summarizes key activities related to pre-implementation planning, implementation planning and training, and post-training activities required to achieve sustainable TeamSTEPPS tool use and culture change.">
            <a:extLst>
              <a:ext uri="{FF2B5EF4-FFF2-40B4-BE49-F238E27FC236}">
                <a16:creationId xmlns:a16="http://schemas.microsoft.com/office/drawing/2014/main" id="{E9D0F818-9A67-589D-7AFD-67B227710956}"/>
              </a:ext>
            </a:extLst>
          </p:cNvPr>
          <p:cNvPicPr>
            <a:picLocks noChangeAspect="1"/>
          </p:cNvPicPr>
          <p:nvPr/>
        </p:nvPicPr>
        <p:blipFill>
          <a:blip r:embed="rId3"/>
          <a:stretch>
            <a:fillRect/>
          </a:stretch>
        </p:blipFill>
        <p:spPr>
          <a:xfrm>
            <a:off x="184520" y="1877028"/>
            <a:ext cx="11626080" cy="3907875"/>
          </a:xfrm>
          <a:prstGeom prst="rect">
            <a:avLst/>
          </a:prstGeom>
        </p:spPr>
      </p:pic>
      <p:sp>
        <p:nvSpPr>
          <p:cNvPr id="2" name="Slide Number Placeholder 1">
            <a:extLst>
              <a:ext uri="{FF2B5EF4-FFF2-40B4-BE49-F238E27FC236}">
                <a16:creationId xmlns:a16="http://schemas.microsoft.com/office/drawing/2014/main" id="{9FC2508F-476F-B46C-3D40-16D2C1D8FE55}"/>
              </a:ext>
            </a:extLst>
          </p:cNvPr>
          <p:cNvSpPr>
            <a:spLocks noGrp="1"/>
          </p:cNvSpPr>
          <p:nvPr>
            <p:ph type="sldNum" sz="quarter" idx="12"/>
          </p:nvPr>
        </p:nvSpPr>
        <p:spPr/>
        <p:txBody>
          <a:bodyPr/>
          <a:lstStyle/>
          <a:p>
            <a:fld id="{BD86DBAA-8A94-4408-9D41-1BFB53B4CF7F}" type="slidenum">
              <a:rPr lang="en-US" smtClean="0"/>
              <a:pPr/>
              <a:t>9</a:t>
            </a:fld>
            <a:endParaRPr lang="en-US" dirty="0"/>
          </a:p>
        </p:txBody>
      </p:sp>
    </p:spTree>
    <p:extLst>
      <p:ext uri="{BB962C8B-B14F-4D97-AF65-F5344CB8AC3E}">
        <p14:creationId xmlns:p14="http://schemas.microsoft.com/office/powerpoint/2010/main" val="28285452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
</p:tagLst>
</file>

<file path=ppt/theme/theme1.xml><?xml version="1.0" encoding="utf-8"?>
<a:theme xmlns:a="http://schemas.openxmlformats.org/drawingml/2006/main" name="Office Theme">
  <a:themeElements>
    <a:clrScheme name="TeamSTEPP">
      <a:dk1>
        <a:sysClr val="windowText" lastClr="000000"/>
      </a:dk1>
      <a:lt1>
        <a:sysClr val="window" lastClr="FFFFFF"/>
      </a:lt1>
      <a:dk2>
        <a:srgbClr val="44546A"/>
      </a:dk2>
      <a:lt2>
        <a:srgbClr val="E7E6E6"/>
      </a:lt2>
      <a:accent1>
        <a:srgbClr val="009FC2"/>
      </a:accent1>
      <a:accent2>
        <a:srgbClr val="006081"/>
      </a:accent2>
      <a:accent3>
        <a:srgbClr val="5F277E"/>
      </a:accent3>
      <a:accent4>
        <a:srgbClr val="FFCE34"/>
      </a:accent4>
      <a:accent5>
        <a:srgbClr val="8D4500"/>
      </a:accent5>
      <a:accent6>
        <a:srgbClr val="595959"/>
      </a:accent6>
      <a:hlink>
        <a:srgbClr val="0563C1"/>
      </a:hlink>
      <a:folHlink>
        <a:srgbClr val="0070C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12e109e-378b-4038-86a4-7c1f661e2b5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D377ED405D294CB8DA4A96EA4B51BC" ma:contentTypeVersion="13" ma:contentTypeDescription="Create a new document." ma:contentTypeScope="" ma:versionID="04c55c56fb3fb1b6c9d3e1aaa4f80bb4">
  <xsd:schema xmlns:xsd="http://www.w3.org/2001/XMLSchema" xmlns:xs="http://www.w3.org/2001/XMLSchema" xmlns:p="http://schemas.microsoft.com/office/2006/metadata/properties" xmlns:ns2="512e109e-378b-4038-86a4-7c1f661e2b5f" xmlns:ns3="b34e64dc-0cc7-4267-a056-aa9f2fd95cb7" targetNamespace="http://schemas.microsoft.com/office/2006/metadata/properties" ma:root="true" ma:fieldsID="639b2e526e599e1b4e3848bdd66dde56" ns2:_="" ns3:_="">
    <xsd:import namespace="512e109e-378b-4038-86a4-7c1f661e2b5f"/>
    <xsd:import namespace="b34e64dc-0cc7-4267-a056-aa9f2fd95c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2e109e-378b-4038-86a4-7c1f661e2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654925c-3bd7-4187-ab31-e932ed5cd6b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4e64dc-0cc7-4267-a056-aa9f2fd95cb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5EB2EA-5BD3-4636-A791-B46AB4759F1F}">
  <ds:schemaRefs>
    <ds:schemaRef ds:uri="http://purl.org/dc/elements/1.1/"/>
    <ds:schemaRef ds:uri="http://schemas.microsoft.com/office/2006/metadata/properties"/>
    <ds:schemaRef ds:uri="512e109e-378b-4038-86a4-7c1f661e2b5f"/>
    <ds:schemaRef ds:uri="http://purl.org/dc/terms/"/>
    <ds:schemaRef ds:uri="http://schemas.openxmlformats.org/package/2006/metadata/core-properties"/>
    <ds:schemaRef ds:uri="b34e64dc-0cc7-4267-a056-aa9f2fd95cb7"/>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54F9E64-774D-411F-BF4B-1200FEDD5862}">
  <ds:schemaRefs>
    <ds:schemaRef ds:uri="http://schemas.microsoft.com/sharepoint/v3/contenttype/forms"/>
  </ds:schemaRefs>
</ds:datastoreItem>
</file>

<file path=customXml/itemProps3.xml><?xml version="1.0" encoding="utf-8"?>
<ds:datastoreItem xmlns:ds="http://schemas.openxmlformats.org/officeDocument/2006/customXml" ds:itemID="{818E9530-BC57-4208-BE6E-71573D558FBD}">
  <ds:schemaRefs>
    <ds:schemaRef ds:uri="512e109e-378b-4038-86a4-7c1f661e2b5f"/>
    <ds:schemaRef ds:uri="b34e64dc-0cc7-4267-a056-aa9f2fd95c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1467</TotalTime>
  <Words>4373</Words>
  <Application>Microsoft Office PowerPoint</Application>
  <PresentationFormat>Widescreen</PresentationFormat>
  <Paragraphs>777</Paragraphs>
  <Slides>80</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80</vt:i4>
      </vt:variant>
    </vt:vector>
  </HeadingPairs>
  <TitlesOfParts>
    <vt:vector size="88" baseType="lpstr">
      <vt:lpstr>Arial</vt:lpstr>
      <vt:lpstr>Calibri</vt:lpstr>
      <vt:lpstr>Calibri Light</vt:lpstr>
      <vt:lpstr>Open Sans</vt:lpstr>
      <vt:lpstr>Open Sans bold</vt:lpstr>
      <vt:lpstr>Open Sans Semibold</vt:lpstr>
      <vt:lpstr>Wingdings</vt:lpstr>
      <vt:lpstr>Office Theme</vt:lpstr>
      <vt:lpstr>Implementing TeamSTEPPS</vt:lpstr>
      <vt:lpstr>Reflecting on Day 1</vt:lpstr>
      <vt:lpstr>Preparing for Day 2</vt:lpstr>
      <vt:lpstr>Day 2 Objectives</vt:lpstr>
      <vt:lpstr>Implementation Activity Overview</vt:lpstr>
      <vt:lpstr>Implementing TeamSTEPPS:</vt:lpstr>
      <vt:lpstr>Section Objectives</vt:lpstr>
      <vt:lpstr>TeamSTEPPS is NOT a Solution for All Problems</vt:lpstr>
      <vt:lpstr>Successful Implementation Begins With Careful Pre-Implementation Planning</vt:lpstr>
      <vt:lpstr>Assessing Your Readiness</vt:lpstr>
      <vt:lpstr>Conducting a Readiness Assessment</vt:lpstr>
      <vt:lpstr>Measurement</vt:lpstr>
      <vt:lpstr>Define a Measurable Goal or  Problem You Plan To Address</vt:lpstr>
      <vt:lpstr>Measurement Is Foundational to Implementation</vt:lpstr>
      <vt:lpstr>How To Measure—Different Levels</vt:lpstr>
      <vt:lpstr> TeamSTEPPS Measurement Option Overview</vt:lpstr>
      <vt:lpstr>Level III: Behavior Measures</vt:lpstr>
      <vt:lpstr>Level IV: Results</vt:lpstr>
      <vt:lpstr>AHRQ Patient Safety Indicators </vt:lpstr>
      <vt:lpstr>Accurately and Efficiently  Measuring Outcomes</vt:lpstr>
      <vt:lpstr>Evaluating TeamSTEPPS Exercise</vt:lpstr>
      <vt:lpstr>Implementation Planning</vt:lpstr>
      <vt:lpstr>Objectives</vt:lpstr>
      <vt:lpstr>Shift Toward a Culture of Safety</vt:lpstr>
      <vt:lpstr>Key Principles of Implementation</vt:lpstr>
      <vt:lpstr>10 Steps of Implementation Planning</vt:lpstr>
      <vt:lpstr>Describe the Targeted  Unit/Work Area</vt:lpstr>
      <vt:lpstr>Step 1: Create a Change Team</vt:lpstr>
      <vt:lpstr>Step 2: Define the Problem or Opportunity for Improvement</vt:lpstr>
      <vt:lpstr>Example: Problem Definition</vt:lpstr>
      <vt:lpstr>Step 3: Define the Aims of TeamSTEPPS Intervention</vt:lpstr>
      <vt:lpstr>Step 4:  Design a TeamSTEPPS Intervention</vt:lpstr>
      <vt:lpstr>Step 5: Develop a Plan for Testing Your TeamSTEPPS Interventions</vt:lpstr>
      <vt:lpstr>Step 6. Develop an Implementation Plan</vt:lpstr>
      <vt:lpstr>Determine How Coaches May Be Used</vt:lpstr>
      <vt:lpstr>Step 7: Develop a Sustainment Plan</vt:lpstr>
      <vt:lpstr>Step 8: Develop a Communications Plan</vt:lpstr>
      <vt:lpstr>Step 9. Develop an Implementation Plan Timeline</vt:lpstr>
      <vt:lpstr>Change Team Meetings</vt:lpstr>
      <vt:lpstr>Step 10: Review Your Plan With Key Stakeholders</vt:lpstr>
      <vt:lpstr>TeamSTEPPS Implementation Planning Exercise</vt:lpstr>
      <vt:lpstr>Coaching for Culture Change</vt:lpstr>
      <vt:lpstr>Objectives for Coaching</vt:lpstr>
      <vt:lpstr>TeamSTEPPS Implementation Process</vt:lpstr>
      <vt:lpstr>Coaching</vt:lpstr>
      <vt:lpstr>Why Is Coaching Important?</vt:lpstr>
      <vt:lpstr>Why Is Coaching Important in TeamSTEPPS?</vt:lpstr>
      <vt:lpstr>The Role of a TeamSTEPPS Coach</vt:lpstr>
      <vt:lpstr>The Coach as a Role Model</vt:lpstr>
      <vt:lpstr>Coaches Provide Feedback That Is…</vt:lpstr>
      <vt:lpstr>The Coach as a Motivator</vt:lpstr>
      <vt:lpstr>Providing Opportunities To  Practice</vt:lpstr>
      <vt:lpstr>Exercise: Effective Coaches</vt:lpstr>
      <vt:lpstr>Coaching Competencies</vt:lpstr>
      <vt:lpstr>Exercise: Coaching  Self-Assessment</vt:lpstr>
      <vt:lpstr>Implementing Coaching in  TeamSTEPPS</vt:lpstr>
      <vt:lpstr>Develop a Coaching Plan</vt:lpstr>
      <vt:lpstr>Identifying and Preparing  TeamSTEPPS Coaches</vt:lpstr>
      <vt:lpstr>Prepare Staff for TeamSTEPPS  Coaching</vt:lpstr>
      <vt:lpstr>Organizational Support for  Coaches</vt:lpstr>
      <vt:lpstr>Coaching Tips</vt:lpstr>
      <vt:lpstr>Exercise: Coaching Practice </vt:lpstr>
      <vt:lpstr>Change Management</vt:lpstr>
      <vt:lpstr>Objectives for Change  Management</vt:lpstr>
      <vt:lpstr>Eight Steps of Change</vt:lpstr>
      <vt:lpstr>Set the Stage and Create a  Sense of Urgency</vt:lpstr>
      <vt:lpstr>Pull Together the Guiding Team</vt:lpstr>
      <vt:lpstr>Develop the Change Vision and Strategy</vt:lpstr>
      <vt:lpstr>Communicate for Understanding  and Buy-In</vt:lpstr>
      <vt:lpstr>Empower Others To Act</vt:lpstr>
      <vt:lpstr>Produce Short-Term Wins</vt:lpstr>
      <vt:lpstr>Don’t Let Up</vt:lpstr>
      <vt:lpstr>Create a New Culture</vt:lpstr>
      <vt:lpstr>Organizational Change Exercise</vt:lpstr>
      <vt:lpstr>Errors Common to  Organizational Change</vt:lpstr>
      <vt:lpstr>Culture Change Comes Last,  Not First</vt:lpstr>
      <vt:lpstr>TeamSTEPPS Change Model</vt:lpstr>
      <vt:lpstr>Other Change Models</vt:lpstr>
      <vt:lpstr>Using Other Change Models</vt:lpstr>
      <vt:lpstr>Change Management Exercise</vt:lpstr>
    </vt:vector>
  </TitlesOfParts>
  <Company>Abt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Sabol</dc:creator>
  <cp:lastModifiedBy>Nawrocki, Laura (AHRQ/OC) (CTR)</cp:lastModifiedBy>
  <cp:revision>34</cp:revision>
  <cp:lastPrinted>2022-02-28T21:23:28Z</cp:lastPrinted>
  <dcterms:created xsi:type="dcterms:W3CDTF">2018-11-16T01:43:45Z</dcterms:created>
  <dcterms:modified xsi:type="dcterms:W3CDTF">2024-01-02T12:27:18Z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9ED59A84-2A09-48FC-A470-7C3F9FB3B96E</vt:lpwstr>
  </property>
  <property fmtid="{D5CDD505-2E9C-101B-9397-08002B2CF9AE}" pid="3" name="ArticulatePath">
    <vt:lpwstr>Report Visual Framework</vt:lpwstr>
  </property>
  <property fmtid="{D5CDD505-2E9C-101B-9397-08002B2CF9AE}" pid="4" name="ContentTypeId">
    <vt:lpwstr>0x01010017D377ED405D294CB8DA4A96EA4B51BC</vt:lpwstr>
  </property>
  <property fmtid="{D5CDD505-2E9C-101B-9397-08002B2CF9AE}" pid="5" name="MediaServiceImageTags">
    <vt:lpwstr/>
  </property>
</Properties>
</file>