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1" r:id="rId5"/>
    <p:sldId id="282" r:id="rId6"/>
    <p:sldId id="729" r:id="rId7"/>
    <p:sldId id="730" r:id="rId8"/>
    <p:sldId id="731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734" r:id="rId21"/>
  </p:sldIdLst>
  <p:sldSz cx="12192000" cy="6858000"/>
  <p:notesSz cx="7315200" cy="96012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05CE35-8A1A-7E63-8CE7-F052112C4B9E}" name="Stephen Hines" initials="SH" userId="S::stephen_hines@abtassoc.com::3e2db5ec-13f0-4645-864a-2ce08f7e7988" providerId="AD"/>
  <p188:author id="{45400F3E-C0C2-3A39-8BA7-219DF1554BDE}" name="Keya Jacoby" initials="KJ" userId="S::Keya_Jacoby@abtassoc.com::3b882274-e2fc-45d7-a5f0-944cad65d42e" providerId="AD"/>
  <p188:author id="{A42C7D41-43A0-BA8F-4298-BE58043B970A}" name="Bonnett, Doreen (AHRQ/OC)" initials="BD(" userId="S::Doreen.Bonnett@AHRQ.hhs.gov::77f17307-ce04-411b-a4b0-6ba2fde30653" providerId="AD"/>
  <p188:author id="{E132EA7A-A28C-D0F3-B57C-5A0F89134C0B}" name="Stephen Hines" initials="SH" userId="S::Stephen_Hines@abtassoc.com::3e2db5ec-13f0-4645-864a-2ce08f7e79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4"/>
    <a:srgbClr val="008EAA"/>
    <a:srgbClr val="E6D3F1"/>
    <a:srgbClr val="5F277E"/>
    <a:srgbClr val="E2E2E2"/>
    <a:srgbClr val="C9F5FF"/>
    <a:srgbClr val="DBBFEB"/>
    <a:srgbClr val="595959"/>
    <a:srgbClr val="009FC2"/>
    <a:srgbClr val="DD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4AFE0-712E-4A5B-8D0E-429CC7282D2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FAEFB-A42F-4CE9-8897-ECED6EEE8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4F122E6-6AD8-4D58-B821-E0CC2DF3E5C1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8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43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FD72690-5AC8-4CF6-AAA6-A0373379D1EA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8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4560888"/>
            <a:ext cx="67833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fld id="{93721CCB-E7C9-4DAF-9285-5E95E2DA8616}" type="slidenum">
              <a:rPr lang="en-US" altLang="en-US" sz="1800" b="0"/>
              <a:pPr/>
              <a:t>17</a:t>
            </a:fld>
            <a:endParaRPr lang="en-US" altLang="en-US" sz="18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70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4F122E6-6AD8-4D58-B821-E0CC2DF3E5C1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8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72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4F122E6-6AD8-4D58-B821-E0CC2DF3E5C1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8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88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17A78AE-1C0C-4D8A-B133-67E8E38E8C11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6612250-70F9-43D6-B89D-CFB1C0C156F0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8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E6759E0-CF1A-4F74-8073-08C5AA2E74B0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8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0FA8F01-CE80-48D2-82FE-9C5ED9F23A5C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8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4560888"/>
            <a:ext cx="65563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0FA8F01-CE80-48D2-82FE-9C5ED9F23A5C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8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4560888"/>
            <a:ext cx="65563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35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0FA8F01-CE80-48D2-82FE-9C5ED9F23A5C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8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4560888"/>
            <a:ext cx="65563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4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54B38D18-E0CC-F652-85BA-51D284AD5240}"/>
              </a:ext>
            </a:extLst>
          </p:cNvPr>
          <p:cNvSpPr/>
          <p:nvPr userDrawn="1"/>
        </p:nvSpPr>
        <p:spPr>
          <a:xfrm rot="5400000">
            <a:off x="4979591" y="-4892972"/>
            <a:ext cx="1492248" cy="114514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F2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6565B79-1944-6D06-E402-400DC7E50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82"/>
          <a:stretch/>
        </p:blipFill>
        <p:spPr>
          <a:xfrm>
            <a:off x="9562342" y="91382"/>
            <a:ext cx="2629658" cy="13255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9CFCEB-F3A3-A9EC-B682-0F4C55AE898E}"/>
              </a:ext>
            </a:extLst>
          </p:cNvPr>
          <p:cNvSpPr/>
          <p:nvPr userDrawn="1"/>
        </p:nvSpPr>
        <p:spPr>
          <a:xfrm>
            <a:off x="-2" y="1623219"/>
            <a:ext cx="12192002" cy="134937"/>
          </a:xfrm>
          <a:prstGeom prst="rect">
            <a:avLst/>
          </a:prstGeom>
          <a:solidFill>
            <a:srgbClr val="C2C1C1"/>
          </a:solidFill>
          <a:ln>
            <a:solidFill>
              <a:srgbClr val="C2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06A48E-3137-4C6A-9239-C7FC384E06AB}"/>
              </a:ext>
            </a:extLst>
          </p:cNvPr>
          <p:cNvSpPr/>
          <p:nvPr userDrawn="1"/>
        </p:nvSpPr>
        <p:spPr>
          <a:xfrm>
            <a:off x="-2" y="6315077"/>
            <a:ext cx="12192002" cy="5429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B601A9FD-CC76-D038-7037-819805354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7"/>
          <a:stretch/>
        </p:blipFill>
        <p:spPr>
          <a:xfrm>
            <a:off x="10174218" y="6492124"/>
            <a:ext cx="1905918" cy="319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00" y="249711"/>
            <a:ext cx="1053256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62" y="1890711"/>
            <a:ext cx="11412233" cy="4602164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defRPr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8C5D8C-4CCD-03B6-FED9-F1CC7F9D065C}"/>
              </a:ext>
            </a:extLst>
          </p:cNvPr>
          <p:cNvSpPr/>
          <p:nvPr userDrawn="1"/>
        </p:nvSpPr>
        <p:spPr>
          <a:xfrm>
            <a:off x="9724229" y="3820372"/>
            <a:ext cx="1231171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0365E7F-DCED-ECFE-F110-B14CC19F4D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6" y="6315078"/>
            <a:ext cx="1486404" cy="514524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115D01B-ACBD-9B87-9BC9-D7663D6C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3551" y="6469474"/>
            <a:ext cx="176489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BD86DBAA-8A94-4408-9D41-1BFB53B4C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4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1" y="876300"/>
            <a:ext cx="1031874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2020888"/>
            <a:ext cx="10363200" cy="35433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D5579B-E989-33CF-9A0A-EC8E894282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E065F695-DC79-4B73-A292-C4292CADF84F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42688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1" y="876300"/>
            <a:ext cx="1031874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20888"/>
            <a:ext cx="508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2020888"/>
            <a:ext cx="508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90A847-6364-83F7-A0D4-5FA48D1178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CBD63DA-205D-404C-AE96-9086F2AA774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6262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1" y="876300"/>
            <a:ext cx="1031874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19200" y="2020888"/>
            <a:ext cx="10363200" cy="35433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7E1577-7DDA-FF7F-8CC6-3FB971FF722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21682C8-2D6B-4531-9798-EA7736C3B11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445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9E433F4-87B5-B6D0-6D5D-7992ECA95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879202"/>
            <a:ext cx="9394750" cy="5005250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2E523EA-6417-B76C-371F-D2F3519BB1F5}"/>
              </a:ext>
            </a:extLst>
          </p:cNvPr>
          <p:cNvSpPr/>
          <p:nvPr userDrawn="1"/>
        </p:nvSpPr>
        <p:spPr>
          <a:xfrm rot="16200000">
            <a:off x="4571802" y="-3078638"/>
            <a:ext cx="3629423" cy="1161097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F2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04C2F6-9839-AFF3-A6BA-E81C72E15A20}"/>
              </a:ext>
            </a:extLst>
          </p:cNvPr>
          <p:cNvSpPr/>
          <p:nvPr userDrawn="1"/>
        </p:nvSpPr>
        <p:spPr>
          <a:xfrm>
            <a:off x="0" y="179113"/>
            <a:ext cx="12192002" cy="661989"/>
          </a:xfrm>
          <a:prstGeom prst="rect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0D9149-CEBA-09F2-6506-18711ACD9708}"/>
              </a:ext>
            </a:extLst>
          </p:cNvPr>
          <p:cNvSpPr/>
          <p:nvPr userDrawn="1"/>
        </p:nvSpPr>
        <p:spPr>
          <a:xfrm>
            <a:off x="-2" y="5913560"/>
            <a:ext cx="12192002" cy="733027"/>
          </a:xfrm>
          <a:prstGeom prst="rect">
            <a:avLst/>
          </a:prstGeom>
          <a:solidFill>
            <a:srgbClr val="C2C1C1"/>
          </a:solidFill>
          <a:ln>
            <a:solidFill>
              <a:srgbClr val="C2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CB9136-E017-EA59-523E-C054EEE36B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7325" y="4794902"/>
            <a:ext cx="3010402" cy="104206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9FA3889-E6ED-AB4A-2761-29DABE07F696}"/>
              </a:ext>
            </a:extLst>
          </p:cNvPr>
          <p:cNvSpPr/>
          <p:nvPr userDrawn="1"/>
        </p:nvSpPr>
        <p:spPr>
          <a:xfrm>
            <a:off x="765174" y="1056800"/>
            <a:ext cx="3340100" cy="33401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C77163-63F4-792E-303A-1D6F5A9ED1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81" y="961740"/>
            <a:ext cx="3767319" cy="1002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8648" y="1301476"/>
            <a:ext cx="733543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8647" y="3781151"/>
            <a:ext cx="7335429" cy="7597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5">
            <a:extLst>
              <a:ext uri="{FF2B5EF4-FFF2-40B4-BE49-F238E27FC236}">
                <a16:creationId xmlns:a16="http://schemas.microsoft.com/office/drawing/2014/main" id="{7807C950-698A-D191-7971-612146C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3551" y="6354061"/>
            <a:ext cx="176489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BD86DBAA-8A94-4408-9D41-1BFB53B4C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5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0DEED5-4D0B-93B0-1530-E2F68255B4A6}"/>
              </a:ext>
            </a:extLst>
          </p:cNvPr>
          <p:cNvSpPr/>
          <p:nvPr userDrawn="1"/>
        </p:nvSpPr>
        <p:spPr>
          <a:xfrm>
            <a:off x="-2" y="6315077"/>
            <a:ext cx="12192002" cy="5429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185F88C6-5D7D-EEFD-2EEF-DDB69E2C8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7"/>
          <a:stretch/>
        </p:blipFill>
        <p:spPr>
          <a:xfrm>
            <a:off x="10174218" y="6492124"/>
            <a:ext cx="1905918" cy="31982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8C6ECAC-4297-3C49-30E5-5A6F7D252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6" y="6315078"/>
            <a:ext cx="1486404" cy="514524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C3388B0-9393-4D78-5394-A3C6570FF8EF}"/>
              </a:ext>
            </a:extLst>
          </p:cNvPr>
          <p:cNvSpPr/>
          <p:nvPr userDrawn="1"/>
        </p:nvSpPr>
        <p:spPr>
          <a:xfrm rot="5400000">
            <a:off x="4979591" y="-4466828"/>
            <a:ext cx="1492248" cy="114514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F2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360927-CBB2-64CE-2F53-873F660D94A2}"/>
              </a:ext>
            </a:extLst>
          </p:cNvPr>
          <p:cNvSpPr/>
          <p:nvPr userDrawn="1"/>
        </p:nvSpPr>
        <p:spPr>
          <a:xfrm>
            <a:off x="-2" y="2043113"/>
            <a:ext cx="12192002" cy="134937"/>
          </a:xfrm>
          <a:prstGeom prst="rect">
            <a:avLst/>
          </a:prstGeom>
          <a:solidFill>
            <a:srgbClr val="C2C1C1"/>
          </a:solidFill>
          <a:ln>
            <a:solidFill>
              <a:srgbClr val="C2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9113B-6CCA-B8D1-F37B-A346950BFCA3}"/>
              </a:ext>
            </a:extLst>
          </p:cNvPr>
          <p:cNvSpPr/>
          <p:nvPr userDrawn="1"/>
        </p:nvSpPr>
        <p:spPr>
          <a:xfrm>
            <a:off x="-2" y="103186"/>
            <a:ext cx="12192002" cy="134937"/>
          </a:xfrm>
          <a:prstGeom prst="rect">
            <a:avLst/>
          </a:prstGeom>
          <a:solidFill>
            <a:srgbClr val="C2C1C1"/>
          </a:solidFill>
          <a:ln>
            <a:solidFill>
              <a:srgbClr val="C2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C8772DE3-19CC-F0EC-3192-C691F4272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20" y="277812"/>
            <a:ext cx="4693930" cy="1630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5927" y="581025"/>
            <a:ext cx="3942144" cy="132556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81367" y="2357061"/>
            <a:ext cx="3545195" cy="9642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24A222-18A9-A5F1-3F7F-DABDB29357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181366" y="3578107"/>
            <a:ext cx="3545195" cy="12480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7C09895-32C1-F6B6-F2FA-5296B4C7845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181367" y="5022467"/>
            <a:ext cx="3545194" cy="12480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7AAF8E7-D5D7-527A-A7A8-981865E6AC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5000" y="2349540"/>
            <a:ext cx="1619250" cy="483813"/>
          </a:xfrm>
          <a:prstGeom prst="roundRect">
            <a:avLst>
              <a:gd name="adj" fmla="val 50000"/>
            </a:avLst>
          </a:prstGeom>
          <a:solidFill>
            <a:srgbClr val="595959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  <a:endParaRPr lang="en-US"/>
          </a:p>
        </p:txBody>
      </p:sp>
      <p:sp>
        <p:nvSpPr>
          <p:cNvPr id="31" name="Content Placeholder 28">
            <a:extLst>
              <a:ext uri="{FF2B5EF4-FFF2-40B4-BE49-F238E27FC236}">
                <a16:creationId xmlns:a16="http://schemas.microsoft.com/office/drawing/2014/main" id="{415010B9-AF86-2069-DBE0-4B92DCA577B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5000" y="3542067"/>
            <a:ext cx="1619250" cy="483813"/>
          </a:xfrm>
          <a:prstGeom prst="roundRect">
            <a:avLst>
              <a:gd name="adj" fmla="val 50000"/>
            </a:avLst>
          </a:prstGeom>
          <a:solidFill>
            <a:srgbClr val="595959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  <a:endParaRPr lang="en-US"/>
          </a:p>
        </p:txBody>
      </p:sp>
      <p:sp>
        <p:nvSpPr>
          <p:cNvPr id="32" name="Content Placeholder 28">
            <a:extLst>
              <a:ext uri="{FF2B5EF4-FFF2-40B4-BE49-F238E27FC236}">
                <a16:creationId xmlns:a16="http://schemas.microsoft.com/office/drawing/2014/main" id="{9626A0C6-13DE-74B4-993D-8E509C55AF1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5000" y="4985598"/>
            <a:ext cx="1619250" cy="483813"/>
          </a:xfrm>
          <a:prstGeom prst="roundRect">
            <a:avLst>
              <a:gd name="adj" fmla="val 50000"/>
            </a:avLst>
          </a:prstGeom>
          <a:solidFill>
            <a:srgbClr val="595959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6FB897A-013F-7225-8858-3288AFB035E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964424" y="2357061"/>
            <a:ext cx="3545195" cy="9642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50C8299-C5E7-E26A-CFD9-DC3A0243C85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64423" y="3578107"/>
            <a:ext cx="3545195" cy="12480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727BEA1-F7BB-12CF-9B41-7098F5419FEA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964424" y="5022467"/>
            <a:ext cx="3545194" cy="12480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36" name="Content Placeholder 28">
            <a:extLst>
              <a:ext uri="{FF2B5EF4-FFF2-40B4-BE49-F238E27FC236}">
                <a16:creationId xmlns:a16="http://schemas.microsoft.com/office/drawing/2014/main" id="{D13D3A49-CCE6-942B-B43C-99E68345333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138057" y="2349540"/>
            <a:ext cx="1619250" cy="483813"/>
          </a:xfrm>
          <a:prstGeom prst="roundRect">
            <a:avLst>
              <a:gd name="adj" fmla="val 50000"/>
            </a:avLst>
          </a:prstGeom>
          <a:solidFill>
            <a:srgbClr val="595959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  <a:endParaRPr lang="en-US"/>
          </a:p>
        </p:txBody>
      </p:sp>
      <p:sp>
        <p:nvSpPr>
          <p:cNvPr id="37" name="Content Placeholder 28">
            <a:extLst>
              <a:ext uri="{FF2B5EF4-FFF2-40B4-BE49-F238E27FC236}">
                <a16:creationId xmlns:a16="http://schemas.microsoft.com/office/drawing/2014/main" id="{EDC56E04-5003-96FA-9C2B-61D50C58529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38057" y="3542067"/>
            <a:ext cx="1619250" cy="483813"/>
          </a:xfrm>
          <a:prstGeom prst="roundRect">
            <a:avLst>
              <a:gd name="adj" fmla="val 50000"/>
            </a:avLst>
          </a:prstGeom>
          <a:solidFill>
            <a:srgbClr val="595959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  <a:endParaRPr lang="en-US"/>
          </a:p>
        </p:txBody>
      </p:sp>
      <p:sp>
        <p:nvSpPr>
          <p:cNvPr id="38" name="Content Placeholder 28">
            <a:extLst>
              <a:ext uri="{FF2B5EF4-FFF2-40B4-BE49-F238E27FC236}">
                <a16:creationId xmlns:a16="http://schemas.microsoft.com/office/drawing/2014/main" id="{37584C5F-2611-9D19-F45A-01BD3258156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38057" y="4985598"/>
            <a:ext cx="1619250" cy="483813"/>
          </a:xfrm>
          <a:prstGeom prst="roundRect">
            <a:avLst>
              <a:gd name="adj" fmla="val 50000"/>
            </a:avLst>
          </a:prstGeom>
          <a:solidFill>
            <a:srgbClr val="595959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  <a:endParaRPr lang="en-US"/>
          </a:p>
        </p:txBody>
      </p:sp>
      <p:sp>
        <p:nvSpPr>
          <p:cNvPr id="12" name="Slide Number Placeholder 25">
            <a:extLst>
              <a:ext uri="{FF2B5EF4-FFF2-40B4-BE49-F238E27FC236}">
                <a16:creationId xmlns:a16="http://schemas.microsoft.com/office/drawing/2014/main" id="{F471E350-E541-1D34-27B4-0BEB7655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7265" y="6469474"/>
            <a:ext cx="176489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BD86DBAA-8A94-4408-9D41-1BFB53B4C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02710A-8DA3-181B-059E-58B0E784CBBC}"/>
              </a:ext>
            </a:extLst>
          </p:cNvPr>
          <p:cNvSpPr/>
          <p:nvPr userDrawn="1"/>
        </p:nvSpPr>
        <p:spPr>
          <a:xfrm>
            <a:off x="-2" y="6315077"/>
            <a:ext cx="12192002" cy="5429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D0874798-EF74-01EA-7D33-7C85AADC6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7"/>
          <a:stretch/>
        </p:blipFill>
        <p:spPr>
          <a:xfrm>
            <a:off x="10174218" y="6492124"/>
            <a:ext cx="1905918" cy="31982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859DBDC-8970-3E3E-F6F7-27156C97A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6" y="6315078"/>
            <a:ext cx="1486404" cy="514524"/>
          </a:xfrm>
          <a:prstGeom prst="rect">
            <a:avLst/>
          </a:prstGeom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6397F4E1-533E-475A-029A-BF6742009B61}"/>
              </a:ext>
            </a:extLst>
          </p:cNvPr>
          <p:cNvSpPr/>
          <p:nvPr userDrawn="1"/>
        </p:nvSpPr>
        <p:spPr>
          <a:xfrm rot="5400000">
            <a:off x="4979591" y="-4892972"/>
            <a:ext cx="1492248" cy="114514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F2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7F0C804-C8AF-8AAD-004E-9CD403517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82"/>
          <a:stretch/>
        </p:blipFill>
        <p:spPr>
          <a:xfrm>
            <a:off x="9562342" y="91382"/>
            <a:ext cx="2629658" cy="13255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C3C404-6F36-870D-145C-84DD6EC6A4B0}"/>
              </a:ext>
            </a:extLst>
          </p:cNvPr>
          <p:cNvSpPr/>
          <p:nvPr userDrawn="1"/>
        </p:nvSpPr>
        <p:spPr>
          <a:xfrm>
            <a:off x="-2" y="1623219"/>
            <a:ext cx="12192002" cy="134937"/>
          </a:xfrm>
          <a:prstGeom prst="rect">
            <a:avLst/>
          </a:prstGeom>
          <a:solidFill>
            <a:srgbClr val="C2C1C1"/>
          </a:solidFill>
          <a:ln>
            <a:solidFill>
              <a:srgbClr val="C2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5">
            <a:extLst>
              <a:ext uri="{FF2B5EF4-FFF2-40B4-BE49-F238E27FC236}">
                <a16:creationId xmlns:a16="http://schemas.microsoft.com/office/drawing/2014/main" id="{7176CC61-E821-A0C7-42CD-2AB7C8AE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3551" y="6469474"/>
            <a:ext cx="176489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BD86DBAA-8A94-4408-9D41-1BFB53B4C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3ACE90-0502-A29F-7CDE-49552EEF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00" y="249711"/>
            <a:ext cx="1053256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59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49423F-7D87-1FE9-D7B6-D5B43808A037}"/>
              </a:ext>
            </a:extLst>
          </p:cNvPr>
          <p:cNvSpPr/>
          <p:nvPr userDrawn="1"/>
        </p:nvSpPr>
        <p:spPr>
          <a:xfrm>
            <a:off x="-2" y="6315077"/>
            <a:ext cx="12192002" cy="5429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066BBB7-02D8-6902-9354-6C2FD77CD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6" y="6315078"/>
            <a:ext cx="1486404" cy="514524"/>
          </a:xfrm>
          <a:prstGeom prst="rect">
            <a:avLst/>
          </a:prstGeom>
        </p:spPr>
      </p:pic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8A455452-613D-5E10-C26B-C7C7CFB21278}"/>
              </a:ext>
            </a:extLst>
          </p:cNvPr>
          <p:cNvSpPr/>
          <p:nvPr userDrawn="1"/>
        </p:nvSpPr>
        <p:spPr>
          <a:xfrm rot="5400000">
            <a:off x="4299346" y="-2589609"/>
            <a:ext cx="2852738" cy="114514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F2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41EBD-EF39-7EE4-1ECD-D6D591DAD0D3}"/>
              </a:ext>
            </a:extLst>
          </p:cNvPr>
          <p:cNvSpPr/>
          <p:nvPr userDrawn="1"/>
        </p:nvSpPr>
        <p:spPr>
          <a:xfrm>
            <a:off x="-2" y="4624388"/>
            <a:ext cx="12192002" cy="134937"/>
          </a:xfrm>
          <a:prstGeom prst="rect">
            <a:avLst/>
          </a:prstGeom>
          <a:solidFill>
            <a:srgbClr val="C2C1C1"/>
          </a:solidFill>
          <a:ln>
            <a:solidFill>
              <a:srgbClr val="C2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316E4CF-F118-A648-E14F-7CD1839188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3" y="1628752"/>
            <a:ext cx="3587395" cy="95465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8C8FD66-95D0-206D-3CC1-D484683888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20" y="877887"/>
            <a:ext cx="4693930" cy="16306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32B7488-C6ED-9118-E387-18ACF204A357}"/>
              </a:ext>
            </a:extLst>
          </p:cNvPr>
          <p:cNvSpPr/>
          <p:nvPr userDrawn="1"/>
        </p:nvSpPr>
        <p:spPr>
          <a:xfrm>
            <a:off x="8723711" y="1833563"/>
            <a:ext cx="2578100" cy="25781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C1F3C9-A788-C31C-CC52-FA39058D12A3}"/>
              </a:ext>
            </a:extLst>
          </p:cNvPr>
          <p:cNvSpPr/>
          <p:nvPr userDrawn="1"/>
        </p:nvSpPr>
        <p:spPr>
          <a:xfrm>
            <a:off x="7598572" y="942577"/>
            <a:ext cx="1480343" cy="1480343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18" y="1721313"/>
            <a:ext cx="8344382" cy="272534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A86046-0305-A2E2-ACAC-02DB51DC5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218" y="5011738"/>
            <a:ext cx="11413020" cy="1274940"/>
          </a:xfrm>
        </p:spPr>
        <p:txBody>
          <a:bodyPr/>
          <a:lstStyle>
            <a:lvl1pPr>
              <a:defRPr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Click to edit Master title style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26DDC258-0581-709C-3C51-DB9C774A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3551" y="6469474"/>
            <a:ext cx="176489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BD86DBAA-8A94-4408-9D41-1BFB53B4CF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22DAF62C-2ADD-F7C5-7EDA-72165CE0B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7"/>
          <a:stretch/>
        </p:blipFill>
        <p:spPr>
          <a:xfrm>
            <a:off x="10174218" y="6492124"/>
            <a:ext cx="1905918" cy="3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B656E2-D3F3-4F04-3A76-B456547CC5A4}"/>
              </a:ext>
            </a:extLst>
          </p:cNvPr>
          <p:cNvSpPr/>
          <p:nvPr userDrawn="1"/>
        </p:nvSpPr>
        <p:spPr>
          <a:xfrm>
            <a:off x="-2" y="6315077"/>
            <a:ext cx="12192002" cy="5429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B75C9543-218C-97E6-9F82-B5DAF636A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7"/>
          <a:stretch/>
        </p:blipFill>
        <p:spPr>
          <a:xfrm>
            <a:off x="10174218" y="6492124"/>
            <a:ext cx="1905918" cy="31982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B245C25-3EE3-BF59-1B09-2D377912A7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6" y="6315078"/>
            <a:ext cx="1486404" cy="514524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B7E8042-A96F-04B7-C12F-EC3073A615A1}"/>
              </a:ext>
            </a:extLst>
          </p:cNvPr>
          <p:cNvSpPr/>
          <p:nvPr userDrawn="1"/>
        </p:nvSpPr>
        <p:spPr>
          <a:xfrm rot="5400000">
            <a:off x="4979591" y="-4892972"/>
            <a:ext cx="1492248" cy="114514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F2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D6746-418A-9541-7B85-448E050F9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82"/>
          <a:stretch/>
        </p:blipFill>
        <p:spPr>
          <a:xfrm>
            <a:off x="9562342" y="91382"/>
            <a:ext cx="2629658" cy="1325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87" y="1910468"/>
            <a:ext cx="5181600" cy="4351338"/>
          </a:xfrm>
        </p:spPr>
        <p:txBody>
          <a:bodyPr/>
          <a:lstStyle>
            <a:lvl1pPr>
              <a:defRPr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0468"/>
            <a:ext cx="5181600" cy="4351338"/>
          </a:xfrm>
        </p:spPr>
        <p:txBody>
          <a:bodyPr/>
          <a:lstStyle>
            <a:lvl1pPr>
              <a:defRPr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BCBDA5-4BA1-F0D8-FCF2-95E5457FAE05}"/>
              </a:ext>
            </a:extLst>
          </p:cNvPr>
          <p:cNvSpPr/>
          <p:nvPr userDrawn="1"/>
        </p:nvSpPr>
        <p:spPr>
          <a:xfrm>
            <a:off x="-2" y="1623219"/>
            <a:ext cx="12192002" cy="134937"/>
          </a:xfrm>
          <a:prstGeom prst="rect">
            <a:avLst/>
          </a:prstGeom>
          <a:solidFill>
            <a:srgbClr val="C2C1C1"/>
          </a:solidFill>
          <a:ln>
            <a:solidFill>
              <a:srgbClr val="C2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5">
            <a:extLst>
              <a:ext uri="{FF2B5EF4-FFF2-40B4-BE49-F238E27FC236}">
                <a16:creationId xmlns:a16="http://schemas.microsoft.com/office/drawing/2014/main" id="{AEBB9D08-A253-C3FF-12CE-21934FDA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3551" y="6469474"/>
            <a:ext cx="176489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BD86DBAA-8A94-4408-9D41-1BFB53B4C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D58C3F-F321-C6D6-E467-B0BD48B5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00" y="249711"/>
            <a:ext cx="1053256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6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5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8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6DBAA-8A94-4408-9D41-1BFB53B4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98" r:id="rId14"/>
    <p:sldLayoutId id="2147483699" r:id="rId15"/>
    <p:sldLayoutId id="214748370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478B1B-BD74-445B-8729-C08EA27B1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Introducing TeamSTEPPS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2A0DFF9-6180-8826-F614-AAA6CD8F4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6" name="Oval 15" hidden="1">
            <a:extLst>
              <a:ext uri="{FF2B5EF4-FFF2-40B4-BE49-F238E27FC236}">
                <a16:creationId xmlns:a16="http://schemas.microsoft.com/office/drawing/2014/main" id="{BE1B0F2A-0A27-E961-0C64-0557C899F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174" y="1056800"/>
            <a:ext cx="3340100" cy="3340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hidden="1">
            <a:extLst>
              <a:ext uri="{FF2B5EF4-FFF2-40B4-BE49-F238E27FC236}">
                <a16:creationId xmlns:a16="http://schemas.microsoft.com/office/drawing/2014/main" id="{EE15B99F-E36A-683E-993A-D77AB137F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174" y="1047922"/>
            <a:ext cx="3340100" cy="33401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4A0CBF-5BC0-DE68-0601-D9F60CEF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8362" y="100299"/>
            <a:ext cx="10532563" cy="1325563"/>
          </a:xfrm>
        </p:spPr>
        <p:txBody>
          <a:bodyPr/>
          <a:lstStyle/>
          <a:p>
            <a:r>
              <a:rPr lang="en-US" altLang="en-US"/>
              <a:t>Trainer and Learner Resources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895A1CEC-A6FF-5420-E732-10040653E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77" y="499348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9" name="Text Bor 2">
            <a:extLst>
              <a:ext uri="{FF2B5EF4-FFF2-40B4-BE49-F238E27FC236}">
                <a16:creationId xmlns:a16="http://schemas.microsoft.com/office/drawing/2014/main" id="{04B38863-3BA2-8960-7EA3-B148186EC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62" y="1890711"/>
            <a:ext cx="11412233" cy="4602164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Resources on the AHRQ TeamSTEPPS website:</a:t>
            </a:r>
          </a:p>
          <a:p>
            <a:pPr lvl="1"/>
            <a:r>
              <a:rPr lang="en-US" altLang="en-US" dirty="0"/>
              <a:t>A Pocket Guide and downloadable Pocket Guide app </a:t>
            </a:r>
          </a:p>
          <a:p>
            <a:pPr lvl="1"/>
            <a:r>
              <a:rPr lang="en-US" altLang="en-US" dirty="0"/>
              <a:t>Welcome Guides for TeamSTEPPS users (e.g., patients, frontline staff, trainers)</a:t>
            </a:r>
          </a:p>
          <a:p>
            <a:pPr lvl="1"/>
            <a:r>
              <a:rPr lang="en-US" altLang="en-US" dirty="0"/>
              <a:t>Resources for each module:</a:t>
            </a:r>
          </a:p>
          <a:p>
            <a:pPr lvl="2"/>
            <a:r>
              <a:rPr lang="en-US" altLang="en-US" dirty="0"/>
              <a:t>Section 1: A quick overview (what is contained in the Pocket Guide)</a:t>
            </a:r>
          </a:p>
          <a:p>
            <a:pPr lvl="2"/>
            <a:r>
              <a:rPr lang="en-US" altLang="en-US" dirty="0"/>
              <a:t>Section 2: Explanations of key concepts and tools</a:t>
            </a:r>
          </a:p>
          <a:p>
            <a:pPr lvl="2"/>
            <a:r>
              <a:rPr lang="en-US" altLang="en-US" dirty="0"/>
              <a:t>Section 3: Resources for people teaching TeamSTEPPS</a:t>
            </a:r>
          </a:p>
          <a:p>
            <a:pPr lvl="2"/>
            <a:r>
              <a:rPr lang="en-US" altLang="en-US" dirty="0"/>
              <a:t>Section 4: Implementation resources</a:t>
            </a:r>
          </a:p>
          <a:p>
            <a:pPr lvl="1"/>
            <a:r>
              <a:rPr lang="en-US" altLang="en-US" dirty="0"/>
              <a:t>Video examples and training units that are embedded into the four modules</a:t>
            </a:r>
          </a:p>
          <a:p>
            <a:pPr lvl="1"/>
            <a:r>
              <a:rPr lang="en-US" altLang="en-US" dirty="0"/>
              <a:t>Evidence related to TeamSTEPPS</a:t>
            </a:r>
          </a:p>
          <a:p>
            <a:pPr lvl="1"/>
            <a:r>
              <a:rPr lang="en-US" altLang="en-US" dirty="0"/>
              <a:t>PowerPoint slides for trainings</a:t>
            </a:r>
          </a:p>
          <a:p>
            <a:pPr lvl="1"/>
            <a:r>
              <a:rPr lang="en-US" altLang="en-US" dirty="0"/>
              <a:t>PDF versions of instructional and implementation resources frequently printed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5A2DC-7B74-E598-B7F6-25B22669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6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Patient Story Video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AE884E05-3E7E-BEAB-208A-D3406D008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77" y="499348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Text Bpx\\ox 4">
            <a:extLst>
              <a:ext uri="{FF2B5EF4-FFF2-40B4-BE49-F238E27FC236}">
                <a16:creationId xmlns:a16="http://schemas.microsoft.com/office/drawing/2014/main" id="{378C979A-C809-4242-0F14-48860AFC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62" y="1890711"/>
            <a:ext cx="6686019" cy="4602164"/>
          </a:xfrm>
        </p:spPr>
        <p:txBody>
          <a:bodyPr/>
          <a:lstStyle/>
          <a:p>
            <a:r>
              <a:rPr lang="en-US" altLang="en-US" dirty="0"/>
              <a:t>What breakdowns in teamwork did you observe?</a:t>
            </a:r>
          </a:p>
          <a:p>
            <a:r>
              <a:rPr lang="en-US" altLang="en-US" dirty="0"/>
              <a:t>How could effective teamwork help protect and support patients and families?</a:t>
            </a:r>
          </a:p>
          <a:p>
            <a:r>
              <a:rPr lang="en-US" altLang="en-US" dirty="0"/>
              <a:t>How does being part of low- and high-performing teams impact your own well-being and job satisfaction?</a:t>
            </a:r>
          </a:p>
          <a:p>
            <a:endParaRPr lang="en-US" dirty="0"/>
          </a:p>
        </p:txBody>
      </p:sp>
      <p:pic>
        <p:nvPicPr>
          <p:cNvPr id="2" name="Picture 1" descr="Link to Patient Story Video.  Will be active in the near future.">
            <a:extLst>
              <a:ext uri="{FF2B5EF4-FFF2-40B4-BE49-F238E27FC236}">
                <a16:creationId xmlns:a16="http://schemas.microsoft.com/office/drawing/2014/main" id="{6A50A76E-1603-D1F3-6E6D-9BDFA5EC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359" y="2178218"/>
            <a:ext cx="5206435" cy="376765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854DC2-25B6-0C07-9117-64467D61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58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Barriers to Team Performance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BAAA912C-9013-BF69-FF2E-F957B69DE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77" y="499348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A125335-E643-A86E-A1C4-F68188BAB2DA}"/>
              </a:ext>
            </a:extLst>
          </p:cNvPr>
          <p:cNvSpPr txBox="1">
            <a:spLocks noChangeArrowheads="1"/>
          </p:cNvSpPr>
          <p:nvPr/>
        </p:nvSpPr>
        <p:spPr>
          <a:xfrm>
            <a:off x="376287" y="191046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600" dirty="0"/>
              <a:t>Team membership that frequently changes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600" dirty="0"/>
              <a:t>Lack of involvement of the patient and possibly their family or caregivers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600" dirty="0"/>
              <a:t>Lack of time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600" dirty="0"/>
              <a:t>Lack of information sharing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600" dirty="0"/>
              <a:t>Hierarchy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600" dirty="0"/>
              <a:t>Defensiveness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600" dirty="0"/>
              <a:t>Conventional thinking</a:t>
            </a:r>
          </a:p>
          <a:p>
            <a:endParaRPr lang="en-US" altLang="en-US" sz="2600" dirty="0"/>
          </a:p>
        </p:txBody>
      </p:sp>
      <p:sp>
        <p:nvSpPr>
          <p:cNvPr id="8" name="Text Box  13">
            <a:extLst>
              <a:ext uri="{FF2B5EF4-FFF2-40B4-BE49-F238E27FC236}">
                <a16:creationId xmlns:a16="http://schemas.microsoft.com/office/drawing/2014/main" id="{733F4854-1AF7-74CB-610D-25DF99983C49}"/>
              </a:ext>
            </a:extLst>
          </p:cNvPr>
          <p:cNvSpPr txBox="1">
            <a:spLocks noChangeArrowheads="1"/>
          </p:cNvSpPr>
          <p:nvPr/>
        </p:nvSpPr>
        <p:spPr>
          <a:xfrm>
            <a:off x="6172200" y="191046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600"/>
              <a:t>Varying communication styles</a:t>
            </a:r>
          </a:p>
          <a:p>
            <a:pPr>
              <a:spcBef>
                <a:spcPts val="600"/>
              </a:spcBef>
            </a:pPr>
            <a:r>
              <a:rPr lang="en-US" altLang="en-US" sz="2600"/>
              <a:t>Conflict</a:t>
            </a:r>
          </a:p>
          <a:p>
            <a:pPr>
              <a:spcBef>
                <a:spcPts val="600"/>
              </a:spcBef>
            </a:pPr>
            <a:r>
              <a:rPr lang="en-US" altLang="en-US" sz="2600"/>
              <a:t>Lack of coordination and followup</a:t>
            </a:r>
          </a:p>
          <a:p>
            <a:pPr>
              <a:spcBef>
                <a:spcPts val="600"/>
              </a:spcBef>
            </a:pPr>
            <a:r>
              <a:rPr lang="en-US" altLang="en-US" sz="2600"/>
              <a:t>Distractions</a:t>
            </a:r>
          </a:p>
          <a:p>
            <a:pPr>
              <a:spcBef>
                <a:spcPts val="600"/>
              </a:spcBef>
            </a:pPr>
            <a:r>
              <a:rPr lang="en-US" altLang="en-US" sz="2600"/>
              <a:t>Fatigue</a:t>
            </a:r>
          </a:p>
          <a:p>
            <a:pPr>
              <a:spcBef>
                <a:spcPts val="600"/>
              </a:spcBef>
            </a:pPr>
            <a:r>
              <a:rPr lang="en-US" altLang="en-US" sz="2600"/>
              <a:t>Workload</a:t>
            </a:r>
          </a:p>
          <a:p>
            <a:pPr>
              <a:spcBef>
                <a:spcPts val="600"/>
              </a:spcBef>
            </a:pPr>
            <a:r>
              <a:rPr lang="en-US" altLang="en-US" sz="2600"/>
              <a:t>Misinterpretation of cues</a:t>
            </a:r>
          </a:p>
          <a:p>
            <a:pPr>
              <a:spcBef>
                <a:spcPts val="600"/>
              </a:spcBef>
            </a:pPr>
            <a:r>
              <a:rPr lang="en-US" altLang="en-US" sz="2600"/>
              <a:t>Lack of role clarity</a:t>
            </a:r>
            <a:endParaRPr lang="en-US" altLang="en-US" sz="26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3C304BA-BCE8-B61F-53AE-068FFF42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8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Makes Up Team </a:t>
            </a:r>
            <a:br>
              <a:rPr lang="en-US" altLang="en-US"/>
            </a:br>
            <a:r>
              <a:rPr lang="en-US" altLang="en-US"/>
              <a:t>Performance?</a:t>
            </a:r>
          </a:p>
        </p:txBody>
      </p:sp>
      <p:sp>
        <p:nvSpPr>
          <p:cNvPr id="29" name="Text Box 18">
            <a:extLst>
              <a:ext uri="{FF2B5EF4-FFF2-40B4-BE49-F238E27FC236}">
                <a16:creationId xmlns:a16="http://schemas.microsoft.com/office/drawing/2014/main" id="{3948B6A5-E558-DB4B-F9C3-5ACFDE06B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77" y="499348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3" name="Picture 2" descr="Safe, efficient, and patient-centered care is at the center of TeamSTEPPs. It is created through effective team communication, team leadership, situation monitoring, and mutual support.">
            <a:extLst>
              <a:ext uri="{FF2B5EF4-FFF2-40B4-BE49-F238E27FC236}">
                <a16:creationId xmlns:a16="http://schemas.microsoft.com/office/drawing/2014/main" id="{2F2DBD01-A50C-E3E9-2B3D-90648FD1C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3" y="1740952"/>
            <a:ext cx="8833774" cy="45356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8153C-0BFB-1DD8-D4CE-C9CFEF2B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6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605" y="67398"/>
            <a:ext cx="10532563" cy="1325563"/>
          </a:xfrm>
        </p:spPr>
        <p:txBody>
          <a:bodyPr/>
          <a:lstStyle/>
          <a:p>
            <a:r>
              <a:rPr lang="en-US" altLang="en-US"/>
              <a:t>Outcomes of Team Competencies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E281111D-A67F-41AE-DF82-148F9E54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77" y="499348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74EA2A-2CDC-21CC-ADC7-3A239C1824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287" y="1910468"/>
            <a:ext cx="4005213" cy="4351338"/>
          </a:xfrm>
        </p:spPr>
        <p:txBody>
          <a:bodyPr/>
          <a:lstStyle/>
          <a:p>
            <a:r>
              <a:rPr lang="en-US" altLang="en-US" dirty="0"/>
              <a:t>Knowledge</a:t>
            </a:r>
          </a:p>
          <a:p>
            <a:pPr lvl="1"/>
            <a:r>
              <a:rPr lang="en-US" altLang="en-US" dirty="0"/>
              <a:t>Shared </a:t>
            </a:r>
            <a:r>
              <a:rPr lang="en-US" altLang="en-US"/>
              <a:t>Mental   Model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Sustainability</a:t>
            </a:r>
          </a:p>
          <a:p>
            <a:pPr lvl="1"/>
            <a:r>
              <a:rPr lang="en-US" altLang="en-US" dirty="0"/>
              <a:t>Habits</a:t>
            </a:r>
          </a:p>
          <a:p>
            <a:pPr lvl="1"/>
            <a:r>
              <a:rPr lang="en-US" altLang="en-US" dirty="0"/>
              <a:t>Enduring Culture of Safety</a:t>
            </a:r>
          </a:p>
          <a:p>
            <a:pPr lvl="1"/>
            <a:r>
              <a:rPr lang="en-US" altLang="en-US" dirty="0"/>
              <a:t>Aligned Incentives</a:t>
            </a:r>
            <a:endParaRPr 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1D11D54-76AF-6509-8875-8EF6CF3913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910468"/>
            <a:ext cx="3842017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Attitudes</a:t>
            </a:r>
          </a:p>
          <a:p>
            <a:pPr lvl="1"/>
            <a:r>
              <a:rPr lang="en-US" altLang="en-US" dirty="0"/>
              <a:t>Mutual Trust</a:t>
            </a:r>
          </a:p>
          <a:p>
            <a:pPr lvl="1"/>
            <a:r>
              <a:rPr lang="en-US" altLang="en-US" dirty="0"/>
              <a:t>Team Orientation</a:t>
            </a:r>
          </a:p>
          <a:p>
            <a:r>
              <a:rPr lang="en-US" altLang="en-US" dirty="0"/>
              <a:t>Performance</a:t>
            </a:r>
          </a:p>
          <a:p>
            <a:pPr lvl="1"/>
            <a:r>
              <a:rPr lang="en-US" altLang="en-US" dirty="0"/>
              <a:t>Adaptability</a:t>
            </a:r>
          </a:p>
          <a:p>
            <a:pPr lvl="1"/>
            <a:r>
              <a:rPr lang="en-US" altLang="en-US" dirty="0"/>
              <a:t>Accuracy</a:t>
            </a:r>
          </a:p>
          <a:p>
            <a:pPr lvl="1"/>
            <a:r>
              <a:rPr lang="en-US" altLang="en-US" dirty="0"/>
              <a:t>Productivity</a:t>
            </a:r>
          </a:p>
          <a:p>
            <a:pPr lvl="1"/>
            <a:r>
              <a:rPr lang="en-US" altLang="en-US" dirty="0"/>
              <a:t>Efficiency</a:t>
            </a:r>
          </a:p>
          <a:p>
            <a:pPr lvl="1"/>
            <a:r>
              <a:rPr lang="en-US" altLang="en-US" dirty="0"/>
              <a:t>Safety</a:t>
            </a:r>
          </a:p>
          <a:p>
            <a:pPr lvl="1"/>
            <a:r>
              <a:rPr lang="en-US" altLang="en-US" dirty="0"/>
              <a:t>High Reliability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EDBBF-92DE-E0B3-09B3-0679F9567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308" y="1924974"/>
            <a:ext cx="4223384" cy="4167547"/>
          </a:xfrm>
          <a:prstGeom prst="rect">
            <a:avLst/>
          </a:prstGeom>
        </p:spPr>
      </p:pic>
      <p:sp>
        <p:nvSpPr>
          <p:cNvPr id="16" name="Slide Number Placeholder 15" descr="Safe, efficient, and patient-centered care is at the center of TeamSTEPPs. It is created through effective team communication, team leadership, situation monitoring, and mutual support.">
            <a:extLst>
              <a:ext uri="{FF2B5EF4-FFF2-40B4-BE49-F238E27FC236}">
                <a16:creationId xmlns:a16="http://schemas.microsoft.com/office/drawing/2014/main" id="{D590D6F8-2066-EE4B-3800-CE14063269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High-Performing Teams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08C72087-645C-513E-C127-AFE915666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77" y="499348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D570AA4A-05B8-C32A-17D8-86AB4241EFD0}"/>
              </a:ext>
            </a:extLst>
          </p:cNvPr>
          <p:cNvSpPr txBox="1">
            <a:spLocks noChangeArrowheads="1"/>
          </p:cNvSpPr>
          <p:nvPr/>
        </p:nvSpPr>
        <p:spPr>
          <a:xfrm>
            <a:off x="398362" y="1890711"/>
            <a:ext cx="11412233" cy="460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Teams that perform well:</a:t>
            </a:r>
          </a:p>
          <a:p>
            <a:pPr lvl="1"/>
            <a:r>
              <a:rPr lang="en-US" altLang="en-US"/>
              <a:t>Hold shared mental models.</a:t>
            </a:r>
          </a:p>
          <a:p>
            <a:pPr lvl="1"/>
            <a:r>
              <a:rPr lang="en-US" altLang="en-US"/>
              <a:t>Have clear roles and responsibilities.</a:t>
            </a:r>
          </a:p>
          <a:p>
            <a:pPr lvl="1"/>
            <a:r>
              <a:rPr lang="en-US" altLang="en-US"/>
              <a:t>Have a clear, valued, and shared vision.</a:t>
            </a:r>
          </a:p>
          <a:p>
            <a:pPr lvl="1"/>
            <a:r>
              <a:rPr lang="en-US" altLang="en-US"/>
              <a:t>Optimize resources.</a:t>
            </a:r>
          </a:p>
          <a:p>
            <a:pPr lvl="1"/>
            <a:r>
              <a:rPr lang="en-US" altLang="en-US"/>
              <a:t>Have strong team leadership.</a:t>
            </a:r>
          </a:p>
          <a:p>
            <a:pPr lvl="1"/>
            <a:r>
              <a:rPr lang="en-US" altLang="en-US"/>
              <a:t>Engage in a regular discipline of feedback.</a:t>
            </a:r>
          </a:p>
          <a:p>
            <a:pPr lvl="1"/>
            <a:r>
              <a:rPr lang="en-US" altLang="en-US"/>
              <a:t>Develop a strong sense of collective trust and confidence. </a:t>
            </a:r>
          </a:p>
          <a:p>
            <a:pPr lvl="1"/>
            <a:r>
              <a:rPr lang="en-US" altLang="en-US"/>
              <a:t>Create mechanisms to cooperate and coordinate.</a:t>
            </a:r>
          </a:p>
          <a:p>
            <a:pPr lvl="1"/>
            <a:r>
              <a:rPr lang="en-US" altLang="en-US"/>
              <a:t>Manage and optimize performance outcomes.</a:t>
            </a:r>
          </a:p>
          <a:p>
            <a:pPr marL="457200" lvl="1" indent="0" algn="r">
              <a:buFont typeface="Arial" panose="020B0604020202020204" pitchFamily="34" charset="0"/>
              <a:buNone/>
            </a:pPr>
            <a:r>
              <a:rPr lang="en-US" altLang="en-US" i="1"/>
              <a:t>(Salas, et al., 2004)</a:t>
            </a:r>
            <a:endParaRPr lang="en-US" alt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6C135-03D8-7E64-B405-08FE2BAA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3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Evidence That TeamSTEPPS </a:t>
            </a:r>
            <a:br>
              <a:rPr lang="en-US" altLang="en-US"/>
            </a:br>
            <a:r>
              <a:rPr lang="en-US" altLang="en-US"/>
              <a:t>Works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88B66725-3A2B-C11D-4761-6E858CE57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77" y="499348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2" name="Picture 1" descr=" This image is the cover of Making Healthcare Safer three and shows healthcare providers working together and with a patient">
            <a:extLst>
              <a:ext uri="{FF2B5EF4-FFF2-40B4-BE49-F238E27FC236}">
                <a16:creationId xmlns:a16="http://schemas.microsoft.com/office/drawing/2014/main" id="{FBFF5CA7-16C9-DBEC-237C-9D8991C94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92" y="1824911"/>
            <a:ext cx="9736156" cy="454801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8CF8FD-2AEF-8AD9-4DDF-31CD60B7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5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Applying TeamSTEPPS Exercise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BA8AF3B9-263D-0723-B5FB-73B640D87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729" y="488663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47B2505-EB1A-7BD7-BF19-53A7B6339DE1}"/>
              </a:ext>
            </a:extLst>
          </p:cNvPr>
          <p:cNvSpPr txBox="1">
            <a:spLocks noChangeArrowheads="1"/>
          </p:cNvSpPr>
          <p:nvPr/>
        </p:nvSpPr>
        <p:spPr>
          <a:xfrm>
            <a:off x="398362" y="1890711"/>
            <a:ext cx="11412233" cy="2058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en-US"/>
              <a:t>What is the safety issue your organization is facing that is linked to a teamwork problem?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/>
              <a:t>How is this problem affecting patient safety and the staff on teams caring for them?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577E0-26CE-9500-C977-1EF3F5302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296" y="4343400"/>
            <a:ext cx="1836299" cy="183629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07C7F-0BF1-5EA9-A223-304C99D3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6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6702-ADEA-47ED-A382-A2E6DA44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and Participant Introductions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1988-343B-1BBC-7427-85A28785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3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Teamwork Exercise: </a:t>
            </a:r>
            <a:br>
              <a:rPr lang="en-US" altLang="en-US" dirty="0"/>
            </a:br>
            <a:r>
              <a:rPr lang="en-US" altLang="en-US" dirty="0"/>
              <a:t>Build the Tallest Tower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5A0AFE5C-544A-1EBB-3DC8-C7E144F25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226" y="541293"/>
            <a:ext cx="21651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" name="Text Box 11" descr="alt=&quot;&quot;">
            <a:extLst>
              <a:ext uri="{FF2B5EF4-FFF2-40B4-BE49-F238E27FC236}">
                <a16:creationId xmlns:a16="http://schemas.microsoft.com/office/drawing/2014/main" id="{9DF4D00C-F478-62CF-DAAF-1D95C7921817}"/>
              </a:ext>
            </a:extLst>
          </p:cNvPr>
          <p:cNvSpPr txBox="1">
            <a:spLocks noChangeArrowheads="1"/>
          </p:cNvSpPr>
          <p:nvPr/>
        </p:nvSpPr>
        <p:spPr>
          <a:xfrm>
            <a:off x="398362" y="1802252"/>
            <a:ext cx="9962113" cy="4602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b="1" dirty="0"/>
              <a:t>Rules: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Each block must be the right </a:t>
            </a:r>
            <a:r>
              <a:rPr lang="en-US" altLang="en-US" b="1" dirty="0"/>
              <a:t>color, length </a:t>
            </a:r>
            <a:r>
              <a:rPr lang="en-US" altLang="en-US" dirty="0"/>
              <a:t>(based on rows of knobs), and </a:t>
            </a:r>
            <a:r>
              <a:rPr lang="en-US" altLang="en-US" b="1" dirty="0"/>
              <a:t>direction</a:t>
            </a:r>
            <a:r>
              <a:rPr lang="en-US" altLang="en-US" dirty="0"/>
              <a:t> (N-S or E-W).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Each team member should have one role: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Assembler:</a:t>
            </a:r>
            <a:r>
              <a:rPr lang="en-US" altLang="en-US" dirty="0"/>
              <a:t> Builds the tower based on instructions from three Guides.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Color, Length, </a:t>
            </a:r>
            <a:r>
              <a:rPr lang="en-US" altLang="en-US" dirty="0"/>
              <a:t>and </a:t>
            </a:r>
            <a:r>
              <a:rPr lang="en-US" altLang="en-US" b="1" dirty="0"/>
              <a:t>Direction Guides:</a:t>
            </a:r>
            <a:r>
              <a:rPr lang="en-US" altLang="en-US" dirty="0"/>
              <a:t> Share information with the Assembler: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Each Guide can ONLY share one type of information—color, length, or direction.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Checker: </a:t>
            </a:r>
            <a:r>
              <a:rPr lang="en-US" altLang="en-US" dirty="0"/>
              <a:t>Confirms correct color, length, and direction of </a:t>
            </a:r>
            <a:br>
              <a:rPr lang="en-US" altLang="en-US" dirty="0"/>
            </a:br>
            <a:r>
              <a:rPr lang="en-US" altLang="en-US" dirty="0"/>
              <a:t>each block before the next can be assembled: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Can ONLY say “correct” or “incorrect.”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Each group will have 1 minute to organize and 2 minutes to build their tower.</a:t>
            </a:r>
          </a:p>
          <a:p>
            <a:endParaRPr lang="en-US" altLang="en-US" dirty="0"/>
          </a:p>
        </p:txBody>
      </p:sp>
      <p:pic>
        <p:nvPicPr>
          <p:cNvPr id="10" name="Picture 9" descr="TeamSTEPPS, Introduction, curriculum, slides">
            <a:extLst>
              <a:ext uri="{FF2B5EF4-FFF2-40B4-BE49-F238E27FC236}">
                <a16:creationId xmlns:a16="http://schemas.microsoft.com/office/drawing/2014/main" id="{91803125-EEE2-D000-5D7F-6D106982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827" y="1732616"/>
            <a:ext cx="1864715" cy="458409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301CD7-88CE-E789-3D4D-C724832D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CB9DA-7689-3E88-0480-AD4FE3053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7"/>
          <a:stretch/>
        </p:blipFill>
        <p:spPr>
          <a:xfrm>
            <a:off x="10174218" y="6492124"/>
            <a:ext cx="1905918" cy="3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33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Teamwork Exercise: </a:t>
            </a:r>
            <a:br>
              <a:rPr lang="en-US" altLang="en-US"/>
            </a:br>
            <a:r>
              <a:rPr lang="en-US" altLang="en-US"/>
              <a:t>Discussing Rounds 1 and 2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5A0AFE5C-544A-1EBB-3DC8-C7E144F25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226" y="541293"/>
            <a:ext cx="21651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Text Box11" descr="alt=&quot;&quot;">
            <a:extLst>
              <a:ext uri="{FF2B5EF4-FFF2-40B4-BE49-F238E27FC236}">
                <a16:creationId xmlns:a16="http://schemas.microsoft.com/office/drawing/2014/main" id="{12CDA2D1-934D-EE7B-0728-4511D86973FB}"/>
              </a:ext>
            </a:extLst>
          </p:cNvPr>
          <p:cNvSpPr txBox="1">
            <a:spLocks noChangeArrowheads="1"/>
          </p:cNvSpPr>
          <p:nvPr/>
        </p:nvSpPr>
        <p:spPr>
          <a:xfrm>
            <a:off x="398363" y="1890711"/>
            <a:ext cx="9792117" cy="460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/>
              <a:t>Discussion: </a:t>
            </a:r>
          </a:p>
          <a:p>
            <a:r>
              <a:rPr lang="en-US" altLang="en-US"/>
              <a:t>Which team had the highest tower in Rounds 1 and 2?</a:t>
            </a:r>
          </a:p>
          <a:p>
            <a:r>
              <a:rPr lang="en-US" altLang="en-US"/>
              <a:t>What allowed the winning teams to go fast?</a:t>
            </a:r>
          </a:p>
          <a:p>
            <a:r>
              <a:rPr lang="en-US" altLang="en-US"/>
              <a:t>What communication strategies helped groups get faster in Round 2?</a:t>
            </a:r>
          </a:p>
          <a:p>
            <a:r>
              <a:rPr lang="en-US" altLang="en-US"/>
              <a:t>What made doing the exercise as part of a virtual team more challenging?</a:t>
            </a:r>
          </a:p>
          <a:p>
            <a:endParaRPr lang="en-US" altLang="en-US" dirty="0"/>
          </a:p>
        </p:txBody>
      </p:sp>
      <p:pic>
        <p:nvPicPr>
          <p:cNvPr id="3" name="Picture 2" descr="TeamSTEPPS, Introduction, curriculum, slides">
            <a:extLst>
              <a:ext uri="{FF2B5EF4-FFF2-40B4-BE49-F238E27FC236}">
                <a16:creationId xmlns:a16="http://schemas.microsoft.com/office/drawing/2014/main" id="{8D53BE5A-2C09-92D6-BC5C-7C9D9531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827" y="1732616"/>
            <a:ext cx="1864715" cy="45840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4BB75-1355-DC5A-B68E-1E78878B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22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Teamwork Exercise: </a:t>
            </a:r>
            <a:br>
              <a:rPr lang="en-US" altLang="en-US"/>
            </a:br>
            <a:r>
              <a:rPr lang="en-US" altLang="en-US"/>
              <a:t>Conclusions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5A0AFE5C-544A-1EBB-3DC8-C7E144F2525D}"/>
              </a:ext>
            </a:extLst>
          </p:cNvPr>
          <p:cNvSpPr txBox="1">
            <a:spLocks/>
          </p:cNvSpPr>
          <p:nvPr/>
        </p:nvSpPr>
        <p:spPr bwMode="auto">
          <a:xfrm>
            <a:off x="9429226" y="541293"/>
            <a:ext cx="21651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Text Box 11" descr="alt=&quot;&quot;">
            <a:extLst>
              <a:ext uri="{FF2B5EF4-FFF2-40B4-BE49-F238E27FC236}">
                <a16:creationId xmlns:a16="http://schemas.microsoft.com/office/drawing/2014/main" id="{E91EE6E3-387D-F674-01B7-484F1136BE9C}"/>
              </a:ext>
            </a:extLst>
          </p:cNvPr>
          <p:cNvSpPr txBox="1">
            <a:spLocks noChangeArrowheads="1"/>
          </p:cNvSpPr>
          <p:nvPr/>
        </p:nvSpPr>
        <p:spPr>
          <a:xfrm>
            <a:off x="398363" y="1890711"/>
            <a:ext cx="9497477" cy="460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F27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/>
              <a:t>Conclusions:</a:t>
            </a:r>
          </a:p>
          <a:p>
            <a:r>
              <a:rPr lang="en-US" altLang="en-US"/>
              <a:t>All complex activities (especially patient care) depend on teams whose members have unique knowledge and skills.</a:t>
            </a:r>
          </a:p>
          <a:p>
            <a:r>
              <a:rPr lang="en-US" altLang="en-US"/>
              <a:t>Teamwork can be fun, improve with practice, and benefit from specific strategies covered in the TeamSTEPPS training.</a:t>
            </a:r>
            <a:endParaRPr lang="en-US" altLang="en-US" dirty="0"/>
          </a:p>
        </p:txBody>
      </p:sp>
      <p:pic>
        <p:nvPicPr>
          <p:cNvPr id="3" name="Picture 2" descr="TeamSTEPPS, Introduction, curriculum, slides">
            <a:extLst>
              <a:ext uri="{FF2B5EF4-FFF2-40B4-BE49-F238E27FC236}">
                <a16:creationId xmlns:a16="http://schemas.microsoft.com/office/drawing/2014/main" id="{6627AFAC-BFC1-F65A-B564-333382F5C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827" y="1732616"/>
            <a:ext cx="1864715" cy="45840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E7200-A5C5-D8CA-3819-775023A3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24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Section:</a:t>
            </a:r>
            <a:br>
              <a:rPr lang="en-US" altLang="en-US"/>
            </a:br>
            <a:r>
              <a:rPr lang="en-US" altLang="en-US"/>
              <a:t>Learning Objectives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037A2BA3-F9E4-45EB-F2FD-4DAF0434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77" y="499348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9" name="Text Box7">
            <a:extLst>
              <a:ext uri="{FF2B5EF4-FFF2-40B4-BE49-F238E27FC236}">
                <a16:creationId xmlns:a16="http://schemas.microsoft.com/office/drawing/2014/main" id="{A9046B1B-13B2-331B-89EC-1692C55F1A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8463" y="1890713"/>
            <a:ext cx="11412537" cy="25607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Open Sans"/>
                <a:ea typeface="Open Sans"/>
                <a:cs typeface="Open Sans"/>
              </a:rPr>
              <a:t>Describe the TeamSTEPPS training course.</a:t>
            </a:r>
          </a:p>
          <a:p>
            <a:r>
              <a:rPr lang="en-US" altLang="en-US" dirty="0"/>
              <a:t>Describe the impact of errors and why they occur.</a:t>
            </a:r>
          </a:p>
          <a:p>
            <a:r>
              <a:rPr lang="en-US" altLang="en-US" dirty="0"/>
              <a:t>Describe the TeamSTEPPS framework.</a:t>
            </a:r>
          </a:p>
          <a:p>
            <a:r>
              <a:rPr lang="en-US" altLang="en-US" dirty="0"/>
              <a:t>State the outcomes of the TeamSTEPPS framework.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E802C-D1AC-2B50-FC82-C0F37C8E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5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Course Agenda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623C5043-E790-5AF5-2323-48A2AEDE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77" y="499348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B0741933-935F-FDDE-3033-308F8F3C5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287" y="191046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Day 1:</a:t>
            </a:r>
          </a:p>
          <a:p>
            <a:r>
              <a:rPr lang="en-US" sz="2600" dirty="0"/>
              <a:t>Introduction</a:t>
            </a:r>
          </a:p>
          <a:p>
            <a:r>
              <a:rPr lang="en-US" sz="2600" dirty="0"/>
              <a:t>Module 1—Communication</a:t>
            </a:r>
          </a:p>
          <a:p>
            <a:r>
              <a:rPr lang="en-US" sz="2600" dirty="0"/>
              <a:t>Module 2—Team Leadership</a:t>
            </a:r>
          </a:p>
          <a:p>
            <a:r>
              <a:rPr lang="en-US" sz="2600" dirty="0"/>
              <a:t>Module 3—Situation Monitoring</a:t>
            </a:r>
          </a:p>
          <a:p>
            <a:r>
              <a:rPr lang="en-US" sz="2600" dirty="0"/>
              <a:t>Module 4—Mutual Support</a:t>
            </a:r>
          </a:p>
          <a:p>
            <a:r>
              <a:rPr lang="en-US" sz="2600" dirty="0"/>
              <a:t>Putting It All Together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4C61C0AE-939F-0705-3B4D-68635FA7F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200" y="1910468"/>
            <a:ext cx="6145814" cy="45687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Day 2:</a:t>
            </a:r>
          </a:p>
          <a:p>
            <a:pPr>
              <a:spcBef>
                <a:spcPts val="600"/>
              </a:spcBef>
            </a:pPr>
            <a:r>
              <a:rPr lang="en-US" dirty="0"/>
              <a:t>Should you implement TeamSTEPPS?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Are you ready?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Is there a measurable problem?</a:t>
            </a:r>
          </a:p>
          <a:p>
            <a:pPr>
              <a:spcBef>
                <a:spcPts val="600"/>
              </a:spcBef>
            </a:pPr>
            <a:r>
              <a:rPr lang="en-US" dirty="0"/>
              <a:t>How to implement TeamSTEPPS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Change management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Coaching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Implementation planning</a:t>
            </a:r>
          </a:p>
          <a:p>
            <a:pPr>
              <a:spcBef>
                <a:spcPts val="600"/>
              </a:spcBef>
            </a:pPr>
            <a:r>
              <a:rPr lang="en-US" dirty="0"/>
              <a:t>Workshops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Coaching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Implementation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Practice teaching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C278BF-42B1-B6A9-B2BE-64461E14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5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Day 1 – Core Teamwork Skills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7818507C-19AA-EFDC-DB0C-884C1FD0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77" y="499348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3" name="Picture 2" descr="TeamSTEPPS, Introduction, curriculum, slides">
            <a:extLst>
              <a:ext uri="{FF2B5EF4-FFF2-40B4-BE49-F238E27FC236}">
                <a16:creationId xmlns:a16="http://schemas.microsoft.com/office/drawing/2014/main" id="{DE96B335-E1DD-316E-B321-CBEF26FDE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308" y="1924974"/>
            <a:ext cx="4223384" cy="416754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F78DE3-8284-3162-45BE-8CA70C24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5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Day 2 – Plan, Implement, Sustain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7818507C-19AA-EFDC-DB0C-884C1FD0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77" y="499348"/>
            <a:ext cx="21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4" name="Picture 3" descr="This graphic summarizes key activities related to pre-implementation planning, implementation planning and training, and post-training activities required to achieve sustainable TeamSTEPPS tool use and culture change.">
            <a:extLst>
              <a:ext uri="{FF2B5EF4-FFF2-40B4-BE49-F238E27FC236}">
                <a16:creationId xmlns:a16="http://schemas.microsoft.com/office/drawing/2014/main" id="{1BE0F3BC-8ABD-3421-4287-DDB2B5C60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784" y="1890462"/>
            <a:ext cx="11662433" cy="391623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B0B11-9C38-4B5D-2729-DB18EB5B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DBAA-8A94-4408-9D41-1BFB53B4CF7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12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"/>
</p:tagLst>
</file>

<file path=ppt/theme/theme1.xml><?xml version="1.0" encoding="utf-8"?>
<a:theme xmlns:a="http://schemas.openxmlformats.org/drawingml/2006/main" name="Office Theme">
  <a:themeElements>
    <a:clrScheme name="TeamSTE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FC2"/>
      </a:accent1>
      <a:accent2>
        <a:srgbClr val="006081"/>
      </a:accent2>
      <a:accent3>
        <a:srgbClr val="5F277E"/>
      </a:accent3>
      <a:accent4>
        <a:srgbClr val="FFCE34"/>
      </a:accent4>
      <a:accent5>
        <a:srgbClr val="8D4500"/>
      </a:accent5>
      <a:accent6>
        <a:srgbClr val="595959"/>
      </a:accent6>
      <a:hlink>
        <a:srgbClr val="0563C1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D377ED405D294CB8DA4A96EA4B51BC" ma:contentTypeVersion="13" ma:contentTypeDescription="Create a new document." ma:contentTypeScope="" ma:versionID="04c55c56fb3fb1b6c9d3e1aaa4f80bb4">
  <xsd:schema xmlns:xsd="http://www.w3.org/2001/XMLSchema" xmlns:xs="http://www.w3.org/2001/XMLSchema" xmlns:p="http://schemas.microsoft.com/office/2006/metadata/properties" xmlns:ns2="512e109e-378b-4038-86a4-7c1f661e2b5f" xmlns:ns3="b34e64dc-0cc7-4267-a056-aa9f2fd95cb7" targetNamespace="http://schemas.microsoft.com/office/2006/metadata/properties" ma:root="true" ma:fieldsID="639b2e526e599e1b4e3848bdd66dde56" ns2:_="" ns3:_="">
    <xsd:import namespace="512e109e-378b-4038-86a4-7c1f661e2b5f"/>
    <xsd:import namespace="b34e64dc-0cc7-4267-a056-aa9f2fd95c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e109e-378b-4038-86a4-7c1f661e2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54925c-3bd7-4187-ab31-e932ed5cd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e64dc-0cc7-4267-a056-aa9f2fd95c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2e109e-378b-4038-86a4-7c1f661e2b5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67D05D-76F0-43D8-9B51-07030FA50E42}">
  <ds:schemaRefs>
    <ds:schemaRef ds:uri="512e109e-378b-4038-86a4-7c1f661e2b5f"/>
    <ds:schemaRef ds:uri="b34e64dc-0cc7-4267-a056-aa9f2fd95c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A39BDB-6B1C-461A-805D-2364D2B120B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512e109e-378b-4038-86a4-7c1f661e2b5f"/>
    <ds:schemaRef ds:uri="http://purl.org/dc/terms/"/>
    <ds:schemaRef ds:uri="http://schemas.microsoft.com/office/infopath/2007/PartnerControls"/>
    <ds:schemaRef ds:uri="b34e64dc-0cc7-4267-a056-aa9f2fd95c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E4A7CF-8FE5-42D8-BD84-1430578A1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744</Words>
  <Application>Microsoft Office PowerPoint</Application>
  <PresentationFormat>Widescreen</PresentationFormat>
  <Paragraphs>162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bold</vt:lpstr>
      <vt:lpstr>Open Sans Semibold</vt:lpstr>
      <vt:lpstr>Office Theme</vt:lpstr>
      <vt:lpstr>Introducing TeamSTEPPS</vt:lpstr>
      <vt:lpstr>Faculty and Participant Introductions</vt:lpstr>
      <vt:lpstr>Teamwork Exercise:  Build the Tallest Tower</vt:lpstr>
      <vt:lpstr>Teamwork Exercise:  Discussing Rounds 1 and 2</vt:lpstr>
      <vt:lpstr>Teamwork Exercise:  Conclusions</vt:lpstr>
      <vt:lpstr>Introduction Section: Learning Objectives</vt:lpstr>
      <vt:lpstr>Course Agenda</vt:lpstr>
      <vt:lpstr>Day 1 – Core Teamwork Skills</vt:lpstr>
      <vt:lpstr>Day 2 – Plan, Implement, Sustain</vt:lpstr>
      <vt:lpstr>Trainer and Learner Resources</vt:lpstr>
      <vt:lpstr>Patient Story Video</vt:lpstr>
      <vt:lpstr>Barriers to Team Performance</vt:lpstr>
      <vt:lpstr>What Makes Up Team  Performance?</vt:lpstr>
      <vt:lpstr>Outcomes of Team Competencies</vt:lpstr>
      <vt:lpstr>High-Performing Teams</vt:lpstr>
      <vt:lpstr>Evidence That TeamSTEPPS  Works</vt:lpstr>
      <vt:lpstr>Applying TeamSTEPPS Exercise</vt:lpstr>
    </vt:vector>
  </TitlesOfParts>
  <Company>Abt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TeamSTEPPS Introduction</dc:title>
  <dc:subject>TeamSTEPPS curriculum Introduction</dc:subject>
  <dc:creator>Abt Associates</dc:creator>
  <cp:keywords>TeamSTEPPS, Introduction, curriculum, slides</cp:keywords>
  <cp:lastModifiedBy>Bonnett, Doreen (AHRQ/OC)</cp:lastModifiedBy>
  <cp:revision>29</cp:revision>
  <cp:lastPrinted>2022-02-28T21:23:28Z</cp:lastPrinted>
  <dcterms:created xsi:type="dcterms:W3CDTF">2018-11-16T01:43:45Z</dcterms:created>
  <dcterms:modified xsi:type="dcterms:W3CDTF">2023-05-25T21:06:56Z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9ED59A84-2A09-48FC-A470-7C3F9FB3B96E</vt:lpwstr>
  </property>
  <property fmtid="{D5CDD505-2E9C-101B-9397-08002B2CF9AE}" pid="3" name="ArticulatePath">
    <vt:lpwstr>Report Visual Framework</vt:lpwstr>
  </property>
  <property fmtid="{D5CDD505-2E9C-101B-9397-08002B2CF9AE}" pid="4" name="ContentTypeId">
    <vt:lpwstr>0x01010017D377ED405D294CB8DA4A96EA4B51BC</vt:lpwstr>
  </property>
  <property fmtid="{D5CDD505-2E9C-101B-9397-08002B2CF9AE}" pid="5" name="MediaServiceImageTags">
    <vt:lpwstr/>
  </property>
</Properties>
</file>