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05" r:id="rId5"/>
    <p:sldId id="732" r:id="rId6"/>
    <p:sldId id="733" r:id="rId7"/>
    <p:sldId id="308" r:id="rId8"/>
    <p:sldId id="309" r:id="rId9"/>
    <p:sldId id="310" r:id="rId10"/>
    <p:sldId id="312" r:id="rId11"/>
    <p:sldId id="313" r:id="rId12"/>
    <p:sldId id="314" r:id="rId13"/>
    <p:sldId id="315" r:id="rId14"/>
    <p:sldId id="317" r:id="rId15"/>
    <p:sldId id="318" r:id="rId16"/>
    <p:sldId id="316" r:id="rId17"/>
    <p:sldId id="321" r:id="rId18"/>
    <p:sldId id="319" r:id="rId19"/>
    <p:sldId id="320" r:id="rId20"/>
    <p:sldId id="322" r:id="rId21"/>
    <p:sldId id="324" r:id="rId22"/>
    <p:sldId id="323" r:id="rId23"/>
    <p:sldId id="328" r:id="rId24"/>
    <p:sldId id="325" r:id="rId25"/>
    <p:sldId id="329" r:id="rId26"/>
    <p:sldId id="327" r:id="rId27"/>
    <p:sldId id="326" r:id="rId28"/>
  </p:sldIdLst>
  <p:sldSz cx="12192000" cy="6858000"/>
  <p:notesSz cx="7315200" cy="96012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400F3E-C0C2-3A39-8BA7-219DF1554BDE}" name="Keya Jacoby" initials="KJ" userId="S::Keya_Jacoby@abtassoc.com::3b882274-e2fc-45d7-a5f0-944cad65d42e" providerId="AD"/>
  <p188:author id="{A42C7D41-43A0-BA8F-4298-BE58043B970A}" name="Bonnett, Doreen (AHRQ/OC)" initials="BD(" userId="S::Doreen.Bonnett@AHRQ.hhs.gov::77f17307-ce04-411b-a4b0-6ba2fde30653" providerId="AD"/>
  <p188:author id="{E132EA7A-A28C-D0F3-B57C-5A0F89134C0B}" name="Stephen Hines" initials="SH" userId="S::Stephen_Hines@abtassoc.com::3e2db5ec-13f0-4645-864a-2ce08f7e79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77E"/>
    <a:srgbClr val="DAF0F6"/>
    <a:srgbClr val="008EAA"/>
    <a:srgbClr val="E6D3F1"/>
    <a:srgbClr val="C5F5FF"/>
    <a:srgbClr val="E2E2E2"/>
    <a:srgbClr val="FFCE34"/>
    <a:srgbClr val="C9F5FF"/>
    <a:srgbClr val="DBBFE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874AFE0-712E-4A5B-8D0E-429CC7282D2E}" type="datetimeFigureOut">
              <a:rPr lang="en-US" smtClean="0"/>
              <a:t>2/14/2024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E2FAEFB-A42F-4CE9-8897-ECED6EEE8F97}" type="slidenum">
              <a:rPr lang="en-US" smtClean="0"/>
              <a:t>‹#›</a:t>
            </a:fld>
            <a:endParaRPr lang="en-US" dirty="0"/>
          </a:p>
        </p:txBody>
      </p:sp>
    </p:spTree>
    <p:extLst>
      <p:ext uri="{BB962C8B-B14F-4D97-AF65-F5344CB8AC3E}">
        <p14:creationId xmlns:p14="http://schemas.microsoft.com/office/powerpoint/2010/main" val="22162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14F122E6-6AD8-4D58-B821-E0CC2DF3E5C1}" type="slidenum">
              <a:rPr lang="en-US" altLang="en-US" sz="1800" b="0"/>
              <a:pPr eaLnBrk="1" hangingPunct="1">
                <a:lnSpc>
                  <a:spcPct val="100000"/>
                </a:lnSpc>
                <a:spcBef>
                  <a:spcPct val="0"/>
                </a:spcBef>
              </a:pPr>
              <a:t>2</a:t>
            </a:fld>
            <a:endParaRPr lang="en-US" altLang="en-US" sz="18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421023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4D25FE57-B011-4683-BD25-AC72BACE85A1}" type="slidenum">
              <a:rPr lang="en-US" altLang="en-US" sz="1800" b="0"/>
              <a:pPr/>
              <a:t>11</a:t>
            </a:fld>
            <a:endParaRPr lang="en-US" altLang="en-US" sz="1800" b="0" dirty="0"/>
          </a:p>
        </p:txBody>
      </p:sp>
      <p:sp>
        <p:nvSpPr>
          <p:cNvPr id="33795" name="Rectangle 2"/>
          <p:cNvSpPr>
            <a:spLocks noGrp="1" noRot="1" noChangeAspect="1" noChangeArrowheads="1" noTextEdit="1"/>
          </p:cNvSpPr>
          <p:nvPr>
            <p:ph type="sldImg"/>
          </p:nvPr>
        </p:nvSpPr>
        <p:spPr>
          <a:xfrm>
            <a:off x="457200" y="719138"/>
            <a:ext cx="6402388" cy="3602037"/>
          </a:xfrm>
          <a:ln/>
        </p:spPr>
      </p:sp>
      <p:sp>
        <p:nvSpPr>
          <p:cNvPr id="33796" name="Rectangle 3"/>
          <p:cNvSpPr>
            <a:spLocks noGrp="1" noChangeArrowheads="1"/>
          </p:cNvSpPr>
          <p:nvPr>
            <p:ph type="body" idx="1"/>
          </p:nvPr>
        </p:nvSpPr>
        <p:spPr>
          <a:xfrm>
            <a:off x="977900" y="4560888"/>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51262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BBDABF1A-BE20-4019-A66C-E690961E2D29}" type="slidenum">
              <a:rPr lang="en-US" altLang="en-US" sz="1800" b="0"/>
              <a:pPr/>
              <a:t>13</a:t>
            </a:fld>
            <a:endParaRPr lang="en-US" altLang="en-US" sz="1800" b="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BBDABF1A-BE20-4019-A66C-E690961E2D29}" type="slidenum">
              <a:rPr lang="en-US" altLang="en-US" sz="1800" b="0"/>
              <a:pPr/>
              <a:t>14</a:t>
            </a:fld>
            <a:endParaRPr lang="en-US" altLang="en-US" sz="1800" b="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090394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7140C15-0738-44C3-AF25-6C0042183942}" type="slidenum">
              <a:rPr lang="en-US" altLang="en-US" sz="1800" b="0"/>
              <a:pPr/>
              <a:t>19</a:t>
            </a:fld>
            <a:endParaRPr lang="en-US" altLang="en-US" sz="1800" b="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35000" y="4560888"/>
            <a:ext cx="5964238"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7140C15-0738-44C3-AF25-6C0042183942}" type="slidenum">
              <a:rPr lang="en-US" altLang="en-US" sz="1800" b="0"/>
              <a:pPr/>
              <a:t>20</a:t>
            </a:fld>
            <a:endParaRPr lang="en-US" altLang="en-US" sz="1800" b="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35000" y="4560888"/>
            <a:ext cx="5964238"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4215696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7140C15-0738-44C3-AF25-6C0042183942}" type="slidenum">
              <a:rPr lang="en-US" altLang="en-US" sz="1800" b="0"/>
              <a:pPr/>
              <a:t>21</a:t>
            </a:fld>
            <a:endParaRPr lang="en-US" altLang="en-US" sz="1800" b="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35000" y="4560888"/>
            <a:ext cx="5964238"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153867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7140C15-0738-44C3-AF25-6C0042183942}" type="slidenum">
              <a:rPr lang="en-US" altLang="en-US" sz="1800" b="0"/>
              <a:pPr/>
              <a:t>22</a:t>
            </a:fld>
            <a:endParaRPr lang="en-US" altLang="en-US" sz="1800" b="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35000" y="4560888"/>
            <a:ext cx="5964238"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274421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sz="1000" dirty="0">
              <a:latin typeface="Arial" pitchFamily="34" charset="0"/>
              <a:ea typeface="ヒラギノ角ゴ Pro W3" pitchFamily="127"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93721CCB-E7C9-4DAF-9285-5E95E2DA8616}" type="slidenum">
              <a:rPr lang="en-US" altLang="en-US" sz="1800" b="0"/>
              <a:pPr/>
              <a:t>24</a:t>
            </a:fld>
            <a:endParaRPr lang="en-US" altLang="en-US" sz="1800" b="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defTabSz="9652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14F122E6-6AD8-4D58-B821-E0CC2DF3E5C1}" type="slidenum">
              <a:rPr lang="en-US" altLang="en-US" sz="1800" b="0"/>
              <a:pPr eaLnBrk="1" hangingPunct="1">
                <a:lnSpc>
                  <a:spcPct val="100000"/>
                </a:lnSpc>
                <a:spcBef>
                  <a:spcPct val="0"/>
                </a:spcBef>
              </a:pPr>
              <a:t>3</a:t>
            </a:fld>
            <a:endParaRPr lang="en-US" altLang="en-US" sz="1800" b="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424260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39690883-DFA3-410E-92D7-A74A1D208B81}" type="slidenum">
              <a:rPr lang="en-US" altLang="en-US" sz="1800" b="0"/>
              <a:pPr/>
              <a:t>4</a:t>
            </a:fld>
            <a:endParaRPr lang="en-US" altLang="en-US" sz="1800" b="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u="sng" dirty="0">
              <a:latin typeface="Arial" pitchFamily="34" charset="0"/>
              <a:ea typeface="ヒラギノ角ゴ Pro W3" pitchFamily="12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ヒラギノ角ゴ Pro W3" pitchFamily="127" charset="-128"/>
            </a:endParaRPr>
          </a:p>
        </p:txBody>
      </p:sp>
      <p:sp>
        <p:nvSpPr>
          <p:cNvPr id="29700"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371C431-6EA9-4E89-8D23-E1E52B9E1436}" type="slidenum">
              <a:rPr lang="en-US" altLang="en-US" sz="1800" b="0"/>
              <a:pPr/>
              <a:t>5</a:t>
            </a:fld>
            <a:endParaRPr lang="en-US" altLang="en-US" sz="1800"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ヒラギノ角ゴ Pro W3" pitchFamily="127" charset="-128"/>
            </a:endParaRPr>
          </a:p>
        </p:txBody>
      </p:sp>
      <p:sp>
        <p:nvSpPr>
          <p:cNvPr id="29700" name="Slide Number Placeholder 3"/>
          <p:cNvSpPr>
            <a:spLocks noGrp="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F371C431-6EA9-4E89-8D23-E1E52B9E1436}" type="slidenum">
              <a:rPr lang="en-US" altLang="en-US" sz="1800" b="0"/>
              <a:pPr/>
              <a:t>6</a:t>
            </a:fld>
            <a:endParaRPr lang="en-US" altLang="en-US" sz="1800" b="0" dirty="0"/>
          </a:p>
        </p:txBody>
      </p:sp>
    </p:spTree>
    <p:extLst>
      <p:ext uri="{BB962C8B-B14F-4D97-AF65-F5344CB8AC3E}">
        <p14:creationId xmlns:p14="http://schemas.microsoft.com/office/powerpoint/2010/main" val="90199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819C049F-0CB1-48C6-8B67-62ECFCD6C2D2}" type="slidenum">
              <a:rPr lang="en-US" altLang="en-US" sz="1800" b="0"/>
              <a:pPr/>
              <a:t>7</a:t>
            </a:fld>
            <a:endParaRPr lang="en-US" altLang="en-US" sz="1800" b="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269442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819C049F-0CB1-48C6-8B67-62ECFCD6C2D2}" type="slidenum">
              <a:rPr lang="en-US" altLang="en-US" sz="1800" b="0"/>
              <a:pPr/>
              <a:t>8</a:t>
            </a:fld>
            <a:endParaRPr lang="en-US" altLang="en-US" sz="1800" b="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213569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4D25FE57-B011-4683-BD25-AC72BACE85A1}" type="slidenum">
              <a:rPr lang="en-US" altLang="en-US" sz="1800" b="0"/>
              <a:pPr/>
              <a:t>9</a:t>
            </a:fld>
            <a:endParaRPr lang="en-US" altLang="en-US" sz="1800" b="0" dirty="0"/>
          </a:p>
        </p:txBody>
      </p:sp>
      <p:sp>
        <p:nvSpPr>
          <p:cNvPr id="33795" name="Rectangle 2"/>
          <p:cNvSpPr>
            <a:spLocks noGrp="1" noRot="1" noChangeAspect="1" noChangeArrowheads="1" noTextEdit="1"/>
          </p:cNvSpPr>
          <p:nvPr>
            <p:ph type="sldImg"/>
          </p:nvPr>
        </p:nvSpPr>
        <p:spPr>
          <a:xfrm>
            <a:off x="457200" y="719138"/>
            <a:ext cx="6402388" cy="3602037"/>
          </a:xfrm>
          <a:ln/>
        </p:spPr>
      </p:sp>
      <p:sp>
        <p:nvSpPr>
          <p:cNvPr id="33796" name="Rectangle 3"/>
          <p:cNvSpPr>
            <a:spLocks noGrp="1" noChangeArrowheads="1"/>
          </p:cNvSpPr>
          <p:nvPr>
            <p:ph type="body" idx="1"/>
          </p:nvPr>
        </p:nvSpPr>
        <p:spPr>
          <a:xfrm>
            <a:off x="977900" y="4560888"/>
            <a:ext cx="5359400"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lvl1pPr defTabSz="965200">
              <a:defRPr sz="1400" b="1">
                <a:solidFill>
                  <a:schemeClr val="tx1"/>
                </a:solidFill>
                <a:latin typeface="Arial" pitchFamily="34" charset="0"/>
                <a:ea typeface="ヒラギノ角ゴ Pro W3" pitchFamily="127" charset="-128"/>
              </a:defRPr>
            </a:lvl1pPr>
            <a:lvl2pPr marL="742950" indent="-285750" defTabSz="965200">
              <a:defRPr sz="1400" b="1">
                <a:solidFill>
                  <a:schemeClr val="tx1"/>
                </a:solidFill>
                <a:latin typeface="Arial" pitchFamily="34" charset="0"/>
                <a:ea typeface="ヒラギノ角ゴ Pro W3" pitchFamily="127" charset="-128"/>
              </a:defRPr>
            </a:lvl2pPr>
            <a:lvl3pPr marL="1143000" indent="-228600" defTabSz="965200">
              <a:defRPr sz="1400" b="1">
                <a:solidFill>
                  <a:schemeClr val="tx1"/>
                </a:solidFill>
                <a:latin typeface="Arial" pitchFamily="34" charset="0"/>
                <a:ea typeface="ヒラギノ角ゴ Pro W3" pitchFamily="127" charset="-128"/>
              </a:defRPr>
            </a:lvl3pPr>
            <a:lvl4pPr marL="1600200" indent="-228600" defTabSz="965200">
              <a:defRPr sz="1400" b="1">
                <a:solidFill>
                  <a:schemeClr val="tx1"/>
                </a:solidFill>
                <a:latin typeface="Arial" pitchFamily="34" charset="0"/>
                <a:ea typeface="ヒラギノ角ゴ Pro W3" pitchFamily="127" charset="-128"/>
              </a:defRPr>
            </a:lvl4pPr>
            <a:lvl5pPr marL="2057400" indent="-228600" defTabSz="965200">
              <a:defRPr sz="1400" b="1">
                <a:solidFill>
                  <a:schemeClr val="tx1"/>
                </a:solidFill>
                <a:latin typeface="Arial" pitchFamily="34" charset="0"/>
                <a:ea typeface="ヒラギノ角ゴ Pro W3" pitchFamily="127" charset="-128"/>
              </a:defRPr>
            </a:lvl5pPr>
            <a:lvl6pPr marL="25146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defTabSz="9652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fld id="{CBD0C274-2F8D-4A00-9633-23AF11B67F12}" type="slidenum">
              <a:rPr lang="en-US" altLang="en-US" sz="1800" b="0"/>
              <a:pPr/>
              <a:t>10</a:t>
            </a:fld>
            <a:endParaRPr lang="en-US" altLang="en-US" sz="1800" b="0" dirty="0"/>
          </a:p>
        </p:txBody>
      </p:sp>
      <p:sp>
        <p:nvSpPr>
          <p:cNvPr id="38915" name="Rectangle 2"/>
          <p:cNvSpPr>
            <a:spLocks noGrp="1" noRot="1" noChangeAspect="1" noChangeArrowheads="1" noTextEdit="1"/>
          </p:cNvSpPr>
          <p:nvPr>
            <p:ph type="sldImg"/>
          </p:nvPr>
        </p:nvSpPr>
        <p:spPr>
          <a:xfrm>
            <a:off x="457200" y="719138"/>
            <a:ext cx="6402388" cy="3602037"/>
          </a:xfrm>
          <a:ln/>
        </p:spPr>
      </p:sp>
      <p:sp>
        <p:nvSpPr>
          <p:cNvPr id="38916" name="Rectangle 3"/>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54B38D18-E0CC-F652-85BA-51D284AD5240}"/>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D6565B79-1944-6D06-E402-400DC7E508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9" name="Rectangle 8">
            <a:extLst>
              <a:ext uri="{FF2B5EF4-FFF2-40B4-BE49-F238E27FC236}">
                <a16:creationId xmlns:a16="http://schemas.microsoft.com/office/drawing/2014/main" id="{429CFCEB-F3A3-A9EC-B682-0F4C55AE898E}"/>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06A48E-3137-4C6A-9239-C7FC384E06AB}"/>
              </a:ext>
            </a:extLst>
          </p:cNvPr>
          <p:cNvSpPr/>
          <p:nvPr userDrawn="1"/>
        </p:nvSpPr>
        <p:spPr>
          <a:xfrm>
            <a:off x="0" y="6315076"/>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 tableware&#10;&#10;Description automatically generated">
            <a:extLst>
              <a:ext uri="{FF2B5EF4-FFF2-40B4-BE49-F238E27FC236}">
                <a16:creationId xmlns:a16="http://schemas.microsoft.com/office/drawing/2014/main" id="{B601A9FD-CC76-D038-7037-81980535421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
        <p:nvSpPr>
          <p:cNvPr id="2" name="Title 1"/>
          <p:cNvSpPr>
            <a:spLocks noGrp="1"/>
          </p:cNvSpPr>
          <p:nvPr>
            <p:ph type="title"/>
          </p:nvPr>
        </p:nvSpPr>
        <p:spPr>
          <a:xfrm>
            <a:off x="381400" y="249711"/>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Content Placeholder 2"/>
          <p:cNvSpPr>
            <a:spLocks noGrp="1"/>
          </p:cNvSpPr>
          <p:nvPr>
            <p:ph idx="1"/>
          </p:nvPr>
        </p:nvSpPr>
        <p:spPr>
          <a:xfrm>
            <a:off x="398362" y="1890711"/>
            <a:ext cx="11412233" cy="4602164"/>
          </a:xfrm>
        </p:spPr>
        <p:txBody>
          <a:bodyPr>
            <a:normAutofit/>
          </a:bodyPr>
          <a:lstStyle>
            <a:lvl1pPr>
              <a:lnSpc>
                <a:spcPct val="95000"/>
              </a:lnSpc>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FE8C5D8C-4CCD-03B6-FED9-F1CC7F9D065C}"/>
              </a:ext>
            </a:extLst>
          </p:cNvPr>
          <p:cNvSpPr/>
          <p:nvPr userDrawn="1"/>
        </p:nvSpPr>
        <p:spPr>
          <a:xfrm>
            <a:off x="9724229" y="3820372"/>
            <a:ext cx="1231171"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Logo&#10;&#10;Description automatically generated">
            <a:extLst>
              <a:ext uri="{FF2B5EF4-FFF2-40B4-BE49-F238E27FC236}">
                <a16:creationId xmlns:a16="http://schemas.microsoft.com/office/drawing/2014/main" id="{30365E7F-DCED-ECFE-F110-B14CC19F4D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26" name="Slide Number Placeholder 25">
            <a:extLst>
              <a:ext uri="{FF2B5EF4-FFF2-40B4-BE49-F238E27FC236}">
                <a16:creationId xmlns:a16="http://schemas.microsoft.com/office/drawing/2014/main" id="{4115D01B-ACBD-9B87-9BC9-D7663D6C98DF}"/>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7529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00062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84107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64624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94836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able Placeholder 2"/>
          <p:cNvSpPr>
            <a:spLocks noGrp="1"/>
          </p:cNvSpPr>
          <p:nvPr>
            <p:ph type="tbl" idx="1"/>
          </p:nvPr>
        </p:nvSpPr>
        <p:spPr>
          <a:xfrm>
            <a:off x="1219200" y="2020888"/>
            <a:ext cx="10363200" cy="3543300"/>
          </a:xfrm>
        </p:spPr>
        <p:txBody>
          <a:bodyPr/>
          <a:lstStyle/>
          <a:p>
            <a:pPr lvl="0"/>
            <a:endParaRPr lang="en-US" noProof="0" dirty="0"/>
          </a:p>
        </p:txBody>
      </p:sp>
      <p:sp>
        <p:nvSpPr>
          <p:cNvPr id="4" name="Rectangle 5">
            <a:extLst>
              <a:ext uri="{FF2B5EF4-FFF2-40B4-BE49-F238E27FC236}">
                <a16:creationId xmlns:a16="http://schemas.microsoft.com/office/drawing/2014/main" id="{BCD5579B-E989-33CF-9A0A-EC8E89428254}"/>
              </a:ext>
            </a:extLst>
          </p:cNvPr>
          <p:cNvSpPr>
            <a:spLocks noGrp="1" noChangeArrowheads="1"/>
          </p:cNvSpPr>
          <p:nvPr>
            <p:ph type="sldNum" sz="quarter" idx="10"/>
          </p:nvPr>
        </p:nvSpPr>
        <p:spPr>
          <a:ln/>
        </p:spPr>
        <p:txBody>
          <a:bodyPr/>
          <a:lstStyle>
            <a:lvl1pPr>
              <a:defRPr/>
            </a:lvl1pPr>
          </a:lstStyle>
          <a:p>
            <a:pPr>
              <a:defRPr/>
            </a:pPr>
            <a:r>
              <a:rPr lang="en-US" altLang="en-US" dirty="0"/>
              <a:t> </a:t>
            </a:r>
            <a:fld id="{E065F695-DC79-4B73-A292-C4292CADF84F}" type="slidenum">
              <a:rPr lang="en-US" altLang="en-US" smtClean="0"/>
              <a:pPr>
                <a:defRPr/>
              </a:pPr>
              <a:t>‹#›</a:t>
            </a:fld>
            <a:r>
              <a:rPr lang="en-US" altLang="en-US" dirty="0"/>
              <a:t>  </a:t>
            </a:r>
          </a:p>
        </p:txBody>
      </p:sp>
    </p:spTree>
    <p:extLst>
      <p:ext uri="{BB962C8B-B14F-4D97-AF65-F5344CB8AC3E}">
        <p14:creationId xmlns:p14="http://schemas.microsoft.com/office/powerpoint/2010/main" val="124268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ext Placeholder 2"/>
          <p:cNvSpPr>
            <a:spLocks noGrp="1"/>
          </p:cNvSpPr>
          <p:nvPr>
            <p:ph type="body" sz="half" idx="1"/>
          </p:nvPr>
        </p:nvSpPr>
        <p:spPr>
          <a:xfrm>
            <a:off x="12192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E90A847-6364-83F7-A0D4-5FA48D117846}"/>
              </a:ext>
            </a:extLst>
          </p:cNvPr>
          <p:cNvSpPr>
            <a:spLocks noGrp="1" noChangeArrowheads="1"/>
          </p:cNvSpPr>
          <p:nvPr>
            <p:ph type="sldNum" sz="quarter" idx="10"/>
          </p:nvPr>
        </p:nvSpPr>
        <p:spPr>
          <a:ln/>
        </p:spPr>
        <p:txBody>
          <a:bodyPr/>
          <a:lstStyle>
            <a:lvl1pPr>
              <a:defRPr/>
            </a:lvl1pPr>
          </a:lstStyle>
          <a:p>
            <a:pPr>
              <a:defRPr/>
            </a:pPr>
            <a:r>
              <a:rPr lang="en-US" altLang="en-US" dirty="0"/>
              <a:t> </a:t>
            </a:r>
            <a:fld id="{7CBD63DA-205D-404C-AE96-9086F2AA774D}" type="slidenum">
              <a:rPr lang="en-US" altLang="en-US" smtClean="0"/>
              <a:pPr>
                <a:defRPr/>
              </a:pPr>
              <a:t>‹#›</a:t>
            </a:fld>
            <a:r>
              <a:rPr lang="en-US" altLang="en-US" dirty="0"/>
              <a:t>  </a:t>
            </a:r>
          </a:p>
        </p:txBody>
      </p:sp>
    </p:spTree>
    <p:extLst>
      <p:ext uri="{BB962C8B-B14F-4D97-AF65-F5344CB8AC3E}">
        <p14:creationId xmlns:p14="http://schemas.microsoft.com/office/powerpoint/2010/main" val="401626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SmartArt Placeholder 2"/>
          <p:cNvSpPr>
            <a:spLocks noGrp="1"/>
          </p:cNvSpPr>
          <p:nvPr>
            <p:ph type="dgm" idx="1"/>
          </p:nvPr>
        </p:nvSpPr>
        <p:spPr>
          <a:xfrm>
            <a:off x="1219200" y="2020888"/>
            <a:ext cx="10363200" cy="3543300"/>
          </a:xfrm>
        </p:spPr>
        <p:txBody>
          <a:bodyPr/>
          <a:lstStyle/>
          <a:p>
            <a:pPr lvl="0"/>
            <a:endParaRPr lang="en-US" noProof="0" dirty="0"/>
          </a:p>
        </p:txBody>
      </p:sp>
      <p:sp>
        <p:nvSpPr>
          <p:cNvPr id="4" name="Rectangle 5">
            <a:extLst>
              <a:ext uri="{FF2B5EF4-FFF2-40B4-BE49-F238E27FC236}">
                <a16:creationId xmlns:a16="http://schemas.microsoft.com/office/drawing/2014/main" id="{E17E1577-7DDA-FF7F-8CC6-3FB971FF7222}"/>
              </a:ext>
            </a:extLst>
          </p:cNvPr>
          <p:cNvSpPr>
            <a:spLocks noGrp="1" noChangeArrowheads="1"/>
          </p:cNvSpPr>
          <p:nvPr>
            <p:ph type="sldNum" sz="quarter" idx="10"/>
          </p:nvPr>
        </p:nvSpPr>
        <p:spPr>
          <a:ln/>
        </p:spPr>
        <p:txBody>
          <a:bodyPr/>
          <a:lstStyle>
            <a:lvl1pPr>
              <a:defRPr/>
            </a:lvl1pPr>
          </a:lstStyle>
          <a:p>
            <a:pPr>
              <a:defRPr/>
            </a:pPr>
            <a:r>
              <a:rPr lang="en-US" altLang="en-US" dirty="0"/>
              <a:t> </a:t>
            </a:r>
            <a:fld id="{721682C8-2D6B-4531-9798-EA7736C3B11A}" type="slidenum">
              <a:rPr lang="en-US" altLang="en-US" smtClean="0"/>
              <a:pPr>
                <a:defRPr/>
              </a:pPr>
              <a:t>‹#›</a:t>
            </a:fld>
            <a:r>
              <a:rPr lang="en-US" altLang="en-US" dirty="0"/>
              <a:t>  </a:t>
            </a:r>
          </a:p>
        </p:txBody>
      </p:sp>
    </p:spTree>
    <p:extLst>
      <p:ext uri="{BB962C8B-B14F-4D97-AF65-F5344CB8AC3E}">
        <p14:creationId xmlns:p14="http://schemas.microsoft.com/office/powerpoint/2010/main" val="161445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29E433F4-87B5-B6D0-6D5D-7992ECA95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 y="879202"/>
            <a:ext cx="9394750" cy="5005250"/>
          </a:xfrm>
          <a:prstGeom prst="rect">
            <a:avLst/>
          </a:prstGeom>
        </p:spPr>
      </p:pic>
      <p:sp>
        <p:nvSpPr>
          <p:cNvPr id="8" name="Rectangle: Top Corners Rounded 7">
            <a:extLst>
              <a:ext uri="{FF2B5EF4-FFF2-40B4-BE49-F238E27FC236}">
                <a16:creationId xmlns:a16="http://schemas.microsoft.com/office/drawing/2014/main" id="{92E523EA-6417-B76C-371F-D2F3519BB1F5}"/>
              </a:ext>
            </a:extLst>
          </p:cNvPr>
          <p:cNvSpPr/>
          <p:nvPr userDrawn="1"/>
        </p:nvSpPr>
        <p:spPr>
          <a:xfrm rot="16200000">
            <a:off x="4571802" y="-3078638"/>
            <a:ext cx="3629423" cy="11610977"/>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E04C2F6-9839-AFF3-A6BA-E81C72E15A20}"/>
              </a:ext>
            </a:extLst>
          </p:cNvPr>
          <p:cNvSpPr/>
          <p:nvPr userDrawn="1"/>
        </p:nvSpPr>
        <p:spPr>
          <a:xfrm>
            <a:off x="0" y="179113"/>
            <a:ext cx="12192002" cy="661989"/>
          </a:xfrm>
          <a:prstGeom prst="rect">
            <a:avLst/>
          </a:prstGeom>
          <a:solidFill>
            <a:srgbClr val="C2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E0D9149-CEBA-09F2-6506-18711ACD9708}"/>
              </a:ext>
            </a:extLst>
          </p:cNvPr>
          <p:cNvSpPr/>
          <p:nvPr userDrawn="1"/>
        </p:nvSpPr>
        <p:spPr>
          <a:xfrm>
            <a:off x="-2" y="5913560"/>
            <a:ext cx="12192002" cy="73302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BCB9136-E017-EA59-523E-C054EEE36B77}"/>
              </a:ext>
            </a:extLst>
          </p:cNvPr>
          <p:cNvPicPr>
            <a:picLocks noChangeAspect="1"/>
          </p:cNvPicPr>
          <p:nvPr userDrawn="1"/>
        </p:nvPicPr>
        <p:blipFill>
          <a:blip r:embed="rId3"/>
          <a:stretch>
            <a:fillRect/>
          </a:stretch>
        </p:blipFill>
        <p:spPr>
          <a:xfrm>
            <a:off x="9077325" y="4794902"/>
            <a:ext cx="3010402" cy="1042062"/>
          </a:xfrm>
          <a:prstGeom prst="rect">
            <a:avLst/>
          </a:prstGeom>
        </p:spPr>
      </p:pic>
      <p:sp>
        <p:nvSpPr>
          <p:cNvPr id="14" name="Oval 13">
            <a:extLst>
              <a:ext uri="{FF2B5EF4-FFF2-40B4-BE49-F238E27FC236}">
                <a16:creationId xmlns:a16="http://schemas.microsoft.com/office/drawing/2014/main" id="{69FA3889-E6ED-AB4A-2761-29DABE07F696}"/>
              </a:ext>
            </a:extLst>
          </p:cNvPr>
          <p:cNvSpPr/>
          <p:nvPr userDrawn="1"/>
        </p:nvSpPr>
        <p:spPr>
          <a:xfrm>
            <a:off x="765174" y="1056800"/>
            <a:ext cx="3340100" cy="33401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text, clipart&#10;&#10;Description automatically generated">
            <a:extLst>
              <a:ext uri="{FF2B5EF4-FFF2-40B4-BE49-F238E27FC236}">
                <a16:creationId xmlns:a16="http://schemas.microsoft.com/office/drawing/2014/main" id="{C1C77163-63F4-792E-303A-1D6F5A9ED1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4681" y="961740"/>
            <a:ext cx="3767319" cy="1002530"/>
          </a:xfrm>
          <a:prstGeom prst="rect">
            <a:avLst/>
          </a:prstGeom>
        </p:spPr>
      </p:pic>
      <p:sp>
        <p:nvSpPr>
          <p:cNvPr id="2" name="Title 1"/>
          <p:cNvSpPr>
            <a:spLocks noGrp="1"/>
          </p:cNvSpPr>
          <p:nvPr>
            <p:ph type="ctrTitle"/>
          </p:nvPr>
        </p:nvSpPr>
        <p:spPr>
          <a:xfrm>
            <a:off x="4438648" y="1301476"/>
            <a:ext cx="7335430" cy="2387600"/>
          </a:xfrm>
        </p:spPr>
        <p:txBody>
          <a:bodyPr anchor="b">
            <a:normAutofit/>
          </a:bodyPr>
          <a:lstStyle>
            <a:lvl1pPr algn="ctr">
              <a:defRPr sz="4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4438647" y="3781151"/>
            <a:ext cx="7335429" cy="759750"/>
          </a:xfrm>
        </p:spPr>
        <p:txBody>
          <a:bodyPr>
            <a:normAutofit/>
          </a:bodyPr>
          <a:lstStyle>
            <a:lvl1pPr marL="0" indent="0" algn="ctr">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25">
            <a:extLst>
              <a:ext uri="{FF2B5EF4-FFF2-40B4-BE49-F238E27FC236}">
                <a16:creationId xmlns:a16="http://schemas.microsoft.com/office/drawing/2014/main" id="{1786F648-8EB2-76DD-634B-955A2D278AB2}"/>
              </a:ext>
            </a:extLst>
          </p:cNvPr>
          <p:cNvSpPr>
            <a:spLocks noGrp="1"/>
          </p:cNvSpPr>
          <p:nvPr>
            <p:ph type="sldNum" sz="quarter" idx="12"/>
          </p:nvPr>
        </p:nvSpPr>
        <p:spPr>
          <a:xfrm>
            <a:off x="5213551" y="6362938"/>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151725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0DEED5-4D0B-93B0-1530-E2F68255B4A6}"/>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185F88C6-5D7D-EEFD-2EEF-DDB69E2C89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8" name="Picture 7" descr="Logo&#10;&#10;Description automatically generated">
            <a:extLst>
              <a:ext uri="{FF2B5EF4-FFF2-40B4-BE49-F238E27FC236}">
                <a16:creationId xmlns:a16="http://schemas.microsoft.com/office/drawing/2014/main" id="{D8C6ECAC-4297-3C49-30E5-5A6F7D252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9" name="Rectangle: Top Corners Rounded 8">
            <a:extLst>
              <a:ext uri="{FF2B5EF4-FFF2-40B4-BE49-F238E27FC236}">
                <a16:creationId xmlns:a16="http://schemas.microsoft.com/office/drawing/2014/main" id="{CC3388B0-9393-4D78-5394-A3C6570FF8EF}"/>
              </a:ext>
            </a:extLst>
          </p:cNvPr>
          <p:cNvSpPr/>
          <p:nvPr userDrawn="1"/>
        </p:nvSpPr>
        <p:spPr>
          <a:xfrm rot="5400000">
            <a:off x="4979591" y="-4466828"/>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360927-CBB2-64CE-2F53-873F660D94A2}"/>
              </a:ext>
            </a:extLst>
          </p:cNvPr>
          <p:cNvSpPr/>
          <p:nvPr userDrawn="1"/>
        </p:nvSpPr>
        <p:spPr>
          <a:xfrm>
            <a:off x="-2" y="2043113"/>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09113B-6CCA-B8D1-F37B-A346950BFCA3}"/>
              </a:ext>
            </a:extLst>
          </p:cNvPr>
          <p:cNvSpPr/>
          <p:nvPr userDrawn="1"/>
        </p:nvSpPr>
        <p:spPr>
          <a:xfrm>
            <a:off x="-2" y="103186"/>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Background pattern&#10;&#10;Description automatically generated">
            <a:extLst>
              <a:ext uri="{FF2B5EF4-FFF2-40B4-BE49-F238E27FC236}">
                <a16:creationId xmlns:a16="http://schemas.microsoft.com/office/drawing/2014/main" id="{C8772DE3-19CC-F0EC-3192-C691F4272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277812"/>
            <a:ext cx="4693930" cy="1630683"/>
          </a:xfrm>
          <a:prstGeom prst="rect">
            <a:avLst/>
          </a:prstGeom>
        </p:spPr>
      </p:pic>
      <p:sp>
        <p:nvSpPr>
          <p:cNvPr id="2" name="Title 1"/>
          <p:cNvSpPr>
            <a:spLocks noGrp="1"/>
          </p:cNvSpPr>
          <p:nvPr>
            <p:ph type="title" hasCustomPrompt="1"/>
          </p:nvPr>
        </p:nvSpPr>
        <p:spPr>
          <a:xfrm>
            <a:off x="7485927" y="581025"/>
            <a:ext cx="3942144" cy="1325563"/>
          </a:xfrm>
        </p:spPr>
        <p:txBody>
          <a:bodyPr>
            <a:normAutofit/>
          </a:bodyPr>
          <a:lstStyle>
            <a:lvl1pPr algn="ctr">
              <a:defRPr sz="36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CONTENTS</a:t>
            </a:r>
          </a:p>
        </p:txBody>
      </p:sp>
      <p:sp>
        <p:nvSpPr>
          <p:cNvPr id="3" name="Content Placeholder 2"/>
          <p:cNvSpPr>
            <a:spLocks noGrp="1"/>
          </p:cNvSpPr>
          <p:nvPr>
            <p:ph idx="1" hasCustomPrompt="1"/>
          </p:nvPr>
        </p:nvSpPr>
        <p:spPr>
          <a:xfrm>
            <a:off x="2181367"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7" name="Content Placeholder 2">
            <a:extLst>
              <a:ext uri="{FF2B5EF4-FFF2-40B4-BE49-F238E27FC236}">
                <a16:creationId xmlns:a16="http://schemas.microsoft.com/office/drawing/2014/main" id="{0E24A222-18A9-A5F1-3F7F-DABDB2935729}"/>
              </a:ext>
            </a:extLst>
          </p:cNvPr>
          <p:cNvSpPr>
            <a:spLocks noGrp="1"/>
          </p:cNvSpPr>
          <p:nvPr>
            <p:ph idx="13" hasCustomPrompt="1"/>
          </p:nvPr>
        </p:nvSpPr>
        <p:spPr>
          <a:xfrm>
            <a:off x="2181366"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27" name="Content Placeholder 2">
            <a:extLst>
              <a:ext uri="{FF2B5EF4-FFF2-40B4-BE49-F238E27FC236}">
                <a16:creationId xmlns:a16="http://schemas.microsoft.com/office/drawing/2014/main" id="{07C09895-32C1-F6B6-F2FA-5296B4C78453}"/>
              </a:ext>
            </a:extLst>
          </p:cNvPr>
          <p:cNvSpPr>
            <a:spLocks noGrp="1"/>
          </p:cNvSpPr>
          <p:nvPr>
            <p:ph idx="14" hasCustomPrompt="1"/>
          </p:nvPr>
        </p:nvSpPr>
        <p:spPr>
          <a:xfrm>
            <a:off x="2181367"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29" name="Content Placeholder 28">
            <a:extLst>
              <a:ext uri="{FF2B5EF4-FFF2-40B4-BE49-F238E27FC236}">
                <a16:creationId xmlns:a16="http://schemas.microsoft.com/office/drawing/2014/main" id="{E7AAF8E7-D5D7-527A-A7A8-981865E6ACA6}"/>
              </a:ext>
            </a:extLst>
          </p:cNvPr>
          <p:cNvSpPr>
            <a:spLocks noGrp="1"/>
          </p:cNvSpPr>
          <p:nvPr>
            <p:ph sz="quarter" idx="15" hasCustomPrompt="1"/>
          </p:nvPr>
        </p:nvSpPr>
        <p:spPr>
          <a:xfrm>
            <a:off x="355000"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a:p>
        </p:txBody>
      </p:sp>
      <p:sp>
        <p:nvSpPr>
          <p:cNvPr id="31" name="Content Placeholder 28">
            <a:extLst>
              <a:ext uri="{FF2B5EF4-FFF2-40B4-BE49-F238E27FC236}">
                <a16:creationId xmlns:a16="http://schemas.microsoft.com/office/drawing/2014/main" id="{415010B9-AF86-2069-DBE0-4B92DCA577BD}"/>
              </a:ext>
            </a:extLst>
          </p:cNvPr>
          <p:cNvSpPr>
            <a:spLocks noGrp="1"/>
          </p:cNvSpPr>
          <p:nvPr>
            <p:ph sz="quarter" idx="16" hasCustomPrompt="1"/>
          </p:nvPr>
        </p:nvSpPr>
        <p:spPr>
          <a:xfrm>
            <a:off x="355000"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a:p>
        </p:txBody>
      </p:sp>
      <p:sp>
        <p:nvSpPr>
          <p:cNvPr id="32" name="Content Placeholder 28">
            <a:extLst>
              <a:ext uri="{FF2B5EF4-FFF2-40B4-BE49-F238E27FC236}">
                <a16:creationId xmlns:a16="http://schemas.microsoft.com/office/drawing/2014/main" id="{9626A0C6-13DE-74B4-993D-8E509C55AF14}"/>
              </a:ext>
            </a:extLst>
          </p:cNvPr>
          <p:cNvSpPr>
            <a:spLocks noGrp="1"/>
          </p:cNvSpPr>
          <p:nvPr>
            <p:ph sz="quarter" idx="17" hasCustomPrompt="1"/>
          </p:nvPr>
        </p:nvSpPr>
        <p:spPr>
          <a:xfrm>
            <a:off x="355000"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a:p>
        </p:txBody>
      </p:sp>
      <p:sp>
        <p:nvSpPr>
          <p:cNvPr id="33" name="Content Placeholder 2">
            <a:extLst>
              <a:ext uri="{FF2B5EF4-FFF2-40B4-BE49-F238E27FC236}">
                <a16:creationId xmlns:a16="http://schemas.microsoft.com/office/drawing/2014/main" id="{26FB897A-013F-7225-8858-3288AFB035EF}"/>
              </a:ext>
            </a:extLst>
          </p:cNvPr>
          <p:cNvSpPr>
            <a:spLocks noGrp="1"/>
          </p:cNvSpPr>
          <p:nvPr>
            <p:ph idx="18" hasCustomPrompt="1"/>
          </p:nvPr>
        </p:nvSpPr>
        <p:spPr>
          <a:xfrm>
            <a:off x="7964424"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4" name="Content Placeholder 2">
            <a:extLst>
              <a:ext uri="{FF2B5EF4-FFF2-40B4-BE49-F238E27FC236}">
                <a16:creationId xmlns:a16="http://schemas.microsoft.com/office/drawing/2014/main" id="{150C8299-C5E7-E26A-CFD9-DC3A0243C858}"/>
              </a:ext>
            </a:extLst>
          </p:cNvPr>
          <p:cNvSpPr>
            <a:spLocks noGrp="1"/>
          </p:cNvSpPr>
          <p:nvPr>
            <p:ph idx="19" hasCustomPrompt="1"/>
          </p:nvPr>
        </p:nvSpPr>
        <p:spPr>
          <a:xfrm>
            <a:off x="7964423"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5" name="Content Placeholder 2">
            <a:extLst>
              <a:ext uri="{FF2B5EF4-FFF2-40B4-BE49-F238E27FC236}">
                <a16:creationId xmlns:a16="http://schemas.microsoft.com/office/drawing/2014/main" id="{0727BEA1-F7BB-12CF-9B41-7098F5419FEA}"/>
              </a:ext>
            </a:extLst>
          </p:cNvPr>
          <p:cNvSpPr>
            <a:spLocks noGrp="1"/>
          </p:cNvSpPr>
          <p:nvPr>
            <p:ph idx="20" hasCustomPrompt="1"/>
          </p:nvPr>
        </p:nvSpPr>
        <p:spPr>
          <a:xfrm>
            <a:off x="7964424"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6" name="Content Placeholder 28">
            <a:extLst>
              <a:ext uri="{FF2B5EF4-FFF2-40B4-BE49-F238E27FC236}">
                <a16:creationId xmlns:a16="http://schemas.microsoft.com/office/drawing/2014/main" id="{D13D3A49-CCE6-942B-B43C-99E68345333B}"/>
              </a:ext>
            </a:extLst>
          </p:cNvPr>
          <p:cNvSpPr>
            <a:spLocks noGrp="1"/>
          </p:cNvSpPr>
          <p:nvPr>
            <p:ph sz="quarter" idx="21" hasCustomPrompt="1"/>
          </p:nvPr>
        </p:nvSpPr>
        <p:spPr>
          <a:xfrm>
            <a:off x="6138057"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a:p>
        </p:txBody>
      </p:sp>
      <p:sp>
        <p:nvSpPr>
          <p:cNvPr id="37" name="Content Placeholder 28">
            <a:extLst>
              <a:ext uri="{FF2B5EF4-FFF2-40B4-BE49-F238E27FC236}">
                <a16:creationId xmlns:a16="http://schemas.microsoft.com/office/drawing/2014/main" id="{EDC56E04-5003-96FA-9C2B-61D50C58529B}"/>
              </a:ext>
            </a:extLst>
          </p:cNvPr>
          <p:cNvSpPr>
            <a:spLocks noGrp="1"/>
          </p:cNvSpPr>
          <p:nvPr>
            <p:ph sz="quarter" idx="22" hasCustomPrompt="1"/>
          </p:nvPr>
        </p:nvSpPr>
        <p:spPr>
          <a:xfrm>
            <a:off x="6138057"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a:p>
        </p:txBody>
      </p:sp>
      <p:sp>
        <p:nvSpPr>
          <p:cNvPr id="38" name="Content Placeholder 28">
            <a:extLst>
              <a:ext uri="{FF2B5EF4-FFF2-40B4-BE49-F238E27FC236}">
                <a16:creationId xmlns:a16="http://schemas.microsoft.com/office/drawing/2014/main" id="{37584C5F-2611-9D19-F45A-01BD32581568}"/>
              </a:ext>
            </a:extLst>
          </p:cNvPr>
          <p:cNvSpPr>
            <a:spLocks noGrp="1"/>
          </p:cNvSpPr>
          <p:nvPr>
            <p:ph sz="quarter" idx="23" hasCustomPrompt="1"/>
          </p:nvPr>
        </p:nvSpPr>
        <p:spPr>
          <a:xfrm>
            <a:off x="6138057"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a:p>
        </p:txBody>
      </p:sp>
      <p:sp>
        <p:nvSpPr>
          <p:cNvPr id="12" name="Slide Number Placeholder 25">
            <a:extLst>
              <a:ext uri="{FF2B5EF4-FFF2-40B4-BE49-F238E27FC236}">
                <a16:creationId xmlns:a16="http://schemas.microsoft.com/office/drawing/2014/main" id="{F471E350-E541-1D34-27B4-0BEB7655A4C0}"/>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37529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2710A-8DA3-181B-059E-58B0E784CBBC}"/>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D0874798-EF74-01EA-7D33-7C85AADC64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9" name="Picture 8" descr="Logo&#10;&#10;Description automatically generated">
            <a:extLst>
              <a:ext uri="{FF2B5EF4-FFF2-40B4-BE49-F238E27FC236}">
                <a16:creationId xmlns:a16="http://schemas.microsoft.com/office/drawing/2014/main" id="{F859DBDC-8970-3E3E-F6F7-27156C97A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6" name="Rectangle: Top Corners Rounded 5">
            <a:extLst>
              <a:ext uri="{FF2B5EF4-FFF2-40B4-BE49-F238E27FC236}">
                <a16:creationId xmlns:a16="http://schemas.microsoft.com/office/drawing/2014/main" id="{6397F4E1-533E-475A-029A-BF6742009B6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ackground pattern&#10;&#10;Description automatically generated">
            <a:extLst>
              <a:ext uri="{FF2B5EF4-FFF2-40B4-BE49-F238E27FC236}">
                <a16:creationId xmlns:a16="http://schemas.microsoft.com/office/drawing/2014/main" id="{B7F0C804-C8AF-8AAD-004E-9CD4035174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10" name="Rectangle 9">
            <a:extLst>
              <a:ext uri="{FF2B5EF4-FFF2-40B4-BE49-F238E27FC236}">
                <a16:creationId xmlns:a16="http://schemas.microsoft.com/office/drawing/2014/main" id="{57C3C404-6F36-870D-145C-84DD6EC6A4B0}"/>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5">
            <a:extLst>
              <a:ext uri="{FF2B5EF4-FFF2-40B4-BE49-F238E27FC236}">
                <a16:creationId xmlns:a16="http://schemas.microsoft.com/office/drawing/2014/main" id="{7176CC61-E821-A0C7-42CD-2AB7C8AE27DA}"/>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
        <p:nvSpPr>
          <p:cNvPr id="4" name="Title 1">
            <a:extLst>
              <a:ext uri="{FF2B5EF4-FFF2-40B4-BE49-F238E27FC236}">
                <a16:creationId xmlns:a16="http://schemas.microsoft.com/office/drawing/2014/main" id="{565FB9F2-4BC2-EA0F-3E1F-9B352B2C7CFA}"/>
              </a:ext>
            </a:extLst>
          </p:cNvPr>
          <p:cNvSpPr>
            <a:spLocks noGrp="1"/>
          </p:cNvSpPr>
          <p:nvPr>
            <p:ph type="title"/>
          </p:nvPr>
        </p:nvSpPr>
        <p:spPr>
          <a:xfrm>
            <a:off x="381400" y="249711"/>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Tree>
    <p:extLst>
      <p:ext uri="{BB962C8B-B14F-4D97-AF65-F5344CB8AC3E}">
        <p14:creationId xmlns:p14="http://schemas.microsoft.com/office/powerpoint/2010/main" val="97759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49423F-7D87-1FE9-D7B6-D5B43808A037}"/>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0066BBB7-02D8-6902-9354-6C2FD77CD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7" name="Rectangle: Top Corners Rounded 6">
            <a:extLst>
              <a:ext uri="{FF2B5EF4-FFF2-40B4-BE49-F238E27FC236}">
                <a16:creationId xmlns:a16="http://schemas.microsoft.com/office/drawing/2014/main" id="{8A455452-613D-5E10-C26B-C7C7CFB21278}"/>
              </a:ext>
            </a:extLst>
          </p:cNvPr>
          <p:cNvSpPr/>
          <p:nvPr userDrawn="1"/>
        </p:nvSpPr>
        <p:spPr>
          <a:xfrm rot="5400000">
            <a:off x="4299346" y="-2589609"/>
            <a:ext cx="285273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C41EBD-EF39-7EE4-1ECD-D6D591DAD0D3}"/>
              </a:ext>
            </a:extLst>
          </p:cNvPr>
          <p:cNvSpPr/>
          <p:nvPr userDrawn="1"/>
        </p:nvSpPr>
        <p:spPr>
          <a:xfrm>
            <a:off x="-2" y="4624388"/>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clipart&#10;&#10;Description automatically generated">
            <a:extLst>
              <a:ext uri="{FF2B5EF4-FFF2-40B4-BE49-F238E27FC236}">
                <a16:creationId xmlns:a16="http://schemas.microsoft.com/office/drawing/2014/main" id="{B316E4CF-F118-A648-E14F-7CD1839188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483" y="1628752"/>
            <a:ext cx="3587395" cy="954650"/>
          </a:xfrm>
          <a:prstGeom prst="rect">
            <a:avLst/>
          </a:prstGeom>
        </p:spPr>
      </p:pic>
      <p:pic>
        <p:nvPicPr>
          <p:cNvPr id="10" name="Picture 9" descr="Background pattern&#10;&#10;Description automatically generated">
            <a:extLst>
              <a:ext uri="{FF2B5EF4-FFF2-40B4-BE49-F238E27FC236}">
                <a16:creationId xmlns:a16="http://schemas.microsoft.com/office/drawing/2014/main" id="{D8C8FD66-95D0-206D-3CC1-D484683888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877887"/>
            <a:ext cx="4693930" cy="1630683"/>
          </a:xfrm>
          <a:prstGeom prst="rect">
            <a:avLst/>
          </a:prstGeom>
        </p:spPr>
      </p:pic>
      <p:sp>
        <p:nvSpPr>
          <p:cNvPr id="11" name="Oval 10">
            <a:extLst>
              <a:ext uri="{FF2B5EF4-FFF2-40B4-BE49-F238E27FC236}">
                <a16:creationId xmlns:a16="http://schemas.microsoft.com/office/drawing/2014/main" id="{B32B7488-C6ED-9118-E387-18ACF204A357}"/>
              </a:ext>
            </a:extLst>
          </p:cNvPr>
          <p:cNvSpPr/>
          <p:nvPr userDrawn="1"/>
        </p:nvSpPr>
        <p:spPr>
          <a:xfrm>
            <a:off x="8723711" y="1833563"/>
            <a:ext cx="2578100" cy="2578100"/>
          </a:xfrm>
          <a:prstGeom prst="ellipse">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7C1F3C9-A788-C31C-CC52-FA39058D12A3}"/>
              </a:ext>
            </a:extLst>
          </p:cNvPr>
          <p:cNvSpPr/>
          <p:nvPr userDrawn="1"/>
        </p:nvSpPr>
        <p:spPr>
          <a:xfrm>
            <a:off x="7598572" y="942577"/>
            <a:ext cx="1480343" cy="1480343"/>
          </a:xfrm>
          <a:prstGeom prst="ellipse">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6218" y="1721313"/>
            <a:ext cx="8344382" cy="2725343"/>
          </a:xfrm>
        </p:spPr>
        <p:txBody>
          <a:bodyPr anchor="b"/>
          <a:lstStyle>
            <a:lvl1pPr>
              <a:defRPr sz="6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14" name="Text Placeholder 13">
            <a:extLst>
              <a:ext uri="{FF2B5EF4-FFF2-40B4-BE49-F238E27FC236}">
                <a16:creationId xmlns:a16="http://schemas.microsoft.com/office/drawing/2014/main" id="{1EA86046-0305-A2E2-ACAC-02DB51DC50E5}"/>
              </a:ext>
            </a:extLst>
          </p:cNvPr>
          <p:cNvSpPr>
            <a:spLocks noGrp="1"/>
          </p:cNvSpPr>
          <p:nvPr>
            <p:ph type="body" sz="quarter" idx="13" hasCustomPrompt="1"/>
          </p:nvPr>
        </p:nvSpPr>
        <p:spPr>
          <a:xfrm>
            <a:off x="266218" y="5011738"/>
            <a:ext cx="11413020" cy="1274940"/>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title style</a:t>
            </a:r>
          </a:p>
          <a:p>
            <a:pPr lvl="1"/>
            <a:r>
              <a:rPr lang="en-US"/>
              <a:t>Click to edit Master title style</a:t>
            </a:r>
          </a:p>
          <a:p>
            <a:pPr lvl="2"/>
            <a:r>
              <a:rPr lang="en-US"/>
              <a:t>Third level</a:t>
            </a:r>
          </a:p>
        </p:txBody>
      </p:sp>
      <p:pic>
        <p:nvPicPr>
          <p:cNvPr id="4" name="Picture 3" descr="A picture containing text, clipart, tableware&#10;&#10;Description automatically generated">
            <a:extLst>
              <a:ext uri="{FF2B5EF4-FFF2-40B4-BE49-F238E27FC236}">
                <a16:creationId xmlns:a16="http://schemas.microsoft.com/office/drawing/2014/main" id="{5EAD0167-0362-3BAD-A3AF-01E37CD262B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
        <p:nvSpPr>
          <p:cNvPr id="5" name="Slide Number Placeholder 25">
            <a:extLst>
              <a:ext uri="{FF2B5EF4-FFF2-40B4-BE49-F238E27FC236}">
                <a16:creationId xmlns:a16="http://schemas.microsoft.com/office/drawing/2014/main" id="{FB1D2859-C0FE-FFA1-78B8-64C284336DE5}"/>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Tree>
    <p:extLst>
      <p:ext uri="{BB962C8B-B14F-4D97-AF65-F5344CB8AC3E}">
        <p14:creationId xmlns:p14="http://schemas.microsoft.com/office/powerpoint/2010/main" val="250143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B656E2-D3F3-4F04-3A76-B456547CC5A4}"/>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clipart, tableware&#10;&#10;Description automatically generated">
            <a:extLst>
              <a:ext uri="{FF2B5EF4-FFF2-40B4-BE49-F238E27FC236}">
                <a16:creationId xmlns:a16="http://schemas.microsoft.com/office/drawing/2014/main" id="{B75C9543-218C-97E6-9F82-B5DAF636A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7" name="Picture 6" descr="Logo&#10;&#10;Description automatically generated">
            <a:extLst>
              <a:ext uri="{FF2B5EF4-FFF2-40B4-BE49-F238E27FC236}">
                <a16:creationId xmlns:a16="http://schemas.microsoft.com/office/drawing/2014/main" id="{0B245C25-3EE3-BF59-1B09-2D377912A7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8" name="Rectangle: Top Corners Rounded 7">
            <a:extLst>
              <a:ext uri="{FF2B5EF4-FFF2-40B4-BE49-F238E27FC236}">
                <a16:creationId xmlns:a16="http://schemas.microsoft.com/office/drawing/2014/main" id="{9B7E8042-A96F-04B7-C12F-EC3073A615A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ackground pattern&#10;&#10;Description automatically generated">
            <a:extLst>
              <a:ext uri="{FF2B5EF4-FFF2-40B4-BE49-F238E27FC236}">
                <a16:creationId xmlns:a16="http://schemas.microsoft.com/office/drawing/2014/main" id="{9EDD6746-418A-9541-7B85-448E050F984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3" name="Content Placeholder 2"/>
          <p:cNvSpPr>
            <a:spLocks noGrp="1"/>
          </p:cNvSpPr>
          <p:nvPr>
            <p:ph sz="half" idx="1"/>
          </p:nvPr>
        </p:nvSpPr>
        <p:spPr>
          <a:xfrm>
            <a:off x="376287"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86BCBDA5-4BA1-F0D8-FCF2-95E5457FAE05}"/>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5">
            <a:extLst>
              <a:ext uri="{FF2B5EF4-FFF2-40B4-BE49-F238E27FC236}">
                <a16:creationId xmlns:a16="http://schemas.microsoft.com/office/drawing/2014/main" id="{AEBB9D08-A253-C3FF-12CE-21934FDA5A7C}"/>
              </a:ext>
            </a:extLst>
          </p:cNvPr>
          <p:cNvSpPr>
            <a:spLocks noGrp="1"/>
          </p:cNvSpPr>
          <p:nvPr>
            <p:ph type="sldNum" sz="quarter" idx="12"/>
          </p:nvPr>
        </p:nvSpPr>
        <p:spPr>
          <a:xfrm>
            <a:off x="521355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dirty="0"/>
          </a:p>
        </p:txBody>
      </p:sp>
      <p:sp>
        <p:nvSpPr>
          <p:cNvPr id="6" name="Title 1">
            <a:extLst>
              <a:ext uri="{FF2B5EF4-FFF2-40B4-BE49-F238E27FC236}">
                <a16:creationId xmlns:a16="http://schemas.microsoft.com/office/drawing/2014/main" id="{A2146182-A1FF-496E-0394-29540CB5898F}"/>
              </a:ext>
            </a:extLst>
          </p:cNvPr>
          <p:cNvSpPr>
            <a:spLocks noGrp="1"/>
          </p:cNvSpPr>
          <p:nvPr>
            <p:ph type="title"/>
          </p:nvPr>
        </p:nvSpPr>
        <p:spPr>
          <a:xfrm>
            <a:off x="381400" y="249711"/>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Tree>
    <p:extLst>
      <p:ext uri="{BB962C8B-B14F-4D97-AF65-F5344CB8AC3E}">
        <p14:creationId xmlns:p14="http://schemas.microsoft.com/office/powerpoint/2010/main" val="36146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89145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91760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86DBAA-8A94-4408-9D41-1BFB53B4CF7F}" type="slidenum">
              <a:rPr lang="en-US" smtClean="0"/>
              <a:t>‹#›</a:t>
            </a:fld>
            <a:endParaRPr lang="en-US" dirty="0"/>
          </a:p>
        </p:txBody>
      </p:sp>
    </p:spTree>
    <p:extLst>
      <p:ext uri="{BB962C8B-B14F-4D97-AF65-F5344CB8AC3E}">
        <p14:creationId xmlns:p14="http://schemas.microsoft.com/office/powerpoint/2010/main" val="11017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6DBAA-8A94-4408-9D41-1BFB53B4CF7F}" type="slidenum">
              <a:rPr lang="en-US" smtClean="0"/>
              <a:t>‹#›</a:t>
            </a:fld>
            <a:endParaRPr lang="en-US" dirty="0"/>
          </a:p>
        </p:txBody>
      </p:sp>
    </p:spTree>
    <p:extLst>
      <p:ext uri="{BB962C8B-B14F-4D97-AF65-F5344CB8AC3E}">
        <p14:creationId xmlns:p14="http://schemas.microsoft.com/office/powerpoint/2010/main" val="1437186128"/>
      </p:ext>
    </p:extLst>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98" r:id="rId14"/>
    <p:sldLayoutId id="2147483699" r:id="rId15"/>
    <p:sldLayoutId id="214748370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Y8n-jhd4d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p:txBody>
          <a:bodyPr/>
          <a:lstStyle/>
          <a:p>
            <a:r>
              <a:rPr lang="en-US" dirty="0"/>
              <a:t>Situation Monitoring</a:t>
            </a:r>
          </a:p>
        </p:txBody>
      </p:sp>
      <p:sp>
        <p:nvSpPr>
          <p:cNvPr id="7" name="Subtitle 6">
            <a:extLst>
              <a:ext uri="{FF2B5EF4-FFF2-40B4-BE49-F238E27FC236}">
                <a16:creationId xmlns:a16="http://schemas.microsoft.com/office/drawing/2014/main" id="{52A0DFF9-6180-8826-F614-AAA6CD8F4067}"/>
              </a:ext>
            </a:extLst>
          </p:cNvPr>
          <p:cNvSpPr>
            <a:spLocks noGrp="1"/>
          </p:cNvSpPr>
          <p:nvPr>
            <p:ph type="subTitle" idx="1"/>
          </p:nvPr>
        </p:nvSpPr>
        <p:spPr/>
        <p:txBody>
          <a:bodyPr/>
          <a:lstStyle/>
          <a:p>
            <a:r>
              <a:rPr lang="en-US" dirty="0"/>
              <a:t>Module 3</a:t>
            </a:r>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E7030D2-9355-5283-73EC-1AE4AA31D8A5}"/>
              </a:ext>
              <a:ext uri="{C183D7F6-B498-43B3-948B-1728B52AA6E4}">
                <adec:decorative xmlns:adec="http://schemas.microsoft.com/office/drawing/2017/decorative" val="1"/>
              </a:ext>
            </a:extLst>
          </p:cNvPr>
          <p:cNvSpPr/>
          <p:nvPr/>
        </p:nvSpPr>
        <p:spPr>
          <a:xfrm>
            <a:off x="765174" y="1047922"/>
            <a:ext cx="3340100" cy="33401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D8C8148-C497-2440-567B-B9FF220611A6}"/>
              </a:ext>
            </a:extLst>
          </p:cNvPr>
          <p:cNvSpPr>
            <a:spLocks noGrp="1"/>
          </p:cNvSpPr>
          <p:nvPr>
            <p:ph type="sldNum" sz="quarter" idx="12"/>
          </p:nvPr>
        </p:nvSpPr>
        <p:spPr/>
        <p:txBody>
          <a:bodyPr/>
          <a:lstStyle/>
          <a:p>
            <a:fld id="{BD86DBAA-8A94-4408-9D41-1BFB53B4CF7F}" type="slidenum">
              <a:rPr lang="en-US" smtClean="0"/>
              <a:pPr/>
              <a:t>1</a:t>
            </a:fld>
            <a:endParaRPr lang="en-US" dirty="0"/>
          </a:p>
        </p:txBody>
      </p:sp>
    </p:spTree>
    <p:extLst>
      <p:ext uri="{BB962C8B-B14F-4D97-AF65-F5344CB8AC3E}">
        <p14:creationId xmlns:p14="http://schemas.microsoft.com/office/powerpoint/2010/main" val="428030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ltLang="en-US" dirty="0"/>
              <a:t>How Shared Mental Models </a:t>
            </a:r>
            <a:br>
              <a:rPr lang="en-US" altLang="en-US" dirty="0"/>
            </a:br>
            <a:r>
              <a:rPr lang="en-US" altLang="en-US" dirty="0"/>
              <a:t>Help Teams</a:t>
            </a:r>
          </a:p>
        </p:txBody>
      </p:sp>
      <p:sp>
        <p:nvSpPr>
          <p:cNvPr id="10" name="Text Box 18">
            <a:extLst>
              <a:ext uri="{FF2B5EF4-FFF2-40B4-BE49-F238E27FC236}">
                <a16:creationId xmlns:a16="http://schemas.microsoft.com/office/drawing/2014/main" id="{5A732F4C-1F9F-65F1-A3DD-246CAE894B9B}"/>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21507" name="Rectangle 3"/>
          <p:cNvSpPr>
            <a:spLocks noGrp="1" noChangeArrowheads="1"/>
          </p:cNvSpPr>
          <p:nvPr>
            <p:ph type="body" idx="1"/>
          </p:nvPr>
        </p:nvSpPr>
        <p:spPr/>
        <p:txBody>
          <a:bodyPr/>
          <a:lstStyle/>
          <a:p>
            <a:r>
              <a:rPr lang="en-US" dirty="0"/>
              <a:t>Lead to mutual understanding of situation</a:t>
            </a:r>
          </a:p>
          <a:p>
            <a:r>
              <a:rPr lang="en-US" dirty="0"/>
              <a:t>Lead to more effective communication </a:t>
            </a:r>
          </a:p>
          <a:p>
            <a:r>
              <a:rPr lang="en-US" dirty="0"/>
              <a:t>Enable backup behaviors</a:t>
            </a:r>
          </a:p>
          <a:p>
            <a:r>
              <a:rPr lang="en-US" dirty="0"/>
              <a:t>Help ensure understanding of each other’</a:t>
            </a:r>
            <a:r>
              <a:rPr lang="en-US" altLang="ja-JP" dirty="0"/>
              <a:t>s roles and how they interplay</a:t>
            </a:r>
          </a:p>
          <a:p>
            <a:r>
              <a:rPr lang="en-US" dirty="0"/>
              <a:t>Enable better prediction and anticipation of team needs</a:t>
            </a:r>
          </a:p>
          <a:p>
            <a:r>
              <a:rPr lang="en-US" dirty="0"/>
              <a:t>Create commonality of effort and purpose</a:t>
            </a:r>
          </a:p>
        </p:txBody>
      </p:sp>
      <p:sp>
        <p:nvSpPr>
          <p:cNvPr id="2" name="Slide Number Placeholder 1">
            <a:extLst>
              <a:ext uri="{FF2B5EF4-FFF2-40B4-BE49-F238E27FC236}">
                <a16:creationId xmlns:a16="http://schemas.microsoft.com/office/drawing/2014/main" id="{97890440-3C93-13F6-8843-440E1E2E98B8}"/>
              </a:ext>
            </a:extLst>
          </p:cNvPr>
          <p:cNvSpPr>
            <a:spLocks noGrp="1"/>
          </p:cNvSpPr>
          <p:nvPr>
            <p:ph type="sldNum" sz="quarter" idx="12"/>
          </p:nvPr>
        </p:nvSpPr>
        <p:spPr/>
        <p:txBody>
          <a:bodyPr/>
          <a:lstStyle/>
          <a:p>
            <a:fld id="{BD86DBAA-8A94-4408-9D41-1BFB53B4CF7F}" type="slidenum">
              <a:rPr lang="en-US" smtClean="0"/>
              <a:pPr/>
              <a:t>10</a:t>
            </a:fld>
            <a:endParaRPr lang="en-US" dirty="0"/>
          </a:p>
        </p:txBody>
      </p:sp>
    </p:spTree>
    <p:extLst>
      <p:ext uri="{BB962C8B-B14F-4D97-AF65-F5344CB8AC3E}">
        <p14:creationId xmlns:p14="http://schemas.microsoft.com/office/powerpoint/2010/main" val="17002244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Grp="1" noChangeArrowheads="1"/>
          </p:cNvSpPr>
          <p:nvPr>
            <p:ph type="title"/>
          </p:nvPr>
        </p:nvSpPr>
        <p:spPr/>
        <p:txBody>
          <a:bodyPr/>
          <a:lstStyle/>
          <a:p>
            <a:r>
              <a:rPr lang="en-US" altLang="en-US" dirty="0"/>
              <a:t>A Shared Mental Model Is…</a:t>
            </a:r>
          </a:p>
        </p:txBody>
      </p:sp>
      <p:sp>
        <p:nvSpPr>
          <p:cNvPr id="16" name="Text Box 18">
            <a:extLst>
              <a:ext uri="{FF2B5EF4-FFF2-40B4-BE49-F238E27FC236}">
                <a16:creationId xmlns:a16="http://schemas.microsoft.com/office/drawing/2014/main" id="{EDBAC854-DB53-CB7A-A3F9-8317F816AA06}"/>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6" name="Content Placeholder 5">
            <a:extLst>
              <a:ext uri="{FF2B5EF4-FFF2-40B4-BE49-F238E27FC236}">
                <a16:creationId xmlns:a16="http://schemas.microsoft.com/office/drawing/2014/main" id="{96A5A686-D075-5AF8-4E36-811DC6C9FB9B}"/>
              </a:ext>
            </a:extLst>
          </p:cNvPr>
          <p:cNvSpPr>
            <a:spLocks noGrp="1"/>
          </p:cNvSpPr>
          <p:nvPr>
            <p:ph sz="half" idx="1"/>
          </p:nvPr>
        </p:nvSpPr>
        <p:spPr/>
        <p:txBody>
          <a:bodyPr/>
          <a:lstStyle/>
          <a:p>
            <a:r>
              <a:rPr lang="en-US" altLang="en-US" dirty="0"/>
              <a:t>The perception of, understanding of, or knowledge about a situation or process that is shared among team members through communication.</a:t>
            </a:r>
          </a:p>
          <a:p>
            <a:endParaRPr lang="en-US" dirty="0"/>
          </a:p>
        </p:txBody>
      </p:sp>
      <p:sp>
        <p:nvSpPr>
          <p:cNvPr id="11" name="Content Placeholder 10">
            <a:extLst>
              <a:ext uri="{FF2B5EF4-FFF2-40B4-BE49-F238E27FC236}">
                <a16:creationId xmlns:a16="http://schemas.microsoft.com/office/drawing/2014/main" id="{F542526B-9BBB-C9C7-14FC-34C3A9EE1ACF}"/>
              </a:ext>
            </a:extLst>
          </p:cNvPr>
          <p:cNvSpPr>
            <a:spLocks noGrp="1"/>
          </p:cNvSpPr>
          <p:nvPr>
            <p:ph sz="half" idx="2"/>
          </p:nvPr>
        </p:nvSpPr>
        <p:spPr>
          <a:xfrm>
            <a:off x="5818354" y="1910468"/>
            <a:ext cx="5822550" cy="423553"/>
          </a:xfrm>
        </p:spPr>
        <p:txBody>
          <a:bodyPr>
            <a:normAutofit/>
          </a:bodyPr>
          <a:lstStyle/>
          <a:p>
            <a:pPr marL="0" indent="0" algn="ctr">
              <a:buNone/>
            </a:pPr>
            <a:r>
              <a:rPr lang="en-US" altLang="en-US" sz="2400" dirty="0"/>
              <a:t>Who Lacks the Shared Mental Model?</a:t>
            </a:r>
          </a:p>
          <a:p>
            <a:pPr algn="ctr"/>
            <a:endParaRPr lang="en-US" sz="2400" dirty="0"/>
          </a:p>
        </p:txBody>
      </p:sp>
      <p:pic>
        <p:nvPicPr>
          <p:cNvPr id="8" name="Picture 7" descr="This image shows four men in yellow hazmat suits working on something in the grass while a man in shorts stands next to them staring off into the sky">
            <a:extLst>
              <a:ext uri="{FF2B5EF4-FFF2-40B4-BE49-F238E27FC236}">
                <a16:creationId xmlns:a16="http://schemas.microsoft.com/office/drawing/2014/main" id="{7E45BCCB-A924-E2DB-F45B-3749CBA70504}"/>
              </a:ext>
            </a:extLst>
          </p:cNvPr>
          <p:cNvPicPr>
            <a:picLocks noChangeAspect="1" noChangeArrowheads="1"/>
          </p:cNvPicPr>
          <p:nvPr/>
        </p:nvPicPr>
        <p:blipFill>
          <a:blip r:embed="rId3">
            <a:lum bright="10000" contrast="24000"/>
            <a:extLst>
              <a:ext uri="{28A0092B-C50C-407E-A947-70E740481C1C}">
                <a14:useLocalDpi xmlns:a14="http://schemas.microsoft.com/office/drawing/2010/main" val="0"/>
              </a:ext>
            </a:extLst>
          </a:blip>
          <a:srcRect/>
          <a:stretch>
            <a:fillRect/>
          </a:stretch>
        </p:blipFill>
        <p:spPr bwMode="auto">
          <a:xfrm>
            <a:off x="5818354" y="2334021"/>
            <a:ext cx="5822550" cy="368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80AE865-4846-4935-88F0-03EF0804260B}"/>
              </a:ext>
            </a:extLst>
          </p:cNvPr>
          <p:cNvSpPr>
            <a:spLocks noGrp="1"/>
          </p:cNvSpPr>
          <p:nvPr>
            <p:ph type="sldNum" sz="quarter" idx="12"/>
          </p:nvPr>
        </p:nvSpPr>
        <p:spPr/>
        <p:txBody>
          <a:bodyPr/>
          <a:lstStyle/>
          <a:p>
            <a:fld id="{BD86DBAA-8A94-4408-9D41-1BFB53B4CF7F}" type="slidenum">
              <a:rPr lang="en-US" smtClean="0"/>
              <a:pPr/>
              <a:t>11</a:t>
            </a:fld>
            <a:endParaRPr lang="en-US" dirty="0"/>
          </a:p>
        </p:txBody>
      </p:sp>
    </p:spTree>
    <p:extLst>
      <p:ext uri="{BB962C8B-B14F-4D97-AF65-F5344CB8AC3E}">
        <p14:creationId xmlns:p14="http://schemas.microsoft.com/office/powerpoint/2010/main" val="6935033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p:txBody>
          <a:bodyPr/>
          <a:lstStyle/>
          <a:p>
            <a:r>
              <a:rPr lang="en-US" altLang="en-US" dirty="0"/>
              <a:t>What Do You See?</a:t>
            </a:r>
          </a:p>
        </p:txBody>
      </p:sp>
      <p:sp>
        <p:nvSpPr>
          <p:cNvPr id="6" name="Text Box 18">
            <a:extLst>
              <a:ext uri="{FF2B5EF4-FFF2-40B4-BE49-F238E27FC236}">
                <a16:creationId xmlns:a16="http://schemas.microsoft.com/office/drawing/2014/main" id="{8F5B2892-3E0B-D779-5999-841969676CA5}"/>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pic>
        <p:nvPicPr>
          <p:cNvPr id="4" name="Picture 3" descr="This graphic shows three images that could look like different things: a vase or two people, a duck or a rabbit, and a young woman or an older woman.">
            <a:extLst>
              <a:ext uri="{FF2B5EF4-FFF2-40B4-BE49-F238E27FC236}">
                <a16:creationId xmlns:a16="http://schemas.microsoft.com/office/drawing/2014/main" id="{38561CF5-2F9E-EA7D-E49F-DF2E3BD55C63}"/>
              </a:ext>
            </a:extLst>
          </p:cNvPr>
          <p:cNvPicPr>
            <a:picLocks noChangeAspect="1"/>
          </p:cNvPicPr>
          <p:nvPr/>
        </p:nvPicPr>
        <p:blipFill>
          <a:blip r:embed="rId2"/>
          <a:stretch>
            <a:fillRect/>
          </a:stretch>
        </p:blipFill>
        <p:spPr>
          <a:xfrm>
            <a:off x="346973" y="2385456"/>
            <a:ext cx="11498053" cy="3273836"/>
          </a:xfrm>
          <a:prstGeom prst="rect">
            <a:avLst/>
          </a:prstGeom>
        </p:spPr>
      </p:pic>
      <p:sp>
        <p:nvSpPr>
          <p:cNvPr id="2" name="Slide Number Placeholder 1">
            <a:extLst>
              <a:ext uri="{FF2B5EF4-FFF2-40B4-BE49-F238E27FC236}">
                <a16:creationId xmlns:a16="http://schemas.microsoft.com/office/drawing/2014/main" id="{D79909A4-C65C-3DF8-7BD1-E11A8686108F}"/>
              </a:ext>
            </a:extLst>
          </p:cNvPr>
          <p:cNvSpPr>
            <a:spLocks noGrp="1"/>
          </p:cNvSpPr>
          <p:nvPr>
            <p:ph type="sldNum" sz="quarter" idx="12"/>
          </p:nvPr>
        </p:nvSpPr>
        <p:spPr/>
        <p:txBody>
          <a:bodyPr/>
          <a:lstStyle/>
          <a:p>
            <a:fld id="{BD86DBAA-8A94-4408-9D41-1BFB53B4CF7F}" type="slidenum">
              <a:rPr lang="en-US" smtClean="0"/>
              <a:pPr/>
              <a:t>12</a:t>
            </a:fld>
            <a:endParaRPr lang="en-US" dirty="0"/>
          </a:p>
        </p:txBody>
      </p:sp>
    </p:spTree>
    <p:extLst>
      <p:ext uri="{BB962C8B-B14F-4D97-AF65-F5344CB8AC3E}">
        <p14:creationId xmlns:p14="http://schemas.microsoft.com/office/powerpoint/2010/main" val="13063138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ltLang="en-US" dirty="0"/>
              <a:t>When and How To Share?</a:t>
            </a:r>
          </a:p>
        </p:txBody>
      </p:sp>
      <p:sp>
        <p:nvSpPr>
          <p:cNvPr id="10" name="Text Box 18">
            <a:extLst>
              <a:ext uri="{FF2B5EF4-FFF2-40B4-BE49-F238E27FC236}">
                <a16:creationId xmlns:a16="http://schemas.microsoft.com/office/drawing/2014/main" id="{B84C1772-DD9E-0EC4-9185-873A74F37DD2}"/>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25603" name="Rectangle 3"/>
          <p:cNvSpPr>
            <a:spLocks noGrp="1" noChangeArrowheads="1"/>
          </p:cNvSpPr>
          <p:nvPr>
            <p:ph sz="half" idx="1"/>
          </p:nvPr>
        </p:nvSpPr>
        <p:spPr/>
        <p:txBody>
          <a:bodyPr/>
          <a:lstStyle/>
          <a:p>
            <a:pPr marL="0" indent="0">
              <a:buNone/>
            </a:pPr>
            <a:r>
              <a:rPr lang="en-US" b="1" dirty="0"/>
              <a:t>When:</a:t>
            </a:r>
          </a:p>
          <a:p>
            <a:r>
              <a:rPr lang="en-US" dirty="0"/>
              <a:t>Briefs</a:t>
            </a:r>
          </a:p>
          <a:p>
            <a:r>
              <a:rPr lang="en-US" dirty="0"/>
              <a:t>Huddles</a:t>
            </a:r>
          </a:p>
          <a:p>
            <a:r>
              <a:rPr lang="en-US" dirty="0"/>
              <a:t>Debriefs</a:t>
            </a:r>
          </a:p>
          <a:p>
            <a:r>
              <a:rPr lang="en-US" dirty="0"/>
              <a:t>Transitions in care</a:t>
            </a:r>
          </a:p>
          <a:p>
            <a:endParaRPr lang="en-US" dirty="0"/>
          </a:p>
          <a:p>
            <a:pPr lvl="1"/>
            <a:endParaRPr lang="en-US" dirty="0"/>
          </a:p>
        </p:txBody>
      </p:sp>
      <p:sp>
        <p:nvSpPr>
          <p:cNvPr id="3" name="Content Placeholder 2">
            <a:extLst>
              <a:ext uri="{FF2B5EF4-FFF2-40B4-BE49-F238E27FC236}">
                <a16:creationId xmlns:a16="http://schemas.microsoft.com/office/drawing/2014/main" id="{DB19D30B-C978-0974-9C17-DA308C7F3495}"/>
              </a:ext>
            </a:extLst>
          </p:cNvPr>
          <p:cNvSpPr>
            <a:spLocks noGrp="1"/>
          </p:cNvSpPr>
          <p:nvPr>
            <p:ph sz="half" idx="2"/>
          </p:nvPr>
        </p:nvSpPr>
        <p:spPr/>
        <p:txBody>
          <a:bodyPr/>
          <a:lstStyle/>
          <a:p>
            <a:pPr marL="0" indent="0">
              <a:buNone/>
            </a:pPr>
            <a:r>
              <a:rPr lang="en-US" b="1" dirty="0"/>
              <a:t>How:</a:t>
            </a:r>
          </a:p>
          <a:p>
            <a:r>
              <a:rPr lang="en-US" dirty="0"/>
              <a:t>SBAR</a:t>
            </a:r>
          </a:p>
          <a:p>
            <a:r>
              <a:rPr lang="en-US" dirty="0"/>
              <a:t>Call-outs</a:t>
            </a:r>
          </a:p>
          <a:p>
            <a:r>
              <a:rPr lang="en-US" dirty="0"/>
              <a:t>Check-backs</a:t>
            </a:r>
          </a:p>
        </p:txBody>
      </p:sp>
      <p:sp>
        <p:nvSpPr>
          <p:cNvPr id="2" name="Slide Number Placeholder 1">
            <a:extLst>
              <a:ext uri="{FF2B5EF4-FFF2-40B4-BE49-F238E27FC236}">
                <a16:creationId xmlns:a16="http://schemas.microsoft.com/office/drawing/2014/main" id="{99B99E66-A8D4-7679-958F-0B48148E87D4}"/>
              </a:ext>
            </a:extLst>
          </p:cNvPr>
          <p:cNvSpPr>
            <a:spLocks noGrp="1"/>
          </p:cNvSpPr>
          <p:nvPr>
            <p:ph type="sldNum" sz="quarter" idx="12"/>
          </p:nvPr>
        </p:nvSpPr>
        <p:spPr/>
        <p:txBody>
          <a:bodyPr/>
          <a:lstStyle/>
          <a:p>
            <a:fld id="{BD86DBAA-8A94-4408-9D41-1BFB53B4CF7F}" type="slidenum">
              <a:rPr lang="en-US" smtClean="0"/>
              <a:pPr/>
              <a:t>13</a:t>
            </a:fld>
            <a:endParaRPr lang="en-US" dirty="0"/>
          </a:p>
        </p:txBody>
      </p:sp>
    </p:spTree>
    <p:extLst>
      <p:ext uri="{BB962C8B-B14F-4D97-AF65-F5344CB8AC3E}">
        <p14:creationId xmlns:p14="http://schemas.microsoft.com/office/powerpoint/2010/main" val="23346835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ltLang="en-US" dirty="0"/>
              <a:t>Tools To Support Situation </a:t>
            </a:r>
            <a:br>
              <a:rPr lang="en-US" altLang="en-US" dirty="0"/>
            </a:br>
            <a:r>
              <a:rPr lang="en-US" altLang="en-US" dirty="0"/>
              <a:t>Monitoring</a:t>
            </a:r>
          </a:p>
        </p:txBody>
      </p:sp>
      <p:sp>
        <p:nvSpPr>
          <p:cNvPr id="7" name="Text Box 18">
            <a:extLst>
              <a:ext uri="{FF2B5EF4-FFF2-40B4-BE49-F238E27FC236}">
                <a16:creationId xmlns:a16="http://schemas.microsoft.com/office/drawing/2014/main" id="{B54C041E-28EF-FF2F-9EB7-E71C84040F11}"/>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graphicFrame>
        <p:nvGraphicFramePr>
          <p:cNvPr id="5" name="Table 4">
            <a:extLst>
              <a:ext uri="{FF2B5EF4-FFF2-40B4-BE49-F238E27FC236}">
                <a16:creationId xmlns:a16="http://schemas.microsoft.com/office/drawing/2014/main" id="{0AE36CEA-73E0-6563-DD6E-64B505D19D49}"/>
              </a:ext>
            </a:extLst>
          </p:cNvPr>
          <p:cNvGraphicFramePr>
            <a:graphicFrameLocks noGrp="1"/>
          </p:cNvGraphicFramePr>
          <p:nvPr>
            <p:extLst>
              <p:ext uri="{D42A27DB-BD31-4B8C-83A1-F6EECF244321}">
                <p14:modId xmlns:p14="http://schemas.microsoft.com/office/powerpoint/2010/main" val="392460564"/>
              </p:ext>
            </p:extLst>
          </p:nvPr>
        </p:nvGraphicFramePr>
        <p:xfrm>
          <a:off x="1109936" y="2346960"/>
          <a:ext cx="9920842" cy="2346960"/>
        </p:xfrm>
        <a:graphic>
          <a:graphicData uri="http://schemas.openxmlformats.org/drawingml/2006/table">
            <a:tbl>
              <a:tblPr firstRow="1">
                <a:tableStyleId>{0505E3EF-67EA-436B-97B2-0124C06EBD24}</a:tableStyleId>
              </a:tblPr>
              <a:tblGrid>
                <a:gridCol w="2681796">
                  <a:extLst>
                    <a:ext uri="{9D8B030D-6E8A-4147-A177-3AD203B41FA5}">
                      <a16:colId xmlns:a16="http://schemas.microsoft.com/office/drawing/2014/main" val="2452709886"/>
                    </a:ext>
                  </a:extLst>
                </a:gridCol>
                <a:gridCol w="7239046">
                  <a:extLst>
                    <a:ext uri="{9D8B030D-6E8A-4147-A177-3AD203B41FA5}">
                      <a16:colId xmlns:a16="http://schemas.microsoft.com/office/drawing/2014/main" val="458243074"/>
                    </a:ext>
                  </a:extLst>
                </a:gridCol>
              </a:tblGrid>
              <a:tr h="206611">
                <a:tc>
                  <a:txBody>
                    <a:bodyPr/>
                    <a:lstStyle/>
                    <a:p>
                      <a:pPr algn="ctr" fontAlgn="b">
                        <a:spcBef>
                          <a:spcPts val="100"/>
                        </a:spcBef>
                        <a:spcAft>
                          <a:spcPts val="100"/>
                        </a:spcAft>
                      </a:pPr>
                      <a:r>
                        <a:rPr lang="en-US" sz="28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Tool</a:t>
                      </a:r>
                      <a:endParaRPr lang="en-US" sz="28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F277E"/>
                    </a:solidFill>
                  </a:tcPr>
                </a:tc>
                <a:tc>
                  <a:txBody>
                    <a:bodyPr/>
                    <a:lstStyle/>
                    <a:p>
                      <a:pPr algn="ctr" fontAlgn="b">
                        <a:spcBef>
                          <a:spcPts val="100"/>
                        </a:spcBef>
                        <a:spcAft>
                          <a:spcPts val="100"/>
                        </a:spcAft>
                      </a:pPr>
                      <a:r>
                        <a:rPr lang="en-US" sz="28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Use</a:t>
                      </a:r>
                      <a:endParaRPr lang="en-US" sz="28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F277E"/>
                    </a:solidFill>
                  </a:tcPr>
                </a:tc>
                <a:extLst>
                  <a:ext uri="{0D108BD9-81ED-4DB2-BD59-A6C34878D82A}">
                    <a16:rowId xmlns:a16="http://schemas.microsoft.com/office/drawing/2014/main" val="2178549090"/>
                  </a:ext>
                </a:extLst>
              </a:tr>
              <a:tr h="0">
                <a:tc>
                  <a:txBody>
                    <a:bodyPr/>
                    <a:lstStyle/>
                    <a:p>
                      <a:pPr algn="l" fontAlgn="b">
                        <a:spcBef>
                          <a:spcPts val="100"/>
                        </a:spcBef>
                        <a:spcAft>
                          <a:spcPts val="100"/>
                        </a:spcAft>
                      </a:pPr>
                      <a:r>
                        <a:rPr lang="en-US" sz="24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STEP</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F0F6"/>
                    </a:solidFill>
                  </a:tcPr>
                </a:tc>
                <a:tc>
                  <a:txBody>
                    <a:bodyPr/>
                    <a:lstStyle/>
                    <a:p>
                      <a:pPr algn="l" fontAlgn="b">
                        <a:spcBef>
                          <a:spcPts val="100"/>
                        </a:spcBef>
                        <a:spcAft>
                          <a:spcPts val="100"/>
                        </a:spcAft>
                      </a:pPr>
                      <a:r>
                        <a:rPr lang="en-US" sz="24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Patient Status</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F0F6"/>
                    </a:solidFill>
                  </a:tcPr>
                </a:tc>
                <a:extLst>
                  <a:ext uri="{0D108BD9-81ED-4DB2-BD59-A6C34878D82A}">
                    <a16:rowId xmlns:a16="http://schemas.microsoft.com/office/drawing/2014/main" val="3364147089"/>
                  </a:ext>
                </a:extLst>
              </a:tr>
              <a:tr h="0">
                <a:tc>
                  <a:txBody>
                    <a:bodyPr/>
                    <a:lstStyle/>
                    <a:p>
                      <a:pPr algn="l" fontAlgn="b">
                        <a:spcBef>
                          <a:spcPts val="100"/>
                        </a:spcBef>
                        <a:spcAft>
                          <a:spcPts val="100"/>
                        </a:spcAft>
                      </a:pPr>
                      <a:r>
                        <a:rPr lang="en-US" sz="24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I’M SAFE</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fontAlgn="b">
                        <a:spcBef>
                          <a:spcPts val="100"/>
                        </a:spcBef>
                        <a:spcAft>
                          <a:spcPts val="100"/>
                        </a:spcAft>
                      </a:pPr>
                      <a:r>
                        <a:rPr lang="en-US" sz="24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Team Member Status</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77092077"/>
                  </a:ext>
                </a:extLst>
              </a:tr>
              <a:tr h="187481">
                <a:tc>
                  <a:txBody>
                    <a:bodyPr/>
                    <a:lstStyle/>
                    <a:p>
                      <a:pPr algn="l" fontAlgn="b">
                        <a:spcBef>
                          <a:spcPts val="100"/>
                        </a:spcBef>
                        <a:spcAft>
                          <a:spcPts val="100"/>
                        </a:spcAft>
                      </a:pPr>
                      <a:r>
                        <a:rPr lang="en-US" sz="24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Cross-Monitoring</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F0F6"/>
                    </a:solidFill>
                  </a:tcPr>
                </a:tc>
                <a:tc>
                  <a:txBody>
                    <a:bodyPr/>
                    <a:lstStyle/>
                    <a:p>
                      <a:pPr algn="l" fontAlgn="b">
                        <a:spcBef>
                          <a:spcPts val="100"/>
                        </a:spcBef>
                        <a:spcAft>
                          <a:spcPts val="100"/>
                        </a:spcAft>
                      </a:pPr>
                      <a:r>
                        <a:rPr lang="en-US" sz="24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Status of Environment and Other Team Members</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F0F6"/>
                    </a:solidFill>
                  </a:tcPr>
                </a:tc>
                <a:extLst>
                  <a:ext uri="{0D108BD9-81ED-4DB2-BD59-A6C34878D82A}">
                    <a16:rowId xmlns:a16="http://schemas.microsoft.com/office/drawing/2014/main" val="3478194028"/>
                  </a:ext>
                </a:extLst>
              </a:tr>
              <a:tr h="0">
                <a:tc>
                  <a:txBody>
                    <a:bodyPr/>
                    <a:lstStyle/>
                    <a:p>
                      <a:pPr algn="l" fontAlgn="b">
                        <a:spcBef>
                          <a:spcPts val="100"/>
                        </a:spcBef>
                        <a:spcAft>
                          <a:spcPts val="100"/>
                        </a:spcAft>
                      </a:pPr>
                      <a:r>
                        <a:rPr lang="en-US" sz="24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STAR</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l" fontAlgn="b">
                        <a:spcBef>
                          <a:spcPts val="100"/>
                        </a:spcBef>
                        <a:spcAft>
                          <a:spcPts val="100"/>
                        </a:spcAft>
                      </a:pPr>
                      <a:r>
                        <a:rPr lang="en-US" sz="2400" b="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Status of Specific Activities or Tasks</a:t>
                      </a:r>
                      <a:endPar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3152" marR="7315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107928640"/>
                  </a:ext>
                </a:extLst>
              </a:tr>
            </a:tbl>
          </a:graphicData>
        </a:graphic>
      </p:graphicFrame>
      <p:sp>
        <p:nvSpPr>
          <p:cNvPr id="2" name="Slide Number Placeholder 1">
            <a:extLst>
              <a:ext uri="{FF2B5EF4-FFF2-40B4-BE49-F238E27FC236}">
                <a16:creationId xmlns:a16="http://schemas.microsoft.com/office/drawing/2014/main" id="{2BF10DE2-5F28-3461-5374-2810832802ED}"/>
              </a:ext>
            </a:extLst>
          </p:cNvPr>
          <p:cNvSpPr>
            <a:spLocks noGrp="1"/>
          </p:cNvSpPr>
          <p:nvPr>
            <p:ph type="sldNum" sz="quarter" idx="12"/>
          </p:nvPr>
        </p:nvSpPr>
        <p:spPr/>
        <p:txBody>
          <a:bodyPr/>
          <a:lstStyle/>
          <a:p>
            <a:fld id="{BD86DBAA-8A94-4408-9D41-1BFB53B4CF7F}" type="slidenum">
              <a:rPr lang="en-US" smtClean="0"/>
              <a:pPr/>
              <a:t>14</a:t>
            </a:fld>
            <a:endParaRPr lang="en-US" dirty="0"/>
          </a:p>
        </p:txBody>
      </p:sp>
    </p:spTree>
    <p:extLst>
      <p:ext uri="{BB962C8B-B14F-4D97-AF65-F5344CB8AC3E}">
        <p14:creationId xmlns:p14="http://schemas.microsoft.com/office/powerpoint/2010/main" val="29176804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B299F41E-E4DB-21B8-2693-607ECF6EC506}"/>
              </a:ext>
            </a:extLst>
          </p:cNvPr>
          <p:cNvSpPr>
            <a:spLocks noGrp="1" noChangeArrowheads="1"/>
          </p:cNvSpPr>
          <p:nvPr>
            <p:ph type="title"/>
          </p:nvPr>
        </p:nvSpPr>
        <p:spPr>
          <a:xfrm>
            <a:off x="381400" y="249711"/>
            <a:ext cx="10532563" cy="1325563"/>
          </a:xfrm>
        </p:spPr>
        <p:txBody>
          <a:bodyPr/>
          <a:lstStyle/>
          <a:p>
            <a:r>
              <a:rPr lang="en-US" altLang="en-US" dirty="0"/>
              <a:t>Status of Patient</a:t>
            </a:r>
          </a:p>
        </p:txBody>
      </p:sp>
      <p:sp>
        <p:nvSpPr>
          <p:cNvPr id="8" name="Text Box 18">
            <a:extLst>
              <a:ext uri="{FF2B5EF4-FFF2-40B4-BE49-F238E27FC236}">
                <a16:creationId xmlns:a16="http://schemas.microsoft.com/office/drawing/2014/main" id="{C28E382D-6A9F-D4DB-F7E9-A0182503C946}"/>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pic>
        <p:nvPicPr>
          <p:cNvPr id="3074" name="Picture 8" descr=" STEP is a mnemonic tool that can help individuals monitor critical elements of a situation and overall environment: status of patient, team members, environment, and progress toward goal.d">
            <a:extLst>
              <a:ext uri="{FF2B5EF4-FFF2-40B4-BE49-F238E27FC236}">
                <a16:creationId xmlns:a16="http://schemas.microsoft.com/office/drawing/2014/main" id="{C2770AA1-32B9-1502-B619-7850199E2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00" y="1795462"/>
            <a:ext cx="5592137" cy="445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5548F2A-3215-9D3F-C831-A17D9ED6B8EF}"/>
              </a:ext>
            </a:extLst>
          </p:cNvPr>
          <p:cNvSpPr>
            <a:spLocks noGrp="1"/>
          </p:cNvSpPr>
          <p:nvPr>
            <p:ph idx="1"/>
          </p:nvPr>
        </p:nvSpPr>
        <p:spPr>
          <a:xfrm>
            <a:off x="6306532" y="1890711"/>
            <a:ext cx="5885468" cy="4602164"/>
          </a:xfrm>
        </p:spPr>
        <p:txBody>
          <a:bodyPr>
            <a:normAutofit lnSpcReduction="10000"/>
          </a:bodyPr>
          <a:lstStyle/>
          <a:p>
            <a:r>
              <a:rPr lang="en-US" altLang="en-US" dirty="0"/>
              <a:t>Patient History</a:t>
            </a:r>
          </a:p>
          <a:p>
            <a:r>
              <a:rPr lang="en-US" altLang="en-US" dirty="0"/>
              <a:t>Vital Signs</a:t>
            </a:r>
          </a:p>
          <a:p>
            <a:r>
              <a:rPr lang="en-US" altLang="en-US" dirty="0"/>
              <a:t>Medications</a:t>
            </a:r>
          </a:p>
          <a:p>
            <a:r>
              <a:rPr lang="en-US" altLang="en-US" dirty="0"/>
              <a:t>Physical Exam</a:t>
            </a:r>
          </a:p>
          <a:p>
            <a:r>
              <a:rPr lang="en-US" altLang="en-US" dirty="0"/>
              <a:t>Plan of Care</a:t>
            </a:r>
          </a:p>
          <a:p>
            <a:r>
              <a:rPr lang="en-US" altLang="en-US" dirty="0"/>
              <a:t>Psychosocial Condition</a:t>
            </a:r>
          </a:p>
          <a:p>
            <a:r>
              <a:rPr lang="en-US" altLang="en-US" dirty="0"/>
              <a:t>Patient Preferences or Concerns</a:t>
            </a:r>
          </a:p>
          <a:p>
            <a:r>
              <a:rPr lang="en-US" altLang="en-US" dirty="0"/>
              <a:t>If Patient Has Limited English Proficiency</a:t>
            </a:r>
          </a:p>
          <a:p>
            <a:endParaRPr lang="en-US" dirty="0"/>
          </a:p>
        </p:txBody>
      </p:sp>
      <p:sp>
        <p:nvSpPr>
          <p:cNvPr id="2" name="Slide Number Placeholder 1">
            <a:extLst>
              <a:ext uri="{FF2B5EF4-FFF2-40B4-BE49-F238E27FC236}">
                <a16:creationId xmlns:a16="http://schemas.microsoft.com/office/drawing/2014/main" id="{6DA8F4AE-51BF-FF65-4808-B2D817DFB556}"/>
              </a:ext>
            </a:extLst>
          </p:cNvPr>
          <p:cNvSpPr>
            <a:spLocks noGrp="1"/>
          </p:cNvSpPr>
          <p:nvPr>
            <p:ph type="sldNum" sz="quarter" idx="12"/>
          </p:nvPr>
        </p:nvSpPr>
        <p:spPr/>
        <p:txBody>
          <a:bodyPr/>
          <a:lstStyle/>
          <a:p>
            <a:fld id="{BD86DBAA-8A94-4408-9D41-1BFB53B4CF7F}" type="slidenum">
              <a:rPr lang="en-US" smtClean="0"/>
              <a:pPr/>
              <a:t>15</a:t>
            </a:fld>
            <a:endParaRPr lang="en-US" dirty="0"/>
          </a:p>
        </p:txBody>
      </p:sp>
    </p:spTree>
    <p:extLst>
      <p:ext uri="{BB962C8B-B14F-4D97-AF65-F5344CB8AC3E}">
        <p14:creationId xmlns:p14="http://schemas.microsoft.com/office/powerpoint/2010/main" val="20212226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B299F41E-E4DB-21B8-2693-607ECF6EC506}"/>
              </a:ext>
            </a:extLst>
          </p:cNvPr>
          <p:cNvSpPr>
            <a:spLocks noGrp="1" noChangeArrowheads="1"/>
          </p:cNvSpPr>
          <p:nvPr>
            <p:ph type="title"/>
          </p:nvPr>
        </p:nvSpPr>
        <p:spPr>
          <a:xfrm>
            <a:off x="381400" y="249711"/>
            <a:ext cx="10532563" cy="1325563"/>
          </a:xfrm>
        </p:spPr>
        <p:txBody>
          <a:bodyPr/>
          <a:lstStyle/>
          <a:p>
            <a:r>
              <a:rPr lang="en-US" altLang="en-US" dirty="0"/>
              <a:t>Team Members</a:t>
            </a:r>
          </a:p>
        </p:txBody>
      </p:sp>
      <p:sp>
        <p:nvSpPr>
          <p:cNvPr id="13" name="Text Box 18">
            <a:extLst>
              <a:ext uri="{FF2B5EF4-FFF2-40B4-BE49-F238E27FC236}">
                <a16:creationId xmlns:a16="http://schemas.microsoft.com/office/drawing/2014/main" id="{EFA4E2D2-F97D-2F14-6CD3-DDB14E9135FA}"/>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pic>
        <p:nvPicPr>
          <p:cNvPr id="4098" name="Picture 8" descr=" STEP is a mnemonic tool that can help individuals monitor critical elements of a situation and overall environment: status of patient, team members, environment, and progress toward goal.">
            <a:extLst>
              <a:ext uri="{FF2B5EF4-FFF2-40B4-BE49-F238E27FC236}">
                <a16:creationId xmlns:a16="http://schemas.microsoft.com/office/drawing/2014/main" id="{146EB9FB-54A3-DCB9-BF56-F63D3A771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00" y="1795463"/>
            <a:ext cx="5590476" cy="444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05014743-DBA0-E0ED-EF41-8A42AA862CA8}"/>
              </a:ext>
            </a:extLst>
          </p:cNvPr>
          <p:cNvSpPr txBox="1">
            <a:spLocks/>
          </p:cNvSpPr>
          <p:nvPr/>
        </p:nvSpPr>
        <p:spPr>
          <a:xfrm>
            <a:off x="6306532" y="1890711"/>
            <a:ext cx="5504063" cy="4602164"/>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000"/>
              </a:spcBef>
              <a:buFont typeface="Arial" panose="020B0604020202020204" pitchFamily="34" charset="0"/>
              <a:buChar char="•"/>
              <a:defRPr sz="2800" kern="1200">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Fatigue</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Workload </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Task Performance</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Skill Level</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Stress Level</a:t>
            </a:r>
          </a:p>
        </p:txBody>
      </p:sp>
      <p:sp>
        <p:nvSpPr>
          <p:cNvPr id="2" name="Slide Number Placeholder 1">
            <a:extLst>
              <a:ext uri="{FF2B5EF4-FFF2-40B4-BE49-F238E27FC236}">
                <a16:creationId xmlns:a16="http://schemas.microsoft.com/office/drawing/2014/main" id="{2EF2A90A-2DBF-658B-16AE-455611FE9F89}"/>
              </a:ext>
            </a:extLst>
          </p:cNvPr>
          <p:cNvSpPr>
            <a:spLocks noGrp="1"/>
          </p:cNvSpPr>
          <p:nvPr>
            <p:ph type="sldNum" sz="quarter" idx="12"/>
          </p:nvPr>
        </p:nvSpPr>
        <p:spPr/>
        <p:txBody>
          <a:bodyPr/>
          <a:lstStyle/>
          <a:p>
            <a:fld id="{BD86DBAA-8A94-4408-9D41-1BFB53B4CF7F}" type="slidenum">
              <a:rPr lang="en-US" smtClean="0"/>
              <a:pPr/>
              <a:t>16</a:t>
            </a:fld>
            <a:endParaRPr lang="en-US" dirty="0"/>
          </a:p>
        </p:txBody>
      </p:sp>
    </p:spTree>
    <p:extLst>
      <p:ext uri="{BB962C8B-B14F-4D97-AF65-F5344CB8AC3E}">
        <p14:creationId xmlns:p14="http://schemas.microsoft.com/office/powerpoint/2010/main" val="11078093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B299F41E-E4DB-21B8-2693-607ECF6EC506}"/>
              </a:ext>
            </a:extLst>
          </p:cNvPr>
          <p:cNvSpPr>
            <a:spLocks noGrp="1" noChangeArrowheads="1"/>
          </p:cNvSpPr>
          <p:nvPr>
            <p:ph type="title"/>
          </p:nvPr>
        </p:nvSpPr>
        <p:spPr>
          <a:xfrm>
            <a:off x="381400" y="249711"/>
            <a:ext cx="10532563" cy="1325563"/>
          </a:xfrm>
        </p:spPr>
        <p:txBody>
          <a:bodyPr/>
          <a:lstStyle/>
          <a:p>
            <a:r>
              <a:rPr lang="en-US" altLang="en-US" dirty="0"/>
              <a:t>Environment</a:t>
            </a:r>
          </a:p>
        </p:txBody>
      </p:sp>
      <p:sp>
        <p:nvSpPr>
          <p:cNvPr id="8" name="Text Box 18">
            <a:extLst>
              <a:ext uri="{FF2B5EF4-FFF2-40B4-BE49-F238E27FC236}">
                <a16:creationId xmlns:a16="http://schemas.microsoft.com/office/drawing/2014/main" id="{FC7B6DED-EF91-80EF-8D0F-BA1184C7B279}"/>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pic>
        <p:nvPicPr>
          <p:cNvPr id="5122" name="Picture 8" descr="STEP is a mnemonic tool that can help individuals monitor critical elements of a situation and overall environment: status of patient, team members, environment, and progress toward goal.">
            <a:extLst>
              <a:ext uri="{FF2B5EF4-FFF2-40B4-BE49-F238E27FC236}">
                <a16:creationId xmlns:a16="http://schemas.microsoft.com/office/drawing/2014/main" id="{29F9427B-1078-8EB9-649F-5CBA96C73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00" y="1795810"/>
            <a:ext cx="5595622" cy="445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12F79235-9789-E109-DC7D-7E215AAD52A0}"/>
              </a:ext>
            </a:extLst>
          </p:cNvPr>
          <p:cNvSpPr txBox="1">
            <a:spLocks/>
          </p:cNvSpPr>
          <p:nvPr/>
        </p:nvSpPr>
        <p:spPr>
          <a:xfrm>
            <a:off x="6306532" y="1890711"/>
            <a:ext cx="5504063" cy="4602164"/>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000"/>
              </a:spcBef>
              <a:buFont typeface="Arial" panose="020B0604020202020204" pitchFamily="34" charset="0"/>
              <a:buChar char="•"/>
              <a:defRPr sz="2800" kern="1200">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Facility information, including occupancy levels</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Administrative information and available staff</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Human resources</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Triage acuity</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Community or facility disease outbreaks</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Equipment status</a:t>
            </a:r>
          </a:p>
        </p:txBody>
      </p:sp>
      <p:sp>
        <p:nvSpPr>
          <p:cNvPr id="2" name="Slide Number Placeholder 1">
            <a:extLst>
              <a:ext uri="{FF2B5EF4-FFF2-40B4-BE49-F238E27FC236}">
                <a16:creationId xmlns:a16="http://schemas.microsoft.com/office/drawing/2014/main" id="{3AC6D010-B50A-5DDB-E167-5F585BC89003}"/>
              </a:ext>
            </a:extLst>
          </p:cNvPr>
          <p:cNvSpPr>
            <a:spLocks noGrp="1"/>
          </p:cNvSpPr>
          <p:nvPr>
            <p:ph type="sldNum" sz="quarter" idx="12"/>
          </p:nvPr>
        </p:nvSpPr>
        <p:spPr/>
        <p:txBody>
          <a:bodyPr/>
          <a:lstStyle/>
          <a:p>
            <a:fld id="{BD86DBAA-8A94-4408-9D41-1BFB53B4CF7F}" type="slidenum">
              <a:rPr lang="en-US" smtClean="0"/>
              <a:pPr/>
              <a:t>17</a:t>
            </a:fld>
            <a:endParaRPr lang="en-US" dirty="0"/>
          </a:p>
        </p:txBody>
      </p:sp>
    </p:spTree>
    <p:extLst>
      <p:ext uri="{BB962C8B-B14F-4D97-AF65-F5344CB8AC3E}">
        <p14:creationId xmlns:p14="http://schemas.microsoft.com/office/powerpoint/2010/main" val="23875390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B299F41E-E4DB-21B8-2693-607ECF6EC506}"/>
              </a:ext>
            </a:extLst>
          </p:cNvPr>
          <p:cNvSpPr>
            <a:spLocks noGrp="1" noChangeArrowheads="1"/>
          </p:cNvSpPr>
          <p:nvPr>
            <p:ph type="title"/>
          </p:nvPr>
        </p:nvSpPr>
        <p:spPr>
          <a:xfrm>
            <a:off x="381400" y="249711"/>
            <a:ext cx="10532563" cy="1325563"/>
          </a:xfrm>
        </p:spPr>
        <p:txBody>
          <a:bodyPr/>
          <a:lstStyle/>
          <a:p>
            <a:r>
              <a:rPr lang="en-US" altLang="en-US" dirty="0"/>
              <a:t>Progress Toward Goal</a:t>
            </a:r>
          </a:p>
        </p:txBody>
      </p:sp>
      <p:sp>
        <p:nvSpPr>
          <p:cNvPr id="8" name="Text Box 18">
            <a:extLst>
              <a:ext uri="{FF2B5EF4-FFF2-40B4-BE49-F238E27FC236}">
                <a16:creationId xmlns:a16="http://schemas.microsoft.com/office/drawing/2014/main" id="{E18D302F-B7FA-EFC2-9C76-81CB17796CB7}"/>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pic>
        <p:nvPicPr>
          <p:cNvPr id="6146" name="Picture 8" descr="TEP is a mnemonic tool that can help individuals monitor critical elements of a situation and overall environment: status of patient, team members, environment, and progress toward goal.">
            <a:extLst>
              <a:ext uri="{FF2B5EF4-FFF2-40B4-BE49-F238E27FC236}">
                <a16:creationId xmlns:a16="http://schemas.microsoft.com/office/drawing/2014/main" id="{4C1915D8-92AA-A1DE-1AD3-A41B4F200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00" y="1795463"/>
            <a:ext cx="5590476" cy="444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C8A53883-3191-F94B-8C23-4C7708710F57}"/>
              </a:ext>
            </a:extLst>
          </p:cNvPr>
          <p:cNvSpPr txBox="1">
            <a:spLocks/>
          </p:cNvSpPr>
          <p:nvPr/>
        </p:nvSpPr>
        <p:spPr>
          <a:xfrm>
            <a:off x="6306532" y="1890711"/>
            <a:ext cx="5504063" cy="4602164"/>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000"/>
              </a:spcBef>
              <a:buFont typeface="Arial" panose="020B0604020202020204" pitchFamily="34" charset="0"/>
              <a:buChar char="•"/>
              <a:defRPr sz="2800" kern="1200">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Call a Huddle!</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Status of Team’s Patients</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Goal of Team</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Tasks/Actions That Are or Need To Be Completed </a:t>
            </a:r>
          </a:p>
          <a:p>
            <a:pPr marL="401638" indent="-285750">
              <a:spcBef>
                <a:spcPct val="20000"/>
              </a:spcBef>
              <a:buClr>
                <a:srgbClr val="5F277E"/>
              </a:buClr>
              <a:buFont typeface="Arial" panose="020B0604020202020204" pitchFamily="34" charset="0"/>
              <a:buChar char="•"/>
            </a:pPr>
            <a:r>
              <a:rPr lang="en-US" altLang="en-US" sz="2800" dirty="0">
                <a:solidFill>
                  <a:srgbClr val="5F277E"/>
                </a:solidFill>
                <a:latin typeface="Open Sans" panose="020B0606030504020204" pitchFamily="34" charset="0"/>
                <a:ea typeface="Open Sans" panose="020B0606030504020204" pitchFamily="34" charset="0"/>
                <a:cs typeface="Open Sans" panose="020B0606030504020204" pitchFamily="34" charset="0"/>
              </a:rPr>
              <a:t>Plan Still Appropriate</a:t>
            </a:r>
          </a:p>
        </p:txBody>
      </p:sp>
      <p:sp>
        <p:nvSpPr>
          <p:cNvPr id="2" name="Slide Number Placeholder 1">
            <a:extLst>
              <a:ext uri="{FF2B5EF4-FFF2-40B4-BE49-F238E27FC236}">
                <a16:creationId xmlns:a16="http://schemas.microsoft.com/office/drawing/2014/main" id="{2257F333-48A4-3324-022A-B2121B40AEE0}"/>
              </a:ext>
            </a:extLst>
          </p:cNvPr>
          <p:cNvSpPr>
            <a:spLocks noGrp="1"/>
          </p:cNvSpPr>
          <p:nvPr>
            <p:ph type="sldNum" sz="quarter" idx="12"/>
          </p:nvPr>
        </p:nvSpPr>
        <p:spPr/>
        <p:txBody>
          <a:bodyPr/>
          <a:lstStyle/>
          <a:p>
            <a:fld id="{BD86DBAA-8A94-4408-9D41-1BFB53B4CF7F}" type="slidenum">
              <a:rPr lang="en-US" smtClean="0"/>
              <a:pPr/>
              <a:t>18</a:t>
            </a:fld>
            <a:endParaRPr lang="en-US" dirty="0"/>
          </a:p>
        </p:txBody>
      </p:sp>
    </p:spTree>
    <p:extLst>
      <p:ext uri="{BB962C8B-B14F-4D97-AF65-F5344CB8AC3E}">
        <p14:creationId xmlns:p14="http://schemas.microsoft.com/office/powerpoint/2010/main" val="10265353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7"/>
          <p:cNvSpPr>
            <a:spLocks noGrp="1" noChangeArrowheads="1"/>
          </p:cNvSpPr>
          <p:nvPr>
            <p:ph type="title"/>
          </p:nvPr>
        </p:nvSpPr>
        <p:spPr/>
        <p:txBody>
          <a:bodyPr/>
          <a:lstStyle/>
          <a:p>
            <a:r>
              <a:rPr lang="en-US" altLang="en-US" dirty="0"/>
              <a:t>Tools for Situation Monitoring:</a:t>
            </a:r>
            <a:br>
              <a:rPr lang="en-US" altLang="en-US" dirty="0"/>
            </a:br>
            <a:r>
              <a:rPr lang="en-US" altLang="en-US" dirty="0"/>
              <a:t>I’M SAFE Checklist</a:t>
            </a:r>
          </a:p>
        </p:txBody>
      </p:sp>
      <p:sp>
        <p:nvSpPr>
          <p:cNvPr id="7" name="Text Box 18">
            <a:extLst>
              <a:ext uri="{FF2B5EF4-FFF2-40B4-BE49-F238E27FC236}">
                <a16:creationId xmlns:a16="http://schemas.microsoft.com/office/drawing/2014/main" id="{B55F8901-FD09-F822-C109-5DDE6914EE38}"/>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pic>
        <p:nvPicPr>
          <p:cNvPr id="2" name="Picture 1" descr=" STEP is a mnemonic tool that can help individuals monitor critical elements of a situation and overall environment: status of patient, team members, environment, and progress toward goal.">
            <a:extLst>
              <a:ext uri="{FF2B5EF4-FFF2-40B4-BE49-F238E27FC236}">
                <a16:creationId xmlns:a16="http://schemas.microsoft.com/office/drawing/2014/main" id="{B855030C-2A1C-2576-E997-4F356ADA0D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86299" y="1791660"/>
            <a:ext cx="4619403" cy="4286359"/>
          </a:xfrm>
          <a:prstGeom prst="rect">
            <a:avLst/>
          </a:prstGeom>
        </p:spPr>
      </p:pic>
      <p:sp>
        <p:nvSpPr>
          <p:cNvPr id="3" name="Slide Number Placeholder 2">
            <a:extLst>
              <a:ext uri="{FF2B5EF4-FFF2-40B4-BE49-F238E27FC236}">
                <a16:creationId xmlns:a16="http://schemas.microsoft.com/office/drawing/2014/main" id="{E8FD1F63-7755-1C15-8DCB-D36272CE97CB}"/>
              </a:ext>
            </a:extLst>
          </p:cNvPr>
          <p:cNvSpPr>
            <a:spLocks noGrp="1"/>
          </p:cNvSpPr>
          <p:nvPr>
            <p:ph type="sldNum" sz="quarter" idx="12"/>
          </p:nvPr>
        </p:nvSpPr>
        <p:spPr/>
        <p:txBody>
          <a:bodyPr/>
          <a:lstStyle/>
          <a:p>
            <a:fld id="{BD86DBAA-8A94-4408-9D41-1BFB53B4CF7F}" type="slidenum">
              <a:rPr lang="en-US" smtClean="0"/>
              <a:pPr/>
              <a:t>19</a:t>
            </a:fld>
            <a:endParaRPr lang="en-US" dirty="0"/>
          </a:p>
        </p:txBody>
      </p:sp>
    </p:spTree>
    <p:extLst>
      <p:ext uri="{BB962C8B-B14F-4D97-AF65-F5344CB8AC3E}">
        <p14:creationId xmlns:p14="http://schemas.microsoft.com/office/powerpoint/2010/main" val="5784279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
          <p:cNvSpPr>
            <a:spLocks noGrp="1" noChangeArrowheads="1"/>
          </p:cNvSpPr>
          <p:nvPr>
            <p:ph type="title"/>
          </p:nvPr>
        </p:nvSpPr>
        <p:spPr/>
        <p:txBody>
          <a:bodyPr/>
          <a:lstStyle/>
          <a:p>
            <a:r>
              <a:rPr lang="en-US" altLang="en-US" dirty="0"/>
              <a:t>Situation Monitoring Exercise:</a:t>
            </a:r>
            <a:br>
              <a:rPr lang="en-US" altLang="en-US" dirty="0"/>
            </a:br>
            <a:r>
              <a:rPr lang="en-US" altLang="en-US" dirty="0"/>
              <a:t>Rebuild Your Tower</a:t>
            </a:r>
          </a:p>
        </p:txBody>
      </p:sp>
      <p:sp>
        <p:nvSpPr>
          <p:cNvPr id="6" name="Text Box 18">
            <a:extLst>
              <a:ext uri="{FF2B5EF4-FFF2-40B4-BE49-F238E27FC236}">
                <a16:creationId xmlns:a16="http://schemas.microsoft.com/office/drawing/2014/main" id="{5A0AFE5C-544A-1EBB-3DC8-C7E144F2525D}"/>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14340" name="Rectangle 11" descr="alt=&quot;&quot;"/>
          <p:cNvSpPr>
            <a:spLocks noGrp="1" noChangeArrowheads="1"/>
          </p:cNvSpPr>
          <p:nvPr>
            <p:ph type="body" idx="1"/>
          </p:nvPr>
        </p:nvSpPr>
        <p:spPr>
          <a:xfrm>
            <a:off x="398362" y="1890711"/>
            <a:ext cx="9962113" cy="4602164"/>
          </a:xfrm>
        </p:spPr>
        <p:txBody>
          <a:bodyPr/>
          <a:lstStyle/>
          <a:p>
            <a:pPr marL="0" indent="0">
              <a:buNone/>
            </a:pPr>
            <a:r>
              <a:rPr lang="en-US" altLang="en-US" b="1" dirty="0"/>
              <a:t>Rules:</a:t>
            </a:r>
          </a:p>
          <a:p>
            <a:r>
              <a:rPr lang="en-US" altLang="en-US" dirty="0"/>
              <a:t>Same goals and rules as the earlier tower building exercise except one </a:t>
            </a:r>
            <a:r>
              <a:rPr lang="en-US" altLang="en-US" b="1" dirty="0"/>
              <a:t>BIG</a:t>
            </a:r>
            <a:r>
              <a:rPr lang="en-US" altLang="en-US" dirty="0"/>
              <a:t> change:</a:t>
            </a:r>
          </a:p>
          <a:p>
            <a:pPr lvl="1"/>
            <a:r>
              <a:rPr lang="en-US" altLang="en-US" dirty="0"/>
              <a:t>The Color Guide cannot speak or write the name of any color.</a:t>
            </a:r>
          </a:p>
          <a:p>
            <a:pPr lvl="1"/>
            <a:r>
              <a:rPr lang="en-US" altLang="en-US" dirty="0"/>
              <a:t>The Length Guide cannot speak or write any number.</a:t>
            </a:r>
          </a:p>
          <a:p>
            <a:pPr lvl="1"/>
            <a:r>
              <a:rPr lang="en-US" altLang="en-US" dirty="0"/>
              <a:t>The Direction Guide cannot speak or write “north,” “south,” “east,” or “west.”</a:t>
            </a:r>
          </a:p>
          <a:p>
            <a:r>
              <a:rPr lang="en-US" altLang="en-US" dirty="0"/>
              <a:t>Your group will have 1 minute to plan and </a:t>
            </a:r>
            <a:br>
              <a:rPr lang="en-US" altLang="en-US" dirty="0"/>
            </a:br>
            <a:r>
              <a:rPr lang="en-US" altLang="en-US" dirty="0"/>
              <a:t>2 minutes to build your tower.</a:t>
            </a:r>
          </a:p>
          <a:p>
            <a:endParaRPr lang="en-US" altLang="en-US" dirty="0"/>
          </a:p>
        </p:txBody>
      </p:sp>
      <p:pic>
        <p:nvPicPr>
          <p:cNvPr id="2" name="Picture 1" descr="A tower of Legos">
            <a:extLst>
              <a:ext uri="{FF2B5EF4-FFF2-40B4-BE49-F238E27FC236}">
                <a16:creationId xmlns:a16="http://schemas.microsoft.com/office/drawing/2014/main" id="{33F3A537-669D-F73F-A9E7-6550F03110F6}"/>
              </a:ext>
            </a:extLst>
          </p:cNvPr>
          <p:cNvPicPr>
            <a:picLocks noChangeAspect="1"/>
          </p:cNvPicPr>
          <p:nvPr/>
        </p:nvPicPr>
        <p:blipFill>
          <a:blip r:embed="rId3"/>
          <a:stretch>
            <a:fillRect/>
          </a:stretch>
        </p:blipFill>
        <p:spPr>
          <a:xfrm>
            <a:off x="10367827" y="1732616"/>
            <a:ext cx="1864715" cy="4584091"/>
          </a:xfrm>
          <a:prstGeom prst="rect">
            <a:avLst/>
          </a:prstGeom>
        </p:spPr>
      </p:pic>
      <p:sp>
        <p:nvSpPr>
          <p:cNvPr id="7" name="Slide Number Placeholder 6">
            <a:extLst>
              <a:ext uri="{FF2B5EF4-FFF2-40B4-BE49-F238E27FC236}">
                <a16:creationId xmlns:a16="http://schemas.microsoft.com/office/drawing/2014/main" id="{B0959C36-4B5E-28F1-E311-C264FDCBB245}"/>
              </a:ext>
            </a:extLst>
          </p:cNvPr>
          <p:cNvSpPr>
            <a:spLocks noGrp="1"/>
          </p:cNvSpPr>
          <p:nvPr>
            <p:ph type="sldNum" sz="quarter" idx="12"/>
          </p:nvPr>
        </p:nvSpPr>
        <p:spPr/>
        <p:txBody>
          <a:bodyPr/>
          <a:lstStyle/>
          <a:p>
            <a:fld id="{BD86DBAA-8A94-4408-9D41-1BFB53B4CF7F}" type="slidenum">
              <a:rPr lang="en-US" smtClean="0"/>
              <a:pPr/>
              <a:t>2</a:t>
            </a:fld>
            <a:endParaRPr lang="en-US" dirty="0"/>
          </a:p>
        </p:txBody>
      </p:sp>
    </p:spTree>
    <p:extLst>
      <p:ext uri="{BB962C8B-B14F-4D97-AF65-F5344CB8AC3E}">
        <p14:creationId xmlns:p14="http://schemas.microsoft.com/office/powerpoint/2010/main" val="17828902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7"/>
          <p:cNvSpPr>
            <a:spLocks noGrp="1" noChangeArrowheads="1"/>
          </p:cNvSpPr>
          <p:nvPr>
            <p:ph type="title"/>
          </p:nvPr>
        </p:nvSpPr>
        <p:spPr/>
        <p:txBody>
          <a:bodyPr/>
          <a:lstStyle/>
          <a:p>
            <a:r>
              <a:rPr lang="en-US" altLang="en-US" dirty="0"/>
              <a:t>Tools for Situation Monitoring:</a:t>
            </a:r>
            <a:br>
              <a:rPr lang="en-US" altLang="en-US" dirty="0"/>
            </a:br>
            <a:r>
              <a:rPr lang="en-US" altLang="en-US" dirty="0"/>
              <a:t>Cross-Monitoring</a:t>
            </a:r>
          </a:p>
        </p:txBody>
      </p:sp>
      <p:sp>
        <p:nvSpPr>
          <p:cNvPr id="11" name="Text Box 18">
            <a:extLst>
              <a:ext uri="{FF2B5EF4-FFF2-40B4-BE49-F238E27FC236}">
                <a16:creationId xmlns:a16="http://schemas.microsoft.com/office/drawing/2014/main" id="{AEA91A99-2963-F00A-51C9-9482A22CC9B9}"/>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7" name="Content Placeholder 6">
            <a:extLst>
              <a:ext uri="{FF2B5EF4-FFF2-40B4-BE49-F238E27FC236}">
                <a16:creationId xmlns:a16="http://schemas.microsoft.com/office/drawing/2014/main" id="{AC733B43-AEE1-AF87-24A0-7BD6CE957690}"/>
              </a:ext>
            </a:extLst>
          </p:cNvPr>
          <p:cNvSpPr>
            <a:spLocks noGrp="1"/>
          </p:cNvSpPr>
          <p:nvPr>
            <p:ph idx="1"/>
          </p:nvPr>
        </p:nvSpPr>
        <p:spPr>
          <a:xfrm>
            <a:off x="398362" y="1890711"/>
            <a:ext cx="11412233" cy="4578763"/>
          </a:xfrm>
        </p:spPr>
        <p:txBody>
          <a:bodyPr>
            <a:normAutofit fontScale="92500" lnSpcReduction="10000"/>
          </a:bodyPr>
          <a:lstStyle/>
          <a:p>
            <a:r>
              <a:rPr lang="en-US" sz="2600" dirty="0"/>
              <a:t>What it is: </a:t>
            </a:r>
          </a:p>
          <a:p>
            <a:pPr lvl="1"/>
            <a:r>
              <a:rPr lang="en-US" sz="2200" dirty="0"/>
              <a:t>“Watching each others’ back” to ensure team members’ actions are consistent with the plan and advocating for the patient as needed when risks arise and help is needed.</a:t>
            </a:r>
          </a:p>
          <a:p>
            <a:r>
              <a:rPr lang="en-US" sz="2600" dirty="0"/>
              <a:t>Why it matters:</a:t>
            </a:r>
          </a:p>
          <a:p>
            <a:pPr lvl="1"/>
            <a:r>
              <a:rPr lang="en-US" sz="2200" dirty="0"/>
              <a:t>The plan may be unclear or misunderstood.</a:t>
            </a:r>
          </a:p>
          <a:p>
            <a:pPr lvl="1"/>
            <a:r>
              <a:rPr lang="en-US" sz="2200" dirty="0"/>
              <a:t>The plan may be forgotten or changed.</a:t>
            </a:r>
          </a:p>
          <a:p>
            <a:pPr lvl="1"/>
            <a:r>
              <a:rPr lang="en-US" sz="2200" dirty="0"/>
              <a:t>When plans are unclear or not implemented, a shared mental model is lost and patients are at risk.</a:t>
            </a:r>
          </a:p>
          <a:p>
            <a:r>
              <a:rPr lang="en-US" sz="2600" dirty="0"/>
              <a:t>How to do it:</a:t>
            </a:r>
          </a:p>
          <a:p>
            <a:pPr lvl="1"/>
            <a:r>
              <a:rPr lang="en-US" sz="2200" dirty="0"/>
              <a:t>Make monitoring each other a group norm that’s expected and not a sign of mistrust.</a:t>
            </a:r>
          </a:p>
          <a:p>
            <a:pPr lvl="1"/>
            <a:r>
              <a:rPr lang="en-US" sz="2200" dirty="0"/>
              <a:t>Encourage asking questions to confirm that actions match the plan.</a:t>
            </a:r>
          </a:p>
          <a:p>
            <a:pPr lvl="1"/>
            <a:r>
              <a:rPr lang="en-US" sz="2200" dirty="0"/>
              <a:t>Express concerns when actions aren’t consistent with the plan.</a:t>
            </a:r>
          </a:p>
          <a:p>
            <a:pPr lvl="1"/>
            <a:r>
              <a:rPr lang="en-US" sz="2200" dirty="0"/>
              <a:t>Involve the patient whenever relevant.</a:t>
            </a:r>
          </a:p>
        </p:txBody>
      </p:sp>
      <p:sp>
        <p:nvSpPr>
          <p:cNvPr id="2" name="Slide Number Placeholder 1">
            <a:extLst>
              <a:ext uri="{FF2B5EF4-FFF2-40B4-BE49-F238E27FC236}">
                <a16:creationId xmlns:a16="http://schemas.microsoft.com/office/drawing/2014/main" id="{62F3CD5B-006E-5608-93D2-8BF64EBCE9A2}"/>
              </a:ext>
            </a:extLst>
          </p:cNvPr>
          <p:cNvSpPr>
            <a:spLocks noGrp="1"/>
          </p:cNvSpPr>
          <p:nvPr>
            <p:ph type="sldNum" sz="quarter" idx="12"/>
          </p:nvPr>
        </p:nvSpPr>
        <p:spPr/>
        <p:txBody>
          <a:bodyPr/>
          <a:lstStyle/>
          <a:p>
            <a:fld id="{BD86DBAA-8A94-4408-9D41-1BFB53B4CF7F}" type="slidenum">
              <a:rPr lang="en-US" smtClean="0"/>
              <a:pPr/>
              <a:t>20</a:t>
            </a:fld>
            <a:endParaRPr lang="en-US" dirty="0"/>
          </a:p>
        </p:txBody>
      </p:sp>
    </p:spTree>
    <p:extLst>
      <p:ext uri="{BB962C8B-B14F-4D97-AF65-F5344CB8AC3E}">
        <p14:creationId xmlns:p14="http://schemas.microsoft.com/office/powerpoint/2010/main" val="16051543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7"/>
          <p:cNvSpPr>
            <a:spLocks noGrp="1" noChangeArrowheads="1"/>
          </p:cNvSpPr>
          <p:nvPr>
            <p:ph type="title"/>
          </p:nvPr>
        </p:nvSpPr>
        <p:spPr>
          <a:xfrm>
            <a:off x="381400" y="249711"/>
            <a:ext cx="10532563" cy="1325563"/>
          </a:xfrm>
        </p:spPr>
        <p:txBody>
          <a:bodyPr/>
          <a:lstStyle/>
          <a:p>
            <a:r>
              <a:rPr lang="en-US" altLang="en-US" dirty="0"/>
              <a:t>Cross-Monitoring Example</a:t>
            </a:r>
          </a:p>
        </p:txBody>
      </p:sp>
      <p:sp>
        <p:nvSpPr>
          <p:cNvPr id="17" name="Text Box 18">
            <a:extLst>
              <a:ext uri="{FF2B5EF4-FFF2-40B4-BE49-F238E27FC236}">
                <a16:creationId xmlns:a16="http://schemas.microsoft.com/office/drawing/2014/main" id="{88BC77D7-9218-0D03-E9CB-ED626E105D1B}"/>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pic>
        <p:nvPicPr>
          <p:cNvPr id="4" name="Picture 3" descr="This image shows a nurse manager using a checklist as she stands behind a nurse who is speaking to someone.  This image links to TeamSTEPPS: Cross Monitoring (Subacute Care) video.">
            <a:hlinkClick r:id="rId3"/>
            <a:extLst>
              <a:ext uri="{FF2B5EF4-FFF2-40B4-BE49-F238E27FC236}">
                <a16:creationId xmlns:a16="http://schemas.microsoft.com/office/drawing/2014/main" id="{3D052813-58F8-76F9-1944-F9539FA10ECE}"/>
              </a:ext>
            </a:extLst>
          </p:cNvPr>
          <p:cNvPicPr>
            <a:picLocks noChangeAspect="1"/>
          </p:cNvPicPr>
          <p:nvPr/>
        </p:nvPicPr>
        <p:blipFill>
          <a:blip r:embed="rId4"/>
          <a:stretch>
            <a:fillRect/>
          </a:stretch>
        </p:blipFill>
        <p:spPr>
          <a:xfrm>
            <a:off x="381400" y="2472986"/>
            <a:ext cx="5066215" cy="2615411"/>
          </a:xfrm>
          <a:prstGeom prst="rect">
            <a:avLst/>
          </a:prstGeom>
        </p:spPr>
      </p:pic>
      <p:sp>
        <p:nvSpPr>
          <p:cNvPr id="9" name="Content Placeholder 8">
            <a:extLst>
              <a:ext uri="{FF2B5EF4-FFF2-40B4-BE49-F238E27FC236}">
                <a16:creationId xmlns:a16="http://schemas.microsoft.com/office/drawing/2014/main" id="{9FBE08ED-6988-BE10-1F68-33D5033A86B3}"/>
              </a:ext>
            </a:extLst>
          </p:cNvPr>
          <p:cNvSpPr>
            <a:spLocks noGrp="1"/>
          </p:cNvSpPr>
          <p:nvPr>
            <p:ph idx="1"/>
          </p:nvPr>
        </p:nvSpPr>
        <p:spPr>
          <a:xfrm>
            <a:off x="6159846" y="1890711"/>
            <a:ext cx="5650749" cy="4602164"/>
          </a:xfrm>
        </p:spPr>
        <p:txBody>
          <a:bodyPr/>
          <a:lstStyle/>
          <a:p>
            <a:r>
              <a:rPr lang="en-US" dirty="0"/>
              <a:t>What actions by the nurse manager demonstrated cross-monitoring? </a:t>
            </a:r>
          </a:p>
          <a:p>
            <a:r>
              <a:rPr lang="en-US" dirty="0"/>
              <a:t>Would your teams respond positively to the use of cross-monitoring by its members?</a:t>
            </a:r>
          </a:p>
          <a:p>
            <a:endParaRPr lang="en-US" dirty="0"/>
          </a:p>
        </p:txBody>
      </p:sp>
      <p:sp>
        <p:nvSpPr>
          <p:cNvPr id="2" name="Slide Number Placeholder 1">
            <a:extLst>
              <a:ext uri="{FF2B5EF4-FFF2-40B4-BE49-F238E27FC236}">
                <a16:creationId xmlns:a16="http://schemas.microsoft.com/office/drawing/2014/main" id="{EFB5B467-522C-B960-1C21-200EEF38897A}"/>
              </a:ext>
            </a:extLst>
          </p:cNvPr>
          <p:cNvSpPr>
            <a:spLocks noGrp="1"/>
          </p:cNvSpPr>
          <p:nvPr>
            <p:ph type="sldNum" sz="quarter" idx="12"/>
          </p:nvPr>
        </p:nvSpPr>
        <p:spPr/>
        <p:txBody>
          <a:bodyPr/>
          <a:lstStyle/>
          <a:p>
            <a:fld id="{BD86DBAA-8A94-4408-9D41-1BFB53B4CF7F}" type="slidenum">
              <a:rPr lang="en-US" smtClean="0"/>
              <a:pPr/>
              <a:t>21</a:t>
            </a:fld>
            <a:endParaRPr lang="en-US" dirty="0"/>
          </a:p>
        </p:txBody>
      </p:sp>
    </p:spTree>
    <p:extLst>
      <p:ext uri="{BB962C8B-B14F-4D97-AF65-F5344CB8AC3E}">
        <p14:creationId xmlns:p14="http://schemas.microsoft.com/office/powerpoint/2010/main" val="30493761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7"/>
          <p:cNvSpPr>
            <a:spLocks noGrp="1" noChangeArrowheads="1"/>
          </p:cNvSpPr>
          <p:nvPr>
            <p:ph type="title"/>
          </p:nvPr>
        </p:nvSpPr>
        <p:spPr/>
        <p:txBody>
          <a:bodyPr/>
          <a:lstStyle/>
          <a:p>
            <a:r>
              <a:rPr lang="en-US" altLang="en-US" dirty="0"/>
              <a:t>Tools for Situation Monitoring:</a:t>
            </a:r>
            <a:br>
              <a:rPr lang="en-US" altLang="en-US" dirty="0"/>
            </a:br>
            <a:r>
              <a:rPr lang="en-US" altLang="en-US" dirty="0"/>
              <a:t>STAR</a:t>
            </a:r>
          </a:p>
        </p:txBody>
      </p:sp>
      <p:sp>
        <p:nvSpPr>
          <p:cNvPr id="11" name="Text Box 18">
            <a:extLst>
              <a:ext uri="{FF2B5EF4-FFF2-40B4-BE49-F238E27FC236}">
                <a16:creationId xmlns:a16="http://schemas.microsoft.com/office/drawing/2014/main" id="{5EAFE658-6CB4-9862-F630-CD67705EC32A}"/>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7" name="Content Placeholder 6">
            <a:extLst>
              <a:ext uri="{FF2B5EF4-FFF2-40B4-BE49-F238E27FC236}">
                <a16:creationId xmlns:a16="http://schemas.microsoft.com/office/drawing/2014/main" id="{F0171A07-EADF-2EF1-4A97-08139CFFC36C}"/>
              </a:ext>
            </a:extLst>
          </p:cNvPr>
          <p:cNvSpPr>
            <a:spLocks noGrp="1"/>
          </p:cNvSpPr>
          <p:nvPr>
            <p:ph idx="1"/>
          </p:nvPr>
        </p:nvSpPr>
        <p:spPr>
          <a:xfrm>
            <a:off x="200026" y="1732633"/>
            <a:ext cx="11629620" cy="4602164"/>
          </a:xfrm>
        </p:spPr>
        <p:txBody>
          <a:bodyPr>
            <a:normAutofit fontScale="92500"/>
          </a:bodyPr>
          <a:lstStyle/>
          <a:p>
            <a:r>
              <a:rPr lang="en-US" dirty="0"/>
              <a:t>What it is: </a:t>
            </a:r>
          </a:p>
          <a:p>
            <a:pPr lvl="1"/>
            <a:r>
              <a:rPr lang="en-US" dirty="0"/>
              <a:t>A four-step mnemonic tool that is used extensively to elicit and share key information about activities and their consequences. </a:t>
            </a:r>
          </a:p>
          <a:p>
            <a:r>
              <a:rPr lang="en-US" dirty="0"/>
              <a:t>Key elements include:</a:t>
            </a:r>
          </a:p>
          <a:p>
            <a:pPr lvl="1"/>
            <a:r>
              <a:rPr lang="en-US" dirty="0"/>
              <a:t>Stop: Pause to focus on the immediate task.</a:t>
            </a:r>
          </a:p>
          <a:p>
            <a:pPr lvl="1"/>
            <a:r>
              <a:rPr lang="en-US" dirty="0"/>
              <a:t>Think: Think methodically and identify the correct action.</a:t>
            </a:r>
          </a:p>
          <a:p>
            <a:pPr lvl="1"/>
            <a:r>
              <a:rPr lang="en-US" dirty="0"/>
              <a:t>Act: Perform the act.</a:t>
            </a:r>
          </a:p>
          <a:p>
            <a:pPr lvl="1"/>
            <a:r>
              <a:rPr lang="en-US" dirty="0"/>
              <a:t>Review: Confirm anticipated result has occurred or apply contingency if required.</a:t>
            </a:r>
          </a:p>
          <a:p>
            <a:r>
              <a:rPr lang="en-US" dirty="0"/>
              <a:t>Practice example:</a:t>
            </a:r>
          </a:p>
          <a:p>
            <a:pPr lvl="1"/>
            <a:r>
              <a:rPr lang="en-US" dirty="0"/>
              <a:t>Pick a task you were asked to perform by a family member or friend in the past month that didn’t quite go as planned. Use STAR to explain what you did and what you could have done differently to have achieved a better outcome.</a:t>
            </a:r>
          </a:p>
        </p:txBody>
      </p:sp>
      <p:sp>
        <p:nvSpPr>
          <p:cNvPr id="2" name="Slide Number Placeholder 1">
            <a:extLst>
              <a:ext uri="{FF2B5EF4-FFF2-40B4-BE49-F238E27FC236}">
                <a16:creationId xmlns:a16="http://schemas.microsoft.com/office/drawing/2014/main" id="{60BA1637-BF22-A0A5-908B-1DA59FFD3A71}"/>
              </a:ext>
            </a:extLst>
          </p:cNvPr>
          <p:cNvSpPr>
            <a:spLocks noGrp="1"/>
          </p:cNvSpPr>
          <p:nvPr>
            <p:ph type="sldNum" sz="quarter" idx="12"/>
          </p:nvPr>
        </p:nvSpPr>
        <p:spPr/>
        <p:txBody>
          <a:bodyPr/>
          <a:lstStyle/>
          <a:p>
            <a:fld id="{BD86DBAA-8A94-4408-9D41-1BFB53B4CF7F}" type="slidenum">
              <a:rPr lang="en-US" smtClean="0"/>
              <a:pPr/>
              <a:t>22</a:t>
            </a:fld>
            <a:endParaRPr lang="en-US" dirty="0"/>
          </a:p>
        </p:txBody>
      </p:sp>
    </p:spTree>
    <p:extLst>
      <p:ext uri="{BB962C8B-B14F-4D97-AF65-F5344CB8AC3E}">
        <p14:creationId xmlns:p14="http://schemas.microsoft.com/office/powerpoint/2010/main" val="10181697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Autofit/>
          </a:bodyPr>
          <a:lstStyle/>
          <a:p>
            <a:pPr eaLnBrk="1" hangingPunct="1"/>
            <a:r>
              <a:rPr lang="en-US" altLang="en-US" dirty="0">
                <a:ea typeface="ヒラギノ角ゴ Pro W3" pitchFamily="127" charset="-128"/>
              </a:rPr>
              <a:t>Tools and Strategies Summary</a:t>
            </a:r>
          </a:p>
        </p:txBody>
      </p:sp>
      <p:sp>
        <p:nvSpPr>
          <p:cNvPr id="4" name="Text Box 18">
            <a:extLst>
              <a:ext uri="{FF2B5EF4-FFF2-40B4-BE49-F238E27FC236}">
                <a16:creationId xmlns:a16="http://schemas.microsoft.com/office/drawing/2014/main" id="{310E3EEF-D039-2FBB-74B3-C83E2ED691E9}"/>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2" name="Slide Number Placeholder 1">
            <a:extLst>
              <a:ext uri="{FF2B5EF4-FFF2-40B4-BE49-F238E27FC236}">
                <a16:creationId xmlns:a16="http://schemas.microsoft.com/office/drawing/2014/main" id="{A59D6E3C-98B8-297E-9ED2-1B76B23F2F99}"/>
              </a:ext>
            </a:extLst>
          </p:cNvPr>
          <p:cNvSpPr>
            <a:spLocks noGrp="1"/>
          </p:cNvSpPr>
          <p:nvPr>
            <p:ph type="sldNum" sz="quarter" idx="12"/>
          </p:nvPr>
        </p:nvSpPr>
        <p:spPr/>
        <p:txBody>
          <a:bodyPr/>
          <a:lstStyle/>
          <a:p>
            <a:fld id="{BD86DBAA-8A94-4408-9D41-1BFB53B4CF7F}" type="slidenum">
              <a:rPr lang="en-US" smtClean="0"/>
              <a:pPr/>
              <a:t>23</a:t>
            </a:fld>
            <a:endParaRPr lang="en-US" dirty="0"/>
          </a:p>
        </p:txBody>
      </p:sp>
      <p:pic>
        <p:nvPicPr>
          <p:cNvPr id="5" name="Picture 4" descr="Table&#10;&#10;Description automatically generated with medium confidence">
            <a:extLst>
              <a:ext uri="{FF2B5EF4-FFF2-40B4-BE49-F238E27FC236}">
                <a16:creationId xmlns:a16="http://schemas.microsoft.com/office/drawing/2014/main" id="{A130A082-3CC3-9CCC-54DC-5C654DD51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740" y="1946686"/>
            <a:ext cx="6030468" cy="4151376"/>
          </a:xfrm>
          <a:prstGeom prst="rect">
            <a:avLst/>
          </a:prstGeom>
        </p:spPr>
      </p:pic>
    </p:spTree>
    <p:extLst>
      <p:ext uri="{BB962C8B-B14F-4D97-AF65-F5344CB8AC3E}">
        <p14:creationId xmlns:p14="http://schemas.microsoft.com/office/powerpoint/2010/main" val="2100137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Grp="1" noChangeArrowheads="1"/>
          </p:cNvSpPr>
          <p:nvPr>
            <p:ph type="title"/>
          </p:nvPr>
        </p:nvSpPr>
        <p:spPr/>
        <p:txBody>
          <a:bodyPr/>
          <a:lstStyle/>
          <a:p>
            <a:r>
              <a:rPr lang="en-US" altLang="en-US" dirty="0"/>
              <a:t>Applying TeamSTEPPS Exercise</a:t>
            </a:r>
          </a:p>
        </p:txBody>
      </p:sp>
      <p:sp>
        <p:nvSpPr>
          <p:cNvPr id="11" name="Text Box 18">
            <a:extLst>
              <a:ext uri="{FF2B5EF4-FFF2-40B4-BE49-F238E27FC236}">
                <a16:creationId xmlns:a16="http://schemas.microsoft.com/office/drawing/2014/main" id="{71B1EECB-C645-3567-35DE-58CA25C84887}"/>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24580" name="Rectangle 6"/>
          <p:cNvSpPr>
            <a:spLocks noGrp="1" noChangeArrowheads="1"/>
          </p:cNvSpPr>
          <p:nvPr>
            <p:ph type="body" idx="1"/>
          </p:nvPr>
        </p:nvSpPr>
        <p:spPr>
          <a:xfrm>
            <a:off x="398362" y="1890711"/>
            <a:ext cx="11412233" cy="4602164"/>
          </a:xfrm>
        </p:spPr>
        <p:txBody>
          <a:bodyPr/>
          <a:lstStyle/>
          <a:p>
            <a:pPr marL="514350" indent="-514350">
              <a:buFont typeface="+mj-lt"/>
              <a:buAutoNum type="arabicPeriod"/>
            </a:pPr>
            <a:r>
              <a:rPr lang="en-US" altLang="en-US" dirty="0"/>
              <a:t>Is your teamwork issue related to the team’s or individuals’ situation monitoring skills?</a:t>
            </a:r>
          </a:p>
          <a:p>
            <a:pPr marL="514350" indent="-514350">
              <a:buFont typeface="+mj-lt"/>
              <a:buAutoNum type="arabicPeriod"/>
            </a:pPr>
            <a:r>
              <a:rPr lang="en-US" altLang="en-US" dirty="0"/>
              <a:t>If yes, what is the situation monitoring issue?</a:t>
            </a:r>
          </a:p>
          <a:p>
            <a:pPr marL="514350" indent="-514350">
              <a:buFont typeface="+mj-lt"/>
              <a:buAutoNum type="arabicPeriod"/>
            </a:pPr>
            <a:r>
              <a:rPr lang="en-US" altLang="en-US" dirty="0"/>
              <a:t>Which situation monitoring </a:t>
            </a:r>
            <a:r>
              <a:rPr lang="en-US" altLang="en-US"/>
              <a:t>tools or </a:t>
            </a:r>
            <a:r>
              <a:rPr lang="en-US" altLang="en-US" dirty="0"/>
              <a:t>strategies might you consider implementing to address the issue? </a:t>
            </a:r>
          </a:p>
        </p:txBody>
      </p:sp>
      <p:pic>
        <p:nvPicPr>
          <p:cNvPr id="3" name="Picture 2">
            <a:extLst>
              <a:ext uri="{FF2B5EF4-FFF2-40B4-BE49-F238E27FC236}">
                <a16:creationId xmlns:a16="http://schemas.microsoft.com/office/drawing/2014/main" id="{F6D577E0-26CE-9500-C977-1EF3F5302B2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296" y="4343400"/>
            <a:ext cx="1836299" cy="1836299"/>
          </a:xfrm>
          <a:prstGeom prst="rect">
            <a:avLst/>
          </a:prstGeom>
        </p:spPr>
      </p:pic>
      <p:sp>
        <p:nvSpPr>
          <p:cNvPr id="2" name="Slide Number Placeholder 1">
            <a:extLst>
              <a:ext uri="{FF2B5EF4-FFF2-40B4-BE49-F238E27FC236}">
                <a16:creationId xmlns:a16="http://schemas.microsoft.com/office/drawing/2014/main" id="{23D895AB-2CC6-FFBC-9A91-C9905D00EF88}"/>
              </a:ext>
            </a:extLst>
          </p:cNvPr>
          <p:cNvSpPr>
            <a:spLocks noGrp="1"/>
          </p:cNvSpPr>
          <p:nvPr>
            <p:ph type="sldNum" sz="quarter" idx="12"/>
          </p:nvPr>
        </p:nvSpPr>
        <p:spPr/>
        <p:txBody>
          <a:bodyPr/>
          <a:lstStyle/>
          <a:p>
            <a:fld id="{BD86DBAA-8A94-4408-9D41-1BFB53B4CF7F}" type="slidenum">
              <a:rPr lang="en-US" smtClean="0"/>
              <a:pPr/>
              <a:t>24</a:t>
            </a:fld>
            <a:endParaRPr lang="en-US" dirty="0"/>
          </a:p>
        </p:txBody>
      </p:sp>
    </p:spTree>
    <p:extLst>
      <p:ext uri="{BB962C8B-B14F-4D97-AF65-F5344CB8AC3E}">
        <p14:creationId xmlns:p14="http://schemas.microsoft.com/office/powerpoint/2010/main" val="169578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
          <p:cNvSpPr>
            <a:spLocks noGrp="1" noChangeArrowheads="1"/>
          </p:cNvSpPr>
          <p:nvPr>
            <p:ph type="title"/>
          </p:nvPr>
        </p:nvSpPr>
        <p:spPr/>
        <p:txBody>
          <a:bodyPr/>
          <a:lstStyle/>
          <a:p>
            <a:r>
              <a:rPr lang="en-US" altLang="en-US" dirty="0"/>
              <a:t>Situation Monitoring Exercise:</a:t>
            </a:r>
            <a:br>
              <a:rPr lang="en-US" altLang="en-US" dirty="0"/>
            </a:br>
            <a:r>
              <a:rPr lang="en-US" altLang="en-US" dirty="0"/>
              <a:t>Discuss Rebuilding Your Tower</a:t>
            </a:r>
          </a:p>
        </p:txBody>
      </p:sp>
      <p:sp>
        <p:nvSpPr>
          <p:cNvPr id="11" name="Text Box 18">
            <a:extLst>
              <a:ext uri="{FF2B5EF4-FFF2-40B4-BE49-F238E27FC236}">
                <a16:creationId xmlns:a16="http://schemas.microsoft.com/office/drawing/2014/main" id="{3C279E6E-5B1B-3F46-2A0F-E0E6825CE100}"/>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14340" name="Rectangle 11" descr="alt=&quot;&quot;"/>
          <p:cNvSpPr>
            <a:spLocks noGrp="1" noChangeArrowheads="1"/>
          </p:cNvSpPr>
          <p:nvPr>
            <p:ph type="body" idx="1"/>
          </p:nvPr>
        </p:nvSpPr>
        <p:spPr>
          <a:xfrm>
            <a:off x="398362" y="1890711"/>
            <a:ext cx="9962113" cy="4602164"/>
          </a:xfrm>
        </p:spPr>
        <p:txBody>
          <a:bodyPr/>
          <a:lstStyle/>
          <a:p>
            <a:pPr marL="0" indent="0">
              <a:buNone/>
            </a:pPr>
            <a:r>
              <a:rPr lang="en-US" altLang="en-US" b="1" dirty="0"/>
              <a:t>Discussion:</a:t>
            </a:r>
          </a:p>
          <a:p>
            <a:r>
              <a:rPr lang="en-US" altLang="en-US" dirty="0"/>
              <a:t>Why was this round harder?</a:t>
            </a:r>
          </a:p>
          <a:p>
            <a:r>
              <a:rPr lang="en-US" altLang="en-US" dirty="0"/>
              <a:t>What strategies did you use to communicate effectively as a group?</a:t>
            </a:r>
          </a:p>
          <a:p>
            <a:r>
              <a:rPr lang="en-US" altLang="en-US" dirty="0"/>
              <a:t>What challenges confronting people with limited English proficiency does this exercise highlight?</a:t>
            </a:r>
          </a:p>
          <a:p>
            <a:r>
              <a:rPr lang="en-US" altLang="en-US" dirty="0"/>
              <a:t>What situation monitoring concepts and tools </a:t>
            </a:r>
            <a:br>
              <a:rPr lang="en-US" altLang="en-US" dirty="0"/>
            </a:br>
            <a:r>
              <a:rPr lang="en-US" altLang="en-US" dirty="0"/>
              <a:t>does this exercise illustrate?</a:t>
            </a:r>
          </a:p>
          <a:p>
            <a:endParaRPr lang="en-US" altLang="en-US" dirty="0"/>
          </a:p>
        </p:txBody>
      </p:sp>
      <p:pic>
        <p:nvPicPr>
          <p:cNvPr id="2" name="Picture 1" descr="A tower of Legos">
            <a:extLst>
              <a:ext uri="{FF2B5EF4-FFF2-40B4-BE49-F238E27FC236}">
                <a16:creationId xmlns:a16="http://schemas.microsoft.com/office/drawing/2014/main" id="{3E214F8F-61D8-FC8A-1BD2-832F4AA4AD16}"/>
              </a:ext>
            </a:extLst>
          </p:cNvPr>
          <p:cNvPicPr>
            <a:picLocks noChangeAspect="1"/>
          </p:cNvPicPr>
          <p:nvPr/>
        </p:nvPicPr>
        <p:blipFill>
          <a:blip r:embed="rId3"/>
          <a:stretch>
            <a:fillRect/>
          </a:stretch>
        </p:blipFill>
        <p:spPr>
          <a:xfrm>
            <a:off x="10367827" y="1732616"/>
            <a:ext cx="1864715" cy="4584091"/>
          </a:xfrm>
          <a:prstGeom prst="rect">
            <a:avLst/>
          </a:prstGeom>
        </p:spPr>
      </p:pic>
      <p:sp>
        <p:nvSpPr>
          <p:cNvPr id="3" name="Slide Number Placeholder 2">
            <a:extLst>
              <a:ext uri="{FF2B5EF4-FFF2-40B4-BE49-F238E27FC236}">
                <a16:creationId xmlns:a16="http://schemas.microsoft.com/office/drawing/2014/main" id="{C1BD0486-DDA1-0E7A-93F6-1ADBE4BFDC5F}"/>
              </a:ext>
            </a:extLst>
          </p:cNvPr>
          <p:cNvSpPr>
            <a:spLocks noGrp="1"/>
          </p:cNvSpPr>
          <p:nvPr>
            <p:ph type="sldNum" sz="quarter" idx="12"/>
          </p:nvPr>
        </p:nvSpPr>
        <p:spPr/>
        <p:txBody>
          <a:bodyPr/>
          <a:lstStyle/>
          <a:p>
            <a:fld id="{BD86DBAA-8A94-4408-9D41-1BFB53B4CF7F}" type="slidenum">
              <a:rPr lang="en-US" smtClean="0"/>
              <a:pPr/>
              <a:t>3</a:t>
            </a:fld>
            <a:endParaRPr lang="en-US" dirty="0"/>
          </a:p>
        </p:txBody>
      </p:sp>
    </p:spTree>
    <p:extLst>
      <p:ext uri="{BB962C8B-B14F-4D97-AF65-F5344CB8AC3E}">
        <p14:creationId xmlns:p14="http://schemas.microsoft.com/office/powerpoint/2010/main" val="13841875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r>
              <a:rPr lang="en-US" altLang="en-US" dirty="0"/>
              <a:t>Objectives</a:t>
            </a:r>
          </a:p>
        </p:txBody>
      </p:sp>
      <p:sp>
        <p:nvSpPr>
          <p:cNvPr id="10" name="Text Box 18">
            <a:extLst>
              <a:ext uri="{FF2B5EF4-FFF2-40B4-BE49-F238E27FC236}">
                <a16:creationId xmlns:a16="http://schemas.microsoft.com/office/drawing/2014/main" id="{1263D48B-1669-4AE5-5E14-877723A9C445}"/>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5124" name="Rectangle 6"/>
          <p:cNvSpPr>
            <a:spLocks noGrp="1" noChangeArrowheads="1"/>
          </p:cNvSpPr>
          <p:nvPr>
            <p:ph type="body" idx="1"/>
          </p:nvPr>
        </p:nvSpPr>
        <p:spPr/>
        <p:txBody>
          <a:bodyPr/>
          <a:lstStyle/>
          <a:p>
            <a:pPr lvl="0"/>
            <a:r>
              <a:rPr lang="en-US" dirty="0"/>
              <a:t>Understand how situation monitoring affects team processes and outcomes.</a:t>
            </a:r>
          </a:p>
          <a:p>
            <a:pPr lvl="0"/>
            <a:r>
              <a:rPr lang="en-US" spc="-30" dirty="0"/>
              <a:t>Explain situation awareness and identify approaches to maximize it.</a:t>
            </a:r>
          </a:p>
          <a:p>
            <a:pPr lvl="0"/>
            <a:r>
              <a:rPr lang="en-US" spc="-40" dirty="0"/>
              <a:t>Define a shared mental model and how it is cultivated within a team.</a:t>
            </a:r>
          </a:p>
          <a:p>
            <a:pPr lvl="0"/>
            <a:r>
              <a:rPr lang="en-US" dirty="0"/>
              <a:t>List components of STEP and other mnemonic tools.</a:t>
            </a:r>
          </a:p>
        </p:txBody>
      </p:sp>
      <p:sp>
        <p:nvSpPr>
          <p:cNvPr id="2" name="Slide Number Placeholder 1">
            <a:extLst>
              <a:ext uri="{FF2B5EF4-FFF2-40B4-BE49-F238E27FC236}">
                <a16:creationId xmlns:a16="http://schemas.microsoft.com/office/drawing/2014/main" id="{6F6C706B-A1CF-282D-81C1-94C1F695A11F}"/>
              </a:ext>
            </a:extLst>
          </p:cNvPr>
          <p:cNvSpPr>
            <a:spLocks noGrp="1"/>
          </p:cNvSpPr>
          <p:nvPr>
            <p:ph type="sldNum" sz="quarter" idx="12"/>
          </p:nvPr>
        </p:nvSpPr>
        <p:spPr/>
        <p:txBody>
          <a:bodyPr/>
          <a:lstStyle/>
          <a:p>
            <a:fld id="{BD86DBAA-8A94-4408-9D41-1BFB53B4CF7F}" type="slidenum">
              <a:rPr lang="en-US" smtClean="0"/>
              <a:pPr/>
              <a:t>4</a:t>
            </a:fld>
            <a:endParaRPr lang="en-US" dirty="0"/>
          </a:p>
        </p:txBody>
      </p:sp>
    </p:spTree>
    <p:extLst>
      <p:ext uri="{BB962C8B-B14F-4D97-AF65-F5344CB8AC3E}">
        <p14:creationId xmlns:p14="http://schemas.microsoft.com/office/powerpoint/2010/main" val="330550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A0A63C3-6604-649E-6441-5659B85586F7}"/>
              </a:ext>
            </a:extLst>
          </p:cNvPr>
          <p:cNvSpPr>
            <a:spLocks noGrp="1" noChangeArrowheads="1"/>
          </p:cNvSpPr>
          <p:nvPr>
            <p:ph type="title"/>
          </p:nvPr>
        </p:nvSpPr>
        <p:spPr>
          <a:xfrm>
            <a:off x="381400" y="269807"/>
            <a:ext cx="10532563" cy="1325563"/>
          </a:xfrm>
        </p:spPr>
        <p:txBody>
          <a:bodyPr/>
          <a:lstStyle/>
          <a:p>
            <a:r>
              <a:rPr lang="en-US" altLang="en-US" dirty="0"/>
              <a:t>Situation Monitoring…</a:t>
            </a:r>
          </a:p>
        </p:txBody>
      </p:sp>
      <p:sp>
        <p:nvSpPr>
          <p:cNvPr id="9" name="Text Box 18">
            <a:extLst>
              <a:ext uri="{FF2B5EF4-FFF2-40B4-BE49-F238E27FC236}">
                <a16:creationId xmlns:a16="http://schemas.microsoft.com/office/drawing/2014/main" id="{E1A62E94-6EF8-644E-11E6-3079D3417C20}"/>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7" name="Content Placeholder 4"/>
          <p:cNvSpPr>
            <a:spLocks noGrp="1"/>
          </p:cNvSpPr>
          <p:nvPr>
            <p:ph sz="half" idx="1"/>
          </p:nvPr>
        </p:nvSpPr>
        <p:spPr>
          <a:xfrm>
            <a:off x="398363" y="1890711"/>
            <a:ext cx="7382940" cy="4602164"/>
          </a:xfrm>
        </p:spPr>
        <p:txBody>
          <a:bodyPr/>
          <a:lstStyle/>
          <a:p>
            <a:r>
              <a:rPr lang="en-US" dirty="0"/>
              <a:t>Ensures new or changing information is identified for communication and decision making.</a:t>
            </a:r>
          </a:p>
          <a:p>
            <a:r>
              <a:rPr lang="en-US" dirty="0"/>
              <a:t>Leads to effective support of fellow team members.</a:t>
            </a:r>
          </a:p>
        </p:txBody>
      </p:sp>
      <p:pic>
        <p:nvPicPr>
          <p:cNvPr id="2" name="Picture 1" descr="TeamSTEPPS, Module, three, curriculum, slides, situation, monitoring.">
            <a:extLst>
              <a:ext uri="{FF2B5EF4-FFF2-40B4-BE49-F238E27FC236}">
                <a16:creationId xmlns:a16="http://schemas.microsoft.com/office/drawing/2014/main" id="{FC402757-0AAB-FF94-9965-CBFDF5868F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81302" y="1942524"/>
            <a:ext cx="4029293" cy="3985568"/>
          </a:xfrm>
          <a:prstGeom prst="rect">
            <a:avLst/>
          </a:prstGeom>
        </p:spPr>
      </p:pic>
      <p:sp>
        <p:nvSpPr>
          <p:cNvPr id="3" name="Slide Number Placeholder 2">
            <a:extLst>
              <a:ext uri="{FF2B5EF4-FFF2-40B4-BE49-F238E27FC236}">
                <a16:creationId xmlns:a16="http://schemas.microsoft.com/office/drawing/2014/main" id="{7B76BC3F-1A4E-E613-F949-4AA5D40BCF1D}"/>
              </a:ext>
            </a:extLst>
          </p:cNvPr>
          <p:cNvSpPr>
            <a:spLocks noGrp="1"/>
          </p:cNvSpPr>
          <p:nvPr>
            <p:ph type="sldNum" sz="quarter" idx="12"/>
          </p:nvPr>
        </p:nvSpPr>
        <p:spPr/>
        <p:txBody>
          <a:bodyPr/>
          <a:lstStyle/>
          <a:p>
            <a:fld id="{BD86DBAA-8A94-4408-9D41-1BFB53B4CF7F}" type="slidenum">
              <a:rPr lang="en-US" smtClean="0"/>
              <a:pPr/>
              <a:t>5</a:t>
            </a:fld>
            <a:endParaRPr lang="en-US" dirty="0"/>
          </a:p>
        </p:txBody>
      </p:sp>
    </p:spTree>
    <p:extLst>
      <p:ext uri="{BB962C8B-B14F-4D97-AF65-F5344CB8AC3E}">
        <p14:creationId xmlns:p14="http://schemas.microsoft.com/office/powerpoint/2010/main" val="38415858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A0A63C3-6604-649E-6441-5659B85586F7}"/>
              </a:ext>
            </a:extLst>
          </p:cNvPr>
          <p:cNvSpPr>
            <a:spLocks noGrp="1" noChangeArrowheads="1"/>
          </p:cNvSpPr>
          <p:nvPr>
            <p:ph type="title"/>
          </p:nvPr>
        </p:nvSpPr>
        <p:spPr/>
        <p:txBody>
          <a:bodyPr/>
          <a:lstStyle/>
          <a:p>
            <a:r>
              <a:rPr lang="en-US" altLang="en-US" dirty="0"/>
              <a:t>Situation Monitoring: </a:t>
            </a:r>
            <a:br>
              <a:rPr lang="en-US" altLang="en-US" dirty="0"/>
            </a:br>
            <a:r>
              <a:rPr lang="en-US" altLang="en-US" dirty="0"/>
              <a:t>A Continuous Process</a:t>
            </a:r>
          </a:p>
        </p:txBody>
      </p:sp>
      <p:sp>
        <p:nvSpPr>
          <p:cNvPr id="7" name="Text Box 18">
            <a:extLst>
              <a:ext uri="{FF2B5EF4-FFF2-40B4-BE49-F238E27FC236}">
                <a16:creationId xmlns:a16="http://schemas.microsoft.com/office/drawing/2014/main" id="{2FF31B99-E6ED-17F6-8B6C-36F3E72DCDE4}"/>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pic>
        <p:nvPicPr>
          <p:cNvPr id="3" name="Picture 2" descr="Closed loop communication is a three-step strategy: sender initiates message, receiver accepts message and provides feedback confirmation, and sender verifies message was received.">
            <a:extLst>
              <a:ext uri="{FF2B5EF4-FFF2-40B4-BE49-F238E27FC236}">
                <a16:creationId xmlns:a16="http://schemas.microsoft.com/office/drawing/2014/main" id="{A903279C-4019-6583-4E58-D630D54E65CB}"/>
              </a:ext>
            </a:extLst>
          </p:cNvPr>
          <p:cNvPicPr>
            <a:picLocks noChangeAspect="1"/>
          </p:cNvPicPr>
          <p:nvPr/>
        </p:nvPicPr>
        <p:blipFill rotWithShape="1">
          <a:blip r:embed="rId3"/>
          <a:srcRect l="9580"/>
          <a:stretch/>
        </p:blipFill>
        <p:spPr>
          <a:xfrm>
            <a:off x="3695508" y="1896198"/>
            <a:ext cx="4800984" cy="4344993"/>
          </a:xfrm>
          <a:prstGeom prst="rect">
            <a:avLst/>
          </a:prstGeom>
        </p:spPr>
      </p:pic>
      <p:sp>
        <p:nvSpPr>
          <p:cNvPr id="2" name="Slide Number Placeholder 1">
            <a:extLst>
              <a:ext uri="{FF2B5EF4-FFF2-40B4-BE49-F238E27FC236}">
                <a16:creationId xmlns:a16="http://schemas.microsoft.com/office/drawing/2014/main" id="{9CCE9C8A-F65A-1271-9A38-821E567C977D}"/>
              </a:ext>
            </a:extLst>
          </p:cNvPr>
          <p:cNvSpPr>
            <a:spLocks noGrp="1"/>
          </p:cNvSpPr>
          <p:nvPr>
            <p:ph type="sldNum" sz="quarter" idx="12"/>
          </p:nvPr>
        </p:nvSpPr>
        <p:spPr/>
        <p:txBody>
          <a:bodyPr/>
          <a:lstStyle/>
          <a:p>
            <a:fld id="{BD86DBAA-8A94-4408-9D41-1BFB53B4CF7F}" type="slidenum">
              <a:rPr lang="en-US" smtClean="0"/>
              <a:pPr/>
              <a:t>6</a:t>
            </a:fld>
            <a:endParaRPr lang="en-US" dirty="0"/>
          </a:p>
        </p:txBody>
      </p:sp>
    </p:spTree>
    <p:extLst>
      <p:ext uri="{BB962C8B-B14F-4D97-AF65-F5344CB8AC3E}">
        <p14:creationId xmlns:p14="http://schemas.microsoft.com/office/powerpoint/2010/main" val="17452672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r>
              <a:rPr lang="en-US" altLang="en-US" dirty="0"/>
              <a:t>Situation Awareness Is… </a:t>
            </a:r>
          </a:p>
        </p:txBody>
      </p:sp>
      <p:sp>
        <p:nvSpPr>
          <p:cNvPr id="14" name="Text Box 18">
            <a:extLst>
              <a:ext uri="{FF2B5EF4-FFF2-40B4-BE49-F238E27FC236}">
                <a16:creationId xmlns:a16="http://schemas.microsoft.com/office/drawing/2014/main" id="{31A66B74-485B-4785-61AC-D56C10229492}"/>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5" name="Content Placeholder 4">
            <a:extLst>
              <a:ext uri="{FF2B5EF4-FFF2-40B4-BE49-F238E27FC236}">
                <a16:creationId xmlns:a16="http://schemas.microsoft.com/office/drawing/2014/main" id="{6C5E3980-B814-6439-BEFE-B348468AC08F}"/>
              </a:ext>
            </a:extLst>
          </p:cNvPr>
          <p:cNvSpPr>
            <a:spLocks noGrp="1"/>
          </p:cNvSpPr>
          <p:nvPr>
            <p:ph idx="1"/>
          </p:nvPr>
        </p:nvSpPr>
        <p:spPr/>
        <p:txBody>
          <a:bodyPr/>
          <a:lstStyle/>
          <a:p>
            <a:r>
              <a:rPr lang="en-US" altLang="en-US" dirty="0"/>
              <a:t>The state of knowing the current conditions affecting one’s work.</a:t>
            </a:r>
            <a:endParaRPr lang="en-US" dirty="0"/>
          </a:p>
          <a:p>
            <a:r>
              <a:rPr lang="en-US" dirty="0"/>
              <a:t>It includes knowing…</a:t>
            </a:r>
          </a:p>
          <a:p>
            <a:pPr lvl="1"/>
            <a:r>
              <a:rPr lang="en-US" dirty="0"/>
              <a:t>Status of the patient.</a:t>
            </a:r>
          </a:p>
          <a:p>
            <a:pPr lvl="1"/>
            <a:r>
              <a:rPr lang="en-US" dirty="0"/>
              <a:t>Status of other team members.</a:t>
            </a:r>
          </a:p>
          <a:p>
            <a:pPr lvl="1"/>
            <a:r>
              <a:rPr lang="en-US" dirty="0"/>
              <a:t>Environmental conditions.</a:t>
            </a:r>
          </a:p>
          <a:p>
            <a:pPr lvl="1"/>
            <a:r>
              <a:rPr lang="en-US" dirty="0"/>
              <a:t>Current progress towards goals.</a:t>
            </a:r>
          </a:p>
        </p:txBody>
      </p:sp>
      <p:sp>
        <p:nvSpPr>
          <p:cNvPr id="2" name="Slide Number Placeholder 1">
            <a:extLst>
              <a:ext uri="{FF2B5EF4-FFF2-40B4-BE49-F238E27FC236}">
                <a16:creationId xmlns:a16="http://schemas.microsoft.com/office/drawing/2014/main" id="{95E95B4F-6B54-FFC9-C75A-F31F59BC363A}"/>
              </a:ext>
            </a:extLst>
          </p:cNvPr>
          <p:cNvSpPr>
            <a:spLocks noGrp="1"/>
          </p:cNvSpPr>
          <p:nvPr>
            <p:ph type="sldNum" sz="quarter" idx="12"/>
          </p:nvPr>
        </p:nvSpPr>
        <p:spPr/>
        <p:txBody>
          <a:bodyPr/>
          <a:lstStyle/>
          <a:p>
            <a:fld id="{BD86DBAA-8A94-4408-9D41-1BFB53B4CF7F}" type="slidenum">
              <a:rPr lang="en-US" smtClean="0"/>
              <a:pPr/>
              <a:t>7</a:t>
            </a:fld>
            <a:endParaRPr lang="en-US" dirty="0"/>
          </a:p>
        </p:txBody>
      </p:sp>
    </p:spTree>
    <p:extLst>
      <p:ext uri="{BB962C8B-B14F-4D97-AF65-F5344CB8AC3E}">
        <p14:creationId xmlns:p14="http://schemas.microsoft.com/office/powerpoint/2010/main" val="240640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r>
              <a:rPr lang="en-US" altLang="en-US" dirty="0"/>
              <a:t>Situation Awareness Small </a:t>
            </a:r>
            <a:br>
              <a:rPr lang="en-US" altLang="en-US" dirty="0"/>
            </a:br>
            <a:r>
              <a:rPr lang="en-US" altLang="en-US" dirty="0"/>
              <a:t>Group Discussion </a:t>
            </a:r>
          </a:p>
        </p:txBody>
      </p:sp>
      <p:sp>
        <p:nvSpPr>
          <p:cNvPr id="12" name="Text Box 18">
            <a:extLst>
              <a:ext uri="{FF2B5EF4-FFF2-40B4-BE49-F238E27FC236}">
                <a16:creationId xmlns:a16="http://schemas.microsoft.com/office/drawing/2014/main" id="{DCF440AD-831D-F218-B386-F0BFAB7FB88A}"/>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6" name="Content Placeholder 5">
            <a:extLst>
              <a:ext uri="{FF2B5EF4-FFF2-40B4-BE49-F238E27FC236}">
                <a16:creationId xmlns:a16="http://schemas.microsoft.com/office/drawing/2014/main" id="{FF4B69CB-6537-F2E1-8512-1D3E4E037FD7}"/>
              </a:ext>
            </a:extLst>
          </p:cNvPr>
          <p:cNvSpPr>
            <a:spLocks noGrp="1"/>
          </p:cNvSpPr>
          <p:nvPr>
            <p:ph idx="1"/>
          </p:nvPr>
        </p:nvSpPr>
        <p:spPr>
          <a:xfrm>
            <a:off x="398362" y="1890711"/>
            <a:ext cx="11412233" cy="4602164"/>
          </a:xfrm>
        </p:spPr>
        <p:txBody>
          <a:bodyPr/>
          <a:lstStyle/>
          <a:p>
            <a:pPr marL="0" indent="0">
              <a:buNone/>
            </a:pPr>
            <a:r>
              <a:rPr lang="en-US" b="1" dirty="0"/>
              <a:t>Goal: </a:t>
            </a:r>
          </a:p>
          <a:p>
            <a:r>
              <a:rPr lang="en-US" dirty="0"/>
              <a:t>Identify factors that promote and prevent situation awareness.</a:t>
            </a:r>
          </a:p>
          <a:p>
            <a:pPr marL="0" indent="0">
              <a:buNone/>
            </a:pPr>
            <a:r>
              <a:rPr lang="en-US" b="1" dirty="0"/>
              <a:t>Process:</a:t>
            </a:r>
          </a:p>
          <a:p>
            <a:r>
              <a:rPr lang="en-US" dirty="0"/>
              <a:t>In your group, compile a list of factors that affect situation awareness in your team.</a:t>
            </a:r>
          </a:p>
          <a:p>
            <a:r>
              <a:rPr lang="en-US" dirty="0"/>
              <a:t>Create a list of ways other team members help or </a:t>
            </a:r>
            <a:br>
              <a:rPr lang="en-US" dirty="0"/>
            </a:br>
            <a:r>
              <a:rPr lang="en-US" dirty="0"/>
              <a:t>hurt your situation awareness.</a:t>
            </a:r>
          </a:p>
          <a:p>
            <a:r>
              <a:rPr lang="en-US" dirty="0"/>
              <a:t>Discuss what group members do to help get and share </a:t>
            </a:r>
            <a:br>
              <a:rPr lang="en-US" dirty="0"/>
            </a:br>
            <a:r>
              <a:rPr lang="en-US" dirty="0"/>
              <a:t>information with patients to foster situation awareness.</a:t>
            </a:r>
          </a:p>
        </p:txBody>
      </p:sp>
      <p:pic>
        <p:nvPicPr>
          <p:cNvPr id="3" name="Picture 2">
            <a:extLst>
              <a:ext uri="{FF2B5EF4-FFF2-40B4-BE49-F238E27FC236}">
                <a16:creationId xmlns:a16="http://schemas.microsoft.com/office/drawing/2014/main" id="{A85DEDE5-7038-1CBE-5C41-F237B736DBD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296" y="4343400"/>
            <a:ext cx="1836299" cy="1836299"/>
          </a:xfrm>
          <a:prstGeom prst="rect">
            <a:avLst/>
          </a:prstGeom>
        </p:spPr>
      </p:pic>
      <p:sp>
        <p:nvSpPr>
          <p:cNvPr id="2" name="Slide Number Placeholder 1">
            <a:extLst>
              <a:ext uri="{FF2B5EF4-FFF2-40B4-BE49-F238E27FC236}">
                <a16:creationId xmlns:a16="http://schemas.microsoft.com/office/drawing/2014/main" id="{34FB15B8-B645-1F19-A445-6BCCAC06FED9}"/>
              </a:ext>
            </a:extLst>
          </p:cNvPr>
          <p:cNvSpPr>
            <a:spLocks noGrp="1"/>
          </p:cNvSpPr>
          <p:nvPr>
            <p:ph type="sldNum" sz="quarter" idx="12"/>
          </p:nvPr>
        </p:nvSpPr>
        <p:spPr/>
        <p:txBody>
          <a:bodyPr/>
          <a:lstStyle/>
          <a:p>
            <a:fld id="{BD86DBAA-8A94-4408-9D41-1BFB53B4CF7F}" type="slidenum">
              <a:rPr lang="en-US" smtClean="0"/>
              <a:pPr/>
              <a:t>8</a:t>
            </a:fld>
            <a:endParaRPr lang="en-US" dirty="0"/>
          </a:p>
        </p:txBody>
      </p:sp>
    </p:spTree>
    <p:extLst>
      <p:ext uri="{BB962C8B-B14F-4D97-AF65-F5344CB8AC3E}">
        <p14:creationId xmlns:p14="http://schemas.microsoft.com/office/powerpoint/2010/main" val="131538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Grp="1" noChangeArrowheads="1"/>
          </p:cNvSpPr>
          <p:nvPr>
            <p:ph type="title"/>
          </p:nvPr>
        </p:nvSpPr>
        <p:spPr/>
        <p:txBody>
          <a:bodyPr/>
          <a:lstStyle/>
          <a:p>
            <a:r>
              <a:rPr lang="en-US" altLang="en-US" dirty="0"/>
              <a:t>Conditions That Maximize </a:t>
            </a:r>
            <a:br>
              <a:rPr lang="en-US" altLang="en-US" dirty="0"/>
            </a:br>
            <a:r>
              <a:rPr lang="en-US" altLang="en-US" dirty="0"/>
              <a:t>Situation Awareness</a:t>
            </a:r>
          </a:p>
        </p:txBody>
      </p:sp>
      <p:sp>
        <p:nvSpPr>
          <p:cNvPr id="10" name="Text Box 18">
            <a:extLst>
              <a:ext uri="{FF2B5EF4-FFF2-40B4-BE49-F238E27FC236}">
                <a16:creationId xmlns:a16="http://schemas.microsoft.com/office/drawing/2014/main" id="{23E13F19-D8FC-3979-54C6-48EA42F6DFAE}"/>
              </a:ext>
              <a:ext uri="{C183D7F6-B498-43B3-948B-1728B52AA6E4}">
                <adec:decorative xmlns:adec="http://schemas.microsoft.com/office/drawing/2017/decorative" val="1"/>
              </a:ext>
            </a:extLst>
          </p:cNvPr>
          <p:cNvSpPr txBox="1">
            <a:spLocks noChangeArrowheads="1"/>
          </p:cNvSpPr>
          <p:nvPr/>
        </p:nvSpPr>
        <p:spPr bwMode="auto">
          <a:xfrm>
            <a:off x="9420837" y="407070"/>
            <a:ext cx="21651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Situation Monitoring</a:t>
            </a:r>
          </a:p>
        </p:txBody>
      </p:sp>
      <p:sp>
        <p:nvSpPr>
          <p:cNvPr id="16388" name="Rectangle 10"/>
          <p:cNvSpPr>
            <a:spLocks noGrp="1" noChangeArrowheads="1"/>
          </p:cNvSpPr>
          <p:nvPr>
            <p:ph type="body" idx="1"/>
          </p:nvPr>
        </p:nvSpPr>
        <p:spPr/>
        <p:txBody>
          <a:bodyPr/>
          <a:lstStyle/>
          <a:p>
            <a:r>
              <a:rPr lang="en-US" altLang="en-US" dirty="0"/>
              <a:t>When team members: </a:t>
            </a:r>
          </a:p>
          <a:p>
            <a:pPr lvl="1"/>
            <a:r>
              <a:rPr lang="en-US" altLang="en-US" dirty="0"/>
              <a:t>Share information with the team</a:t>
            </a:r>
          </a:p>
          <a:p>
            <a:pPr lvl="1"/>
            <a:r>
              <a:rPr lang="en-US" altLang="en-US" dirty="0"/>
              <a:t>Request information from others</a:t>
            </a:r>
          </a:p>
          <a:p>
            <a:pPr lvl="1"/>
            <a:r>
              <a:rPr lang="en-US" altLang="en-US" dirty="0"/>
              <a:t>Direct information to specific team members </a:t>
            </a:r>
          </a:p>
          <a:p>
            <a:pPr lvl="1"/>
            <a:r>
              <a:rPr lang="en-US" altLang="en-US" dirty="0"/>
              <a:t>Include patient or family in communication</a:t>
            </a:r>
          </a:p>
          <a:p>
            <a:pPr lvl="1"/>
            <a:r>
              <a:rPr lang="en-US" altLang="en-US" dirty="0"/>
              <a:t>Use resources fully (e.g., status board, automation)</a:t>
            </a:r>
          </a:p>
          <a:p>
            <a:pPr lvl="1"/>
            <a:r>
              <a:rPr lang="en-US" altLang="en-US" dirty="0"/>
              <a:t>Maintain documentation</a:t>
            </a:r>
          </a:p>
          <a:p>
            <a:pPr lvl="1"/>
            <a:r>
              <a:rPr lang="en-US" altLang="en-US" dirty="0"/>
              <a:t>Know and understand where to focus attention</a:t>
            </a:r>
          </a:p>
          <a:p>
            <a:pPr lvl="1"/>
            <a:r>
              <a:rPr lang="en-US" altLang="en-US" dirty="0"/>
              <a:t>Know and understand the plan</a:t>
            </a:r>
          </a:p>
          <a:p>
            <a:pPr lvl="1"/>
            <a:r>
              <a:rPr lang="en-US" altLang="en-US" dirty="0"/>
              <a:t>Inform team members when the plan has changed</a:t>
            </a:r>
          </a:p>
        </p:txBody>
      </p:sp>
      <p:sp>
        <p:nvSpPr>
          <p:cNvPr id="2" name="Slide Number Placeholder 1">
            <a:extLst>
              <a:ext uri="{FF2B5EF4-FFF2-40B4-BE49-F238E27FC236}">
                <a16:creationId xmlns:a16="http://schemas.microsoft.com/office/drawing/2014/main" id="{94EDF6D4-FBC3-116E-A9E4-596079C3CBF8}"/>
              </a:ext>
            </a:extLst>
          </p:cNvPr>
          <p:cNvSpPr>
            <a:spLocks noGrp="1"/>
          </p:cNvSpPr>
          <p:nvPr>
            <p:ph type="sldNum" sz="quarter" idx="12"/>
          </p:nvPr>
        </p:nvSpPr>
        <p:spPr/>
        <p:txBody>
          <a:bodyPr/>
          <a:lstStyle/>
          <a:p>
            <a:fld id="{BD86DBAA-8A94-4408-9D41-1BFB53B4CF7F}" type="slidenum">
              <a:rPr lang="en-US" smtClean="0"/>
              <a:pPr/>
              <a:t>9</a:t>
            </a:fld>
            <a:endParaRPr lang="en-US" dirty="0"/>
          </a:p>
        </p:txBody>
      </p:sp>
    </p:spTree>
    <p:extLst>
      <p:ext uri="{BB962C8B-B14F-4D97-AF65-F5344CB8AC3E}">
        <p14:creationId xmlns:p14="http://schemas.microsoft.com/office/powerpoint/2010/main" val="18688685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heme/theme1.xml><?xml version="1.0" encoding="utf-8"?>
<a:theme xmlns:a="http://schemas.openxmlformats.org/drawingml/2006/main" name="Office Theme">
  <a:themeElements>
    <a:clrScheme name="TeamSTEPP">
      <a:dk1>
        <a:sysClr val="windowText" lastClr="000000"/>
      </a:dk1>
      <a:lt1>
        <a:sysClr val="window" lastClr="FFFFFF"/>
      </a:lt1>
      <a:dk2>
        <a:srgbClr val="44546A"/>
      </a:dk2>
      <a:lt2>
        <a:srgbClr val="E7E6E6"/>
      </a:lt2>
      <a:accent1>
        <a:srgbClr val="009FC2"/>
      </a:accent1>
      <a:accent2>
        <a:srgbClr val="006081"/>
      </a:accent2>
      <a:accent3>
        <a:srgbClr val="5F277E"/>
      </a:accent3>
      <a:accent4>
        <a:srgbClr val="FFCE34"/>
      </a:accent4>
      <a:accent5>
        <a:srgbClr val="8D4500"/>
      </a:accent5>
      <a:accent6>
        <a:srgbClr val="595959"/>
      </a:accent6>
      <a:hlink>
        <a:srgbClr val="0563C1"/>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2e109e-378b-4038-86a4-7c1f661e2b5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D377ED405D294CB8DA4A96EA4B51BC" ma:contentTypeVersion="13" ma:contentTypeDescription="Create a new document." ma:contentTypeScope="" ma:versionID="04c55c56fb3fb1b6c9d3e1aaa4f80bb4">
  <xsd:schema xmlns:xsd="http://www.w3.org/2001/XMLSchema" xmlns:xs="http://www.w3.org/2001/XMLSchema" xmlns:p="http://schemas.microsoft.com/office/2006/metadata/properties" xmlns:ns2="512e109e-378b-4038-86a4-7c1f661e2b5f" xmlns:ns3="b34e64dc-0cc7-4267-a056-aa9f2fd95cb7" targetNamespace="http://schemas.microsoft.com/office/2006/metadata/properties" ma:root="true" ma:fieldsID="639b2e526e599e1b4e3848bdd66dde56" ns2:_="" ns3:_="">
    <xsd:import namespace="512e109e-378b-4038-86a4-7c1f661e2b5f"/>
    <xsd:import namespace="b34e64dc-0cc7-4267-a056-aa9f2fd95c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e109e-378b-4038-86a4-7c1f661e2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e64dc-0cc7-4267-a056-aa9f2fd95cb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6A2564-0E43-4D6C-BD33-400FA9D33F8A}">
  <ds:schemaRefs>
    <ds:schemaRef ds:uri="http://schemas.microsoft.com/office/2006/metadata/properties"/>
    <ds:schemaRef ds:uri="http://schemas.microsoft.com/office/2006/documentManagement/types"/>
    <ds:schemaRef ds:uri="http://schemas.openxmlformats.org/package/2006/metadata/core-properties"/>
    <ds:schemaRef ds:uri="b34e64dc-0cc7-4267-a056-aa9f2fd95cb7"/>
    <ds:schemaRef ds:uri="512e109e-378b-4038-86a4-7c1f661e2b5f"/>
    <ds:schemaRef ds:uri="http://schemas.microsoft.com/office/infopath/2007/PartnerControls"/>
    <ds:schemaRef ds:uri="http://purl.org/dc/elements/1.1/"/>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368F8E14-1946-454A-AA9E-0E3D06288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2e109e-378b-4038-86a4-7c1f661e2b5f"/>
    <ds:schemaRef ds:uri="b34e64dc-0cc7-4267-a056-aa9f2fd95c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C6D433-F030-4058-8FC5-8CDF1B9B60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742</TotalTime>
  <Words>1040</Words>
  <Application>Microsoft Office PowerPoint</Application>
  <PresentationFormat>Widescreen</PresentationFormat>
  <Paragraphs>204</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Open Sans</vt:lpstr>
      <vt:lpstr>Open Sans bold</vt:lpstr>
      <vt:lpstr>Open Sans Semibold</vt:lpstr>
      <vt:lpstr>Office Theme</vt:lpstr>
      <vt:lpstr>Situation Monitoring</vt:lpstr>
      <vt:lpstr>Situation Monitoring Exercise: Rebuild Your Tower</vt:lpstr>
      <vt:lpstr>Situation Monitoring Exercise: Discuss Rebuilding Your Tower</vt:lpstr>
      <vt:lpstr>Objectives</vt:lpstr>
      <vt:lpstr>Situation Monitoring…</vt:lpstr>
      <vt:lpstr>Situation Monitoring:  A Continuous Process</vt:lpstr>
      <vt:lpstr>Situation Awareness Is… </vt:lpstr>
      <vt:lpstr>Situation Awareness Small  Group Discussion </vt:lpstr>
      <vt:lpstr>Conditions That Maximize  Situation Awareness</vt:lpstr>
      <vt:lpstr>How Shared Mental Models  Help Teams</vt:lpstr>
      <vt:lpstr>A Shared Mental Model Is…</vt:lpstr>
      <vt:lpstr>What Do You See?</vt:lpstr>
      <vt:lpstr>When and How To Share?</vt:lpstr>
      <vt:lpstr>Tools To Support Situation  Monitoring</vt:lpstr>
      <vt:lpstr>Status of Patient</vt:lpstr>
      <vt:lpstr>Team Members</vt:lpstr>
      <vt:lpstr>Environment</vt:lpstr>
      <vt:lpstr>Progress Toward Goal</vt:lpstr>
      <vt:lpstr>Tools for Situation Monitoring: I’M SAFE Checklist</vt:lpstr>
      <vt:lpstr>Tools for Situation Monitoring: Cross-Monitoring</vt:lpstr>
      <vt:lpstr>Cross-Monitoring Example</vt:lpstr>
      <vt:lpstr>Tools for Situation Monitoring: STAR</vt:lpstr>
      <vt:lpstr>Tools and Strategies Summary</vt:lpstr>
      <vt:lpstr>Applying TeamSTEPPS Exercise</vt:lpstr>
    </vt:vector>
  </TitlesOfParts>
  <Manager>Abt Associates</Manager>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Situation Monitoring Module 3</dc:title>
  <dc:subject>TeamSTEPPS curriculum Module 3</dc:subject>
  <dc:creator>Stefanie Falzone</dc:creator>
  <cp:keywords>TeamSTEPPS, Module, three, curriculum, slides, situation, monitoring</cp:keywords>
  <cp:lastModifiedBy>Nawrocki, Laura (AHRQ/OC) (CTR)</cp:lastModifiedBy>
  <cp:revision>90</cp:revision>
  <cp:lastPrinted>2022-02-28T21:23:28Z</cp:lastPrinted>
  <dcterms:created xsi:type="dcterms:W3CDTF">2018-11-16T01:43:45Z</dcterms:created>
  <dcterms:modified xsi:type="dcterms:W3CDTF">2024-02-14T07:00:17Z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9ED59A84-2A09-48FC-A470-7C3F9FB3B96E</vt:lpwstr>
  </property>
  <property fmtid="{D5CDD505-2E9C-101B-9397-08002B2CF9AE}" pid="3" name="ArticulatePath">
    <vt:lpwstr>Report Visual Framework</vt:lpwstr>
  </property>
  <property fmtid="{D5CDD505-2E9C-101B-9397-08002B2CF9AE}" pid="4" name="ContentTypeId">
    <vt:lpwstr>0x01010017D377ED405D294CB8DA4A96EA4B51BC</vt:lpwstr>
  </property>
  <property fmtid="{D5CDD505-2E9C-101B-9397-08002B2CF9AE}" pid="5" name="MediaServiceImageTags">
    <vt:lpwstr/>
  </property>
</Properties>
</file>