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18"/>
  </p:notesMasterIdLst>
  <p:handoutMasterIdLst>
    <p:handoutMasterId r:id="rId19"/>
  </p:handoutMasterIdLst>
  <p:sldIdLst>
    <p:sldId id="256" r:id="rId4"/>
    <p:sldId id="318" r:id="rId5"/>
    <p:sldId id="327" r:id="rId6"/>
    <p:sldId id="340" r:id="rId7"/>
    <p:sldId id="334" r:id="rId8"/>
    <p:sldId id="399" r:id="rId9"/>
    <p:sldId id="339" r:id="rId10"/>
    <p:sldId id="338" r:id="rId11"/>
    <p:sldId id="337" r:id="rId12"/>
    <p:sldId id="331" r:id="rId13"/>
    <p:sldId id="320" r:id="rId14"/>
    <p:sldId id="341" r:id="rId15"/>
    <p:sldId id="371" r:id="rId16"/>
    <p:sldId id="37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8064A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88" autoAdjust="0"/>
    <p:restoredTop sz="75079" autoAdjust="0"/>
  </p:normalViewPr>
  <p:slideViewPr>
    <p:cSldViewPr snapToGrid="0" showGuides="1">
      <p:cViewPr varScale="1">
        <p:scale>
          <a:sx n="63" d="100"/>
          <a:sy n="63" d="100"/>
        </p:scale>
        <p:origin x="72" y="402"/>
      </p:cViewPr>
      <p:guideLst>
        <p:guide orient="horz" pos="2160"/>
        <p:guide pos="2880"/>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8E099-954C-4AC5-898B-9F83811C410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C4918EE-C8F6-45A8-BFED-A8DA47F05189}">
      <dgm:prSet custT="1"/>
      <dgm:spPr/>
      <dgm:t>
        <a:bodyPr/>
        <a:lstStyle/>
        <a:p>
          <a:r>
            <a:rPr lang="en-US" sz="2000" dirty="0">
              <a:latin typeface="Arial" charset="0"/>
              <a:ea typeface="Arial" charset="0"/>
              <a:cs typeface="Arial" charset="0"/>
            </a:rPr>
            <a:t>Process of actively scanning behaviors and actions to assess elements of the situation or environment</a:t>
          </a:r>
        </a:p>
      </dgm:t>
    </dgm:pt>
    <dgm:pt modelId="{F24404C2-90FE-4241-815D-D50AB5DAA277}" type="parTrans" cxnId="{C0DF3A48-B07E-4ED9-A1D7-591ECBE8DC92}">
      <dgm:prSet/>
      <dgm:spPr/>
      <dgm:t>
        <a:bodyPr/>
        <a:lstStyle/>
        <a:p>
          <a:endParaRPr lang="en-US"/>
        </a:p>
      </dgm:t>
    </dgm:pt>
    <dgm:pt modelId="{73858B1B-5B00-4003-B8EA-E7B06F8BA172}" type="sibTrans" cxnId="{C0DF3A48-B07E-4ED9-A1D7-591ECBE8DC92}">
      <dgm:prSet/>
      <dgm:spPr/>
      <dgm:t>
        <a:bodyPr/>
        <a:lstStyle/>
        <a:p>
          <a:endParaRPr lang="en-US"/>
        </a:p>
      </dgm:t>
    </dgm:pt>
    <dgm:pt modelId="{C6C77155-B361-40BF-B65A-0CF65B430D8B}">
      <dgm:prSet custT="1"/>
      <dgm:spPr/>
      <dgm:t>
        <a:bodyPr/>
        <a:lstStyle/>
        <a:p>
          <a:r>
            <a:rPr lang="en-US" sz="2000" dirty="0">
              <a:latin typeface="Arial" charset="0"/>
              <a:ea typeface="Arial" charset="0"/>
              <a:cs typeface="Arial" charset="0"/>
            </a:rPr>
            <a:t>Enables team members to identify potential issues or minor deviations early</a:t>
          </a:r>
        </a:p>
      </dgm:t>
    </dgm:pt>
    <dgm:pt modelId="{A288CA00-458E-44CB-A67C-38A88477DFEA}" type="parTrans" cxnId="{51AD847E-2176-4779-8C48-35EF053C62A0}">
      <dgm:prSet/>
      <dgm:spPr/>
      <dgm:t>
        <a:bodyPr/>
        <a:lstStyle/>
        <a:p>
          <a:endParaRPr lang="en-US"/>
        </a:p>
      </dgm:t>
    </dgm:pt>
    <dgm:pt modelId="{F4A2A3E0-0F55-43B7-9765-36C903751F55}" type="sibTrans" cxnId="{51AD847E-2176-4779-8C48-35EF053C62A0}">
      <dgm:prSet/>
      <dgm:spPr/>
      <dgm:t>
        <a:bodyPr/>
        <a:lstStyle/>
        <a:p>
          <a:endParaRPr lang="en-US"/>
        </a:p>
      </dgm:t>
    </dgm:pt>
    <dgm:pt modelId="{133C0576-8AF9-420C-A0CF-48F07DD46D9C}" type="pres">
      <dgm:prSet presAssocID="{AAC8E099-954C-4AC5-898B-9F83811C4105}" presName="root" presStyleCnt="0">
        <dgm:presLayoutVars>
          <dgm:dir/>
          <dgm:resizeHandles val="exact"/>
        </dgm:presLayoutVars>
      </dgm:prSet>
      <dgm:spPr/>
    </dgm:pt>
    <dgm:pt modelId="{3AB9C734-E72F-4819-9561-6AD249CDC3F8}" type="pres">
      <dgm:prSet presAssocID="{2C4918EE-C8F6-45A8-BFED-A8DA47F05189}" presName="compNode" presStyleCnt="0"/>
      <dgm:spPr/>
    </dgm:pt>
    <dgm:pt modelId="{17E49451-1B2E-49EB-B17F-75031F8026A2}" type="pres">
      <dgm:prSet presAssocID="{2C4918EE-C8F6-45A8-BFED-A8DA47F05189}" presName="iconRect" presStyleLbl="node1" presStyleIdx="0" presStyleCnt="2" custScaleX="143267" custScaleY="14254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917BF2F-2FF0-4432-A846-C594DE00369A}" type="pres">
      <dgm:prSet presAssocID="{2C4918EE-C8F6-45A8-BFED-A8DA47F05189}" presName="spaceRect" presStyleCnt="0"/>
      <dgm:spPr/>
    </dgm:pt>
    <dgm:pt modelId="{C0A61A09-696D-4DEC-94B5-EC69543AED0D}" type="pres">
      <dgm:prSet presAssocID="{2C4918EE-C8F6-45A8-BFED-A8DA47F05189}" presName="textRect" presStyleLbl="revTx" presStyleIdx="0" presStyleCnt="2">
        <dgm:presLayoutVars>
          <dgm:chMax val="1"/>
          <dgm:chPref val="1"/>
        </dgm:presLayoutVars>
      </dgm:prSet>
      <dgm:spPr/>
    </dgm:pt>
    <dgm:pt modelId="{B833E3DE-A245-4EBE-8196-FEB458C4CCB7}" type="pres">
      <dgm:prSet presAssocID="{73858B1B-5B00-4003-B8EA-E7B06F8BA172}" presName="sibTrans" presStyleCnt="0"/>
      <dgm:spPr/>
    </dgm:pt>
    <dgm:pt modelId="{33ABF3EE-294B-4DF0-B57E-12AD19D08B12}" type="pres">
      <dgm:prSet presAssocID="{C6C77155-B361-40BF-B65A-0CF65B430D8B}" presName="compNode" presStyleCnt="0"/>
      <dgm:spPr/>
    </dgm:pt>
    <dgm:pt modelId="{74E982C6-8A66-4192-AD8A-B407D90D1508}" type="pres">
      <dgm:prSet presAssocID="{C6C77155-B361-40BF-B65A-0CF65B430D8B}" presName="iconRect" presStyleLbl="node1" presStyleIdx="1" presStyleCnt="2" custScaleX="143267" custScaleY="14290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4DEF55F-FD05-4D0C-8949-78034A5E847C}" type="pres">
      <dgm:prSet presAssocID="{C6C77155-B361-40BF-B65A-0CF65B430D8B}" presName="spaceRect" presStyleCnt="0"/>
      <dgm:spPr/>
    </dgm:pt>
    <dgm:pt modelId="{E2088BCF-FA3A-41AF-8FE0-7EA952EE4C85}" type="pres">
      <dgm:prSet presAssocID="{C6C77155-B361-40BF-B65A-0CF65B430D8B}" presName="textRect" presStyleLbl="revTx" presStyleIdx="1" presStyleCnt="2">
        <dgm:presLayoutVars>
          <dgm:chMax val="1"/>
          <dgm:chPref val="1"/>
        </dgm:presLayoutVars>
      </dgm:prSet>
      <dgm:spPr/>
    </dgm:pt>
  </dgm:ptLst>
  <dgm:cxnLst>
    <dgm:cxn modelId="{44619B10-8CF9-4E3E-907F-FF064E5A2182}" type="presOf" srcId="{2C4918EE-C8F6-45A8-BFED-A8DA47F05189}" destId="{C0A61A09-696D-4DEC-94B5-EC69543AED0D}" srcOrd="0" destOrd="0" presId="urn:microsoft.com/office/officeart/2018/2/layout/IconLabelList"/>
    <dgm:cxn modelId="{BFA0AD15-FB6F-40B3-83D3-03D43F1517DD}" type="presOf" srcId="{AAC8E099-954C-4AC5-898B-9F83811C4105}" destId="{133C0576-8AF9-420C-A0CF-48F07DD46D9C}" srcOrd="0" destOrd="0" presId="urn:microsoft.com/office/officeart/2018/2/layout/IconLabelList"/>
    <dgm:cxn modelId="{C0DF3A48-B07E-4ED9-A1D7-591ECBE8DC92}" srcId="{AAC8E099-954C-4AC5-898B-9F83811C4105}" destId="{2C4918EE-C8F6-45A8-BFED-A8DA47F05189}" srcOrd="0" destOrd="0" parTransId="{F24404C2-90FE-4241-815D-D50AB5DAA277}" sibTransId="{73858B1B-5B00-4003-B8EA-E7B06F8BA172}"/>
    <dgm:cxn modelId="{2638F271-BABC-4392-A14E-192D7D04BF1F}" type="presOf" srcId="{C6C77155-B361-40BF-B65A-0CF65B430D8B}" destId="{E2088BCF-FA3A-41AF-8FE0-7EA952EE4C85}" srcOrd="0" destOrd="0" presId="urn:microsoft.com/office/officeart/2018/2/layout/IconLabelList"/>
    <dgm:cxn modelId="{51AD847E-2176-4779-8C48-35EF053C62A0}" srcId="{AAC8E099-954C-4AC5-898B-9F83811C4105}" destId="{C6C77155-B361-40BF-B65A-0CF65B430D8B}" srcOrd="1" destOrd="0" parTransId="{A288CA00-458E-44CB-A67C-38A88477DFEA}" sibTransId="{F4A2A3E0-0F55-43B7-9765-36C903751F55}"/>
    <dgm:cxn modelId="{68D6653E-0904-411E-BDE6-7E3A88AE6CFF}" type="presParOf" srcId="{133C0576-8AF9-420C-A0CF-48F07DD46D9C}" destId="{3AB9C734-E72F-4819-9561-6AD249CDC3F8}" srcOrd="0" destOrd="0" presId="urn:microsoft.com/office/officeart/2018/2/layout/IconLabelList"/>
    <dgm:cxn modelId="{7ADFFA42-F76B-4F8F-8067-31FFC0503798}" type="presParOf" srcId="{3AB9C734-E72F-4819-9561-6AD249CDC3F8}" destId="{17E49451-1B2E-49EB-B17F-75031F8026A2}" srcOrd="0" destOrd="0" presId="urn:microsoft.com/office/officeart/2018/2/layout/IconLabelList"/>
    <dgm:cxn modelId="{6B4A67A5-334B-4EF7-89CD-A116FDA305B5}" type="presParOf" srcId="{3AB9C734-E72F-4819-9561-6AD249CDC3F8}" destId="{C917BF2F-2FF0-4432-A846-C594DE00369A}" srcOrd="1" destOrd="0" presId="urn:microsoft.com/office/officeart/2018/2/layout/IconLabelList"/>
    <dgm:cxn modelId="{A2B43890-B398-4096-87B3-DFA969B58D40}" type="presParOf" srcId="{3AB9C734-E72F-4819-9561-6AD249CDC3F8}" destId="{C0A61A09-696D-4DEC-94B5-EC69543AED0D}" srcOrd="2" destOrd="0" presId="urn:microsoft.com/office/officeart/2018/2/layout/IconLabelList"/>
    <dgm:cxn modelId="{BB140A66-10C8-4F7B-8A2C-7504FC08BBCA}" type="presParOf" srcId="{133C0576-8AF9-420C-A0CF-48F07DD46D9C}" destId="{B833E3DE-A245-4EBE-8196-FEB458C4CCB7}" srcOrd="1" destOrd="0" presId="urn:microsoft.com/office/officeart/2018/2/layout/IconLabelList"/>
    <dgm:cxn modelId="{183EE4CF-D830-4A82-8FD3-FAC1917A52EC}" type="presParOf" srcId="{133C0576-8AF9-420C-A0CF-48F07DD46D9C}" destId="{33ABF3EE-294B-4DF0-B57E-12AD19D08B12}" srcOrd="2" destOrd="0" presId="urn:microsoft.com/office/officeart/2018/2/layout/IconLabelList"/>
    <dgm:cxn modelId="{52882DA6-93EE-4FB3-B9BA-27C7EBFC6738}" type="presParOf" srcId="{33ABF3EE-294B-4DF0-B57E-12AD19D08B12}" destId="{74E982C6-8A66-4192-AD8A-B407D90D1508}" srcOrd="0" destOrd="0" presId="urn:microsoft.com/office/officeart/2018/2/layout/IconLabelList"/>
    <dgm:cxn modelId="{2582BF0B-51A2-4195-908E-7C859A24C350}" type="presParOf" srcId="{33ABF3EE-294B-4DF0-B57E-12AD19D08B12}" destId="{14DEF55F-FD05-4D0C-8949-78034A5E847C}" srcOrd="1" destOrd="0" presId="urn:microsoft.com/office/officeart/2018/2/layout/IconLabelList"/>
    <dgm:cxn modelId="{50DD5DF9-5C96-4472-ABA0-2F9D61AB5452}" type="presParOf" srcId="{33ABF3EE-294B-4DF0-B57E-12AD19D08B12}" destId="{E2088BCF-FA3A-41AF-8FE0-7EA952EE4C8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2D0C7D-0019-4C20-A6C2-1D975674FCBF}"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C0E463C1-1777-420C-8FAA-5ACD780B67B3}">
      <dgm:prSet custT="1"/>
      <dgm:spPr/>
      <dgm:t>
        <a:bodyPr/>
        <a:lstStyle/>
        <a:p>
          <a:pPr algn="l">
            <a:lnSpc>
              <a:spcPct val="100000"/>
            </a:lnSpc>
            <a:defRPr cap="all"/>
          </a:pPr>
          <a:r>
            <a:rPr lang="en-US" sz="1600" cap="none" dirty="0">
              <a:latin typeface="Arial" charset="0"/>
              <a:ea typeface="Arial" charset="0"/>
              <a:cs typeface="Arial" charset="0"/>
            </a:rPr>
            <a:t>A process of ongoing monitoring to recognize risk or unfolding error</a:t>
          </a:r>
        </a:p>
      </dgm:t>
    </dgm:pt>
    <dgm:pt modelId="{155A79A6-B1D1-4BEA-BC83-F1F419F63CA2}" type="parTrans" cxnId="{5344A5A0-4C8B-49B3-A658-3939AC4A05F5}">
      <dgm:prSet/>
      <dgm:spPr/>
      <dgm:t>
        <a:bodyPr/>
        <a:lstStyle/>
        <a:p>
          <a:endParaRPr lang="en-US" sz="2400"/>
        </a:p>
      </dgm:t>
    </dgm:pt>
    <dgm:pt modelId="{C6813B5F-4B2F-4950-9E00-04445D984940}" type="sibTrans" cxnId="{5344A5A0-4C8B-49B3-A658-3939AC4A05F5}">
      <dgm:prSet/>
      <dgm:spPr/>
      <dgm:t>
        <a:bodyPr/>
        <a:lstStyle/>
        <a:p>
          <a:endParaRPr lang="en-US" sz="2400"/>
        </a:p>
      </dgm:t>
    </dgm:pt>
    <dgm:pt modelId="{08CEC292-A523-4182-BC0B-376781473609}">
      <dgm:prSet custT="1"/>
      <dgm:spPr/>
      <dgm:t>
        <a:bodyPr/>
        <a:lstStyle/>
        <a:p>
          <a:pPr algn="l">
            <a:lnSpc>
              <a:spcPct val="100000"/>
            </a:lnSpc>
            <a:defRPr cap="all"/>
          </a:pPr>
          <a:r>
            <a:rPr lang="en-US" sz="1600" cap="none" dirty="0">
              <a:latin typeface="Arial" charset="0"/>
              <a:ea typeface="Arial" charset="0"/>
              <a:cs typeface="Arial" charset="0"/>
            </a:rPr>
            <a:t>An opportunity to interrupt or correct an action or event before harm or injury to the patient occurs</a:t>
          </a:r>
        </a:p>
      </dgm:t>
    </dgm:pt>
    <dgm:pt modelId="{039597A9-0039-4921-BAC5-2590D5771A00}" type="parTrans" cxnId="{0C872642-A1C8-4481-B770-CDE3E35EF02B}">
      <dgm:prSet/>
      <dgm:spPr/>
      <dgm:t>
        <a:bodyPr/>
        <a:lstStyle/>
        <a:p>
          <a:endParaRPr lang="en-US" sz="2400"/>
        </a:p>
      </dgm:t>
    </dgm:pt>
    <dgm:pt modelId="{918F744D-5267-46BF-A41E-1AD9823D66CA}" type="sibTrans" cxnId="{0C872642-A1C8-4481-B770-CDE3E35EF02B}">
      <dgm:prSet/>
      <dgm:spPr/>
      <dgm:t>
        <a:bodyPr/>
        <a:lstStyle/>
        <a:p>
          <a:endParaRPr lang="en-US" sz="2400"/>
        </a:p>
      </dgm:t>
    </dgm:pt>
    <dgm:pt modelId="{0F6EE6CC-017B-4A59-9728-C047DC3FCCF5}">
      <dgm:prSet custT="1"/>
      <dgm:spPr/>
      <dgm:t>
        <a:bodyPr/>
        <a:lstStyle/>
        <a:p>
          <a:pPr algn="l">
            <a:lnSpc>
              <a:spcPct val="100000"/>
            </a:lnSpc>
            <a:defRPr cap="all"/>
          </a:pPr>
          <a:r>
            <a:rPr lang="en-US" sz="1600" cap="none" dirty="0">
              <a:latin typeface="Arial" charset="0"/>
              <a:ea typeface="Arial" charset="0"/>
              <a:cs typeface="Arial" charset="0"/>
            </a:rPr>
            <a:t>A goal of “watching each other’s back”</a:t>
          </a:r>
        </a:p>
      </dgm:t>
    </dgm:pt>
    <dgm:pt modelId="{9258C493-D256-4F75-BD2E-A86AE6D91C40}" type="parTrans" cxnId="{E85DF8A7-2871-4741-AEC8-77E723A8C707}">
      <dgm:prSet/>
      <dgm:spPr/>
      <dgm:t>
        <a:bodyPr/>
        <a:lstStyle/>
        <a:p>
          <a:endParaRPr lang="en-US" sz="2400"/>
        </a:p>
      </dgm:t>
    </dgm:pt>
    <dgm:pt modelId="{5BE1341A-E09D-47BB-A3EC-856F1B8ACF0E}" type="sibTrans" cxnId="{E85DF8A7-2871-4741-AEC8-77E723A8C707}">
      <dgm:prSet/>
      <dgm:spPr/>
      <dgm:t>
        <a:bodyPr/>
        <a:lstStyle/>
        <a:p>
          <a:endParaRPr lang="en-US" sz="2400"/>
        </a:p>
      </dgm:t>
    </dgm:pt>
    <dgm:pt modelId="{400A2237-4795-45F3-A1D9-1604BEEBD1BB}">
      <dgm:prSet custT="1"/>
      <dgm:spPr/>
      <dgm:t>
        <a:bodyPr/>
        <a:lstStyle/>
        <a:p>
          <a:pPr algn="l">
            <a:lnSpc>
              <a:spcPct val="100000"/>
            </a:lnSpc>
            <a:defRPr cap="all"/>
          </a:pPr>
          <a:r>
            <a:rPr lang="en-US" sz="1600" cap="none" dirty="0">
              <a:latin typeface="Arial" charset="0"/>
              <a:ea typeface="Arial" charset="0"/>
              <a:cs typeface="Arial" charset="0"/>
            </a:rPr>
            <a:t>Feedback to ensure the procedures</a:t>
          </a:r>
          <a:br>
            <a:rPr lang="en-US" sz="1600" cap="none" dirty="0">
              <a:latin typeface="Arial" charset="0"/>
              <a:ea typeface="Arial" charset="0"/>
              <a:cs typeface="Arial" charset="0"/>
            </a:rPr>
          </a:br>
          <a:r>
            <a:rPr lang="en-US" sz="1600" cap="none" dirty="0">
              <a:latin typeface="Arial" charset="0"/>
              <a:ea typeface="Arial" charset="0"/>
              <a:cs typeface="Arial" charset="0"/>
            </a:rPr>
            <a:t>are being performed appropriately</a:t>
          </a:r>
        </a:p>
      </dgm:t>
    </dgm:pt>
    <dgm:pt modelId="{A5AEA48D-FB29-4FF0-96D2-848955042203}" type="parTrans" cxnId="{9716392A-90BC-4309-BF5E-9B0C41B3BC52}">
      <dgm:prSet/>
      <dgm:spPr/>
      <dgm:t>
        <a:bodyPr/>
        <a:lstStyle/>
        <a:p>
          <a:endParaRPr lang="en-US" sz="2400"/>
        </a:p>
      </dgm:t>
    </dgm:pt>
    <dgm:pt modelId="{FCF614EF-A794-48AC-A412-066BE0DF2822}" type="sibTrans" cxnId="{9716392A-90BC-4309-BF5E-9B0C41B3BC52}">
      <dgm:prSet/>
      <dgm:spPr/>
      <dgm:t>
        <a:bodyPr/>
        <a:lstStyle/>
        <a:p>
          <a:endParaRPr lang="en-US" sz="2400"/>
        </a:p>
      </dgm:t>
    </dgm:pt>
    <dgm:pt modelId="{06F9A79F-03B6-47D5-A401-B0B73B0CBE5B}" type="pres">
      <dgm:prSet presAssocID="{AD2D0C7D-0019-4C20-A6C2-1D975674FCBF}" presName="root" presStyleCnt="0">
        <dgm:presLayoutVars>
          <dgm:dir/>
          <dgm:resizeHandles val="exact"/>
        </dgm:presLayoutVars>
      </dgm:prSet>
      <dgm:spPr/>
    </dgm:pt>
    <dgm:pt modelId="{7CC45C91-EAE6-4327-BE6C-DE8A28268F5E}" type="pres">
      <dgm:prSet presAssocID="{C0E463C1-1777-420C-8FAA-5ACD780B67B3}" presName="compNode" presStyleCnt="0"/>
      <dgm:spPr/>
    </dgm:pt>
    <dgm:pt modelId="{9FD5D6A8-1899-4B12-9FEF-AA27EBFF7F39}" type="pres">
      <dgm:prSet presAssocID="{C0E463C1-1777-420C-8FAA-5ACD780B67B3}" presName="iconBgRect" presStyleLbl="bgShp" presStyleIdx="0" presStyleCnt="4" custScaleX="143880" custScaleY="132574"/>
      <dgm:spPr>
        <a:prstGeom prst="round2DiagRect">
          <a:avLst>
            <a:gd name="adj1" fmla="val 29727"/>
            <a:gd name="adj2" fmla="val 0"/>
          </a:avLst>
        </a:prstGeom>
        <a:solidFill>
          <a:srgbClr val="0096B1">
            <a:alpha val="20000"/>
          </a:srgbClr>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606E01D-56B6-4031-BB3F-3C7B6DA664A2}" type="pres">
      <dgm:prSet presAssocID="{C0E463C1-1777-420C-8FAA-5ACD780B67B3}" presName="iconRect" presStyleLbl="node1" presStyleIdx="0" presStyleCnt="4" custScaleX="143880" custScaleY="13257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7C75B48B-D9FB-4E41-B95B-2C2E86558189}" type="pres">
      <dgm:prSet presAssocID="{C0E463C1-1777-420C-8FAA-5ACD780B67B3}" presName="spaceRect" presStyleCnt="0"/>
      <dgm:spPr/>
    </dgm:pt>
    <dgm:pt modelId="{B0627AD4-F060-42EB-8219-18E505ED9FD8}" type="pres">
      <dgm:prSet presAssocID="{C0E463C1-1777-420C-8FAA-5ACD780B67B3}" presName="textRect" presStyleLbl="revTx" presStyleIdx="0" presStyleCnt="4">
        <dgm:presLayoutVars>
          <dgm:chMax val="1"/>
          <dgm:chPref val="1"/>
        </dgm:presLayoutVars>
      </dgm:prSet>
      <dgm:spPr/>
    </dgm:pt>
    <dgm:pt modelId="{0DE7A482-6A59-42C3-A5F9-59C115C4AF30}" type="pres">
      <dgm:prSet presAssocID="{C6813B5F-4B2F-4950-9E00-04445D984940}" presName="sibTrans" presStyleCnt="0"/>
      <dgm:spPr/>
    </dgm:pt>
    <dgm:pt modelId="{1594660C-16FB-444B-B754-017E6CFA2450}" type="pres">
      <dgm:prSet presAssocID="{08CEC292-A523-4182-BC0B-376781473609}" presName="compNode" presStyleCnt="0"/>
      <dgm:spPr/>
    </dgm:pt>
    <dgm:pt modelId="{8A792A8E-4624-4332-9CA6-35607A1D3809}" type="pres">
      <dgm:prSet presAssocID="{08CEC292-A523-4182-BC0B-376781473609}" presName="iconBgRect" presStyleLbl="bgShp" presStyleIdx="1" presStyleCnt="4" custScaleX="143880" custScaleY="132574"/>
      <dgm:spPr>
        <a:prstGeom prst="round2DiagRect">
          <a:avLst>
            <a:gd name="adj1" fmla="val 29727"/>
            <a:gd name="adj2" fmla="val 0"/>
          </a:avLst>
        </a:prstGeom>
        <a:solidFill>
          <a:srgbClr val="0096B1">
            <a:alpha val="20000"/>
          </a:srgbClr>
        </a:solidFill>
      </dgm:spPr>
    </dgm:pt>
    <dgm:pt modelId="{882E5B16-239A-45EB-8DDB-3AE03BB0275B}" type="pres">
      <dgm:prSet presAssocID="{08CEC292-A523-4182-BC0B-376781473609}" presName="iconRect" presStyleLbl="node1" presStyleIdx="1" presStyleCnt="4" custScaleX="143880" custScaleY="13257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DCB58B0-CB7C-4F96-AF00-7221C5DAEC2E}" type="pres">
      <dgm:prSet presAssocID="{08CEC292-A523-4182-BC0B-376781473609}" presName="spaceRect" presStyleCnt="0"/>
      <dgm:spPr/>
    </dgm:pt>
    <dgm:pt modelId="{E9A4E430-2CE7-4963-9B64-8634070913AB}" type="pres">
      <dgm:prSet presAssocID="{08CEC292-A523-4182-BC0B-376781473609}" presName="textRect" presStyleLbl="revTx" presStyleIdx="1" presStyleCnt="4">
        <dgm:presLayoutVars>
          <dgm:chMax val="1"/>
          <dgm:chPref val="1"/>
        </dgm:presLayoutVars>
      </dgm:prSet>
      <dgm:spPr/>
    </dgm:pt>
    <dgm:pt modelId="{488A9F44-9F6F-406A-A8F8-92826E56E8E9}" type="pres">
      <dgm:prSet presAssocID="{918F744D-5267-46BF-A41E-1AD9823D66CA}" presName="sibTrans" presStyleCnt="0"/>
      <dgm:spPr/>
    </dgm:pt>
    <dgm:pt modelId="{CD447380-A5AD-414B-905C-758D6EF8030A}" type="pres">
      <dgm:prSet presAssocID="{0F6EE6CC-017B-4A59-9728-C047DC3FCCF5}" presName="compNode" presStyleCnt="0"/>
      <dgm:spPr/>
    </dgm:pt>
    <dgm:pt modelId="{DC1EF19A-988F-4679-987D-1D575A5F9E6F}" type="pres">
      <dgm:prSet presAssocID="{0F6EE6CC-017B-4A59-9728-C047DC3FCCF5}" presName="iconBgRect" presStyleLbl="bgShp" presStyleIdx="2" presStyleCnt="4" custScaleX="143880" custScaleY="132574"/>
      <dgm:spPr>
        <a:prstGeom prst="round2DiagRect">
          <a:avLst>
            <a:gd name="adj1" fmla="val 29727"/>
            <a:gd name="adj2" fmla="val 0"/>
          </a:avLst>
        </a:prstGeom>
        <a:solidFill>
          <a:srgbClr val="0096B1">
            <a:alpha val="20000"/>
          </a:srgbClr>
        </a:solidFill>
      </dgm:spPr>
    </dgm:pt>
    <dgm:pt modelId="{3D977579-7186-4135-954D-C6A8E4DA3ACE}" type="pres">
      <dgm:prSet presAssocID="{0F6EE6CC-017B-4A59-9728-C047DC3FCCF5}" presName="iconRect" presStyleLbl="node1" presStyleIdx="2" presStyleCnt="4" custScaleX="143880" custScaleY="13257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ABC131E-0B4D-4DDA-8F92-932E30B319AF}" type="pres">
      <dgm:prSet presAssocID="{0F6EE6CC-017B-4A59-9728-C047DC3FCCF5}" presName="spaceRect" presStyleCnt="0"/>
      <dgm:spPr/>
    </dgm:pt>
    <dgm:pt modelId="{D7118285-D72C-45B6-A392-A6C4D6AA980B}" type="pres">
      <dgm:prSet presAssocID="{0F6EE6CC-017B-4A59-9728-C047DC3FCCF5}" presName="textRect" presStyleLbl="revTx" presStyleIdx="2" presStyleCnt="4">
        <dgm:presLayoutVars>
          <dgm:chMax val="1"/>
          <dgm:chPref val="1"/>
        </dgm:presLayoutVars>
      </dgm:prSet>
      <dgm:spPr/>
    </dgm:pt>
    <dgm:pt modelId="{89016B0A-1EBC-45FB-946F-67A0A0E9038A}" type="pres">
      <dgm:prSet presAssocID="{5BE1341A-E09D-47BB-A3EC-856F1B8ACF0E}" presName="sibTrans" presStyleCnt="0"/>
      <dgm:spPr/>
    </dgm:pt>
    <dgm:pt modelId="{BA0070F0-8B21-4B81-B5F0-7E678A6DDDBC}" type="pres">
      <dgm:prSet presAssocID="{400A2237-4795-45F3-A1D9-1604BEEBD1BB}" presName="compNode" presStyleCnt="0"/>
      <dgm:spPr/>
    </dgm:pt>
    <dgm:pt modelId="{1B6F2F25-54E0-412D-AA1D-886CDA181FC2}" type="pres">
      <dgm:prSet presAssocID="{400A2237-4795-45F3-A1D9-1604BEEBD1BB}" presName="iconBgRect" presStyleLbl="bgShp" presStyleIdx="3" presStyleCnt="4" custScaleX="143880" custScaleY="132574"/>
      <dgm:spPr>
        <a:prstGeom prst="round2DiagRect">
          <a:avLst>
            <a:gd name="adj1" fmla="val 29727"/>
            <a:gd name="adj2" fmla="val 0"/>
          </a:avLst>
        </a:prstGeom>
        <a:solidFill>
          <a:srgbClr val="0096B1">
            <a:alpha val="20000"/>
          </a:srgbClr>
        </a:solidFill>
      </dgm:spPr>
    </dgm:pt>
    <dgm:pt modelId="{6F418E8C-3F2C-463D-BFB7-B503533D4D1C}" type="pres">
      <dgm:prSet presAssocID="{400A2237-4795-45F3-A1D9-1604BEEBD1BB}" presName="iconRect" presStyleLbl="node1" presStyleIdx="3" presStyleCnt="4" custScaleX="143880" custScaleY="13257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E38B0C8-EA3C-4A87-8B1C-D80ED8DA672B}" type="pres">
      <dgm:prSet presAssocID="{400A2237-4795-45F3-A1D9-1604BEEBD1BB}" presName="spaceRect" presStyleCnt="0"/>
      <dgm:spPr/>
    </dgm:pt>
    <dgm:pt modelId="{27BDAD9B-2632-4C19-A44A-BEB43ED95365}" type="pres">
      <dgm:prSet presAssocID="{400A2237-4795-45F3-A1D9-1604BEEBD1BB}" presName="textRect" presStyleLbl="revTx" presStyleIdx="3" presStyleCnt="4">
        <dgm:presLayoutVars>
          <dgm:chMax val="1"/>
          <dgm:chPref val="1"/>
        </dgm:presLayoutVars>
      </dgm:prSet>
      <dgm:spPr/>
    </dgm:pt>
  </dgm:ptLst>
  <dgm:cxnLst>
    <dgm:cxn modelId="{9716392A-90BC-4309-BF5E-9B0C41B3BC52}" srcId="{AD2D0C7D-0019-4C20-A6C2-1D975674FCBF}" destId="{400A2237-4795-45F3-A1D9-1604BEEBD1BB}" srcOrd="3" destOrd="0" parTransId="{A5AEA48D-FB29-4FF0-96D2-848955042203}" sibTransId="{FCF614EF-A794-48AC-A412-066BE0DF2822}"/>
    <dgm:cxn modelId="{0C872642-A1C8-4481-B770-CDE3E35EF02B}" srcId="{AD2D0C7D-0019-4C20-A6C2-1D975674FCBF}" destId="{08CEC292-A523-4182-BC0B-376781473609}" srcOrd="1" destOrd="0" parTransId="{039597A9-0039-4921-BAC5-2590D5771A00}" sibTransId="{918F744D-5267-46BF-A41E-1AD9823D66CA}"/>
    <dgm:cxn modelId="{47597082-9164-E745-B20D-916B5DEE2540}" type="presOf" srcId="{0F6EE6CC-017B-4A59-9728-C047DC3FCCF5}" destId="{D7118285-D72C-45B6-A392-A6C4D6AA980B}" srcOrd="0" destOrd="0" presId="urn:microsoft.com/office/officeart/2018/5/layout/IconLeafLabelList"/>
    <dgm:cxn modelId="{5344A5A0-4C8B-49B3-A658-3939AC4A05F5}" srcId="{AD2D0C7D-0019-4C20-A6C2-1D975674FCBF}" destId="{C0E463C1-1777-420C-8FAA-5ACD780B67B3}" srcOrd="0" destOrd="0" parTransId="{155A79A6-B1D1-4BEA-BC83-F1F419F63CA2}" sibTransId="{C6813B5F-4B2F-4950-9E00-04445D984940}"/>
    <dgm:cxn modelId="{E85DF8A7-2871-4741-AEC8-77E723A8C707}" srcId="{AD2D0C7D-0019-4C20-A6C2-1D975674FCBF}" destId="{0F6EE6CC-017B-4A59-9728-C047DC3FCCF5}" srcOrd="2" destOrd="0" parTransId="{9258C493-D256-4F75-BD2E-A86AE6D91C40}" sibTransId="{5BE1341A-E09D-47BB-A3EC-856F1B8ACF0E}"/>
    <dgm:cxn modelId="{7BE08FAE-FDD8-A14B-A293-68F56B1D2402}" type="presOf" srcId="{AD2D0C7D-0019-4C20-A6C2-1D975674FCBF}" destId="{06F9A79F-03B6-47D5-A401-B0B73B0CBE5B}" srcOrd="0" destOrd="0" presId="urn:microsoft.com/office/officeart/2018/5/layout/IconLeafLabelList"/>
    <dgm:cxn modelId="{FE82E2BA-DB1B-3147-A77D-89682A52B02B}" type="presOf" srcId="{C0E463C1-1777-420C-8FAA-5ACD780B67B3}" destId="{B0627AD4-F060-42EB-8219-18E505ED9FD8}" srcOrd="0" destOrd="0" presId="urn:microsoft.com/office/officeart/2018/5/layout/IconLeafLabelList"/>
    <dgm:cxn modelId="{D681C1C4-FC54-A448-BD21-8ABB32222A32}" type="presOf" srcId="{400A2237-4795-45F3-A1D9-1604BEEBD1BB}" destId="{27BDAD9B-2632-4C19-A44A-BEB43ED95365}" srcOrd="0" destOrd="0" presId="urn:microsoft.com/office/officeart/2018/5/layout/IconLeafLabelList"/>
    <dgm:cxn modelId="{C6E3FFD3-9705-BF4C-9144-96C38DCCA8E4}" type="presOf" srcId="{08CEC292-A523-4182-BC0B-376781473609}" destId="{E9A4E430-2CE7-4963-9B64-8634070913AB}" srcOrd="0" destOrd="0" presId="urn:microsoft.com/office/officeart/2018/5/layout/IconLeafLabelList"/>
    <dgm:cxn modelId="{D4A972BA-DF37-394D-A0B6-61E5F163895B}" type="presParOf" srcId="{06F9A79F-03B6-47D5-A401-B0B73B0CBE5B}" destId="{7CC45C91-EAE6-4327-BE6C-DE8A28268F5E}" srcOrd="0" destOrd="0" presId="urn:microsoft.com/office/officeart/2018/5/layout/IconLeafLabelList"/>
    <dgm:cxn modelId="{FC335D02-0938-B54F-9FD3-856B1A677ED9}" type="presParOf" srcId="{7CC45C91-EAE6-4327-BE6C-DE8A28268F5E}" destId="{9FD5D6A8-1899-4B12-9FEF-AA27EBFF7F39}" srcOrd="0" destOrd="0" presId="urn:microsoft.com/office/officeart/2018/5/layout/IconLeafLabelList"/>
    <dgm:cxn modelId="{E310AD35-EF2A-6842-8F58-5D3B4D540FCB}" type="presParOf" srcId="{7CC45C91-EAE6-4327-BE6C-DE8A28268F5E}" destId="{D606E01D-56B6-4031-BB3F-3C7B6DA664A2}" srcOrd="1" destOrd="0" presId="urn:microsoft.com/office/officeart/2018/5/layout/IconLeafLabelList"/>
    <dgm:cxn modelId="{1F3F70FE-3F9D-FC44-B691-49F9B1CF33C4}" type="presParOf" srcId="{7CC45C91-EAE6-4327-BE6C-DE8A28268F5E}" destId="{7C75B48B-D9FB-4E41-B95B-2C2E86558189}" srcOrd="2" destOrd="0" presId="urn:microsoft.com/office/officeart/2018/5/layout/IconLeafLabelList"/>
    <dgm:cxn modelId="{2587111C-9E32-1048-8775-080F540509F0}" type="presParOf" srcId="{7CC45C91-EAE6-4327-BE6C-DE8A28268F5E}" destId="{B0627AD4-F060-42EB-8219-18E505ED9FD8}" srcOrd="3" destOrd="0" presId="urn:microsoft.com/office/officeart/2018/5/layout/IconLeafLabelList"/>
    <dgm:cxn modelId="{400A6714-F96F-224D-A7A1-26B37CEF314B}" type="presParOf" srcId="{06F9A79F-03B6-47D5-A401-B0B73B0CBE5B}" destId="{0DE7A482-6A59-42C3-A5F9-59C115C4AF30}" srcOrd="1" destOrd="0" presId="urn:microsoft.com/office/officeart/2018/5/layout/IconLeafLabelList"/>
    <dgm:cxn modelId="{079B9ED5-77EA-7C4D-AAC6-FBC84408B790}" type="presParOf" srcId="{06F9A79F-03B6-47D5-A401-B0B73B0CBE5B}" destId="{1594660C-16FB-444B-B754-017E6CFA2450}" srcOrd="2" destOrd="0" presId="urn:microsoft.com/office/officeart/2018/5/layout/IconLeafLabelList"/>
    <dgm:cxn modelId="{29409F52-A18E-A64A-B0B4-E809A8966B18}" type="presParOf" srcId="{1594660C-16FB-444B-B754-017E6CFA2450}" destId="{8A792A8E-4624-4332-9CA6-35607A1D3809}" srcOrd="0" destOrd="0" presId="urn:microsoft.com/office/officeart/2018/5/layout/IconLeafLabelList"/>
    <dgm:cxn modelId="{88CD62C3-F6C6-2B4C-9FA2-90167CDC4496}" type="presParOf" srcId="{1594660C-16FB-444B-B754-017E6CFA2450}" destId="{882E5B16-239A-45EB-8DDB-3AE03BB0275B}" srcOrd="1" destOrd="0" presId="urn:microsoft.com/office/officeart/2018/5/layout/IconLeafLabelList"/>
    <dgm:cxn modelId="{C3C0B1BB-06DE-7E41-8C4B-2C4BD692C434}" type="presParOf" srcId="{1594660C-16FB-444B-B754-017E6CFA2450}" destId="{ADCB58B0-CB7C-4F96-AF00-7221C5DAEC2E}" srcOrd="2" destOrd="0" presId="urn:microsoft.com/office/officeart/2018/5/layout/IconLeafLabelList"/>
    <dgm:cxn modelId="{A8955F7C-B439-2440-B957-AE42A902476B}" type="presParOf" srcId="{1594660C-16FB-444B-B754-017E6CFA2450}" destId="{E9A4E430-2CE7-4963-9B64-8634070913AB}" srcOrd="3" destOrd="0" presId="urn:microsoft.com/office/officeart/2018/5/layout/IconLeafLabelList"/>
    <dgm:cxn modelId="{5DA3D0D2-3C2A-4341-88A4-18B770F056E7}" type="presParOf" srcId="{06F9A79F-03B6-47D5-A401-B0B73B0CBE5B}" destId="{488A9F44-9F6F-406A-A8F8-92826E56E8E9}" srcOrd="3" destOrd="0" presId="urn:microsoft.com/office/officeart/2018/5/layout/IconLeafLabelList"/>
    <dgm:cxn modelId="{2571C76A-948B-814F-A413-D776C5AB3BA7}" type="presParOf" srcId="{06F9A79F-03B6-47D5-A401-B0B73B0CBE5B}" destId="{CD447380-A5AD-414B-905C-758D6EF8030A}" srcOrd="4" destOrd="0" presId="urn:microsoft.com/office/officeart/2018/5/layout/IconLeafLabelList"/>
    <dgm:cxn modelId="{85A35647-BBB0-094F-8EF6-96639F103BD7}" type="presParOf" srcId="{CD447380-A5AD-414B-905C-758D6EF8030A}" destId="{DC1EF19A-988F-4679-987D-1D575A5F9E6F}" srcOrd="0" destOrd="0" presId="urn:microsoft.com/office/officeart/2018/5/layout/IconLeafLabelList"/>
    <dgm:cxn modelId="{17F021E2-4789-1744-AE7C-595AC20E62D7}" type="presParOf" srcId="{CD447380-A5AD-414B-905C-758D6EF8030A}" destId="{3D977579-7186-4135-954D-C6A8E4DA3ACE}" srcOrd="1" destOrd="0" presId="urn:microsoft.com/office/officeart/2018/5/layout/IconLeafLabelList"/>
    <dgm:cxn modelId="{79346A89-9441-9A46-ADC1-874516BE7730}" type="presParOf" srcId="{CD447380-A5AD-414B-905C-758D6EF8030A}" destId="{5ABC131E-0B4D-4DDA-8F92-932E30B319AF}" srcOrd="2" destOrd="0" presId="urn:microsoft.com/office/officeart/2018/5/layout/IconLeafLabelList"/>
    <dgm:cxn modelId="{DA7BD5E5-02F3-2543-977B-2AFD3FEB9204}" type="presParOf" srcId="{CD447380-A5AD-414B-905C-758D6EF8030A}" destId="{D7118285-D72C-45B6-A392-A6C4D6AA980B}" srcOrd="3" destOrd="0" presId="urn:microsoft.com/office/officeart/2018/5/layout/IconLeafLabelList"/>
    <dgm:cxn modelId="{7367B4D4-082A-EE49-A3B8-BD94B50B9940}" type="presParOf" srcId="{06F9A79F-03B6-47D5-A401-B0B73B0CBE5B}" destId="{89016B0A-1EBC-45FB-946F-67A0A0E9038A}" srcOrd="5" destOrd="0" presId="urn:microsoft.com/office/officeart/2018/5/layout/IconLeafLabelList"/>
    <dgm:cxn modelId="{1980E0EA-2C54-F444-846C-7873F5E6C017}" type="presParOf" srcId="{06F9A79F-03B6-47D5-A401-B0B73B0CBE5B}" destId="{BA0070F0-8B21-4B81-B5F0-7E678A6DDDBC}" srcOrd="6" destOrd="0" presId="urn:microsoft.com/office/officeart/2018/5/layout/IconLeafLabelList"/>
    <dgm:cxn modelId="{09D510B1-9FCC-3D4C-9D93-550E132FA08C}" type="presParOf" srcId="{BA0070F0-8B21-4B81-B5F0-7E678A6DDDBC}" destId="{1B6F2F25-54E0-412D-AA1D-886CDA181FC2}" srcOrd="0" destOrd="0" presId="urn:microsoft.com/office/officeart/2018/5/layout/IconLeafLabelList"/>
    <dgm:cxn modelId="{C44F03CB-09D3-2E47-AD1B-9C7F4F48D808}" type="presParOf" srcId="{BA0070F0-8B21-4B81-B5F0-7E678A6DDDBC}" destId="{6F418E8C-3F2C-463D-BFB7-B503533D4D1C}" srcOrd="1" destOrd="0" presId="urn:microsoft.com/office/officeart/2018/5/layout/IconLeafLabelList"/>
    <dgm:cxn modelId="{0836B34E-8650-9D40-AAAB-5A94B044F802}" type="presParOf" srcId="{BA0070F0-8B21-4B81-B5F0-7E678A6DDDBC}" destId="{AE38B0C8-EA3C-4A87-8B1C-D80ED8DA672B}" srcOrd="2" destOrd="0" presId="urn:microsoft.com/office/officeart/2018/5/layout/IconLeafLabelList"/>
    <dgm:cxn modelId="{21C1B2C7-0FE1-8D47-8F2A-8038432DE364}" type="presParOf" srcId="{BA0070F0-8B21-4B81-B5F0-7E678A6DDDBC}" destId="{27BDAD9B-2632-4C19-A44A-BEB43ED9536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72D22E-3245-4032-B530-2A843B5A06EE}"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7CA267D7-684F-4733-9E30-7EB131C88E8A}">
      <dgm:prSet custT="1"/>
      <dgm:spPr/>
      <dgm:t>
        <a:bodyPr/>
        <a:lstStyle/>
        <a:p>
          <a:r>
            <a:rPr lang="en-US" sz="2800" b="1">
              <a:latin typeface="Arial" charset="0"/>
              <a:ea typeface="Arial" charset="0"/>
              <a:cs typeface="Arial" charset="0"/>
            </a:rPr>
            <a:t>S</a:t>
          </a:r>
          <a:r>
            <a:rPr lang="en-US" sz="2800">
              <a:latin typeface="Arial" charset="0"/>
              <a:ea typeface="Arial" charset="0"/>
              <a:cs typeface="Arial" charset="0"/>
            </a:rPr>
            <a:t> - Status of the Patient</a:t>
          </a:r>
        </a:p>
      </dgm:t>
    </dgm:pt>
    <dgm:pt modelId="{7CE81B93-A736-408C-9F51-3F637E0FF4EE}" type="parTrans" cxnId="{5C3D19B9-EE7A-493E-9511-45019C164897}">
      <dgm:prSet/>
      <dgm:spPr/>
      <dgm:t>
        <a:bodyPr/>
        <a:lstStyle/>
        <a:p>
          <a:endParaRPr lang="en-US"/>
        </a:p>
      </dgm:t>
    </dgm:pt>
    <dgm:pt modelId="{19733AE7-2966-4712-8FB6-5F5F79E83DA5}" type="sibTrans" cxnId="{5C3D19B9-EE7A-493E-9511-45019C164897}">
      <dgm:prSet/>
      <dgm:spPr/>
      <dgm:t>
        <a:bodyPr/>
        <a:lstStyle/>
        <a:p>
          <a:endParaRPr lang="en-US"/>
        </a:p>
      </dgm:t>
    </dgm:pt>
    <dgm:pt modelId="{8EB95DC0-CF1E-4012-BB93-83E5F9C2CD87}">
      <dgm:prSet custT="1"/>
      <dgm:spPr/>
      <dgm:t>
        <a:bodyPr/>
        <a:lstStyle/>
        <a:p>
          <a:r>
            <a:rPr lang="en-US" sz="2800" b="1" dirty="0">
              <a:latin typeface="Arial" charset="0"/>
              <a:ea typeface="Arial" charset="0"/>
              <a:cs typeface="Arial" charset="0"/>
            </a:rPr>
            <a:t>T</a:t>
          </a:r>
          <a:r>
            <a:rPr lang="en-US" sz="2800" dirty="0">
              <a:latin typeface="Arial" charset="0"/>
              <a:ea typeface="Arial" charset="0"/>
              <a:cs typeface="Arial" charset="0"/>
            </a:rPr>
            <a:t> - Team Members</a:t>
          </a:r>
        </a:p>
      </dgm:t>
    </dgm:pt>
    <dgm:pt modelId="{9929EFD1-6EC1-414D-8C75-539EE0E7267F}" type="parTrans" cxnId="{81A05CFF-DEEF-43EC-9D42-0F4950A943A4}">
      <dgm:prSet/>
      <dgm:spPr/>
      <dgm:t>
        <a:bodyPr/>
        <a:lstStyle/>
        <a:p>
          <a:endParaRPr lang="en-US"/>
        </a:p>
      </dgm:t>
    </dgm:pt>
    <dgm:pt modelId="{28A8D739-3ACA-419A-B2B1-00E88C15B80C}" type="sibTrans" cxnId="{81A05CFF-DEEF-43EC-9D42-0F4950A943A4}">
      <dgm:prSet/>
      <dgm:spPr/>
      <dgm:t>
        <a:bodyPr/>
        <a:lstStyle/>
        <a:p>
          <a:endParaRPr lang="en-US"/>
        </a:p>
      </dgm:t>
    </dgm:pt>
    <dgm:pt modelId="{CA6D2AE9-FEBE-4A32-AEBB-7FD3CB5C95CA}">
      <dgm:prSet custT="1"/>
      <dgm:spPr/>
      <dgm:t>
        <a:bodyPr/>
        <a:lstStyle/>
        <a:p>
          <a:r>
            <a:rPr lang="en-US" sz="2800" b="1" dirty="0">
              <a:latin typeface="Arial" charset="0"/>
              <a:ea typeface="Arial" charset="0"/>
              <a:cs typeface="Arial" charset="0"/>
            </a:rPr>
            <a:t>E</a:t>
          </a:r>
          <a:r>
            <a:rPr lang="en-US" sz="2800" dirty="0">
              <a:latin typeface="Arial" charset="0"/>
              <a:ea typeface="Arial" charset="0"/>
              <a:cs typeface="Arial" charset="0"/>
            </a:rPr>
            <a:t> - Environment</a:t>
          </a:r>
        </a:p>
      </dgm:t>
    </dgm:pt>
    <dgm:pt modelId="{2D9AAA48-AAB6-4DC8-8FE8-6C0434F1C5CE}" type="parTrans" cxnId="{D5CC59CA-B4D1-430D-B93B-0549D0E37B23}">
      <dgm:prSet/>
      <dgm:spPr/>
      <dgm:t>
        <a:bodyPr/>
        <a:lstStyle/>
        <a:p>
          <a:endParaRPr lang="en-US"/>
        </a:p>
      </dgm:t>
    </dgm:pt>
    <dgm:pt modelId="{D5C84B49-E42B-4931-8DED-1058FD9CA973}" type="sibTrans" cxnId="{D5CC59CA-B4D1-430D-B93B-0549D0E37B23}">
      <dgm:prSet/>
      <dgm:spPr/>
      <dgm:t>
        <a:bodyPr/>
        <a:lstStyle/>
        <a:p>
          <a:endParaRPr lang="en-US"/>
        </a:p>
      </dgm:t>
    </dgm:pt>
    <dgm:pt modelId="{F4B04B62-FB4D-4EC5-85F2-88DD8F86E1AA}">
      <dgm:prSet custT="1"/>
      <dgm:spPr/>
      <dgm:t>
        <a:bodyPr/>
        <a:lstStyle/>
        <a:p>
          <a:r>
            <a:rPr lang="en-US" sz="2800" b="1">
              <a:latin typeface="Arial" charset="0"/>
              <a:ea typeface="Arial" charset="0"/>
              <a:cs typeface="Arial" charset="0"/>
            </a:rPr>
            <a:t>P</a:t>
          </a:r>
          <a:r>
            <a:rPr lang="en-US" sz="2800">
              <a:latin typeface="Arial" charset="0"/>
              <a:ea typeface="Arial" charset="0"/>
              <a:cs typeface="Arial" charset="0"/>
            </a:rPr>
            <a:t> - Progress</a:t>
          </a:r>
        </a:p>
      </dgm:t>
    </dgm:pt>
    <dgm:pt modelId="{E2EABAB0-750E-4DF0-8422-C05009948A2D}" type="parTrans" cxnId="{9672E079-ECC2-472A-B79A-4D8D4CCB27C4}">
      <dgm:prSet/>
      <dgm:spPr/>
      <dgm:t>
        <a:bodyPr/>
        <a:lstStyle/>
        <a:p>
          <a:endParaRPr lang="en-US"/>
        </a:p>
      </dgm:t>
    </dgm:pt>
    <dgm:pt modelId="{741E2077-F1CA-49C4-9ED3-65A086211262}" type="sibTrans" cxnId="{9672E079-ECC2-472A-B79A-4D8D4CCB27C4}">
      <dgm:prSet/>
      <dgm:spPr/>
      <dgm:t>
        <a:bodyPr/>
        <a:lstStyle/>
        <a:p>
          <a:endParaRPr lang="en-US"/>
        </a:p>
      </dgm:t>
    </dgm:pt>
    <dgm:pt modelId="{9E993605-9D8E-493F-87C4-8C6987071A7A}" type="pres">
      <dgm:prSet presAssocID="{7D72D22E-3245-4032-B530-2A843B5A06EE}" presName="vert0" presStyleCnt="0">
        <dgm:presLayoutVars>
          <dgm:dir/>
          <dgm:animOne val="branch"/>
          <dgm:animLvl val="lvl"/>
        </dgm:presLayoutVars>
      </dgm:prSet>
      <dgm:spPr/>
    </dgm:pt>
    <dgm:pt modelId="{5DA05B79-CCE4-4E68-894E-210A6B1E4F5F}" type="pres">
      <dgm:prSet presAssocID="{7CA267D7-684F-4733-9E30-7EB131C88E8A}" presName="thickLine" presStyleLbl="alignNode1" presStyleIdx="0" presStyleCnt="4"/>
      <dgm:spPr>
        <a:ln>
          <a:solidFill>
            <a:srgbClr val="0096B1"/>
          </a:solidFill>
        </a:ln>
      </dgm:spPr>
    </dgm:pt>
    <dgm:pt modelId="{84F093E8-0AC2-4595-9BB5-7C3FFE4668F3}" type="pres">
      <dgm:prSet presAssocID="{7CA267D7-684F-4733-9E30-7EB131C88E8A}" presName="horz1" presStyleCnt="0"/>
      <dgm:spPr/>
    </dgm:pt>
    <dgm:pt modelId="{C10467DA-832B-453B-8F72-F7A72DF0F126}" type="pres">
      <dgm:prSet presAssocID="{7CA267D7-684F-4733-9E30-7EB131C88E8A}" presName="tx1" presStyleLbl="revTx" presStyleIdx="0" presStyleCnt="4"/>
      <dgm:spPr/>
    </dgm:pt>
    <dgm:pt modelId="{1859944F-5D19-4AF5-A8D1-5967D339D4AA}" type="pres">
      <dgm:prSet presAssocID="{7CA267D7-684F-4733-9E30-7EB131C88E8A}" presName="vert1" presStyleCnt="0"/>
      <dgm:spPr/>
    </dgm:pt>
    <dgm:pt modelId="{7B5760C6-C635-4232-ABCB-B87D2D50CA02}" type="pres">
      <dgm:prSet presAssocID="{8EB95DC0-CF1E-4012-BB93-83E5F9C2CD87}" presName="thickLine" presStyleLbl="alignNode1" presStyleIdx="1" presStyleCnt="4"/>
      <dgm:spPr>
        <a:ln>
          <a:solidFill>
            <a:srgbClr val="0096B1"/>
          </a:solidFill>
        </a:ln>
      </dgm:spPr>
    </dgm:pt>
    <dgm:pt modelId="{1FDF3047-3ED4-46F6-8038-253F994E1BF2}" type="pres">
      <dgm:prSet presAssocID="{8EB95DC0-CF1E-4012-BB93-83E5F9C2CD87}" presName="horz1" presStyleCnt="0"/>
      <dgm:spPr/>
    </dgm:pt>
    <dgm:pt modelId="{2CCFBB5F-02D5-4AB9-8D52-FB409206E45E}" type="pres">
      <dgm:prSet presAssocID="{8EB95DC0-CF1E-4012-BB93-83E5F9C2CD87}" presName="tx1" presStyleLbl="revTx" presStyleIdx="1" presStyleCnt="4"/>
      <dgm:spPr/>
    </dgm:pt>
    <dgm:pt modelId="{82157011-1833-4D99-91D8-E8080302A675}" type="pres">
      <dgm:prSet presAssocID="{8EB95DC0-CF1E-4012-BB93-83E5F9C2CD87}" presName="vert1" presStyleCnt="0"/>
      <dgm:spPr/>
    </dgm:pt>
    <dgm:pt modelId="{F174477B-F6F7-4FAD-83EF-5AE1DF09836A}" type="pres">
      <dgm:prSet presAssocID="{CA6D2AE9-FEBE-4A32-AEBB-7FD3CB5C95CA}" presName="thickLine" presStyleLbl="alignNode1" presStyleIdx="2" presStyleCnt="4"/>
      <dgm:spPr>
        <a:ln>
          <a:solidFill>
            <a:srgbClr val="0096B1"/>
          </a:solidFill>
        </a:ln>
      </dgm:spPr>
    </dgm:pt>
    <dgm:pt modelId="{C1B6BCFC-236F-4CBE-B58A-202D7395CFC9}" type="pres">
      <dgm:prSet presAssocID="{CA6D2AE9-FEBE-4A32-AEBB-7FD3CB5C95CA}" presName="horz1" presStyleCnt="0"/>
      <dgm:spPr/>
    </dgm:pt>
    <dgm:pt modelId="{F804F4F5-341F-45C6-98FA-0445678BD163}" type="pres">
      <dgm:prSet presAssocID="{CA6D2AE9-FEBE-4A32-AEBB-7FD3CB5C95CA}" presName="tx1" presStyleLbl="revTx" presStyleIdx="2" presStyleCnt="4"/>
      <dgm:spPr/>
    </dgm:pt>
    <dgm:pt modelId="{2D03DFDF-93E1-4BBA-8810-E8FE3DEDBCF9}" type="pres">
      <dgm:prSet presAssocID="{CA6D2AE9-FEBE-4A32-AEBB-7FD3CB5C95CA}" presName="vert1" presStyleCnt="0"/>
      <dgm:spPr/>
    </dgm:pt>
    <dgm:pt modelId="{DA6C0C8F-9B45-4C5E-BDFA-697D4276F799}" type="pres">
      <dgm:prSet presAssocID="{F4B04B62-FB4D-4EC5-85F2-88DD8F86E1AA}" presName="thickLine" presStyleLbl="alignNode1" presStyleIdx="3" presStyleCnt="4"/>
      <dgm:spPr>
        <a:ln>
          <a:solidFill>
            <a:srgbClr val="0096B1"/>
          </a:solidFill>
        </a:ln>
      </dgm:spPr>
    </dgm:pt>
    <dgm:pt modelId="{91DF3BEB-0CD1-4B7C-8E45-8FA07767EBE2}" type="pres">
      <dgm:prSet presAssocID="{F4B04B62-FB4D-4EC5-85F2-88DD8F86E1AA}" presName="horz1" presStyleCnt="0"/>
      <dgm:spPr/>
    </dgm:pt>
    <dgm:pt modelId="{6701EBD3-723A-49C3-B978-115CC2F0D03F}" type="pres">
      <dgm:prSet presAssocID="{F4B04B62-FB4D-4EC5-85F2-88DD8F86E1AA}" presName="tx1" presStyleLbl="revTx" presStyleIdx="3" presStyleCnt="4"/>
      <dgm:spPr/>
    </dgm:pt>
    <dgm:pt modelId="{70FF2A82-4857-412D-9DCB-D8DC7092B4DC}" type="pres">
      <dgm:prSet presAssocID="{F4B04B62-FB4D-4EC5-85F2-88DD8F86E1AA}" presName="vert1" presStyleCnt="0"/>
      <dgm:spPr/>
    </dgm:pt>
  </dgm:ptLst>
  <dgm:cxnLst>
    <dgm:cxn modelId="{9672E079-ECC2-472A-B79A-4D8D4CCB27C4}" srcId="{7D72D22E-3245-4032-B530-2A843B5A06EE}" destId="{F4B04B62-FB4D-4EC5-85F2-88DD8F86E1AA}" srcOrd="3" destOrd="0" parTransId="{E2EABAB0-750E-4DF0-8422-C05009948A2D}" sibTransId="{741E2077-F1CA-49C4-9ED3-65A086211262}"/>
    <dgm:cxn modelId="{5C3D19B9-EE7A-493E-9511-45019C164897}" srcId="{7D72D22E-3245-4032-B530-2A843B5A06EE}" destId="{7CA267D7-684F-4733-9E30-7EB131C88E8A}" srcOrd="0" destOrd="0" parTransId="{7CE81B93-A736-408C-9F51-3F637E0FF4EE}" sibTransId="{19733AE7-2966-4712-8FB6-5F5F79E83DA5}"/>
    <dgm:cxn modelId="{4D698CBD-9FDB-4050-98B8-97F3487A4F21}" type="presOf" srcId="{CA6D2AE9-FEBE-4A32-AEBB-7FD3CB5C95CA}" destId="{F804F4F5-341F-45C6-98FA-0445678BD163}" srcOrd="0" destOrd="0" presId="urn:microsoft.com/office/officeart/2008/layout/LinedList"/>
    <dgm:cxn modelId="{B1205ABF-313E-4686-97E4-B967B537622A}" type="presOf" srcId="{7D72D22E-3245-4032-B530-2A843B5A06EE}" destId="{9E993605-9D8E-493F-87C4-8C6987071A7A}" srcOrd="0" destOrd="0" presId="urn:microsoft.com/office/officeart/2008/layout/LinedList"/>
    <dgm:cxn modelId="{D5CC59CA-B4D1-430D-B93B-0549D0E37B23}" srcId="{7D72D22E-3245-4032-B530-2A843B5A06EE}" destId="{CA6D2AE9-FEBE-4A32-AEBB-7FD3CB5C95CA}" srcOrd="2" destOrd="0" parTransId="{2D9AAA48-AAB6-4DC8-8FE8-6C0434F1C5CE}" sibTransId="{D5C84B49-E42B-4931-8DED-1058FD9CA973}"/>
    <dgm:cxn modelId="{0EE4A3DA-9A75-413E-B3E9-1EA77EA4135E}" type="presOf" srcId="{F4B04B62-FB4D-4EC5-85F2-88DD8F86E1AA}" destId="{6701EBD3-723A-49C3-B978-115CC2F0D03F}" srcOrd="0" destOrd="0" presId="urn:microsoft.com/office/officeart/2008/layout/LinedList"/>
    <dgm:cxn modelId="{B35F41F4-BCD8-4F00-83D4-F52BF51028FF}" type="presOf" srcId="{7CA267D7-684F-4733-9E30-7EB131C88E8A}" destId="{C10467DA-832B-453B-8F72-F7A72DF0F126}" srcOrd="0" destOrd="0" presId="urn:microsoft.com/office/officeart/2008/layout/LinedList"/>
    <dgm:cxn modelId="{0F014AF5-9922-43E5-B8A6-6734169308A4}" type="presOf" srcId="{8EB95DC0-CF1E-4012-BB93-83E5F9C2CD87}" destId="{2CCFBB5F-02D5-4AB9-8D52-FB409206E45E}" srcOrd="0" destOrd="0" presId="urn:microsoft.com/office/officeart/2008/layout/LinedList"/>
    <dgm:cxn modelId="{81A05CFF-DEEF-43EC-9D42-0F4950A943A4}" srcId="{7D72D22E-3245-4032-B530-2A843B5A06EE}" destId="{8EB95DC0-CF1E-4012-BB93-83E5F9C2CD87}" srcOrd="1" destOrd="0" parTransId="{9929EFD1-6EC1-414D-8C75-539EE0E7267F}" sibTransId="{28A8D739-3ACA-419A-B2B1-00E88C15B80C}"/>
    <dgm:cxn modelId="{5F2B9F6E-BEA3-409B-B5CE-29AE9A12598C}" type="presParOf" srcId="{9E993605-9D8E-493F-87C4-8C6987071A7A}" destId="{5DA05B79-CCE4-4E68-894E-210A6B1E4F5F}" srcOrd="0" destOrd="0" presId="urn:microsoft.com/office/officeart/2008/layout/LinedList"/>
    <dgm:cxn modelId="{1F709005-8A05-4274-91D0-9E86C9F5DBAA}" type="presParOf" srcId="{9E993605-9D8E-493F-87C4-8C6987071A7A}" destId="{84F093E8-0AC2-4595-9BB5-7C3FFE4668F3}" srcOrd="1" destOrd="0" presId="urn:microsoft.com/office/officeart/2008/layout/LinedList"/>
    <dgm:cxn modelId="{D1E775DF-F9F9-46AC-9CC2-B1CA04A836B9}" type="presParOf" srcId="{84F093E8-0AC2-4595-9BB5-7C3FFE4668F3}" destId="{C10467DA-832B-453B-8F72-F7A72DF0F126}" srcOrd="0" destOrd="0" presId="urn:microsoft.com/office/officeart/2008/layout/LinedList"/>
    <dgm:cxn modelId="{E1DB252B-E400-417C-85F5-8ED21F6D52B6}" type="presParOf" srcId="{84F093E8-0AC2-4595-9BB5-7C3FFE4668F3}" destId="{1859944F-5D19-4AF5-A8D1-5967D339D4AA}" srcOrd="1" destOrd="0" presId="urn:microsoft.com/office/officeart/2008/layout/LinedList"/>
    <dgm:cxn modelId="{49EAD5F4-159A-468B-BC96-E39AC0FCDD78}" type="presParOf" srcId="{9E993605-9D8E-493F-87C4-8C6987071A7A}" destId="{7B5760C6-C635-4232-ABCB-B87D2D50CA02}" srcOrd="2" destOrd="0" presId="urn:microsoft.com/office/officeart/2008/layout/LinedList"/>
    <dgm:cxn modelId="{B6DBE0C3-4F41-4FF7-8AE2-239A35C9260D}" type="presParOf" srcId="{9E993605-9D8E-493F-87C4-8C6987071A7A}" destId="{1FDF3047-3ED4-46F6-8038-253F994E1BF2}" srcOrd="3" destOrd="0" presId="urn:microsoft.com/office/officeart/2008/layout/LinedList"/>
    <dgm:cxn modelId="{033CFE35-BE59-4F2C-B485-CF6E64A4927E}" type="presParOf" srcId="{1FDF3047-3ED4-46F6-8038-253F994E1BF2}" destId="{2CCFBB5F-02D5-4AB9-8D52-FB409206E45E}" srcOrd="0" destOrd="0" presId="urn:microsoft.com/office/officeart/2008/layout/LinedList"/>
    <dgm:cxn modelId="{3E9C1F70-63AF-4805-8DF4-F52EA2736817}" type="presParOf" srcId="{1FDF3047-3ED4-46F6-8038-253F994E1BF2}" destId="{82157011-1833-4D99-91D8-E8080302A675}" srcOrd="1" destOrd="0" presId="urn:microsoft.com/office/officeart/2008/layout/LinedList"/>
    <dgm:cxn modelId="{D6A8CF52-9E0D-44F1-818A-0DD7F4DA9735}" type="presParOf" srcId="{9E993605-9D8E-493F-87C4-8C6987071A7A}" destId="{F174477B-F6F7-4FAD-83EF-5AE1DF09836A}" srcOrd="4" destOrd="0" presId="urn:microsoft.com/office/officeart/2008/layout/LinedList"/>
    <dgm:cxn modelId="{F0F2D915-294A-47D4-BDCC-769B0376ACA0}" type="presParOf" srcId="{9E993605-9D8E-493F-87C4-8C6987071A7A}" destId="{C1B6BCFC-236F-4CBE-B58A-202D7395CFC9}" srcOrd="5" destOrd="0" presId="urn:microsoft.com/office/officeart/2008/layout/LinedList"/>
    <dgm:cxn modelId="{17256271-FA8D-4912-AB67-A7DFBC7B1759}" type="presParOf" srcId="{C1B6BCFC-236F-4CBE-B58A-202D7395CFC9}" destId="{F804F4F5-341F-45C6-98FA-0445678BD163}" srcOrd="0" destOrd="0" presId="urn:microsoft.com/office/officeart/2008/layout/LinedList"/>
    <dgm:cxn modelId="{9D14C946-B94D-4952-99F6-770E055EEAFC}" type="presParOf" srcId="{C1B6BCFC-236F-4CBE-B58A-202D7395CFC9}" destId="{2D03DFDF-93E1-4BBA-8810-E8FE3DEDBCF9}" srcOrd="1" destOrd="0" presId="urn:microsoft.com/office/officeart/2008/layout/LinedList"/>
    <dgm:cxn modelId="{0BFEE4E9-F8EB-4C23-995D-5BD4BC3F0F34}" type="presParOf" srcId="{9E993605-9D8E-493F-87C4-8C6987071A7A}" destId="{DA6C0C8F-9B45-4C5E-BDFA-697D4276F799}" srcOrd="6" destOrd="0" presId="urn:microsoft.com/office/officeart/2008/layout/LinedList"/>
    <dgm:cxn modelId="{7E26A57C-E69A-4513-BA0E-A01AA292599C}" type="presParOf" srcId="{9E993605-9D8E-493F-87C4-8C6987071A7A}" destId="{91DF3BEB-0CD1-4B7C-8E45-8FA07767EBE2}" srcOrd="7" destOrd="0" presId="urn:microsoft.com/office/officeart/2008/layout/LinedList"/>
    <dgm:cxn modelId="{051063DB-AA4D-4E91-B96B-03424CD30262}" type="presParOf" srcId="{91DF3BEB-0CD1-4B7C-8E45-8FA07767EBE2}" destId="{6701EBD3-723A-49C3-B978-115CC2F0D03F}" srcOrd="0" destOrd="0" presId="urn:microsoft.com/office/officeart/2008/layout/LinedList"/>
    <dgm:cxn modelId="{F53CE906-9C40-4701-B0EE-AB3BBF97BF70}" type="presParOf" srcId="{91DF3BEB-0CD1-4B7C-8E45-8FA07767EBE2}" destId="{70FF2A82-4857-412D-9DCB-D8DC7092B4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570B0F-E06A-4B8F-B912-C72864C3C68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348DDA5-CAAE-495D-A5C5-BADB518B197D}">
      <dgm:prSet/>
      <dgm:spPr/>
      <dgm:t>
        <a:bodyPr/>
        <a:lstStyle/>
        <a:p>
          <a:pPr>
            <a:lnSpc>
              <a:spcPct val="100000"/>
            </a:lnSpc>
          </a:pPr>
          <a:r>
            <a:rPr lang="en-US" b="1" dirty="0">
              <a:latin typeface="Arial" charset="0"/>
              <a:ea typeface="Arial" charset="0"/>
              <a:cs typeface="Arial" charset="0"/>
            </a:rPr>
            <a:t>What do I KNOW?</a:t>
          </a:r>
        </a:p>
      </dgm:t>
    </dgm:pt>
    <dgm:pt modelId="{2D396775-6834-493B-97B0-5E134D85E52C}" type="parTrans" cxnId="{F7087D65-E704-4B34-89C0-8075B8D3CB0E}">
      <dgm:prSet/>
      <dgm:spPr/>
      <dgm:t>
        <a:bodyPr/>
        <a:lstStyle/>
        <a:p>
          <a:endParaRPr lang="en-US">
            <a:latin typeface="Arial" charset="0"/>
            <a:ea typeface="Arial" charset="0"/>
            <a:cs typeface="Arial" charset="0"/>
          </a:endParaRPr>
        </a:p>
      </dgm:t>
    </dgm:pt>
    <dgm:pt modelId="{3745BD62-AC2D-431D-BD2A-A8100DC4BF81}" type="sibTrans" cxnId="{F7087D65-E704-4B34-89C0-8075B8D3CB0E}">
      <dgm:prSet/>
      <dgm:spPr/>
      <dgm:t>
        <a:bodyPr/>
        <a:lstStyle/>
        <a:p>
          <a:endParaRPr lang="en-US">
            <a:latin typeface="Arial" charset="0"/>
            <a:ea typeface="Arial" charset="0"/>
            <a:cs typeface="Arial" charset="0"/>
          </a:endParaRPr>
        </a:p>
      </dgm:t>
    </dgm:pt>
    <dgm:pt modelId="{076CD81E-E8DB-4959-ABB2-D3E8CC42534D}">
      <dgm:prSet/>
      <dgm:spPr/>
      <dgm:t>
        <a:bodyPr/>
        <a:lstStyle/>
        <a:p>
          <a:pPr>
            <a:lnSpc>
              <a:spcPct val="100000"/>
            </a:lnSpc>
          </a:pPr>
          <a:r>
            <a:rPr lang="en-US" b="1" dirty="0">
              <a:latin typeface="Arial" charset="0"/>
              <a:ea typeface="Arial" charset="0"/>
              <a:cs typeface="Arial" charset="0"/>
            </a:rPr>
            <a:t>What are the ALTERNATIVES?</a:t>
          </a:r>
        </a:p>
      </dgm:t>
    </dgm:pt>
    <dgm:pt modelId="{39E8E69E-AA2A-490E-ADD9-B899E3439EF7}" type="parTrans" cxnId="{CA71DADE-4203-460B-8B68-A06C1264F554}">
      <dgm:prSet/>
      <dgm:spPr/>
      <dgm:t>
        <a:bodyPr/>
        <a:lstStyle/>
        <a:p>
          <a:endParaRPr lang="en-US">
            <a:latin typeface="Arial" charset="0"/>
            <a:ea typeface="Arial" charset="0"/>
            <a:cs typeface="Arial" charset="0"/>
          </a:endParaRPr>
        </a:p>
      </dgm:t>
    </dgm:pt>
    <dgm:pt modelId="{22969D64-6F37-4254-9792-767446D30A15}" type="sibTrans" cxnId="{CA71DADE-4203-460B-8B68-A06C1264F554}">
      <dgm:prSet/>
      <dgm:spPr/>
      <dgm:t>
        <a:bodyPr/>
        <a:lstStyle/>
        <a:p>
          <a:endParaRPr lang="en-US">
            <a:latin typeface="Arial" charset="0"/>
            <a:ea typeface="Arial" charset="0"/>
            <a:cs typeface="Arial" charset="0"/>
          </a:endParaRPr>
        </a:p>
      </dgm:t>
    </dgm:pt>
    <dgm:pt modelId="{04B73D4E-CE9C-4EC3-9D21-F70512440476}">
      <dgm:prSet/>
      <dgm:spPr/>
      <dgm:t>
        <a:bodyPr/>
        <a:lstStyle/>
        <a:p>
          <a:pPr>
            <a:lnSpc>
              <a:spcPct val="100000"/>
            </a:lnSpc>
          </a:pPr>
          <a:r>
            <a:rPr lang="en-US" b="1" dirty="0">
              <a:latin typeface="Arial" charset="0"/>
              <a:ea typeface="Arial" charset="0"/>
              <a:cs typeface="Arial" charset="0"/>
            </a:rPr>
            <a:t>What INFORMATION would help?</a:t>
          </a:r>
        </a:p>
      </dgm:t>
    </dgm:pt>
    <dgm:pt modelId="{5406CE2B-5571-4761-9F5E-58B91863E0F5}" type="parTrans" cxnId="{457570E0-2271-46D9-8EF0-DE41C04A61F8}">
      <dgm:prSet/>
      <dgm:spPr/>
      <dgm:t>
        <a:bodyPr/>
        <a:lstStyle/>
        <a:p>
          <a:endParaRPr lang="en-US">
            <a:latin typeface="Arial" charset="0"/>
            <a:ea typeface="Arial" charset="0"/>
            <a:cs typeface="Arial" charset="0"/>
          </a:endParaRPr>
        </a:p>
      </dgm:t>
    </dgm:pt>
    <dgm:pt modelId="{DCCCA520-ECFB-4F62-962C-F6E2876FE276}" type="sibTrans" cxnId="{457570E0-2271-46D9-8EF0-DE41C04A61F8}">
      <dgm:prSet/>
      <dgm:spPr/>
      <dgm:t>
        <a:bodyPr/>
        <a:lstStyle/>
        <a:p>
          <a:endParaRPr lang="en-US">
            <a:latin typeface="Arial" charset="0"/>
            <a:ea typeface="Arial" charset="0"/>
            <a:cs typeface="Arial" charset="0"/>
          </a:endParaRPr>
        </a:p>
      </dgm:t>
    </dgm:pt>
    <dgm:pt modelId="{907A60B1-357D-4C91-90FB-6A9C6AD91ECC}">
      <dgm:prSet/>
      <dgm:spPr/>
      <dgm:t>
        <a:bodyPr/>
        <a:lstStyle/>
        <a:p>
          <a:pPr>
            <a:lnSpc>
              <a:spcPct val="100000"/>
            </a:lnSpc>
          </a:pPr>
          <a:r>
            <a:rPr lang="en-US" b="1" dirty="0">
              <a:latin typeface="Arial" charset="0"/>
              <a:ea typeface="Arial" charset="0"/>
              <a:cs typeface="Arial" charset="0"/>
            </a:rPr>
            <a:t>What are the CONSEQUENCES?</a:t>
          </a:r>
        </a:p>
      </dgm:t>
    </dgm:pt>
    <dgm:pt modelId="{D9F077DC-3F32-44C3-BCEB-0BF73544F65B}" type="parTrans" cxnId="{11694F8A-BE23-44E4-92E6-D2E7AF4A196D}">
      <dgm:prSet/>
      <dgm:spPr/>
      <dgm:t>
        <a:bodyPr/>
        <a:lstStyle/>
        <a:p>
          <a:endParaRPr lang="en-US">
            <a:latin typeface="Arial" charset="0"/>
            <a:ea typeface="Arial" charset="0"/>
            <a:cs typeface="Arial" charset="0"/>
          </a:endParaRPr>
        </a:p>
      </dgm:t>
    </dgm:pt>
    <dgm:pt modelId="{6969BB55-8BFF-4539-BAD1-559F4A7AB48F}" type="sibTrans" cxnId="{11694F8A-BE23-44E4-92E6-D2E7AF4A196D}">
      <dgm:prSet/>
      <dgm:spPr/>
      <dgm:t>
        <a:bodyPr/>
        <a:lstStyle/>
        <a:p>
          <a:endParaRPr lang="en-US">
            <a:latin typeface="Arial" charset="0"/>
            <a:ea typeface="Arial" charset="0"/>
            <a:cs typeface="Arial" charset="0"/>
          </a:endParaRPr>
        </a:p>
      </dgm:t>
    </dgm:pt>
    <dgm:pt modelId="{28F5BB5F-E424-45A3-9D42-CA5A0997CFDC}">
      <dgm:prSet/>
      <dgm:spPr/>
      <dgm:t>
        <a:bodyPr/>
        <a:lstStyle/>
        <a:p>
          <a:pPr>
            <a:lnSpc>
              <a:spcPct val="100000"/>
            </a:lnSpc>
          </a:pPr>
          <a:r>
            <a:rPr lang="en-US" b="1" dirty="0">
              <a:latin typeface="Arial" charset="0"/>
              <a:ea typeface="Arial" charset="0"/>
              <a:cs typeface="Arial" charset="0"/>
            </a:rPr>
            <a:t>What are the next STEPS?</a:t>
          </a:r>
        </a:p>
      </dgm:t>
    </dgm:pt>
    <dgm:pt modelId="{929B6A1F-F5C4-477F-88DD-4190F652FB61}" type="parTrans" cxnId="{54B45F36-6DE2-4368-B123-844020D7BC1B}">
      <dgm:prSet/>
      <dgm:spPr/>
      <dgm:t>
        <a:bodyPr/>
        <a:lstStyle/>
        <a:p>
          <a:endParaRPr lang="en-US">
            <a:latin typeface="Arial" charset="0"/>
            <a:ea typeface="Arial" charset="0"/>
            <a:cs typeface="Arial" charset="0"/>
          </a:endParaRPr>
        </a:p>
      </dgm:t>
    </dgm:pt>
    <dgm:pt modelId="{93A0EB7B-D576-44CD-BD1A-656FA69F9069}" type="sibTrans" cxnId="{54B45F36-6DE2-4368-B123-844020D7BC1B}">
      <dgm:prSet/>
      <dgm:spPr/>
      <dgm:t>
        <a:bodyPr/>
        <a:lstStyle/>
        <a:p>
          <a:endParaRPr lang="en-US">
            <a:latin typeface="Arial" charset="0"/>
            <a:ea typeface="Arial" charset="0"/>
            <a:cs typeface="Arial" charset="0"/>
          </a:endParaRPr>
        </a:p>
      </dgm:t>
    </dgm:pt>
    <dgm:pt modelId="{683C6F29-CAE7-6B4C-957F-051868C0071C}">
      <dgm:prSet/>
      <dgm:spPr/>
      <dgm:t>
        <a:bodyPr/>
        <a:lstStyle/>
        <a:p>
          <a:pPr>
            <a:lnSpc>
              <a:spcPct val="100000"/>
            </a:lnSpc>
          </a:pPr>
          <a:r>
            <a:rPr lang="en-US" dirty="0">
              <a:effectLst/>
              <a:latin typeface="Arial" charset="0"/>
              <a:ea typeface="Arial" charset="0"/>
              <a:cs typeface="Arial" charset="0"/>
            </a:rPr>
            <a:t>What is the evidence to support what I think?</a:t>
          </a:r>
          <a:endParaRPr lang="en-US" b="1" dirty="0">
            <a:latin typeface="Arial" charset="0"/>
            <a:ea typeface="Arial" charset="0"/>
            <a:cs typeface="Arial" charset="0"/>
          </a:endParaRPr>
        </a:p>
      </dgm:t>
    </dgm:pt>
    <dgm:pt modelId="{7AE296EE-9AB2-0B48-9DD0-B97FB4A8895E}" type="parTrans" cxnId="{118E83E0-9749-6D46-9FEE-B0E292C4DB4F}">
      <dgm:prSet/>
      <dgm:spPr/>
      <dgm:t>
        <a:bodyPr/>
        <a:lstStyle/>
        <a:p>
          <a:endParaRPr lang="en-US"/>
        </a:p>
      </dgm:t>
    </dgm:pt>
    <dgm:pt modelId="{9C8E6CA3-F6BF-D644-8807-3A14C4B9DB9B}" type="sibTrans" cxnId="{118E83E0-9749-6D46-9FEE-B0E292C4DB4F}">
      <dgm:prSet/>
      <dgm:spPr/>
      <dgm:t>
        <a:bodyPr/>
        <a:lstStyle/>
        <a:p>
          <a:endParaRPr lang="en-US"/>
        </a:p>
      </dgm:t>
    </dgm:pt>
    <dgm:pt modelId="{18701F94-EC94-1B4F-A544-AC56E90684BB}">
      <dgm:prSet/>
      <dgm:spPr/>
      <dgm:t>
        <a:bodyPr/>
        <a:lstStyle/>
        <a:p>
          <a:pPr rtl="0">
            <a:lnSpc>
              <a:spcPct val="100000"/>
            </a:lnSpc>
          </a:pPr>
          <a:r>
            <a:rPr lang="en-US" dirty="0">
              <a:effectLst/>
              <a:latin typeface="Arial" charset="0"/>
              <a:ea typeface="Arial" charset="0"/>
              <a:cs typeface="Arial" charset="0"/>
            </a:rPr>
            <a:t>Does this make sense?</a:t>
          </a:r>
          <a:endParaRPr lang="en-US" b="1" dirty="0">
            <a:latin typeface="Arial" charset="0"/>
            <a:ea typeface="Arial" charset="0"/>
            <a:cs typeface="Arial" charset="0"/>
          </a:endParaRPr>
        </a:p>
      </dgm:t>
    </dgm:pt>
    <dgm:pt modelId="{6583D3D7-DB20-C548-BF31-509988126185}" type="parTrans" cxnId="{52329E06-C641-6D4D-B038-C660376E6E26}">
      <dgm:prSet/>
      <dgm:spPr/>
      <dgm:t>
        <a:bodyPr/>
        <a:lstStyle/>
        <a:p>
          <a:endParaRPr lang="en-US"/>
        </a:p>
      </dgm:t>
    </dgm:pt>
    <dgm:pt modelId="{4C98C157-B125-644B-ABC8-99D726876A6B}" type="sibTrans" cxnId="{52329E06-C641-6D4D-B038-C660376E6E26}">
      <dgm:prSet/>
      <dgm:spPr/>
      <dgm:t>
        <a:bodyPr/>
        <a:lstStyle/>
        <a:p>
          <a:endParaRPr lang="en-US"/>
        </a:p>
      </dgm:t>
    </dgm:pt>
    <dgm:pt modelId="{9DA4FD92-96FC-8045-9A91-C261A90BB052}">
      <dgm:prSet/>
      <dgm:spPr/>
      <dgm:t>
        <a:bodyPr/>
        <a:lstStyle/>
        <a:p>
          <a:r>
            <a:rPr lang="en-US">
              <a:effectLst/>
              <a:latin typeface="Arial" charset="0"/>
              <a:ea typeface="Arial" charset="0"/>
              <a:cs typeface="Arial" charset="0"/>
            </a:rPr>
            <a:t>What is an alternative viewpoint?</a:t>
          </a:r>
          <a:endParaRPr lang="en-US" dirty="0">
            <a:effectLst/>
            <a:latin typeface="Arial" charset="0"/>
            <a:ea typeface="Arial" charset="0"/>
            <a:cs typeface="Arial" charset="0"/>
          </a:endParaRPr>
        </a:p>
      </dgm:t>
    </dgm:pt>
    <dgm:pt modelId="{AB41F706-4124-8548-9520-614411290045}" type="parTrans" cxnId="{814E2750-EFF5-454D-9641-CD19211F9886}">
      <dgm:prSet/>
      <dgm:spPr/>
      <dgm:t>
        <a:bodyPr/>
        <a:lstStyle/>
        <a:p>
          <a:endParaRPr lang="en-US"/>
        </a:p>
      </dgm:t>
    </dgm:pt>
    <dgm:pt modelId="{30E625D2-9414-014C-8606-1A90DA04D6E2}" type="sibTrans" cxnId="{814E2750-EFF5-454D-9641-CD19211F9886}">
      <dgm:prSet/>
      <dgm:spPr/>
      <dgm:t>
        <a:bodyPr/>
        <a:lstStyle/>
        <a:p>
          <a:endParaRPr lang="en-US"/>
        </a:p>
      </dgm:t>
    </dgm:pt>
    <dgm:pt modelId="{7B5AC968-6BB1-1743-A4E2-C972A751C131}">
      <dgm:prSet/>
      <dgm:spPr/>
      <dgm:t>
        <a:bodyPr/>
        <a:lstStyle/>
        <a:p>
          <a:r>
            <a:rPr lang="en-US">
              <a:effectLst/>
              <a:latin typeface="Arial" charset="0"/>
              <a:ea typeface="Arial" charset="0"/>
              <a:cs typeface="Arial" charset="0"/>
            </a:rPr>
            <a:t>What else can it be?</a:t>
          </a:r>
          <a:endParaRPr lang="en-US" dirty="0">
            <a:effectLst/>
            <a:latin typeface="Arial" charset="0"/>
            <a:ea typeface="Arial" charset="0"/>
            <a:cs typeface="Arial" charset="0"/>
          </a:endParaRPr>
        </a:p>
      </dgm:t>
    </dgm:pt>
    <dgm:pt modelId="{72821716-5D9C-5D4C-B200-5FCB49B785B9}" type="parTrans" cxnId="{C0406A93-D1AE-0144-B977-7B4D0CB7D625}">
      <dgm:prSet/>
      <dgm:spPr/>
      <dgm:t>
        <a:bodyPr/>
        <a:lstStyle/>
        <a:p>
          <a:endParaRPr lang="en-US"/>
        </a:p>
      </dgm:t>
    </dgm:pt>
    <dgm:pt modelId="{5EDF8DC9-5576-9E4B-A9A0-F70886C362D0}" type="sibTrans" cxnId="{C0406A93-D1AE-0144-B977-7B4D0CB7D625}">
      <dgm:prSet/>
      <dgm:spPr/>
      <dgm:t>
        <a:bodyPr/>
        <a:lstStyle/>
        <a:p>
          <a:endParaRPr lang="en-US"/>
        </a:p>
      </dgm:t>
    </dgm:pt>
    <dgm:pt modelId="{209A6550-D892-6941-A1C4-AE896A6D259F}">
      <dgm:prSet/>
      <dgm:spPr/>
      <dgm:t>
        <a:bodyPr/>
        <a:lstStyle/>
        <a:p>
          <a:pPr rtl="0">
            <a:lnSpc>
              <a:spcPct val="100000"/>
            </a:lnSpc>
          </a:pPr>
          <a:r>
            <a:rPr lang="en-US" dirty="0">
              <a:effectLst/>
              <a:latin typeface="Arial" charset="0"/>
              <a:ea typeface="Arial" charset="0"/>
              <a:cs typeface="Arial" charset="0"/>
            </a:rPr>
            <a:t>What information is missing or uncertain?</a:t>
          </a:r>
          <a:endParaRPr lang="en-US" b="1" dirty="0">
            <a:latin typeface="Arial" charset="0"/>
            <a:ea typeface="Arial" charset="0"/>
            <a:cs typeface="Arial" charset="0"/>
          </a:endParaRPr>
        </a:p>
      </dgm:t>
    </dgm:pt>
    <dgm:pt modelId="{6C47DBC8-2FA1-9649-8292-D11DD8D70EC1}" type="parTrans" cxnId="{4E9D91F0-7655-A64F-BE87-97EB50D15D89}">
      <dgm:prSet/>
      <dgm:spPr/>
      <dgm:t>
        <a:bodyPr/>
        <a:lstStyle/>
        <a:p>
          <a:endParaRPr lang="en-US"/>
        </a:p>
      </dgm:t>
    </dgm:pt>
    <dgm:pt modelId="{267DBD78-7625-6646-987A-9966CCBCB906}" type="sibTrans" cxnId="{4E9D91F0-7655-A64F-BE87-97EB50D15D89}">
      <dgm:prSet/>
      <dgm:spPr/>
      <dgm:t>
        <a:bodyPr/>
        <a:lstStyle/>
        <a:p>
          <a:endParaRPr lang="en-US"/>
        </a:p>
      </dgm:t>
    </dgm:pt>
    <dgm:pt modelId="{0BC9A97C-DA73-9140-98FA-49CB5EFD57F9}">
      <dgm:prSet/>
      <dgm:spPr/>
      <dgm:t>
        <a:bodyPr/>
        <a:lstStyle/>
        <a:p>
          <a:r>
            <a:rPr lang="en-US">
              <a:effectLst/>
              <a:latin typeface="Arial" charset="0"/>
              <a:ea typeface="Arial" charset="0"/>
              <a:cs typeface="Arial" charset="0"/>
            </a:rPr>
            <a:t>Have I listened to all team members?</a:t>
          </a:r>
          <a:endParaRPr lang="en-US" dirty="0">
            <a:effectLst/>
            <a:latin typeface="Arial" charset="0"/>
            <a:ea typeface="Arial" charset="0"/>
            <a:cs typeface="Arial" charset="0"/>
          </a:endParaRPr>
        </a:p>
      </dgm:t>
    </dgm:pt>
    <dgm:pt modelId="{BDC0AFA8-5D94-7748-BB1E-35F7265CC8AF}" type="parTrans" cxnId="{53F75875-79A2-3A43-972E-290B65DA7531}">
      <dgm:prSet/>
      <dgm:spPr/>
      <dgm:t>
        <a:bodyPr/>
        <a:lstStyle/>
        <a:p>
          <a:endParaRPr lang="en-US"/>
        </a:p>
      </dgm:t>
    </dgm:pt>
    <dgm:pt modelId="{973D3ED9-425F-CE41-A0A5-1F3C2B50DE7A}" type="sibTrans" cxnId="{53F75875-79A2-3A43-972E-290B65DA7531}">
      <dgm:prSet/>
      <dgm:spPr/>
      <dgm:t>
        <a:bodyPr/>
        <a:lstStyle/>
        <a:p>
          <a:endParaRPr lang="en-US"/>
        </a:p>
      </dgm:t>
    </dgm:pt>
    <dgm:pt modelId="{E2F96A5A-7BEC-9046-AF15-798459327AB1}">
      <dgm:prSet/>
      <dgm:spPr/>
      <dgm:t>
        <a:bodyPr/>
        <a:lstStyle/>
        <a:p>
          <a:r>
            <a:rPr lang="en-US">
              <a:effectLst/>
              <a:latin typeface="Arial" charset="0"/>
              <a:ea typeface="Arial" charset="0"/>
              <a:cs typeface="Arial" charset="0"/>
            </a:rPr>
            <a:t>Do I know what the patient/family are thinking?</a:t>
          </a:r>
          <a:endParaRPr lang="en-US" dirty="0">
            <a:effectLst/>
            <a:latin typeface="Arial" charset="0"/>
            <a:ea typeface="Arial" charset="0"/>
            <a:cs typeface="Arial" charset="0"/>
          </a:endParaRPr>
        </a:p>
      </dgm:t>
    </dgm:pt>
    <dgm:pt modelId="{E6287225-A66B-CD4B-B465-1BED073BA08A}" type="parTrans" cxnId="{FC4745D0-F909-4E43-8877-238EF02B39B7}">
      <dgm:prSet/>
      <dgm:spPr/>
      <dgm:t>
        <a:bodyPr/>
        <a:lstStyle/>
        <a:p>
          <a:endParaRPr lang="en-US"/>
        </a:p>
      </dgm:t>
    </dgm:pt>
    <dgm:pt modelId="{32AD6467-1576-B345-BC98-54D384E75BA6}" type="sibTrans" cxnId="{FC4745D0-F909-4E43-8877-238EF02B39B7}">
      <dgm:prSet/>
      <dgm:spPr/>
      <dgm:t>
        <a:bodyPr/>
        <a:lstStyle/>
        <a:p>
          <a:endParaRPr lang="en-US"/>
        </a:p>
      </dgm:t>
    </dgm:pt>
    <dgm:pt modelId="{6AEB60CE-E863-AE43-877F-FC393AFCF800}">
      <dgm:prSet/>
      <dgm:spPr/>
      <dgm:t>
        <a:bodyPr/>
        <a:lstStyle/>
        <a:p>
          <a:pPr rtl="0">
            <a:lnSpc>
              <a:spcPct val="100000"/>
            </a:lnSpc>
          </a:pPr>
          <a:r>
            <a:rPr lang="en-US" dirty="0">
              <a:effectLst/>
              <a:latin typeface="Arial" charset="0"/>
              <a:ea typeface="Arial" charset="0"/>
              <a:cs typeface="Arial" charset="0"/>
            </a:rPr>
            <a:t>If this, what else?</a:t>
          </a:r>
          <a:endParaRPr lang="en-US" b="1" dirty="0">
            <a:latin typeface="Arial" charset="0"/>
            <a:ea typeface="Arial" charset="0"/>
            <a:cs typeface="Arial" charset="0"/>
          </a:endParaRPr>
        </a:p>
      </dgm:t>
    </dgm:pt>
    <dgm:pt modelId="{55FDD749-CC9C-2D43-A49D-266B6903D7A2}" type="parTrans" cxnId="{1513F28A-B966-E846-BF59-D40E7C65A168}">
      <dgm:prSet/>
      <dgm:spPr/>
      <dgm:t>
        <a:bodyPr/>
        <a:lstStyle/>
        <a:p>
          <a:endParaRPr lang="en-US"/>
        </a:p>
      </dgm:t>
    </dgm:pt>
    <dgm:pt modelId="{F9D18AEF-A25D-6D4C-90D6-60580FEF31A8}" type="sibTrans" cxnId="{1513F28A-B966-E846-BF59-D40E7C65A168}">
      <dgm:prSet/>
      <dgm:spPr/>
      <dgm:t>
        <a:bodyPr/>
        <a:lstStyle/>
        <a:p>
          <a:endParaRPr lang="en-US"/>
        </a:p>
      </dgm:t>
    </dgm:pt>
    <dgm:pt modelId="{409E077E-5D07-0D4C-988A-ADD37A9F8957}">
      <dgm:prSet/>
      <dgm:spPr/>
      <dgm:t>
        <a:bodyPr/>
        <a:lstStyle/>
        <a:p>
          <a:r>
            <a:rPr lang="en-US">
              <a:effectLst/>
              <a:latin typeface="Arial" charset="0"/>
              <a:ea typeface="Arial" charset="0"/>
              <a:cs typeface="Arial" charset="0"/>
            </a:rPr>
            <a:t>What is the worst it could be?</a:t>
          </a:r>
          <a:endParaRPr lang="en-US" dirty="0">
            <a:effectLst/>
            <a:latin typeface="Arial" charset="0"/>
            <a:ea typeface="Arial" charset="0"/>
            <a:cs typeface="Arial" charset="0"/>
          </a:endParaRPr>
        </a:p>
      </dgm:t>
    </dgm:pt>
    <dgm:pt modelId="{D661F93C-85CF-044D-84E7-A616DFA68F30}" type="parTrans" cxnId="{36AABFD5-DD39-4245-8C70-0D4E54E6467E}">
      <dgm:prSet/>
      <dgm:spPr/>
      <dgm:t>
        <a:bodyPr/>
        <a:lstStyle/>
        <a:p>
          <a:endParaRPr lang="en-US"/>
        </a:p>
      </dgm:t>
    </dgm:pt>
    <dgm:pt modelId="{832626CF-A0FB-0146-95CC-E83E914D9039}" type="sibTrans" cxnId="{36AABFD5-DD39-4245-8C70-0D4E54E6467E}">
      <dgm:prSet/>
      <dgm:spPr/>
      <dgm:t>
        <a:bodyPr/>
        <a:lstStyle/>
        <a:p>
          <a:endParaRPr lang="en-US"/>
        </a:p>
      </dgm:t>
    </dgm:pt>
    <dgm:pt modelId="{51030D29-839C-454E-BDC6-8E6D88D2281E}">
      <dgm:prSet/>
      <dgm:spPr/>
      <dgm:t>
        <a:bodyPr/>
        <a:lstStyle/>
        <a:p>
          <a:r>
            <a:rPr lang="en-US" dirty="0">
              <a:effectLst/>
              <a:latin typeface="Arial" charset="0"/>
              <a:ea typeface="Arial" charset="0"/>
              <a:cs typeface="Arial" charset="0"/>
            </a:rPr>
            <a:t>How would this affect the patient and family?</a:t>
          </a:r>
        </a:p>
      </dgm:t>
    </dgm:pt>
    <dgm:pt modelId="{0FF53EB1-A47B-7547-AEE8-036BAE2E2EA7}" type="parTrans" cxnId="{D9BF3495-816F-B04B-9FCE-8E2118A5FB45}">
      <dgm:prSet/>
      <dgm:spPr/>
      <dgm:t>
        <a:bodyPr/>
        <a:lstStyle/>
        <a:p>
          <a:endParaRPr lang="en-US"/>
        </a:p>
      </dgm:t>
    </dgm:pt>
    <dgm:pt modelId="{FAE126C1-E4B4-C244-B2AB-62269FF92390}" type="sibTrans" cxnId="{D9BF3495-816F-B04B-9FCE-8E2118A5FB45}">
      <dgm:prSet/>
      <dgm:spPr/>
      <dgm:t>
        <a:bodyPr/>
        <a:lstStyle/>
        <a:p>
          <a:endParaRPr lang="en-US"/>
        </a:p>
      </dgm:t>
    </dgm:pt>
    <dgm:pt modelId="{F4C6D56B-93FD-324B-A0D1-E26C177DC7B0}">
      <dgm:prSet/>
      <dgm:spPr/>
      <dgm:t>
        <a:bodyPr/>
        <a:lstStyle/>
        <a:p>
          <a:pPr>
            <a:lnSpc>
              <a:spcPct val="100000"/>
            </a:lnSpc>
          </a:pPr>
          <a:r>
            <a:rPr lang="en-US" dirty="0">
              <a:effectLst/>
              <a:latin typeface="Arial" charset="0"/>
              <a:ea typeface="Arial" charset="0"/>
              <a:cs typeface="Arial" charset="0"/>
            </a:rPr>
            <a:t>Who will be affected/involved?</a:t>
          </a:r>
          <a:endParaRPr lang="en-US" b="1" dirty="0">
            <a:latin typeface="Arial" charset="0"/>
            <a:ea typeface="Arial" charset="0"/>
            <a:cs typeface="Arial" charset="0"/>
          </a:endParaRPr>
        </a:p>
      </dgm:t>
    </dgm:pt>
    <dgm:pt modelId="{7D33B74A-224B-3643-AE4A-36E9B25592D7}" type="parTrans" cxnId="{D345A3AE-CAFE-DE48-9E97-FDE0241F0B38}">
      <dgm:prSet/>
      <dgm:spPr/>
      <dgm:t>
        <a:bodyPr/>
        <a:lstStyle/>
        <a:p>
          <a:endParaRPr lang="en-US"/>
        </a:p>
      </dgm:t>
    </dgm:pt>
    <dgm:pt modelId="{8CBF09CA-CDE0-AA4F-A70F-D2C18EB82A48}" type="sibTrans" cxnId="{D345A3AE-CAFE-DE48-9E97-FDE0241F0B38}">
      <dgm:prSet/>
      <dgm:spPr/>
      <dgm:t>
        <a:bodyPr/>
        <a:lstStyle/>
        <a:p>
          <a:endParaRPr lang="en-US"/>
        </a:p>
      </dgm:t>
    </dgm:pt>
    <dgm:pt modelId="{6411777D-660B-2F45-B143-3BFF36899490}">
      <dgm:prSet/>
      <dgm:spPr/>
      <dgm:t>
        <a:bodyPr/>
        <a:lstStyle/>
        <a:p>
          <a:r>
            <a:rPr lang="en-US">
              <a:effectLst/>
              <a:latin typeface="Arial" charset="0"/>
              <a:ea typeface="Arial" charset="0"/>
              <a:cs typeface="Arial" charset="0"/>
            </a:rPr>
            <a:t>What needs to be done and when?</a:t>
          </a:r>
          <a:endParaRPr lang="en-US" dirty="0">
            <a:effectLst/>
            <a:latin typeface="Arial" charset="0"/>
            <a:ea typeface="Arial" charset="0"/>
            <a:cs typeface="Arial" charset="0"/>
          </a:endParaRPr>
        </a:p>
      </dgm:t>
    </dgm:pt>
    <dgm:pt modelId="{410E0418-5813-A744-B6AF-4DDF65F373DE}" type="parTrans" cxnId="{DCC2AEC4-CC98-DD4E-B35F-94A3E9BE64DF}">
      <dgm:prSet/>
      <dgm:spPr/>
      <dgm:t>
        <a:bodyPr/>
        <a:lstStyle/>
        <a:p>
          <a:endParaRPr lang="en-US"/>
        </a:p>
      </dgm:t>
    </dgm:pt>
    <dgm:pt modelId="{9A6DA6A5-94F7-3D49-8A86-A8670DB0AFA9}" type="sibTrans" cxnId="{DCC2AEC4-CC98-DD4E-B35F-94A3E9BE64DF}">
      <dgm:prSet/>
      <dgm:spPr/>
      <dgm:t>
        <a:bodyPr/>
        <a:lstStyle/>
        <a:p>
          <a:endParaRPr lang="en-US"/>
        </a:p>
      </dgm:t>
    </dgm:pt>
    <dgm:pt modelId="{35111AA8-0B80-9440-99CE-59F05AE3FEB9}">
      <dgm:prSet/>
      <dgm:spPr/>
      <dgm:t>
        <a:bodyPr/>
        <a:lstStyle/>
        <a:p>
          <a:r>
            <a:rPr lang="en-US" b="0">
              <a:solidFill>
                <a:schemeClr val="tx1"/>
              </a:solidFill>
              <a:effectLst/>
              <a:latin typeface="Arial" charset="0"/>
              <a:ea typeface="Arial" charset="0"/>
              <a:cs typeface="Arial" charset="0"/>
            </a:rPr>
            <a:t>What</a:t>
          </a:r>
          <a:r>
            <a:rPr lang="en-US" b="0" baseline="0">
              <a:solidFill>
                <a:schemeClr val="tx1"/>
              </a:solidFill>
              <a:effectLst/>
              <a:latin typeface="Arial" charset="0"/>
              <a:ea typeface="Arial" charset="0"/>
              <a:cs typeface="Arial" charset="0"/>
            </a:rPr>
            <a:t> is the plan for continuing assessment?</a:t>
          </a:r>
          <a:endParaRPr lang="en-US" b="0" dirty="0">
            <a:solidFill>
              <a:schemeClr val="tx1"/>
            </a:solidFill>
            <a:effectLst/>
            <a:latin typeface="Arial" charset="0"/>
            <a:ea typeface="Arial" charset="0"/>
            <a:cs typeface="Arial" charset="0"/>
          </a:endParaRPr>
        </a:p>
      </dgm:t>
    </dgm:pt>
    <dgm:pt modelId="{30BBB0CE-13C3-6B4B-8CF3-172E29849FAA}" type="parTrans" cxnId="{334278AA-6ADF-4D47-AB81-750AC1C8CE8A}">
      <dgm:prSet/>
      <dgm:spPr/>
      <dgm:t>
        <a:bodyPr/>
        <a:lstStyle/>
        <a:p>
          <a:endParaRPr lang="en-US"/>
        </a:p>
      </dgm:t>
    </dgm:pt>
    <dgm:pt modelId="{D1B43879-0857-D148-84F3-F0385A9CF397}" type="sibTrans" cxnId="{334278AA-6ADF-4D47-AB81-750AC1C8CE8A}">
      <dgm:prSet/>
      <dgm:spPr/>
      <dgm:t>
        <a:bodyPr/>
        <a:lstStyle/>
        <a:p>
          <a:endParaRPr lang="en-US"/>
        </a:p>
      </dgm:t>
    </dgm:pt>
    <dgm:pt modelId="{6C5BAA6D-D618-6643-8081-D3DE3A43FC86}">
      <dgm:prSet/>
      <dgm:spPr/>
      <dgm:t>
        <a:bodyPr/>
        <a:lstStyle/>
        <a:p>
          <a:r>
            <a:rPr lang="en-US" dirty="0">
              <a:effectLst/>
              <a:latin typeface="Arial" charset="0"/>
              <a:ea typeface="Arial" charset="0"/>
              <a:cs typeface="Arial" charset="0"/>
            </a:rPr>
            <a:t>What may be biasing my thinking?</a:t>
          </a:r>
        </a:p>
      </dgm:t>
    </dgm:pt>
    <dgm:pt modelId="{C9F22683-6BA6-5F44-B9E1-1A04BA54812D}" type="sibTrans" cxnId="{992C12D1-DBF9-934F-BA4D-CEAC002F23B7}">
      <dgm:prSet/>
      <dgm:spPr/>
      <dgm:t>
        <a:bodyPr/>
        <a:lstStyle/>
        <a:p>
          <a:endParaRPr lang="en-US"/>
        </a:p>
      </dgm:t>
    </dgm:pt>
    <dgm:pt modelId="{359CD5CC-F7DC-8648-A65D-6914D0623D9E}" type="parTrans" cxnId="{992C12D1-DBF9-934F-BA4D-CEAC002F23B7}">
      <dgm:prSet/>
      <dgm:spPr/>
      <dgm:t>
        <a:bodyPr/>
        <a:lstStyle/>
        <a:p>
          <a:endParaRPr lang="en-US"/>
        </a:p>
      </dgm:t>
    </dgm:pt>
    <dgm:pt modelId="{A90CB83C-E729-E942-8ED0-F7B2A436B1A7}">
      <dgm:prSet/>
      <dgm:spPr/>
      <dgm:t>
        <a:bodyPr/>
        <a:lstStyle/>
        <a:p>
          <a:r>
            <a:rPr lang="en-US" dirty="0">
              <a:effectLst/>
              <a:latin typeface="Arial" charset="0"/>
              <a:ea typeface="Arial" charset="0"/>
              <a:cs typeface="Arial" charset="0"/>
            </a:rPr>
            <a:t>What are the assumptions?</a:t>
          </a:r>
          <a:endParaRPr lang="en-US" b="0" dirty="0">
            <a:solidFill>
              <a:schemeClr val="tx1"/>
            </a:solidFill>
            <a:effectLst/>
            <a:latin typeface="Arial" charset="0"/>
            <a:ea typeface="Arial" charset="0"/>
            <a:cs typeface="Arial" charset="0"/>
          </a:endParaRPr>
        </a:p>
      </dgm:t>
    </dgm:pt>
    <dgm:pt modelId="{99CDB5CA-2CF8-BA45-9FA5-C4BB4815CC74}" type="sibTrans" cxnId="{D84E305F-3189-2E49-8687-8E8C73D1FD08}">
      <dgm:prSet/>
      <dgm:spPr/>
      <dgm:t>
        <a:bodyPr/>
        <a:lstStyle/>
        <a:p>
          <a:endParaRPr lang="en-US"/>
        </a:p>
      </dgm:t>
    </dgm:pt>
    <dgm:pt modelId="{75499568-1251-1A4C-829D-3EFCA8B6A974}" type="parTrans" cxnId="{D84E305F-3189-2E49-8687-8E8C73D1FD08}">
      <dgm:prSet/>
      <dgm:spPr/>
      <dgm:t>
        <a:bodyPr/>
        <a:lstStyle/>
        <a:p>
          <a:endParaRPr lang="en-US"/>
        </a:p>
      </dgm:t>
    </dgm:pt>
    <dgm:pt modelId="{6219A94C-E65B-4A1A-9283-DA7C3820153C}" type="pres">
      <dgm:prSet presAssocID="{F8570B0F-E06A-4B8F-B912-C72864C3C683}" presName="root" presStyleCnt="0">
        <dgm:presLayoutVars>
          <dgm:dir/>
          <dgm:resizeHandles val="exact"/>
        </dgm:presLayoutVars>
      </dgm:prSet>
      <dgm:spPr/>
    </dgm:pt>
    <dgm:pt modelId="{4B009DD9-E2C3-4E31-B981-3AE1FCBB576E}" type="pres">
      <dgm:prSet presAssocID="{2348DDA5-CAAE-495D-A5C5-BADB518B197D}" presName="compNode" presStyleCnt="0"/>
      <dgm:spPr/>
    </dgm:pt>
    <dgm:pt modelId="{D52B3806-BAC3-45AA-B344-050EE0027600}" type="pres">
      <dgm:prSet presAssocID="{2348DDA5-CAAE-495D-A5C5-BADB518B197D}" presName="bgRect" presStyleLbl="bgShp" presStyleIdx="0" presStyleCnt="5" custLinFactNeighborX="-227" custLinFactNeighborY="-1106"/>
      <dgm:spPr>
        <a:solidFill>
          <a:srgbClr val="0096B1">
            <a:alpha val="20000"/>
          </a:srgbClr>
        </a:solidFill>
        <a:ln w="28575">
          <a:solidFill>
            <a:srgbClr val="0096B1"/>
          </a:solidFill>
        </a:ln>
      </dgm:spPr>
    </dgm:pt>
    <dgm:pt modelId="{21B4C559-5E91-4D57-8D39-EA07945068F2}" type="pres">
      <dgm:prSet presAssocID="{2348DDA5-CAAE-495D-A5C5-BADB518B197D}" presName="iconRect" presStyleLbl="node1" presStyleIdx="0" presStyleCnt="5" custScaleX="165309" custScaleY="16530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4B1CA89-45A5-4A21-855E-19DF2C0FF83B}" type="pres">
      <dgm:prSet presAssocID="{2348DDA5-CAAE-495D-A5C5-BADB518B197D}" presName="spaceRect" presStyleCnt="0"/>
      <dgm:spPr/>
    </dgm:pt>
    <dgm:pt modelId="{89AFF452-0EB4-40D9-A527-2B1044EA4328}" type="pres">
      <dgm:prSet presAssocID="{2348DDA5-CAAE-495D-A5C5-BADB518B197D}" presName="parTx" presStyleLbl="revTx" presStyleIdx="0" presStyleCnt="10">
        <dgm:presLayoutVars>
          <dgm:chMax val="0"/>
          <dgm:chPref val="0"/>
        </dgm:presLayoutVars>
      </dgm:prSet>
      <dgm:spPr/>
    </dgm:pt>
    <dgm:pt modelId="{FAE4BDB8-8714-4B47-A0E3-3CBAF16F4DD9}" type="pres">
      <dgm:prSet presAssocID="{2348DDA5-CAAE-495D-A5C5-BADB518B197D}" presName="desTx" presStyleLbl="revTx" presStyleIdx="1" presStyleCnt="10">
        <dgm:presLayoutVars/>
      </dgm:prSet>
      <dgm:spPr/>
    </dgm:pt>
    <dgm:pt modelId="{0DEC7053-EA35-4F22-B50A-3BB52C5DB4EB}" type="pres">
      <dgm:prSet presAssocID="{3745BD62-AC2D-431D-BD2A-A8100DC4BF81}" presName="sibTrans" presStyleCnt="0"/>
      <dgm:spPr/>
    </dgm:pt>
    <dgm:pt modelId="{161761B0-0852-4560-861C-9654EBAA1A3B}" type="pres">
      <dgm:prSet presAssocID="{076CD81E-E8DB-4959-ABB2-D3E8CC42534D}" presName="compNode" presStyleCnt="0"/>
      <dgm:spPr/>
    </dgm:pt>
    <dgm:pt modelId="{6C389BA3-D2C4-408C-9BFD-E1E1D5958F0B}" type="pres">
      <dgm:prSet presAssocID="{076CD81E-E8DB-4959-ABB2-D3E8CC42534D}" presName="bgRect" presStyleLbl="bgShp" presStyleIdx="1" presStyleCnt="5"/>
      <dgm:spPr>
        <a:solidFill>
          <a:srgbClr val="0096B1">
            <a:alpha val="20000"/>
          </a:srgbClr>
        </a:solidFill>
        <a:ln w="28575">
          <a:solidFill>
            <a:srgbClr val="0096B1"/>
          </a:solidFill>
        </a:ln>
      </dgm:spPr>
    </dgm:pt>
    <dgm:pt modelId="{AF4F5BBC-35C6-4376-818A-CF16964EF7F5}" type="pres">
      <dgm:prSet presAssocID="{076CD81E-E8DB-4959-ABB2-D3E8CC42534D}" presName="iconRect" presStyleLbl="node1" presStyleIdx="1" presStyleCnt="5" custScaleX="165309" custScaleY="16530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B664CBC-CE7B-4F93-B3DA-D22128DB975C}" type="pres">
      <dgm:prSet presAssocID="{076CD81E-E8DB-4959-ABB2-D3E8CC42534D}" presName="spaceRect" presStyleCnt="0"/>
      <dgm:spPr/>
    </dgm:pt>
    <dgm:pt modelId="{A6B90080-90CD-42C7-9E07-ACA0022520A5}" type="pres">
      <dgm:prSet presAssocID="{076CD81E-E8DB-4959-ABB2-D3E8CC42534D}" presName="parTx" presStyleLbl="revTx" presStyleIdx="2" presStyleCnt="10">
        <dgm:presLayoutVars>
          <dgm:chMax val="0"/>
          <dgm:chPref val="0"/>
        </dgm:presLayoutVars>
      </dgm:prSet>
      <dgm:spPr/>
    </dgm:pt>
    <dgm:pt modelId="{FF50F115-5BD3-FD47-B55E-E625D9E07552}" type="pres">
      <dgm:prSet presAssocID="{076CD81E-E8DB-4959-ABB2-D3E8CC42534D}" presName="desTx" presStyleLbl="revTx" presStyleIdx="3" presStyleCnt="10">
        <dgm:presLayoutVars/>
      </dgm:prSet>
      <dgm:spPr/>
    </dgm:pt>
    <dgm:pt modelId="{5C7E2164-126F-438C-94A2-831EB56C75B3}" type="pres">
      <dgm:prSet presAssocID="{22969D64-6F37-4254-9792-767446D30A15}" presName="sibTrans" presStyleCnt="0"/>
      <dgm:spPr/>
    </dgm:pt>
    <dgm:pt modelId="{B309E400-B2EE-4CAA-B777-137841A18163}" type="pres">
      <dgm:prSet presAssocID="{04B73D4E-CE9C-4EC3-9D21-F70512440476}" presName="compNode" presStyleCnt="0"/>
      <dgm:spPr/>
    </dgm:pt>
    <dgm:pt modelId="{017C545A-C9AB-4CA8-AD2A-45CC63B98742}" type="pres">
      <dgm:prSet presAssocID="{04B73D4E-CE9C-4EC3-9D21-F70512440476}" presName="bgRect" presStyleLbl="bgShp" presStyleIdx="2" presStyleCnt="5"/>
      <dgm:spPr>
        <a:solidFill>
          <a:srgbClr val="0096B1">
            <a:alpha val="20000"/>
          </a:srgbClr>
        </a:solidFill>
        <a:ln w="28575">
          <a:solidFill>
            <a:srgbClr val="0096B1"/>
          </a:solidFill>
        </a:ln>
      </dgm:spPr>
    </dgm:pt>
    <dgm:pt modelId="{DB1A2DFA-4114-412C-A8F6-D0DF05D1C27C}" type="pres">
      <dgm:prSet presAssocID="{04B73D4E-CE9C-4EC3-9D21-F70512440476}" presName="iconRect" presStyleLbl="node1" presStyleIdx="2" presStyleCnt="5" custScaleX="165309" custScaleY="16530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838EDAC-CEC5-43B9-A4E1-FF7F6F76E069}" type="pres">
      <dgm:prSet presAssocID="{04B73D4E-CE9C-4EC3-9D21-F70512440476}" presName="spaceRect" presStyleCnt="0"/>
      <dgm:spPr/>
    </dgm:pt>
    <dgm:pt modelId="{9E823AEB-651F-4303-9694-5A1FF97CACB7}" type="pres">
      <dgm:prSet presAssocID="{04B73D4E-CE9C-4EC3-9D21-F70512440476}" presName="parTx" presStyleLbl="revTx" presStyleIdx="4" presStyleCnt="10">
        <dgm:presLayoutVars>
          <dgm:chMax val="0"/>
          <dgm:chPref val="0"/>
        </dgm:presLayoutVars>
      </dgm:prSet>
      <dgm:spPr/>
    </dgm:pt>
    <dgm:pt modelId="{E26DB636-16A2-9648-A1E3-02BF4E0D2B60}" type="pres">
      <dgm:prSet presAssocID="{04B73D4E-CE9C-4EC3-9D21-F70512440476}" presName="desTx" presStyleLbl="revTx" presStyleIdx="5" presStyleCnt="10">
        <dgm:presLayoutVars/>
      </dgm:prSet>
      <dgm:spPr/>
    </dgm:pt>
    <dgm:pt modelId="{719489DA-0956-4AB9-A206-277F64139AD2}" type="pres">
      <dgm:prSet presAssocID="{DCCCA520-ECFB-4F62-962C-F6E2876FE276}" presName="sibTrans" presStyleCnt="0"/>
      <dgm:spPr/>
    </dgm:pt>
    <dgm:pt modelId="{AD4887DB-3CB0-45A3-AF6A-8CA44177A1E9}" type="pres">
      <dgm:prSet presAssocID="{907A60B1-357D-4C91-90FB-6A9C6AD91ECC}" presName="compNode" presStyleCnt="0"/>
      <dgm:spPr/>
    </dgm:pt>
    <dgm:pt modelId="{7C084287-EDD6-4936-B847-AD305703F686}" type="pres">
      <dgm:prSet presAssocID="{907A60B1-357D-4C91-90FB-6A9C6AD91ECC}" presName="bgRect" presStyleLbl="bgShp" presStyleIdx="3" presStyleCnt="5"/>
      <dgm:spPr>
        <a:solidFill>
          <a:srgbClr val="0096B1">
            <a:alpha val="20000"/>
          </a:srgbClr>
        </a:solidFill>
        <a:ln w="28575">
          <a:solidFill>
            <a:srgbClr val="0096B1"/>
          </a:solidFill>
        </a:ln>
      </dgm:spPr>
    </dgm:pt>
    <dgm:pt modelId="{2820E79A-EEB1-43DD-AED0-3BE8D4C79056}" type="pres">
      <dgm:prSet presAssocID="{907A60B1-357D-4C91-90FB-6A9C6AD91ECC}" presName="iconRect" presStyleLbl="node1" presStyleIdx="3" presStyleCnt="5" custScaleX="165309" custScaleY="16579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ECAAB5A-0F6B-4BD9-A242-975A048E064D}" type="pres">
      <dgm:prSet presAssocID="{907A60B1-357D-4C91-90FB-6A9C6AD91ECC}" presName="spaceRect" presStyleCnt="0"/>
      <dgm:spPr/>
    </dgm:pt>
    <dgm:pt modelId="{61EFA3EC-DDF6-4C3C-A0D9-7F2DC139CAA4}" type="pres">
      <dgm:prSet presAssocID="{907A60B1-357D-4C91-90FB-6A9C6AD91ECC}" presName="parTx" presStyleLbl="revTx" presStyleIdx="6" presStyleCnt="10">
        <dgm:presLayoutVars>
          <dgm:chMax val="0"/>
          <dgm:chPref val="0"/>
        </dgm:presLayoutVars>
      </dgm:prSet>
      <dgm:spPr/>
    </dgm:pt>
    <dgm:pt modelId="{C8EA93CD-8F90-1044-AB66-00659A78F16F}" type="pres">
      <dgm:prSet presAssocID="{907A60B1-357D-4C91-90FB-6A9C6AD91ECC}" presName="desTx" presStyleLbl="revTx" presStyleIdx="7" presStyleCnt="10">
        <dgm:presLayoutVars/>
      </dgm:prSet>
      <dgm:spPr/>
    </dgm:pt>
    <dgm:pt modelId="{9A25639E-7B30-4543-89D0-B940F3FADE5B}" type="pres">
      <dgm:prSet presAssocID="{6969BB55-8BFF-4539-BAD1-559F4A7AB48F}" presName="sibTrans" presStyleCnt="0"/>
      <dgm:spPr/>
    </dgm:pt>
    <dgm:pt modelId="{64C30BF0-D974-44E4-8DC5-B5E320E4D1A6}" type="pres">
      <dgm:prSet presAssocID="{28F5BB5F-E424-45A3-9D42-CA5A0997CFDC}" presName="compNode" presStyleCnt="0"/>
      <dgm:spPr/>
    </dgm:pt>
    <dgm:pt modelId="{B9A5C41B-8C30-4713-A600-A326BDBC8E73}" type="pres">
      <dgm:prSet presAssocID="{28F5BB5F-E424-45A3-9D42-CA5A0997CFDC}" presName="bgRect" presStyleLbl="bgShp" presStyleIdx="4" presStyleCnt="5" custLinFactNeighborY="470"/>
      <dgm:spPr>
        <a:solidFill>
          <a:srgbClr val="0096B1">
            <a:alpha val="21176"/>
          </a:srgbClr>
        </a:solidFill>
        <a:ln w="28575">
          <a:solidFill>
            <a:srgbClr val="0096B1"/>
          </a:solidFill>
        </a:ln>
      </dgm:spPr>
    </dgm:pt>
    <dgm:pt modelId="{53023106-22B5-46F3-BC20-EAA5ADB7E213}" type="pres">
      <dgm:prSet presAssocID="{28F5BB5F-E424-45A3-9D42-CA5A0997CFDC}" presName="iconRect" presStyleLbl="node1" presStyleIdx="4" presStyleCnt="5" custScaleX="165309" custScaleY="165309"/>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C3344B0-A0BA-4271-A712-3230FCB06FBC}" type="pres">
      <dgm:prSet presAssocID="{28F5BB5F-E424-45A3-9D42-CA5A0997CFDC}" presName="spaceRect" presStyleCnt="0"/>
      <dgm:spPr/>
    </dgm:pt>
    <dgm:pt modelId="{DBE6E92B-EF1B-421B-A74E-4AC107488152}" type="pres">
      <dgm:prSet presAssocID="{28F5BB5F-E424-45A3-9D42-CA5A0997CFDC}" presName="parTx" presStyleLbl="revTx" presStyleIdx="8" presStyleCnt="10">
        <dgm:presLayoutVars>
          <dgm:chMax val="0"/>
          <dgm:chPref val="0"/>
        </dgm:presLayoutVars>
      </dgm:prSet>
      <dgm:spPr/>
    </dgm:pt>
    <dgm:pt modelId="{4A51C6D9-D4B1-8846-B7D1-8C344BDDCBB0}" type="pres">
      <dgm:prSet presAssocID="{28F5BB5F-E424-45A3-9D42-CA5A0997CFDC}" presName="desTx" presStyleLbl="revTx" presStyleIdx="9" presStyleCnt="10">
        <dgm:presLayoutVars/>
      </dgm:prSet>
      <dgm:spPr/>
    </dgm:pt>
  </dgm:ptLst>
  <dgm:cxnLst>
    <dgm:cxn modelId="{52329E06-C641-6D4D-B038-C660376E6E26}" srcId="{076CD81E-E8DB-4959-ABB2-D3E8CC42534D}" destId="{18701F94-EC94-1B4F-A544-AC56E90684BB}" srcOrd="0" destOrd="0" parTransId="{6583D3D7-DB20-C548-BF31-509988126185}" sibTransId="{4C98C157-B125-644B-ABC8-99D726876A6B}"/>
    <dgm:cxn modelId="{284C5407-2BCD-8840-93B4-ED6971808660}" type="presOf" srcId="{209A6550-D892-6941-A1C4-AE896A6D259F}" destId="{E26DB636-16A2-9648-A1E3-02BF4E0D2B60}" srcOrd="0" destOrd="0" presId="urn:microsoft.com/office/officeart/2018/2/layout/IconVerticalSolidList"/>
    <dgm:cxn modelId="{CFDF5118-3F0E-E946-B0AF-3484303A5328}" type="presOf" srcId="{A90CB83C-E729-E942-8ED0-F7B2A436B1A7}" destId="{FAE4BDB8-8714-4B47-A0E3-3CBAF16F4DD9}" srcOrd="0" destOrd="2" presId="urn:microsoft.com/office/officeart/2018/2/layout/IconVerticalSolidList"/>
    <dgm:cxn modelId="{76436D35-0242-3945-9846-52451B9B0544}" type="presOf" srcId="{907A60B1-357D-4C91-90FB-6A9C6AD91ECC}" destId="{61EFA3EC-DDF6-4C3C-A0D9-7F2DC139CAA4}" srcOrd="0" destOrd="0" presId="urn:microsoft.com/office/officeart/2018/2/layout/IconVerticalSolidList"/>
    <dgm:cxn modelId="{54B45F36-6DE2-4368-B123-844020D7BC1B}" srcId="{F8570B0F-E06A-4B8F-B912-C72864C3C683}" destId="{28F5BB5F-E424-45A3-9D42-CA5A0997CFDC}" srcOrd="4" destOrd="0" parTransId="{929B6A1F-F5C4-477F-88DD-4190F652FB61}" sibTransId="{93A0EB7B-D576-44CD-BD1A-656FA69F9069}"/>
    <dgm:cxn modelId="{D84E305F-3189-2E49-8687-8E8C73D1FD08}" srcId="{2348DDA5-CAAE-495D-A5C5-BADB518B197D}" destId="{A90CB83C-E729-E942-8ED0-F7B2A436B1A7}" srcOrd="2" destOrd="0" parTransId="{75499568-1251-1A4C-829D-3EFCA8B6A974}" sibTransId="{99CDB5CA-2CF8-BA45-9FA5-C4BB4815CC74}"/>
    <dgm:cxn modelId="{F7087D65-E704-4B34-89C0-8075B8D3CB0E}" srcId="{F8570B0F-E06A-4B8F-B912-C72864C3C683}" destId="{2348DDA5-CAAE-495D-A5C5-BADB518B197D}" srcOrd="0" destOrd="0" parTransId="{2D396775-6834-493B-97B0-5E134D85E52C}" sibTransId="{3745BD62-AC2D-431D-BD2A-A8100DC4BF81}"/>
    <dgm:cxn modelId="{814E2750-EFF5-454D-9641-CD19211F9886}" srcId="{076CD81E-E8DB-4959-ABB2-D3E8CC42534D}" destId="{9DA4FD92-96FC-8045-9A91-C261A90BB052}" srcOrd="1" destOrd="0" parTransId="{AB41F706-4124-8548-9520-614411290045}" sibTransId="{30E625D2-9414-014C-8606-1A90DA04D6E2}"/>
    <dgm:cxn modelId="{489C3652-F470-104F-9645-14BB8C99C6DA}" type="presOf" srcId="{E2F96A5A-7BEC-9046-AF15-798459327AB1}" destId="{E26DB636-16A2-9648-A1E3-02BF4E0D2B60}" srcOrd="0" destOrd="2" presId="urn:microsoft.com/office/officeart/2018/2/layout/IconVerticalSolidList"/>
    <dgm:cxn modelId="{6C0A9172-4FD9-7B4E-973B-24C1889B29D6}" type="presOf" srcId="{04B73D4E-CE9C-4EC3-9D21-F70512440476}" destId="{9E823AEB-651F-4303-9694-5A1FF97CACB7}" srcOrd="0" destOrd="0" presId="urn:microsoft.com/office/officeart/2018/2/layout/IconVerticalSolidList"/>
    <dgm:cxn modelId="{53F75875-79A2-3A43-972E-290B65DA7531}" srcId="{04B73D4E-CE9C-4EC3-9D21-F70512440476}" destId="{0BC9A97C-DA73-9140-98FA-49CB5EFD57F9}" srcOrd="1" destOrd="0" parTransId="{BDC0AFA8-5D94-7748-BB1E-35F7265CC8AF}" sibTransId="{973D3ED9-425F-CE41-A0A5-1F3C2B50DE7A}"/>
    <dgm:cxn modelId="{51474458-2638-C84F-AD77-DA5B03DB42BA}" type="presOf" srcId="{F8570B0F-E06A-4B8F-B912-C72864C3C683}" destId="{6219A94C-E65B-4A1A-9283-DA7C3820153C}" srcOrd="0" destOrd="0" presId="urn:microsoft.com/office/officeart/2018/2/layout/IconVerticalSolidList"/>
    <dgm:cxn modelId="{FD9BD05A-8A3C-D54F-8354-AFC5D4AED0F8}" type="presOf" srcId="{409E077E-5D07-0D4C-988A-ADD37A9F8957}" destId="{C8EA93CD-8F90-1044-AB66-00659A78F16F}" srcOrd="0" destOrd="1" presId="urn:microsoft.com/office/officeart/2018/2/layout/IconVerticalSolidList"/>
    <dgm:cxn modelId="{9232797F-1866-DC41-A525-1E6D96FA8341}" type="presOf" srcId="{9DA4FD92-96FC-8045-9A91-C261A90BB052}" destId="{FF50F115-5BD3-FD47-B55E-E625D9E07552}" srcOrd="0" destOrd="1" presId="urn:microsoft.com/office/officeart/2018/2/layout/IconVerticalSolidList"/>
    <dgm:cxn modelId="{11694F8A-BE23-44E4-92E6-D2E7AF4A196D}" srcId="{F8570B0F-E06A-4B8F-B912-C72864C3C683}" destId="{907A60B1-357D-4C91-90FB-6A9C6AD91ECC}" srcOrd="3" destOrd="0" parTransId="{D9F077DC-3F32-44C3-BCEB-0BF73544F65B}" sibTransId="{6969BB55-8BFF-4539-BAD1-559F4A7AB48F}"/>
    <dgm:cxn modelId="{1513F28A-B966-E846-BF59-D40E7C65A168}" srcId="{907A60B1-357D-4C91-90FB-6A9C6AD91ECC}" destId="{6AEB60CE-E863-AE43-877F-FC393AFCF800}" srcOrd="0" destOrd="0" parTransId="{55FDD749-CC9C-2D43-A49D-266B6903D7A2}" sibTransId="{F9D18AEF-A25D-6D4C-90D6-60580FEF31A8}"/>
    <dgm:cxn modelId="{C0406A93-D1AE-0144-B977-7B4D0CB7D625}" srcId="{076CD81E-E8DB-4959-ABB2-D3E8CC42534D}" destId="{7B5AC968-6BB1-1743-A4E2-C972A751C131}" srcOrd="2" destOrd="0" parTransId="{72821716-5D9C-5D4C-B200-5FCB49B785B9}" sibTransId="{5EDF8DC9-5576-9E4B-A9A0-F70886C362D0}"/>
    <dgm:cxn modelId="{D9BF3495-816F-B04B-9FCE-8E2118A5FB45}" srcId="{907A60B1-357D-4C91-90FB-6A9C6AD91ECC}" destId="{51030D29-839C-454E-BDC6-8E6D88D2281E}" srcOrd="2" destOrd="0" parTransId="{0FF53EB1-A47B-7547-AEE8-036BAE2E2EA7}" sibTransId="{FAE126C1-E4B4-C244-B2AB-62269FF92390}"/>
    <dgm:cxn modelId="{8EC825A1-848C-6344-8A30-96D74075ADE9}" type="presOf" srcId="{51030D29-839C-454E-BDC6-8E6D88D2281E}" destId="{C8EA93CD-8F90-1044-AB66-00659A78F16F}" srcOrd="0" destOrd="2" presId="urn:microsoft.com/office/officeart/2018/2/layout/IconVerticalSolidList"/>
    <dgm:cxn modelId="{3A2300A4-668F-7B4C-9445-4D32B0497D3D}" type="presOf" srcId="{2348DDA5-CAAE-495D-A5C5-BADB518B197D}" destId="{89AFF452-0EB4-40D9-A527-2B1044EA4328}" srcOrd="0" destOrd="0" presId="urn:microsoft.com/office/officeart/2018/2/layout/IconVerticalSolidList"/>
    <dgm:cxn modelId="{334278AA-6ADF-4D47-AB81-750AC1C8CE8A}" srcId="{28F5BB5F-E424-45A3-9D42-CA5A0997CFDC}" destId="{35111AA8-0B80-9440-99CE-59F05AE3FEB9}" srcOrd="2" destOrd="0" parTransId="{30BBB0CE-13C3-6B4B-8CF3-172E29849FAA}" sibTransId="{D1B43879-0857-D148-84F3-F0385A9CF397}"/>
    <dgm:cxn modelId="{D80B15AD-9DB8-6543-B226-D82AF52A92D8}" type="presOf" srcId="{28F5BB5F-E424-45A3-9D42-CA5A0997CFDC}" destId="{DBE6E92B-EF1B-421B-A74E-4AC107488152}" srcOrd="0" destOrd="0" presId="urn:microsoft.com/office/officeart/2018/2/layout/IconVerticalSolidList"/>
    <dgm:cxn modelId="{D345A3AE-CAFE-DE48-9E97-FDE0241F0B38}" srcId="{28F5BB5F-E424-45A3-9D42-CA5A0997CFDC}" destId="{F4C6D56B-93FD-324B-A0D1-E26C177DC7B0}" srcOrd="0" destOrd="0" parTransId="{7D33B74A-224B-3643-AE4A-36E9B25592D7}" sibTransId="{8CBF09CA-CDE0-AA4F-A70F-D2C18EB82A48}"/>
    <dgm:cxn modelId="{4831CBB4-9571-B947-9266-5A490D544D2D}" type="presOf" srcId="{18701F94-EC94-1B4F-A544-AC56E90684BB}" destId="{FF50F115-5BD3-FD47-B55E-E625D9E07552}" srcOrd="0" destOrd="0" presId="urn:microsoft.com/office/officeart/2018/2/layout/IconVerticalSolidList"/>
    <dgm:cxn modelId="{52E038C0-509C-E044-B886-02406CC81741}" type="presOf" srcId="{35111AA8-0B80-9440-99CE-59F05AE3FEB9}" destId="{4A51C6D9-D4B1-8846-B7D1-8C344BDDCBB0}" srcOrd="0" destOrd="2" presId="urn:microsoft.com/office/officeart/2018/2/layout/IconVerticalSolidList"/>
    <dgm:cxn modelId="{DCC2AEC4-CC98-DD4E-B35F-94A3E9BE64DF}" srcId="{28F5BB5F-E424-45A3-9D42-CA5A0997CFDC}" destId="{6411777D-660B-2F45-B143-3BFF36899490}" srcOrd="1" destOrd="0" parTransId="{410E0418-5813-A744-B6AF-4DDF65F373DE}" sibTransId="{9A6DA6A5-94F7-3D49-8A86-A8670DB0AFA9}"/>
    <dgm:cxn modelId="{C6777EC9-32D1-1A4C-9774-202986198C6F}" type="presOf" srcId="{6411777D-660B-2F45-B143-3BFF36899490}" destId="{4A51C6D9-D4B1-8846-B7D1-8C344BDDCBB0}" srcOrd="0" destOrd="1" presId="urn:microsoft.com/office/officeart/2018/2/layout/IconVerticalSolidList"/>
    <dgm:cxn modelId="{FC4745D0-F909-4E43-8877-238EF02B39B7}" srcId="{04B73D4E-CE9C-4EC3-9D21-F70512440476}" destId="{E2F96A5A-7BEC-9046-AF15-798459327AB1}" srcOrd="2" destOrd="0" parTransId="{E6287225-A66B-CD4B-B465-1BED073BA08A}" sibTransId="{32AD6467-1576-B345-BC98-54D384E75BA6}"/>
    <dgm:cxn modelId="{992C12D1-DBF9-934F-BA4D-CEAC002F23B7}" srcId="{2348DDA5-CAAE-495D-A5C5-BADB518B197D}" destId="{6C5BAA6D-D618-6643-8081-D3DE3A43FC86}" srcOrd="1" destOrd="0" parTransId="{359CD5CC-F7DC-8648-A65D-6914D0623D9E}" sibTransId="{C9F22683-6BA6-5F44-B9E1-1A04BA54812D}"/>
    <dgm:cxn modelId="{36AABFD5-DD39-4245-8C70-0D4E54E6467E}" srcId="{907A60B1-357D-4C91-90FB-6A9C6AD91ECC}" destId="{409E077E-5D07-0D4C-988A-ADD37A9F8957}" srcOrd="1" destOrd="0" parTransId="{D661F93C-85CF-044D-84E7-A616DFA68F30}" sibTransId="{832626CF-A0FB-0146-95CC-E83E914D9039}"/>
    <dgm:cxn modelId="{B9CECFD8-2D25-0748-8187-792F35B18103}" type="presOf" srcId="{6AEB60CE-E863-AE43-877F-FC393AFCF800}" destId="{C8EA93CD-8F90-1044-AB66-00659A78F16F}" srcOrd="0" destOrd="0" presId="urn:microsoft.com/office/officeart/2018/2/layout/IconVerticalSolidList"/>
    <dgm:cxn modelId="{CA71DADE-4203-460B-8B68-A06C1264F554}" srcId="{F8570B0F-E06A-4B8F-B912-C72864C3C683}" destId="{076CD81E-E8DB-4959-ABB2-D3E8CC42534D}" srcOrd="1" destOrd="0" parTransId="{39E8E69E-AA2A-490E-ADD9-B899E3439EF7}" sibTransId="{22969D64-6F37-4254-9792-767446D30A15}"/>
    <dgm:cxn modelId="{457570E0-2271-46D9-8EF0-DE41C04A61F8}" srcId="{F8570B0F-E06A-4B8F-B912-C72864C3C683}" destId="{04B73D4E-CE9C-4EC3-9D21-F70512440476}" srcOrd="2" destOrd="0" parTransId="{5406CE2B-5571-4761-9F5E-58B91863E0F5}" sibTransId="{DCCCA520-ECFB-4F62-962C-F6E2876FE276}"/>
    <dgm:cxn modelId="{118E83E0-9749-6D46-9FEE-B0E292C4DB4F}" srcId="{2348DDA5-CAAE-495D-A5C5-BADB518B197D}" destId="{683C6F29-CAE7-6B4C-957F-051868C0071C}" srcOrd="0" destOrd="0" parTransId="{7AE296EE-9AB2-0B48-9DD0-B97FB4A8895E}" sibTransId="{9C8E6CA3-F6BF-D644-8807-3A14C4B9DB9B}"/>
    <dgm:cxn modelId="{2EF6BAE2-FCC9-E344-A54D-B9A431AC37CB}" type="presOf" srcId="{F4C6D56B-93FD-324B-A0D1-E26C177DC7B0}" destId="{4A51C6D9-D4B1-8846-B7D1-8C344BDDCBB0}" srcOrd="0" destOrd="0" presId="urn:microsoft.com/office/officeart/2018/2/layout/IconVerticalSolidList"/>
    <dgm:cxn modelId="{A2684BE8-565B-EE4D-AFE5-83071BD53C91}" type="presOf" srcId="{683C6F29-CAE7-6B4C-957F-051868C0071C}" destId="{FAE4BDB8-8714-4B47-A0E3-3CBAF16F4DD9}" srcOrd="0" destOrd="0" presId="urn:microsoft.com/office/officeart/2018/2/layout/IconVerticalSolidList"/>
    <dgm:cxn modelId="{2AA0D6EC-B7B6-C545-BBCD-F36C1C7EC100}" type="presOf" srcId="{0BC9A97C-DA73-9140-98FA-49CB5EFD57F9}" destId="{E26DB636-16A2-9648-A1E3-02BF4E0D2B60}" srcOrd="0" destOrd="1" presId="urn:microsoft.com/office/officeart/2018/2/layout/IconVerticalSolidList"/>
    <dgm:cxn modelId="{EBCE0CF0-C17B-444B-B958-F79A0A680F49}" type="presOf" srcId="{7B5AC968-6BB1-1743-A4E2-C972A751C131}" destId="{FF50F115-5BD3-FD47-B55E-E625D9E07552}" srcOrd="0" destOrd="2" presId="urn:microsoft.com/office/officeart/2018/2/layout/IconVerticalSolidList"/>
    <dgm:cxn modelId="{4E9D91F0-7655-A64F-BE87-97EB50D15D89}" srcId="{04B73D4E-CE9C-4EC3-9D21-F70512440476}" destId="{209A6550-D892-6941-A1C4-AE896A6D259F}" srcOrd="0" destOrd="0" parTransId="{6C47DBC8-2FA1-9649-8292-D11DD8D70EC1}" sibTransId="{267DBD78-7625-6646-987A-9966CCBCB906}"/>
    <dgm:cxn modelId="{7D4BB3F2-D288-A64B-8CF8-598CCDE07027}" type="presOf" srcId="{6C5BAA6D-D618-6643-8081-D3DE3A43FC86}" destId="{FAE4BDB8-8714-4B47-A0E3-3CBAF16F4DD9}" srcOrd="0" destOrd="1" presId="urn:microsoft.com/office/officeart/2018/2/layout/IconVerticalSolidList"/>
    <dgm:cxn modelId="{1D6D29F3-9E28-A74E-8C32-8DE48E2A7E05}" type="presOf" srcId="{076CD81E-E8DB-4959-ABB2-D3E8CC42534D}" destId="{A6B90080-90CD-42C7-9E07-ACA0022520A5}" srcOrd="0" destOrd="0" presId="urn:microsoft.com/office/officeart/2018/2/layout/IconVerticalSolidList"/>
    <dgm:cxn modelId="{1C0A3370-C721-D443-B138-DCAA0890404C}" type="presParOf" srcId="{6219A94C-E65B-4A1A-9283-DA7C3820153C}" destId="{4B009DD9-E2C3-4E31-B981-3AE1FCBB576E}" srcOrd="0" destOrd="0" presId="urn:microsoft.com/office/officeart/2018/2/layout/IconVerticalSolidList"/>
    <dgm:cxn modelId="{6C3F71A6-EACF-714F-B919-D8526C184DB9}" type="presParOf" srcId="{4B009DD9-E2C3-4E31-B981-3AE1FCBB576E}" destId="{D52B3806-BAC3-45AA-B344-050EE0027600}" srcOrd="0" destOrd="0" presId="urn:microsoft.com/office/officeart/2018/2/layout/IconVerticalSolidList"/>
    <dgm:cxn modelId="{2AFA65D8-1E8F-9A4B-B777-0F456ADD3881}" type="presParOf" srcId="{4B009DD9-E2C3-4E31-B981-3AE1FCBB576E}" destId="{21B4C559-5E91-4D57-8D39-EA07945068F2}" srcOrd="1" destOrd="0" presId="urn:microsoft.com/office/officeart/2018/2/layout/IconVerticalSolidList"/>
    <dgm:cxn modelId="{87822EA7-76C1-3442-A681-12C9BD2C6B21}" type="presParOf" srcId="{4B009DD9-E2C3-4E31-B981-3AE1FCBB576E}" destId="{A4B1CA89-45A5-4A21-855E-19DF2C0FF83B}" srcOrd="2" destOrd="0" presId="urn:microsoft.com/office/officeart/2018/2/layout/IconVerticalSolidList"/>
    <dgm:cxn modelId="{BDAB39DC-0B3C-5040-B414-205AFEF9EF75}" type="presParOf" srcId="{4B009DD9-E2C3-4E31-B981-3AE1FCBB576E}" destId="{89AFF452-0EB4-40D9-A527-2B1044EA4328}" srcOrd="3" destOrd="0" presId="urn:microsoft.com/office/officeart/2018/2/layout/IconVerticalSolidList"/>
    <dgm:cxn modelId="{00A7A581-CE4D-9146-A9DF-5646F0374B10}" type="presParOf" srcId="{4B009DD9-E2C3-4E31-B981-3AE1FCBB576E}" destId="{FAE4BDB8-8714-4B47-A0E3-3CBAF16F4DD9}" srcOrd="4" destOrd="0" presId="urn:microsoft.com/office/officeart/2018/2/layout/IconVerticalSolidList"/>
    <dgm:cxn modelId="{93796171-9C2A-C740-A9A6-F3F470EBF42E}" type="presParOf" srcId="{6219A94C-E65B-4A1A-9283-DA7C3820153C}" destId="{0DEC7053-EA35-4F22-B50A-3BB52C5DB4EB}" srcOrd="1" destOrd="0" presId="urn:microsoft.com/office/officeart/2018/2/layout/IconVerticalSolidList"/>
    <dgm:cxn modelId="{DAABE3B6-9E6F-7540-B723-DAFFFD07D528}" type="presParOf" srcId="{6219A94C-E65B-4A1A-9283-DA7C3820153C}" destId="{161761B0-0852-4560-861C-9654EBAA1A3B}" srcOrd="2" destOrd="0" presId="urn:microsoft.com/office/officeart/2018/2/layout/IconVerticalSolidList"/>
    <dgm:cxn modelId="{E69705EB-DCFC-C241-83DB-4A9390BAC5BE}" type="presParOf" srcId="{161761B0-0852-4560-861C-9654EBAA1A3B}" destId="{6C389BA3-D2C4-408C-9BFD-E1E1D5958F0B}" srcOrd="0" destOrd="0" presId="urn:microsoft.com/office/officeart/2018/2/layout/IconVerticalSolidList"/>
    <dgm:cxn modelId="{39DCF197-DCF4-154E-9E5A-AECEE9C96085}" type="presParOf" srcId="{161761B0-0852-4560-861C-9654EBAA1A3B}" destId="{AF4F5BBC-35C6-4376-818A-CF16964EF7F5}" srcOrd="1" destOrd="0" presId="urn:microsoft.com/office/officeart/2018/2/layout/IconVerticalSolidList"/>
    <dgm:cxn modelId="{6021BF23-0B6D-E54C-8019-8344BD2A7B1A}" type="presParOf" srcId="{161761B0-0852-4560-861C-9654EBAA1A3B}" destId="{FB664CBC-CE7B-4F93-B3DA-D22128DB975C}" srcOrd="2" destOrd="0" presId="urn:microsoft.com/office/officeart/2018/2/layout/IconVerticalSolidList"/>
    <dgm:cxn modelId="{2CE5D43F-7E59-5C41-AA22-95FD68899FCF}" type="presParOf" srcId="{161761B0-0852-4560-861C-9654EBAA1A3B}" destId="{A6B90080-90CD-42C7-9E07-ACA0022520A5}" srcOrd="3" destOrd="0" presId="urn:microsoft.com/office/officeart/2018/2/layout/IconVerticalSolidList"/>
    <dgm:cxn modelId="{E80FF6F3-0A23-C746-B198-FD29B34B61B5}" type="presParOf" srcId="{161761B0-0852-4560-861C-9654EBAA1A3B}" destId="{FF50F115-5BD3-FD47-B55E-E625D9E07552}" srcOrd="4" destOrd="0" presId="urn:microsoft.com/office/officeart/2018/2/layout/IconVerticalSolidList"/>
    <dgm:cxn modelId="{470E05CD-68A9-3641-81EE-4FBD4C52CF90}" type="presParOf" srcId="{6219A94C-E65B-4A1A-9283-DA7C3820153C}" destId="{5C7E2164-126F-438C-94A2-831EB56C75B3}" srcOrd="3" destOrd="0" presId="urn:microsoft.com/office/officeart/2018/2/layout/IconVerticalSolidList"/>
    <dgm:cxn modelId="{0A5E42A7-F615-6E46-A8B3-1FCBD4417F54}" type="presParOf" srcId="{6219A94C-E65B-4A1A-9283-DA7C3820153C}" destId="{B309E400-B2EE-4CAA-B777-137841A18163}" srcOrd="4" destOrd="0" presId="urn:microsoft.com/office/officeart/2018/2/layout/IconVerticalSolidList"/>
    <dgm:cxn modelId="{4C8B0976-21CB-D848-873C-5903762CFC8E}" type="presParOf" srcId="{B309E400-B2EE-4CAA-B777-137841A18163}" destId="{017C545A-C9AB-4CA8-AD2A-45CC63B98742}" srcOrd="0" destOrd="0" presId="urn:microsoft.com/office/officeart/2018/2/layout/IconVerticalSolidList"/>
    <dgm:cxn modelId="{87E156A5-912C-884B-837E-75C5C9872A32}" type="presParOf" srcId="{B309E400-B2EE-4CAA-B777-137841A18163}" destId="{DB1A2DFA-4114-412C-A8F6-D0DF05D1C27C}" srcOrd="1" destOrd="0" presId="urn:microsoft.com/office/officeart/2018/2/layout/IconVerticalSolidList"/>
    <dgm:cxn modelId="{7585BF62-A91D-6C48-8992-D9705B728F87}" type="presParOf" srcId="{B309E400-B2EE-4CAA-B777-137841A18163}" destId="{A838EDAC-CEC5-43B9-A4E1-FF7F6F76E069}" srcOrd="2" destOrd="0" presId="urn:microsoft.com/office/officeart/2018/2/layout/IconVerticalSolidList"/>
    <dgm:cxn modelId="{1F0C015D-1839-7449-A8CA-CC051BD5718C}" type="presParOf" srcId="{B309E400-B2EE-4CAA-B777-137841A18163}" destId="{9E823AEB-651F-4303-9694-5A1FF97CACB7}" srcOrd="3" destOrd="0" presId="urn:microsoft.com/office/officeart/2018/2/layout/IconVerticalSolidList"/>
    <dgm:cxn modelId="{9AE35AD3-8662-0944-AA66-82D2DCAD2BD3}" type="presParOf" srcId="{B309E400-B2EE-4CAA-B777-137841A18163}" destId="{E26DB636-16A2-9648-A1E3-02BF4E0D2B60}" srcOrd="4" destOrd="0" presId="urn:microsoft.com/office/officeart/2018/2/layout/IconVerticalSolidList"/>
    <dgm:cxn modelId="{24CD0BD8-2D27-A04A-BF2D-55480767F3B8}" type="presParOf" srcId="{6219A94C-E65B-4A1A-9283-DA7C3820153C}" destId="{719489DA-0956-4AB9-A206-277F64139AD2}" srcOrd="5" destOrd="0" presId="urn:microsoft.com/office/officeart/2018/2/layout/IconVerticalSolidList"/>
    <dgm:cxn modelId="{0A526E4A-FE59-B649-B2A0-C25E4A4F40F1}" type="presParOf" srcId="{6219A94C-E65B-4A1A-9283-DA7C3820153C}" destId="{AD4887DB-3CB0-45A3-AF6A-8CA44177A1E9}" srcOrd="6" destOrd="0" presId="urn:microsoft.com/office/officeart/2018/2/layout/IconVerticalSolidList"/>
    <dgm:cxn modelId="{E78968F7-8BF3-7C44-A210-0926715E0AE2}" type="presParOf" srcId="{AD4887DB-3CB0-45A3-AF6A-8CA44177A1E9}" destId="{7C084287-EDD6-4936-B847-AD305703F686}" srcOrd="0" destOrd="0" presId="urn:microsoft.com/office/officeart/2018/2/layout/IconVerticalSolidList"/>
    <dgm:cxn modelId="{C3CA69C8-A96A-9C4C-A9A5-65B43D617F55}" type="presParOf" srcId="{AD4887DB-3CB0-45A3-AF6A-8CA44177A1E9}" destId="{2820E79A-EEB1-43DD-AED0-3BE8D4C79056}" srcOrd="1" destOrd="0" presId="urn:microsoft.com/office/officeart/2018/2/layout/IconVerticalSolidList"/>
    <dgm:cxn modelId="{850C3146-4412-8642-801A-AA629A16F555}" type="presParOf" srcId="{AD4887DB-3CB0-45A3-AF6A-8CA44177A1E9}" destId="{FECAAB5A-0F6B-4BD9-A242-975A048E064D}" srcOrd="2" destOrd="0" presId="urn:microsoft.com/office/officeart/2018/2/layout/IconVerticalSolidList"/>
    <dgm:cxn modelId="{46152824-92C9-0042-9292-E10E2B8D8B7E}" type="presParOf" srcId="{AD4887DB-3CB0-45A3-AF6A-8CA44177A1E9}" destId="{61EFA3EC-DDF6-4C3C-A0D9-7F2DC139CAA4}" srcOrd="3" destOrd="0" presId="urn:microsoft.com/office/officeart/2018/2/layout/IconVerticalSolidList"/>
    <dgm:cxn modelId="{A50612C6-0343-F74F-963D-505DE889ADDD}" type="presParOf" srcId="{AD4887DB-3CB0-45A3-AF6A-8CA44177A1E9}" destId="{C8EA93CD-8F90-1044-AB66-00659A78F16F}" srcOrd="4" destOrd="0" presId="urn:microsoft.com/office/officeart/2018/2/layout/IconVerticalSolidList"/>
    <dgm:cxn modelId="{5E0DFD71-9C20-7243-A174-732DBB24B83C}" type="presParOf" srcId="{6219A94C-E65B-4A1A-9283-DA7C3820153C}" destId="{9A25639E-7B30-4543-89D0-B940F3FADE5B}" srcOrd="7" destOrd="0" presId="urn:microsoft.com/office/officeart/2018/2/layout/IconVerticalSolidList"/>
    <dgm:cxn modelId="{01E8242E-9765-9147-A8A5-57C8813B6302}" type="presParOf" srcId="{6219A94C-E65B-4A1A-9283-DA7C3820153C}" destId="{64C30BF0-D974-44E4-8DC5-B5E320E4D1A6}" srcOrd="8" destOrd="0" presId="urn:microsoft.com/office/officeart/2018/2/layout/IconVerticalSolidList"/>
    <dgm:cxn modelId="{56011E6F-BC9A-4244-85D0-9141D7D41629}" type="presParOf" srcId="{64C30BF0-D974-44E4-8DC5-B5E320E4D1A6}" destId="{B9A5C41B-8C30-4713-A600-A326BDBC8E73}" srcOrd="0" destOrd="0" presId="urn:microsoft.com/office/officeart/2018/2/layout/IconVerticalSolidList"/>
    <dgm:cxn modelId="{18FC77DB-B48D-A248-A604-98FE39DED9DB}" type="presParOf" srcId="{64C30BF0-D974-44E4-8DC5-B5E320E4D1A6}" destId="{53023106-22B5-46F3-BC20-EAA5ADB7E213}" srcOrd="1" destOrd="0" presId="urn:microsoft.com/office/officeart/2018/2/layout/IconVerticalSolidList"/>
    <dgm:cxn modelId="{A7BA2818-E771-DB40-9DD6-5936105FB02A}" type="presParOf" srcId="{64C30BF0-D974-44E4-8DC5-B5E320E4D1A6}" destId="{3C3344B0-A0BA-4271-A712-3230FCB06FBC}" srcOrd="2" destOrd="0" presId="urn:microsoft.com/office/officeart/2018/2/layout/IconVerticalSolidList"/>
    <dgm:cxn modelId="{CA5C3897-442E-A148-B954-D32DAAE4C00D}" type="presParOf" srcId="{64C30BF0-D974-44E4-8DC5-B5E320E4D1A6}" destId="{DBE6E92B-EF1B-421B-A74E-4AC107488152}" srcOrd="3" destOrd="0" presId="urn:microsoft.com/office/officeart/2018/2/layout/IconVerticalSolidList"/>
    <dgm:cxn modelId="{C191453C-CC4B-354B-8B24-EB6A109862A0}" type="presParOf" srcId="{64C30BF0-D974-44E4-8DC5-B5E320E4D1A6}" destId="{4A51C6D9-D4B1-8846-B7D1-8C344BDDCBB0}" srcOrd="4"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49451-1B2E-49EB-B17F-75031F8026A2}">
      <dsp:nvSpPr>
        <dsp:cNvPr id="0" name=""/>
        <dsp:cNvSpPr/>
      </dsp:nvSpPr>
      <dsp:spPr>
        <a:xfrm>
          <a:off x="685799" y="315162"/>
          <a:ext cx="2429718" cy="24174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A61A09-696D-4DEC-94B5-EC69543AED0D}">
      <dsp:nvSpPr>
        <dsp:cNvPr id="0" name=""/>
        <dsp:cNvSpPr/>
      </dsp:nvSpPr>
      <dsp:spPr>
        <a:xfrm>
          <a:off x="16284" y="2857960"/>
          <a:ext cx="376875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Process of actively scanning behaviors and actions to assess elements of the situation or environment</a:t>
          </a:r>
        </a:p>
      </dsp:txBody>
      <dsp:txXfrm>
        <a:off x="16284" y="2857960"/>
        <a:ext cx="3768750" cy="1057500"/>
      </dsp:txXfrm>
    </dsp:sp>
    <dsp:sp modelId="{74E982C6-8A66-4192-AD8A-B407D90D1508}">
      <dsp:nvSpPr>
        <dsp:cNvPr id="0" name=""/>
        <dsp:cNvSpPr/>
      </dsp:nvSpPr>
      <dsp:spPr>
        <a:xfrm>
          <a:off x="5114081" y="313628"/>
          <a:ext cx="2429718" cy="242357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088BCF-FA3A-41AF-8FE0-7EA952EE4C85}">
      <dsp:nvSpPr>
        <dsp:cNvPr id="0" name=""/>
        <dsp:cNvSpPr/>
      </dsp:nvSpPr>
      <dsp:spPr>
        <a:xfrm>
          <a:off x="4444565" y="2859494"/>
          <a:ext cx="376875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Enables team members to identify potential issues or minor deviations early</a:t>
          </a:r>
        </a:p>
      </dsp:txBody>
      <dsp:txXfrm>
        <a:off x="4444565" y="2859494"/>
        <a:ext cx="3768750" cy="105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5D6A8-1899-4B12-9FEF-AA27EBFF7F39}">
      <dsp:nvSpPr>
        <dsp:cNvPr id="0" name=""/>
        <dsp:cNvSpPr/>
      </dsp:nvSpPr>
      <dsp:spPr>
        <a:xfrm>
          <a:off x="533398" y="775217"/>
          <a:ext cx="1579802" cy="1455662"/>
        </a:xfrm>
        <a:prstGeom prst="round2DiagRect">
          <a:avLst>
            <a:gd name="adj1" fmla="val 29727"/>
            <a:gd name="adj2" fmla="val 0"/>
          </a:avLst>
        </a:prstGeom>
        <a:solidFill>
          <a:srgbClr val="0096B1">
            <a:alpha val="20000"/>
          </a:srgbClr>
        </a:solidFill>
        <a:ln>
          <a:noFill/>
        </a:ln>
        <a:effectLst/>
      </dsp:spPr>
      <dsp:style>
        <a:lnRef idx="0">
          <a:scrgbClr r="0" g="0" b="0"/>
        </a:lnRef>
        <a:fillRef idx="1">
          <a:scrgbClr r="0" g="0" b="0"/>
        </a:fillRef>
        <a:effectRef idx="0">
          <a:scrgbClr r="0" g="0" b="0"/>
        </a:effectRef>
        <a:fontRef idx="minor"/>
      </dsp:style>
    </dsp:sp>
    <dsp:sp modelId="{D606E01D-56B6-4031-BB3F-3C7B6DA664A2}">
      <dsp:nvSpPr>
        <dsp:cNvPr id="0" name=""/>
        <dsp:cNvSpPr/>
      </dsp:nvSpPr>
      <dsp:spPr>
        <a:xfrm>
          <a:off x="870078" y="1085440"/>
          <a:ext cx="906444" cy="83521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627AD4-F060-42EB-8219-18E505ED9FD8}">
      <dsp:nvSpPr>
        <dsp:cNvPr id="0" name=""/>
        <dsp:cNvSpPr/>
      </dsp:nvSpPr>
      <dsp:spPr>
        <a:xfrm>
          <a:off x="423300" y="2394048"/>
          <a:ext cx="1800000" cy="14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cap="all"/>
          </a:pPr>
          <a:r>
            <a:rPr lang="en-US" sz="1600" kern="1200" cap="none" dirty="0">
              <a:latin typeface="Arial" charset="0"/>
              <a:ea typeface="Arial" charset="0"/>
              <a:cs typeface="Arial" charset="0"/>
            </a:rPr>
            <a:t>A process of ongoing monitoring to recognize risk or unfolding error</a:t>
          </a:r>
        </a:p>
      </dsp:txBody>
      <dsp:txXfrm>
        <a:off x="423300" y="2394048"/>
        <a:ext cx="1800000" cy="1402734"/>
      </dsp:txXfrm>
    </dsp:sp>
    <dsp:sp modelId="{8A792A8E-4624-4332-9CA6-35607A1D3809}">
      <dsp:nvSpPr>
        <dsp:cNvPr id="0" name=""/>
        <dsp:cNvSpPr/>
      </dsp:nvSpPr>
      <dsp:spPr>
        <a:xfrm>
          <a:off x="2648398" y="775217"/>
          <a:ext cx="1579802" cy="1455662"/>
        </a:xfrm>
        <a:prstGeom prst="round2DiagRect">
          <a:avLst>
            <a:gd name="adj1" fmla="val 29727"/>
            <a:gd name="adj2" fmla="val 0"/>
          </a:avLst>
        </a:prstGeom>
        <a:solidFill>
          <a:srgbClr val="0096B1">
            <a:alpha val="20000"/>
          </a:srgbClr>
        </a:solidFill>
        <a:ln>
          <a:noFill/>
        </a:ln>
        <a:effectLst/>
      </dsp:spPr>
      <dsp:style>
        <a:lnRef idx="0">
          <a:scrgbClr r="0" g="0" b="0"/>
        </a:lnRef>
        <a:fillRef idx="1">
          <a:scrgbClr r="0" g="0" b="0"/>
        </a:fillRef>
        <a:effectRef idx="0">
          <a:scrgbClr r="0" g="0" b="0"/>
        </a:effectRef>
        <a:fontRef idx="minor"/>
      </dsp:style>
    </dsp:sp>
    <dsp:sp modelId="{882E5B16-239A-45EB-8DDB-3AE03BB0275B}">
      <dsp:nvSpPr>
        <dsp:cNvPr id="0" name=""/>
        <dsp:cNvSpPr/>
      </dsp:nvSpPr>
      <dsp:spPr>
        <a:xfrm>
          <a:off x="2985078" y="1085440"/>
          <a:ext cx="906444" cy="83521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A4E430-2CE7-4963-9B64-8634070913AB}">
      <dsp:nvSpPr>
        <dsp:cNvPr id="0" name=""/>
        <dsp:cNvSpPr/>
      </dsp:nvSpPr>
      <dsp:spPr>
        <a:xfrm>
          <a:off x="2538300" y="2394048"/>
          <a:ext cx="1800000" cy="14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cap="all"/>
          </a:pPr>
          <a:r>
            <a:rPr lang="en-US" sz="1600" kern="1200" cap="none" dirty="0">
              <a:latin typeface="Arial" charset="0"/>
              <a:ea typeface="Arial" charset="0"/>
              <a:cs typeface="Arial" charset="0"/>
            </a:rPr>
            <a:t>An opportunity to interrupt or correct an action or event before harm or injury to the patient occurs</a:t>
          </a:r>
        </a:p>
      </dsp:txBody>
      <dsp:txXfrm>
        <a:off x="2538300" y="2394048"/>
        <a:ext cx="1800000" cy="1402734"/>
      </dsp:txXfrm>
    </dsp:sp>
    <dsp:sp modelId="{DC1EF19A-988F-4679-987D-1D575A5F9E6F}">
      <dsp:nvSpPr>
        <dsp:cNvPr id="0" name=""/>
        <dsp:cNvSpPr/>
      </dsp:nvSpPr>
      <dsp:spPr>
        <a:xfrm>
          <a:off x="4763398" y="775217"/>
          <a:ext cx="1579802" cy="1455662"/>
        </a:xfrm>
        <a:prstGeom prst="round2DiagRect">
          <a:avLst>
            <a:gd name="adj1" fmla="val 29727"/>
            <a:gd name="adj2" fmla="val 0"/>
          </a:avLst>
        </a:prstGeom>
        <a:solidFill>
          <a:srgbClr val="0096B1">
            <a:alpha val="20000"/>
          </a:srgbClr>
        </a:solidFill>
        <a:ln>
          <a:noFill/>
        </a:ln>
        <a:effectLst/>
      </dsp:spPr>
      <dsp:style>
        <a:lnRef idx="0">
          <a:scrgbClr r="0" g="0" b="0"/>
        </a:lnRef>
        <a:fillRef idx="1">
          <a:scrgbClr r="0" g="0" b="0"/>
        </a:fillRef>
        <a:effectRef idx="0">
          <a:scrgbClr r="0" g="0" b="0"/>
        </a:effectRef>
        <a:fontRef idx="minor"/>
      </dsp:style>
    </dsp:sp>
    <dsp:sp modelId="{3D977579-7186-4135-954D-C6A8E4DA3ACE}">
      <dsp:nvSpPr>
        <dsp:cNvPr id="0" name=""/>
        <dsp:cNvSpPr/>
      </dsp:nvSpPr>
      <dsp:spPr>
        <a:xfrm>
          <a:off x="5100078" y="1085440"/>
          <a:ext cx="906444" cy="83521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118285-D72C-45B6-A392-A6C4D6AA980B}">
      <dsp:nvSpPr>
        <dsp:cNvPr id="0" name=""/>
        <dsp:cNvSpPr/>
      </dsp:nvSpPr>
      <dsp:spPr>
        <a:xfrm>
          <a:off x="4653300" y="2394048"/>
          <a:ext cx="1800000" cy="14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cap="all"/>
          </a:pPr>
          <a:r>
            <a:rPr lang="en-US" sz="1600" kern="1200" cap="none" dirty="0">
              <a:latin typeface="Arial" charset="0"/>
              <a:ea typeface="Arial" charset="0"/>
              <a:cs typeface="Arial" charset="0"/>
            </a:rPr>
            <a:t>A goal of “watching each other’s back”</a:t>
          </a:r>
        </a:p>
      </dsp:txBody>
      <dsp:txXfrm>
        <a:off x="4653300" y="2394048"/>
        <a:ext cx="1800000" cy="1402734"/>
      </dsp:txXfrm>
    </dsp:sp>
    <dsp:sp modelId="{1B6F2F25-54E0-412D-AA1D-886CDA181FC2}">
      <dsp:nvSpPr>
        <dsp:cNvPr id="0" name=""/>
        <dsp:cNvSpPr/>
      </dsp:nvSpPr>
      <dsp:spPr>
        <a:xfrm>
          <a:off x="6878398" y="775217"/>
          <a:ext cx="1579802" cy="1455662"/>
        </a:xfrm>
        <a:prstGeom prst="round2DiagRect">
          <a:avLst>
            <a:gd name="adj1" fmla="val 29727"/>
            <a:gd name="adj2" fmla="val 0"/>
          </a:avLst>
        </a:prstGeom>
        <a:solidFill>
          <a:srgbClr val="0096B1">
            <a:alpha val="20000"/>
          </a:srgbClr>
        </a:solidFill>
        <a:ln>
          <a:noFill/>
        </a:ln>
        <a:effectLst/>
      </dsp:spPr>
      <dsp:style>
        <a:lnRef idx="0">
          <a:scrgbClr r="0" g="0" b="0"/>
        </a:lnRef>
        <a:fillRef idx="1">
          <a:scrgbClr r="0" g="0" b="0"/>
        </a:fillRef>
        <a:effectRef idx="0">
          <a:scrgbClr r="0" g="0" b="0"/>
        </a:effectRef>
        <a:fontRef idx="minor"/>
      </dsp:style>
    </dsp:sp>
    <dsp:sp modelId="{6F418E8C-3F2C-463D-BFB7-B503533D4D1C}">
      <dsp:nvSpPr>
        <dsp:cNvPr id="0" name=""/>
        <dsp:cNvSpPr/>
      </dsp:nvSpPr>
      <dsp:spPr>
        <a:xfrm>
          <a:off x="7215078" y="1085440"/>
          <a:ext cx="906444" cy="83521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BDAD9B-2632-4C19-A44A-BEB43ED95365}">
      <dsp:nvSpPr>
        <dsp:cNvPr id="0" name=""/>
        <dsp:cNvSpPr/>
      </dsp:nvSpPr>
      <dsp:spPr>
        <a:xfrm>
          <a:off x="6768300" y="2394048"/>
          <a:ext cx="1800000" cy="14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cap="all"/>
          </a:pPr>
          <a:r>
            <a:rPr lang="en-US" sz="1600" kern="1200" cap="none" dirty="0">
              <a:latin typeface="Arial" charset="0"/>
              <a:ea typeface="Arial" charset="0"/>
              <a:cs typeface="Arial" charset="0"/>
            </a:rPr>
            <a:t>Feedback to ensure the procedures</a:t>
          </a:r>
          <a:br>
            <a:rPr lang="en-US" sz="1600" kern="1200" cap="none" dirty="0">
              <a:latin typeface="Arial" charset="0"/>
              <a:ea typeface="Arial" charset="0"/>
              <a:cs typeface="Arial" charset="0"/>
            </a:rPr>
          </a:br>
          <a:r>
            <a:rPr lang="en-US" sz="1600" kern="1200" cap="none" dirty="0">
              <a:latin typeface="Arial" charset="0"/>
              <a:ea typeface="Arial" charset="0"/>
              <a:cs typeface="Arial" charset="0"/>
            </a:rPr>
            <a:t>are being performed appropriately</a:t>
          </a:r>
        </a:p>
      </dsp:txBody>
      <dsp:txXfrm>
        <a:off x="6768300" y="2394048"/>
        <a:ext cx="1800000" cy="1402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05B79-CCE4-4E68-894E-210A6B1E4F5F}">
      <dsp:nvSpPr>
        <dsp:cNvPr id="0" name=""/>
        <dsp:cNvSpPr/>
      </dsp:nvSpPr>
      <dsp:spPr>
        <a:xfrm>
          <a:off x="0" y="0"/>
          <a:ext cx="4038600" cy="0"/>
        </a:xfrm>
        <a:prstGeom prst="line">
          <a:avLst/>
        </a:prstGeom>
        <a:solidFill>
          <a:schemeClr val="accent3">
            <a:hueOff val="0"/>
            <a:satOff val="0"/>
            <a:lumOff val="0"/>
            <a:alphaOff val="0"/>
          </a:schemeClr>
        </a:solidFill>
        <a:ln w="12700" cap="flat" cmpd="sng" algn="ctr">
          <a:solidFill>
            <a:srgbClr val="0096B1"/>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10467DA-832B-453B-8F72-F7A72DF0F126}">
      <dsp:nvSpPr>
        <dsp:cNvPr id="0" name=""/>
        <dsp:cNvSpPr/>
      </dsp:nvSpPr>
      <dsp:spPr>
        <a:xfrm>
          <a:off x="0" y="0"/>
          <a:ext cx="4038600" cy="107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latin typeface="Arial" charset="0"/>
              <a:ea typeface="Arial" charset="0"/>
              <a:cs typeface="Arial" charset="0"/>
            </a:rPr>
            <a:t>S</a:t>
          </a:r>
          <a:r>
            <a:rPr lang="en-US" sz="2800" kern="1200">
              <a:latin typeface="Arial" charset="0"/>
              <a:ea typeface="Arial" charset="0"/>
              <a:cs typeface="Arial" charset="0"/>
            </a:rPr>
            <a:t> - Status of the Patient</a:t>
          </a:r>
        </a:p>
      </dsp:txBody>
      <dsp:txXfrm>
        <a:off x="0" y="0"/>
        <a:ext cx="4038600" cy="1074340"/>
      </dsp:txXfrm>
    </dsp:sp>
    <dsp:sp modelId="{7B5760C6-C635-4232-ABCB-B87D2D50CA02}">
      <dsp:nvSpPr>
        <dsp:cNvPr id="0" name=""/>
        <dsp:cNvSpPr/>
      </dsp:nvSpPr>
      <dsp:spPr>
        <a:xfrm>
          <a:off x="0" y="1074340"/>
          <a:ext cx="4038600" cy="0"/>
        </a:xfrm>
        <a:prstGeom prst="line">
          <a:avLst/>
        </a:prstGeom>
        <a:solidFill>
          <a:schemeClr val="accent3">
            <a:hueOff val="0"/>
            <a:satOff val="0"/>
            <a:lumOff val="0"/>
            <a:alphaOff val="0"/>
          </a:schemeClr>
        </a:solidFill>
        <a:ln w="12700" cap="flat" cmpd="sng" algn="ctr">
          <a:solidFill>
            <a:srgbClr val="0096B1"/>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CCFBB5F-02D5-4AB9-8D52-FB409206E45E}">
      <dsp:nvSpPr>
        <dsp:cNvPr id="0" name=""/>
        <dsp:cNvSpPr/>
      </dsp:nvSpPr>
      <dsp:spPr>
        <a:xfrm>
          <a:off x="0" y="1074340"/>
          <a:ext cx="4038600" cy="107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rial" charset="0"/>
              <a:ea typeface="Arial" charset="0"/>
              <a:cs typeface="Arial" charset="0"/>
            </a:rPr>
            <a:t>T</a:t>
          </a:r>
          <a:r>
            <a:rPr lang="en-US" sz="2800" kern="1200" dirty="0">
              <a:latin typeface="Arial" charset="0"/>
              <a:ea typeface="Arial" charset="0"/>
              <a:cs typeface="Arial" charset="0"/>
            </a:rPr>
            <a:t> - Team Members</a:t>
          </a:r>
        </a:p>
      </dsp:txBody>
      <dsp:txXfrm>
        <a:off x="0" y="1074340"/>
        <a:ext cx="4038600" cy="1074340"/>
      </dsp:txXfrm>
    </dsp:sp>
    <dsp:sp modelId="{F174477B-F6F7-4FAD-83EF-5AE1DF09836A}">
      <dsp:nvSpPr>
        <dsp:cNvPr id="0" name=""/>
        <dsp:cNvSpPr/>
      </dsp:nvSpPr>
      <dsp:spPr>
        <a:xfrm>
          <a:off x="0" y="2148681"/>
          <a:ext cx="4038600" cy="0"/>
        </a:xfrm>
        <a:prstGeom prst="line">
          <a:avLst/>
        </a:prstGeom>
        <a:solidFill>
          <a:schemeClr val="accent3">
            <a:hueOff val="0"/>
            <a:satOff val="0"/>
            <a:lumOff val="0"/>
            <a:alphaOff val="0"/>
          </a:schemeClr>
        </a:solidFill>
        <a:ln w="12700" cap="flat" cmpd="sng" algn="ctr">
          <a:solidFill>
            <a:srgbClr val="0096B1"/>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804F4F5-341F-45C6-98FA-0445678BD163}">
      <dsp:nvSpPr>
        <dsp:cNvPr id="0" name=""/>
        <dsp:cNvSpPr/>
      </dsp:nvSpPr>
      <dsp:spPr>
        <a:xfrm>
          <a:off x="0" y="2148681"/>
          <a:ext cx="4038600" cy="107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Arial" charset="0"/>
              <a:ea typeface="Arial" charset="0"/>
              <a:cs typeface="Arial" charset="0"/>
            </a:rPr>
            <a:t>E</a:t>
          </a:r>
          <a:r>
            <a:rPr lang="en-US" sz="2800" kern="1200" dirty="0">
              <a:latin typeface="Arial" charset="0"/>
              <a:ea typeface="Arial" charset="0"/>
              <a:cs typeface="Arial" charset="0"/>
            </a:rPr>
            <a:t> - Environment</a:t>
          </a:r>
        </a:p>
      </dsp:txBody>
      <dsp:txXfrm>
        <a:off x="0" y="2148681"/>
        <a:ext cx="4038600" cy="1074340"/>
      </dsp:txXfrm>
    </dsp:sp>
    <dsp:sp modelId="{DA6C0C8F-9B45-4C5E-BDFA-697D4276F799}">
      <dsp:nvSpPr>
        <dsp:cNvPr id="0" name=""/>
        <dsp:cNvSpPr/>
      </dsp:nvSpPr>
      <dsp:spPr>
        <a:xfrm>
          <a:off x="0" y="3223022"/>
          <a:ext cx="4038600" cy="0"/>
        </a:xfrm>
        <a:prstGeom prst="line">
          <a:avLst/>
        </a:prstGeom>
        <a:solidFill>
          <a:schemeClr val="accent3">
            <a:hueOff val="0"/>
            <a:satOff val="0"/>
            <a:lumOff val="0"/>
            <a:alphaOff val="0"/>
          </a:schemeClr>
        </a:solidFill>
        <a:ln w="12700" cap="flat" cmpd="sng" algn="ctr">
          <a:solidFill>
            <a:srgbClr val="0096B1"/>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01EBD3-723A-49C3-B978-115CC2F0D03F}">
      <dsp:nvSpPr>
        <dsp:cNvPr id="0" name=""/>
        <dsp:cNvSpPr/>
      </dsp:nvSpPr>
      <dsp:spPr>
        <a:xfrm>
          <a:off x="0" y="3223022"/>
          <a:ext cx="4038600" cy="107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latin typeface="Arial" charset="0"/>
              <a:ea typeface="Arial" charset="0"/>
              <a:cs typeface="Arial" charset="0"/>
            </a:rPr>
            <a:t>P</a:t>
          </a:r>
          <a:r>
            <a:rPr lang="en-US" sz="2800" kern="1200">
              <a:latin typeface="Arial" charset="0"/>
              <a:ea typeface="Arial" charset="0"/>
              <a:cs typeface="Arial" charset="0"/>
            </a:rPr>
            <a:t> - Progress</a:t>
          </a:r>
        </a:p>
      </dsp:txBody>
      <dsp:txXfrm>
        <a:off x="0" y="3223022"/>
        <a:ext cx="4038600" cy="1074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B3806-BAC3-45AA-B344-050EE0027600}">
      <dsp:nvSpPr>
        <dsp:cNvPr id="0" name=""/>
        <dsp:cNvSpPr/>
      </dsp:nvSpPr>
      <dsp:spPr>
        <a:xfrm>
          <a:off x="0" y="0"/>
          <a:ext cx="8382000" cy="658724"/>
        </a:xfrm>
        <a:prstGeom prst="roundRect">
          <a:avLst>
            <a:gd name="adj" fmla="val 10000"/>
          </a:avLst>
        </a:prstGeom>
        <a:solidFill>
          <a:srgbClr val="0096B1">
            <a:alpha val="20000"/>
          </a:srgbClr>
        </a:solidFill>
        <a:ln w="28575">
          <a:solidFill>
            <a:srgbClr val="0096B1"/>
          </a:solidFill>
        </a:ln>
        <a:effectLst/>
      </dsp:spPr>
      <dsp:style>
        <a:lnRef idx="0">
          <a:scrgbClr r="0" g="0" b="0"/>
        </a:lnRef>
        <a:fillRef idx="1">
          <a:scrgbClr r="0" g="0" b="0"/>
        </a:fillRef>
        <a:effectRef idx="0">
          <a:scrgbClr r="0" g="0" b="0"/>
        </a:effectRef>
        <a:fontRef idx="minor"/>
      </dsp:style>
    </dsp:sp>
    <dsp:sp modelId="{21B4C559-5E91-4D57-8D39-EA07945068F2}">
      <dsp:nvSpPr>
        <dsp:cNvPr id="0" name=""/>
        <dsp:cNvSpPr/>
      </dsp:nvSpPr>
      <dsp:spPr>
        <a:xfrm>
          <a:off x="80957" y="34933"/>
          <a:ext cx="598911" cy="59891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AFF452-0EB4-40D9-A527-2B1044EA4328}">
      <dsp:nvSpPr>
        <dsp:cNvPr id="0" name=""/>
        <dsp:cNvSpPr/>
      </dsp:nvSpPr>
      <dsp:spPr>
        <a:xfrm>
          <a:off x="760826" y="5027"/>
          <a:ext cx="3771900" cy="65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715" tIns="69715" rIns="69715" bIns="69715"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Arial" charset="0"/>
              <a:ea typeface="Arial" charset="0"/>
              <a:cs typeface="Arial" charset="0"/>
            </a:rPr>
            <a:t>What do I KNOW?</a:t>
          </a:r>
        </a:p>
      </dsp:txBody>
      <dsp:txXfrm>
        <a:off x="760826" y="5027"/>
        <a:ext cx="3771900" cy="658724"/>
      </dsp:txXfrm>
    </dsp:sp>
    <dsp:sp modelId="{FAE4BDB8-8714-4B47-A0E3-3CBAF16F4DD9}">
      <dsp:nvSpPr>
        <dsp:cNvPr id="0" name=""/>
        <dsp:cNvSpPr/>
      </dsp:nvSpPr>
      <dsp:spPr>
        <a:xfrm>
          <a:off x="4532726" y="5027"/>
          <a:ext cx="3848530" cy="65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715" tIns="69715" rIns="69715" bIns="69715" numCol="1" spcCol="1270" anchor="ctr" anchorCtr="0">
          <a:noAutofit/>
        </a:bodyPr>
        <a:lstStyle/>
        <a:p>
          <a:pPr marL="0" lvl="0" indent="0" algn="l" defTabSz="488950">
            <a:lnSpc>
              <a:spcPct val="100000"/>
            </a:lnSpc>
            <a:spcBef>
              <a:spcPct val="0"/>
            </a:spcBef>
            <a:spcAft>
              <a:spcPct val="35000"/>
            </a:spcAft>
            <a:buNone/>
          </a:pPr>
          <a:r>
            <a:rPr lang="en-US" sz="1100" kern="1200" dirty="0">
              <a:effectLst/>
              <a:latin typeface="Arial" charset="0"/>
              <a:ea typeface="Arial" charset="0"/>
              <a:cs typeface="Arial" charset="0"/>
            </a:rPr>
            <a:t>What is the evidence to support what I think?</a:t>
          </a:r>
          <a:endParaRPr lang="en-US" sz="1100" b="1" kern="1200" dirty="0">
            <a:latin typeface="Arial" charset="0"/>
            <a:ea typeface="Arial" charset="0"/>
            <a:cs typeface="Arial" charset="0"/>
          </a:endParaRPr>
        </a:p>
        <a:p>
          <a:pPr marL="0" lvl="0" indent="0" algn="l" defTabSz="488950">
            <a:lnSpc>
              <a:spcPct val="90000"/>
            </a:lnSpc>
            <a:spcBef>
              <a:spcPct val="0"/>
            </a:spcBef>
            <a:spcAft>
              <a:spcPct val="35000"/>
            </a:spcAft>
            <a:buNone/>
          </a:pPr>
          <a:r>
            <a:rPr lang="en-US" sz="1100" kern="1200" dirty="0">
              <a:effectLst/>
              <a:latin typeface="Arial" charset="0"/>
              <a:ea typeface="Arial" charset="0"/>
              <a:cs typeface="Arial" charset="0"/>
            </a:rPr>
            <a:t>What may be biasing my thinking?</a:t>
          </a:r>
        </a:p>
        <a:p>
          <a:pPr marL="0" lvl="0" indent="0" algn="l" defTabSz="488950">
            <a:lnSpc>
              <a:spcPct val="90000"/>
            </a:lnSpc>
            <a:spcBef>
              <a:spcPct val="0"/>
            </a:spcBef>
            <a:spcAft>
              <a:spcPct val="35000"/>
            </a:spcAft>
            <a:buNone/>
          </a:pPr>
          <a:r>
            <a:rPr lang="en-US" sz="1100" kern="1200" dirty="0">
              <a:effectLst/>
              <a:latin typeface="Arial" charset="0"/>
              <a:ea typeface="Arial" charset="0"/>
              <a:cs typeface="Arial" charset="0"/>
            </a:rPr>
            <a:t>What are the assumptions?</a:t>
          </a:r>
          <a:endParaRPr lang="en-US" sz="1100" b="0" kern="1200" dirty="0">
            <a:solidFill>
              <a:schemeClr val="tx1"/>
            </a:solidFill>
            <a:effectLst/>
            <a:latin typeface="Arial" charset="0"/>
            <a:ea typeface="Arial" charset="0"/>
            <a:cs typeface="Arial" charset="0"/>
          </a:endParaRPr>
        </a:p>
      </dsp:txBody>
      <dsp:txXfrm>
        <a:off x="4532726" y="5027"/>
        <a:ext cx="3848530" cy="658724"/>
      </dsp:txXfrm>
    </dsp:sp>
    <dsp:sp modelId="{6C389BA3-D2C4-408C-9BFD-E1E1D5958F0B}">
      <dsp:nvSpPr>
        <dsp:cNvPr id="0" name=""/>
        <dsp:cNvSpPr/>
      </dsp:nvSpPr>
      <dsp:spPr>
        <a:xfrm>
          <a:off x="0" y="828432"/>
          <a:ext cx="8382000" cy="658724"/>
        </a:xfrm>
        <a:prstGeom prst="roundRect">
          <a:avLst>
            <a:gd name="adj" fmla="val 10000"/>
          </a:avLst>
        </a:prstGeom>
        <a:solidFill>
          <a:srgbClr val="0096B1">
            <a:alpha val="20000"/>
          </a:srgbClr>
        </a:solidFill>
        <a:ln w="28575">
          <a:solidFill>
            <a:srgbClr val="0096B1"/>
          </a:solidFill>
        </a:ln>
        <a:effectLst/>
      </dsp:spPr>
      <dsp:style>
        <a:lnRef idx="0">
          <a:scrgbClr r="0" g="0" b="0"/>
        </a:lnRef>
        <a:fillRef idx="1">
          <a:scrgbClr r="0" g="0" b="0"/>
        </a:fillRef>
        <a:effectRef idx="0">
          <a:scrgbClr r="0" g="0" b="0"/>
        </a:effectRef>
        <a:fontRef idx="minor"/>
      </dsp:style>
    </dsp:sp>
    <dsp:sp modelId="{AF4F5BBC-35C6-4376-818A-CF16964EF7F5}">
      <dsp:nvSpPr>
        <dsp:cNvPr id="0" name=""/>
        <dsp:cNvSpPr/>
      </dsp:nvSpPr>
      <dsp:spPr>
        <a:xfrm>
          <a:off x="80957" y="858338"/>
          <a:ext cx="598911" cy="59891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B90080-90CD-42C7-9E07-ACA0022520A5}">
      <dsp:nvSpPr>
        <dsp:cNvPr id="0" name=""/>
        <dsp:cNvSpPr/>
      </dsp:nvSpPr>
      <dsp:spPr>
        <a:xfrm>
          <a:off x="760826" y="828432"/>
          <a:ext cx="3771900" cy="65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715" tIns="69715" rIns="69715" bIns="69715"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Arial" charset="0"/>
              <a:ea typeface="Arial" charset="0"/>
              <a:cs typeface="Arial" charset="0"/>
            </a:rPr>
            <a:t>What are the ALTERNATIVES?</a:t>
          </a:r>
        </a:p>
      </dsp:txBody>
      <dsp:txXfrm>
        <a:off x="760826" y="828432"/>
        <a:ext cx="3771900" cy="658724"/>
      </dsp:txXfrm>
    </dsp:sp>
    <dsp:sp modelId="{FF50F115-5BD3-FD47-B55E-E625D9E07552}">
      <dsp:nvSpPr>
        <dsp:cNvPr id="0" name=""/>
        <dsp:cNvSpPr/>
      </dsp:nvSpPr>
      <dsp:spPr>
        <a:xfrm>
          <a:off x="4532726" y="828432"/>
          <a:ext cx="3848530" cy="65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715" tIns="69715" rIns="69715" bIns="69715" numCol="1" spcCol="1270" anchor="ctr" anchorCtr="0">
          <a:noAutofit/>
        </a:bodyPr>
        <a:lstStyle/>
        <a:p>
          <a:pPr marL="0" lvl="0" indent="0" algn="l" defTabSz="488950" rtl="0">
            <a:lnSpc>
              <a:spcPct val="100000"/>
            </a:lnSpc>
            <a:spcBef>
              <a:spcPct val="0"/>
            </a:spcBef>
            <a:spcAft>
              <a:spcPct val="35000"/>
            </a:spcAft>
            <a:buNone/>
          </a:pPr>
          <a:r>
            <a:rPr lang="en-US" sz="1100" kern="1200" dirty="0">
              <a:effectLst/>
              <a:latin typeface="Arial" charset="0"/>
              <a:ea typeface="Arial" charset="0"/>
              <a:cs typeface="Arial" charset="0"/>
            </a:rPr>
            <a:t>Does this make sense?</a:t>
          </a:r>
          <a:endParaRPr lang="en-US" sz="1100" b="1" kern="1200" dirty="0">
            <a:latin typeface="Arial" charset="0"/>
            <a:ea typeface="Arial" charset="0"/>
            <a:cs typeface="Arial" charset="0"/>
          </a:endParaRPr>
        </a:p>
        <a:p>
          <a:pPr marL="0" lvl="0" indent="0" algn="l" defTabSz="488950">
            <a:lnSpc>
              <a:spcPct val="90000"/>
            </a:lnSpc>
            <a:spcBef>
              <a:spcPct val="0"/>
            </a:spcBef>
            <a:spcAft>
              <a:spcPct val="35000"/>
            </a:spcAft>
            <a:buNone/>
          </a:pPr>
          <a:r>
            <a:rPr lang="en-US" sz="1100" kern="1200">
              <a:effectLst/>
              <a:latin typeface="Arial" charset="0"/>
              <a:ea typeface="Arial" charset="0"/>
              <a:cs typeface="Arial" charset="0"/>
            </a:rPr>
            <a:t>What is an alternative viewpoint?</a:t>
          </a:r>
          <a:endParaRPr lang="en-US" sz="1100" kern="1200" dirty="0">
            <a:effectLst/>
            <a:latin typeface="Arial" charset="0"/>
            <a:ea typeface="Arial" charset="0"/>
            <a:cs typeface="Arial" charset="0"/>
          </a:endParaRPr>
        </a:p>
        <a:p>
          <a:pPr marL="0" lvl="0" indent="0" algn="l" defTabSz="488950">
            <a:lnSpc>
              <a:spcPct val="90000"/>
            </a:lnSpc>
            <a:spcBef>
              <a:spcPct val="0"/>
            </a:spcBef>
            <a:spcAft>
              <a:spcPct val="35000"/>
            </a:spcAft>
            <a:buNone/>
          </a:pPr>
          <a:r>
            <a:rPr lang="en-US" sz="1100" kern="1200">
              <a:effectLst/>
              <a:latin typeface="Arial" charset="0"/>
              <a:ea typeface="Arial" charset="0"/>
              <a:cs typeface="Arial" charset="0"/>
            </a:rPr>
            <a:t>What else can it be?</a:t>
          </a:r>
          <a:endParaRPr lang="en-US" sz="1100" kern="1200" dirty="0">
            <a:effectLst/>
            <a:latin typeface="Arial" charset="0"/>
            <a:ea typeface="Arial" charset="0"/>
            <a:cs typeface="Arial" charset="0"/>
          </a:endParaRPr>
        </a:p>
      </dsp:txBody>
      <dsp:txXfrm>
        <a:off x="4532726" y="828432"/>
        <a:ext cx="3848530" cy="658724"/>
      </dsp:txXfrm>
    </dsp:sp>
    <dsp:sp modelId="{017C545A-C9AB-4CA8-AD2A-45CC63B98742}">
      <dsp:nvSpPr>
        <dsp:cNvPr id="0" name=""/>
        <dsp:cNvSpPr/>
      </dsp:nvSpPr>
      <dsp:spPr>
        <a:xfrm>
          <a:off x="0" y="1651837"/>
          <a:ext cx="8382000" cy="658724"/>
        </a:xfrm>
        <a:prstGeom prst="roundRect">
          <a:avLst>
            <a:gd name="adj" fmla="val 10000"/>
          </a:avLst>
        </a:prstGeom>
        <a:solidFill>
          <a:srgbClr val="0096B1">
            <a:alpha val="20000"/>
          </a:srgbClr>
        </a:solidFill>
        <a:ln w="28575">
          <a:solidFill>
            <a:srgbClr val="0096B1"/>
          </a:solidFill>
        </a:ln>
        <a:effectLst/>
      </dsp:spPr>
      <dsp:style>
        <a:lnRef idx="0">
          <a:scrgbClr r="0" g="0" b="0"/>
        </a:lnRef>
        <a:fillRef idx="1">
          <a:scrgbClr r="0" g="0" b="0"/>
        </a:fillRef>
        <a:effectRef idx="0">
          <a:scrgbClr r="0" g="0" b="0"/>
        </a:effectRef>
        <a:fontRef idx="minor"/>
      </dsp:style>
    </dsp:sp>
    <dsp:sp modelId="{DB1A2DFA-4114-412C-A8F6-D0DF05D1C27C}">
      <dsp:nvSpPr>
        <dsp:cNvPr id="0" name=""/>
        <dsp:cNvSpPr/>
      </dsp:nvSpPr>
      <dsp:spPr>
        <a:xfrm>
          <a:off x="80957" y="1681743"/>
          <a:ext cx="598911" cy="59891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823AEB-651F-4303-9694-5A1FF97CACB7}">
      <dsp:nvSpPr>
        <dsp:cNvPr id="0" name=""/>
        <dsp:cNvSpPr/>
      </dsp:nvSpPr>
      <dsp:spPr>
        <a:xfrm>
          <a:off x="760826" y="1651837"/>
          <a:ext cx="3771900" cy="65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715" tIns="69715" rIns="69715" bIns="69715"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Arial" charset="0"/>
              <a:ea typeface="Arial" charset="0"/>
              <a:cs typeface="Arial" charset="0"/>
            </a:rPr>
            <a:t>What INFORMATION would help?</a:t>
          </a:r>
        </a:p>
      </dsp:txBody>
      <dsp:txXfrm>
        <a:off x="760826" y="1651837"/>
        <a:ext cx="3771900" cy="658724"/>
      </dsp:txXfrm>
    </dsp:sp>
    <dsp:sp modelId="{E26DB636-16A2-9648-A1E3-02BF4E0D2B60}">
      <dsp:nvSpPr>
        <dsp:cNvPr id="0" name=""/>
        <dsp:cNvSpPr/>
      </dsp:nvSpPr>
      <dsp:spPr>
        <a:xfrm>
          <a:off x="4532726" y="1651837"/>
          <a:ext cx="3848530" cy="65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715" tIns="69715" rIns="69715" bIns="69715" numCol="1" spcCol="1270" anchor="ctr" anchorCtr="0">
          <a:noAutofit/>
        </a:bodyPr>
        <a:lstStyle/>
        <a:p>
          <a:pPr marL="0" lvl="0" indent="0" algn="l" defTabSz="488950" rtl="0">
            <a:lnSpc>
              <a:spcPct val="100000"/>
            </a:lnSpc>
            <a:spcBef>
              <a:spcPct val="0"/>
            </a:spcBef>
            <a:spcAft>
              <a:spcPct val="35000"/>
            </a:spcAft>
            <a:buNone/>
          </a:pPr>
          <a:r>
            <a:rPr lang="en-US" sz="1100" kern="1200" dirty="0">
              <a:effectLst/>
              <a:latin typeface="Arial" charset="0"/>
              <a:ea typeface="Arial" charset="0"/>
              <a:cs typeface="Arial" charset="0"/>
            </a:rPr>
            <a:t>What information is missing or uncertain?</a:t>
          </a:r>
          <a:endParaRPr lang="en-US" sz="1100" b="1" kern="1200" dirty="0">
            <a:latin typeface="Arial" charset="0"/>
            <a:ea typeface="Arial" charset="0"/>
            <a:cs typeface="Arial" charset="0"/>
          </a:endParaRPr>
        </a:p>
        <a:p>
          <a:pPr marL="0" lvl="0" indent="0" algn="l" defTabSz="488950">
            <a:lnSpc>
              <a:spcPct val="90000"/>
            </a:lnSpc>
            <a:spcBef>
              <a:spcPct val="0"/>
            </a:spcBef>
            <a:spcAft>
              <a:spcPct val="35000"/>
            </a:spcAft>
            <a:buNone/>
          </a:pPr>
          <a:r>
            <a:rPr lang="en-US" sz="1100" kern="1200">
              <a:effectLst/>
              <a:latin typeface="Arial" charset="0"/>
              <a:ea typeface="Arial" charset="0"/>
              <a:cs typeface="Arial" charset="0"/>
            </a:rPr>
            <a:t>Have I listened to all team members?</a:t>
          </a:r>
          <a:endParaRPr lang="en-US" sz="1100" kern="1200" dirty="0">
            <a:effectLst/>
            <a:latin typeface="Arial" charset="0"/>
            <a:ea typeface="Arial" charset="0"/>
            <a:cs typeface="Arial" charset="0"/>
          </a:endParaRPr>
        </a:p>
        <a:p>
          <a:pPr marL="0" lvl="0" indent="0" algn="l" defTabSz="488950">
            <a:lnSpc>
              <a:spcPct val="90000"/>
            </a:lnSpc>
            <a:spcBef>
              <a:spcPct val="0"/>
            </a:spcBef>
            <a:spcAft>
              <a:spcPct val="35000"/>
            </a:spcAft>
            <a:buNone/>
          </a:pPr>
          <a:r>
            <a:rPr lang="en-US" sz="1100" kern="1200">
              <a:effectLst/>
              <a:latin typeface="Arial" charset="0"/>
              <a:ea typeface="Arial" charset="0"/>
              <a:cs typeface="Arial" charset="0"/>
            </a:rPr>
            <a:t>Do I know what the patient/family are thinking?</a:t>
          </a:r>
          <a:endParaRPr lang="en-US" sz="1100" kern="1200" dirty="0">
            <a:effectLst/>
            <a:latin typeface="Arial" charset="0"/>
            <a:ea typeface="Arial" charset="0"/>
            <a:cs typeface="Arial" charset="0"/>
          </a:endParaRPr>
        </a:p>
      </dsp:txBody>
      <dsp:txXfrm>
        <a:off x="4532726" y="1651837"/>
        <a:ext cx="3848530" cy="658724"/>
      </dsp:txXfrm>
    </dsp:sp>
    <dsp:sp modelId="{7C084287-EDD6-4936-B847-AD305703F686}">
      <dsp:nvSpPr>
        <dsp:cNvPr id="0" name=""/>
        <dsp:cNvSpPr/>
      </dsp:nvSpPr>
      <dsp:spPr>
        <a:xfrm>
          <a:off x="0" y="2475242"/>
          <a:ext cx="8382000" cy="658724"/>
        </a:xfrm>
        <a:prstGeom prst="roundRect">
          <a:avLst>
            <a:gd name="adj" fmla="val 10000"/>
          </a:avLst>
        </a:prstGeom>
        <a:solidFill>
          <a:srgbClr val="0096B1">
            <a:alpha val="20000"/>
          </a:srgbClr>
        </a:solidFill>
        <a:ln w="28575">
          <a:solidFill>
            <a:srgbClr val="0096B1"/>
          </a:solidFill>
        </a:ln>
        <a:effectLst/>
      </dsp:spPr>
      <dsp:style>
        <a:lnRef idx="0">
          <a:scrgbClr r="0" g="0" b="0"/>
        </a:lnRef>
        <a:fillRef idx="1">
          <a:scrgbClr r="0" g="0" b="0"/>
        </a:fillRef>
        <a:effectRef idx="0">
          <a:scrgbClr r="0" g="0" b="0"/>
        </a:effectRef>
        <a:fontRef idx="minor"/>
      </dsp:style>
    </dsp:sp>
    <dsp:sp modelId="{2820E79A-EEB1-43DD-AED0-3BE8D4C79056}">
      <dsp:nvSpPr>
        <dsp:cNvPr id="0" name=""/>
        <dsp:cNvSpPr/>
      </dsp:nvSpPr>
      <dsp:spPr>
        <a:xfrm>
          <a:off x="80957" y="2504268"/>
          <a:ext cx="598911" cy="600672"/>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FA3EC-DDF6-4C3C-A0D9-7F2DC139CAA4}">
      <dsp:nvSpPr>
        <dsp:cNvPr id="0" name=""/>
        <dsp:cNvSpPr/>
      </dsp:nvSpPr>
      <dsp:spPr>
        <a:xfrm>
          <a:off x="760826" y="2475242"/>
          <a:ext cx="3771900" cy="65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715" tIns="69715" rIns="69715" bIns="69715"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Arial" charset="0"/>
              <a:ea typeface="Arial" charset="0"/>
              <a:cs typeface="Arial" charset="0"/>
            </a:rPr>
            <a:t>What are the CONSEQUENCES?</a:t>
          </a:r>
        </a:p>
      </dsp:txBody>
      <dsp:txXfrm>
        <a:off x="760826" y="2475242"/>
        <a:ext cx="3771900" cy="658724"/>
      </dsp:txXfrm>
    </dsp:sp>
    <dsp:sp modelId="{C8EA93CD-8F90-1044-AB66-00659A78F16F}">
      <dsp:nvSpPr>
        <dsp:cNvPr id="0" name=""/>
        <dsp:cNvSpPr/>
      </dsp:nvSpPr>
      <dsp:spPr>
        <a:xfrm>
          <a:off x="4532726" y="2475242"/>
          <a:ext cx="3848530" cy="65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715" tIns="69715" rIns="69715" bIns="69715" numCol="1" spcCol="1270" anchor="ctr" anchorCtr="0">
          <a:noAutofit/>
        </a:bodyPr>
        <a:lstStyle/>
        <a:p>
          <a:pPr marL="0" lvl="0" indent="0" algn="l" defTabSz="488950" rtl="0">
            <a:lnSpc>
              <a:spcPct val="100000"/>
            </a:lnSpc>
            <a:spcBef>
              <a:spcPct val="0"/>
            </a:spcBef>
            <a:spcAft>
              <a:spcPct val="35000"/>
            </a:spcAft>
            <a:buNone/>
          </a:pPr>
          <a:r>
            <a:rPr lang="en-US" sz="1100" kern="1200" dirty="0">
              <a:effectLst/>
              <a:latin typeface="Arial" charset="0"/>
              <a:ea typeface="Arial" charset="0"/>
              <a:cs typeface="Arial" charset="0"/>
            </a:rPr>
            <a:t>If this, what else?</a:t>
          </a:r>
          <a:endParaRPr lang="en-US" sz="1100" b="1" kern="1200" dirty="0">
            <a:latin typeface="Arial" charset="0"/>
            <a:ea typeface="Arial" charset="0"/>
            <a:cs typeface="Arial" charset="0"/>
          </a:endParaRPr>
        </a:p>
        <a:p>
          <a:pPr marL="0" lvl="0" indent="0" algn="l" defTabSz="488950">
            <a:lnSpc>
              <a:spcPct val="90000"/>
            </a:lnSpc>
            <a:spcBef>
              <a:spcPct val="0"/>
            </a:spcBef>
            <a:spcAft>
              <a:spcPct val="35000"/>
            </a:spcAft>
            <a:buNone/>
          </a:pPr>
          <a:r>
            <a:rPr lang="en-US" sz="1100" kern="1200">
              <a:effectLst/>
              <a:latin typeface="Arial" charset="0"/>
              <a:ea typeface="Arial" charset="0"/>
              <a:cs typeface="Arial" charset="0"/>
            </a:rPr>
            <a:t>What is the worst it could be?</a:t>
          </a:r>
          <a:endParaRPr lang="en-US" sz="1100" kern="1200" dirty="0">
            <a:effectLst/>
            <a:latin typeface="Arial" charset="0"/>
            <a:ea typeface="Arial" charset="0"/>
            <a:cs typeface="Arial" charset="0"/>
          </a:endParaRPr>
        </a:p>
        <a:p>
          <a:pPr marL="0" lvl="0" indent="0" algn="l" defTabSz="488950">
            <a:lnSpc>
              <a:spcPct val="90000"/>
            </a:lnSpc>
            <a:spcBef>
              <a:spcPct val="0"/>
            </a:spcBef>
            <a:spcAft>
              <a:spcPct val="35000"/>
            </a:spcAft>
            <a:buNone/>
          </a:pPr>
          <a:r>
            <a:rPr lang="en-US" sz="1100" kern="1200" dirty="0">
              <a:effectLst/>
              <a:latin typeface="Arial" charset="0"/>
              <a:ea typeface="Arial" charset="0"/>
              <a:cs typeface="Arial" charset="0"/>
            </a:rPr>
            <a:t>How would this affect the patient and family?</a:t>
          </a:r>
        </a:p>
      </dsp:txBody>
      <dsp:txXfrm>
        <a:off x="4532726" y="2475242"/>
        <a:ext cx="3848530" cy="658724"/>
      </dsp:txXfrm>
    </dsp:sp>
    <dsp:sp modelId="{B9A5C41B-8C30-4713-A600-A326BDBC8E73}">
      <dsp:nvSpPr>
        <dsp:cNvPr id="0" name=""/>
        <dsp:cNvSpPr/>
      </dsp:nvSpPr>
      <dsp:spPr>
        <a:xfrm>
          <a:off x="0" y="3301743"/>
          <a:ext cx="8382000" cy="658724"/>
        </a:xfrm>
        <a:prstGeom prst="roundRect">
          <a:avLst>
            <a:gd name="adj" fmla="val 10000"/>
          </a:avLst>
        </a:prstGeom>
        <a:solidFill>
          <a:srgbClr val="0096B1">
            <a:alpha val="21176"/>
          </a:srgbClr>
        </a:solidFill>
        <a:ln w="28575">
          <a:solidFill>
            <a:srgbClr val="0096B1"/>
          </a:solidFill>
        </a:ln>
        <a:effectLst/>
      </dsp:spPr>
      <dsp:style>
        <a:lnRef idx="0">
          <a:scrgbClr r="0" g="0" b="0"/>
        </a:lnRef>
        <a:fillRef idx="1">
          <a:scrgbClr r="0" g="0" b="0"/>
        </a:fillRef>
        <a:effectRef idx="0">
          <a:scrgbClr r="0" g="0" b="0"/>
        </a:effectRef>
        <a:fontRef idx="minor"/>
      </dsp:style>
    </dsp:sp>
    <dsp:sp modelId="{53023106-22B5-46F3-BC20-EAA5ADB7E213}">
      <dsp:nvSpPr>
        <dsp:cNvPr id="0" name=""/>
        <dsp:cNvSpPr/>
      </dsp:nvSpPr>
      <dsp:spPr>
        <a:xfrm>
          <a:off x="80957" y="3328553"/>
          <a:ext cx="598911" cy="59891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E6E92B-EF1B-421B-A74E-4AC107488152}">
      <dsp:nvSpPr>
        <dsp:cNvPr id="0" name=""/>
        <dsp:cNvSpPr/>
      </dsp:nvSpPr>
      <dsp:spPr>
        <a:xfrm>
          <a:off x="760826" y="3298647"/>
          <a:ext cx="3771900" cy="65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715" tIns="69715" rIns="69715" bIns="69715"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Arial" charset="0"/>
              <a:ea typeface="Arial" charset="0"/>
              <a:cs typeface="Arial" charset="0"/>
            </a:rPr>
            <a:t>What are the next STEPS?</a:t>
          </a:r>
        </a:p>
      </dsp:txBody>
      <dsp:txXfrm>
        <a:off x="760826" y="3298647"/>
        <a:ext cx="3771900" cy="658724"/>
      </dsp:txXfrm>
    </dsp:sp>
    <dsp:sp modelId="{4A51C6D9-D4B1-8846-B7D1-8C344BDDCBB0}">
      <dsp:nvSpPr>
        <dsp:cNvPr id="0" name=""/>
        <dsp:cNvSpPr/>
      </dsp:nvSpPr>
      <dsp:spPr>
        <a:xfrm>
          <a:off x="4532726" y="3298647"/>
          <a:ext cx="3848530" cy="65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715" tIns="69715" rIns="69715" bIns="69715" numCol="1" spcCol="1270" anchor="ctr" anchorCtr="0">
          <a:noAutofit/>
        </a:bodyPr>
        <a:lstStyle/>
        <a:p>
          <a:pPr marL="0" lvl="0" indent="0" algn="l" defTabSz="488950">
            <a:lnSpc>
              <a:spcPct val="100000"/>
            </a:lnSpc>
            <a:spcBef>
              <a:spcPct val="0"/>
            </a:spcBef>
            <a:spcAft>
              <a:spcPct val="35000"/>
            </a:spcAft>
            <a:buNone/>
          </a:pPr>
          <a:r>
            <a:rPr lang="en-US" sz="1100" kern="1200" dirty="0">
              <a:effectLst/>
              <a:latin typeface="Arial" charset="0"/>
              <a:ea typeface="Arial" charset="0"/>
              <a:cs typeface="Arial" charset="0"/>
            </a:rPr>
            <a:t>Who will be affected/involved?</a:t>
          </a:r>
          <a:endParaRPr lang="en-US" sz="1100" b="1" kern="1200" dirty="0">
            <a:latin typeface="Arial" charset="0"/>
            <a:ea typeface="Arial" charset="0"/>
            <a:cs typeface="Arial" charset="0"/>
          </a:endParaRPr>
        </a:p>
        <a:p>
          <a:pPr marL="0" lvl="0" indent="0" algn="l" defTabSz="488950">
            <a:lnSpc>
              <a:spcPct val="90000"/>
            </a:lnSpc>
            <a:spcBef>
              <a:spcPct val="0"/>
            </a:spcBef>
            <a:spcAft>
              <a:spcPct val="35000"/>
            </a:spcAft>
            <a:buNone/>
          </a:pPr>
          <a:r>
            <a:rPr lang="en-US" sz="1100" kern="1200">
              <a:effectLst/>
              <a:latin typeface="Arial" charset="0"/>
              <a:ea typeface="Arial" charset="0"/>
              <a:cs typeface="Arial" charset="0"/>
            </a:rPr>
            <a:t>What needs to be done and when?</a:t>
          </a:r>
          <a:endParaRPr lang="en-US" sz="1100" kern="1200" dirty="0">
            <a:effectLst/>
            <a:latin typeface="Arial" charset="0"/>
            <a:ea typeface="Arial" charset="0"/>
            <a:cs typeface="Arial" charset="0"/>
          </a:endParaRPr>
        </a:p>
        <a:p>
          <a:pPr marL="0" lvl="0" indent="0" algn="l" defTabSz="488950">
            <a:lnSpc>
              <a:spcPct val="90000"/>
            </a:lnSpc>
            <a:spcBef>
              <a:spcPct val="0"/>
            </a:spcBef>
            <a:spcAft>
              <a:spcPct val="35000"/>
            </a:spcAft>
            <a:buNone/>
          </a:pPr>
          <a:r>
            <a:rPr lang="en-US" sz="1100" b="0" kern="1200">
              <a:solidFill>
                <a:schemeClr val="tx1"/>
              </a:solidFill>
              <a:effectLst/>
              <a:latin typeface="Arial" charset="0"/>
              <a:ea typeface="Arial" charset="0"/>
              <a:cs typeface="Arial" charset="0"/>
            </a:rPr>
            <a:t>What</a:t>
          </a:r>
          <a:r>
            <a:rPr lang="en-US" sz="1100" b="0" kern="1200" baseline="0">
              <a:solidFill>
                <a:schemeClr val="tx1"/>
              </a:solidFill>
              <a:effectLst/>
              <a:latin typeface="Arial" charset="0"/>
              <a:ea typeface="Arial" charset="0"/>
              <a:cs typeface="Arial" charset="0"/>
            </a:rPr>
            <a:t> is the plan for continuing assessment?</a:t>
          </a:r>
          <a:endParaRPr lang="en-US" sz="1100" b="0" kern="1200" dirty="0">
            <a:solidFill>
              <a:schemeClr val="tx1"/>
            </a:solidFill>
            <a:effectLst/>
            <a:latin typeface="Arial" charset="0"/>
            <a:ea typeface="Arial" charset="0"/>
            <a:cs typeface="Arial" charset="0"/>
          </a:endParaRPr>
        </a:p>
      </dsp:txBody>
      <dsp:txXfrm>
        <a:off x="4532726" y="3298647"/>
        <a:ext cx="3848530" cy="65872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E50213-331C-4D9E-891D-886CD4E8D5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C07573-1421-476B-86C0-CAA02F0859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A99FAD-27F6-4FEB-96A4-77BE6CE23018}" type="datetimeFigureOut">
              <a:rPr lang="en-US" smtClean="0"/>
              <a:t>2/24/2022</a:t>
            </a:fld>
            <a:endParaRPr lang="en-US"/>
          </a:p>
        </p:txBody>
      </p:sp>
      <p:sp>
        <p:nvSpPr>
          <p:cNvPr id="4" name="Footer Placeholder 3">
            <a:extLst>
              <a:ext uri="{FF2B5EF4-FFF2-40B4-BE49-F238E27FC236}">
                <a16:creationId xmlns:a16="http://schemas.microsoft.com/office/drawing/2014/main" id="{42615282-A0FF-4AED-85CA-0CA78E4FEC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8F5798-1922-4912-A278-105313C22D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AC8DC2-3247-481D-BE9D-FE5C27E284B7}" type="slidenum">
              <a:rPr lang="en-US" smtClean="0"/>
              <a:t>‹#›</a:t>
            </a:fld>
            <a:endParaRPr lang="en-US"/>
          </a:p>
        </p:txBody>
      </p:sp>
    </p:spTree>
    <p:extLst>
      <p:ext uri="{BB962C8B-B14F-4D97-AF65-F5344CB8AC3E}">
        <p14:creationId xmlns:p14="http://schemas.microsoft.com/office/powerpoint/2010/main" val="18901321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7175" y="0"/>
            <a:ext cx="2971800" cy="458788"/>
          </a:xfrm>
          <a:prstGeom prst="rect">
            <a:avLst/>
          </a:prstGeom>
        </p:spPr>
        <p:txBody>
          <a:bodyPr vert="horz" lIns="91440" tIns="45720" rIns="91440" bIns="45720" rtlCol="0"/>
          <a:lstStyle>
            <a:lvl1pPr algn="l">
              <a:defRPr sz="1200"/>
            </a:lvl1pPr>
          </a:lstStyle>
          <a:p>
            <a:r>
              <a:rPr lang="en-US" dirty="0"/>
              <a:t>Slide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ED618-D232-42EC-A73F-7B939C5E1EA5}" type="datetimeFigureOut">
              <a:rPr lang="en-US" smtClean="0"/>
              <a:t>2/24/2022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4576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31336" y="0"/>
            <a:ext cx="432753" cy="274320"/>
          </a:xfrm>
          <a:prstGeom prst="rect">
            <a:avLst/>
          </a:prstGeom>
        </p:spPr>
        <p:txBody>
          <a:bodyPr vert="horz" lIns="91440" tIns="45720" rIns="91440" bIns="45720" rtlCol="0" anchor="b"/>
          <a:lstStyle>
            <a:lvl1pPr algn="r">
              <a:defRPr sz="1200"/>
            </a:lvl1pPr>
          </a:lstStyle>
          <a:p>
            <a:fld id="{5FF6188A-B79F-44DB-9FF4-F22F39030D5D}" type="slidenum">
              <a:rPr lang="en-US" smtClean="0"/>
              <a:t>‹#›</a:t>
            </a:fld>
            <a:endParaRPr lang="en-US" dirty="0"/>
          </a:p>
        </p:txBody>
      </p:sp>
    </p:spTree>
    <p:extLst>
      <p:ext uri="{BB962C8B-B14F-4D97-AF65-F5344CB8AC3E}">
        <p14:creationId xmlns:p14="http://schemas.microsoft.com/office/powerpoint/2010/main" val="64873457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TeamSTEPPS for Diagnosis Improvement Course. This presentation will cover Module 5, Situation Monitoring To Improve Diagnosis, that you will review as the facilitator. </a:t>
            </a:r>
          </a:p>
          <a:p>
            <a:endParaRPr lang="en-US" dirty="0"/>
          </a:p>
          <a:p>
            <a:pPr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Individuals who plan to take the course but will not complete it as part of a team should follow the </a:t>
            </a:r>
            <a:r>
              <a:rPr lang="en-US" b="1" dirty="0">
                <a:effectLst/>
                <a:latin typeface="Calibri" panose="020F0502020204030204" pitchFamily="34" charset="0"/>
                <a:ea typeface="Calibri" panose="020F0502020204030204" pitchFamily="34" charset="0"/>
                <a:cs typeface="Calibri" panose="020F0502020204030204" pitchFamily="34" charset="0"/>
              </a:rPr>
              <a:t>Self-Paced Learner’s Roadmap </a:t>
            </a:r>
            <a:r>
              <a:rPr lang="en-US" dirty="0">
                <a:effectLst/>
                <a:latin typeface="Calibri" panose="020F0502020204030204" pitchFamily="34" charset="0"/>
                <a:ea typeface="Calibri" panose="020F0502020204030204" pitchFamily="34" charset="0"/>
                <a:cs typeface="Calibri" panose="020F0502020204030204" pitchFamily="34" charset="0"/>
              </a:rPr>
              <a:t>found on the TeamSTEPPS for Diagnosis Improvement Course web page. The roadmap provides step-by-step instructions to maximize the value of time spent on the course and ways to leverage core principles and tools. Throughout the presenter’s notes, you will also find </a:t>
            </a:r>
            <a:r>
              <a:rPr lang="en-US" b="1" dirty="0">
                <a:effectLst/>
                <a:latin typeface="Calibri" panose="020F0502020204030204" pitchFamily="34" charset="0"/>
                <a:ea typeface="Calibri" panose="020F0502020204030204" pitchFamily="34" charset="0"/>
                <a:cs typeface="Calibri" panose="020F0502020204030204" pitchFamily="34" charset="0"/>
              </a:rPr>
              <a:t>Self-Paced Learner Tips.</a:t>
            </a:r>
            <a:endParaRPr lang="en-US" dirty="0">
              <a:effectLst/>
              <a:latin typeface="Calibri" panose="020F0502020204030204" pitchFamily="34" charset="0"/>
              <a:ea typeface="Calibri" panose="020F0502020204030204" pitchFamily="34" charset="0"/>
            </a:endParaRPr>
          </a:p>
          <a:p>
            <a:pPr marL="171450"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pPr marR="0">
              <a:lnSpc>
                <a:spcPct val="150000"/>
              </a:lnSpc>
              <a:spcBef>
                <a:spcPts val="0"/>
              </a:spcBef>
              <a:spcAft>
                <a:spcPts val="0"/>
              </a:spcAft>
            </a:pPr>
            <a:r>
              <a:rPr lang="en-US" dirty="0">
                <a:effectLst/>
                <a:latin typeface="Calibri" panose="020F0502020204030204" pitchFamily="34" charset="0"/>
                <a:ea typeface="Calibri" panose="020F0502020204030204" pitchFamily="34" charset="0"/>
              </a:rPr>
              <a:t>Estimated Time to complete this module: </a:t>
            </a:r>
            <a:r>
              <a:rPr lang="en-US" b="1" dirty="0">
                <a:effectLst/>
                <a:latin typeface="Calibri" panose="020F0502020204030204" pitchFamily="34" charset="0"/>
                <a:ea typeface="Calibri" panose="020F0502020204030204" pitchFamily="34" charset="0"/>
              </a:rPr>
              <a:t>30 minutes </a:t>
            </a:r>
            <a:r>
              <a:rPr lang="en-US" dirty="0">
                <a:effectLst/>
                <a:latin typeface="Calibri" panose="020F0502020204030204" pitchFamily="34" charset="0"/>
                <a:ea typeface="Calibri" panose="020F0502020204030204" pitchFamily="34" charset="0"/>
              </a:rPr>
              <a:t>(14 slides)</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1</a:t>
            </a:fld>
            <a:endParaRPr lang="en-US"/>
          </a:p>
        </p:txBody>
      </p:sp>
      <p:sp>
        <p:nvSpPr>
          <p:cNvPr id="5" name="Header Placeholder 4">
            <a:extLst>
              <a:ext uri="{FF2B5EF4-FFF2-40B4-BE49-F238E27FC236}">
                <a16:creationId xmlns:a16="http://schemas.microsoft.com/office/drawing/2014/main" id="{0EA412EC-DA2F-49FB-8BAA-E01378113598}"/>
              </a:ext>
            </a:extLst>
          </p:cNvPr>
          <p:cNvSpPr>
            <a:spLocks noGrp="1"/>
          </p:cNvSpPr>
          <p:nvPr>
            <p:ph type="hdr" sz="quarter"/>
          </p:nvPr>
        </p:nvSpPr>
        <p:spPr/>
        <p:txBody>
          <a:bodyPr/>
          <a:lstStyle/>
          <a:p>
            <a:r>
              <a:rPr lang="en-US"/>
              <a:t>Slide</a:t>
            </a:r>
            <a:endParaRPr lang="en-US" dirty="0"/>
          </a:p>
        </p:txBody>
      </p:sp>
      <p:grpSp>
        <p:nvGrpSpPr>
          <p:cNvPr id="9" name="Group 8">
            <a:extLst>
              <a:ext uri="{FF2B5EF4-FFF2-40B4-BE49-F238E27FC236}">
                <a16:creationId xmlns:a16="http://schemas.microsoft.com/office/drawing/2014/main" id="{8BB57328-275B-4001-9822-F6313E31C2A2}"/>
              </a:ext>
            </a:extLst>
          </p:cNvPr>
          <p:cNvGrpSpPr/>
          <p:nvPr/>
        </p:nvGrpSpPr>
        <p:grpSpPr>
          <a:xfrm>
            <a:off x="2038984" y="6094097"/>
            <a:ext cx="153670" cy="161925"/>
            <a:chOff x="0" y="0"/>
            <a:chExt cx="153670" cy="162160"/>
          </a:xfrm>
        </p:grpSpPr>
        <p:sp>
          <p:nvSpPr>
            <p:cNvPr id="10" name="Oval 9">
              <a:extLst>
                <a:ext uri="{FF2B5EF4-FFF2-40B4-BE49-F238E27FC236}">
                  <a16:creationId xmlns:a16="http://schemas.microsoft.com/office/drawing/2014/main" id="{3AC204E1-1ED5-413C-BE8D-E58A580363CB}"/>
                </a:ext>
              </a:extLst>
            </p:cNvPr>
            <p:cNvSpPr/>
            <p:nvPr/>
          </p:nvSpPr>
          <p:spPr>
            <a:xfrm>
              <a:off x="0" y="6171"/>
              <a:ext cx="153670" cy="155989"/>
            </a:xfrm>
            <a:prstGeom prst="ellipse">
              <a:avLst/>
            </a:prstGeom>
            <a:solidFill>
              <a:schemeClr val="bg1"/>
            </a:solid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Graphic 8" descr="User with solid fill">
              <a:extLst>
                <a:ext uri="{FF2B5EF4-FFF2-40B4-BE49-F238E27FC236}">
                  <a16:creationId xmlns:a16="http://schemas.microsoft.com/office/drawing/2014/main" id="{8BE4DC47-09F8-4E7E-87CA-EB9CD42D81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6" y="0"/>
              <a:ext cx="147320" cy="147320"/>
            </a:xfrm>
            <a:prstGeom prst="rect">
              <a:avLst/>
            </a:prstGeom>
          </p:spPr>
        </p:pic>
      </p:gr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600451"/>
          </a:xfrm>
        </p:spPr>
        <p:txBody>
          <a:bodyPr/>
          <a:lstStyle/>
          <a:p>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Participant Workbook </a:t>
            </a:r>
            <a:r>
              <a:rPr lang="en-US" sz="1200" kern="1200" dirty="0">
                <a:solidFill>
                  <a:schemeClr val="tx1"/>
                </a:solidFill>
                <a:effectLst/>
                <a:latin typeface="+mn-lt"/>
                <a:ea typeface="+mn-ea"/>
                <a:cs typeface="+mn-cs"/>
              </a:rPr>
              <a:t>is the following STEP exercise based on </a:t>
            </a:r>
            <a:r>
              <a:rPr lang="en-US" sz="1200" b="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Diagnostic Journey of Mr. Kane</a:t>
            </a:r>
            <a:r>
              <a:rPr lang="en-US" sz="1200" kern="1200" dirty="0">
                <a:solidFill>
                  <a:schemeClr val="tx1"/>
                </a:solidFill>
                <a:effectLst/>
                <a:latin typeface="+mn-lt"/>
                <a:ea typeface="+mn-ea"/>
                <a:cs typeface="+mn-cs"/>
              </a:rPr>
              <a:t>. Review Mr. Kane’s case and consider the following questions to discuss with participants. </a:t>
            </a:r>
          </a:p>
          <a:p>
            <a:r>
              <a:rPr lang="en-US" sz="1200" kern="1200" dirty="0">
                <a:solidFill>
                  <a:schemeClr val="tx1"/>
                </a:solidFill>
                <a:effectLst/>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1. What was the presenting status of the patient at each of his clinic visits?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 understood by the patient, Mr. Kane?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 understood by his son?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 understood by his primary care provider?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 understood by his pulmonologist?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 understood by </a:t>
            </a:r>
            <a:r>
              <a:rPr lang="en-US" dirty="0"/>
              <a:t>his</a:t>
            </a:r>
            <a:r>
              <a:rPr lang="en-US" sz="1200" b="0" i="0" u="none" strike="noStrike" kern="1200" baseline="0" dirty="0">
                <a:solidFill>
                  <a:schemeClr val="tx1"/>
                </a:solidFill>
                <a:latin typeface="+mn-lt"/>
                <a:ea typeface="+mn-ea"/>
                <a:cs typeface="+mn-cs"/>
              </a:rPr>
              <a:t> nephrologist?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Who were the members of the diagnostic team?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Did they see themselves as members of the same team?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not, how might that have been addressed?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Did environmental factors play a role in Mr. Kane’s treatment?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so, what were they?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Were they adequately addressed?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If not, what might have been done differently?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4. How was Mr. Kane’s clinical progress measured and understood?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By the patient?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By his son?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By his primary care provider?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By his pulmonologist?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By his nephrologist?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5. Discuss: What actions might have improved Mr. Kane’s diagnostic journey? </a:t>
            </a:r>
          </a:p>
          <a:p>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Facilitator’s Tip: </a:t>
            </a:r>
            <a:r>
              <a:rPr lang="en-US" sz="1200" i="1" kern="1200" dirty="0">
                <a:solidFill>
                  <a:schemeClr val="tx1"/>
                </a:solidFill>
                <a:effectLst/>
                <a:latin typeface="+mn-lt"/>
                <a:ea typeface="+mn-ea"/>
                <a:cs typeface="+mn-cs"/>
              </a:rPr>
              <a:t>Additional questions to consider and discussion prompts are included in the </a:t>
            </a:r>
            <a:r>
              <a:rPr lang="en-US" sz="1200" b="1" i="1" kern="1200" dirty="0">
                <a:solidFill>
                  <a:schemeClr val="tx1"/>
                </a:solidFill>
                <a:effectLst/>
                <a:latin typeface="+mn-lt"/>
                <a:ea typeface="+mn-ea"/>
                <a:cs typeface="+mn-cs"/>
              </a:rPr>
              <a:t>Facilitator’s Guide</a:t>
            </a:r>
            <a:r>
              <a:rPr lang="en-US" sz="1200"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400050" marR="0" lvl="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[Self-Paced Learner Tip: </a:t>
            </a:r>
            <a:r>
              <a:rPr lang="en-US" sz="1200" i="1" kern="1200" dirty="0">
                <a:solidFill>
                  <a:schemeClr val="tx1"/>
                </a:solidFill>
                <a:effectLst/>
                <a:latin typeface="+mn-lt"/>
                <a:ea typeface="+mn-ea"/>
                <a:cs typeface="+mn-cs"/>
              </a:rPr>
              <a:t>Take some time to reflect on The Diagnostic Journey of Mr. Kane using the same questions above.</a:t>
            </a:r>
            <a:r>
              <a:rPr lang="en-US" sz="1200" b="1" i="1" kern="1200" dirty="0">
                <a:solidFill>
                  <a:schemeClr val="tx1"/>
                </a:solidFill>
                <a:effectLst/>
                <a:latin typeface="+mn-lt"/>
                <a:ea typeface="+mn-ea"/>
                <a:cs typeface="+mn-cs"/>
              </a:rPr>
              <a:t>]</a:t>
            </a:r>
            <a:endParaRPr lang="en-US" sz="1200" i="1"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10</a:t>
            </a:fld>
            <a:endParaRPr lang="en-US"/>
          </a:p>
        </p:txBody>
      </p:sp>
      <p:sp>
        <p:nvSpPr>
          <p:cNvPr id="5" name="Header Placeholder 4">
            <a:extLst>
              <a:ext uri="{FF2B5EF4-FFF2-40B4-BE49-F238E27FC236}">
                <a16:creationId xmlns:a16="http://schemas.microsoft.com/office/drawing/2014/main" id="{01E997C7-34FB-4EA3-83E8-1805C18CCB8E}"/>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F55844CA-9757-41AC-B068-CB07464D0945}"/>
              </a:ext>
            </a:extLst>
          </p:cNvPr>
          <p:cNvGrpSpPr/>
          <p:nvPr/>
        </p:nvGrpSpPr>
        <p:grpSpPr>
          <a:xfrm>
            <a:off x="785812" y="10325100"/>
            <a:ext cx="307975" cy="323850"/>
            <a:chOff x="0" y="0"/>
            <a:chExt cx="579120" cy="608648"/>
          </a:xfrm>
        </p:grpSpPr>
        <p:pic>
          <p:nvPicPr>
            <p:cNvPr id="7" name="Graphic 5" descr="User with solid fill">
              <a:extLst>
                <a:ext uri="{FF2B5EF4-FFF2-40B4-BE49-F238E27FC236}">
                  <a16:creationId xmlns:a16="http://schemas.microsoft.com/office/drawing/2014/main" id="{CCEAB581-395B-498B-A921-3D13B0442B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 y="0"/>
              <a:ext cx="556260" cy="556260"/>
            </a:xfrm>
            <a:prstGeom prst="rect">
              <a:avLst/>
            </a:prstGeom>
          </p:spPr>
        </p:pic>
        <p:sp>
          <p:nvSpPr>
            <p:cNvPr id="8" name="Oval 7">
              <a:extLst>
                <a:ext uri="{FF2B5EF4-FFF2-40B4-BE49-F238E27FC236}">
                  <a16:creationId xmlns:a16="http://schemas.microsoft.com/office/drawing/2014/main" id="{801A1A4E-7297-4DC9-B08D-B9F0E083D904}"/>
                </a:ext>
              </a:extLst>
            </p:cNvPr>
            <p:cNvSpPr/>
            <p:nvPr/>
          </p:nvSpPr>
          <p:spPr>
            <a:xfrm>
              <a:off x="0" y="20003"/>
              <a:ext cx="579120" cy="588645"/>
            </a:xfrm>
            <a:prstGeom prst="ellipse">
              <a:avLst/>
            </a:prstGeom>
            <a:no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266206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887413"/>
            <a:ext cx="4191000" cy="3144837"/>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set of questions can help develop a reflective mindset and aid in the situation monitoring process. The five-question mnemonic “KAICS” (Know, Alternatives, Information, Consequences, Steps) was developed by the course team to help look beyond the first answer to consider other perspectives.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Begin with what do I </a:t>
            </a:r>
            <a:r>
              <a:rPr lang="en-US" sz="1200" b="1" kern="1200" dirty="0">
                <a:solidFill>
                  <a:schemeClr val="tx1"/>
                </a:solidFill>
                <a:effectLst/>
                <a:latin typeface="+mn-lt"/>
                <a:ea typeface="+mn-ea"/>
                <a:cs typeface="+mn-cs"/>
              </a:rPr>
              <a:t>KNOW</a:t>
            </a:r>
            <a:r>
              <a:rPr lang="en-US" sz="1200" kern="1200" dirty="0">
                <a:solidFill>
                  <a:schemeClr val="tx1"/>
                </a:solidFill>
                <a:effectLst/>
                <a:latin typeface="+mn-lt"/>
                <a:ea typeface="+mn-ea"/>
                <a:cs typeface="+mn-cs"/>
              </a:rPr>
              <a:t>? Review objective and subjective data in light of evidence, possible biases, and assumptions.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 </a:t>
            </a:r>
            <a:r>
              <a:rPr lang="en-US" sz="1200" b="1" kern="1200" dirty="0">
                <a:solidFill>
                  <a:schemeClr val="tx1"/>
                </a:solidFill>
                <a:effectLst/>
                <a:latin typeface="+mn-lt"/>
                <a:ea typeface="+mn-ea"/>
                <a:cs typeface="+mn-cs"/>
              </a:rPr>
              <a:t>ALTERNATIVES</a:t>
            </a:r>
            <a:r>
              <a:rPr lang="en-US" sz="1200" kern="1200" dirty="0">
                <a:solidFill>
                  <a:schemeClr val="tx1"/>
                </a:solidFill>
                <a:effectLst/>
                <a:latin typeface="+mn-lt"/>
                <a:ea typeface="+mn-ea"/>
                <a:cs typeface="+mn-cs"/>
              </a:rPr>
              <a:t>? Explore what else could be going on. Avoid premature closure by considering at least three other possibilities. Question the first answer; reflect whether the answer makes sense, whether the evidence adds up, or whether there are other alternatives to explore. What do I see now that I did not see before?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Where else can I get </a:t>
            </a:r>
            <a:r>
              <a:rPr lang="en-US" sz="1200" b="1" kern="1200" dirty="0">
                <a:solidFill>
                  <a:schemeClr val="tx1"/>
                </a:solidFill>
                <a:effectLst/>
                <a:latin typeface="+mn-lt"/>
                <a:ea typeface="+mn-ea"/>
                <a:cs typeface="+mn-cs"/>
              </a:rPr>
              <a:t>INFORMATION</a:t>
            </a:r>
            <a:r>
              <a:rPr lang="en-US" sz="1200" kern="1200" dirty="0">
                <a:solidFill>
                  <a:schemeClr val="tx1"/>
                </a:solidFill>
                <a:effectLst/>
                <a:latin typeface="+mn-lt"/>
                <a:ea typeface="+mn-ea"/>
                <a:cs typeface="+mn-cs"/>
              </a:rPr>
              <a:t> (or from whom)? Reflect on what is known and what is uncertain. Examine assumptions for bias. Do other members of the team have diverse ideas? Did anyone ask the patient and family for their perspectives? Listening to all members of the team helps provide a more well-rounded perspective of the situation and may uncover additional information.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 </a:t>
            </a:r>
            <a:r>
              <a:rPr lang="en-US" sz="1200" b="1" kern="1200" dirty="0">
                <a:solidFill>
                  <a:schemeClr val="tx1"/>
                </a:solidFill>
                <a:effectLst/>
                <a:latin typeface="+mn-lt"/>
                <a:ea typeface="+mn-ea"/>
                <a:cs typeface="+mn-cs"/>
              </a:rPr>
              <a:t>CONSEQUENCES</a:t>
            </a:r>
            <a:r>
              <a:rPr lang="en-US" sz="1200" kern="1200" dirty="0">
                <a:solidFill>
                  <a:schemeClr val="tx1"/>
                </a:solidFill>
                <a:effectLst/>
                <a:latin typeface="+mn-lt"/>
                <a:ea typeface="+mn-ea"/>
                <a:cs typeface="+mn-cs"/>
              </a:rPr>
              <a:t>? Actions have consequences, so if this, then what? You may imagine the worst case patient scenario to rule out possibilities and safeguard against diagnostic errors. Consider the impact of your actions and recommendations on the patient and family. Ask yourself, if this were my family member, would I think the same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 next </a:t>
            </a:r>
            <a:r>
              <a:rPr lang="en-US" sz="1200" b="1" kern="1200" dirty="0">
                <a:solidFill>
                  <a:schemeClr val="tx1"/>
                </a:solidFill>
                <a:effectLst/>
                <a:latin typeface="+mn-lt"/>
                <a:ea typeface="+mn-ea"/>
                <a:cs typeface="+mn-cs"/>
              </a:rPr>
              <a:t>STEPS</a:t>
            </a:r>
            <a:r>
              <a:rPr lang="en-US" sz="1200" kern="1200" dirty="0">
                <a:solidFill>
                  <a:schemeClr val="tx1"/>
                </a:solidFill>
                <a:effectLst/>
                <a:latin typeface="+mn-lt"/>
                <a:ea typeface="+mn-ea"/>
                <a:cs typeface="+mn-cs"/>
              </a:rPr>
              <a:t>? Developing an action plan involves who, what, how, and when. Diagnostic reflective practice includes action, communicating with the patient and family what will follow and how. What processes are involved? It is important to continuously assess and update the plan throughout the diagnostic journey.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reflective mindset of </a:t>
            </a:r>
            <a:r>
              <a:rPr lang="en-US" sz="1200" b="1" kern="1200" dirty="0">
                <a:solidFill>
                  <a:schemeClr val="tx1"/>
                </a:solidFill>
                <a:effectLst/>
                <a:latin typeface="+mn-lt"/>
                <a:ea typeface="+mn-ea"/>
                <a:cs typeface="+mn-cs"/>
              </a:rPr>
              <a:t>Asking, Listening, and Acting</a:t>
            </a:r>
            <a:r>
              <a:rPr lang="en-US" sz="1200" kern="1200" dirty="0">
                <a:solidFill>
                  <a:schemeClr val="tx1"/>
                </a:solidFill>
                <a:effectLst/>
                <a:latin typeface="+mn-lt"/>
                <a:ea typeface="+mn-ea"/>
                <a:cs typeface="+mn-cs"/>
              </a:rPr>
              <a:t> makes every facet of the diagnostic process safer and offers the potential for fewer missed diagnoses, delayed diagnoses, and wrong diagnoses.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Participant Workbook </a:t>
            </a:r>
            <a:r>
              <a:rPr lang="en-US" sz="1200" kern="1200" dirty="0">
                <a:solidFill>
                  <a:schemeClr val="tx1"/>
                </a:solidFill>
                <a:effectLst/>
                <a:latin typeface="+mn-lt"/>
                <a:ea typeface="+mn-ea"/>
                <a:cs typeface="+mn-cs"/>
              </a:rPr>
              <a:t>includes an example demonstrating how the five-question KAICS mnemonic can be applied to a clinical diagnosis case.</a:t>
            </a:r>
          </a:p>
        </p:txBody>
      </p:sp>
      <p:sp>
        <p:nvSpPr>
          <p:cNvPr id="4" name="Slide Number Placeholder 3"/>
          <p:cNvSpPr>
            <a:spLocks noGrp="1"/>
          </p:cNvSpPr>
          <p:nvPr>
            <p:ph type="sldNum" sz="quarter" idx="5"/>
          </p:nvPr>
        </p:nvSpPr>
        <p:spPr/>
        <p:txBody>
          <a:bodyPr/>
          <a:lstStyle/>
          <a:p>
            <a:fld id="{7D612C43-7281-4B81-9204-AE17A482DDDD}" type="slidenum">
              <a:rPr lang="en-US" smtClean="0"/>
              <a:pPr/>
              <a:t>11</a:t>
            </a:fld>
            <a:endParaRPr lang="en-US"/>
          </a:p>
        </p:txBody>
      </p:sp>
      <p:sp>
        <p:nvSpPr>
          <p:cNvPr id="5" name="Header Placeholder 4">
            <a:extLst>
              <a:ext uri="{FF2B5EF4-FFF2-40B4-BE49-F238E27FC236}">
                <a16:creationId xmlns:a16="http://schemas.microsoft.com/office/drawing/2014/main" id="{95C97630-BB1A-40D3-8125-B5CBAB619A6B}"/>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42204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module, participants learned that: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Situation monitoring enables team members to identify potential issues before they become a problem or pose harm to the patient.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Situation monitoring has a direct impact on diagnostic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Reflective practice and communication tools such as STEP can improve diagnosis.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12</a:t>
            </a:fld>
            <a:endParaRPr lang="en-US"/>
          </a:p>
        </p:txBody>
      </p:sp>
      <p:sp>
        <p:nvSpPr>
          <p:cNvPr id="5" name="Header Placeholder 4">
            <a:extLst>
              <a:ext uri="{FF2B5EF4-FFF2-40B4-BE49-F238E27FC236}">
                <a16:creationId xmlns:a16="http://schemas.microsoft.com/office/drawing/2014/main" id="{882008CA-B01A-4DAC-BF78-6765FB4615B9}"/>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77238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TeamSTEPPS® for Diagnosis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Improvement</a:t>
            </a:r>
            <a:r>
              <a:rPr lang="en-US" sz="1200" kern="1200" dirty="0">
                <a:solidFill>
                  <a:schemeClr val="tx1"/>
                </a:solidFill>
                <a:effectLst/>
                <a:latin typeface="+mn-lt"/>
                <a:ea typeface="+mn-ea"/>
                <a:cs typeface="+mn-cs"/>
              </a:rPr>
              <a:t> has seven modules dedicated to improving diagnostic communication and teamwork. Communication strategies and tools to overcome some of the breakdowns in teamwork and team communication are available in each module and the accompanying </a:t>
            </a:r>
            <a:r>
              <a:rPr lang="en-US" sz="1200" b="1" kern="1200" dirty="0">
                <a:solidFill>
                  <a:schemeClr val="tx1"/>
                </a:solidFill>
                <a:effectLst/>
                <a:latin typeface="+mn-lt"/>
                <a:ea typeface="+mn-ea"/>
                <a:cs typeface="+mn-cs"/>
              </a:rPr>
              <a:t>Participant Workbook</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TeamSTEPPS® for Diagnosis Improvement modules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Introduction.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Diagnostic Team Structure.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Leadership.</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Situation Monitoring.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Mutual Support.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Putting It All Together.</a:t>
            </a:r>
          </a:p>
          <a:p>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13</a:t>
            </a:fld>
            <a:endParaRPr lang="en-US"/>
          </a:p>
        </p:txBody>
      </p:sp>
      <p:sp>
        <p:nvSpPr>
          <p:cNvPr id="5" name="Header Placeholder 4">
            <a:extLst>
              <a:ext uri="{FF2B5EF4-FFF2-40B4-BE49-F238E27FC236}">
                <a16:creationId xmlns:a16="http://schemas.microsoft.com/office/drawing/2014/main" id="{9A67FBB4-5AA9-456A-AC8B-E546AFF7EA39}"/>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528167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the list of references from this module.</a:t>
            </a:r>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Slide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6188A-B79F-44DB-9FF4-F22F39030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55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completing this module, participants will be able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Define how situation monitoring may </a:t>
            </a:r>
            <a:r>
              <a:rPr lang="en-US" dirty="0"/>
              <a:t>affe</a:t>
            </a:r>
            <a:r>
              <a:rPr lang="en-US" sz="1200" kern="1200" dirty="0">
                <a:solidFill>
                  <a:schemeClr val="tx1"/>
                </a:solidFill>
                <a:effectLst/>
                <a:latin typeface="+mn-lt"/>
                <a:ea typeface="+mn-ea"/>
                <a:cs typeface="+mn-cs"/>
              </a:rPr>
              <a:t>ct diagnostic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Apply TeamSTEPPS reflective practice and communication tools to improve diagnosis.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shared mental model for achieving a timely, accurate, and effectively communicated diagnosis.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2</a:t>
            </a:fld>
            <a:endParaRPr lang="en-US"/>
          </a:p>
        </p:txBody>
      </p:sp>
      <p:sp>
        <p:nvSpPr>
          <p:cNvPr id="5" name="Header Placeholder 4">
            <a:extLst>
              <a:ext uri="{FF2B5EF4-FFF2-40B4-BE49-F238E27FC236}">
                <a16:creationId xmlns:a16="http://schemas.microsoft.com/office/drawing/2014/main" id="{C4BAC543-3A46-4294-B2EE-2ED7EFEF9870}"/>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59146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this course, the </a:t>
            </a:r>
            <a:r>
              <a:rPr lang="en-US" sz="1200" b="1" kern="1200" dirty="0">
                <a:solidFill>
                  <a:schemeClr val="tx1"/>
                </a:solidFill>
                <a:effectLst/>
                <a:latin typeface="+mn-lt"/>
                <a:ea typeface="+mn-ea"/>
                <a:cs typeface="+mn-cs"/>
              </a:rPr>
              <a:t>Participant Workbook</a:t>
            </a:r>
            <a:r>
              <a:rPr lang="en-US" sz="1200" kern="1200" dirty="0">
                <a:solidFill>
                  <a:schemeClr val="tx1"/>
                </a:solidFill>
                <a:effectLst/>
                <a:latin typeface="+mn-lt"/>
                <a:ea typeface="+mn-ea"/>
                <a:cs typeface="+mn-cs"/>
              </a:rPr>
              <a:t> is the primary tool for learners to complete the course activities, such as exercises, case‐based scenarios, and reflective practices. In addition to engaging in the content, tools, discussion questions, and other activities, participants can use the results of these activities to help shape local improvement implementation plans. Select the link to download the </a:t>
            </a:r>
            <a:r>
              <a:rPr lang="en-US" sz="1200" b="1" kern="1200" dirty="0">
                <a:solidFill>
                  <a:schemeClr val="tx1"/>
                </a:solidFill>
                <a:effectLst/>
                <a:latin typeface="+mn-lt"/>
                <a:ea typeface="+mn-ea"/>
                <a:cs typeface="+mn-cs"/>
              </a:rPr>
              <a:t>Participant Workbook.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separate </a:t>
            </a:r>
            <a:r>
              <a:rPr lang="en-US" sz="1200" b="1" kern="1200" dirty="0">
                <a:solidFill>
                  <a:schemeClr val="tx1"/>
                </a:solidFill>
                <a:effectLst/>
                <a:latin typeface="+mn-lt"/>
                <a:ea typeface="+mn-ea"/>
                <a:cs typeface="+mn-cs"/>
              </a:rPr>
              <a:t>Facilitator’s Guide</a:t>
            </a:r>
            <a:r>
              <a:rPr lang="en-US" sz="1200" kern="1200" dirty="0">
                <a:solidFill>
                  <a:schemeClr val="tx1"/>
                </a:solidFill>
                <a:effectLst/>
                <a:latin typeface="+mn-lt"/>
                <a:ea typeface="+mn-ea"/>
                <a:cs typeface="+mn-cs"/>
              </a:rPr>
              <a:t> is also provided for use by the site champion who will serve as the local course trainer. The guide includes detailed instructions pertaining to the administration and implementation of course activities.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module will also refer to </a:t>
            </a:r>
            <a:r>
              <a:rPr lang="en-US" sz="1200" b="1" kern="1200" dirty="0">
                <a:solidFill>
                  <a:schemeClr val="tx1"/>
                </a:solidFill>
                <a:effectLst/>
                <a:latin typeface="+mn-lt"/>
                <a:ea typeface="+mn-ea"/>
                <a:cs typeface="+mn-cs"/>
              </a:rPr>
              <a:t>The Diagnostic Journey of Mr. Kane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3</a:t>
            </a:fld>
            <a:endParaRPr lang="en-US"/>
          </a:p>
        </p:txBody>
      </p:sp>
      <p:sp>
        <p:nvSpPr>
          <p:cNvPr id="5" name="Header Placeholder 4">
            <a:extLst>
              <a:ext uri="{FF2B5EF4-FFF2-40B4-BE49-F238E27FC236}">
                <a16:creationId xmlns:a16="http://schemas.microsoft.com/office/drawing/2014/main" id="{8D8396CA-5809-42BB-8083-ADA68BA0AF0D}"/>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67767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534025" cy="4743450"/>
          </a:xfrm>
        </p:spPr>
        <p:txBody>
          <a:bodyPr/>
          <a:lstStyle/>
          <a:p>
            <a:pPr marL="0" marR="110490">
              <a:lnSpc>
                <a:spcPct val="97000"/>
              </a:lnSpc>
              <a:spcBef>
                <a:spcPts val="285"/>
              </a:spcBef>
              <a:spcAft>
                <a:spcPts val="0"/>
              </a:spcAft>
            </a:pPr>
            <a:r>
              <a:rPr lang="en-US" dirty="0">
                <a:effectLst/>
                <a:ea typeface="Calibri" panose="020F0502020204030204" pitchFamily="34" charset="0"/>
              </a:rPr>
              <a:t>The </a:t>
            </a:r>
            <a:r>
              <a:rPr lang="en-US" b="1" dirty="0">
                <a:effectLst/>
                <a:ea typeface="Calibri" panose="020F0502020204030204" pitchFamily="34" charset="0"/>
              </a:rPr>
              <a:t>Participant Workbook </a:t>
            </a:r>
            <a:r>
              <a:rPr lang="en-US" dirty="0">
                <a:effectLst/>
                <a:ea typeface="Calibri" panose="020F0502020204030204" pitchFamily="34" charset="0"/>
              </a:rPr>
              <a:t>includes the </a:t>
            </a:r>
            <a:r>
              <a:rPr lang="en-US" b="1" dirty="0">
                <a:effectLst/>
                <a:ea typeface="Calibri" panose="020F0502020204030204" pitchFamily="34" charset="0"/>
              </a:rPr>
              <a:t>Team Assessment Tool for Improving Diagnosis</a:t>
            </a:r>
            <a:r>
              <a:rPr lang="en-US" dirty="0">
                <a:effectLst/>
                <a:ea typeface="Calibri" panose="020F0502020204030204" pitchFamily="34" charset="0"/>
              </a:rPr>
              <a:t>. Participants should have completed the assessment at the beginning of the course after finishing Module 1, Introduction, and the course facilitator should have created an average summary score using the team’s results.</a:t>
            </a:r>
          </a:p>
          <a:p>
            <a:pPr marL="0" marR="110490">
              <a:lnSpc>
                <a:spcPct val="97000"/>
              </a:lnSpc>
              <a:spcBef>
                <a:spcPts val="1200"/>
              </a:spcBef>
              <a:spcAft>
                <a:spcPts val="0"/>
              </a:spcAft>
            </a:pPr>
            <a:r>
              <a:rPr lang="en-US" dirty="0">
                <a:effectLst/>
                <a:ea typeface="Calibri" panose="020F0502020204030204" pitchFamily="34" charset="0"/>
              </a:rPr>
              <a:t>As a team, discuss the scores for each characteristic under the </a:t>
            </a:r>
            <a:r>
              <a:rPr lang="en-US" b="1" dirty="0">
                <a:effectLst/>
                <a:ea typeface="Calibri" panose="020F0502020204030204" pitchFamily="34" charset="0"/>
              </a:rPr>
              <a:t>Situation Monitoring </a:t>
            </a:r>
            <a:r>
              <a:rPr lang="en-US" dirty="0">
                <a:effectLst/>
                <a:ea typeface="Calibri" panose="020F0502020204030204" pitchFamily="34" charset="0"/>
              </a:rPr>
              <a:t>dimension. Invite the team to consider the average summary score compared with how they individually ranked the Situation Monitoring characteristics.</a:t>
            </a:r>
          </a:p>
          <a:p>
            <a:pPr marL="171450" marR="110490" indent="-171450">
              <a:lnSpc>
                <a:spcPct val="97000"/>
              </a:lnSpc>
              <a:spcBef>
                <a:spcPts val="285"/>
              </a:spcBef>
              <a:spcAft>
                <a:spcPts val="0"/>
              </a:spcAft>
              <a:buFont typeface="Arial" panose="020B0604020202020204" pitchFamily="34" charset="0"/>
              <a:buChar char="•"/>
            </a:pPr>
            <a:r>
              <a:rPr lang="en-US" dirty="0">
                <a:effectLst/>
                <a:ea typeface="Calibri" panose="020F0502020204030204" pitchFamily="34" charset="0"/>
              </a:rPr>
              <a:t>How does the average Summary Score on Situation Monitoring compare with the other TeamSTEPPS dimensions (Team Structure, Communication, Leadership, and Mutual Support)?</a:t>
            </a:r>
          </a:p>
          <a:p>
            <a:pPr marL="171450" marR="110490" indent="-171450">
              <a:lnSpc>
                <a:spcPct val="97000"/>
              </a:lnSpc>
              <a:spcBef>
                <a:spcPts val="285"/>
              </a:spcBef>
              <a:spcAft>
                <a:spcPts val="0"/>
              </a:spcAft>
              <a:buFont typeface="Arial" panose="020B0604020202020204" pitchFamily="34" charset="0"/>
              <a:buChar char="•"/>
            </a:pPr>
            <a:r>
              <a:rPr lang="en-US" dirty="0">
                <a:effectLst/>
                <a:ea typeface="Calibri" panose="020F0502020204030204" pitchFamily="34" charset="0"/>
              </a:rPr>
              <a:t>What are the highest scoring Situation Monitoring characteristics?</a:t>
            </a:r>
          </a:p>
          <a:p>
            <a:pPr marL="171450" marR="110490" indent="-171450">
              <a:lnSpc>
                <a:spcPct val="97000"/>
              </a:lnSpc>
              <a:spcBef>
                <a:spcPts val="285"/>
              </a:spcBef>
              <a:spcAft>
                <a:spcPts val="0"/>
              </a:spcAft>
              <a:buFont typeface="Arial" panose="020B0604020202020204" pitchFamily="34" charset="0"/>
              <a:buChar char="•"/>
            </a:pPr>
            <a:r>
              <a:rPr lang="en-US" dirty="0">
                <a:effectLst/>
                <a:ea typeface="Calibri" panose="020F0502020204030204" pitchFamily="34" charset="0"/>
              </a:rPr>
              <a:t>What are the lowest scoring Situation Monitoring characteristics?</a:t>
            </a:r>
          </a:p>
          <a:p>
            <a:pPr marL="171450" marR="110490" indent="-171450">
              <a:lnSpc>
                <a:spcPct val="97000"/>
              </a:lnSpc>
              <a:spcBef>
                <a:spcPts val="285"/>
              </a:spcBef>
              <a:spcAft>
                <a:spcPts val="0"/>
              </a:spcAft>
              <a:buFont typeface="Arial" panose="020B0604020202020204" pitchFamily="34" charset="0"/>
              <a:buChar char="•"/>
            </a:pPr>
            <a:r>
              <a:rPr lang="en-US" dirty="0">
                <a:effectLst/>
                <a:ea typeface="Calibri" panose="020F0502020204030204" pitchFamily="34" charset="0"/>
              </a:rPr>
              <a:t>How do team members at your site rate these characteristics?</a:t>
            </a:r>
          </a:p>
          <a:p>
            <a:pPr marL="0" marR="110490">
              <a:lnSpc>
                <a:spcPct val="97000"/>
              </a:lnSpc>
              <a:spcBef>
                <a:spcPts val="1200"/>
              </a:spcBef>
              <a:spcAft>
                <a:spcPts val="0"/>
              </a:spcAft>
            </a:pPr>
            <a:r>
              <a:rPr lang="en-US" dirty="0">
                <a:effectLst/>
                <a:ea typeface="Calibri" panose="020F0502020204030204" pitchFamily="34" charset="0"/>
              </a:rPr>
              <a:t>After discussing the scores, ask participants to identify together where the site has the most effective Situation Monitoring methods to support improved diagnosis and where the site has opportunities to improve.</a:t>
            </a:r>
          </a:p>
          <a:p>
            <a:pPr marL="0" marR="0">
              <a:spcBef>
                <a:spcPts val="50"/>
              </a:spcBef>
              <a:spcAft>
                <a:spcPts val="0"/>
              </a:spcAft>
            </a:pPr>
            <a:r>
              <a:rPr lang="en-US" dirty="0">
                <a:effectLst/>
                <a:ea typeface="Calibri" panose="020F0502020204030204" pitchFamily="34" charset="0"/>
              </a:rPr>
              <a:t> </a:t>
            </a:r>
          </a:p>
          <a:p>
            <a:pPr marL="0" marR="198755" algn="just">
              <a:lnSpc>
                <a:spcPct val="97000"/>
              </a:lnSpc>
              <a:spcBef>
                <a:spcPts val="0"/>
              </a:spcBef>
              <a:spcAft>
                <a:spcPts val="0"/>
              </a:spcAft>
            </a:pPr>
            <a:r>
              <a:rPr lang="en-US" i="1" dirty="0">
                <a:effectLst/>
                <a:ea typeface="Calibri" panose="020F0502020204030204" pitchFamily="34" charset="0"/>
              </a:rPr>
              <a:t>[</a:t>
            </a:r>
            <a:r>
              <a:rPr lang="en-US" b="1" i="1" dirty="0">
                <a:effectLst/>
                <a:ea typeface="Calibri" panose="020F0502020204030204" pitchFamily="34" charset="0"/>
              </a:rPr>
              <a:t>Facilitator’s</a:t>
            </a:r>
            <a:r>
              <a:rPr lang="en-US" b="1" i="1" spc="5" dirty="0">
                <a:effectLst/>
                <a:ea typeface="Calibri" panose="020F0502020204030204" pitchFamily="34" charset="0"/>
              </a:rPr>
              <a:t> </a:t>
            </a:r>
            <a:r>
              <a:rPr lang="en-US" b="1" i="1" dirty="0">
                <a:effectLst/>
                <a:ea typeface="Calibri" panose="020F0502020204030204" pitchFamily="34" charset="0"/>
              </a:rPr>
              <a:t>Tip:</a:t>
            </a:r>
            <a:r>
              <a:rPr lang="en-US" i="1" spc="5" dirty="0">
                <a:effectLst/>
                <a:ea typeface="Calibri" panose="020F0502020204030204" pitchFamily="34" charset="0"/>
              </a:rPr>
              <a:t> </a:t>
            </a:r>
            <a:r>
              <a:rPr lang="en-US" i="1" spc="-30" dirty="0">
                <a:effectLst/>
                <a:ea typeface="Calibri" panose="020F0502020204030204" pitchFamily="34" charset="0"/>
              </a:rPr>
              <a:t>You </a:t>
            </a:r>
            <a:r>
              <a:rPr lang="en-US" i="1" dirty="0">
                <a:effectLst/>
                <a:ea typeface="Calibri" panose="020F0502020204030204" pitchFamily="34" charset="0"/>
              </a:rPr>
              <a:t>can</a:t>
            </a:r>
            <a:r>
              <a:rPr lang="en-US" i="1" spc="-25" dirty="0">
                <a:effectLst/>
                <a:ea typeface="Calibri" panose="020F0502020204030204" pitchFamily="34" charset="0"/>
              </a:rPr>
              <a:t> </a:t>
            </a:r>
            <a:r>
              <a:rPr lang="en-US" i="1" dirty="0">
                <a:effectLst/>
                <a:ea typeface="Calibri" panose="020F0502020204030204" pitchFamily="34" charset="0"/>
              </a:rPr>
              <a:t>customize</a:t>
            </a:r>
            <a:r>
              <a:rPr lang="en-US" i="1" spc="-30" dirty="0">
                <a:effectLst/>
                <a:ea typeface="Calibri" panose="020F0502020204030204" pitchFamily="34" charset="0"/>
              </a:rPr>
              <a:t> </a:t>
            </a:r>
            <a:r>
              <a:rPr lang="en-US" i="1" dirty="0">
                <a:effectLst/>
                <a:ea typeface="Calibri" panose="020F0502020204030204" pitchFamily="34" charset="0"/>
              </a:rPr>
              <a:t>the</a:t>
            </a:r>
            <a:r>
              <a:rPr lang="en-US" i="1" spc="-20" dirty="0">
                <a:effectLst/>
                <a:ea typeface="Calibri" panose="020F0502020204030204" pitchFamily="34" charset="0"/>
              </a:rPr>
              <a:t> </a:t>
            </a:r>
            <a:r>
              <a:rPr lang="en-US" i="1" dirty="0">
                <a:effectLst/>
                <a:ea typeface="Calibri" panose="020F0502020204030204" pitchFamily="34" charset="0"/>
              </a:rPr>
              <a:t>slide</a:t>
            </a:r>
            <a:r>
              <a:rPr lang="en-US" i="1" spc="-30" dirty="0">
                <a:effectLst/>
                <a:ea typeface="Calibri" panose="020F0502020204030204" pitchFamily="34" charset="0"/>
              </a:rPr>
              <a:t> </a:t>
            </a:r>
            <a:r>
              <a:rPr lang="en-US" i="1" dirty="0">
                <a:effectLst/>
                <a:ea typeface="Calibri" panose="020F0502020204030204" pitchFamily="34" charset="0"/>
              </a:rPr>
              <a:t>to</a:t>
            </a:r>
            <a:r>
              <a:rPr lang="en-US" i="1" spc="-30" dirty="0">
                <a:effectLst/>
                <a:ea typeface="Calibri" panose="020F0502020204030204" pitchFamily="34" charset="0"/>
              </a:rPr>
              <a:t> </a:t>
            </a:r>
            <a:r>
              <a:rPr lang="en-US" i="1" dirty="0">
                <a:effectLst/>
                <a:ea typeface="Calibri" panose="020F0502020204030204" pitchFamily="34" charset="0"/>
              </a:rPr>
              <a:t>provide</a:t>
            </a:r>
            <a:r>
              <a:rPr lang="en-US" i="1" spc="-25" dirty="0">
                <a:effectLst/>
                <a:ea typeface="Calibri" panose="020F0502020204030204" pitchFamily="34" charset="0"/>
              </a:rPr>
              <a:t> </a:t>
            </a:r>
            <a:r>
              <a:rPr lang="en-US" i="1" dirty="0">
                <a:effectLst/>
                <a:ea typeface="Calibri" panose="020F0502020204030204" pitchFamily="34" charset="0"/>
              </a:rPr>
              <a:t>a</a:t>
            </a:r>
            <a:r>
              <a:rPr lang="en-US" i="1" spc="-25" dirty="0">
                <a:effectLst/>
                <a:ea typeface="Calibri" panose="020F0502020204030204" pitchFamily="34" charset="0"/>
              </a:rPr>
              <a:t> </a:t>
            </a:r>
            <a:r>
              <a:rPr lang="en-US" i="1" dirty="0">
                <a:effectLst/>
                <a:ea typeface="Calibri" panose="020F0502020204030204" pitchFamily="34" charset="0"/>
              </a:rPr>
              <a:t>summary</a:t>
            </a:r>
            <a:r>
              <a:rPr lang="en-US" i="1" spc="-25" dirty="0">
                <a:effectLst/>
                <a:ea typeface="Calibri" panose="020F0502020204030204" pitchFamily="34" charset="0"/>
              </a:rPr>
              <a:t> </a:t>
            </a:r>
            <a:r>
              <a:rPr lang="en-US" i="1" dirty="0">
                <a:effectLst/>
                <a:ea typeface="Calibri" panose="020F0502020204030204" pitchFamily="34" charset="0"/>
              </a:rPr>
              <a:t>of</a:t>
            </a:r>
            <a:r>
              <a:rPr lang="en-US" i="1" spc="-30" dirty="0">
                <a:effectLst/>
                <a:ea typeface="Calibri" panose="020F0502020204030204" pitchFamily="34" charset="0"/>
              </a:rPr>
              <a:t> </a:t>
            </a:r>
            <a:r>
              <a:rPr lang="en-US" i="1" dirty="0">
                <a:effectLst/>
                <a:ea typeface="Calibri" panose="020F0502020204030204" pitchFamily="34" charset="0"/>
              </a:rPr>
              <a:t>your</a:t>
            </a:r>
            <a:r>
              <a:rPr lang="en-US" i="1" spc="-25" dirty="0">
                <a:effectLst/>
                <a:ea typeface="Calibri" panose="020F0502020204030204" pitchFamily="34" charset="0"/>
              </a:rPr>
              <a:t> </a:t>
            </a:r>
            <a:r>
              <a:rPr lang="en-US" i="1" dirty="0">
                <a:effectLst/>
                <a:ea typeface="Calibri" panose="020F0502020204030204" pitchFamily="34" charset="0"/>
              </a:rPr>
              <a:t>site’s results.</a:t>
            </a:r>
            <a:r>
              <a:rPr lang="en-US" i="1" spc="-35" dirty="0">
                <a:effectLst/>
                <a:ea typeface="Calibri" panose="020F0502020204030204" pitchFamily="34" charset="0"/>
              </a:rPr>
              <a:t> </a:t>
            </a:r>
            <a:r>
              <a:rPr lang="en-US" i="1" dirty="0">
                <a:effectLst/>
                <a:ea typeface="Calibri" panose="020F0502020204030204" pitchFamily="34" charset="0"/>
              </a:rPr>
              <a:t>Detailed</a:t>
            </a:r>
            <a:r>
              <a:rPr lang="en-US" i="1" spc="-25" dirty="0">
                <a:effectLst/>
                <a:ea typeface="Calibri" panose="020F0502020204030204" pitchFamily="34" charset="0"/>
              </a:rPr>
              <a:t> </a:t>
            </a:r>
            <a:r>
              <a:rPr lang="en-US" i="1" dirty="0">
                <a:effectLst/>
                <a:ea typeface="Calibri" panose="020F0502020204030204" pitchFamily="34" charset="0"/>
              </a:rPr>
              <a:t>instructions</a:t>
            </a:r>
            <a:r>
              <a:rPr lang="en-US" i="1" spc="-40" dirty="0">
                <a:effectLst/>
                <a:ea typeface="Calibri" panose="020F0502020204030204" pitchFamily="34" charset="0"/>
              </a:rPr>
              <a:t> </a:t>
            </a:r>
            <a:r>
              <a:rPr lang="en-US" i="1" dirty="0">
                <a:effectLst/>
                <a:ea typeface="Calibri" panose="020F0502020204030204" pitchFamily="34" charset="0"/>
              </a:rPr>
              <a:t>for</a:t>
            </a:r>
            <a:r>
              <a:rPr lang="en-US" i="1" spc="-20" dirty="0">
                <a:effectLst/>
                <a:ea typeface="Calibri" panose="020F0502020204030204" pitchFamily="34" charset="0"/>
              </a:rPr>
              <a:t> </a:t>
            </a:r>
            <a:r>
              <a:rPr lang="en-US" i="1" dirty="0">
                <a:effectLst/>
                <a:ea typeface="Calibri" panose="020F0502020204030204" pitchFamily="34" charset="0"/>
              </a:rPr>
              <a:t>completing</a:t>
            </a:r>
            <a:r>
              <a:rPr lang="en-US" i="1" spc="-35" dirty="0">
                <a:effectLst/>
                <a:ea typeface="Calibri" panose="020F0502020204030204" pitchFamily="34" charset="0"/>
              </a:rPr>
              <a:t> </a:t>
            </a:r>
            <a:r>
              <a:rPr lang="en-US" i="1" dirty="0">
                <a:effectLst/>
                <a:ea typeface="Calibri" panose="020F0502020204030204" pitchFamily="34" charset="0"/>
              </a:rPr>
              <a:t>the</a:t>
            </a:r>
            <a:r>
              <a:rPr lang="en-US" i="1" spc="-10" dirty="0">
                <a:effectLst/>
                <a:ea typeface="Calibri" panose="020F0502020204030204" pitchFamily="34" charset="0"/>
              </a:rPr>
              <a:t> </a:t>
            </a:r>
            <a:r>
              <a:rPr lang="en-US" i="1" spc="-30" dirty="0">
                <a:effectLst/>
                <a:ea typeface="Calibri" panose="020F0502020204030204" pitchFamily="34" charset="0"/>
              </a:rPr>
              <a:t>Team</a:t>
            </a:r>
            <a:r>
              <a:rPr lang="en-US" i="1" spc="-15" dirty="0">
                <a:effectLst/>
                <a:ea typeface="Calibri" panose="020F0502020204030204" pitchFamily="34" charset="0"/>
              </a:rPr>
              <a:t> </a:t>
            </a:r>
            <a:r>
              <a:rPr lang="en-US" i="1" dirty="0">
                <a:effectLst/>
                <a:ea typeface="Calibri" panose="020F0502020204030204" pitchFamily="34" charset="0"/>
              </a:rPr>
              <a:t>Assessment</a:t>
            </a:r>
            <a:r>
              <a:rPr lang="en-US" i="1" spc="-35" dirty="0">
                <a:effectLst/>
                <a:ea typeface="Calibri" panose="020F0502020204030204" pitchFamily="34" charset="0"/>
              </a:rPr>
              <a:t> </a:t>
            </a:r>
            <a:r>
              <a:rPr lang="en-US" i="1" dirty="0">
                <a:effectLst/>
                <a:ea typeface="Calibri" panose="020F0502020204030204" pitchFamily="34" charset="0"/>
              </a:rPr>
              <a:t>can</a:t>
            </a:r>
            <a:r>
              <a:rPr lang="en-US" i="1" spc="-25" dirty="0">
                <a:effectLst/>
                <a:ea typeface="Calibri" panose="020F0502020204030204" pitchFamily="34" charset="0"/>
              </a:rPr>
              <a:t> </a:t>
            </a:r>
            <a:r>
              <a:rPr lang="en-US" i="1" dirty="0">
                <a:effectLst/>
                <a:ea typeface="Calibri" panose="020F0502020204030204" pitchFamily="34" charset="0"/>
              </a:rPr>
              <a:t>be</a:t>
            </a:r>
            <a:r>
              <a:rPr lang="en-US" i="1" spc="-15" dirty="0">
                <a:effectLst/>
                <a:ea typeface="Calibri" panose="020F0502020204030204" pitchFamily="34" charset="0"/>
              </a:rPr>
              <a:t> </a:t>
            </a:r>
            <a:r>
              <a:rPr lang="en-US" i="1" dirty="0">
                <a:effectLst/>
                <a:ea typeface="Calibri" panose="020F0502020204030204" pitchFamily="34" charset="0"/>
              </a:rPr>
              <a:t>found</a:t>
            </a:r>
            <a:r>
              <a:rPr lang="en-US" i="1" spc="-25" dirty="0">
                <a:effectLst/>
                <a:ea typeface="Calibri" panose="020F0502020204030204" pitchFamily="34" charset="0"/>
              </a:rPr>
              <a:t> </a:t>
            </a:r>
            <a:r>
              <a:rPr lang="en-US" i="1" dirty="0">
                <a:effectLst/>
                <a:ea typeface="Calibri" panose="020F0502020204030204" pitchFamily="34" charset="0"/>
              </a:rPr>
              <a:t>in</a:t>
            </a:r>
            <a:r>
              <a:rPr lang="en-US" i="1" spc="-25" dirty="0">
                <a:effectLst/>
                <a:ea typeface="Calibri" panose="020F0502020204030204" pitchFamily="34" charset="0"/>
              </a:rPr>
              <a:t> </a:t>
            </a:r>
            <a:r>
              <a:rPr lang="en-US" i="1" dirty="0">
                <a:effectLst/>
                <a:ea typeface="Calibri" panose="020F0502020204030204" pitchFamily="34" charset="0"/>
              </a:rPr>
              <a:t>the </a:t>
            </a:r>
            <a:r>
              <a:rPr lang="en-US" b="1" i="1" dirty="0">
                <a:effectLst/>
                <a:ea typeface="Calibri" panose="020F0502020204030204" pitchFamily="34" charset="0"/>
              </a:rPr>
              <a:t>Facilitator’s</a:t>
            </a:r>
            <a:r>
              <a:rPr lang="en-US" b="1" i="1" spc="25" dirty="0">
                <a:effectLst/>
                <a:ea typeface="Calibri" panose="020F0502020204030204" pitchFamily="34" charset="0"/>
              </a:rPr>
              <a:t> </a:t>
            </a:r>
            <a:r>
              <a:rPr lang="en-US" b="1" i="1" dirty="0">
                <a:effectLst/>
                <a:ea typeface="Calibri" panose="020F0502020204030204" pitchFamily="34" charset="0"/>
              </a:rPr>
              <a:t>Guide</a:t>
            </a:r>
            <a:r>
              <a:rPr lang="en-US" i="1" dirty="0">
                <a:effectLst/>
                <a:ea typeface="Calibri" panose="020F0502020204030204" pitchFamily="34" charset="0"/>
              </a:rPr>
              <a:t>.</a:t>
            </a:r>
            <a:r>
              <a:rPr lang="en-US" dirty="0">
                <a:effectLst/>
                <a:ea typeface="Calibri" panose="020F0502020204030204" pitchFamily="34" charset="0"/>
              </a:rPr>
              <a:t>]</a:t>
            </a:r>
          </a:p>
          <a:p>
            <a:pPr marL="0" marR="0">
              <a:spcBef>
                <a:spcPts val="0"/>
              </a:spcBef>
              <a:spcAft>
                <a:spcPts val="0"/>
              </a:spcAft>
            </a:pPr>
            <a:r>
              <a:rPr lang="en-US" dirty="0">
                <a:effectLst/>
                <a:ea typeface="Calibri" panose="020F0502020204030204" pitchFamily="34" charset="0"/>
              </a:rPr>
              <a:t> </a:t>
            </a:r>
            <a:endParaRPr lang="en-US" dirty="0"/>
          </a:p>
          <a:p>
            <a:pPr marL="342900"/>
            <a:r>
              <a:rPr lang="en-US" b="1" i="1" dirty="0">
                <a:effectLst/>
                <a:ea typeface="Calibri" panose="020F0502020204030204" pitchFamily="34" charset="0"/>
              </a:rPr>
              <a:t>[Self-Paced Learner Tip: </a:t>
            </a:r>
            <a:r>
              <a:rPr lang="en-US" i="1" dirty="0">
                <a:effectLst/>
                <a:ea typeface="Calibri" panose="020F0502020204030204" pitchFamily="34" charset="0"/>
              </a:rPr>
              <a:t>Take some time to reflect on your results using the same strengths and opportunities for improvement questions above.</a:t>
            </a:r>
            <a:r>
              <a:rPr lang="en-US" b="1" i="1" dirty="0">
                <a:effectLst/>
                <a:ea typeface="Calibri" panose="020F0502020204030204" pitchFamily="34" charset="0"/>
              </a:rPr>
              <a:t>]</a:t>
            </a:r>
            <a:endParaRPr lang="en-US" dirty="0">
              <a:effectLs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7D612C43-7281-4B81-9204-AE17A482DDDD}" type="slidenum">
              <a:rPr lang="en-US" smtClean="0"/>
              <a:pPr/>
              <a:t>4</a:t>
            </a:fld>
            <a:endParaRPr lang="en-US"/>
          </a:p>
        </p:txBody>
      </p:sp>
      <p:sp>
        <p:nvSpPr>
          <p:cNvPr id="5" name="Header Placeholder 4">
            <a:extLst>
              <a:ext uri="{FF2B5EF4-FFF2-40B4-BE49-F238E27FC236}">
                <a16:creationId xmlns:a16="http://schemas.microsoft.com/office/drawing/2014/main" id="{87B1CE7A-E396-4492-BA59-6E6E9C3315D0}"/>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AA84F4B6-F594-4940-BCA1-5855FC6AF450}"/>
              </a:ext>
            </a:extLst>
          </p:cNvPr>
          <p:cNvGrpSpPr/>
          <p:nvPr/>
        </p:nvGrpSpPr>
        <p:grpSpPr>
          <a:xfrm>
            <a:off x="747712" y="8648382"/>
            <a:ext cx="307975" cy="323850"/>
            <a:chOff x="0" y="0"/>
            <a:chExt cx="579120" cy="608648"/>
          </a:xfrm>
        </p:grpSpPr>
        <p:pic>
          <p:nvPicPr>
            <p:cNvPr id="7" name="Graphic 5" descr="User with solid fill">
              <a:extLst>
                <a:ext uri="{FF2B5EF4-FFF2-40B4-BE49-F238E27FC236}">
                  <a16:creationId xmlns:a16="http://schemas.microsoft.com/office/drawing/2014/main" id="{C283CB5C-C149-4AFE-B729-547F3F9E47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 y="0"/>
              <a:ext cx="556260" cy="556260"/>
            </a:xfrm>
            <a:prstGeom prst="rect">
              <a:avLst/>
            </a:prstGeom>
          </p:spPr>
        </p:pic>
        <p:sp>
          <p:nvSpPr>
            <p:cNvPr id="8" name="Oval 7">
              <a:extLst>
                <a:ext uri="{FF2B5EF4-FFF2-40B4-BE49-F238E27FC236}">
                  <a16:creationId xmlns:a16="http://schemas.microsoft.com/office/drawing/2014/main" id="{59ADC863-2552-4BE0-809E-06D657AA4351}"/>
                </a:ext>
              </a:extLst>
            </p:cNvPr>
            <p:cNvSpPr/>
            <p:nvPr/>
          </p:nvSpPr>
          <p:spPr>
            <a:xfrm>
              <a:off x="0" y="20003"/>
              <a:ext cx="579120" cy="588645"/>
            </a:xfrm>
            <a:prstGeom prst="ellipse">
              <a:avLst/>
            </a:prstGeom>
            <a:no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1620287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600451"/>
          </a:xfrm>
        </p:spPr>
        <p:txBody>
          <a:bodyPr/>
          <a:lstStyle/>
          <a:p>
            <a:r>
              <a:rPr lang="en-US" sz="1200" b="1" kern="1200" dirty="0">
                <a:solidFill>
                  <a:schemeClr val="tx1"/>
                </a:solidFill>
                <a:effectLst/>
                <a:latin typeface="+mn-lt"/>
                <a:ea typeface="+mn-ea"/>
                <a:cs typeface="+mn-cs"/>
              </a:rPr>
              <a:t>Situation monitoring is defined as the process of actively scanning behaviors and actions to assess elements of the situation or environment</a:t>
            </a:r>
            <a:r>
              <a:rPr lang="en-US" sz="1200" kern="1200" dirty="0">
                <a:solidFill>
                  <a:schemeClr val="tx1"/>
                </a:solidFill>
                <a:effectLst/>
                <a:latin typeface="+mn-lt"/>
                <a:ea typeface="+mn-ea"/>
                <a:cs typeface="+mn-cs"/>
              </a:rPr>
              <a:t>. Situation monitoring is a skill individual team members can acquire, practice, and improve. It enables team members to identify potential issues or minor deviations early enough to correct and handle them before they become a problem or pose harm to the patient.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Situation monitoring fosters mutual support by enhancing individual preparedness to assist other team members to improve diagnostic safety and team accountability. It also ensures staff are supported in times of stress or production pressures or when the day is just not going according to plan. Situation monitoring provides a safety net for both the patient and the team. Examples of situation monitoring include assessing the patient’s condition, noting malfunctioning equipment, and being aware of workload spikes and stress levels among team members.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engage the patient whenever possible. Stating explicitly that all team members want to provide the highest quality and safe care and asking patients and family members to speak up if they have questions or concerns about anything they see, hear, or experience fosters their engagement as central members of the diagnostic team.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 team member, from the front desk staff to the patient to the providers to administrators in the office, plays an important role when considering situation monitoring to improve diagnosis. Situation monitoring for diagnostic safety will require every team member to practice the skill of being situationally aware. Situational awareness allows a team to be resilient, capturing potentially harmful errors in the care process before they result in harm to the patient. For example, if a medical assistant is out sick, the front desk staff may realize that faxed test results are not being entered into patients’ medical records as they normally would. Speaking up could ensure results are entered into the records and potentially avert a missed or wrong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(TeamSTEPPS for Office-Based Care: Situation Monitoring, 2015)</a:t>
            </a:r>
          </a:p>
          <a:p>
            <a:endParaRPr lang="en-US" sz="12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5</a:t>
            </a:fld>
            <a:endParaRPr lang="en-US"/>
          </a:p>
        </p:txBody>
      </p:sp>
      <p:sp>
        <p:nvSpPr>
          <p:cNvPr id="5" name="Header Placeholder 4">
            <a:extLst>
              <a:ext uri="{FF2B5EF4-FFF2-40B4-BE49-F238E27FC236}">
                <a16:creationId xmlns:a16="http://schemas.microsoft.com/office/drawing/2014/main" id="{43492116-9F82-47E0-BA21-8882E860F102}"/>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91827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Situational awareness provides an important way to prevent or catch diagnostic errors. An important application of situational awareness is to assess the patient‐provider relationship. Ideally, patients and providers are on the same page, with the same set of facts, understanding each other’s values and goals and “where things are at” in the diagnostic process. Many malpractice suits illustrate the problems that arise when understanding and expectations are out of sync.</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6</a:t>
            </a:fld>
            <a:endParaRPr lang="en-US"/>
          </a:p>
        </p:txBody>
      </p:sp>
      <p:sp>
        <p:nvSpPr>
          <p:cNvPr id="5" name="Header Placeholder 4">
            <a:extLst>
              <a:ext uri="{FF2B5EF4-FFF2-40B4-BE49-F238E27FC236}">
                <a16:creationId xmlns:a16="http://schemas.microsoft.com/office/drawing/2014/main" id="{626A8503-E488-4BA5-B91E-99703656CB0C}"/>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70038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Situation monitoring is important across each step of the diagnostic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National Academy of Medicine noted communication between team members, including between the patient and the care team, as a common point of failure across all facets and steps of the diagnostic process (National Academies of Sciences, Engineering, and Medicine, 2015).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 of breakdowns in communication include: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Failures in the patient accessing the healthcare system and engaging with the healthcare team.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Failure in information gathering.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Failure in information integration.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Failure in information interpretation.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Failure to establish an explanation for the health problem.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Failure to communicate the explanation.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Failures in treatments and </a:t>
            </a:r>
            <a:r>
              <a:rPr lang="en-US" sz="1200" kern="1200" dirty="0" err="1">
                <a:solidFill>
                  <a:schemeClr val="tx1"/>
                </a:solidFill>
                <a:effectLst/>
                <a:latin typeface="+mn-lt"/>
                <a:ea typeface="+mn-ea"/>
                <a:cs typeface="+mn-cs"/>
              </a:rPr>
              <a:t>followup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way to address the breakdowns and improve team effectiveness is to use a cross-monitoring process.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[Image source: National Academy of Medicine conceptualization of the diagnostic process, 2015.]</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7</a:t>
            </a:fld>
            <a:endParaRPr lang="en-US"/>
          </a:p>
        </p:txBody>
      </p:sp>
      <p:sp>
        <p:nvSpPr>
          <p:cNvPr id="5" name="Header Placeholder 4">
            <a:extLst>
              <a:ext uri="{FF2B5EF4-FFF2-40B4-BE49-F238E27FC236}">
                <a16:creationId xmlns:a16="http://schemas.microsoft.com/office/drawing/2014/main" id="{6C99BF87-8522-4D53-B537-79BF6850BFFE}"/>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00027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743451"/>
          </a:xfrm>
        </p:spPr>
        <p:txBody>
          <a:bodyPr/>
          <a:lstStyle/>
          <a:p>
            <a:pPr>
              <a:spcBef>
                <a:spcPts val="1000"/>
              </a:spcBef>
            </a:pPr>
            <a:r>
              <a:rPr lang="en-US" sz="1200" b="1" kern="1200" dirty="0">
                <a:solidFill>
                  <a:schemeClr val="tx1"/>
                </a:solidFill>
                <a:effectLst/>
                <a:latin typeface="+mn-lt"/>
                <a:ea typeface="+mn-ea"/>
                <a:cs typeface="+mn-cs"/>
              </a:rPr>
              <a:t>Cross-monitoring is a process of ongoing monitoring of the care environment to recognize risks or unfolding errors. </a:t>
            </a:r>
            <a:endParaRPr lang="en-US" sz="1200" kern="1200" dirty="0">
              <a:solidFill>
                <a:schemeClr val="tx1"/>
              </a:solidFill>
              <a:effectLst/>
              <a:latin typeface="+mn-lt"/>
              <a:ea typeface="+mn-ea"/>
              <a:cs typeface="+mn-cs"/>
            </a:endParaRPr>
          </a:p>
          <a:p>
            <a:pPr>
              <a:spcBef>
                <a:spcPts val="1000"/>
              </a:spcBef>
            </a:pPr>
            <a:r>
              <a:rPr lang="en-US" sz="1200" kern="1200" dirty="0">
                <a:solidFill>
                  <a:schemeClr val="tx1"/>
                </a:solidFill>
                <a:effectLst/>
                <a:latin typeface="+mn-lt"/>
                <a:ea typeface="+mn-ea"/>
                <a:cs typeface="+mn-cs"/>
              </a:rPr>
              <a:t>It allows individuals and teams to take steps to interrupt or correct an action or event before harm or injury to the patient occurs. Commonly referred to as “watching each other’s back,” cross‐monitoring involves monitoring all actions against the established plan and advocating or asserting a position or corrective action when the plan and actions differ or when risk is perceived as escalating and task assistance is needed.</a:t>
            </a:r>
          </a:p>
          <a:p>
            <a:pPr>
              <a:spcBef>
                <a:spcPts val="1000"/>
              </a:spcBef>
            </a:pPr>
            <a:r>
              <a:rPr lang="en-US" sz="1200" kern="1200" dirty="0">
                <a:solidFill>
                  <a:schemeClr val="tx1"/>
                </a:solidFill>
                <a:effectLst/>
                <a:latin typeface="+mn-lt"/>
                <a:ea typeface="+mn-ea"/>
                <a:cs typeface="+mn-cs"/>
              </a:rPr>
              <a:t>Cross‐monitoring actions include providing feedback and keeping track of fellow team members’ behaviors to ensure procedures are being performed appropriately.</a:t>
            </a:r>
          </a:p>
          <a:p>
            <a:pPr>
              <a:spcBef>
                <a:spcPts val="1000"/>
              </a:spcBef>
            </a:pPr>
            <a:r>
              <a:rPr lang="en-US" sz="1200" kern="1200" dirty="0">
                <a:solidFill>
                  <a:schemeClr val="tx1"/>
                </a:solidFill>
                <a:effectLst/>
                <a:latin typeface="+mn-lt"/>
                <a:ea typeface="+mn-ea"/>
                <a:cs typeface="+mn-cs"/>
              </a:rPr>
              <a:t>Cross‐monitoring is a form of active patient and caregiver advocacy and allows team members to check and correct their actions if necessary. Cross‐monitoring does not mean spying on other team members; rather, it is a way to provide a safety net or an error prevention or error interruption mechanism for the team, ensuring that mistakes or oversights are caught early.</a:t>
            </a:r>
          </a:p>
          <a:p>
            <a:pPr>
              <a:spcBef>
                <a:spcPts val="1000"/>
              </a:spcBef>
            </a:pPr>
            <a:r>
              <a:rPr lang="en-US" sz="1200" kern="1200" dirty="0">
                <a:solidFill>
                  <a:schemeClr val="tx1"/>
                </a:solidFill>
                <a:effectLst/>
                <a:latin typeface="+mn-lt"/>
                <a:ea typeface="+mn-ea"/>
                <a:cs typeface="+mn-cs"/>
              </a:rPr>
              <a:t>When all members of the team understand the role of each staff member in the diagnostic process and trust the intentions of their fellow team members, a strong sense of team orientation and a high degree of psychological safety result. </a:t>
            </a:r>
          </a:p>
          <a:p>
            <a:pPr>
              <a:spcBef>
                <a:spcPts val="1000"/>
              </a:spcBef>
            </a:pPr>
            <a:r>
              <a:rPr lang="en-US" sz="1200" kern="1200" dirty="0">
                <a:solidFill>
                  <a:schemeClr val="tx1"/>
                </a:solidFill>
                <a:effectLst/>
                <a:latin typeface="+mn-lt"/>
                <a:ea typeface="+mn-ea"/>
                <a:cs typeface="+mn-cs"/>
              </a:rPr>
              <a:t>(TeamSTEPPS for Office-Based Care: Situation Monitoring, 2015) </a:t>
            </a:r>
          </a:p>
          <a:p>
            <a:pPr>
              <a:spcBef>
                <a:spcPts val="1000"/>
              </a:spcBef>
            </a:pPr>
            <a:r>
              <a:rPr lang="en-US" sz="1200" b="1"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Facilitator’s Tip: </a:t>
            </a:r>
            <a:r>
              <a:rPr lang="en-US" sz="1200" i="1" kern="1200" dirty="0">
                <a:solidFill>
                  <a:schemeClr val="tx1"/>
                </a:solidFill>
                <a:effectLst/>
                <a:latin typeface="+mn-lt"/>
                <a:ea typeface="+mn-ea"/>
                <a:cs typeface="+mn-cs"/>
              </a:rPr>
              <a:t>Ask learners to take a moment to reflect on an example in which cross-monitoring to improve diagnosis was successful and one in which cross-monitoring should have been used but was not.</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7D612C43-7281-4B81-9204-AE17A482DDDD}" type="slidenum">
              <a:rPr lang="en-US" smtClean="0"/>
              <a:pPr/>
              <a:t>8</a:t>
            </a:fld>
            <a:endParaRPr lang="en-US"/>
          </a:p>
        </p:txBody>
      </p:sp>
      <p:sp>
        <p:nvSpPr>
          <p:cNvPr id="5" name="Header Placeholder 4">
            <a:extLst>
              <a:ext uri="{FF2B5EF4-FFF2-40B4-BE49-F238E27FC236}">
                <a16:creationId xmlns:a16="http://schemas.microsoft.com/office/drawing/2014/main" id="{67936C11-6736-4A34-809E-65E9390A665B}"/>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59797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approach that helps with situation monitoring is to use the </a:t>
            </a:r>
            <a:r>
              <a:rPr lang="en-US" sz="1200" b="1" kern="1200" dirty="0">
                <a:solidFill>
                  <a:schemeClr val="tx1"/>
                </a:solidFill>
                <a:effectLst/>
                <a:latin typeface="+mn-lt"/>
                <a:ea typeface="+mn-ea"/>
                <a:cs typeface="+mn-cs"/>
              </a:rPr>
              <a:t>STEP process</a:t>
            </a:r>
            <a:r>
              <a:rPr lang="en-US" sz="1200" kern="1200" dirty="0">
                <a:solidFill>
                  <a:schemeClr val="tx1"/>
                </a:solidFill>
                <a:effectLst/>
                <a:latin typeface="+mn-lt"/>
                <a:ea typeface="+mn-ea"/>
                <a:cs typeface="+mn-cs"/>
              </a:rPr>
              <a:t>. The STEP process is a mnemonic tool that can help team members monitor the situation and the overall environment.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STEP process involves ongoing monitoring of the: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Status of the patient:</a:t>
            </a:r>
            <a:r>
              <a:rPr lang="en-US" sz="1200" kern="1200" dirty="0">
                <a:solidFill>
                  <a:schemeClr val="tx1"/>
                </a:solidFill>
                <a:effectLst/>
                <a:latin typeface="+mn-lt"/>
                <a:ea typeface="+mn-ea"/>
                <a:cs typeface="+mn-cs"/>
              </a:rPr>
              <a:t> What are the patient’s status, vital signs, medications, and stress level?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Team members:</a:t>
            </a:r>
            <a:r>
              <a:rPr lang="en-US" sz="1200" kern="1200" dirty="0">
                <a:solidFill>
                  <a:schemeClr val="tx1"/>
                </a:solidFill>
                <a:effectLst/>
                <a:latin typeface="+mn-lt"/>
                <a:ea typeface="+mn-ea"/>
                <a:cs typeface="+mn-cs"/>
              </a:rPr>
              <a:t> What/how are the team members doing? What is their workload, fatigue level, and stress level? What is the skill level of individual team members?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Environment:</a:t>
            </a:r>
            <a:r>
              <a:rPr lang="en-US" sz="1200" kern="1200" dirty="0">
                <a:solidFill>
                  <a:schemeClr val="tx1"/>
                </a:solidFill>
                <a:effectLst/>
                <a:latin typeface="+mn-lt"/>
                <a:ea typeface="+mn-ea"/>
                <a:cs typeface="+mn-cs"/>
              </a:rPr>
              <a:t> Are the exam rooms properly stocked? Are the blood pressure cuffs, otoscope, ophthalmoscopes, and other equipment working properly? Do we need any special equipment for a procedure today? Do we have enough staff to handle all the patients?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Progress toward the goal:</a:t>
            </a:r>
            <a:r>
              <a:rPr lang="en-US" sz="1200" kern="1200" dirty="0">
                <a:solidFill>
                  <a:schemeClr val="tx1"/>
                </a:solidFill>
                <a:effectLst/>
                <a:latin typeface="+mn-lt"/>
                <a:ea typeface="+mn-ea"/>
                <a:cs typeface="+mn-cs"/>
              </a:rPr>
              <a:t> What is the progress toward today’s goals? For example, how is the day going? Are we behind? Are patients waiting too long? Are things being left undone because of time pressure? Is the patient care plan still appropriate, or does it need to be revised?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(TeamSTEPPS Fundamentals Course: Module 5. Situation Monitoring, 2019)</a:t>
            </a:r>
          </a:p>
          <a:p>
            <a:r>
              <a:rPr lang="en-US" sz="1200" kern="1200" dirty="0">
                <a:solidFill>
                  <a:schemeClr val="tx1"/>
                </a:solidFill>
                <a:effectLst/>
                <a:latin typeface="+mn-lt"/>
                <a:ea typeface="+mn-ea"/>
                <a:cs typeface="+mn-cs"/>
              </a:rPr>
              <a:t>(TeamSTEPPS for Office-Based Care: Situation Monitoring, 2015)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Facilitator’s Tip: </a:t>
            </a:r>
            <a:r>
              <a:rPr lang="en-US" sz="1200" i="1" kern="1200" dirty="0">
                <a:solidFill>
                  <a:schemeClr val="tx1"/>
                </a:solidFill>
                <a:effectLst/>
                <a:latin typeface="+mn-lt"/>
                <a:ea typeface="+mn-ea"/>
                <a:cs typeface="+mn-cs"/>
              </a:rPr>
              <a:t>Additional situation monitoring tools and links to resources, including the AHRQ STEP video, are included in the </a:t>
            </a:r>
            <a:r>
              <a:rPr lang="en-US" sz="1200" b="1" i="1" kern="1200" dirty="0">
                <a:solidFill>
                  <a:schemeClr val="tx1"/>
                </a:solidFill>
                <a:effectLst/>
                <a:latin typeface="+mn-lt"/>
                <a:ea typeface="+mn-ea"/>
                <a:cs typeface="+mn-cs"/>
              </a:rPr>
              <a:t>Facilitator’s Guide</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9</a:t>
            </a:fld>
            <a:endParaRPr lang="en-US"/>
          </a:p>
        </p:txBody>
      </p:sp>
      <p:sp>
        <p:nvSpPr>
          <p:cNvPr id="5" name="Header Placeholder 4">
            <a:extLst>
              <a:ext uri="{FF2B5EF4-FFF2-40B4-BE49-F238E27FC236}">
                <a16:creationId xmlns:a16="http://schemas.microsoft.com/office/drawing/2014/main" id="{17841C45-A36B-410D-89DE-30501109BE39}"/>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516021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BD8FA8-586D-4589-AFDB-D849F9875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23124"/>
            <a:ext cx="9144000" cy="847344"/>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13" name="Title 1">
            <a:extLst>
              <a:ext uri="{FF2B5EF4-FFF2-40B4-BE49-F238E27FC236}">
                <a16:creationId xmlns:a16="http://schemas.microsoft.com/office/drawing/2014/main" id="{B677D9FB-D252-4546-BA10-282D905B2ED8}"/>
              </a:ext>
            </a:extLst>
          </p:cNvPr>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0A8DC73-AB80-472C-B94D-ED7F372D2C86}"/>
              </a:ext>
            </a:extLst>
          </p:cNvPr>
          <p:cNvSpPr>
            <a:spLocks noGrp="1"/>
          </p:cNvSpPr>
          <p:nvPr>
            <p:ph type="subTitle" idx="1"/>
          </p:nvPr>
        </p:nvSpPr>
        <p:spPr>
          <a:xfrm>
            <a:off x="1371600" y="3886200"/>
            <a:ext cx="6400800" cy="1752600"/>
          </a:xfrm>
        </p:spPr>
        <p:txBody>
          <a:bodyPr/>
          <a:lstStyle>
            <a:lvl1pPr marL="0" indent="0" algn="ctr">
              <a:buNone/>
              <a:defRPr>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6708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Title 1">
            <a:extLst>
              <a:ext uri="{FF2B5EF4-FFF2-40B4-BE49-F238E27FC236}">
                <a16:creationId xmlns:a16="http://schemas.microsoft.com/office/drawing/2014/main" id="{A13F472F-74CF-41E1-8B89-3860AB20603E}"/>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8" name="Vertical Text Placeholder 2">
            <a:extLst>
              <a:ext uri="{FF2B5EF4-FFF2-40B4-BE49-F238E27FC236}">
                <a16:creationId xmlns:a16="http://schemas.microsoft.com/office/drawing/2014/main" id="{1C3A74A5-C78D-4040-8CAA-1D044495DC12}"/>
              </a:ext>
            </a:extLst>
          </p:cNvPr>
          <p:cNvSpPr>
            <a:spLocks noGrp="1"/>
          </p:cNvSpPr>
          <p:nvPr>
            <p:ph type="body" orient="vert" idx="1"/>
          </p:nvPr>
        </p:nvSpPr>
        <p:spPr>
          <a:xfrm>
            <a:off x="457200" y="1792224"/>
            <a:ext cx="8229600" cy="42306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55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Vertical Title 1">
            <a:extLst>
              <a:ext uri="{FF2B5EF4-FFF2-40B4-BE49-F238E27FC236}">
                <a16:creationId xmlns:a16="http://schemas.microsoft.com/office/drawing/2014/main" id="{57890190-C2A6-4D43-A275-011A96F9C459}"/>
              </a:ext>
            </a:extLst>
          </p:cNvPr>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8" name="Vertical Text Placeholder 2">
            <a:extLst>
              <a:ext uri="{FF2B5EF4-FFF2-40B4-BE49-F238E27FC236}">
                <a16:creationId xmlns:a16="http://schemas.microsoft.com/office/drawing/2014/main" id="{72A01E0A-10C9-4A18-AA29-E1B3EBC379D6}"/>
              </a:ext>
            </a:extLst>
          </p:cNvPr>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397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55771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47766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7620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2766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2"/>
          </p:nvPr>
        </p:nvSpPr>
        <p:spPr>
          <a:xfrm>
            <a:off x="57912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6"/>
          <p:cNvSpPr>
            <a:spLocks noGrp="1"/>
          </p:cNvSpPr>
          <p:nvPr>
            <p:ph sz="quarter" idx="13"/>
          </p:nvPr>
        </p:nvSpPr>
        <p:spPr>
          <a:xfrm>
            <a:off x="7620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4"/>
          </p:nvPr>
        </p:nvSpPr>
        <p:spPr>
          <a:xfrm>
            <a:off x="32766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5791200" y="4180295"/>
            <a:ext cx="2133600" cy="176330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2241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07554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7348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p>
            <a:fld id="{C3BCC622-4FB5-4628-BB52-B053383C50A8}" type="datetimeFigureOut">
              <a:rPr lang="en-US" smtClean="0"/>
              <a:pPr/>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
        <p:nvSpPr>
          <p:cNvPr id="10" name="Text Placeholder 2">
            <a:extLst>
              <a:ext uri="{FF2B5EF4-FFF2-40B4-BE49-F238E27FC236}">
                <a16:creationId xmlns:a16="http://schemas.microsoft.com/office/drawing/2014/main" id="{9F88F92A-49BC-4359-AD6F-F77767B345EE}"/>
              </a:ext>
            </a:extLst>
          </p:cNvPr>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7B8BE971-F854-427B-9241-16C69A107BE3}"/>
              </a:ext>
            </a:extLst>
          </p:cNvPr>
          <p:cNvSpPr>
            <a:spLocks noGrp="1"/>
          </p:cNvSpPr>
          <p:nvPr>
            <p:ph sz="half" idx="2"/>
          </p:nvPr>
        </p:nvSpPr>
        <p:spPr>
          <a:xfrm>
            <a:off x="457200" y="2174875"/>
            <a:ext cx="4040188"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EF68D893-E3D4-40AC-8FCC-63BC64A0AEE7}"/>
              </a:ext>
            </a:extLst>
          </p:cNvPr>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348F28E0-1D25-4094-A204-E4BBA53788B6}"/>
              </a:ext>
            </a:extLst>
          </p:cNvPr>
          <p:cNvSpPr>
            <a:spLocks noGrp="1"/>
          </p:cNvSpPr>
          <p:nvPr>
            <p:ph sz="quarter" idx="4"/>
          </p:nvPr>
        </p:nvSpPr>
        <p:spPr>
          <a:xfrm>
            <a:off x="4645025" y="2174875"/>
            <a:ext cx="4041775"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5370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3547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1613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127" y="209850"/>
            <a:ext cx="8197795" cy="1325563"/>
          </a:xfrm>
          <a:prstGeom prst="rect">
            <a:avLst/>
          </a:prstGeo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69127" y="1825625"/>
            <a:ext cx="819779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Tree>
    <p:extLst>
      <p:ext uri="{BB962C8B-B14F-4D97-AF65-F5344CB8AC3E}">
        <p14:creationId xmlns:p14="http://schemas.microsoft.com/office/powerpoint/2010/main" val="4256263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520093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4871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084768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184083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1735768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868867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7620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2766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2"/>
          </p:nvPr>
        </p:nvSpPr>
        <p:spPr>
          <a:xfrm>
            <a:off x="57912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6"/>
          <p:cNvSpPr>
            <a:spLocks noGrp="1"/>
          </p:cNvSpPr>
          <p:nvPr>
            <p:ph sz="quarter" idx="13"/>
          </p:nvPr>
        </p:nvSpPr>
        <p:spPr>
          <a:xfrm>
            <a:off x="7620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4"/>
          </p:nvPr>
        </p:nvSpPr>
        <p:spPr>
          <a:xfrm>
            <a:off x="32766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5791200" y="4180295"/>
            <a:ext cx="2133600" cy="176330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932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707972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73594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p>
            <a:fld id="{C3BCC622-4FB5-4628-BB52-B053383C50A8}" type="datetimeFigureOut">
              <a:rPr lang="en-US" smtClean="0"/>
              <a:pPr/>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
        <p:nvSpPr>
          <p:cNvPr id="10" name="Text Placeholder 2">
            <a:extLst>
              <a:ext uri="{FF2B5EF4-FFF2-40B4-BE49-F238E27FC236}">
                <a16:creationId xmlns:a16="http://schemas.microsoft.com/office/drawing/2014/main" id="{9F88F92A-49BC-4359-AD6F-F77767B345EE}"/>
              </a:ext>
            </a:extLst>
          </p:cNvPr>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7B8BE971-F854-427B-9241-16C69A107BE3}"/>
              </a:ext>
            </a:extLst>
          </p:cNvPr>
          <p:cNvSpPr>
            <a:spLocks noGrp="1"/>
          </p:cNvSpPr>
          <p:nvPr>
            <p:ph sz="half" idx="2"/>
          </p:nvPr>
        </p:nvSpPr>
        <p:spPr>
          <a:xfrm>
            <a:off x="457200" y="2174875"/>
            <a:ext cx="4040188"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EF68D893-E3D4-40AC-8FCC-63BC64A0AEE7}"/>
              </a:ext>
            </a:extLst>
          </p:cNvPr>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348F28E0-1D25-4094-A204-E4BBA53788B6}"/>
              </a:ext>
            </a:extLst>
          </p:cNvPr>
          <p:cNvSpPr>
            <a:spLocks noGrp="1"/>
          </p:cNvSpPr>
          <p:nvPr>
            <p:ph sz="quarter" idx="4"/>
          </p:nvPr>
        </p:nvSpPr>
        <p:spPr>
          <a:xfrm>
            <a:off x="4645025" y="2174875"/>
            <a:ext cx="4041775"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30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Title 1">
            <a:extLst>
              <a:ext uri="{FF2B5EF4-FFF2-40B4-BE49-F238E27FC236}">
                <a16:creationId xmlns:a16="http://schemas.microsoft.com/office/drawing/2014/main" id="{24196B28-B861-425E-8405-D19C95B476A3}"/>
              </a:ext>
            </a:extLst>
          </p:cNvPr>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7EF79C9F-746F-4591-9A31-7ADD2A0A6C62}"/>
              </a:ext>
            </a:extLst>
          </p:cNvPr>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18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73939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289628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575991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979995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633085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64205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01E11FBA-90FF-46D1-A16A-C407082F0120}"/>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9" name="Content Placeholder 2">
            <a:extLst>
              <a:ext uri="{FF2B5EF4-FFF2-40B4-BE49-F238E27FC236}">
                <a16:creationId xmlns:a16="http://schemas.microsoft.com/office/drawing/2014/main" id="{84F663BA-47E1-4A61-8537-646ECECA4C97}"/>
              </a:ext>
            </a:extLst>
          </p:cNvPr>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3E43D03A-0F04-49BF-AEF6-A099BE381F3D}"/>
              </a:ext>
            </a:extLst>
          </p:cNvPr>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570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10" name="Title 1">
            <a:extLst>
              <a:ext uri="{FF2B5EF4-FFF2-40B4-BE49-F238E27FC236}">
                <a16:creationId xmlns:a16="http://schemas.microsoft.com/office/drawing/2014/main" id="{FC1DD5FE-CC81-4783-94E6-0874BF7B2CA8}"/>
              </a:ext>
            </a:extLst>
          </p:cNvPr>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11" name="Text Placeholder 2">
            <a:extLst>
              <a:ext uri="{FF2B5EF4-FFF2-40B4-BE49-F238E27FC236}">
                <a16:creationId xmlns:a16="http://schemas.microsoft.com/office/drawing/2014/main" id="{3EA5C467-7C90-4FB6-8687-B45C77378C82}"/>
              </a:ext>
            </a:extLst>
          </p:cNvPr>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45278022-5D0D-4A3F-B8C6-57C5FB46BD23}"/>
              </a:ext>
            </a:extLst>
          </p:cNvPr>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C5F62A3D-6E99-4133-9751-CA785F285375}"/>
              </a:ext>
            </a:extLst>
          </p:cNvPr>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C802292B-485F-4B22-A06E-8F6122664E07}"/>
              </a:ext>
            </a:extLst>
          </p:cNvPr>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384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6" name="Title 1">
            <a:extLst>
              <a:ext uri="{FF2B5EF4-FFF2-40B4-BE49-F238E27FC236}">
                <a16:creationId xmlns:a16="http://schemas.microsoft.com/office/drawing/2014/main" id="{1D76B586-E19B-4F48-BA34-9FCB7557BF3C}"/>
              </a:ext>
            </a:extLst>
          </p:cNvPr>
          <p:cNvSpPr>
            <a:spLocks noGrp="1"/>
          </p:cNvSpPr>
          <p:nvPr>
            <p:ph type="title"/>
          </p:nvPr>
        </p:nvSpPr>
        <p:spPr>
          <a:xfrm>
            <a:off x="457200" y="274638"/>
            <a:ext cx="8229600" cy="1143000"/>
          </a:xfrm>
        </p:spPr>
        <p:txBody>
          <a:bodyPr/>
          <a:lstStyle/>
          <a:p>
            <a:r>
              <a:rPr lang="en-US"/>
              <a:t>Click to edit Master title style</a:t>
            </a:r>
          </a:p>
        </p:txBody>
      </p:sp>
    </p:spTree>
    <p:extLst>
      <p:ext uri="{BB962C8B-B14F-4D97-AF65-F5344CB8AC3E}">
        <p14:creationId xmlns:p14="http://schemas.microsoft.com/office/powerpoint/2010/main" val="210674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Tree>
    <p:extLst>
      <p:ext uri="{BB962C8B-B14F-4D97-AF65-F5344CB8AC3E}">
        <p14:creationId xmlns:p14="http://schemas.microsoft.com/office/powerpoint/2010/main" val="230886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CC7B56D1-74FB-449A-849B-A2F51507B6C0}"/>
              </a:ext>
            </a:extLst>
          </p:cNvPr>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9" name="Content Placeholder 2">
            <a:extLst>
              <a:ext uri="{FF2B5EF4-FFF2-40B4-BE49-F238E27FC236}">
                <a16:creationId xmlns:a16="http://schemas.microsoft.com/office/drawing/2014/main" id="{0CF4E5FE-69B6-4D4D-835F-21D2F264B0AC}"/>
              </a:ext>
            </a:extLst>
          </p:cNvPr>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ABCE7EC8-4CBE-4FBE-995C-21118CCDBDCC}"/>
              </a:ext>
            </a:extLst>
          </p:cNvPr>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8994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2B1A3276-BD2B-4EB2-A886-DDBD72FCB07A}"/>
              </a:ext>
            </a:extLst>
          </p:cNvPr>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9" name="Picture Placeholder 2">
            <a:extLst>
              <a:ext uri="{FF2B5EF4-FFF2-40B4-BE49-F238E27FC236}">
                <a16:creationId xmlns:a16="http://schemas.microsoft.com/office/drawing/2014/main" id="{D9C7AC8E-4B50-42B9-8E72-433373FB110C}"/>
              </a:ext>
            </a:extLst>
          </p:cNvPr>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a:extLst>
              <a:ext uri="{FF2B5EF4-FFF2-40B4-BE49-F238E27FC236}">
                <a16:creationId xmlns:a16="http://schemas.microsoft.com/office/drawing/2014/main" id="{2B46BF86-8333-42EA-81DF-C4926E0B990B}"/>
              </a:ext>
            </a:extLst>
          </p:cNvPr>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608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78C6914-7059-421C-BDDD-AE25D804699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6023124"/>
            <a:ext cx="9144000" cy="847343"/>
          </a:xfrm>
          <a:prstGeom prst="rect">
            <a:avLst/>
          </a:prstGeom>
        </p:spPr>
      </p:pic>
      <p:pic>
        <p:nvPicPr>
          <p:cNvPr id="15" name="Picture 14">
            <a:extLst>
              <a:ext uri="{FF2B5EF4-FFF2-40B4-BE49-F238E27FC236}">
                <a16:creationId xmlns:a16="http://schemas.microsoft.com/office/drawing/2014/main" id="{099452B6-3462-4538-9CF5-30F5FFA1F0B8}"/>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b="74635"/>
          <a:stretch/>
        </p:blipFill>
        <p:spPr>
          <a:xfrm>
            <a:off x="6096" y="0"/>
            <a:ext cx="9144000" cy="1792224"/>
          </a:xfrm>
          <a:prstGeom prst="rect">
            <a:avLst/>
          </a:prstGeom>
        </p:spPr>
      </p:pic>
      <p:sp>
        <p:nvSpPr>
          <p:cNvPr id="16" name="Title Placeholder 1">
            <a:extLst>
              <a:ext uri="{FF2B5EF4-FFF2-40B4-BE49-F238E27FC236}">
                <a16:creationId xmlns:a16="http://schemas.microsoft.com/office/drawing/2014/main" id="{514C6A6B-E634-44A8-8DD2-BCB5A64441FB}"/>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2">
            <a:extLst>
              <a:ext uri="{FF2B5EF4-FFF2-40B4-BE49-F238E27FC236}">
                <a16:creationId xmlns:a16="http://schemas.microsoft.com/office/drawing/2014/main" id="{57F302D3-F4D1-45FD-846A-C3D6CCF1F8A6}"/>
              </a:ext>
            </a:extLst>
          </p:cNvPr>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18" name="Date Placeholder 3">
            <a:extLst>
              <a:ext uri="{FF2B5EF4-FFF2-40B4-BE49-F238E27FC236}">
                <a16:creationId xmlns:a16="http://schemas.microsoft.com/office/drawing/2014/main" id="{1372DD78-3C4E-46B4-9307-72865DF9B2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06A3EEC7-F520-4B77-9A53-FEE18362B38D}" type="datetimeFigureOut">
              <a:rPr lang="en-US" smtClean="0"/>
              <a:pPr/>
              <a:t>2/24/2022</a:t>
            </a:fld>
            <a:endParaRPr lang="en-US" dirty="0"/>
          </a:p>
        </p:txBody>
      </p:sp>
      <p:sp>
        <p:nvSpPr>
          <p:cNvPr id="19" name="Footer Placeholder 4">
            <a:extLst>
              <a:ext uri="{FF2B5EF4-FFF2-40B4-BE49-F238E27FC236}">
                <a16:creationId xmlns:a16="http://schemas.microsoft.com/office/drawing/2014/main" id="{B1D04A52-246B-49DB-9B9A-5737B2ADDD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20" name="Slide Number Placeholder 5">
            <a:extLst>
              <a:ext uri="{FF2B5EF4-FFF2-40B4-BE49-F238E27FC236}">
                <a16:creationId xmlns:a16="http://schemas.microsoft.com/office/drawing/2014/main" id="{41796DF9-1BE1-45EB-9D01-DB3054517C8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1856022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768"/>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768"/>
        </a:spcBef>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768"/>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768"/>
        </a:spcBef>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768"/>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C866E1-ACDC-4C22-9790-78FCA7C84CF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8" name="Picture 7">
            <a:extLst>
              <a:ext uri="{FF2B5EF4-FFF2-40B4-BE49-F238E27FC236}">
                <a16:creationId xmlns:a16="http://schemas.microsoft.com/office/drawing/2014/main" id="{9AABE399-CACE-47EB-A01D-34A0CA5203D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9" name="Title Placeholder 1">
            <a:extLst>
              <a:ext uri="{FF2B5EF4-FFF2-40B4-BE49-F238E27FC236}">
                <a16:creationId xmlns:a16="http://schemas.microsoft.com/office/drawing/2014/main" id="{B90ADCCF-B6D8-43CA-B32E-ADE6B2D00E4C}"/>
              </a:ext>
            </a:extLst>
          </p:cNvPr>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a:extLst>
              <a:ext uri="{FF2B5EF4-FFF2-40B4-BE49-F238E27FC236}">
                <a16:creationId xmlns:a16="http://schemas.microsoft.com/office/drawing/2014/main" id="{49AF12B7-4980-4710-8DEE-0174CB438E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2/24/2022</a:t>
            </a:fld>
            <a:endParaRPr lang="en-US" dirty="0"/>
          </a:p>
        </p:txBody>
      </p:sp>
      <p:sp>
        <p:nvSpPr>
          <p:cNvPr id="12" name="Footer Placeholder 4">
            <a:extLst>
              <a:ext uri="{FF2B5EF4-FFF2-40B4-BE49-F238E27FC236}">
                <a16:creationId xmlns:a16="http://schemas.microsoft.com/office/drawing/2014/main" id="{5C4A71C4-CF8C-461B-ABFE-93982ABC75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13" name="Slide Number Placeholder 5">
            <a:extLst>
              <a:ext uri="{FF2B5EF4-FFF2-40B4-BE49-F238E27FC236}">
                <a16:creationId xmlns:a16="http://schemas.microsoft.com/office/drawing/2014/main" id="{7D0A8155-59C4-42A3-8333-B6CDB9BF56D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
        <p:nvSpPr>
          <p:cNvPr id="15" name="Text Placeholder 2">
            <a:extLst>
              <a:ext uri="{FF2B5EF4-FFF2-40B4-BE49-F238E27FC236}">
                <a16:creationId xmlns:a16="http://schemas.microsoft.com/office/drawing/2014/main" id="{2AABA58F-62B5-45D5-909E-5EBADA582153}"/>
              </a:ext>
            </a:extLst>
          </p:cNvPr>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Tree>
    <p:extLst>
      <p:ext uri="{BB962C8B-B14F-4D97-AF65-F5344CB8AC3E}">
        <p14:creationId xmlns:p14="http://schemas.microsoft.com/office/powerpoint/2010/main" val="16640826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C866E1-ACDC-4C22-9790-78FCA7C84CF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8" name="Picture 7">
            <a:extLst>
              <a:ext uri="{FF2B5EF4-FFF2-40B4-BE49-F238E27FC236}">
                <a16:creationId xmlns:a16="http://schemas.microsoft.com/office/drawing/2014/main" id="{9AABE399-CACE-47EB-A01D-34A0CA5203D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9" name="Title Placeholder 1">
            <a:extLst>
              <a:ext uri="{FF2B5EF4-FFF2-40B4-BE49-F238E27FC236}">
                <a16:creationId xmlns:a16="http://schemas.microsoft.com/office/drawing/2014/main" id="{B90ADCCF-B6D8-43CA-B32E-ADE6B2D00E4C}"/>
              </a:ext>
            </a:extLst>
          </p:cNvPr>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a:extLst>
              <a:ext uri="{FF2B5EF4-FFF2-40B4-BE49-F238E27FC236}">
                <a16:creationId xmlns:a16="http://schemas.microsoft.com/office/drawing/2014/main" id="{49AF12B7-4980-4710-8DEE-0174CB438E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2/24/2022</a:t>
            </a:fld>
            <a:endParaRPr lang="en-US" dirty="0"/>
          </a:p>
        </p:txBody>
      </p:sp>
      <p:sp>
        <p:nvSpPr>
          <p:cNvPr id="12" name="Footer Placeholder 4">
            <a:extLst>
              <a:ext uri="{FF2B5EF4-FFF2-40B4-BE49-F238E27FC236}">
                <a16:creationId xmlns:a16="http://schemas.microsoft.com/office/drawing/2014/main" id="{5C4A71C4-CF8C-461B-ABFE-93982ABC75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13" name="Slide Number Placeholder 5">
            <a:extLst>
              <a:ext uri="{FF2B5EF4-FFF2-40B4-BE49-F238E27FC236}">
                <a16:creationId xmlns:a16="http://schemas.microsoft.com/office/drawing/2014/main" id="{7D0A8155-59C4-42A3-8333-B6CDB9BF56D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
        <p:nvSpPr>
          <p:cNvPr id="15" name="Text Placeholder 2">
            <a:extLst>
              <a:ext uri="{FF2B5EF4-FFF2-40B4-BE49-F238E27FC236}">
                <a16:creationId xmlns:a16="http://schemas.microsoft.com/office/drawing/2014/main" id="{2AABA58F-62B5-45D5-909E-5EBADA582153}"/>
              </a:ext>
            </a:extLst>
          </p:cNvPr>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pic>
        <p:nvPicPr>
          <p:cNvPr id="16" name="Picture 2">
            <a:extLst>
              <a:ext uri="{FF2B5EF4-FFF2-40B4-BE49-F238E27FC236}">
                <a16:creationId xmlns:a16="http://schemas.microsoft.com/office/drawing/2014/main" id="{6A277169-C65F-4C55-BD3E-E3EA262F108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39949" y="6299583"/>
            <a:ext cx="2150851" cy="66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980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hyperlink" Target="https://www.ahrq.gov/teamstepps/instructor/fundamentals/module5/igsitmonitor.html"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hyperlink" Target="https://www.ahrq.gov/teamstepps/officebasedcare/module5/office_sitmon-ig.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470025"/>
          </a:xfrm>
        </p:spPr>
        <p:txBody>
          <a:bodyPr>
            <a:normAutofit fontScale="90000"/>
          </a:bodyPr>
          <a:lstStyle/>
          <a:p>
            <a:r>
              <a:rPr lang="en-US" dirty="0">
                <a:latin typeface="Arial" charset="0"/>
                <a:ea typeface="Arial" charset="0"/>
                <a:cs typeface="Arial" charset="0"/>
              </a:rPr>
              <a:t>Module 5 </a:t>
            </a:r>
            <a:br>
              <a:rPr lang="en-US" dirty="0">
                <a:latin typeface="Arial" charset="0"/>
                <a:ea typeface="Arial" charset="0"/>
                <a:cs typeface="Arial" charset="0"/>
              </a:rPr>
            </a:br>
            <a:r>
              <a:rPr lang="en-US" dirty="0">
                <a:latin typeface="Arial" charset="0"/>
                <a:ea typeface="Arial" charset="0"/>
                <a:cs typeface="Arial" charset="0"/>
              </a:rPr>
              <a:t>Situation Monitoring To Improve Diagnosis</a:t>
            </a:r>
          </a:p>
        </p:txBody>
      </p:sp>
      <p:sp>
        <p:nvSpPr>
          <p:cNvPr id="4" name="Rectangle 3">
            <a:extLst>
              <a:ext uri="{FF2B5EF4-FFF2-40B4-BE49-F238E27FC236}">
                <a16:creationId xmlns:a16="http://schemas.microsoft.com/office/drawing/2014/main" id="{CC86CC61-9003-4E8D-A39B-FF71C53DD668}"/>
              </a:ext>
            </a:extLst>
          </p:cNvPr>
          <p:cNvSpPr/>
          <p:nvPr/>
        </p:nvSpPr>
        <p:spPr>
          <a:xfrm>
            <a:off x="304800" y="239266"/>
            <a:ext cx="8534400" cy="1446550"/>
          </a:xfrm>
          <a:prstGeom prst="rect">
            <a:avLst/>
          </a:prstGeom>
        </p:spPr>
        <p:txBody>
          <a:bodyPr wrap="square">
            <a:spAutoFit/>
          </a:bodyPr>
          <a:lstStyle/>
          <a:p>
            <a:pPr algn="ctr"/>
            <a:r>
              <a:rPr lang="en-US" sz="4400" b="1" i="1" dirty="0">
                <a:solidFill>
                  <a:schemeClr val="bg1"/>
                </a:solidFill>
                <a:latin typeface="Arial" charset="0"/>
                <a:ea typeface="Arial" charset="0"/>
                <a:cs typeface="Arial" charset="0"/>
              </a:rPr>
              <a:t>TeamSTEPPS® for Diagnosis Improvement</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2958" y="4881247"/>
            <a:ext cx="1737487" cy="1737487"/>
          </a:xfrm>
          <a:prstGeom prst="rect">
            <a:avLst/>
          </a:prstGeom>
        </p:spPr>
      </p:pic>
    </p:spTree>
    <p:extLst>
      <p:ext uri="{BB962C8B-B14F-4D97-AF65-F5344CB8AC3E}">
        <p14:creationId xmlns:p14="http://schemas.microsoft.com/office/powerpoint/2010/main" val="266207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289C-775B-46A6-997A-06AD1500B4C6}"/>
              </a:ext>
            </a:extLst>
          </p:cNvPr>
          <p:cNvSpPr>
            <a:spLocks noGrp="1"/>
          </p:cNvSpPr>
          <p:nvPr>
            <p:ph type="title"/>
          </p:nvPr>
        </p:nvSpPr>
        <p:spPr>
          <a:xfrm>
            <a:off x="457200" y="274638"/>
            <a:ext cx="8229600" cy="1143000"/>
          </a:xfrm>
        </p:spPr>
        <p:txBody>
          <a:bodyPr anchor="ctr">
            <a:normAutofit/>
          </a:bodyPr>
          <a:lstStyle/>
          <a:p>
            <a:r>
              <a:rPr lang="en-US" dirty="0"/>
              <a:t>Mr. Kane: Using STEP</a:t>
            </a:r>
          </a:p>
        </p:txBody>
      </p:sp>
      <p:graphicFrame>
        <p:nvGraphicFramePr>
          <p:cNvPr id="8" name="Content Placeholder 4" descr="S-Status of the Patient &#10;T- Team Members&#10;E-Environment &#10;P-Progress">
            <a:extLst>
              <a:ext uri="{FF2B5EF4-FFF2-40B4-BE49-F238E27FC236}">
                <a16:creationId xmlns:a16="http://schemas.microsoft.com/office/drawing/2014/main" id="{EA587897-BD1A-4F53-B95E-BF3B55CE5772}"/>
              </a:ext>
            </a:extLst>
          </p:cNvPr>
          <p:cNvGraphicFramePr>
            <a:graphicFrameLocks noGrp="1"/>
          </p:cNvGraphicFramePr>
          <p:nvPr>
            <p:ph sz="half" idx="2"/>
            <p:extLst>
              <p:ext uri="{D42A27DB-BD31-4B8C-83A1-F6EECF244321}">
                <p14:modId xmlns:p14="http://schemas.microsoft.com/office/powerpoint/2010/main" val="1127307113"/>
              </p:ext>
            </p:extLst>
          </p:nvPr>
        </p:nvGraphicFramePr>
        <p:xfrm>
          <a:off x="4648200" y="1981200"/>
          <a:ext cx="4038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6D89C551-686A-4EF2-8AC9-197E6E13561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59059" y="2438400"/>
            <a:ext cx="3581400" cy="2679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400" y="5029200"/>
            <a:ext cx="1686045" cy="1686045"/>
          </a:xfrm>
          <a:prstGeom prst="rect">
            <a:avLst/>
          </a:prstGeom>
        </p:spPr>
      </p:pic>
    </p:spTree>
    <p:extLst>
      <p:ext uri="{BB962C8B-B14F-4D97-AF65-F5344CB8AC3E}">
        <p14:creationId xmlns:p14="http://schemas.microsoft.com/office/powerpoint/2010/main" val="174474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8E6C9-24D1-4B37-B286-C23E9AA4D606}"/>
              </a:ext>
            </a:extLst>
          </p:cNvPr>
          <p:cNvSpPr>
            <a:spLocks noGrp="1"/>
          </p:cNvSpPr>
          <p:nvPr>
            <p:ph type="title"/>
          </p:nvPr>
        </p:nvSpPr>
        <p:spPr>
          <a:xfrm>
            <a:off x="381000" y="533400"/>
            <a:ext cx="8229600" cy="563562"/>
          </a:xfrm>
        </p:spPr>
        <p:txBody>
          <a:bodyPr>
            <a:normAutofit fontScale="90000"/>
          </a:bodyPr>
          <a:lstStyle/>
          <a:p>
            <a:r>
              <a:rPr lang="en-US" dirty="0"/>
              <a:t>The Five “Whats” of </a:t>
            </a:r>
            <a:br>
              <a:rPr lang="en-US" dirty="0"/>
            </a:br>
            <a:r>
              <a:rPr lang="en-US" dirty="0"/>
              <a:t>Diagnostic Reflective Practice</a:t>
            </a:r>
          </a:p>
        </p:txBody>
      </p:sp>
      <p:graphicFrame>
        <p:nvGraphicFramePr>
          <p:cNvPr id="7" name="Content Placeholder 2" descr="What do I know? What are the alternatives? What information would help? What are the consequences? What are the next steps?">
            <a:extLst>
              <a:ext uri="{FF2B5EF4-FFF2-40B4-BE49-F238E27FC236}">
                <a16:creationId xmlns:a16="http://schemas.microsoft.com/office/drawing/2014/main" id="{796EE3BB-55F3-402D-B7D7-4FFC755BB915}"/>
              </a:ext>
            </a:extLst>
          </p:cNvPr>
          <p:cNvGraphicFramePr>
            <a:graphicFrameLocks/>
          </p:cNvGraphicFramePr>
          <p:nvPr>
            <p:extLst>
              <p:ext uri="{D42A27DB-BD31-4B8C-83A1-F6EECF244321}">
                <p14:modId xmlns:p14="http://schemas.microsoft.com/office/powerpoint/2010/main" val="1744019758"/>
              </p:ext>
            </p:extLst>
          </p:nvPr>
        </p:nvGraphicFramePr>
        <p:xfrm>
          <a:off x="457200" y="1981200"/>
          <a:ext cx="8382000"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7579" y="5410200"/>
            <a:ext cx="1376421" cy="1376421"/>
          </a:xfrm>
          <a:prstGeom prst="rect">
            <a:avLst/>
          </a:prstGeom>
        </p:spPr>
      </p:pic>
    </p:spTree>
    <p:extLst>
      <p:ext uri="{BB962C8B-B14F-4D97-AF65-F5344CB8AC3E}">
        <p14:creationId xmlns:p14="http://schemas.microsoft.com/office/powerpoint/2010/main" val="120127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E905-01E1-49F9-B715-D62D4C5A7C42}"/>
              </a:ext>
            </a:extLst>
          </p:cNvPr>
          <p:cNvSpPr>
            <a:spLocks noGrp="1"/>
          </p:cNvSpPr>
          <p:nvPr>
            <p:ph type="title"/>
          </p:nvPr>
        </p:nvSpPr>
        <p:spPr/>
        <p:txBody>
          <a:bodyPr/>
          <a:lstStyle/>
          <a:p>
            <a:r>
              <a:rPr lang="en-US" dirty="0">
                <a:latin typeface="Arial"/>
                <a:cs typeface="Arial"/>
              </a:rPr>
              <a:t>Module 5 Summary</a:t>
            </a:r>
            <a:endParaRPr lang="en-US" dirty="0"/>
          </a:p>
        </p:txBody>
      </p:sp>
      <p:sp>
        <p:nvSpPr>
          <p:cNvPr id="3" name="Content Placeholder 2">
            <a:extLst>
              <a:ext uri="{FF2B5EF4-FFF2-40B4-BE49-F238E27FC236}">
                <a16:creationId xmlns:a16="http://schemas.microsoft.com/office/drawing/2014/main" id="{A774C5FE-D87F-4051-A449-57427F950EED}"/>
              </a:ext>
            </a:extLst>
          </p:cNvPr>
          <p:cNvSpPr>
            <a:spLocks noGrp="1"/>
          </p:cNvSpPr>
          <p:nvPr>
            <p:ph idx="1"/>
          </p:nvPr>
        </p:nvSpPr>
        <p:spPr>
          <a:xfrm>
            <a:off x="304800" y="1981200"/>
            <a:ext cx="8229600" cy="4038600"/>
          </a:xfrm>
        </p:spPr>
        <p:txBody>
          <a:bodyPr>
            <a:normAutofit/>
          </a:bodyPr>
          <a:lstStyle/>
          <a:p>
            <a:pPr>
              <a:spcAft>
                <a:spcPts val="1200"/>
              </a:spcAft>
            </a:pPr>
            <a:r>
              <a:rPr lang="en-US" sz="2800" dirty="0">
                <a:latin typeface="Arial" charset="0"/>
                <a:ea typeface="Arial" charset="0"/>
                <a:cs typeface="Arial" charset="0"/>
              </a:rPr>
              <a:t>Situation monitoring enables team members to identify potential issues before they become a problem or pose harm to the patient.</a:t>
            </a:r>
          </a:p>
          <a:p>
            <a:pPr>
              <a:spcAft>
                <a:spcPts val="1200"/>
              </a:spcAft>
            </a:pPr>
            <a:r>
              <a:rPr lang="en-US" sz="2800" dirty="0">
                <a:latin typeface="Arial" charset="0"/>
                <a:ea typeface="Arial" charset="0"/>
                <a:cs typeface="Arial" charset="0"/>
              </a:rPr>
              <a:t>Situation monitoring has a direct impact on diagnostic outcomes.</a:t>
            </a:r>
          </a:p>
          <a:p>
            <a:pPr>
              <a:spcAft>
                <a:spcPts val="1200"/>
              </a:spcAft>
            </a:pPr>
            <a:r>
              <a:rPr lang="en-US" sz="2800" dirty="0">
                <a:latin typeface="Arial" charset="0"/>
                <a:ea typeface="Arial" charset="0"/>
                <a:cs typeface="Arial" charset="0"/>
              </a:rPr>
              <a:t>Reflective practice and communication tools such as STEP can improve diagnosis.</a:t>
            </a:r>
          </a:p>
        </p:txBody>
      </p:sp>
    </p:spTree>
    <p:extLst>
      <p:ext uri="{BB962C8B-B14F-4D97-AF65-F5344CB8AC3E}">
        <p14:creationId xmlns:p14="http://schemas.microsoft.com/office/powerpoint/2010/main" val="33154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6771-1986-4404-B15F-9E00F70C90EF}"/>
              </a:ext>
            </a:extLst>
          </p:cNvPr>
          <p:cNvSpPr>
            <a:spLocks noGrp="1"/>
          </p:cNvSpPr>
          <p:nvPr>
            <p:ph type="title"/>
          </p:nvPr>
        </p:nvSpPr>
        <p:spPr/>
        <p:txBody>
          <a:bodyPr>
            <a:normAutofit/>
          </a:bodyPr>
          <a:lstStyle/>
          <a:p>
            <a:r>
              <a:rPr lang="en-US" dirty="0">
                <a:latin typeface="Arial"/>
                <a:cs typeface="Arial"/>
              </a:rPr>
              <a:t>Course Modules</a:t>
            </a:r>
            <a:endParaRPr lang="en-US" dirty="0"/>
          </a:p>
        </p:txBody>
      </p:sp>
      <p:pic>
        <p:nvPicPr>
          <p:cNvPr id="17" name="Picture 16">
            <a:extLst>
              <a:ext uri="{FF2B5EF4-FFF2-40B4-BE49-F238E27FC236}">
                <a16:creationId xmlns:a16="http://schemas.microsoft.com/office/drawing/2014/main" id="{293A71A7-4078-44B5-9DC7-9BD4AA61095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312" y="1725991"/>
            <a:ext cx="1582890" cy="1582890"/>
          </a:xfrm>
          <a:prstGeom prst="rect">
            <a:avLst/>
          </a:prstGeom>
        </p:spPr>
      </p:pic>
      <p:sp>
        <p:nvSpPr>
          <p:cNvPr id="18" name="TextBox 17">
            <a:extLst>
              <a:ext uri="{FF2B5EF4-FFF2-40B4-BE49-F238E27FC236}">
                <a16:creationId xmlns:a16="http://schemas.microsoft.com/office/drawing/2014/main" id="{F052B1B4-D86F-4996-86B9-FD59BFD27A34}"/>
              </a:ext>
            </a:extLst>
          </p:cNvPr>
          <p:cNvSpPr txBox="1"/>
          <p:nvPr/>
        </p:nvSpPr>
        <p:spPr>
          <a:xfrm>
            <a:off x="1978918" y="3153112"/>
            <a:ext cx="1274256"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1: Introduction</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15" y="1800118"/>
            <a:ext cx="1464884" cy="1464884"/>
          </a:xfrm>
          <a:prstGeom prst="rect">
            <a:avLst/>
          </a:prstGeom>
        </p:spPr>
      </p:pic>
      <p:sp>
        <p:nvSpPr>
          <p:cNvPr id="12" name="TextBox 11"/>
          <p:cNvSpPr txBox="1"/>
          <p:nvPr/>
        </p:nvSpPr>
        <p:spPr>
          <a:xfrm>
            <a:off x="3619395" y="3147536"/>
            <a:ext cx="1525823"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2: </a:t>
            </a:r>
          </a:p>
          <a:p>
            <a:pPr lvl="0" algn="ctr"/>
            <a:r>
              <a:rPr lang="en-US" sz="1400" b="1" dirty="0">
                <a:latin typeface="Arial" charset="0"/>
                <a:ea typeface="Arial" charset="0"/>
                <a:cs typeface="Arial" charset="0"/>
              </a:rPr>
              <a:t>Diagnostic Team Structure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7682" y="1784994"/>
            <a:ext cx="1464884" cy="1464884"/>
          </a:xfrm>
          <a:prstGeom prst="rect">
            <a:avLst/>
          </a:prstGeom>
        </p:spPr>
      </p:pic>
      <p:sp>
        <p:nvSpPr>
          <p:cNvPr id="13" name="TextBox 12"/>
          <p:cNvSpPr txBox="1"/>
          <p:nvPr/>
        </p:nvSpPr>
        <p:spPr>
          <a:xfrm>
            <a:off x="5312692" y="3147536"/>
            <a:ext cx="1572831"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3: Communication</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162" y="3788092"/>
            <a:ext cx="1464884" cy="1464884"/>
          </a:xfrm>
          <a:prstGeom prst="rect">
            <a:avLst/>
          </a:prstGeom>
        </p:spPr>
      </p:pic>
      <p:sp>
        <p:nvSpPr>
          <p:cNvPr id="14" name="TextBox 13"/>
          <p:cNvSpPr txBox="1"/>
          <p:nvPr/>
        </p:nvSpPr>
        <p:spPr>
          <a:xfrm>
            <a:off x="1238471" y="5134934"/>
            <a:ext cx="1300445"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4: Leadership</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035"/>
          <a:stretch/>
        </p:blipFill>
        <p:spPr>
          <a:xfrm>
            <a:off x="2919317" y="3886200"/>
            <a:ext cx="1464883" cy="1391125"/>
          </a:xfrm>
          <a:prstGeom prst="rect">
            <a:avLst/>
          </a:prstGeom>
        </p:spPr>
      </p:pic>
      <p:sp>
        <p:nvSpPr>
          <p:cNvPr id="15" name="TextBox 14"/>
          <p:cNvSpPr txBox="1"/>
          <p:nvPr/>
        </p:nvSpPr>
        <p:spPr>
          <a:xfrm>
            <a:off x="2983712" y="5200518"/>
            <a:ext cx="1286382"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5: Situation Monitoring</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5240" y="3821838"/>
            <a:ext cx="1464884" cy="1464884"/>
          </a:xfrm>
          <a:prstGeom prst="rect">
            <a:avLst/>
          </a:prstGeom>
        </p:spPr>
      </p:pic>
      <p:sp>
        <p:nvSpPr>
          <p:cNvPr id="16" name="TextBox 15"/>
          <p:cNvSpPr txBox="1"/>
          <p:nvPr/>
        </p:nvSpPr>
        <p:spPr>
          <a:xfrm>
            <a:off x="4687471" y="5200518"/>
            <a:ext cx="1274256"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6: Mutual Support</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353"/>
          <a:stretch/>
        </p:blipFill>
        <p:spPr>
          <a:xfrm>
            <a:off x="6393394" y="3924675"/>
            <a:ext cx="1464884" cy="1371809"/>
          </a:xfrm>
          <a:prstGeom prst="rect">
            <a:avLst/>
          </a:prstGeom>
        </p:spPr>
      </p:pic>
      <p:sp>
        <p:nvSpPr>
          <p:cNvPr id="19" name="TextBox 18">
            <a:extLst>
              <a:ext uri="{FF2B5EF4-FFF2-40B4-BE49-F238E27FC236}">
                <a16:creationId xmlns:a16="http://schemas.microsoft.com/office/drawing/2014/main" id="{D58E980C-0228-428C-BA3A-5482879E3FAC}"/>
              </a:ext>
            </a:extLst>
          </p:cNvPr>
          <p:cNvSpPr txBox="1"/>
          <p:nvPr/>
        </p:nvSpPr>
        <p:spPr>
          <a:xfrm>
            <a:off x="6379104" y="5181600"/>
            <a:ext cx="1397368"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7: Putting It All Together</a:t>
            </a:r>
          </a:p>
        </p:txBody>
      </p:sp>
    </p:spTree>
    <p:extLst>
      <p:ext uri="{BB962C8B-B14F-4D97-AF65-F5344CB8AC3E}">
        <p14:creationId xmlns:p14="http://schemas.microsoft.com/office/powerpoint/2010/main" val="124460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FB68-9150-47FA-9DAA-0C0D52574601}"/>
              </a:ext>
            </a:extLst>
          </p:cNvPr>
          <p:cNvSpPr>
            <a:spLocks noGrp="1"/>
          </p:cNvSpPr>
          <p:nvPr>
            <p:ph type="title"/>
          </p:nvPr>
        </p:nvSpPr>
        <p:spPr/>
        <p:txBody>
          <a:bodyPr/>
          <a:lstStyle/>
          <a:p>
            <a:pPr algn="ctr"/>
            <a:r>
              <a:rPr lang="en-US" dirty="0"/>
              <a:t>Module 5 References</a:t>
            </a:r>
          </a:p>
        </p:txBody>
      </p:sp>
      <p:sp>
        <p:nvSpPr>
          <p:cNvPr id="9" name="Content Placeholder 2">
            <a:extLst>
              <a:ext uri="{FF2B5EF4-FFF2-40B4-BE49-F238E27FC236}">
                <a16:creationId xmlns:a16="http://schemas.microsoft.com/office/drawing/2014/main" id="{9539A687-B888-44BD-A088-F417ECF372DD}"/>
              </a:ext>
            </a:extLst>
          </p:cNvPr>
          <p:cNvSpPr>
            <a:spLocks noGrp="1"/>
          </p:cNvSpPr>
          <p:nvPr>
            <p:ph idx="1"/>
          </p:nvPr>
        </p:nvSpPr>
        <p:spPr>
          <a:xfrm>
            <a:off x="152400" y="1028700"/>
            <a:ext cx="8534400" cy="5396814"/>
          </a:xfrm>
        </p:spPr>
        <p:txBody>
          <a:bodyPr>
            <a:noAutofit/>
          </a:bodyPr>
          <a:lstStyle/>
          <a:p>
            <a:pPr>
              <a:lnSpc>
                <a:spcPct val="120000"/>
              </a:lnSpc>
              <a:spcBef>
                <a:spcPts val="0"/>
              </a:spcBef>
            </a:pPr>
            <a:r>
              <a:rPr lang="en-US" sz="1600" dirty="0">
                <a:latin typeface="Arial" charset="0"/>
                <a:ea typeface="Arial" charset="0"/>
                <a:cs typeface="Arial" charset="0"/>
              </a:rPr>
              <a:t>National Academies of Sciences, Engineering, and Medicine. Improving Diagnosis in Health Care. Balogh EP, Miller BT, Ball JR, eds. Washington, DC: National Academies Press; 2015.</a:t>
            </a:r>
          </a:p>
          <a:p>
            <a:pPr>
              <a:lnSpc>
                <a:spcPct val="120000"/>
              </a:lnSpc>
              <a:spcBef>
                <a:spcPts val="0"/>
              </a:spcBef>
            </a:pPr>
            <a:r>
              <a:rPr lang="en-US" sz="1600" dirty="0">
                <a:latin typeface="Arial" charset="0"/>
                <a:ea typeface="Arial" charset="0"/>
                <a:cs typeface="Arial" charset="0"/>
              </a:rPr>
              <a:t>TeamSTEPPS Fundamentals Course: Module 5. Situation Monitoring. Content last reviewed March 2019. Rockville, MD: Agency for Healthcare Research and Quality. </a:t>
            </a:r>
            <a:r>
              <a:rPr lang="en-US" sz="1600" dirty="0">
                <a:latin typeface="Arial" charset="0"/>
                <a:ea typeface="Arial" charset="0"/>
                <a:cs typeface="Arial" charset="0"/>
                <a:hlinkClick r:id="rId3"/>
              </a:rPr>
              <a:t>https://www.ahrq.gov/teamstepps/instructor/fundamentals/module5/igsitmonitor.html</a:t>
            </a:r>
            <a:r>
              <a:rPr lang="en-US" sz="1600" dirty="0">
                <a:latin typeface="Arial" charset="0"/>
                <a:ea typeface="Arial" charset="0"/>
                <a:cs typeface="Arial" charset="0"/>
              </a:rPr>
              <a:t>. Accessed January 10, 2022.</a:t>
            </a:r>
          </a:p>
          <a:p>
            <a:pPr>
              <a:lnSpc>
                <a:spcPct val="120000"/>
              </a:lnSpc>
              <a:spcBef>
                <a:spcPts val="0"/>
              </a:spcBef>
            </a:pPr>
            <a:r>
              <a:rPr lang="en-US" sz="1600" dirty="0">
                <a:latin typeface="Arial" charset="0"/>
                <a:ea typeface="Arial" charset="0"/>
                <a:cs typeface="Arial" charset="0"/>
              </a:rPr>
              <a:t>TeamSTEPPS for Office-Based Care: Situation Monitoring. Content last reviewed September 2015. Rockville, MD: Agency for Healthcare Research and Quality. </a:t>
            </a:r>
            <a:r>
              <a:rPr lang="en-US" sz="1600" dirty="0">
                <a:latin typeface="Arial" charset="0"/>
                <a:ea typeface="Arial" charset="0"/>
                <a:cs typeface="Arial" charset="0"/>
                <a:hlinkClick r:id="rId4"/>
              </a:rPr>
              <a:t>https://www.ahrq.gov/teamstepps/officebasedcare/module5/office_sitmon-ig.html</a:t>
            </a:r>
            <a:r>
              <a:rPr lang="en-US" sz="1600" dirty="0">
                <a:latin typeface="Arial" charset="0"/>
                <a:ea typeface="Arial" charset="0"/>
                <a:cs typeface="Arial" charset="0"/>
              </a:rPr>
              <a:t>. Accessed January 10, 2022.</a:t>
            </a:r>
          </a:p>
        </p:txBody>
      </p:sp>
    </p:spTree>
    <p:extLst>
      <p:ext uri="{BB962C8B-B14F-4D97-AF65-F5344CB8AC3E}">
        <p14:creationId xmlns:p14="http://schemas.microsoft.com/office/powerpoint/2010/main" val="132595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DFCB-6F10-416D-87D0-0BBF72D10263}"/>
              </a:ext>
            </a:extLst>
          </p:cNvPr>
          <p:cNvSpPr>
            <a:spLocks noGrp="1"/>
          </p:cNvSpPr>
          <p:nvPr>
            <p:ph type="title"/>
          </p:nvPr>
        </p:nvSpPr>
        <p:spPr>
          <a:xfrm>
            <a:off x="457200" y="274638"/>
            <a:ext cx="8229600" cy="1143000"/>
          </a:xfrm>
        </p:spPr>
        <p:txBody>
          <a:bodyPr anchor="ctr">
            <a:normAutofit/>
          </a:bodyPr>
          <a:lstStyle/>
          <a:p>
            <a:r>
              <a:rPr lang="en-US" dirty="0">
                <a:latin typeface="Arial"/>
                <a:cs typeface="Arial"/>
              </a:rPr>
              <a:t>Module 5 Objectives</a:t>
            </a:r>
            <a:endParaRPr lang="en-US" dirty="0"/>
          </a:p>
        </p:txBody>
      </p:sp>
      <p:sp>
        <p:nvSpPr>
          <p:cNvPr id="3" name="Content Placeholder 2">
            <a:extLst>
              <a:ext uri="{FF2B5EF4-FFF2-40B4-BE49-F238E27FC236}">
                <a16:creationId xmlns:a16="http://schemas.microsoft.com/office/drawing/2014/main" id="{3E3795C3-CD18-4523-84D8-E784617ECCFC}"/>
              </a:ext>
            </a:extLst>
          </p:cNvPr>
          <p:cNvSpPr>
            <a:spLocks noGrp="1"/>
          </p:cNvSpPr>
          <p:nvPr>
            <p:ph sz="half" idx="2"/>
          </p:nvPr>
        </p:nvSpPr>
        <p:spPr>
          <a:xfrm>
            <a:off x="152400" y="1905000"/>
            <a:ext cx="5018049" cy="4297363"/>
          </a:xfrm>
        </p:spPr>
        <p:txBody>
          <a:bodyPr>
            <a:noAutofit/>
          </a:bodyPr>
          <a:lstStyle/>
          <a:p>
            <a:pPr>
              <a:spcAft>
                <a:spcPts val="1200"/>
              </a:spcAft>
            </a:pPr>
            <a:r>
              <a:rPr lang="en-US" sz="2200" dirty="0">
                <a:latin typeface="Arial" charset="0"/>
                <a:ea typeface="Arial" charset="0"/>
                <a:cs typeface="Arial" charset="0"/>
              </a:rPr>
              <a:t>Define how situation monitoring may affect diagnostic outcomes.</a:t>
            </a:r>
          </a:p>
          <a:p>
            <a:pPr>
              <a:spcAft>
                <a:spcPts val="1200"/>
              </a:spcAft>
            </a:pPr>
            <a:r>
              <a:rPr lang="en-US" sz="2200" dirty="0">
                <a:latin typeface="Arial" charset="0"/>
                <a:ea typeface="Arial" charset="0"/>
                <a:cs typeface="Arial" charset="0"/>
              </a:rPr>
              <a:t>Apply TeamSTEPPS reflective practice and communication tools to improve diagnosis.</a:t>
            </a:r>
          </a:p>
          <a:p>
            <a:pPr>
              <a:spcAft>
                <a:spcPts val="1200"/>
              </a:spcAft>
            </a:pPr>
            <a:r>
              <a:rPr lang="en-US" sz="2200" dirty="0">
                <a:latin typeface="Arial" charset="0"/>
                <a:ea typeface="Arial" charset="0"/>
                <a:cs typeface="Arial" charset="0"/>
              </a:rPr>
              <a:t>Create a shared mental model for achieving a timely, accurate, and effectively communicated diagnosis.</a:t>
            </a:r>
          </a:p>
          <a:p>
            <a:pPr marL="0" indent="0">
              <a:spcAft>
                <a:spcPts val="1200"/>
              </a:spcAft>
              <a:buNone/>
            </a:pPr>
            <a:endParaRPr lang="en-US" sz="2200" dirty="0">
              <a:latin typeface="Arial" charset="0"/>
              <a:ea typeface="Arial" charset="0"/>
              <a:cs typeface="Arial" charset="0"/>
            </a:endParaRPr>
          </a:p>
        </p:txBody>
      </p:sp>
      <p:pic>
        <p:nvPicPr>
          <p:cNvPr id="4" name="Picture 8" descr="The TeamSTEPPS triangle logo is a visual model that represents some basic but critical concepts related to teamwork training. The four primary trainable teamwork skills are Leadership, Communication, Situation monitoring, and Mutual support. With a fundamental level of competency in each of these skills, research has shown that the team can enhance three types of teamwork outcomes: Performance, Knowledge, and Attitudes.">
            <a:extLst>
              <a:ext uri="{FF2B5EF4-FFF2-40B4-BE49-F238E27FC236}">
                <a16:creationId xmlns:a16="http://schemas.microsoft.com/office/drawing/2014/main" id="{20D0F3C6-6D2E-4E90-9B6B-BE4245D1FBAE}"/>
              </a:ext>
            </a:extLst>
          </p:cNvPr>
          <p:cNvPicPr>
            <a:picLocks noChangeAspect="1"/>
          </p:cNvPicPr>
          <p:nvPr/>
        </p:nvPicPr>
        <p:blipFill>
          <a:blip r:embed="rId3"/>
          <a:stretch>
            <a:fillRect/>
          </a:stretch>
        </p:blipFill>
        <p:spPr>
          <a:xfrm>
            <a:off x="5159298" y="2362200"/>
            <a:ext cx="3649483" cy="2967211"/>
          </a:xfrm>
          <a:prstGeom prst="rect">
            <a:avLst/>
          </a:prstGeom>
        </p:spPr>
      </p:pic>
    </p:spTree>
    <p:extLst>
      <p:ext uri="{BB962C8B-B14F-4D97-AF65-F5344CB8AC3E}">
        <p14:creationId xmlns:p14="http://schemas.microsoft.com/office/powerpoint/2010/main" val="318152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FDC5-2AF4-464E-8CD0-F544C1C70EA3}"/>
              </a:ext>
            </a:extLst>
          </p:cNvPr>
          <p:cNvSpPr>
            <a:spLocks noGrp="1"/>
          </p:cNvSpPr>
          <p:nvPr>
            <p:ph type="title"/>
          </p:nvPr>
        </p:nvSpPr>
        <p:spPr/>
        <p:txBody>
          <a:bodyPr/>
          <a:lstStyle/>
          <a:p>
            <a:r>
              <a:rPr lang="en-US" dirty="0"/>
              <a:t>Materials for This Module</a:t>
            </a:r>
          </a:p>
        </p:txBody>
      </p:sp>
      <p:sp>
        <p:nvSpPr>
          <p:cNvPr id="5" name="Rectangle 4">
            <a:extLst>
              <a:ext uri="{FF2B5EF4-FFF2-40B4-BE49-F238E27FC236}">
                <a16:creationId xmlns:a16="http://schemas.microsoft.com/office/drawing/2014/main" id="{54757C17-8F93-4005-89EF-F521C7B52954}"/>
              </a:ext>
            </a:extLst>
          </p:cNvPr>
          <p:cNvSpPr/>
          <p:nvPr/>
        </p:nvSpPr>
        <p:spPr>
          <a:xfrm>
            <a:off x="291790" y="2084171"/>
            <a:ext cx="5462356" cy="33547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Participant Workbook</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Team Assessment for Situation Monitoring</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Mr. Kane: Using STEP</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The Five “Whats” of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Diagnostic Reflective Practice</a:t>
            </a:r>
          </a:p>
          <a:p>
            <a:pPr>
              <a:spcBef>
                <a:spcPts val="1200"/>
              </a:spcBef>
            </a:pPr>
            <a:r>
              <a:rPr lang="en-US" sz="2400" b="1" dirty="0">
                <a:latin typeface="Arial" panose="020B0604020202020204" pitchFamily="34" charset="0"/>
                <a:cs typeface="Arial" panose="020B0604020202020204" pitchFamily="34" charset="0"/>
              </a:rPr>
              <a:t>The Diagnostic Journey of Mr. Kane</a:t>
            </a:r>
          </a:p>
          <a:p>
            <a:pPr>
              <a:spcBef>
                <a:spcPts val="1200"/>
              </a:spcBef>
            </a:pPr>
            <a:r>
              <a:rPr lang="en-US" sz="2400" b="1" dirty="0">
                <a:latin typeface="Arial" panose="020B0604020202020204" pitchFamily="34" charset="0"/>
                <a:cs typeface="Arial" panose="020B0604020202020204" pitchFamily="34" charset="0"/>
              </a:rPr>
              <a:t>Facilitator’s Guide</a:t>
            </a:r>
          </a:p>
        </p:txBody>
      </p:sp>
      <p:pic>
        <p:nvPicPr>
          <p:cNvPr id="4" name="Picture 3">
            <a:extLst>
              <a:ext uri="{FF2B5EF4-FFF2-40B4-BE49-F238E27FC236}">
                <a16:creationId xmlns:a16="http://schemas.microsoft.com/office/drawing/2014/main" id="{56AFC7E1-7AF8-46FF-9E69-7ACA6C966BB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41120">
            <a:off x="6021131" y="2405265"/>
            <a:ext cx="2398685" cy="3104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A2E4D3B-46AB-4F52-B50B-2D17F40056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69276" y="3753243"/>
            <a:ext cx="2448472" cy="183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82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2D3F-264F-4F63-92AB-D2056C80529C}"/>
              </a:ext>
            </a:extLst>
          </p:cNvPr>
          <p:cNvSpPr>
            <a:spLocks noGrp="1"/>
          </p:cNvSpPr>
          <p:nvPr>
            <p:ph type="title"/>
          </p:nvPr>
        </p:nvSpPr>
        <p:spPr>
          <a:xfrm>
            <a:off x="457200" y="304800"/>
            <a:ext cx="8229600" cy="1143000"/>
          </a:xfrm>
        </p:spPr>
        <p:txBody>
          <a:bodyPr>
            <a:noAutofit/>
          </a:bodyPr>
          <a:lstStyle/>
          <a:p>
            <a:r>
              <a:rPr lang="en-US" sz="4000" dirty="0">
                <a:latin typeface="Arial"/>
                <a:cs typeface="Arial"/>
              </a:rPr>
              <a:t>Team Assessment for Situation Monitoring To Improve Diagnosis</a:t>
            </a:r>
            <a:endParaRPr lang="en-US" sz="4000" dirty="0"/>
          </a:p>
        </p:txBody>
      </p:sp>
      <p:pic>
        <p:nvPicPr>
          <p:cNvPr id="6" name="Picture 5" descr="The Situation Monitoring domain of the Team Assessment Tool for Improving Diagnosis rates your team’s ability for self-assessment to improve communication processes. Teams are rated on their team members’ ability to routinely assess communication practices, review systems intended to support the diagnostic process, learn from near-misses and no-harm adverse events, establish goals, and implement action plans.">
            <a:extLst>
              <a:ext uri="{FF2B5EF4-FFF2-40B4-BE49-F238E27FC236}">
                <a16:creationId xmlns:a16="http://schemas.microsoft.com/office/drawing/2014/main" id="{4E30CA6E-394B-4F8D-890A-ADC7E78A8C8F}"/>
              </a:ext>
            </a:extLst>
          </p:cNvPr>
          <p:cNvPicPr>
            <a:picLocks noChangeAspect="1"/>
          </p:cNvPicPr>
          <p:nvPr/>
        </p:nvPicPr>
        <p:blipFill>
          <a:blip r:embed="rId3"/>
          <a:stretch>
            <a:fillRect/>
          </a:stretch>
        </p:blipFill>
        <p:spPr>
          <a:xfrm>
            <a:off x="401297" y="2243546"/>
            <a:ext cx="8341406" cy="2979074"/>
          </a:xfrm>
          <a:prstGeom prst="rect">
            <a:avLst/>
          </a:prstGeom>
        </p:spPr>
      </p:pic>
      <p:graphicFrame>
        <p:nvGraphicFramePr>
          <p:cNvPr id="7" name="Table 7">
            <a:extLst>
              <a:ext uri="{FF2B5EF4-FFF2-40B4-BE49-F238E27FC236}">
                <a16:creationId xmlns:a16="http://schemas.microsoft.com/office/drawing/2014/main" id="{FA3951D8-BACF-40C6-8524-64FFC6FA5C5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946272"/>
              </p:ext>
            </p:extLst>
          </p:nvPr>
        </p:nvGraphicFramePr>
        <p:xfrm>
          <a:off x="8037558" y="2781440"/>
          <a:ext cx="705145" cy="2338248"/>
        </p:xfrm>
        <a:graphic>
          <a:graphicData uri="http://schemas.openxmlformats.org/drawingml/2006/table">
            <a:tbl>
              <a:tblPr firstRow="1" bandRow="1">
                <a:tableStyleId>{2D5ABB26-0587-4C30-8999-92F81FD0307C}</a:tableStyleId>
              </a:tblPr>
              <a:tblGrid>
                <a:gridCol w="705145">
                  <a:extLst>
                    <a:ext uri="{9D8B030D-6E8A-4147-A177-3AD203B41FA5}">
                      <a16:colId xmlns:a16="http://schemas.microsoft.com/office/drawing/2014/main" val="2980507896"/>
                    </a:ext>
                  </a:extLst>
                </a:gridCol>
              </a:tblGrid>
              <a:tr h="430866">
                <a:tc>
                  <a:txBody>
                    <a:bodyPr/>
                    <a:lstStyle/>
                    <a:p>
                      <a:pPr algn="ctr"/>
                      <a:endParaRPr lang="en-US"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192409306"/>
                  </a:ext>
                </a:extLst>
              </a:tr>
              <a:tr h="473869">
                <a:tc>
                  <a:txBody>
                    <a:bodyPr/>
                    <a:lstStyle/>
                    <a:p>
                      <a:pPr algn="ctr"/>
                      <a:endParaRPr lang="en-US"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169728719"/>
                  </a:ext>
                </a:extLst>
              </a:tr>
              <a:tr h="471488">
                <a:tc>
                  <a:txBody>
                    <a:bodyPr/>
                    <a:lstStyle/>
                    <a:p>
                      <a:pPr algn="ctr"/>
                      <a:endParaRPr lang="en-US"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705931296"/>
                  </a:ext>
                </a:extLst>
              </a:tr>
              <a:tr h="452437">
                <a:tc>
                  <a:txBody>
                    <a:bodyPr/>
                    <a:lstStyle/>
                    <a:p>
                      <a:pPr algn="ctr"/>
                      <a:endParaRPr lang="en-US"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954146500"/>
                  </a:ext>
                </a:extLst>
              </a:tr>
              <a:tr h="509588">
                <a:tc>
                  <a:txBody>
                    <a:bodyPr/>
                    <a:lstStyle/>
                    <a:p>
                      <a:pPr algn="ctr"/>
                      <a:endParaRPr lang="en-US"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082941301"/>
                  </a:ext>
                </a:extLst>
              </a:tr>
            </a:tbl>
          </a:graphicData>
        </a:graphic>
      </p:graphicFrame>
      <p:pic>
        <p:nvPicPr>
          <p:cNvPr id="5" name="Picture 4"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5029200"/>
            <a:ext cx="1686045" cy="1686045"/>
          </a:xfrm>
          <a:prstGeom prst="rect">
            <a:avLst/>
          </a:prstGeom>
        </p:spPr>
      </p:pic>
    </p:spTree>
    <p:extLst>
      <p:ext uri="{BB962C8B-B14F-4D97-AF65-F5344CB8AC3E}">
        <p14:creationId xmlns:p14="http://schemas.microsoft.com/office/powerpoint/2010/main" val="23677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0BF7-08F4-4128-9AB0-68FFE064BFB5}"/>
              </a:ext>
            </a:extLst>
          </p:cNvPr>
          <p:cNvSpPr>
            <a:spLocks noGrp="1"/>
          </p:cNvSpPr>
          <p:nvPr>
            <p:ph type="title"/>
          </p:nvPr>
        </p:nvSpPr>
        <p:spPr>
          <a:xfrm>
            <a:off x="457200" y="274638"/>
            <a:ext cx="8229600" cy="1143000"/>
          </a:xfrm>
        </p:spPr>
        <p:txBody>
          <a:bodyPr anchor="ctr">
            <a:normAutofit/>
          </a:bodyPr>
          <a:lstStyle/>
          <a:p>
            <a:r>
              <a:rPr lang="en-US" dirty="0"/>
              <a:t>Why Situation Monitoring?</a:t>
            </a:r>
          </a:p>
        </p:txBody>
      </p:sp>
      <p:graphicFrame>
        <p:nvGraphicFramePr>
          <p:cNvPr id="7" name="Content Placeholder 2" descr="Process of actively scanning behaviors and actions to assess elements of the situation or environment. Enables team members to identify potential issues or minor deviations early. ">
            <a:extLst>
              <a:ext uri="{FF2B5EF4-FFF2-40B4-BE49-F238E27FC236}">
                <a16:creationId xmlns:a16="http://schemas.microsoft.com/office/drawing/2014/main" id="{44243618-51AC-423E-8028-3062376190C1}"/>
              </a:ext>
            </a:extLst>
          </p:cNvPr>
          <p:cNvGraphicFramePr>
            <a:graphicFrameLocks noGrp="1"/>
          </p:cNvGraphicFramePr>
          <p:nvPr>
            <p:ph idx="1"/>
            <p:extLst>
              <p:ext uri="{D42A27DB-BD31-4B8C-83A1-F6EECF244321}">
                <p14:modId xmlns:p14="http://schemas.microsoft.com/office/powerpoint/2010/main" val="1141645038"/>
              </p:ext>
            </p:extLst>
          </p:nvPr>
        </p:nvGraphicFramePr>
        <p:xfrm>
          <a:off x="457200" y="1792224"/>
          <a:ext cx="8229600" cy="4230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386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85BE-AC14-4EF7-A763-BBA58EE769B1}"/>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Situational Awareness Is Important to the Patient-Provider Relationship</a:t>
            </a:r>
          </a:p>
        </p:txBody>
      </p:sp>
      <p:sp>
        <p:nvSpPr>
          <p:cNvPr id="6" name="TextBox 5">
            <a:extLst>
              <a:ext uri="{FF2B5EF4-FFF2-40B4-BE49-F238E27FC236}">
                <a16:creationId xmlns:a16="http://schemas.microsoft.com/office/drawing/2014/main" id="{981CAD19-77C4-4B61-BD8F-B5F00B325DC8}"/>
              </a:ext>
            </a:extLst>
          </p:cNvPr>
          <p:cNvSpPr txBox="1"/>
          <p:nvPr/>
        </p:nvSpPr>
        <p:spPr>
          <a:xfrm>
            <a:off x="228600" y="1872554"/>
            <a:ext cx="83058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Situational awareness ensures the patient and provider are:</a:t>
            </a:r>
          </a:p>
        </p:txBody>
      </p:sp>
      <p:sp>
        <p:nvSpPr>
          <p:cNvPr id="3" name="Content Placeholder 2">
            <a:extLst>
              <a:ext uri="{FF2B5EF4-FFF2-40B4-BE49-F238E27FC236}">
                <a16:creationId xmlns:a16="http://schemas.microsoft.com/office/drawing/2014/main" id="{DB12A04A-C946-4C6F-8C38-D45FC3AC659C}"/>
              </a:ext>
            </a:extLst>
          </p:cNvPr>
          <p:cNvSpPr>
            <a:spLocks noGrp="1"/>
          </p:cNvSpPr>
          <p:nvPr>
            <p:ph sz="half" idx="1"/>
          </p:nvPr>
        </p:nvSpPr>
        <p:spPr>
          <a:xfrm>
            <a:off x="152400" y="3149297"/>
            <a:ext cx="4749800" cy="4297363"/>
          </a:xfrm>
        </p:spPr>
        <p:txBody>
          <a:bodyPr>
            <a:normAutofit/>
          </a:bodyPr>
          <a:lstStyle/>
          <a:p>
            <a:pPr lvl="0"/>
            <a:r>
              <a:rPr lang="en-US" sz="2400" dirty="0">
                <a:latin typeface="Arial" panose="020B0604020202020204" pitchFamily="34" charset="0"/>
                <a:cs typeface="Arial" panose="020B0604020202020204" pitchFamily="34" charset="0"/>
              </a:rPr>
              <a:t>On the same page,</a:t>
            </a:r>
          </a:p>
          <a:p>
            <a:pPr lvl="0"/>
            <a:r>
              <a:rPr lang="en-US" sz="2400" dirty="0">
                <a:latin typeface="Arial" panose="020B0604020202020204" pitchFamily="34" charset="0"/>
                <a:cs typeface="Arial" panose="020B0604020202020204" pitchFamily="34" charset="0"/>
              </a:rPr>
              <a:t>With the same set of facts,</a:t>
            </a:r>
          </a:p>
          <a:p>
            <a:pPr lvl="0"/>
            <a:r>
              <a:rPr lang="en-US" sz="2400" dirty="0">
                <a:latin typeface="Arial" panose="020B0604020202020204" pitchFamily="34" charset="0"/>
                <a:cs typeface="Arial" panose="020B0604020202020204" pitchFamily="34" charset="0"/>
              </a:rPr>
              <a:t>With an understanding of each other’s values and goals, and</a:t>
            </a:r>
          </a:p>
          <a:p>
            <a:pPr lvl="0"/>
            <a:r>
              <a:rPr lang="en-US" sz="2400" dirty="0">
                <a:latin typeface="Arial" panose="020B0604020202020204" pitchFamily="34" charset="0"/>
                <a:cs typeface="Arial" panose="020B0604020202020204" pitchFamily="34" charset="0"/>
              </a:rPr>
              <a:t>With a shared understanding of where things are at.</a:t>
            </a:r>
          </a:p>
        </p:txBody>
      </p:sp>
      <p:pic>
        <p:nvPicPr>
          <p:cNvPr id="4" name="Picture 5">
            <a:extLst>
              <a:ext uri="{FF2B5EF4-FFF2-40B4-BE49-F238E27FC236}">
                <a16:creationId xmlns:a16="http://schemas.microsoft.com/office/drawing/2014/main" id="{657D13E3-4943-43C2-B835-C488FA03FC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4100" y="2411163"/>
            <a:ext cx="4038600" cy="4038600"/>
          </a:xfrm>
          <a:prstGeom prst="rect">
            <a:avLst/>
          </a:prstGeom>
          <a:noFill/>
        </p:spPr>
      </p:pic>
    </p:spTree>
    <p:extLst>
      <p:ext uri="{BB962C8B-B14F-4D97-AF65-F5344CB8AC3E}">
        <p14:creationId xmlns:p14="http://schemas.microsoft.com/office/powerpoint/2010/main" val="168318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02E1A-5F2E-4AB9-859B-D1F348C60C03}"/>
              </a:ext>
            </a:extLst>
          </p:cNvPr>
          <p:cNvSpPr>
            <a:spLocks noGrp="1"/>
          </p:cNvSpPr>
          <p:nvPr>
            <p:ph type="title"/>
          </p:nvPr>
        </p:nvSpPr>
        <p:spPr/>
        <p:txBody>
          <a:bodyPr>
            <a:normAutofit/>
          </a:bodyPr>
          <a:lstStyle/>
          <a:p>
            <a:r>
              <a:rPr lang="en-US" dirty="0"/>
              <a:t>Where do failures occur and what role do I play?</a:t>
            </a:r>
          </a:p>
        </p:txBody>
      </p:sp>
      <p:pic>
        <p:nvPicPr>
          <p:cNvPr id="7" name="Picture 7" descr="The Diagnostic Process diagram is a resource developed by the National Academies in their report and offered as an interactive tool by SIDM to help everyone understand and work to improve the diagnostic process. The diagnostic process is a complex and collaborative activity that unfolds over time and occurs within the context of a healthcare system. The Diagnosis Process diagram shows typical elements of the diagnostic process, but also recognizes that for some patients, certain steps may be skipped, or the order may be re-arranged.">
            <a:extLst>
              <a:ext uri="{FF2B5EF4-FFF2-40B4-BE49-F238E27FC236}">
                <a16:creationId xmlns:a16="http://schemas.microsoft.com/office/drawing/2014/main" id="{530A75BB-ED5B-40D7-9266-E0CF31D2B750}"/>
              </a:ext>
            </a:extLst>
          </p:cNvPr>
          <p:cNvPicPr>
            <a:picLocks noGrp="1" noChangeAspect="1"/>
          </p:cNvPicPr>
          <p:nvPr>
            <p:ph idx="1"/>
          </p:nvPr>
        </p:nvPicPr>
        <p:blipFill>
          <a:blip r:embed="rId3"/>
          <a:stretch>
            <a:fillRect/>
          </a:stretch>
        </p:blipFill>
        <p:spPr>
          <a:xfrm>
            <a:off x="25400" y="1828800"/>
            <a:ext cx="8931031" cy="4307189"/>
          </a:xfrm>
        </p:spPr>
      </p:pic>
      <p:pic>
        <p:nvPicPr>
          <p:cNvPr id="4" name="Picture 3">
            <a:extLst>
              <a:ext uri="{FF2B5EF4-FFF2-40B4-BE49-F238E27FC236}">
                <a16:creationId xmlns:a16="http://schemas.microsoft.com/office/drawing/2014/main" id="{C48B54E5-E43A-4E17-8827-D2234AAC54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6023124"/>
            <a:ext cx="9144000" cy="847343"/>
          </a:xfrm>
          <a:prstGeom prst="rect">
            <a:avLst/>
          </a:prstGeom>
        </p:spPr>
      </p:pic>
    </p:spTree>
    <p:extLst>
      <p:ext uri="{BB962C8B-B14F-4D97-AF65-F5344CB8AC3E}">
        <p14:creationId xmlns:p14="http://schemas.microsoft.com/office/powerpoint/2010/main" val="63975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4265E1-50D9-467E-8B23-F15EF063EC94}"/>
              </a:ext>
            </a:extLst>
          </p:cNvPr>
          <p:cNvSpPr>
            <a:spLocks noGrp="1"/>
          </p:cNvSpPr>
          <p:nvPr>
            <p:ph type="title"/>
          </p:nvPr>
        </p:nvSpPr>
        <p:spPr>
          <a:xfrm>
            <a:off x="457200" y="274638"/>
            <a:ext cx="8229600" cy="1143000"/>
          </a:xfrm>
        </p:spPr>
        <p:txBody>
          <a:bodyPr anchor="ctr">
            <a:normAutofit/>
          </a:bodyPr>
          <a:lstStyle/>
          <a:p>
            <a:pPr algn="ctr"/>
            <a:r>
              <a:rPr lang="en-US" sz="4400" dirty="0"/>
              <a:t>Cross-Monitoring</a:t>
            </a:r>
          </a:p>
        </p:txBody>
      </p:sp>
      <p:graphicFrame>
        <p:nvGraphicFramePr>
          <p:cNvPr id="5" name="Content Placeholder 2" descr="A process of ongoing monitoring to recognize risk or unfolding error.&#10;An opportunity to interrupt or correct an action or event before harm or injury to the patient occurs.&#10;A goal of “watching each other’s back”.&#10;Feedback to ensure the procedures are being performed appropriately.">
            <a:extLst>
              <a:ext uri="{FF2B5EF4-FFF2-40B4-BE49-F238E27FC236}">
                <a16:creationId xmlns:a16="http://schemas.microsoft.com/office/drawing/2014/main" id="{FE9B0A0A-0560-43CE-BB85-41872E0FBD5A}"/>
              </a:ext>
            </a:extLst>
          </p:cNvPr>
          <p:cNvGraphicFramePr>
            <a:graphicFrameLocks/>
          </p:cNvGraphicFramePr>
          <p:nvPr>
            <p:extLst>
              <p:ext uri="{D42A27DB-BD31-4B8C-83A1-F6EECF244321}">
                <p14:modId xmlns:p14="http://schemas.microsoft.com/office/powerpoint/2010/main" val="4011828886"/>
              </p:ext>
            </p:extLst>
          </p:nvPr>
        </p:nvGraphicFramePr>
        <p:xfrm>
          <a:off x="0" y="1600200"/>
          <a:ext cx="8991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375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368F-5E37-4AC9-A4A3-8806CA881D09}"/>
              </a:ext>
            </a:extLst>
          </p:cNvPr>
          <p:cNvSpPr>
            <a:spLocks noGrp="1"/>
          </p:cNvSpPr>
          <p:nvPr>
            <p:ph type="title"/>
          </p:nvPr>
        </p:nvSpPr>
        <p:spPr/>
        <p:txBody>
          <a:bodyPr>
            <a:normAutofit/>
          </a:bodyPr>
          <a:lstStyle/>
          <a:p>
            <a:r>
              <a:rPr lang="en-US" dirty="0"/>
              <a:t>STEP Process for </a:t>
            </a:r>
            <a:br>
              <a:rPr lang="en-US" dirty="0"/>
            </a:br>
            <a:r>
              <a:rPr lang="en-US" dirty="0"/>
              <a:t>Situation Monitoring</a:t>
            </a:r>
          </a:p>
        </p:txBody>
      </p:sp>
      <p:pic>
        <p:nvPicPr>
          <p:cNvPr id="5" name="Content Placeholder 4" descr="The STEP process involves ongoing monitoring of the Status of the patient, Team members, Environment, and Progress toward the goal."/>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2637" y="1792288"/>
            <a:ext cx="8018726" cy="4230686"/>
          </a:xfrm>
        </p:spPr>
      </p:pic>
    </p:spTree>
    <p:extLst>
      <p:ext uri="{BB962C8B-B14F-4D97-AF65-F5344CB8AC3E}">
        <p14:creationId xmlns:p14="http://schemas.microsoft.com/office/powerpoint/2010/main" val="19049310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1257</TotalTime>
  <Words>3093</Words>
  <Application>Microsoft Office PowerPoint</Application>
  <PresentationFormat>On-screen Show (4:3)</PresentationFormat>
  <Paragraphs>233</Paragraphs>
  <Slides>14</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Cambria</vt:lpstr>
      <vt:lpstr>Times New Roman</vt:lpstr>
      <vt:lpstr>Office Theme</vt:lpstr>
      <vt:lpstr>Custom Design</vt:lpstr>
      <vt:lpstr>1_Custom Design</vt:lpstr>
      <vt:lpstr>Module 5  Situation Monitoring To Improve Diagnosis</vt:lpstr>
      <vt:lpstr>Module 5 Objectives</vt:lpstr>
      <vt:lpstr>Materials for This Module</vt:lpstr>
      <vt:lpstr>Team Assessment for Situation Monitoring To Improve Diagnosis</vt:lpstr>
      <vt:lpstr>Why Situation Monitoring?</vt:lpstr>
      <vt:lpstr>Situational Awareness Is Important to the Patient-Provider Relationship</vt:lpstr>
      <vt:lpstr>Where do failures occur and what role do I play?</vt:lpstr>
      <vt:lpstr>Cross-Monitoring</vt:lpstr>
      <vt:lpstr>STEP Process for  Situation Monitoring</vt:lpstr>
      <vt:lpstr>Mr. Kane: Using STEP</vt:lpstr>
      <vt:lpstr>The Five “Whats” of  Diagnostic Reflective Practice</vt:lpstr>
      <vt:lpstr>Module 5 Summary</vt:lpstr>
      <vt:lpstr>Course Modules</vt:lpstr>
      <vt:lpstr>Module 5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Situation Monitoring</dc:title>
  <dc:subject>TeamSTEPPS® Diagnosis Improvement</dc:subject>
  <dc:creator>"Agency for Healthcare Research and Quality (AHRQ)"</dc:creator>
  <cp:keywords>diagnostic safety</cp:keywords>
  <dc:description>PowerPoint Presentation</dc:description>
  <cp:lastModifiedBy>Bonnett, Doreen (AHRQ/OC)</cp:lastModifiedBy>
  <cp:revision>38</cp:revision>
  <cp:lastPrinted>2022-02-09T18:36:03Z</cp:lastPrinted>
  <dcterms:created xsi:type="dcterms:W3CDTF">2021-09-21T14:13:27Z</dcterms:created>
  <dcterms:modified xsi:type="dcterms:W3CDTF">2022-02-25T16:12:12Z</dcterms:modified>
  <cp:category>TeamSTEPPS</cp:category>
</cp:coreProperties>
</file>